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6" r:id="rId5"/>
  </p:sldMasterIdLst>
  <p:notesMasterIdLst>
    <p:notesMasterId r:id="rId63"/>
  </p:notesMasterIdLst>
  <p:sldIdLst>
    <p:sldId id="341" r:id="rId6"/>
    <p:sldId id="328" r:id="rId7"/>
    <p:sldId id="325" r:id="rId8"/>
    <p:sldId id="257" r:id="rId9"/>
    <p:sldId id="327" r:id="rId10"/>
    <p:sldId id="278" r:id="rId11"/>
    <p:sldId id="316" r:id="rId12"/>
    <p:sldId id="258" r:id="rId13"/>
    <p:sldId id="259" r:id="rId14"/>
    <p:sldId id="260" r:id="rId15"/>
    <p:sldId id="261" r:id="rId16"/>
    <p:sldId id="262" r:id="rId17"/>
    <p:sldId id="318" r:id="rId18"/>
    <p:sldId id="263" r:id="rId19"/>
    <p:sldId id="266" r:id="rId20"/>
    <p:sldId id="268" r:id="rId21"/>
    <p:sldId id="319" r:id="rId22"/>
    <p:sldId id="270" r:id="rId23"/>
    <p:sldId id="271" r:id="rId24"/>
    <p:sldId id="399" r:id="rId25"/>
    <p:sldId id="272" r:id="rId26"/>
    <p:sldId id="273" r:id="rId27"/>
    <p:sldId id="274" r:id="rId28"/>
    <p:sldId id="275" r:id="rId29"/>
    <p:sldId id="279" r:id="rId30"/>
    <p:sldId id="335" r:id="rId31"/>
    <p:sldId id="336" r:id="rId32"/>
    <p:sldId id="282" r:id="rId33"/>
    <p:sldId id="320" r:id="rId34"/>
    <p:sldId id="283" r:id="rId35"/>
    <p:sldId id="284" r:id="rId36"/>
    <p:sldId id="285" r:id="rId37"/>
    <p:sldId id="337" r:id="rId38"/>
    <p:sldId id="286" r:id="rId39"/>
    <p:sldId id="315" r:id="rId40"/>
    <p:sldId id="287" r:id="rId41"/>
    <p:sldId id="288" r:id="rId42"/>
    <p:sldId id="289" r:id="rId43"/>
    <p:sldId id="290" r:id="rId44"/>
    <p:sldId id="324" r:id="rId45"/>
    <p:sldId id="323" r:id="rId46"/>
    <p:sldId id="291" r:id="rId47"/>
    <p:sldId id="292" r:id="rId48"/>
    <p:sldId id="293" r:id="rId49"/>
    <p:sldId id="300" r:id="rId50"/>
    <p:sldId id="301" r:id="rId51"/>
    <p:sldId id="312" r:id="rId52"/>
    <p:sldId id="321" r:id="rId53"/>
    <p:sldId id="295" r:id="rId54"/>
    <p:sldId id="296" r:id="rId55"/>
    <p:sldId id="305" r:id="rId56"/>
    <p:sldId id="297" r:id="rId57"/>
    <p:sldId id="298" r:id="rId58"/>
    <p:sldId id="299" r:id="rId59"/>
    <p:sldId id="303" r:id="rId60"/>
    <p:sldId id="338" r:id="rId61"/>
    <p:sldId id="343" r:id="rId62"/>
  </p:sldIdLst>
  <p:sldSz cx="12192000" cy="6858000"/>
  <p:notesSz cx="6858000" cy="9144000"/>
  <p:custDataLst>
    <p:tags r:id="rId6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66FFFF"/>
    <a:srgbClr val="FFCC00"/>
    <a:srgbClr val="FF9900"/>
    <a:srgbClr val="990033"/>
    <a:srgbClr val="FF33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5212" autoAdjust="0"/>
  </p:normalViewPr>
  <p:slideViewPr>
    <p:cSldViewPr showGuides="1">
      <p:cViewPr>
        <p:scale>
          <a:sx n="76" d="100"/>
          <a:sy n="76" d="100"/>
        </p:scale>
        <p:origin x="-594" y="0"/>
      </p:cViewPr>
      <p:guideLst>
        <p:guide orient="horz" pos="2225"/>
        <p:guide pos="384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7" Type="http://schemas.openxmlformats.org/officeDocument/2006/relationships/tags" Target="tags/tag139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emf"/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e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emf"/><Relationship Id="rId1" Type="http://schemas.openxmlformats.org/officeDocument/2006/relationships/image" Target="../media/image52.jpeg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99E543-54F5-41C7-BFA1-192EE7AC02D4}" type="slidenum">
              <a:rPr lang="en-US" altLang="zh-CN"/>
            </a:fld>
            <a:endParaRPr lang="en-US" altLang="zh-CN"/>
          </a:p>
        </p:txBody>
      </p:sp>
      <p:pic>
        <p:nvPicPr>
          <p:cNvPr id="134151" name="Picture 7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8F92A-994C-43FE-9BA2-59C2F5945E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D867D-F443-427D-B825-E092C8DB7A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942B2-8781-4A2B-919A-176BDBF8EC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814917" y="5157788"/>
            <a:ext cx="1046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9264651" y="549275"/>
            <a:ext cx="0" cy="597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9" y="5229227"/>
            <a:ext cx="1689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37649-BD6F-4EE0-9E49-5BF3BAC89D9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2000" cy="6856413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5884" y="44450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b="1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832BC-5120-4E5A-B505-DE6D18E0AB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4" y="-26988"/>
            <a:ext cx="12289368" cy="69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7C26B-0DDF-4B1B-8925-CFABAF7150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35092-3179-44CE-9B79-A254C3FA31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9CCE7-387F-42AA-BFF4-5B48FC58FB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40335-77F0-432F-A839-C09D12EA6B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D35E7-A1E4-4A07-A16B-B93C55D2C3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C01F0-A6DD-4146-AE2D-05FFAFCBED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6349FA4-0EC0-411B-9406-C4522E3FBA74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33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>
            <a:off x="6669617" y="115888"/>
            <a:ext cx="3746500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b="1" kern="10" spc="480" normalizeH="1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电阻电路的等效变换</a:t>
            </a:r>
            <a:endParaRPr lang="zh-CN" altLang="en-US" sz="2400" b="1" kern="10" spc="480" normalizeH="1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98AE9BC-D59D-4221-AB47-899BE0630A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2000" cy="6856413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188913"/>
            <a:ext cx="1084791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5884" y="44450"/>
            <a:ext cx="8382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2400" b="1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7467" y="90488"/>
            <a:ext cx="30734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  <a:endParaRPr lang="zh-CN" altLang="en-US" sz="2400" b="1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2" grpId="0" bldLvl="0" animBg="1"/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3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4" y="-26988"/>
            <a:ext cx="12289368" cy="691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>
            <a:off x="7247467" y="115888"/>
            <a:ext cx="3168651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b="1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电阻电路的一般分析</a:t>
            </a:r>
            <a:endParaRPr lang="zh-CN" altLang="en-US" sz="2400" b="1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5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60.xml"/><Relationship Id="rId7" Type="http://schemas.openxmlformats.org/officeDocument/2006/relationships/image" Target="../media/image19.emf"/><Relationship Id="rId6" Type="http://schemas.openxmlformats.org/officeDocument/2006/relationships/oleObject" Target="../embeddings/oleObject8.bin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9.png"/><Relationship Id="rId2" Type="http://schemas.openxmlformats.org/officeDocument/2006/relationships/image" Target="../media/image18.e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10.jpe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Relationship Id="rId36" Type="http://schemas.openxmlformats.org/officeDocument/2006/relationships/vmlDrawing" Target="../drawings/vmlDrawing5.v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84.xml"/><Relationship Id="rId33" Type="http://schemas.openxmlformats.org/officeDocument/2006/relationships/image" Target="../media/image24.emf"/><Relationship Id="rId32" Type="http://schemas.openxmlformats.org/officeDocument/2006/relationships/oleObject" Target="../embeddings/oleObject13.bin"/><Relationship Id="rId31" Type="http://schemas.openxmlformats.org/officeDocument/2006/relationships/tags" Target="../tags/tag83.xml"/><Relationship Id="rId30" Type="http://schemas.openxmlformats.org/officeDocument/2006/relationships/image" Target="../media/image23.emf"/><Relationship Id="rId3" Type="http://schemas.openxmlformats.org/officeDocument/2006/relationships/image" Target="../media/image20.emf"/><Relationship Id="rId29" Type="http://schemas.openxmlformats.org/officeDocument/2006/relationships/oleObject" Target="../embeddings/oleObject12.bin"/><Relationship Id="rId28" Type="http://schemas.openxmlformats.org/officeDocument/2006/relationships/tags" Target="../tags/tag82.xml"/><Relationship Id="rId27" Type="http://schemas.openxmlformats.org/officeDocument/2006/relationships/image" Target="../media/image22.emf"/><Relationship Id="rId26" Type="http://schemas.openxmlformats.org/officeDocument/2006/relationships/oleObject" Target="../embeddings/oleObject11.bin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oleObject" Target="../embeddings/oleObject9.bin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5.e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30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7.e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.png"/><Relationship Id="rId12" Type="http://schemas.openxmlformats.org/officeDocument/2006/relationships/image" Target="../media/image32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31.e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3.e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52.xml"/><Relationship Id="rId8" Type="http://schemas.openxmlformats.org/officeDocument/2006/relationships/slide" Target="slide40.xml"/><Relationship Id="rId7" Type="http://schemas.openxmlformats.org/officeDocument/2006/relationships/slide" Target="slide36.xml"/><Relationship Id="rId6" Type="http://schemas.openxmlformats.org/officeDocument/2006/relationships/slide" Target="slide24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39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43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0.e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6.emf"/><Relationship Id="rId6" Type="http://schemas.openxmlformats.org/officeDocument/2006/relationships/oleObject" Target="../embeddings/oleObject35.bin"/><Relationship Id="rId5" Type="http://schemas.openxmlformats.org/officeDocument/2006/relationships/image" Target="../media/image9.png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49.e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9.png"/><Relationship Id="rId4" Type="http://schemas.openxmlformats.org/officeDocument/2006/relationships/image" Target="../media/image48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7.e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../media/image9.png"/><Relationship Id="rId6" Type="http://schemas.openxmlformats.org/officeDocument/2006/relationships/image" Target="../media/image10.jpeg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52.jpeg"/><Relationship Id="rId2" Type="http://schemas.openxmlformats.org/officeDocument/2006/relationships/image" Target="../media/image51.emf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57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4.emf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9.png"/><Relationship Id="rId3" Type="http://schemas.openxmlformats.org/officeDocument/2006/relationships/image" Target="../media/image10.jpeg"/><Relationship Id="rId2" Type="http://schemas.openxmlformats.org/officeDocument/2006/relationships/image" Target="../media/image60.emf"/><Relationship Id="rId1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9.png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10.jpeg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image" Target="../media/image11.png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6.emf"/><Relationship Id="rId37" Type="http://schemas.openxmlformats.org/officeDocument/2006/relationships/vmlDrawing" Target="../drawings/vmlDrawing20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oleObject" Target="../embeddings/oleObject54.bin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image" Target="../media/image69.emf"/><Relationship Id="rId24" Type="http://schemas.openxmlformats.org/officeDocument/2006/relationships/oleObject" Target="../embeddings/oleObject57.bin"/><Relationship Id="rId23" Type="http://schemas.openxmlformats.org/officeDocument/2006/relationships/tags" Target="../tags/tag102.xml"/><Relationship Id="rId22" Type="http://schemas.openxmlformats.org/officeDocument/2006/relationships/image" Target="../media/image68.emf"/><Relationship Id="rId21" Type="http://schemas.openxmlformats.org/officeDocument/2006/relationships/oleObject" Target="../embeddings/oleObject56.bin"/><Relationship Id="rId20" Type="http://schemas.openxmlformats.org/officeDocument/2006/relationships/tags" Target="../tags/tag101.xml"/><Relationship Id="rId2" Type="http://schemas.openxmlformats.org/officeDocument/2006/relationships/image" Target="../media/image10.jpeg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11.png"/><Relationship Id="rId6" Type="http://schemas.openxmlformats.org/officeDocument/2006/relationships/image" Target="../media/image9.png"/><Relationship Id="rId5" Type="http://schemas.openxmlformats.org/officeDocument/2006/relationships/image" Target="../media/image71.emf"/><Relationship Id="rId4" Type="http://schemas.openxmlformats.org/officeDocument/2006/relationships/oleObject" Target="../embeddings/oleObject59.bin"/><Relationship Id="rId38" Type="http://schemas.openxmlformats.org/officeDocument/2006/relationships/vmlDrawing" Target="../drawings/vmlDrawing21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137.xml"/><Relationship Id="rId35" Type="http://schemas.openxmlformats.org/officeDocument/2006/relationships/tags" Target="../tags/tag136.xml"/><Relationship Id="rId34" Type="http://schemas.openxmlformats.org/officeDocument/2006/relationships/tags" Target="../tags/tag135.xml"/><Relationship Id="rId33" Type="http://schemas.openxmlformats.org/officeDocument/2006/relationships/tags" Target="../tags/tag134.xml"/><Relationship Id="rId32" Type="http://schemas.openxmlformats.org/officeDocument/2006/relationships/tags" Target="../tags/tag133.xml"/><Relationship Id="rId31" Type="http://schemas.openxmlformats.org/officeDocument/2006/relationships/tags" Target="../tags/tag132.xml"/><Relationship Id="rId30" Type="http://schemas.openxmlformats.org/officeDocument/2006/relationships/tags" Target="../tags/tag131.xml"/><Relationship Id="rId3" Type="http://schemas.openxmlformats.org/officeDocument/2006/relationships/image" Target="../media/image70.emf"/><Relationship Id="rId29" Type="http://schemas.openxmlformats.org/officeDocument/2006/relationships/tags" Target="../tags/tag130.xml"/><Relationship Id="rId28" Type="http://schemas.openxmlformats.org/officeDocument/2006/relationships/tags" Target="../tags/tag129.xml"/><Relationship Id="rId27" Type="http://schemas.openxmlformats.org/officeDocument/2006/relationships/tags" Target="../tags/tag128.xml"/><Relationship Id="rId26" Type="http://schemas.openxmlformats.org/officeDocument/2006/relationships/tags" Target="../tags/tag127.xml"/><Relationship Id="rId25" Type="http://schemas.openxmlformats.org/officeDocument/2006/relationships/tags" Target="../tags/tag126.xml"/><Relationship Id="rId24" Type="http://schemas.openxmlformats.org/officeDocument/2006/relationships/tags" Target="../tags/tag125.xml"/><Relationship Id="rId23" Type="http://schemas.openxmlformats.org/officeDocument/2006/relationships/tags" Target="../tags/tag124.xml"/><Relationship Id="rId22" Type="http://schemas.openxmlformats.org/officeDocument/2006/relationships/tags" Target="../tags/tag123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oleObject" Target="../embeddings/oleObject58.bin"/><Relationship Id="rId19" Type="http://schemas.openxmlformats.org/officeDocument/2006/relationships/image" Target="../media/image73.emf"/><Relationship Id="rId18" Type="http://schemas.openxmlformats.org/officeDocument/2006/relationships/oleObject" Target="../embeddings/oleObject61.bin"/><Relationship Id="rId17" Type="http://schemas.openxmlformats.org/officeDocument/2006/relationships/tags" Target="../tags/tag120.xml"/><Relationship Id="rId16" Type="http://schemas.openxmlformats.org/officeDocument/2006/relationships/image" Target="../media/image72.emf"/><Relationship Id="rId15" Type="http://schemas.openxmlformats.org/officeDocument/2006/relationships/oleObject" Target="../embeddings/oleObject60.bin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8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6" Type="http://schemas.openxmlformats.org/officeDocument/2006/relationships/image" Target="../media/image79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7.e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65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0.emf"/><Relationship Id="rId1" Type="http://schemas.openxmlformats.org/officeDocument/2006/relationships/oleObject" Target="../embeddings/oleObject68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1.emf"/><Relationship Id="rId1" Type="http://schemas.openxmlformats.org/officeDocument/2006/relationships/oleObject" Target="../embeddings/oleObject69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10.jpeg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5.e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83.emf"/><Relationship Id="rId2" Type="http://schemas.openxmlformats.org/officeDocument/2006/relationships/oleObject" Target="../embeddings/oleObject71.bin"/><Relationship Id="rId10" Type="http://schemas.openxmlformats.org/officeDocument/2006/relationships/vmlDrawing" Target="../drawings/vmlDrawing28.vml"/><Relationship Id="rId1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6.emf"/><Relationship Id="rId15" Type="http://schemas.openxmlformats.org/officeDocument/2006/relationships/vmlDrawing" Target="../drawings/vmlDrawing2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.png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74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92.w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8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17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image" Target="../media/image11.png"/><Relationship Id="rId10" Type="http://schemas.openxmlformats.org/officeDocument/2006/relationships/tags" Target="../tags/tag5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2120"/>
            <a:ext cx="10972800" cy="1025525"/>
          </a:xfrm>
        </p:spPr>
        <p:txBody>
          <a:bodyPr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第一章要点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1329690" y="1485265"/>
            <a:ext cx="9074785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电压、电流参考方向：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假定， 值正负表示方向。</a:t>
            </a:r>
            <a:endParaRPr kumimoji="1" lang="en-US" altLang="zh-CN" dirty="0" smtClean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0" latinLnBrk="0" hangingPunct="0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关联参考方向：</a:t>
            </a:r>
            <a:r>
              <a:rPr kumimoji="1" lang="en-US" altLang="zh-CN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p=</a:t>
            </a:r>
            <a:r>
              <a:rPr kumimoji="1" lang="en-US" altLang="zh-CN" dirty="0" err="1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是吸收功率，</a:t>
            </a:r>
            <a:r>
              <a:rPr kumimoji="1" lang="zh-CN" altLang="en-US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1" lang="zh-CN" altLang="en-US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正负。</a:t>
            </a:r>
            <a:r>
              <a:rPr kumimoji="1" lang="zh-CN" altLang="en-US" dirty="0" smtClean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功率守恒</a:t>
            </a:r>
            <a:endParaRPr kumimoji="1" lang="zh-CN" altLang="en-US" dirty="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329055" y="2638425"/>
            <a:ext cx="9258935" cy="198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元件：</a:t>
            </a:r>
            <a:r>
              <a:rPr kumimoji="1"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理想化的数学模型，工程上的近似计算、</a:t>
            </a:r>
            <a:endParaRPr kumimoji="1"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0" latinLnBrk="0" hangingPunct="0">
              <a:lnSpc>
                <a:spcPct val="11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kumimoji="1" lang="zh-CN" altLang="en-US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电阻、独立电压源、独立电流源、受控源</a:t>
            </a:r>
            <a:r>
              <a:rPr kumimoji="1" lang="en-US" altLang="zh-CN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(4)</a:t>
            </a:r>
            <a:endParaRPr kumimoji="1" lang="en-US" altLang="zh-CN" dirty="0" smtClean="0">
              <a:solidFill>
                <a:srgbClr val="FFC000"/>
              </a:solidFill>
              <a:latin typeface="+mj-lt"/>
              <a:ea typeface="华文行楷" panose="02010800040101010101" pitchFamily="2" charset="-122"/>
            </a:endParaRPr>
          </a:p>
          <a:p>
            <a:pPr marL="0" indent="0" eaLnBrk="0" latinLnBrk="0" hangingPunct="0"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VCR</a:t>
            </a:r>
            <a:r>
              <a:rPr kumimoji="1" lang="zh-CN" altLang="en-US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：</a:t>
            </a:r>
            <a:r>
              <a:rPr kumimoji="1" lang="en-US" altLang="zh-CN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U=RI    U</a:t>
            </a:r>
            <a:r>
              <a:rPr kumimoji="1" lang="en-US" altLang="zh-CN" baseline="-25000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S</a:t>
            </a:r>
            <a:r>
              <a:rPr kumimoji="1" lang="en-US" altLang="zh-CN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                 I</a:t>
            </a:r>
            <a:r>
              <a:rPr kumimoji="1" lang="en-US" altLang="zh-CN" baseline="-25000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S                            </a:t>
            </a:r>
            <a:r>
              <a:rPr kumimoji="1" lang="zh-CN" altLang="en-US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四端</a:t>
            </a:r>
            <a:endParaRPr kumimoji="1" lang="en-US" altLang="zh-CN" dirty="0" smtClean="0">
              <a:solidFill>
                <a:srgbClr val="FFC000"/>
              </a:solidFill>
              <a:latin typeface="+mj-lt"/>
              <a:ea typeface="华文行楷" panose="02010800040101010101" pitchFamily="2" charset="-122"/>
            </a:endParaRPr>
          </a:p>
          <a:p>
            <a:pPr marL="0" indent="0" eaLnBrk="0" latinLnBrk="0" hangingPunct="0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92D050"/>
                </a:solidFill>
                <a:latin typeface="+mj-lt"/>
                <a:ea typeface="华文行楷" panose="02010800040101010101" pitchFamily="2" charset="-122"/>
              </a:rPr>
              <a:t>功率：吸收     一定发出？   </a:t>
            </a:r>
            <a:r>
              <a:rPr kumimoji="1" lang="zh-CN" altLang="en-US" dirty="0" smtClean="0">
                <a:solidFill>
                  <a:srgbClr val="92D050"/>
                </a:solidFill>
                <a:ea typeface="华文行楷" panose="02010800040101010101" pitchFamily="2" charset="-122"/>
              </a:rPr>
              <a:t>一定</a:t>
            </a:r>
            <a:r>
              <a:rPr kumimoji="1" lang="zh-CN" altLang="en-US" dirty="0">
                <a:solidFill>
                  <a:srgbClr val="92D050"/>
                </a:solidFill>
                <a:ea typeface="华文行楷" panose="02010800040101010101" pitchFamily="2" charset="-122"/>
              </a:rPr>
              <a:t>发出</a:t>
            </a:r>
            <a:r>
              <a:rPr kumimoji="1" lang="zh-CN" altLang="en-US" dirty="0" smtClean="0">
                <a:solidFill>
                  <a:srgbClr val="92D050"/>
                </a:solidFill>
                <a:ea typeface="华文行楷" panose="02010800040101010101" pitchFamily="2" charset="-122"/>
              </a:rPr>
              <a:t>？     ？？</a:t>
            </a:r>
            <a:endParaRPr kumimoji="1" lang="en-US" altLang="zh-CN" dirty="0" smtClean="0">
              <a:solidFill>
                <a:srgbClr val="92D050"/>
              </a:solidFill>
              <a:latin typeface="+mj-lt"/>
              <a:ea typeface="华文行楷" panose="02010800040101010101" pitchFamily="2" charset="-122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416804" y="4796894"/>
            <a:ext cx="7488832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FF0000"/>
                </a:solidFill>
                <a:latin typeface="+mj-lt"/>
                <a:ea typeface="华文行楷" panose="02010800040101010101" pitchFamily="2" charset="-122"/>
              </a:rPr>
              <a:t>KCL</a:t>
            </a:r>
            <a:r>
              <a:rPr kumimoji="1" lang="zh-CN" altLang="en-US" dirty="0" smtClean="0">
                <a:solidFill>
                  <a:srgbClr val="FF0000"/>
                </a:solidFill>
                <a:latin typeface="+mj-lt"/>
                <a:ea typeface="华文行楷" panose="02010800040101010101" pitchFamily="2" charset="-122"/>
              </a:rPr>
              <a:t>：</a:t>
            </a:r>
            <a:r>
              <a:rPr kumimoji="1" lang="zh-CN" altLang="en-US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流进一个结点的电流</a:t>
            </a:r>
            <a:r>
              <a:rPr kumimoji="1" lang="zh-CN" altLang="en-US" dirty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代数</a:t>
            </a:r>
            <a:r>
              <a:rPr kumimoji="1" lang="zh-CN" altLang="en-US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和为</a:t>
            </a:r>
            <a:r>
              <a:rPr kumimoji="1" lang="en-US" altLang="zh-CN" dirty="0" smtClean="0">
                <a:solidFill>
                  <a:srgbClr val="FFC000"/>
                </a:solidFill>
                <a:latin typeface="+mj-lt"/>
                <a:ea typeface="华文行楷" panose="02010800040101010101" pitchFamily="2" charset="-122"/>
              </a:rPr>
              <a:t>0.</a:t>
            </a:r>
            <a:endParaRPr kumimoji="1" lang="en-US" altLang="zh-CN" dirty="0" smtClean="0">
              <a:solidFill>
                <a:srgbClr val="FFC000"/>
              </a:solidFill>
              <a:latin typeface="+mj-lt"/>
              <a:ea typeface="华文行楷" panose="0201080004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FF0000"/>
                </a:solidFill>
                <a:latin typeface="+mj-lt"/>
                <a:ea typeface="华文行楷" panose="02010800040101010101" pitchFamily="2" charset="-122"/>
              </a:rPr>
              <a:t>KVL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一回路的电压代数和为</a:t>
            </a:r>
            <a:r>
              <a:rPr kumimoji="1" lang="en-US" altLang="zh-CN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0.</a:t>
            </a:r>
            <a:endParaRPr kumimoji="1" lang="en-US" altLang="zh-CN" dirty="0" smtClean="0">
              <a:solidFill>
                <a:srgbClr val="FFC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6865B0-DBF8-4414-8878-187273397094}" type="slidenum">
              <a:rPr lang="en-US" altLang="zh-CN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5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98880" y="1511935"/>
            <a:ext cx="313499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串联电阻的分压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495550" y="2420620"/>
            <a:ext cx="872680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电压与电阻成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正比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，因此串联电阻电路可作分压电路。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5088255" y="1268095"/>
          <a:ext cx="45354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公式" r:id="rId1" imgW="2628900" imgH="673100" progId="Equation.3">
                  <p:embed/>
                </p:oleObj>
              </mc:Choice>
              <mc:Fallback>
                <p:oleObj name="公式" r:id="rId1" imgW="2628900" imgH="6731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255" y="1268095"/>
                        <a:ext cx="453548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1488282" y="3427254"/>
            <a:ext cx="11328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3-1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10" name="Text Box 66"/>
          <p:cNvSpPr txBox="1">
            <a:spLocks noChangeArrowheads="1"/>
          </p:cNvSpPr>
          <p:nvPr/>
        </p:nvSpPr>
        <p:spPr bwMode="auto">
          <a:xfrm>
            <a:off x="2785110" y="3501390"/>
            <a:ext cx="33007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两个电阻的分压。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6211" name="Object 67"/>
          <p:cNvGraphicFramePr>
            <a:graphicFrameLocks noChangeAspect="1"/>
          </p:cNvGraphicFramePr>
          <p:nvPr/>
        </p:nvGraphicFramePr>
        <p:xfrm>
          <a:off x="2781618" y="4292283"/>
          <a:ext cx="22256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公式" r:id="rId3" imgW="1308100" imgH="660400" progId="Equation.3">
                  <p:embed/>
                </p:oleObj>
              </mc:Choice>
              <mc:Fallback>
                <p:oleObj name="公式" r:id="rId3" imgW="1308100" imgH="6604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618" y="4292283"/>
                        <a:ext cx="22256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68"/>
          <p:cNvGraphicFramePr>
            <a:graphicFrameLocks noChangeAspect="1"/>
          </p:cNvGraphicFramePr>
          <p:nvPr/>
        </p:nvGraphicFramePr>
        <p:xfrm>
          <a:off x="5303520" y="4292283"/>
          <a:ext cx="23685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公式" r:id="rId5" imgW="1320800" imgH="660400" progId="Equation.3">
                  <p:embed/>
                </p:oleObj>
              </mc:Choice>
              <mc:Fallback>
                <p:oleObj name="公式" r:id="rId5" imgW="1320800" imgH="6604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520" y="4292283"/>
                        <a:ext cx="23685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19" name="Group 7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220" name="Picture 76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21" name="Text Box 7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222" name="Group 7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223" name="Picture 79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24" name="Text Box 8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228" name="Group 84"/>
          <p:cNvGrpSpPr/>
          <p:nvPr/>
        </p:nvGrpSpPr>
        <p:grpSpPr bwMode="auto">
          <a:xfrm>
            <a:off x="914718" y="2145030"/>
            <a:ext cx="1541463" cy="685800"/>
            <a:chOff x="385" y="3022"/>
            <a:chExt cx="971" cy="432"/>
          </a:xfrm>
        </p:grpSpPr>
        <p:pic>
          <p:nvPicPr>
            <p:cNvPr id="6229" name="Picture 85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453" cy="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30" name="Text Box 86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6260" name="Group 116"/>
          <p:cNvGrpSpPr/>
          <p:nvPr/>
        </p:nvGrpSpPr>
        <p:grpSpPr bwMode="auto">
          <a:xfrm>
            <a:off x="8614728" y="3211195"/>
            <a:ext cx="1905000" cy="2962276"/>
            <a:chOff x="4105" y="1842"/>
            <a:chExt cx="1200" cy="1866"/>
          </a:xfrm>
        </p:grpSpPr>
        <p:sp>
          <p:nvSpPr>
            <p:cNvPr id="6248" name="Line 104"/>
            <p:cNvSpPr>
              <a:spLocks noChangeShapeType="1"/>
            </p:cNvSpPr>
            <p:nvPr/>
          </p:nvSpPr>
          <p:spPr bwMode="auto">
            <a:xfrm>
              <a:off x="4241" y="2160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2" name="Line 88"/>
            <p:cNvSpPr>
              <a:spLocks noChangeShapeType="1"/>
            </p:cNvSpPr>
            <p:nvPr/>
          </p:nvSpPr>
          <p:spPr bwMode="auto">
            <a:xfrm flipV="1">
              <a:off x="4876" y="2160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3" name="Line 89"/>
            <p:cNvSpPr>
              <a:spLocks noChangeShapeType="1"/>
            </p:cNvSpPr>
            <p:nvPr/>
          </p:nvSpPr>
          <p:spPr bwMode="auto">
            <a:xfrm>
              <a:off x="4241" y="3521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4" name="Text Box 90"/>
            <p:cNvSpPr txBox="1">
              <a:spLocks noChangeArrowheads="1"/>
            </p:cNvSpPr>
            <p:nvPr/>
          </p:nvSpPr>
          <p:spPr bwMode="auto">
            <a:xfrm>
              <a:off x="4150" y="2160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35" name="Text Box 91"/>
            <p:cNvSpPr txBox="1">
              <a:spLocks noChangeArrowheads="1"/>
            </p:cNvSpPr>
            <p:nvPr/>
          </p:nvSpPr>
          <p:spPr bwMode="auto">
            <a:xfrm>
              <a:off x="4150" y="311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36" name="Text Box 92"/>
            <p:cNvSpPr txBox="1">
              <a:spLocks noChangeArrowheads="1"/>
            </p:cNvSpPr>
            <p:nvPr/>
          </p:nvSpPr>
          <p:spPr bwMode="auto">
            <a:xfrm>
              <a:off x="4105" y="256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37" name="Text Box 93"/>
            <p:cNvSpPr txBox="1">
              <a:spLocks noChangeArrowheads="1"/>
            </p:cNvSpPr>
            <p:nvPr/>
          </p:nvSpPr>
          <p:spPr bwMode="auto">
            <a:xfrm>
              <a:off x="4921" y="2296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38" name="Text Box 94"/>
            <p:cNvSpPr txBox="1">
              <a:spLocks noChangeArrowheads="1"/>
            </p:cNvSpPr>
            <p:nvPr/>
          </p:nvSpPr>
          <p:spPr bwMode="auto">
            <a:xfrm>
              <a:off x="4921" y="2976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39" name="Text Box 95"/>
            <p:cNvSpPr txBox="1">
              <a:spLocks noChangeArrowheads="1"/>
            </p:cNvSpPr>
            <p:nvPr/>
          </p:nvSpPr>
          <p:spPr bwMode="auto">
            <a:xfrm>
              <a:off x="4559" y="2115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0" name="Text Box 96"/>
            <p:cNvSpPr txBox="1">
              <a:spLocks noChangeArrowheads="1"/>
            </p:cNvSpPr>
            <p:nvPr/>
          </p:nvSpPr>
          <p:spPr bwMode="auto">
            <a:xfrm>
              <a:off x="4564" y="2541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1" name="Text Box 97"/>
            <p:cNvSpPr txBox="1">
              <a:spLocks noChangeArrowheads="1"/>
            </p:cNvSpPr>
            <p:nvPr/>
          </p:nvSpPr>
          <p:spPr bwMode="auto">
            <a:xfrm>
              <a:off x="4468" y="2251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2" name="Text Box 98"/>
            <p:cNvSpPr txBox="1">
              <a:spLocks noChangeArrowheads="1"/>
            </p:cNvSpPr>
            <p:nvPr/>
          </p:nvSpPr>
          <p:spPr bwMode="auto">
            <a:xfrm>
              <a:off x="4559" y="2750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3" name="Text Box 99"/>
            <p:cNvSpPr txBox="1">
              <a:spLocks noChangeArrowheads="1"/>
            </p:cNvSpPr>
            <p:nvPr/>
          </p:nvSpPr>
          <p:spPr bwMode="auto">
            <a:xfrm>
              <a:off x="4559" y="3239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4" name="Text Box 100"/>
            <p:cNvSpPr txBox="1">
              <a:spLocks noChangeArrowheads="1"/>
            </p:cNvSpPr>
            <p:nvPr/>
          </p:nvSpPr>
          <p:spPr bwMode="auto">
            <a:xfrm>
              <a:off x="4468" y="2976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5" name="Line 101"/>
            <p:cNvSpPr>
              <a:spLocks noChangeShapeType="1"/>
            </p:cNvSpPr>
            <p:nvPr/>
          </p:nvSpPr>
          <p:spPr bwMode="auto">
            <a:xfrm>
              <a:off x="4332" y="2160"/>
              <a:ext cx="28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6" name="Text Box 102"/>
            <p:cNvSpPr txBox="1">
              <a:spLocks noChangeArrowheads="1"/>
            </p:cNvSpPr>
            <p:nvPr/>
          </p:nvSpPr>
          <p:spPr bwMode="auto">
            <a:xfrm>
              <a:off x="4377" y="1842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47" name="Text Box 103"/>
            <p:cNvSpPr txBox="1">
              <a:spLocks noChangeArrowheads="1"/>
            </p:cNvSpPr>
            <p:nvPr/>
          </p:nvSpPr>
          <p:spPr bwMode="auto">
            <a:xfrm>
              <a:off x="4208" y="3379"/>
              <a:ext cx="1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>
              <a:off x="4794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>
              <a:off x="4794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57" name="Group 11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258" name="Picture 11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9" name="Text Box 11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串联电阻的分压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/>
      <p:bldP spid="6152" grpId="0" bldLvl="0" animBg="1"/>
      <p:bldP spid="6208" grpId="0" bldLvl="0" animBg="1"/>
      <p:bldP spid="62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32903" y="1410018"/>
            <a:ext cx="151765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4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功率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720783" y="1338263"/>
            <a:ext cx="58324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，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21100" y="1915795"/>
            <a:ext cx="551878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4000" baseline="2000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 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: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200" i="1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423160" y="2635250"/>
            <a:ext cx="6918325" cy="184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chemeClr val="bg1"/>
                </a:solidFill>
                <a:ea typeface="楷体_GB2312" pitchFamily="49" charset="-122"/>
              </a:rPr>
              <a:t>总功率：</a:t>
            </a:r>
            <a:r>
              <a:rPr kumimoji="1"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p 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eq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 dirty="0">
                <a:solidFill>
                  <a:schemeClr val="bg1"/>
                </a:solidFill>
                <a:ea typeface="宋体" panose="02010600030101010101" pitchFamily="2" charset="-122"/>
              </a:rPr>
              <a:t>2 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= (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4000" b="1" baseline="20000" dirty="0">
                <a:solidFill>
                  <a:schemeClr val="bg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i="1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n 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)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 baseline="30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=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4000" baseline="20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i="1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30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 baseline="30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=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4000" baseline="20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3200" i="1" dirty="0" err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 dirty="0" err="1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200" baseline="30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74825" y="4808648"/>
            <a:ext cx="8858249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电阻串联时，各电阻消耗的功率与电阻大小成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正比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等效电阻消耗的功率等于各串联电阻消耗功率的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总和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83" name="Group 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184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5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86" name="Group 1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187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8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92" name="Group 24"/>
          <p:cNvGrpSpPr/>
          <p:nvPr/>
        </p:nvGrpSpPr>
        <p:grpSpPr bwMode="auto">
          <a:xfrm>
            <a:off x="1199833" y="4144964"/>
            <a:ext cx="1411288" cy="596900"/>
            <a:chOff x="520" y="3428"/>
            <a:chExt cx="889" cy="376"/>
          </a:xfrm>
        </p:grpSpPr>
        <p:pic>
          <p:nvPicPr>
            <p:cNvPr id="7193" name="Picture 25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" y="3438"/>
              <a:ext cx="402" cy="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846" y="3428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  <a:endParaRPr kumimoji="1" lang="zh-CN" altLang="en-US" dirty="0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7198" name="Group 3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199" name="Picture 3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00" name="Text Box 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串联电阻的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 autoUpdateAnimBg="0"/>
      <p:bldP spid="7173" grpId="0" bldLvl="0" animBg="1" autoUpdateAnimBg="0"/>
      <p:bldP spid="7174" grpId="0" bldLvl="0" animBg="1" autoUpdateAnimBg="0"/>
      <p:bldP spid="7175" grpId="0" bldLvl="0" animBg="1" autoUpdateAnimBg="0"/>
      <p:bldP spid="717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1500188" y="2881312"/>
            <a:ext cx="22225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电路特点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1920240" y="3789363"/>
            <a:ext cx="66246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zh-CN" altLang="zh-CN" b="1">
                <a:latin typeface="楷体_GB2312" pitchFamily="49" charset="-122"/>
                <a:ea typeface="楷体_GB2312" pitchFamily="49" charset="-122"/>
              </a:rPr>
              <a:t>各电阻两端为同一电压（</a:t>
            </a:r>
            <a:r>
              <a:rPr kumimoji="1" lang="en-US" altLang="zh-CN">
                <a:solidFill>
                  <a:schemeClr val="bg1"/>
                </a:solidFill>
                <a:ea typeface="楷体_GB2312" pitchFamily="49" charset="-122"/>
              </a:rPr>
              <a:t>KVL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zh-CN" altLang="en-US" b="1">
                <a:ea typeface="楷体_GB2312" pitchFamily="49" charset="-122"/>
              </a:rPr>
              <a:t>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1920240" y="4364990"/>
            <a:ext cx="8353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(b)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总电流等于流过各并联电阻的电流之和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>
                <a:solidFill>
                  <a:schemeClr val="bg1"/>
                </a:solidFill>
                <a:ea typeface="楷体_GB2312" pitchFamily="49" charset="-122"/>
              </a:rPr>
              <a:t>KCL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3001010" y="4942523"/>
            <a:ext cx="49688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i = i</a:t>
            </a:r>
            <a:r>
              <a:rPr kumimoji="1" lang="en-US" altLang="zh-CN" sz="36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i</a:t>
            </a:r>
            <a:r>
              <a:rPr kumimoji="1" lang="en-US" altLang="zh-CN" sz="36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 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…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i</a:t>
            </a:r>
            <a:r>
              <a:rPr kumimoji="1" lang="en-US" altLang="zh-CN" sz="3600" i="1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</a:rPr>
              <a:t>…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+i</a:t>
            </a:r>
            <a:r>
              <a:rPr kumimoji="1" lang="en-US" altLang="zh-CN" sz="36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600" i="1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242" name="Group 5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243" name="Picture 5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44" name="Text Box 5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45" name="Group 5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246" name="Picture 5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47" name="Text Box 5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91" name="Group 99"/>
          <p:cNvGrpSpPr/>
          <p:nvPr/>
        </p:nvGrpSpPr>
        <p:grpSpPr bwMode="auto">
          <a:xfrm>
            <a:off x="4727575" y="1123951"/>
            <a:ext cx="5322888" cy="2270124"/>
            <a:chOff x="2018" y="708"/>
            <a:chExt cx="3353" cy="1430"/>
          </a:xfrm>
        </p:grpSpPr>
        <p:sp>
          <p:nvSpPr>
            <p:cNvPr id="8252" name="Text Box 60"/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7" name="Line 65"/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8" name="Line 66"/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9" name="Line 67"/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0" name="Line 68"/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2" name="Rectangle 70"/>
            <p:cNvSpPr>
              <a:spLocks noChangeArrowheads="1"/>
            </p:cNvSpPr>
            <p:nvPr/>
          </p:nvSpPr>
          <p:spPr bwMode="auto">
            <a:xfrm>
              <a:off x="2419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3" name="Rectangle 71"/>
            <p:cNvSpPr>
              <a:spLocks noChangeArrowheads="1"/>
            </p:cNvSpPr>
            <p:nvPr/>
          </p:nvSpPr>
          <p:spPr bwMode="auto">
            <a:xfrm>
              <a:off x="2865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4" name="Rectangle 72"/>
            <p:cNvSpPr>
              <a:spLocks noChangeArrowheads="1"/>
            </p:cNvSpPr>
            <p:nvPr/>
          </p:nvSpPr>
          <p:spPr bwMode="auto">
            <a:xfrm>
              <a:off x="3666" y="1347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5" name="Rectangle 73"/>
            <p:cNvSpPr>
              <a:spLocks noChangeArrowheads="1"/>
            </p:cNvSpPr>
            <p:nvPr/>
          </p:nvSpPr>
          <p:spPr bwMode="auto">
            <a:xfrm>
              <a:off x="4635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2244" y="708"/>
              <a:ext cx="17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8" name="Rectangle 76"/>
            <p:cNvSpPr>
              <a:spLocks noChangeArrowheads="1"/>
            </p:cNvSpPr>
            <p:nvPr/>
          </p:nvSpPr>
          <p:spPr bwMode="auto">
            <a:xfrm>
              <a:off x="2019" y="102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2018" y="143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1" name="Text Box 79"/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72" name="Text Box 80"/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73" name="Text Box 81"/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74" name="Text Box 82"/>
            <p:cNvSpPr txBox="1">
              <a:spLocks noChangeArrowheads="1"/>
            </p:cNvSpPr>
            <p:nvPr/>
          </p:nvSpPr>
          <p:spPr bwMode="auto">
            <a:xfrm>
              <a:off x="2018" y="170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7" name="Line 85"/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8" name="Oval 86"/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Oval 87"/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1" name="Rectangle 89"/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2" name="Rectangle 90"/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Rectangle 91"/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4" name="Rectangle 92"/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88" name="Group 9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289" name="Picture 9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90" name="Text Box 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44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电阻并联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5" grpId="0" bldLvl="0" animBg="1" autoUpdateAnimBg="0"/>
      <p:bldP spid="8236" grpId="0" bldLvl="0" animBg="1" autoUpdateAnimBg="0"/>
      <p:bldP spid="8237" grpId="0" bldLvl="0" animBg="1" autoUpdateAnimBg="0"/>
      <p:bldP spid="823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11568" y="2798763"/>
            <a:ext cx="15573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由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KCL</a:t>
            </a:r>
            <a:r>
              <a:rPr kumimoji="1" lang="en-US" altLang="zh-CN" b="1">
                <a:ea typeface="宋体" panose="02010600030101010101" pitchFamily="2" charset="-122"/>
              </a:rPr>
              <a:t>:</a:t>
            </a:r>
            <a:endParaRPr kumimoji="1" lang="en-US" altLang="zh-CN" b="1">
              <a:ea typeface="宋体" panose="02010600030101010101" pitchFamily="2" charset="-122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665470" y="3461385"/>
            <a:ext cx="41414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=u/R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 +u/R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 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…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+u/R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200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111885" y="1558290"/>
            <a:ext cx="198501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等效电阻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6250940" y="3863658"/>
          <a:ext cx="52339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5" name="公式" r:id="rId1" imgW="3340100" imgH="596900" progId="Equation.3">
                  <p:embed/>
                </p:oleObj>
              </mc:Choice>
              <mc:Fallback>
                <p:oleObj name="公式" r:id="rId1" imgW="33401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940" y="3863658"/>
                        <a:ext cx="52339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4" name="Group 1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3435" name="Picture 1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36" name="Text Box 1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3437" name="Group 1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3438" name="Picture 1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39" name="Text Box 1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3474" name="Group 50"/>
          <p:cNvGrpSpPr/>
          <p:nvPr/>
        </p:nvGrpSpPr>
        <p:grpSpPr bwMode="auto">
          <a:xfrm>
            <a:off x="8253095" y="1989138"/>
            <a:ext cx="1066800" cy="685800"/>
            <a:chOff x="1488" y="720"/>
            <a:chExt cx="672" cy="432"/>
          </a:xfrm>
        </p:grpSpPr>
        <p:sp>
          <p:nvSpPr>
            <p:cNvPr id="103475" name="AutoShape 51"/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6" name="Text Box 52"/>
            <p:cNvSpPr txBox="1">
              <a:spLocks noChangeArrowheads="1"/>
            </p:cNvSpPr>
            <p:nvPr/>
          </p:nvSpPr>
          <p:spPr bwMode="auto">
            <a:xfrm>
              <a:off x="1491" y="720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等效</a:t>
              </a:r>
              <a:endParaRPr kumimoji="1"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103530" name="Group 106"/>
          <p:cNvGrpSpPr/>
          <p:nvPr/>
        </p:nvGrpSpPr>
        <p:grpSpPr bwMode="auto">
          <a:xfrm>
            <a:off x="9262110" y="1125538"/>
            <a:ext cx="1982788" cy="2232025"/>
            <a:chOff x="4332" y="709"/>
            <a:chExt cx="1249" cy="1406"/>
          </a:xfrm>
        </p:grpSpPr>
        <p:sp>
          <p:nvSpPr>
            <p:cNvPr id="103488" name="Line 64"/>
            <p:cNvSpPr>
              <a:spLocks noChangeShapeType="1"/>
            </p:cNvSpPr>
            <p:nvPr/>
          </p:nvSpPr>
          <p:spPr bwMode="auto">
            <a:xfrm>
              <a:off x="4468" y="1072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8" name="Line 54"/>
            <p:cNvSpPr>
              <a:spLocks noChangeShapeType="1"/>
            </p:cNvSpPr>
            <p:nvPr/>
          </p:nvSpPr>
          <p:spPr bwMode="auto">
            <a:xfrm>
              <a:off x="4604" y="107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9" name="Text Box 55"/>
            <p:cNvSpPr txBox="1">
              <a:spLocks noChangeArrowheads="1"/>
            </p:cNvSpPr>
            <p:nvPr/>
          </p:nvSpPr>
          <p:spPr bwMode="auto">
            <a:xfrm>
              <a:off x="4423" y="107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0" name="Text Box 56"/>
            <p:cNvSpPr txBox="1">
              <a:spLocks noChangeArrowheads="1"/>
            </p:cNvSpPr>
            <p:nvPr/>
          </p:nvSpPr>
          <p:spPr bwMode="auto">
            <a:xfrm>
              <a:off x="4332" y="143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1" name="Text Box 57"/>
            <p:cNvSpPr txBox="1">
              <a:spLocks noChangeArrowheads="1"/>
            </p:cNvSpPr>
            <p:nvPr/>
          </p:nvSpPr>
          <p:spPr bwMode="auto">
            <a:xfrm>
              <a:off x="4380" y="1672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2" name="Text Box 58"/>
            <p:cNvSpPr txBox="1">
              <a:spLocks noChangeArrowheads="1"/>
            </p:cNvSpPr>
            <p:nvPr/>
          </p:nvSpPr>
          <p:spPr bwMode="auto">
            <a:xfrm>
              <a:off x="4650" y="709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3" name="Text Box 59"/>
            <p:cNvSpPr txBox="1">
              <a:spLocks noChangeArrowheads="1"/>
            </p:cNvSpPr>
            <p:nvPr/>
          </p:nvSpPr>
          <p:spPr bwMode="auto">
            <a:xfrm>
              <a:off x="5149" y="1344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eq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4" name="Oval 60"/>
            <p:cNvSpPr>
              <a:spLocks noChangeArrowheads="1"/>
            </p:cNvSpPr>
            <p:nvPr/>
          </p:nvSpPr>
          <p:spPr bwMode="auto">
            <a:xfrm>
              <a:off x="4446" y="204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5" name="Oval 61"/>
            <p:cNvSpPr>
              <a:spLocks noChangeArrowheads="1"/>
            </p:cNvSpPr>
            <p:nvPr/>
          </p:nvSpPr>
          <p:spPr bwMode="auto">
            <a:xfrm>
              <a:off x="4400" y="104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6" name="Line 62"/>
            <p:cNvSpPr>
              <a:spLocks noChangeShapeType="1"/>
            </p:cNvSpPr>
            <p:nvPr/>
          </p:nvSpPr>
          <p:spPr bwMode="auto">
            <a:xfrm>
              <a:off x="5103" y="1072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7" name="Line 63"/>
            <p:cNvSpPr>
              <a:spLocks noChangeShapeType="1"/>
            </p:cNvSpPr>
            <p:nvPr/>
          </p:nvSpPr>
          <p:spPr bwMode="auto">
            <a:xfrm flipH="1">
              <a:off x="4514" y="2070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9" name="Rectangle 65"/>
            <p:cNvSpPr>
              <a:spLocks noChangeArrowheads="1"/>
            </p:cNvSpPr>
            <p:nvPr/>
          </p:nvSpPr>
          <p:spPr bwMode="auto">
            <a:xfrm>
              <a:off x="5022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93" name="Group 6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3494" name="Picture 7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95" name="Text Box 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3496" name="Group 72"/>
          <p:cNvGrpSpPr/>
          <p:nvPr/>
        </p:nvGrpSpPr>
        <p:grpSpPr bwMode="auto">
          <a:xfrm>
            <a:off x="3283268" y="1050926"/>
            <a:ext cx="5322887" cy="2270124"/>
            <a:chOff x="2018" y="708"/>
            <a:chExt cx="3353" cy="1430"/>
          </a:xfrm>
        </p:grpSpPr>
        <p:sp>
          <p:nvSpPr>
            <p:cNvPr id="103497" name="Text Box 73"/>
            <p:cNvSpPr txBox="1">
              <a:spLocks noChangeArrowheads="1"/>
            </p:cNvSpPr>
            <p:nvPr/>
          </p:nvSpPr>
          <p:spPr bwMode="auto">
            <a:xfrm>
              <a:off x="5012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98" name="Line 74"/>
            <p:cNvSpPr>
              <a:spLocks noChangeShapeType="1"/>
            </p:cNvSpPr>
            <p:nvPr/>
          </p:nvSpPr>
          <p:spPr bwMode="auto">
            <a:xfrm>
              <a:off x="2172" y="1028"/>
              <a:ext cx="12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9" name="Line 75"/>
            <p:cNvSpPr>
              <a:spLocks noChangeShapeType="1"/>
            </p:cNvSpPr>
            <p:nvPr/>
          </p:nvSpPr>
          <p:spPr bwMode="auto">
            <a:xfrm rot="-5400000">
              <a:off x="2199" y="1571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0" name="Line 76"/>
            <p:cNvSpPr>
              <a:spLocks noChangeShapeType="1"/>
            </p:cNvSpPr>
            <p:nvPr/>
          </p:nvSpPr>
          <p:spPr bwMode="auto">
            <a:xfrm rot="-5400000">
              <a:off x="2703" y="1567"/>
              <a:ext cx="1087" cy="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1" name="Line 77"/>
            <p:cNvSpPr>
              <a:spLocks noChangeShapeType="1"/>
            </p:cNvSpPr>
            <p:nvPr/>
          </p:nvSpPr>
          <p:spPr bwMode="auto">
            <a:xfrm>
              <a:off x="2172" y="2115"/>
              <a:ext cx="12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2" name="Line 78"/>
            <p:cNvSpPr>
              <a:spLocks noChangeShapeType="1"/>
            </p:cNvSpPr>
            <p:nvPr/>
          </p:nvSpPr>
          <p:spPr bwMode="auto">
            <a:xfrm rot="-5400000">
              <a:off x="3469" y="1571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3" name="Line 79"/>
            <p:cNvSpPr>
              <a:spLocks noChangeShapeType="1"/>
            </p:cNvSpPr>
            <p:nvPr/>
          </p:nvSpPr>
          <p:spPr bwMode="auto">
            <a:xfrm flipV="1">
              <a:off x="3424" y="2115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4" name="Line 80"/>
            <p:cNvSpPr>
              <a:spLocks noChangeShapeType="1"/>
            </p:cNvSpPr>
            <p:nvPr/>
          </p:nvSpPr>
          <p:spPr bwMode="auto">
            <a:xfrm>
              <a:off x="4633" y="1028"/>
              <a:ext cx="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5" name="Line 81"/>
            <p:cNvSpPr>
              <a:spLocks noChangeShapeType="1"/>
            </p:cNvSpPr>
            <p:nvPr/>
          </p:nvSpPr>
          <p:spPr bwMode="auto">
            <a:xfrm>
              <a:off x="4633" y="2115"/>
              <a:ext cx="3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6" name="Line 82"/>
            <p:cNvSpPr>
              <a:spLocks noChangeShapeType="1"/>
            </p:cNvSpPr>
            <p:nvPr/>
          </p:nvSpPr>
          <p:spPr bwMode="auto">
            <a:xfrm rot="-5400000">
              <a:off x="4469" y="1564"/>
              <a:ext cx="10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7" name="Rectangle 83"/>
            <p:cNvSpPr>
              <a:spLocks noChangeArrowheads="1"/>
            </p:cNvSpPr>
            <p:nvPr/>
          </p:nvSpPr>
          <p:spPr bwMode="auto">
            <a:xfrm>
              <a:off x="2419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08" name="Rectangle 84"/>
            <p:cNvSpPr>
              <a:spLocks noChangeArrowheads="1"/>
            </p:cNvSpPr>
            <p:nvPr/>
          </p:nvSpPr>
          <p:spPr bwMode="auto">
            <a:xfrm>
              <a:off x="2865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09" name="Rectangle 85"/>
            <p:cNvSpPr>
              <a:spLocks noChangeArrowheads="1"/>
            </p:cNvSpPr>
            <p:nvPr/>
          </p:nvSpPr>
          <p:spPr bwMode="auto">
            <a:xfrm>
              <a:off x="3666" y="1347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0" name="Rectangle 86"/>
            <p:cNvSpPr>
              <a:spLocks noChangeArrowheads="1"/>
            </p:cNvSpPr>
            <p:nvPr/>
          </p:nvSpPr>
          <p:spPr bwMode="auto">
            <a:xfrm>
              <a:off x="4635" y="1347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1" name="Line 87"/>
            <p:cNvSpPr>
              <a:spLocks noChangeShapeType="1"/>
            </p:cNvSpPr>
            <p:nvPr/>
          </p:nvSpPr>
          <p:spPr bwMode="auto">
            <a:xfrm>
              <a:off x="2200" y="1026"/>
              <a:ext cx="42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12" name="Text Box 88"/>
            <p:cNvSpPr txBox="1">
              <a:spLocks noChangeArrowheads="1"/>
            </p:cNvSpPr>
            <p:nvPr/>
          </p:nvSpPr>
          <p:spPr bwMode="auto">
            <a:xfrm>
              <a:off x="2244" y="708"/>
              <a:ext cx="17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3" name="Rectangle 89"/>
            <p:cNvSpPr>
              <a:spLocks noChangeArrowheads="1"/>
            </p:cNvSpPr>
            <p:nvPr/>
          </p:nvSpPr>
          <p:spPr bwMode="auto">
            <a:xfrm>
              <a:off x="2019" y="102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103514" name="Text Box 90"/>
            <p:cNvSpPr txBox="1">
              <a:spLocks noChangeArrowheads="1"/>
            </p:cNvSpPr>
            <p:nvPr/>
          </p:nvSpPr>
          <p:spPr bwMode="auto">
            <a:xfrm>
              <a:off x="2018" y="143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5" name="Line 91"/>
            <p:cNvSpPr>
              <a:spLocks noChangeShapeType="1"/>
            </p:cNvSpPr>
            <p:nvPr/>
          </p:nvSpPr>
          <p:spPr bwMode="auto">
            <a:xfrm>
              <a:off x="2744" y="1072"/>
              <a:ext cx="0" cy="28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16" name="Text Box 92"/>
            <p:cNvSpPr txBox="1">
              <a:spLocks noChangeArrowheads="1"/>
            </p:cNvSpPr>
            <p:nvPr/>
          </p:nvSpPr>
          <p:spPr bwMode="auto">
            <a:xfrm>
              <a:off x="2789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7" name="Text Box 93"/>
            <p:cNvSpPr txBox="1">
              <a:spLocks noChangeArrowheads="1"/>
            </p:cNvSpPr>
            <p:nvPr/>
          </p:nvSpPr>
          <p:spPr bwMode="auto">
            <a:xfrm>
              <a:off x="3243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8" name="Text Box 94"/>
            <p:cNvSpPr txBox="1">
              <a:spLocks noChangeArrowheads="1"/>
            </p:cNvSpPr>
            <p:nvPr/>
          </p:nvSpPr>
          <p:spPr bwMode="auto">
            <a:xfrm>
              <a:off x="4018" y="1026"/>
              <a:ext cx="3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9" name="Text Box 95"/>
            <p:cNvSpPr txBox="1">
              <a:spLocks noChangeArrowheads="1"/>
            </p:cNvSpPr>
            <p:nvPr/>
          </p:nvSpPr>
          <p:spPr bwMode="auto">
            <a:xfrm>
              <a:off x="2018" y="170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20" name="Line 96"/>
            <p:cNvSpPr>
              <a:spLocks noChangeShapeType="1"/>
            </p:cNvSpPr>
            <p:nvPr/>
          </p:nvSpPr>
          <p:spPr bwMode="auto">
            <a:xfrm>
              <a:off x="3243" y="1072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>
              <a:off x="4014" y="1081"/>
              <a:ext cx="0" cy="2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2" name="Line 98"/>
            <p:cNvSpPr>
              <a:spLocks noChangeShapeType="1"/>
            </p:cNvSpPr>
            <p:nvPr/>
          </p:nvSpPr>
          <p:spPr bwMode="auto">
            <a:xfrm>
              <a:off x="5012" y="1026"/>
              <a:ext cx="0" cy="28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3" name="Oval 99"/>
            <p:cNvSpPr>
              <a:spLocks noChangeArrowheads="1"/>
            </p:cNvSpPr>
            <p:nvPr/>
          </p:nvSpPr>
          <p:spPr bwMode="auto">
            <a:xfrm>
              <a:off x="2104" y="2062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4" name="Oval 100"/>
            <p:cNvSpPr>
              <a:spLocks noChangeArrowheads="1"/>
            </p:cNvSpPr>
            <p:nvPr/>
          </p:nvSpPr>
          <p:spPr bwMode="auto">
            <a:xfrm>
              <a:off x="2104" y="990"/>
              <a:ext cx="75" cy="76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5" name="Line 101"/>
            <p:cNvSpPr>
              <a:spLocks noChangeShapeType="1"/>
            </p:cNvSpPr>
            <p:nvPr/>
          </p:nvSpPr>
          <p:spPr bwMode="auto">
            <a:xfrm flipV="1">
              <a:off x="3424" y="1027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3968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7" name="Rectangle 103"/>
            <p:cNvSpPr>
              <a:spLocks noChangeArrowheads="1"/>
            </p:cNvSpPr>
            <p:nvPr/>
          </p:nvSpPr>
          <p:spPr bwMode="auto">
            <a:xfrm>
              <a:off x="3197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8" name="Rectangle 104"/>
            <p:cNvSpPr>
              <a:spLocks noChangeArrowheads="1"/>
            </p:cNvSpPr>
            <p:nvPr/>
          </p:nvSpPr>
          <p:spPr bwMode="auto">
            <a:xfrm>
              <a:off x="2698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29" name="Rectangle 105"/>
            <p:cNvSpPr>
              <a:spLocks noChangeArrowheads="1"/>
            </p:cNvSpPr>
            <p:nvPr/>
          </p:nvSpPr>
          <p:spPr bwMode="auto">
            <a:xfrm>
              <a:off x="4921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531" name="Text Box 107"/>
          <p:cNvSpPr txBox="1">
            <a:spLocks noChangeArrowheads="1"/>
          </p:cNvSpPr>
          <p:nvPr/>
        </p:nvSpPr>
        <p:spPr bwMode="auto">
          <a:xfrm>
            <a:off x="1207135" y="3428683"/>
            <a:ext cx="49688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i = i</a:t>
            </a:r>
            <a:r>
              <a:rPr kumimoji="1" lang="en-US" altLang="zh-CN" sz="36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i</a:t>
            </a:r>
            <a:r>
              <a:rPr kumimoji="1" lang="en-US" altLang="zh-CN" sz="36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 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…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i</a:t>
            </a:r>
            <a:r>
              <a:rPr kumimoji="1" lang="en-US" altLang="zh-CN" sz="3600" i="1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</a:rPr>
              <a:t>…</a:t>
            </a:r>
            <a:r>
              <a:rPr kumimoji="1" lang="en-US" altLang="zh-CN" sz="3600" i="1">
                <a:solidFill>
                  <a:schemeClr val="bg1"/>
                </a:solidFill>
                <a:ea typeface="宋体" panose="02010600030101010101" pitchFamily="2" charset="-122"/>
              </a:rPr>
              <a:t>+i</a:t>
            </a:r>
            <a:r>
              <a:rPr kumimoji="1" lang="en-US" altLang="zh-CN" sz="36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600" i="1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353685" y="3977005"/>
            <a:ext cx="624840" cy="679450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47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并联等效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电阻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83" name="Text Box 6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2235" y="4782185"/>
            <a:ext cx="6258560" cy="51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等效电导等于并联的各电导之和。</a:t>
            </a:r>
            <a:endParaRPr kumimoji="1" lang="zh-CN" altLang="en-US">
              <a:ea typeface="楷体_GB2312" pitchFamily="49" charset="-122"/>
            </a:endParaRPr>
          </a:p>
        </p:txBody>
      </p:sp>
      <p:graphicFrame>
        <p:nvGraphicFramePr>
          <p:cNvPr id="9323" name="Object 10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27350" y="5215255"/>
          <a:ext cx="6760845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" name="公式" r:id="rId6" imgW="4076700" imgH="673100" progId="Equation.3">
                  <p:embed/>
                </p:oleObj>
              </mc:Choice>
              <mc:Fallback>
                <p:oleObj name="公式" r:id="rId6" imgW="4076700" imgH="6731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215255"/>
                        <a:ext cx="6760845" cy="112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86" name="Group 170"/>
          <p:cNvGrpSpPr/>
          <p:nvPr/>
        </p:nvGrpSpPr>
        <p:grpSpPr bwMode="auto">
          <a:xfrm>
            <a:off x="986155" y="4709160"/>
            <a:ext cx="1538545" cy="646430"/>
            <a:chOff x="430" y="3112"/>
            <a:chExt cx="970" cy="409"/>
          </a:xfrm>
        </p:grpSpPr>
        <p:pic>
          <p:nvPicPr>
            <p:cNvPr id="9387" name="Picture 171" descr="123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" y="3112"/>
              <a:ext cx="450" cy="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88" name="Text Box 17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93" y="3125"/>
              <a:ext cx="6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结论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4" name="Text Box 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09320" y="4005580"/>
            <a:ext cx="52019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(1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4000" i="1" baseline="20000">
                <a:solidFill>
                  <a:schemeClr val="bg1"/>
                </a:solidFill>
                <a:ea typeface="宋体" panose="02010600030101010101" pitchFamily="2" charset="-122"/>
                <a:sym typeface="Math4" pitchFamily="2" charset="2"/>
              </a:rPr>
              <a:t>…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)=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eq</a:t>
            </a:r>
            <a:endParaRPr kumimoji="1" lang="en-US" altLang="zh-CN" sz="3200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0"/>
                                        <p:tgtEl>
                                          <p:spTgt spid="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ldLvl="0" animBg="1"/>
      <p:bldP spid="103428" grpId="0" bldLvl="0" animBg="1" autoUpdateAnimBg="0"/>
      <p:bldP spid="103430" grpId="0" bldLvl="0" animBg="1" autoUpdateAnimBg="0"/>
      <p:bldP spid="103531" grpId="0" bldLvl="0" animBg="1" autoUpdateAnimBg="0"/>
      <p:bldP spid="66" grpId="0" bldLvl="0" animBg="1"/>
      <p:bldP spid="9283" grpId="0" bldLvl="0" animBg="1"/>
      <p:bldP spid="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7" name="Group 11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9328" name="Picture 1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29" name="Text Box 11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330" name="Group 11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9331" name="Picture 11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32" name="Text Box 11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9389" name="Text Box 173"/>
          <p:cNvSpPr txBox="1">
            <a:spLocks noChangeArrowheads="1"/>
          </p:cNvSpPr>
          <p:nvPr/>
        </p:nvSpPr>
        <p:spPr bwMode="auto">
          <a:xfrm>
            <a:off x="1419860" y="1445895"/>
            <a:ext cx="318135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并联电阻的分流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390" name="Object 174"/>
          <p:cNvGraphicFramePr>
            <a:graphicFrameLocks noChangeAspect="1"/>
          </p:cNvGraphicFramePr>
          <p:nvPr/>
        </p:nvGraphicFramePr>
        <p:xfrm>
          <a:off x="5078095" y="1425575"/>
          <a:ext cx="27908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公式" r:id="rId2" imgW="1587500" imgH="647700" progId="Equation.3">
                  <p:embed/>
                </p:oleObj>
              </mc:Choice>
              <mc:Fallback>
                <p:oleObj name="公式" r:id="rId2" imgW="1587500" imgH="64770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095" y="1425575"/>
                        <a:ext cx="279082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1" name="AutoShape 175"/>
          <p:cNvSpPr>
            <a:spLocks noChangeArrowheads="1"/>
          </p:cNvSpPr>
          <p:nvPr/>
        </p:nvSpPr>
        <p:spPr bwMode="auto">
          <a:xfrm>
            <a:off x="8102283" y="185737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92" name="Object 176"/>
          <p:cNvGraphicFramePr>
            <a:graphicFrameLocks noChangeAspect="1"/>
          </p:cNvGraphicFramePr>
          <p:nvPr/>
        </p:nvGraphicFramePr>
        <p:xfrm>
          <a:off x="8965883" y="1425575"/>
          <a:ext cx="15128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公式" r:id="rId4" imgW="850900" imgH="647700" progId="Equation.3">
                  <p:embed/>
                </p:oleObj>
              </mc:Choice>
              <mc:Fallback>
                <p:oleObj name="公式" r:id="rId4" imgW="850900" imgH="64770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883" y="1425575"/>
                        <a:ext cx="15128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3" name="AutoShape 177" descr="羊皮纸"/>
          <p:cNvSpPr>
            <a:spLocks noChangeArrowheads="1"/>
          </p:cNvSpPr>
          <p:nvPr/>
        </p:nvSpPr>
        <p:spPr bwMode="auto">
          <a:xfrm>
            <a:off x="6856095" y="2628265"/>
            <a:ext cx="3924935" cy="600710"/>
          </a:xfrm>
          <a:prstGeom prst="wedgeRoundRectCallout">
            <a:avLst>
              <a:gd name="adj1" fmla="val 10961"/>
              <a:gd name="adj2" fmla="val -121035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电流分配与电导成正比</a:t>
            </a:r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9417" name="Group 20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9418" name="Picture 20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19" name="Text Box 20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6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并联电阻的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分流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14" name="Text Box 7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30935" y="2268696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/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3-2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5" name="Text Box 7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8725" y="2342515"/>
            <a:ext cx="27343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两电阻的分流。</a:t>
            </a:r>
            <a:endParaRPr kumimoji="1" lang="zh-CN" altLang="en-US" b="1">
              <a:ea typeface="楷体_GB2312" pitchFamily="49" charset="-122"/>
            </a:endParaRPr>
          </a:p>
        </p:txBody>
      </p:sp>
      <p:grpSp>
        <p:nvGrpSpPr>
          <p:cNvPr id="10340" name="Group 100"/>
          <p:cNvGrpSpPr/>
          <p:nvPr/>
        </p:nvGrpSpPr>
        <p:grpSpPr bwMode="auto">
          <a:xfrm>
            <a:off x="7751128" y="3348355"/>
            <a:ext cx="2640012" cy="2159000"/>
            <a:chOff x="3787" y="482"/>
            <a:chExt cx="1663" cy="1360"/>
          </a:xfrm>
        </p:grpSpPr>
        <p:sp>
          <p:nvSpPr>
            <p:cNvPr id="10329" name="Line 8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855" y="799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327" name="Line 8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490" y="799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331" name="Line 9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125" y="799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317" name="Text Box 7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59" y="1071"/>
              <a:ext cx="5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18" name="Text Box 7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62" y="1071"/>
              <a:ext cx="58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19" name="Line 7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95" y="799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20" name="Line 8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-10800000">
              <a:off x="5130" y="799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21" name="Text Box 8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68" y="799"/>
              <a:ext cx="3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2" name="Text Box 8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03" y="754"/>
              <a:ext cx="3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3" name="Line 8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14" y="799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24" name="Text Box 8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59" y="482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5" name="Oval 8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33" y="1774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26" name="Oval 8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87" y="77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28" name="Line 8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1" y="1797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330" name="Rectangle 9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427" y="11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332" name="Rectangle 92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61" y="113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aphicFrame>
        <p:nvGraphicFramePr>
          <p:cNvPr id="10333" name="Object 93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922145" y="2992438"/>
          <a:ext cx="39941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公式" r:id="rId26" imgW="2501900" imgH="660400" progId="Equation.3">
                  <p:embed/>
                </p:oleObj>
              </mc:Choice>
              <mc:Fallback>
                <p:oleObj name="公式" r:id="rId26" imgW="2501900" imgH="6604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145" y="2992438"/>
                        <a:ext cx="39941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5" name="Object 95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209165" y="4072255"/>
          <a:ext cx="3824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公式" r:id="rId29" imgW="2425700" imgH="660400" progId="Equation.3">
                  <p:embed/>
                </p:oleObj>
              </mc:Choice>
              <mc:Fallback>
                <p:oleObj name="公式" r:id="rId29" imgW="2425700" imgH="6604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65" y="4072255"/>
                        <a:ext cx="3824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6" name="Object 96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2137410" y="5082223"/>
          <a:ext cx="52451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公式" r:id="rId32" imgW="3060700" imgH="660400" progId="Equation.3">
                  <p:embed/>
                </p:oleObj>
              </mc:Choice>
              <mc:Fallback>
                <p:oleObj name="公式" r:id="rId32" imgW="3060700" imgH="6604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410" y="5082223"/>
                        <a:ext cx="52451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"/>
          <p:cNvSpPr txBox="1"/>
          <p:nvPr>
            <p:custDataLst>
              <p:tags r:id="rId34"/>
            </p:custDataLst>
          </p:nvPr>
        </p:nvSpPr>
        <p:spPr>
          <a:xfrm>
            <a:off x="2858423" y="2931314"/>
            <a:ext cx="1440160" cy="52197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9" grpId="0" bldLvl="0" animBg="1" autoUpdateAnimBg="0"/>
      <p:bldP spid="9391" grpId="0" bldLvl="0" animBg="1"/>
      <p:bldP spid="9393" grpId="0" bldLvl="0" animBg="1"/>
      <p:bldP spid="10314" grpId="0" bldLvl="0" animBg="1"/>
      <p:bldP spid="10315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32903" y="1624965"/>
            <a:ext cx="1439862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4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功率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793173" y="1553528"/>
            <a:ext cx="66595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，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zh-CN" altLang="en-US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64928" y="2057718"/>
            <a:ext cx="597693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 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: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200" baseline="30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064068" y="2778443"/>
            <a:ext cx="7777162" cy="176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b="1">
                <a:ea typeface="楷体_GB2312" pitchFamily="49" charset="-122"/>
              </a:rPr>
              <a:t>总功率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eq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 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=  (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</a:rPr>
              <a:t>…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)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 baseline="30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=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30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kumimoji="1" lang="en-US" altLang="zh-CN" sz="3200" baseline="30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=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kumimoji="1" lang="en-US" altLang="zh-CN" sz="4000" baseline="20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endParaRPr kumimoji="1" lang="en-US" altLang="zh-CN" sz="3200" baseline="30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703512" y="4951652"/>
            <a:ext cx="8856983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电阻并联时，各电阻消耗的功率与电阻大小成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反比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等效电阻消耗的功率等于各并联电阻消耗功率的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总和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12301" name="Group 1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2302" name="Picture 1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03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04" name="Group 1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2305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06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10" name="Group 22"/>
          <p:cNvGrpSpPr/>
          <p:nvPr/>
        </p:nvGrpSpPr>
        <p:grpSpPr bwMode="auto">
          <a:xfrm>
            <a:off x="1129030" y="4434205"/>
            <a:ext cx="1541463" cy="649288"/>
            <a:chOff x="385" y="3112"/>
            <a:chExt cx="971" cy="409"/>
          </a:xfrm>
        </p:grpSpPr>
        <p:pic>
          <p:nvPicPr>
            <p:cNvPr id="12311" name="Picture 23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112"/>
              <a:ext cx="450" cy="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2316" name="Group 2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2317" name="Picture 2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8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0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并联电阻的功率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nimBg="1" autoUpdateAnimBg="0"/>
      <p:bldP spid="1229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958215" y="1845945"/>
            <a:ext cx="1323975" cy="5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3-</a:t>
            </a:r>
            <a:r>
              <a:rPr kumimoji="1" lang="en-US" altLang="zh-CN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1" lang="en-US" altLang="zh-CN" sz="3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752475" y="1197610"/>
            <a:ext cx="1067054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电路中有电阻的串联，又有电阻的并联，称为电阻的串并联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混联</a:t>
            </a:r>
            <a:endParaRPr lang="zh-CN" altLang="en-US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2209800" y="1918970"/>
            <a:ext cx="6118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计算图示电路中各支路的电压和电流。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4488" name="Group 15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489" name="Picture 15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90" name="Text Box 15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491" name="Group 15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492" name="Picture 15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93" name="Text Box 15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564" name="Group 228"/>
          <p:cNvGrpSpPr/>
          <p:nvPr/>
        </p:nvGrpSpPr>
        <p:grpSpPr bwMode="auto">
          <a:xfrm>
            <a:off x="1847850" y="2350770"/>
            <a:ext cx="4608513" cy="2466975"/>
            <a:chOff x="249" y="1888"/>
            <a:chExt cx="2903" cy="1554"/>
          </a:xfrm>
        </p:grpSpPr>
        <p:sp>
          <p:nvSpPr>
            <p:cNvPr id="14498" name="Oval 162"/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4499" name="Text Box 163"/>
            <p:cNvSpPr txBox="1">
              <a:spLocks noChangeArrowheads="1"/>
            </p:cNvSpPr>
            <p:nvPr/>
          </p:nvSpPr>
          <p:spPr bwMode="auto">
            <a:xfrm>
              <a:off x="431" y="1888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00" name="Rectangle 164"/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1" name="Rectangle 165"/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02" name="Line 166"/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3" name="Line 167"/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4" name="Line 168"/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5" name="Text Box 169"/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06" name="Text Box 170"/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07" name="Line 171"/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8" name="Line 172"/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09" name="Line 173"/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0" name="Line 174"/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1" name="Line 175"/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12" name="Text Box 176"/>
            <p:cNvSpPr txBox="1">
              <a:spLocks noChangeArrowheads="1"/>
            </p:cNvSpPr>
            <p:nvPr/>
          </p:nvSpPr>
          <p:spPr bwMode="auto">
            <a:xfrm>
              <a:off x="1247" y="2251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13" name="Text Box 177"/>
            <p:cNvSpPr txBox="1">
              <a:spLocks noChangeArrowheads="1"/>
            </p:cNvSpPr>
            <p:nvPr/>
          </p:nvSpPr>
          <p:spPr bwMode="auto">
            <a:xfrm>
              <a:off x="1701" y="2205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14" name="Text Box 178"/>
            <p:cNvSpPr txBox="1">
              <a:spLocks noChangeArrowheads="1"/>
            </p:cNvSpPr>
            <p:nvPr/>
          </p:nvSpPr>
          <p:spPr bwMode="auto">
            <a:xfrm>
              <a:off x="1946" y="3067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15" name="Text Box 179"/>
            <p:cNvSpPr txBox="1">
              <a:spLocks noChangeArrowheads="1"/>
            </p:cNvSpPr>
            <p:nvPr/>
          </p:nvSpPr>
          <p:spPr bwMode="auto">
            <a:xfrm>
              <a:off x="2426" y="3113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16" name="Text Box 180"/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18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17" name="Text Box 181"/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18" name="Text Box 182"/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19" name="Text Box 183"/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20" name="Text Box 184"/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21" name="Text Box 185"/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165V</a:t>
              </a:r>
              <a:endParaRPr lang="en-US" altLang="zh-CN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22" name="Rectangle 186"/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23" name="Rectangle 187"/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65" name="Group 229"/>
          <p:cNvGrpSpPr/>
          <p:nvPr/>
        </p:nvGrpSpPr>
        <p:grpSpPr bwMode="auto">
          <a:xfrm>
            <a:off x="6527800" y="2566670"/>
            <a:ext cx="4140200" cy="2160588"/>
            <a:chOff x="3152" y="1888"/>
            <a:chExt cx="2608" cy="1361"/>
          </a:xfrm>
        </p:grpSpPr>
        <p:sp>
          <p:nvSpPr>
            <p:cNvPr id="14542" name="Text Box 206"/>
            <p:cNvSpPr txBox="1">
              <a:spLocks noChangeArrowheads="1"/>
            </p:cNvSpPr>
            <p:nvPr/>
          </p:nvSpPr>
          <p:spPr bwMode="auto">
            <a:xfrm>
              <a:off x="5080" y="2614"/>
              <a:ext cx="6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4562" name="Group 226"/>
            <p:cNvGrpSpPr/>
            <p:nvPr/>
          </p:nvGrpSpPr>
          <p:grpSpPr bwMode="auto">
            <a:xfrm>
              <a:off x="3152" y="1888"/>
              <a:ext cx="1969" cy="1361"/>
              <a:chOff x="3152" y="1888"/>
              <a:chExt cx="1969" cy="1361"/>
            </a:xfrm>
          </p:grpSpPr>
          <p:sp>
            <p:nvSpPr>
              <p:cNvPr id="14528" name="Oval 192"/>
              <p:cNvSpPr>
                <a:spLocks noChangeArrowheads="1"/>
              </p:cNvSpPr>
              <p:nvPr/>
            </p:nvSpPr>
            <p:spPr bwMode="auto">
              <a:xfrm>
                <a:off x="3152" y="256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4529" name="Text Box 193"/>
              <p:cNvSpPr txBox="1">
                <a:spLocks noChangeArrowheads="1"/>
              </p:cNvSpPr>
              <p:nvPr/>
            </p:nvSpPr>
            <p:spPr bwMode="auto">
              <a:xfrm>
                <a:off x="3334" y="1888"/>
                <a:ext cx="25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1</a:t>
                </a:r>
                <a:endPara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530" name="Rectangle 194"/>
              <p:cNvSpPr>
                <a:spLocks noChangeArrowheads="1"/>
              </p:cNvSpPr>
              <p:nvPr/>
            </p:nvSpPr>
            <p:spPr bwMode="auto">
              <a:xfrm>
                <a:off x="3334" y="2250"/>
                <a:ext cx="817" cy="999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31" name="Line 195"/>
              <p:cNvSpPr>
                <a:spLocks noChangeShapeType="1"/>
              </p:cNvSpPr>
              <p:nvPr/>
            </p:nvSpPr>
            <p:spPr bwMode="auto">
              <a:xfrm>
                <a:off x="4150" y="2250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2" name="Line 196"/>
              <p:cNvSpPr>
                <a:spLocks noChangeShapeType="1"/>
              </p:cNvSpPr>
              <p:nvPr/>
            </p:nvSpPr>
            <p:spPr bwMode="auto">
              <a:xfrm>
                <a:off x="5057" y="2250"/>
                <a:ext cx="1" cy="99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3" name="Line 197"/>
              <p:cNvSpPr>
                <a:spLocks noChangeShapeType="1"/>
              </p:cNvSpPr>
              <p:nvPr/>
            </p:nvSpPr>
            <p:spPr bwMode="auto">
              <a:xfrm>
                <a:off x="4150" y="3249"/>
                <a:ext cx="90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4" name="Text Box 198"/>
              <p:cNvSpPr txBox="1">
                <a:spLocks noChangeArrowheads="1"/>
              </p:cNvSpPr>
              <p:nvPr/>
            </p:nvSpPr>
            <p:spPr bwMode="auto">
              <a:xfrm>
                <a:off x="3333" y="2295"/>
                <a:ext cx="27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535" name="Text Box 199"/>
              <p:cNvSpPr txBox="1">
                <a:spLocks noChangeArrowheads="1"/>
              </p:cNvSpPr>
              <p:nvPr/>
            </p:nvSpPr>
            <p:spPr bwMode="auto">
              <a:xfrm>
                <a:off x="3333" y="2886"/>
                <a:ext cx="27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536" name="Line 200"/>
              <p:cNvSpPr>
                <a:spLocks noChangeShapeType="1"/>
              </p:cNvSpPr>
              <p:nvPr/>
            </p:nvSpPr>
            <p:spPr bwMode="auto">
              <a:xfrm>
                <a:off x="3379" y="225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7" name="Line 201"/>
              <p:cNvSpPr>
                <a:spLocks noChangeShapeType="1"/>
              </p:cNvSpPr>
              <p:nvPr/>
            </p:nvSpPr>
            <p:spPr bwMode="auto">
              <a:xfrm>
                <a:off x="4150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8" name="Line 202"/>
              <p:cNvSpPr>
                <a:spLocks noChangeShapeType="1"/>
              </p:cNvSpPr>
              <p:nvPr/>
            </p:nvSpPr>
            <p:spPr bwMode="auto">
              <a:xfrm>
                <a:off x="5057" y="2296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9" name="Text Box 203"/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25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2</a:t>
                </a:r>
                <a:endPara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540" name="Text Box 204"/>
              <p:cNvSpPr txBox="1">
                <a:spLocks noChangeArrowheads="1"/>
              </p:cNvSpPr>
              <p:nvPr/>
            </p:nvSpPr>
            <p:spPr bwMode="auto">
              <a:xfrm>
                <a:off x="4785" y="2251"/>
                <a:ext cx="25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3</a:t>
                </a:r>
                <a:endPara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541" name="Text Box 205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81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18</a:t>
                </a: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4543" name="Text Box 207"/>
              <p:cNvSpPr txBox="1">
                <a:spLocks noChangeArrowheads="1"/>
              </p:cNvSpPr>
              <p:nvPr/>
            </p:nvSpPr>
            <p:spPr bwMode="auto">
              <a:xfrm>
                <a:off x="3606" y="1888"/>
                <a:ext cx="635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5</a:t>
                </a: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4544" name="Text Box 208"/>
              <p:cNvSpPr txBox="1">
                <a:spLocks noChangeArrowheads="1"/>
              </p:cNvSpPr>
              <p:nvPr/>
            </p:nvSpPr>
            <p:spPr bwMode="auto">
              <a:xfrm>
                <a:off x="3469" y="2568"/>
                <a:ext cx="72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165V</a:t>
                </a:r>
                <a:endParaRPr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545" name="Rectangle 209"/>
              <p:cNvSpPr>
                <a:spLocks noChangeArrowheads="1"/>
              </p:cNvSpPr>
              <p:nvPr/>
            </p:nvSpPr>
            <p:spPr bwMode="auto">
              <a:xfrm>
                <a:off x="3652" y="2196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6" name="Rectangle 210"/>
              <p:cNvSpPr>
                <a:spLocks noChangeArrowheads="1"/>
              </p:cNvSpPr>
              <p:nvPr/>
            </p:nvSpPr>
            <p:spPr bwMode="auto">
              <a:xfrm>
                <a:off x="4994" y="2614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" name="Rectangle 211"/>
              <p:cNvSpPr>
                <a:spLocks noChangeArrowheads="1"/>
              </p:cNvSpPr>
              <p:nvPr/>
            </p:nvSpPr>
            <p:spPr bwMode="auto">
              <a:xfrm>
                <a:off x="4086" y="2613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552" name="Group 216"/>
          <p:cNvGrpSpPr/>
          <p:nvPr/>
        </p:nvGrpSpPr>
        <p:grpSpPr bwMode="auto">
          <a:xfrm>
            <a:off x="8112125" y="2060258"/>
            <a:ext cx="1835150" cy="1585913"/>
            <a:chOff x="4014" y="1615"/>
            <a:chExt cx="1156" cy="999"/>
          </a:xfrm>
        </p:grpSpPr>
        <p:sp>
          <p:nvSpPr>
            <p:cNvPr id="14549" name="Line 213"/>
            <p:cNvSpPr>
              <a:spLocks noChangeShapeType="1"/>
            </p:cNvSpPr>
            <p:nvPr/>
          </p:nvSpPr>
          <p:spPr bwMode="auto">
            <a:xfrm flipV="1">
              <a:off x="4921" y="1934"/>
              <a:ext cx="249" cy="68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0" name="Line 214"/>
            <p:cNvSpPr>
              <a:spLocks noChangeShapeType="1"/>
            </p:cNvSpPr>
            <p:nvPr/>
          </p:nvSpPr>
          <p:spPr bwMode="auto">
            <a:xfrm flipV="1">
              <a:off x="4014" y="1936"/>
              <a:ext cx="681" cy="678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51" name="Text Box 215"/>
            <p:cNvSpPr txBox="1">
              <a:spLocks noChangeArrowheads="1"/>
            </p:cNvSpPr>
            <p:nvPr/>
          </p:nvSpPr>
          <p:spPr bwMode="auto">
            <a:xfrm>
              <a:off x="4694" y="1615"/>
              <a:ext cx="476" cy="329"/>
            </a:xfrm>
            <a:prstGeom prst="rect">
              <a:avLst/>
            </a:prstGeom>
            <a:noFill/>
            <a:ln w="28575">
              <a:solidFill>
                <a:srgbClr val="FF33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 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4553" name="AutoShape 217"/>
          <p:cNvSpPr>
            <a:spLocks noChangeArrowheads="1"/>
          </p:cNvSpPr>
          <p:nvPr/>
        </p:nvSpPr>
        <p:spPr bwMode="auto">
          <a:xfrm>
            <a:off x="5735638" y="3430270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554" name="Object 218"/>
          <p:cNvGraphicFramePr>
            <a:graphicFrameLocks noChangeAspect="1"/>
          </p:cNvGraphicFramePr>
          <p:nvPr/>
        </p:nvGraphicFramePr>
        <p:xfrm>
          <a:off x="2280285" y="5014595"/>
          <a:ext cx="292671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" name="公式" r:id="rId2" imgW="1816100" imgH="317500" progId="Equation.3">
                  <p:embed/>
                </p:oleObj>
              </mc:Choice>
              <mc:Fallback>
                <p:oleObj name="公式" r:id="rId2" imgW="1816100" imgH="317500" progId="Equation.3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285" y="5014595"/>
                        <a:ext cx="2926715" cy="494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5" name="Object 219"/>
          <p:cNvGraphicFramePr>
            <a:graphicFrameLocks noChangeAspect="1"/>
          </p:cNvGraphicFramePr>
          <p:nvPr/>
        </p:nvGraphicFramePr>
        <p:xfrm>
          <a:off x="5882005" y="4943475"/>
          <a:ext cx="358648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" name="公式" r:id="rId4" imgW="2298700" imgH="317500" progId="Equation.3">
                  <p:embed/>
                </p:oleObj>
              </mc:Choice>
              <mc:Fallback>
                <p:oleObj name="公式" r:id="rId4" imgW="2298700" imgH="317500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005" y="4943475"/>
                        <a:ext cx="3586480" cy="50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59" name="Group 22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560" name="Picture 2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61" name="Text Box 22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4566" name="Text Box 230"/>
          <p:cNvSpPr txBox="1">
            <a:spLocks noChangeArrowheads="1"/>
          </p:cNvSpPr>
          <p:nvPr/>
        </p:nvSpPr>
        <p:spPr bwMode="auto">
          <a:xfrm>
            <a:off x="1272540" y="4943158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0296" y="3142486"/>
            <a:ext cx="4343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2</a:t>
            </a:r>
            <a:endParaRPr lang="en-US" altLang="zh-CN" sz="2400" baseline="-250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35735" y="5509888"/>
            <a:ext cx="2971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=5i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=5×15=75V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4113" y="2952760"/>
            <a:ext cx="833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+ u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44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电阻的串并联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1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bldLvl="0" animBg="1"/>
      <p:bldP spid="14374" grpId="0" bldLvl="0" animBg="1"/>
      <p:bldP spid="14553" grpId="0" bldLvl="0" animBg="1"/>
      <p:bldP spid="14566" grpId="0" bldLvl="0" animBg="1" autoUpdateAnimBg="0"/>
      <p:bldP spid="2" grpId="0"/>
      <p:bldP spid="7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3648075" y="5661025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1" name="Line 63"/>
          <p:cNvSpPr>
            <a:spLocks noChangeShapeType="1"/>
          </p:cNvSpPr>
          <p:nvPr/>
        </p:nvSpPr>
        <p:spPr bwMode="auto">
          <a:xfrm>
            <a:off x="9119553" y="4365625"/>
            <a:ext cx="576262" cy="863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518" name="Object 70"/>
          <p:cNvGraphicFramePr>
            <a:graphicFrameLocks noChangeAspect="1"/>
          </p:cNvGraphicFramePr>
          <p:nvPr/>
        </p:nvGraphicFramePr>
        <p:xfrm>
          <a:off x="6459220" y="1583690"/>
          <a:ext cx="2835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6" name="公式" r:id="rId1" imgW="1663700" imgH="317500" progId="Equation.3">
                  <p:embed/>
                </p:oleObj>
              </mc:Choice>
              <mc:Fallback>
                <p:oleObj name="公式" r:id="rId1" imgW="1663700" imgH="3175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220" y="1583690"/>
                        <a:ext cx="2835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19" name="Object 71"/>
          <p:cNvGraphicFramePr>
            <a:graphicFrameLocks noChangeAspect="1"/>
          </p:cNvGraphicFramePr>
          <p:nvPr/>
        </p:nvGraphicFramePr>
        <p:xfrm>
          <a:off x="6460490" y="2295525"/>
          <a:ext cx="312991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7" name="公式" r:id="rId3" imgW="1930400" imgH="317500" progId="Equation.3">
                  <p:embed/>
                </p:oleObj>
              </mc:Choice>
              <mc:Fallback>
                <p:oleObj name="公式" r:id="rId3" imgW="1930400" imgH="3175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490" y="2295525"/>
                        <a:ext cx="3129915" cy="52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20" name="Object 72"/>
          <p:cNvGraphicFramePr>
            <a:graphicFrameLocks noChangeAspect="1"/>
          </p:cNvGraphicFramePr>
          <p:nvPr/>
        </p:nvGraphicFramePr>
        <p:xfrm>
          <a:off x="6455093" y="2854960"/>
          <a:ext cx="39639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8" name="公式" r:id="rId5" imgW="2324100" imgH="317500" progId="Equation.3">
                  <p:embed/>
                </p:oleObj>
              </mc:Choice>
              <mc:Fallback>
                <p:oleObj name="公式" r:id="rId5" imgW="2324100" imgH="317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093" y="2854960"/>
                        <a:ext cx="39639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21" name="Object 73"/>
          <p:cNvGraphicFramePr>
            <a:graphicFrameLocks noChangeAspect="1"/>
          </p:cNvGraphicFramePr>
          <p:nvPr/>
        </p:nvGraphicFramePr>
        <p:xfrm>
          <a:off x="6454775" y="3575368"/>
          <a:ext cx="2343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9" name="公式" r:id="rId7" imgW="1371600" imgH="317500" progId="Equation.3">
                  <p:embed/>
                </p:oleObj>
              </mc:Choice>
              <mc:Fallback>
                <p:oleObj name="公式" r:id="rId7" imgW="1371600" imgH="3175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3575368"/>
                        <a:ext cx="2343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22" name="Object 74"/>
          <p:cNvGraphicFramePr>
            <a:graphicFrameLocks noChangeAspect="1"/>
          </p:cNvGraphicFramePr>
          <p:nvPr/>
        </p:nvGraphicFramePr>
        <p:xfrm>
          <a:off x="6455410" y="4221480"/>
          <a:ext cx="3041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0" name="公式" r:id="rId9" imgW="1739900" imgH="317500" progId="Equation.3">
                  <p:embed/>
                </p:oleObj>
              </mc:Choice>
              <mc:Fallback>
                <p:oleObj name="公式" r:id="rId9" imgW="1739900" imgH="3175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410" y="4221480"/>
                        <a:ext cx="3041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23" name="Object 75"/>
          <p:cNvGraphicFramePr>
            <a:graphicFrameLocks noChangeAspect="1"/>
          </p:cNvGraphicFramePr>
          <p:nvPr/>
        </p:nvGraphicFramePr>
        <p:xfrm>
          <a:off x="6526530" y="5013325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1" name="公式" r:id="rId11" imgW="2184400" imgH="317500" progId="Equation.3">
                  <p:embed/>
                </p:oleObj>
              </mc:Choice>
              <mc:Fallback>
                <p:oleObj name="公式" r:id="rId11" imgW="2184400" imgH="3175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530" y="5013325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24" name="Group 7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4525" name="Picture 77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26" name="Text Box 7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4527" name="Group 7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4528" name="Picture 80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29" name="Text Box 8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4623" name="Group 17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4624" name="Picture 176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625" name="Text Box 17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4626" name="Group 178"/>
          <p:cNvGrpSpPr/>
          <p:nvPr/>
        </p:nvGrpSpPr>
        <p:grpSpPr bwMode="auto">
          <a:xfrm>
            <a:off x="1203960" y="1482090"/>
            <a:ext cx="4608513" cy="2466975"/>
            <a:chOff x="249" y="1888"/>
            <a:chExt cx="2903" cy="1554"/>
          </a:xfrm>
        </p:grpSpPr>
        <p:sp>
          <p:nvSpPr>
            <p:cNvPr id="104627" name="Oval 179"/>
            <p:cNvSpPr>
              <a:spLocks noChangeArrowheads="1"/>
            </p:cNvSpPr>
            <p:nvPr/>
          </p:nvSpPr>
          <p:spPr bwMode="auto">
            <a:xfrm>
              <a:off x="249" y="256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4628" name="Text Box 180"/>
            <p:cNvSpPr txBox="1">
              <a:spLocks noChangeArrowheads="1"/>
            </p:cNvSpPr>
            <p:nvPr/>
          </p:nvSpPr>
          <p:spPr bwMode="auto">
            <a:xfrm>
              <a:off x="431" y="1888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29" name="Rectangle 181"/>
            <p:cNvSpPr>
              <a:spLocks noChangeArrowheads="1"/>
            </p:cNvSpPr>
            <p:nvPr/>
          </p:nvSpPr>
          <p:spPr bwMode="auto">
            <a:xfrm>
              <a:off x="431" y="2251"/>
              <a:ext cx="817" cy="117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30" name="Rectangle 182"/>
            <p:cNvSpPr>
              <a:spLocks noChangeArrowheads="1"/>
            </p:cNvSpPr>
            <p:nvPr/>
          </p:nvSpPr>
          <p:spPr bwMode="auto">
            <a:xfrm>
              <a:off x="1927" y="2750"/>
              <a:ext cx="499" cy="68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31" name="Line 183"/>
            <p:cNvSpPr>
              <a:spLocks noChangeShapeType="1"/>
            </p:cNvSpPr>
            <p:nvPr/>
          </p:nvSpPr>
          <p:spPr bwMode="auto">
            <a:xfrm>
              <a:off x="1247" y="2250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2" name="Line 184"/>
            <p:cNvSpPr>
              <a:spLocks noChangeShapeType="1"/>
            </p:cNvSpPr>
            <p:nvPr/>
          </p:nvSpPr>
          <p:spPr bwMode="auto">
            <a:xfrm>
              <a:off x="2154" y="2250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3" name="Line 185"/>
            <p:cNvSpPr>
              <a:spLocks noChangeShapeType="1"/>
            </p:cNvSpPr>
            <p:nvPr/>
          </p:nvSpPr>
          <p:spPr bwMode="auto">
            <a:xfrm>
              <a:off x="1247" y="3430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4" name="Text Box 186"/>
            <p:cNvSpPr txBox="1">
              <a:spLocks noChangeArrowheads="1"/>
            </p:cNvSpPr>
            <p:nvPr/>
          </p:nvSpPr>
          <p:spPr bwMode="auto">
            <a:xfrm>
              <a:off x="430" y="2295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635" name="Text Box 187"/>
            <p:cNvSpPr txBox="1">
              <a:spLocks noChangeArrowheads="1"/>
            </p:cNvSpPr>
            <p:nvPr/>
          </p:nvSpPr>
          <p:spPr bwMode="auto">
            <a:xfrm>
              <a:off x="430" y="2885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636" name="Line 188"/>
            <p:cNvSpPr>
              <a:spLocks noChangeShapeType="1"/>
            </p:cNvSpPr>
            <p:nvPr/>
          </p:nvSpPr>
          <p:spPr bwMode="auto">
            <a:xfrm>
              <a:off x="431" y="2251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7" name="Line 189"/>
            <p:cNvSpPr>
              <a:spLocks noChangeShapeType="1"/>
            </p:cNvSpPr>
            <p:nvPr/>
          </p:nvSpPr>
          <p:spPr bwMode="auto">
            <a:xfrm>
              <a:off x="1247" y="2296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8" name="Line 190"/>
            <p:cNvSpPr>
              <a:spLocks noChangeShapeType="1"/>
            </p:cNvSpPr>
            <p:nvPr/>
          </p:nvSpPr>
          <p:spPr bwMode="auto">
            <a:xfrm>
              <a:off x="2426" y="3158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9" name="Line 191"/>
            <p:cNvSpPr>
              <a:spLocks noChangeShapeType="1"/>
            </p:cNvSpPr>
            <p:nvPr/>
          </p:nvSpPr>
          <p:spPr bwMode="auto">
            <a:xfrm>
              <a:off x="1927" y="3113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0" name="Line 192"/>
            <p:cNvSpPr>
              <a:spLocks noChangeShapeType="1"/>
            </p:cNvSpPr>
            <p:nvPr/>
          </p:nvSpPr>
          <p:spPr bwMode="auto">
            <a:xfrm>
              <a:off x="1655" y="2251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1" name="Text Box 193"/>
            <p:cNvSpPr txBox="1">
              <a:spLocks noChangeArrowheads="1"/>
            </p:cNvSpPr>
            <p:nvPr/>
          </p:nvSpPr>
          <p:spPr bwMode="auto">
            <a:xfrm>
              <a:off x="1247" y="2251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42" name="Text Box 194"/>
            <p:cNvSpPr txBox="1">
              <a:spLocks noChangeArrowheads="1"/>
            </p:cNvSpPr>
            <p:nvPr/>
          </p:nvSpPr>
          <p:spPr bwMode="auto">
            <a:xfrm>
              <a:off x="1701" y="2205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43" name="Text Box 195"/>
            <p:cNvSpPr txBox="1">
              <a:spLocks noChangeArrowheads="1"/>
            </p:cNvSpPr>
            <p:nvPr/>
          </p:nvSpPr>
          <p:spPr bwMode="auto">
            <a:xfrm>
              <a:off x="1946" y="3067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44" name="Text Box 196"/>
            <p:cNvSpPr txBox="1">
              <a:spLocks noChangeArrowheads="1"/>
            </p:cNvSpPr>
            <p:nvPr/>
          </p:nvSpPr>
          <p:spPr bwMode="auto">
            <a:xfrm>
              <a:off x="2426" y="3113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45" name="Text Box 197"/>
            <p:cNvSpPr txBox="1">
              <a:spLocks noChangeArrowheads="1"/>
            </p:cNvSpPr>
            <p:nvPr/>
          </p:nvSpPr>
          <p:spPr bwMode="auto">
            <a:xfrm>
              <a:off x="1247" y="2659"/>
              <a:ext cx="8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18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646" name="Text Box 198"/>
            <p:cNvSpPr txBox="1">
              <a:spLocks noChangeArrowheads="1"/>
            </p:cNvSpPr>
            <p:nvPr/>
          </p:nvSpPr>
          <p:spPr bwMode="auto">
            <a:xfrm>
              <a:off x="2200" y="2296"/>
              <a:ext cx="6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647" name="Text Box 199"/>
            <p:cNvSpPr txBox="1">
              <a:spLocks noChangeArrowheads="1"/>
            </p:cNvSpPr>
            <p:nvPr/>
          </p:nvSpPr>
          <p:spPr bwMode="auto">
            <a:xfrm>
              <a:off x="657" y="1888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648" name="Text Box 200"/>
            <p:cNvSpPr txBox="1">
              <a:spLocks noChangeArrowheads="1"/>
            </p:cNvSpPr>
            <p:nvPr/>
          </p:nvSpPr>
          <p:spPr bwMode="auto">
            <a:xfrm>
              <a:off x="1474" y="2886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649" name="Text Box 201"/>
            <p:cNvSpPr txBox="1">
              <a:spLocks noChangeArrowheads="1"/>
            </p:cNvSpPr>
            <p:nvPr/>
          </p:nvSpPr>
          <p:spPr bwMode="auto">
            <a:xfrm>
              <a:off x="2426" y="2795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4650" name="Text Box 202"/>
            <p:cNvSpPr txBox="1">
              <a:spLocks noChangeArrowheads="1"/>
            </p:cNvSpPr>
            <p:nvPr/>
          </p:nvSpPr>
          <p:spPr bwMode="auto">
            <a:xfrm>
              <a:off x="566" y="2567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165V</a:t>
              </a:r>
              <a:endParaRPr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51" name="Rectangle 203"/>
            <p:cNvSpPr>
              <a:spLocks noChangeArrowheads="1"/>
            </p:cNvSpPr>
            <p:nvPr/>
          </p:nvSpPr>
          <p:spPr bwMode="auto">
            <a:xfrm>
              <a:off x="703" y="21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52" name="Rectangle 204"/>
            <p:cNvSpPr>
              <a:spLocks noChangeArrowheads="1"/>
            </p:cNvSpPr>
            <p:nvPr/>
          </p:nvSpPr>
          <p:spPr bwMode="auto">
            <a:xfrm>
              <a:off x="2091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53" name="Rectangle 205"/>
            <p:cNvSpPr>
              <a:spLocks noChangeArrowheads="1"/>
            </p:cNvSpPr>
            <p:nvPr/>
          </p:nvSpPr>
          <p:spPr bwMode="auto">
            <a:xfrm>
              <a:off x="2363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54" name="Rectangle 206"/>
            <p:cNvSpPr>
              <a:spLocks noChangeArrowheads="1"/>
            </p:cNvSpPr>
            <p:nvPr/>
          </p:nvSpPr>
          <p:spPr bwMode="auto">
            <a:xfrm>
              <a:off x="1864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55" name="Rectangle 207"/>
            <p:cNvSpPr>
              <a:spLocks noChangeArrowheads="1"/>
            </p:cNvSpPr>
            <p:nvPr/>
          </p:nvSpPr>
          <p:spPr bwMode="auto">
            <a:xfrm>
              <a:off x="1192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867320" y="1841535"/>
            <a:ext cx="4343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3</a:t>
            </a:r>
            <a:endParaRPr lang="en-US" altLang="zh-CN" sz="2400" baseline="-250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80474" y="2777639"/>
            <a:ext cx="4343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endParaRPr lang="en-US" altLang="zh-CN" sz="2400" baseline="-250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3035" y="4724738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先求电流再求电压亦可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19430"/>
            <a:ext cx="10515600" cy="890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串并联例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1(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3805" y="641985"/>
            <a:ext cx="183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3-3)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73810" y="1769110"/>
            <a:ext cx="11518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3-4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418273" y="2780983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066608" y="2781300"/>
            <a:ext cx="3073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用分流方法做：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065338" y="4797425"/>
            <a:ext cx="30241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ea typeface="楷体_GB2312" pitchFamily="49" charset="-122"/>
              </a:rPr>
              <a:t>②</a:t>
            </a:r>
            <a:r>
              <a:rPr kumimoji="1" lang="zh-CN" altLang="en-US" b="1">
                <a:ea typeface="楷体_GB2312" pitchFamily="49" charset="-122"/>
              </a:rPr>
              <a:t>用分压方法做：</a:t>
            </a:r>
            <a:endParaRPr kumimoji="1" lang="zh-CN" altLang="en-US" b="1">
              <a:ea typeface="楷体_GB2312" pitchFamily="49" charset="-122"/>
            </a:endParaRP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003675" y="3428365"/>
          <a:ext cx="614870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7" name="公式" r:id="rId1" imgW="3962400" imgH="495300" progId="Equation.3">
                  <p:embed/>
                </p:oleObj>
              </mc:Choice>
              <mc:Fallback>
                <p:oleObj name="公式" r:id="rId1" imgW="39624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3428365"/>
                        <a:ext cx="6148705" cy="74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2783205" y="5300980"/>
          <a:ext cx="3246120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8" name="公式" r:id="rId3" imgW="1981200" imgH="558800" progId="Equation.3">
                  <p:embed/>
                </p:oleObj>
              </mc:Choice>
              <mc:Fallback>
                <p:oleObj name="公式" r:id="rId3" imgW="19812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205" y="5300980"/>
                        <a:ext cx="3246120" cy="91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496185" y="3429000"/>
          <a:ext cx="105219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9" name="公式" r:id="rId5" imgW="698500" imgH="495300" progId="Equation.3">
                  <p:embed/>
                </p:oleObj>
              </mc:Choice>
              <mc:Fallback>
                <p:oleObj name="公式" r:id="rId5" imgW="698500" imgH="495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185" y="3429000"/>
                        <a:ext cx="1052195" cy="74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2569210" y="4221480"/>
          <a:ext cx="301244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0" name="公式" r:id="rId7" imgW="1866900" imgH="317500" progId="Equation.3">
                  <p:embed/>
                </p:oleObj>
              </mc:Choice>
              <mc:Fallback>
                <p:oleObj name="公式" r:id="rId7" imgW="1866900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10" y="4221480"/>
                        <a:ext cx="3012440" cy="515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6458585" y="5372735"/>
          <a:ext cx="1569085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1" name="公式" r:id="rId9" imgW="952500" imgH="495300" progId="Equation.3">
                  <p:embed/>
                </p:oleObj>
              </mc:Choice>
              <mc:Fallback>
                <p:oleObj name="公式" r:id="rId9" imgW="9525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585" y="5372735"/>
                        <a:ext cx="1569085" cy="80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488565" y="1784350"/>
            <a:ext cx="22834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zh-CN" altLang="en-US">
                <a:latin typeface="仿宋_GB2312" pitchFamily="49" charset="-122"/>
              </a:rPr>
              <a:t>：</a:t>
            </a:r>
            <a:r>
              <a:rPr kumimoji="1" lang="en-US" altLang="zh-CN" i="1">
                <a:solidFill>
                  <a:schemeClr val="bg1"/>
                </a:solidFill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</a:rPr>
              <a:t>1</a:t>
            </a:r>
            <a:r>
              <a:rPr kumimoji="1" lang="en-US" altLang="zh-CN" i="1" baseline="-25000">
                <a:solidFill>
                  <a:schemeClr val="bg1"/>
                </a:solidFill>
              </a:rPr>
              <a:t> </a:t>
            </a:r>
            <a:r>
              <a:rPr kumimoji="1" lang="en-US" altLang="zh-CN" i="1">
                <a:solidFill>
                  <a:schemeClr val="bg1"/>
                </a:solidFill>
              </a:rPr>
              <a:t>,I</a:t>
            </a:r>
            <a:r>
              <a:rPr kumimoji="1" lang="en-US" altLang="zh-CN" baseline="-25000">
                <a:solidFill>
                  <a:schemeClr val="bg1"/>
                </a:solidFill>
              </a:rPr>
              <a:t>4</a:t>
            </a:r>
            <a:r>
              <a:rPr kumimoji="1" lang="en-US" altLang="zh-CN" i="1" baseline="-25000">
                <a:solidFill>
                  <a:schemeClr val="bg1"/>
                </a:solidFill>
              </a:rPr>
              <a:t> </a:t>
            </a:r>
            <a:r>
              <a:rPr kumimoji="1" lang="en-US" altLang="zh-CN" i="1">
                <a:solidFill>
                  <a:schemeClr val="bg1"/>
                </a:solidFill>
              </a:rPr>
              <a:t>,U</a:t>
            </a:r>
            <a:r>
              <a:rPr kumimoji="1" lang="en-US" altLang="zh-CN" baseline="-25000">
                <a:solidFill>
                  <a:schemeClr val="bg1"/>
                </a:solidFill>
              </a:rPr>
              <a:t>4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grpSp>
        <p:nvGrpSpPr>
          <p:cNvPr id="21575" name="Group 7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1576" name="Picture 7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77" name="Text Box 7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78" name="Group 7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1579" name="Picture 75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80" name="Text Box 7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631" name="Group 127"/>
          <p:cNvGrpSpPr/>
          <p:nvPr/>
        </p:nvGrpSpPr>
        <p:grpSpPr bwMode="auto">
          <a:xfrm>
            <a:off x="5078095" y="1115503"/>
            <a:ext cx="6054725" cy="2039812"/>
            <a:chOff x="521" y="250"/>
            <a:chExt cx="3814" cy="1421"/>
          </a:xfrm>
        </p:grpSpPr>
        <p:sp>
          <p:nvSpPr>
            <p:cNvPr id="21618" name="Rectangle 114"/>
            <p:cNvSpPr>
              <a:spLocks noChangeArrowheads="1"/>
            </p:cNvSpPr>
            <p:nvPr/>
          </p:nvSpPr>
          <p:spPr bwMode="auto">
            <a:xfrm>
              <a:off x="1201" y="627"/>
              <a:ext cx="2721" cy="104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Oval 81"/>
            <p:cNvSpPr>
              <a:spLocks noChangeArrowheads="1"/>
            </p:cNvSpPr>
            <p:nvPr/>
          </p:nvSpPr>
          <p:spPr bwMode="auto">
            <a:xfrm>
              <a:off x="1019" y="94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1586" name="Text Box 82"/>
            <p:cNvSpPr txBox="1">
              <a:spLocks noChangeArrowheads="1"/>
            </p:cNvSpPr>
            <p:nvPr/>
          </p:nvSpPr>
          <p:spPr bwMode="auto">
            <a:xfrm>
              <a:off x="929" y="655"/>
              <a:ext cx="24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87" name="Text Box 83"/>
            <p:cNvSpPr txBox="1">
              <a:spLocks noChangeArrowheads="1"/>
            </p:cNvSpPr>
            <p:nvPr/>
          </p:nvSpPr>
          <p:spPr bwMode="auto">
            <a:xfrm>
              <a:off x="929" y="1154"/>
              <a:ext cx="21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588" name="Line 84"/>
            <p:cNvSpPr>
              <a:spLocks noChangeShapeType="1"/>
            </p:cNvSpPr>
            <p:nvPr/>
          </p:nvSpPr>
          <p:spPr bwMode="auto">
            <a:xfrm>
              <a:off x="1881" y="627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Line 85"/>
            <p:cNvSpPr>
              <a:spLocks noChangeShapeType="1"/>
            </p:cNvSpPr>
            <p:nvPr/>
          </p:nvSpPr>
          <p:spPr bwMode="auto">
            <a:xfrm>
              <a:off x="2607" y="627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Line 86"/>
            <p:cNvSpPr>
              <a:spLocks noChangeShapeType="1"/>
            </p:cNvSpPr>
            <p:nvPr/>
          </p:nvSpPr>
          <p:spPr bwMode="auto">
            <a:xfrm>
              <a:off x="3341" y="627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Text Box 87"/>
            <p:cNvSpPr txBox="1">
              <a:spLocks noChangeArrowheads="1"/>
            </p:cNvSpPr>
            <p:nvPr/>
          </p:nvSpPr>
          <p:spPr bwMode="auto">
            <a:xfrm>
              <a:off x="3514" y="990"/>
              <a:ext cx="3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2" name="Text Box 88"/>
            <p:cNvSpPr txBox="1">
              <a:spLocks noChangeArrowheads="1"/>
            </p:cNvSpPr>
            <p:nvPr/>
          </p:nvSpPr>
          <p:spPr bwMode="auto">
            <a:xfrm>
              <a:off x="2971" y="981"/>
              <a:ext cx="43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3" name="Text Box 89"/>
            <p:cNvSpPr txBox="1">
              <a:spLocks noChangeArrowheads="1"/>
            </p:cNvSpPr>
            <p:nvPr/>
          </p:nvSpPr>
          <p:spPr bwMode="auto">
            <a:xfrm>
              <a:off x="2199" y="990"/>
              <a:ext cx="3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4" name="Text Box 90"/>
            <p:cNvSpPr txBox="1">
              <a:spLocks noChangeArrowheads="1"/>
            </p:cNvSpPr>
            <p:nvPr/>
          </p:nvSpPr>
          <p:spPr bwMode="auto">
            <a:xfrm>
              <a:off x="1473" y="990"/>
              <a:ext cx="3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5" name="Text Box 91"/>
            <p:cNvSpPr txBox="1">
              <a:spLocks noChangeArrowheads="1"/>
            </p:cNvSpPr>
            <p:nvPr/>
          </p:nvSpPr>
          <p:spPr bwMode="auto">
            <a:xfrm>
              <a:off x="2153" y="255"/>
              <a:ext cx="24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6" name="Text Box 92"/>
            <p:cNvSpPr txBox="1">
              <a:spLocks noChangeArrowheads="1"/>
            </p:cNvSpPr>
            <p:nvPr/>
          </p:nvSpPr>
          <p:spPr bwMode="auto">
            <a:xfrm>
              <a:off x="2879" y="265"/>
              <a:ext cx="192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97" name="Line 93"/>
            <p:cNvSpPr>
              <a:spLocks noChangeShapeType="1"/>
            </p:cNvSpPr>
            <p:nvPr/>
          </p:nvSpPr>
          <p:spPr bwMode="auto">
            <a:xfrm>
              <a:off x="1338" y="627"/>
              <a:ext cx="33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Line 94"/>
            <p:cNvSpPr>
              <a:spLocks noChangeShapeType="1"/>
            </p:cNvSpPr>
            <p:nvPr/>
          </p:nvSpPr>
          <p:spPr bwMode="auto">
            <a:xfrm>
              <a:off x="1927" y="627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Line 95"/>
            <p:cNvSpPr>
              <a:spLocks noChangeShapeType="1"/>
            </p:cNvSpPr>
            <p:nvPr/>
          </p:nvSpPr>
          <p:spPr bwMode="auto">
            <a:xfrm flipV="1">
              <a:off x="2653" y="618"/>
              <a:ext cx="227" cy="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0" name="Line 96"/>
            <p:cNvSpPr>
              <a:spLocks noChangeShapeType="1"/>
            </p:cNvSpPr>
            <p:nvPr/>
          </p:nvSpPr>
          <p:spPr bwMode="auto">
            <a:xfrm>
              <a:off x="3342" y="709"/>
              <a:ext cx="0" cy="24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1" name="Line 97"/>
            <p:cNvSpPr>
              <a:spLocks noChangeShapeType="1"/>
            </p:cNvSpPr>
            <p:nvPr/>
          </p:nvSpPr>
          <p:spPr bwMode="auto">
            <a:xfrm flipH="1">
              <a:off x="3470" y="61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2" name="Text Box 98"/>
            <p:cNvSpPr txBox="1">
              <a:spLocks noChangeArrowheads="1"/>
            </p:cNvSpPr>
            <p:nvPr/>
          </p:nvSpPr>
          <p:spPr bwMode="auto">
            <a:xfrm>
              <a:off x="1337" y="260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3" name="Text Box 99"/>
            <p:cNvSpPr txBox="1">
              <a:spLocks noChangeArrowheads="1"/>
            </p:cNvSpPr>
            <p:nvPr/>
          </p:nvSpPr>
          <p:spPr bwMode="auto">
            <a:xfrm>
              <a:off x="1865" y="250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4" name="Text Box 100"/>
            <p:cNvSpPr txBox="1">
              <a:spLocks noChangeArrowheads="1"/>
            </p:cNvSpPr>
            <p:nvPr/>
          </p:nvSpPr>
          <p:spPr bwMode="auto">
            <a:xfrm>
              <a:off x="2591" y="281"/>
              <a:ext cx="28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5" name="Text Box 101"/>
            <p:cNvSpPr txBox="1">
              <a:spLocks noChangeArrowheads="1"/>
            </p:cNvSpPr>
            <p:nvPr/>
          </p:nvSpPr>
          <p:spPr bwMode="auto">
            <a:xfrm>
              <a:off x="3469" y="268"/>
              <a:ext cx="28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6" name="Text Box 102"/>
            <p:cNvSpPr txBox="1">
              <a:spLocks noChangeArrowheads="1"/>
            </p:cNvSpPr>
            <p:nvPr/>
          </p:nvSpPr>
          <p:spPr bwMode="auto">
            <a:xfrm>
              <a:off x="521" y="990"/>
              <a:ext cx="50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12V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07" name="Text Box 103"/>
            <p:cNvSpPr txBox="1">
              <a:spLocks noChangeArrowheads="1"/>
            </p:cNvSpPr>
            <p:nvPr/>
          </p:nvSpPr>
          <p:spPr bwMode="auto">
            <a:xfrm>
              <a:off x="3922" y="1154"/>
              <a:ext cx="29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608" name="Text Box 104"/>
            <p:cNvSpPr txBox="1">
              <a:spLocks noChangeArrowheads="1"/>
            </p:cNvSpPr>
            <p:nvPr/>
          </p:nvSpPr>
          <p:spPr bwMode="auto">
            <a:xfrm>
              <a:off x="3832" y="972"/>
              <a:ext cx="503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1609" name="Group 105"/>
            <p:cNvGrpSpPr/>
            <p:nvPr/>
          </p:nvGrpSpPr>
          <p:grpSpPr bwMode="auto">
            <a:xfrm>
              <a:off x="2607" y="640"/>
              <a:ext cx="369" cy="839"/>
              <a:chOff x="276" y="2477"/>
              <a:chExt cx="324" cy="714"/>
            </a:xfrm>
          </p:grpSpPr>
          <p:sp>
            <p:nvSpPr>
              <p:cNvPr id="21610" name="Text Box 106"/>
              <p:cNvSpPr txBox="1">
                <a:spLocks noChangeArrowheads="1"/>
              </p:cNvSpPr>
              <p:nvPr/>
            </p:nvSpPr>
            <p:spPr bwMode="auto">
              <a:xfrm>
                <a:off x="370" y="2477"/>
                <a:ext cx="11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611" name="Text Box 107"/>
              <p:cNvSpPr txBox="1">
                <a:spLocks noChangeArrowheads="1"/>
              </p:cNvSpPr>
              <p:nvPr/>
            </p:nvSpPr>
            <p:spPr bwMode="auto">
              <a:xfrm>
                <a:off x="360" y="2873"/>
                <a:ext cx="14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612" name="Text Box 108"/>
              <p:cNvSpPr txBox="1">
                <a:spLocks noChangeArrowheads="1"/>
              </p:cNvSpPr>
              <p:nvPr/>
            </p:nvSpPr>
            <p:spPr bwMode="auto">
              <a:xfrm>
                <a:off x="276" y="2767"/>
                <a:ext cx="32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1613" name="Group 109"/>
            <p:cNvGrpSpPr/>
            <p:nvPr/>
          </p:nvGrpSpPr>
          <p:grpSpPr bwMode="auto">
            <a:xfrm>
              <a:off x="1881" y="641"/>
              <a:ext cx="415" cy="830"/>
              <a:chOff x="276" y="2470"/>
              <a:chExt cx="324" cy="727"/>
            </a:xfrm>
          </p:grpSpPr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370" y="2470"/>
                <a:ext cx="11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615" name="Text Box 111"/>
              <p:cNvSpPr txBox="1">
                <a:spLocks noChangeArrowheads="1"/>
              </p:cNvSpPr>
              <p:nvPr/>
            </p:nvSpPr>
            <p:spPr bwMode="auto">
              <a:xfrm>
                <a:off x="360" y="2870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616" name="Text Box 112"/>
              <p:cNvSpPr txBox="1">
                <a:spLocks noChangeArrowheads="1"/>
              </p:cNvSpPr>
              <p:nvPr/>
            </p:nvSpPr>
            <p:spPr bwMode="auto">
              <a:xfrm>
                <a:off x="276" y="2761"/>
                <a:ext cx="32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1617" name="Text Box 113"/>
            <p:cNvSpPr txBox="1">
              <a:spLocks noChangeArrowheads="1"/>
            </p:cNvSpPr>
            <p:nvPr/>
          </p:nvSpPr>
          <p:spPr bwMode="auto">
            <a:xfrm>
              <a:off x="3809" y="600"/>
              <a:ext cx="40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619" name="Rectangle 115"/>
            <p:cNvSpPr>
              <a:spLocks noChangeArrowheads="1"/>
            </p:cNvSpPr>
            <p:nvPr/>
          </p:nvSpPr>
          <p:spPr bwMode="auto">
            <a:xfrm>
              <a:off x="3841" y="9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" name="Rectangle 116"/>
            <p:cNvSpPr>
              <a:spLocks noChangeArrowheads="1"/>
            </p:cNvSpPr>
            <p:nvPr/>
          </p:nvSpPr>
          <p:spPr bwMode="auto">
            <a:xfrm>
              <a:off x="3278" y="9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" name="Rectangle 117"/>
            <p:cNvSpPr>
              <a:spLocks noChangeArrowheads="1"/>
            </p:cNvSpPr>
            <p:nvPr/>
          </p:nvSpPr>
          <p:spPr bwMode="auto">
            <a:xfrm>
              <a:off x="2543" y="9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" name="Rectangle 118"/>
            <p:cNvSpPr>
              <a:spLocks noChangeArrowheads="1"/>
            </p:cNvSpPr>
            <p:nvPr/>
          </p:nvSpPr>
          <p:spPr bwMode="auto">
            <a:xfrm>
              <a:off x="1818" y="9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3" name="Rectangle 119"/>
            <p:cNvSpPr>
              <a:spLocks noChangeArrowheads="1"/>
            </p:cNvSpPr>
            <p:nvPr/>
          </p:nvSpPr>
          <p:spPr bwMode="auto">
            <a:xfrm>
              <a:off x="2861" y="55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4" name="Rectangle 120"/>
            <p:cNvSpPr>
              <a:spLocks noChangeArrowheads="1"/>
            </p:cNvSpPr>
            <p:nvPr/>
          </p:nvSpPr>
          <p:spPr bwMode="auto">
            <a:xfrm>
              <a:off x="2154" y="5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628" name="Group 12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1629" name="Picture 125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30" name="Text Box 1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9098280" cy="82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串并联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/>
      <p:bldP spid="21510" grpId="0" bldLvl="0" animBg="1" autoUpdateAnimBg="0"/>
      <p:bldP spid="21511" grpId="0" bldLvl="0" animBg="1" autoUpdateAnimBg="0"/>
      <p:bldP spid="21512" grpId="0" bldLvl="0" animBg="1" autoUpdateAnimBg="0"/>
      <p:bldP spid="21518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5505" y="1696085"/>
            <a:ext cx="79930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从以上例题可得求解串并联电路的一般步骤：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35505" y="2486660"/>
            <a:ext cx="49129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求出等效电阻或等效电导。</a:t>
            </a:r>
            <a:endParaRPr lang="zh-CN" altLang="en-US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35505" y="3134995"/>
            <a:ext cx="6261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应用欧姆定律求出总电压或总电流。</a:t>
            </a:r>
            <a:endParaRPr lang="zh-CN" altLang="en-US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5505" y="3782060"/>
            <a:ext cx="6025515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AutoNum type="circleNumDbPlain" startAt="3"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应用欧姆定律或分压、分流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公式，</a:t>
            </a:r>
            <a:endParaRPr lang="en-US" altLang="zh-CN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   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求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各电阻上的电流和电压。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08530" y="5005705"/>
            <a:ext cx="68027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关键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在于识别各电阻的串联、并联关系！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0523" name="Group 4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0524" name="Picture 4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5" name="Text Box 4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26" name="Group 4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0527" name="Picture 4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8" name="Text Box 4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63" name="Group 8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0564" name="Picture 8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65" name="Text Box 8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求解串联电路的一般步骤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/>
      <p:bldP spid="20483" grpId="0" bldLvl="0" animBg="1"/>
      <p:bldP spid="20484" grpId="0" bldLvl="0" animBg="1"/>
      <p:bldP spid="20485" grpId="0" bldLvl="0" animBg="1"/>
      <p:bldP spid="204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 noChangeArrowheads="1"/>
          </p:cNvSpPr>
          <p:nvPr>
            <p:ph type="ctrTitle"/>
          </p:nvPr>
        </p:nvSpPr>
        <p:spPr>
          <a:xfrm>
            <a:off x="914400" y="193040"/>
            <a:ext cx="10363200" cy="1470025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第二章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电阻电路的等效变换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5173" name="Group 5"/>
          <p:cNvGrpSpPr/>
          <p:nvPr/>
        </p:nvGrpSpPr>
        <p:grpSpPr bwMode="auto">
          <a:xfrm>
            <a:off x="2782888" y="1494790"/>
            <a:ext cx="6988175" cy="568325"/>
            <a:chOff x="793" y="1258"/>
            <a:chExt cx="4402" cy="358"/>
          </a:xfrm>
        </p:grpSpPr>
        <p:pic>
          <p:nvPicPr>
            <p:cNvPr id="135174" name="Picture 6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75" name="Text Box 7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引言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176" name="Picture 8" descr="GEL Rounded Rectangle aquamarine">
              <a:hlinkClick r:id="rId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177" name="Text Box 9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2-1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178" name="Group 10"/>
          <p:cNvGrpSpPr/>
          <p:nvPr/>
        </p:nvGrpSpPr>
        <p:grpSpPr bwMode="auto">
          <a:xfrm>
            <a:off x="9120188" y="6094413"/>
            <a:ext cx="1368425" cy="647700"/>
            <a:chOff x="2971" y="3113"/>
            <a:chExt cx="1043" cy="499"/>
          </a:xfrm>
        </p:grpSpPr>
        <p:sp>
          <p:nvSpPr>
            <p:cNvPr id="135179" name="Oval 11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3366FF">
                    <a:gamma/>
                    <a:tint val="66667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0" name="Oval 1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CC0000"/>
                  </a:solidFill>
                  <a:latin typeface="Arial" panose="020B0604020202020204" pitchFamily="34" charset="0"/>
                  <a:ea typeface="隶书" pitchFamily="49" charset="-122"/>
                </a:rPr>
                <a:t>首 页</a:t>
              </a:r>
              <a:endParaRPr lang="zh-CN" altLang="en-US" b="1">
                <a:solidFill>
                  <a:srgbClr val="CC0000"/>
                </a:solidFill>
                <a:latin typeface="Arial" panose="020B0604020202020204" pitchFamily="34" charset="0"/>
                <a:ea typeface="隶书" pitchFamily="49" charset="-122"/>
              </a:endParaRPr>
            </a:p>
          </p:txBody>
        </p:sp>
      </p:grpSp>
      <p:grpSp>
        <p:nvGrpSpPr>
          <p:cNvPr id="135185" name="Group 17"/>
          <p:cNvGrpSpPr/>
          <p:nvPr/>
        </p:nvGrpSpPr>
        <p:grpSpPr bwMode="auto">
          <a:xfrm>
            <a:off x="2782888" y="2063115"/>
            <a:ext cx="6988175" cy="568325"/>
            <a:chOff x="793" y="1258"/>
            <a:chExt cx="4402" cy="358"/>
          </a:xfrm>
        </p:grpSpPr>
        <p:pic>
          <p:nvPicPr>
            <p:cNvPr id="135186" name="Picture 18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87" name="Text Box 1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电路的等效变换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188" name="Picture 20" descr="GEL Rounded Rectangle aquamarine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189" name="Text Box 2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2-2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190" name="Group 22"/>
          <p:cNvGrpSpPr/>
          <p:nvPr/>
        </p:nvGrpSpPr>
        <p:grpSpPr bwMode="auto">
          <a:xfrm>
            <a:off x="2782888" y="2645728"/>
            <a:ext cx="6988175" cy="568325"/>
            <a:chOff x="793" y="1258"/>
            <a:chExt cx="4402" cy="358"/>
          </a:xfrm>
        </p:grpSpPr>
        <p:pic>
          <p:nvPicPr>
            <p:cNvPr id="135191" name="Picture 23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92" name="Text Box 2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电阻的串联和并联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193" name="Picture 25" descr="GEL Rounded Rectangle aquamarine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194" name="Text Box 2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2-3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195" name="Group 27"/>
          <p:cNvGrpSpPr/>
          <p:nvPr/>
        </p:nvGrpSpPr>
        <p:grpSpPr bwMode="auto">
          <a:xfrm>
            <a:off x="2782888" y="3214053"/>
            <a:ext cx="6988175" cy="585787"/>
            <a:chOff x="793" y="1258"/>
            <a:chExt cx="4402" cy="369"/>
          </a:xfrm>
        </p:grpSpPr>
        <p:pic>
          <p:nvPicPr>
            <p:cNvPr id="135196" name="Picture 28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97" name="Text Box 29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电阻的</a:t>
              </a:r>
              <a:r>
                <a:rPr lang="en-US" altLang="zh-CN" sz="2400" b="1">
                  <a:solidFill>
                    <a:srgbClr val="CC0000"/>
                  </a:solidFill>
                  <a:ea typeface="隶书" pitchFamily="49" charset="-122"/>
                </a:rPr>
                <a:t>Y</a:t>
              </a: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形联结和</a:t>
              </a:r>
              <a:r>
                <a:rPr kumimoji="1" lang="zh-CN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</a:t>
              </a: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形联结的等效变换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198" name="Picture 30" descr="GEL Rounded Rectangle aquamarine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199" name="Text Box 31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2-4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200" name="Group 32"/>
          <p:cNvGrpSpPr/>
          <p:nvPr/>
        </p:nvGrpSpPr>
        <p:grpSpPr bwMode="auto">
          <a:xfrm>
            <a:off x="2782888" y="3798253"/>
            <a:ext cx="6988175" cy="568325"/>
            <a:chOff x="793" y="1258"/>
            <a:chExt cx="4402" cy="358"/>
          </a:xfrm>
        </p:grpSpPr>
        <p:pic>
          <p:nvPicPr>
            <p:cNvPr id="135201" name="Picture 33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202" name="Text Box 34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电压源、电流源的串联和并联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203" name="Picture 35" descr="GEL Rounded Rectangle aquamarine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4" name="Text Box 36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2-5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205" name="Group 37"/>
          <p:cNvGrpSpPr/>
          <p:nvPr/>
        </p:nvGrpSpPr>
        <p:grpSpPr bwMode="auto">
          <a:xfrm>
            <a:off x="2782888" y="4374515"/>
            <a:ext cx="6988175" cy="568325"/>
            <a:chOff x="793" y="1258"/>
            <a:chExt cx="4402" cy="358"/>
          </a:xfrm>
        </p:grpSpPr>
        <p:pic>
          <p:nvPicPr>
            <p:cNvPr id="135206" name="Picture 38" descr="GEL Rounded Rectangle aquamarine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207" name="Text Box 39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  <a:ea typeface="隶书" pitchFamily="49" charset="-122"/>
                </a:rPr>
                <a:t>实际电源的两种模型及其等效变换</a:t>
              </a:r>
              <a:endParaRPr lang="zh-CN" altLang="en-US" sz="2400" b="1" dirty="0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208" name="Picture 40" descr="GEL Rounded Rectangle aquamarine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9" name="Text Box 41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00"/>
                  </a:solidFill>
                  <a:ea typeface="楷体_GB2312" pitchFamily="49" charset="-122"/>
                </a:rPr>
                <a:t>2-6</a:t>
              </a:r>
              <a:endParaRPr lang="en-US" altLang="zh-CN" sz="2400" b="1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5210" name="Group 42"/>
          <p:cNvGrpSpPr/>
          <p:nvPr/>
        </p:nvGrpSpPr>
        <p:grpSpPr bwMode="auto">
          <a:xfrm>
            <a:off x="2782888" y="4942840"/>
            <a:ext cx="6988175" cy="568325"/>
            <a:chOff x="793" y="1258"/>
            <a:chExt cx="4402" cy="358"/>
          </a:xfrm>
        </p:grpSpPr>
        <p:pic>
          <p:nvPicPr>
            <p:cNvPr id="135211" name="Picture 43" descr="GEL Rounded Rectangle aquamarine">
              <a:hlinkClick r:id="rId9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1258"/>
              <a:ext cx="3675" cy="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212" name="Text Box 44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657" y="1298"/>
              <a:ext cx="34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ea typeface="隶书" pitchFamily="49" charset="-122"/>
                </a:rPr>
                <a:t>输入电阻</a:t>
              </a:r>
              <a:endParaRPr lang="zh-CN" altLang="en-US" sz="2400" b="1">
                <a:solidFill>
                  <a:srgbClr val="CC0000"/>
                </a:solidFill>
                <a:ea typeface="隶书" pitchFamily="49" charset="-122"/>
              </a:endParaRPr>
            </a:p>
          </p:txBody>
        </p:sp>
        <p:pic>
          <p:nvPicPr>
            <p:cNvPr id="135213" name="Picture 45" descr="GEL Rounded Rectangle aquamarine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8"/>
              <a:ext cx="81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4" name="Text Box 46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839" y="1298"/>
              <a:ext cx="7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  <a:ea typeface="楷体_GB2312" pitchFamily="49" charset="-122"/>
                </a:rPr>
                <a:t>2-7</a:t>
              </a:r>
              <a:endParaRPr lang="en-US" altLang="zh-CN" sz="2400" b="1" dirty="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01178" y="5650538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复杂电路化简成简单电路的方法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99E543-54F5-41C7-BFA1-192EE7AC02D4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560513" y="1556703"/>
            <a:ext cx="12239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3-5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352040" y="3576955"/>
            <a:ext cx="2016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7464425" y="4797425"/>
            <a:ext cx="71438" cy="714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3072130" y="1556703"/>
            <a:ext cx="26654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</a:rPr>
              <a:t>求</a:t>
            </a:r>
            <a:r>
              <a:rPr lang="en-US" altLang="zh-CN" b="1">
                <a:latin typeface="Arial" panose="020B0604020202020204" pitchFamily="34" charset="0"/>
              </a:rPr>
              <a:t>:  </a:t>
            </a:r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ab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,  </a:t>
            </a:r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cd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6110605" y="2668270"/>
          <a:ext cx="438912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公式" r:id="rId1" imgW="2578100" imgH="609600" progId="Equation.3">
                  <p:embed/>
                </p:oleObj>
              </mc:Choice>
              <mc:Fallback>
                <p:oleObj name="公式" r:id="rId1" imgW="2578100" imgH="609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605" y="2668270"/>
                        <a:ext cx="4389120" cy="1033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6086475" y="3924935"/>
          <a:ext cx="348170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公式" r:id="rId3" imgW="2044700" imgH="558800" progId="Equation.3">
                  <p:embed/>
                </p:oleObj>
              </mc:Choice>
              <mc:Fallback>
                <p:oleObj name="公式" r:id="rId3" imgW="2044700" imgH="558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924935"/>
                        <a:ext cx="348170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39" descr="羊皮纸"/>
          <p:cNvSpPr txBox="1">
            <a:spLocks noChangeArrowheads="1"/>
          </p:cNvSpPr>
          <p:nvPr/>
        </p:nvSpPr>
        <p:spPr bwMode="auto">
          <a:xfrm>
            <a:off x="4727893" y="5178425"/>
            <a:ext cx="39608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等效电阻针对端口而言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0523" name="Group 4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0524" name="Picture 4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5" name="Text Box 4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26" name="Group 4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0527" name="Picture 4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8" name="Text Box 4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32" name="Group 52"/>
          <p:cNvGrpSpPr/>
          <p:nvPr/>
        </p:nvGrpSpPr>
        <p:grpSpPr bwMode="auto">
          <a:xfrm>
            <a:off x="1848803" y="2495868"/>
            <a:ext cx="3009900" cy="2466975"/>
            <a:chOff x="3606" y="391"/>
            <a:chExt cx="1896" cy="1554"/>
          </a:xfrm>
        </p:grpSpPr>
        <p:grpSp>
          <p:nvGrpSpPr>
            <p:cNvPr id="20533" name="Group 53"/>
            <p:cNvGrpSpPr/>
            <p:nvPr/>
          </p:nvGrpSpPr>
          <p:grpSpPr bwMode="auto">
            <a:xfrm>
              <a:off x="3833" y="527"/>
              <a:ext cx="1632" cy="1362"/>
              <a:chOff x="476" y="2341"/>
              <a:chExt cx="1632" cy="1362"/>
            </a:xfrm>
          </p:grpSpPr>
          <p:sp>
            <p:nvSpPr>
              <p:cNvPr id="20534" name="Line 54"/>
              <p:cNvSpPr>
                <a:spLocks noChangeShapeType="1"/>
              </p:cNvSpPr>
              <p:nvPr/>
            </p:nvSpPr>
            <p:spPr bwMode="auto">
              <a:xfrm>
                <a:off x="567" y="2840"/>
                <a:ext cx="149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Line 55"/>
              <p:cNvSpPr>
                <a:spLocks noChangeShapeType="1"/>
              </p:cNvSpPr>
              <p:nvPr/>
            </p:nvSpPr>
            <p:spPr bwMode="auto">
              <a:xfrm>
                <a:off x="567" y="3657"/>
                <a:ext cx="149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Line 56"/>
              <p:cNvSpPr>
                <a:spLocks noChangeShapeType="1"/>
              </p:cNvSpPr>
              <p:nvPr/>
            </p:nvSpPr>
            <p:spPr bwMode="auto">
              <a:xfrm>
                <a:off x="1247" y="2432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7" name="Line 57"/>
              <p:cNvSpPr>
                <a:spLocks noChangeShapeType="1"/>
              </p:cNvSpPr>
              <p:nvPr/>
            </p:nvSpPr>
            <p:spPr bwMode="auto">
              <a:xfrm>
                <a:off x="2064" y="2432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Oval 58"/>
              <p:cNvSpPr>
                <a:spLocks noChangeArrowheads="1"/>
              </p:cNvSpPr>
              <p:nvPr/>
            </p:nvSpPr>
            <p:spPr bwMode="auto">
              <a:xfrm>
                <a:off x="476" y="3612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Oval 59"/>
              <p:cNvSpPr>
                <a:spLocks noChangeArrowheads="1"/>
              </p:cNvSpPr>
              <p:nvPr/>
            </p:nvSpPr>
            <p:spPr bwMode="auto">
              <a:xfrm>
                <a:off x="476" y="2795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0" name="Oval 60"/>
              <p:cNvSpPr>
                <a:spLocks noChangeArrowheads="1"/>
              </p:cNvSpPr>
              <p:nvPr/>
            </p:nvSpPr>
            <p:spPr bwMode="auto">
              <a:xfrm>
                <a:off x="1202" y="2341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Oval 61"/>
              <p:cNvSpPr>
                <a:spLocks noChangeArrowheads="1"/>
              </p:cNvSpPr>
              <p:nvPr/>
            </p:nvSpPr>
            <p:spPr bwMode="auto">
              <a:xfrm>
                <a:off x="2018" y="2341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2" name="Oval 62"/>
              <p:cNvSpPr>
                <a:spLocks noChangeArrowheads="1"/>
              </p:cNvSpPr>
              <p:nvPr/>
            </p:nvSpPr>
            <p:spPr bwMode="auto">
              <a:xfrm>
                <a:off x="2018" y="2795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Oval 63"/>
              <p:cNvSpPr>
                <a:spLocks noChangeArrowheads="1"/>
              </p:cNvSpPr>
              <p:nvPr/>
            </p:nvSpPr>
            <p:spPr bwMode="auto">
              <a:xfrm>
                <a:off x="1202" y="2795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Oval 64"/>
              <p:cNvSpPr>
                <a:spLocks noChangeArrowheads="1"/>
              </p:cNvSpPr>
              <p:nvPr/>
            </p:nvSpPr>
            <p:spPr bwMode="auto">
              <a:xfrm>
                <a:off x="1202" y="3612"/>
                <a:ext cx="90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45" name="Text Box 65"/>
            <p:cNvSpPr txBox="1">
              <a:spLocks noChangeArrowheads="1"/>
            </p:cNvSpPr>
            <p:nvPr/>
          </p:nvSpPr>
          <p:spPr bwMode="auto">
            <a:xfrm>
              <a:off x="4059" y="66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46" name="Text Box 66"/>
            <p:cNvSpPr txBox="1">
              <a:spLocks noChangeArrowheads="1"/>
            </p:cNvSpPr>
            <p:nvPr/>
          </p:nvSpPr>
          <p:spPr bwMode="auto">
            <a:xfrm>
              <a:off x="4014" y="1298"/>
              <a:ext cx="5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47" name="Text Box 67"/>
            <p:cNvSpPr txBox="1">
              <a:spLocks noChangeArrowheads="1"/>
            </p:cNvSpPr>
            <p:nvPr/>
          </p:nvSpPr>
          <p:spPr bwMode="auto">
            <a:xfrm>
              <a:off x="4785" y="66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48" name="Text Box 68"/>
            <p:cNvSpPr txBox="1">
              <a:spLocks noChangeArrowheads="1"/>
            </p:cNvSpPr>
            <p:nvPr/>
          </p:nvSpPr>
          <p:spPr bwMode="auto">
            <a:xfrm>
              <a:off x="5011" y="125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49" name="Text Box 69"/>
            <p:cNvSpPr txBox="1">
              <a:spLocks noChangeArrowheads="1"/>
            </p:cNvSpPr>
            <p:nvPr/>
          </p:nvSpPr>
          <p:spPr bwMode="auto">
            <a:xfrm>
              <a:off x="5193" y="39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4604" y="39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3606" y="16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3606" y="84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53" name="Rectangle 73"/>
            <p:cNvSpPr>
              <a:spLocks noChangeArrowheads="1"/>
            </p:cNvSpPr>
            <p:nvPr/>
          </p:nvSpPr>
          <p:spPr bwMode="auto">
            <a:xfrm>
              <a:off x="4876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Rectangle 74"/>
            <p:cNvSpPr>
              <a:spLocks noChangeArrowheads="1"/>
            </p:cNvSpPr>
            <p:nvPr/>
          </p:nvSpPr>
          <p:spPr bwMode="auto">
            <a:xfrm>
              <a:off x="4105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Rectangle 75"/>
            <p:cNvSpPr>
              <a:spLocks noChangeArrowheads="1"/>
            </p:cNvSpPr>
            <p:nvPr/>
          </p:nvSpPr>
          <p:spPr bwMode="auto">
            <a:xfrm>
              <a:off x="5375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Rectangle 76"/>
            <p:cNvSpPr>
              <a:spLocks noChangeArrowheads="1"/>
            </p:cNvSpPr>
            <p:nvPr/>
          </p:nvSpPr>
          <p:spPr bwMode="auto">
            <a:xfrm>
              <a:off x="4522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7" name="Group 77"/>
          <p:cNvGrpSpPr/>
          <p:nvPr/>
        </p:nvGrpSpPr>
        <p:grpSpPr bwMode="auto">
          <a:xfrm>
            <a:off x="2899093" y="5085716"/>
            <a:ext cx="1541463" cy="685800"/>
            <a:chOff x="385" y="3067"/>
            <a:chExt cx="971" cy="432"/>
          </a:xfrm>
        </p:grpSpPr>
        <p:pic>
          <p:nvPicPr>
            <p:cNvPr id="20558" name="Picture 78" descr="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67"/>
              <a:ext cx="475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59" name="Text Box 79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20563" name="Group 8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0564" name="Picture 8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65" name="Text Box 8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5735955" y="1701165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求等效电阻例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30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30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/>
      <p:bldP spid="20516" grpId="0" bldLvl="0" animBg="1"/>
      <p:bldP spid="20519" grpId="0" bldLvl="0" animBg="1"/>
      <p:bldP spid="20566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42390" y="1456690"/>
            <a:ext cx="11811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3-6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1341755" y="2178050"/>
            <a:ext cx="15119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>
                <a:latin typeface="Arial" panose="020B0604020202020204" pitchFamily="34" charset="0"/>
              </a:rPr>
              <a:t>:  </a:t>
            </a:r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ab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9527" name="AutoShape 71"/>
          <p:cNvSpPr>
            <a:spLocks noChangeArrowheads="1"/>
          </p:cNvSpPr>
          <p:nvPr/>
        </p:nvSpPr>
        <p:spPr bwMode="auto">
          <a:xfrm>
            <a:off x="6957378" y="249237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0" name="AutoShape 94"/>
          <p:cNvSpPr>
            <a:spLocks noChangeArrowheads="1"/>
          </p:cNvSpPr>
          <p:nvPr/>
        </p:nvSpPr>
        <p:spPr bwMode="auto">
          <a:xfrm rot="5400000">
            <a:off x="9334183" y="371729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75" name="AutoShape 119"/>
          <p:cNvSpPr>
            <a:spLocks noChangeArrowheads="1"/>
          </p:cNvSpPr>
          <p:nvPr/>
        </p:nvSpPr>
        <p:spPr bwMode="auto">
          <a:xfrm rot="10800000">
            <a:off x="6669405" y="4653915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1483995" y="4406900"/>
            <a:ext cx="1615440" cy="52197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ab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＝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9580" name="Group 12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9581" name="Picture 12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82" name="Text Box 12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583" name="Group 12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9584" name="Picture 12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85" name="Text Box 12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589" name="Group 133"/>
          <p:cNvGrpSpPr/>
          <p:nvPr/>
        </p:nvGrpSpPr>
        <p:grpSpPr bwMode="auto">
          <a:xfrm>
            <a:off x="2925128" y="1125538"/>
            <a:ext cx="4248150" cy="2565400"/>
            <a:chOff x="2835" y="0"/>
            <a:chExt cx="2676" cy="1616"/>
          </a:xfrm>
        </p:grpSpPr>
        <p:sp>
          <p:nvSpPr>
            <p:cNvPr id="19590" name="Oval 134"/>
            <p:cNvSpPr>
              <a:spLocks noChangeArrowheads="1"/>
            </p:cNvSpPr>
            <p:nvPr/>
          </p:nvSpPr>
          <p:spPr bwMode="auto">
            <a:xfrm>
              <a:off x="3334" y="16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1" name="Oval 135"/>
            <p:cNvSpPr>
              <a:spLocks noChangeArrowheads="1"/>
            </p:cNvSpPr>
            <p:nvPr/>
          </p:nvSpPr>
          <p:spPr bwMode="auto">
            <a:xfrm>
              <a:off x="4150" y="16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2" name="Text Box 136"/>
            <p:cNvSpPr txBox="1">
              <a:spLocks noChangeArrowheads="1"/>
            </p:cNvSpPr>
            <p:nvPr/>
          </p:nvSpPr>
          <p:spPr bwMode="auto">
            <a:xfrm>
              <a:off x="4196" y="1071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593" name="Text Box 137"/>
            <p:cNvSpPr txBox="1">
              <a:spLocks noChangeArrowheads="1"/>
            </p:cNvSpPr>
            <p:nvPr/>
          </p:nvSpPr>
          <p:spPr bwMode="auto">
            <a:xfrm>
              <a:off x="4195" y="527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594" name="Text Box 138"/>
            <p:cNvSpPr txBox="1">
              <a:spLocks noChangeArrowheads="1"/>
            </p:cNvSpPr>
            <p:nvPr/>
          </p:nvSpPr>
          <p:spPr bwMode="auto">
            <a:xfrm>
              <a:off x="4876" y="1117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595" name="Text Box 139"/>
            <p:cNvSpPr txBox="1">
              <a:spLocks noChangeArrowheads="1"/>
            </p:cNvSpPr>
            <p:nvPr/>
          </p:nvSpPr>
          <p:spPr bwMode="auto">
            <a:xfrm>
              <a:off x="4876" y="527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dirty="0"/>
            </a:p>
          </p:txBody>
        </p:sp>
        <p:sp>
          <p:nvSpPr>
            <p:cNvPr id="19596" name="Text Box 140"/>
            <p:cNvSpPr txBox="1">
              <a:spLocks noChangeArrowheads="1"/>
            </p:cNvSpPr>
            <p:nvPr/>
          </p:nvSpPr>
          <p:spPr bwMode="auto">
            <a:xfrm>
              <a:off x="3968" y="1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9597" name="Text Box 141"/>
            <p:cNvSpPr txBox="1">
              <a:spLocks noChangeArrowheads="1"/>
            </p:cNvSpPr>
            <p:nvPr/>
          </p:nvSpPr>
          <p:spPr bwMode="auto">
            <a:xfrm>
              <a:off x="3379" y="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9598" name="Line 142"/>
            <p:cNvSpPr>
              <a:spLocks noChangeShapeType="1"/>
            </p:cNvSpPr>
            <p:nvPr/>
          </p:nvSpPr>
          <p:spPr bwMode="auto">
            <a:xfrm>
              <a:off x="3379" y="255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Line 143"/>
            <p:cNvSpPr>
              <a:spLocks noChangeShapeType="1"/>
            </p:cNvSpPr>
            <p:nvPr/>
          </p:nvSpPr>
          <p:spPr bwMode="auto">
            <a:xfrm>
              <a:off x="3379" y="935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Line 144"/>
            <p:cNvSpPr>
              <a:spLocks noChangeShapeType="1"/>
            </p:cNvSpPr>
            <p:nvPr/>
          </p:nvSpPr>
          <p:spPr bwMode="auto">
            <a:xfrm>
              <a:off x="4195" y="436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Line 145"/>
            <p:cNvSpPr>
              <a:spLocks noChangeShapeType="1"/>
            </p:cNvSpPr>
            <p:nvPr/>
          </p:nvSpPr>
          <p:spPr bwMode="auto">
            <a:xfrm>
              <a:off x="4876" y="436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Line 146"/>
            <p:cNvSpPr>
              <a:spLocks noChangeShapeType="1"/>
            </p:cNvSpPr>
            <p:nvPr/>
          </p:nvSpPr>
          <p:spPr bwMode="auto">
            <a:xfrm>
              <a:off x="4195" y="1570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Line 147"/>
            <p:cNvSpPr>
              <a:spLocks noChangeShapeType="1"/>
            </p:cNvSpPr>
            <p:nvPr/>
          </p:nvSpPr>
          <p:spPr bwMode="auto">
            <a:xfrm>
              <a:off x="3379" y="1570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Line 148"/>
            <p:cNvSpPr>
              <a:spLocks noChangeShapeType="1"/>
            </p:cNvSpPr>
            <p:nvPr/>
          </p:nvSpPr>
          <p:spPr bwMode="auto">
            <a:xfrm>
              <a:off x="4195" y="255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Text Box 149"/>
            <p:cNvSpPr txBox="1">
              <a:spLocks noChangeArrowheads="1"/>
            </p:cNvSpPr>
            <p:nvPr/>
          </p:nvSpPr>
          <p:spPr bwMode="auto">
            <a:xfrm>
              <a:off x="2835" y="1071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06" name="Text Box 150"/>
            <p:cNvSpPr txBox="1">
              <a:spLocks noChangeArrowheads="1"/>
            </p:cNvSpPr>
            <p:nvPr/>
          </p:nvSpPr>
          <p:spPr bwMode="auto">
            <a:xfrm>
              <a:off x="3515" y="1207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80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07" name="Text Box 151"/>
            <p:cNvSpPr txBox="1">
              <a:spLocks noChangeArrowheads="1"/>
            </p:cNvSpPr>
            <p:nvPr/>
          </p:nvSpPr>
          <p:spPr bwMode="auto">
            <a:xfrm>
              <a:off x="2835" y="482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08" name="Rectangle 152"/>
            <p:cNvSpPr>
              <a:spLocks noChangeArrowheads="1"/>
            </p:cNvSpPr>
            <p:nvPr/>
          </p:nvSpPr>
          <p:spPr bwMode="auto">
            <a:xfrm>
              <a:off x="4794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09" name="Rectangle 153"/>
            <p:cNvSpPr>
              <a:spLocks noChangeArrowheads="1"/>
            </p:cNvSpPr>
            <p:nvPr/>
          </p:nvSpPr>
          <p:spPr bwMode="auto">
            <a:xfrm>
              <a:off x="4794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0" name="Rectangle 154"/>
            <p:cNvSpPr>
              <a:spLocks noChangeArrowheads="1"/>
            </p:cNvSpPr>
            <p:nvPr/>
          </p:nvSpPr>
          <p:spPr bwMode="auto">
            <a:xfrm>
              <a:off x="4150" y="52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1" name="Rectangle 155"/>
            <p:cNvSpPr>
              <a:spLocks noChangeArrowheads="1"/>
            </p:cNvSpPr>
            <p:nvPr/>
          </p:nvSpPr>
          <p:spPr bwMode="auto">
            <a:xfrm>
              <a:off x="4105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2" name="Rectangle 156"/>
            <p:cNvSpPr>
              <a:spLocks noChangeArrowheads="1"/>
            </p:cNvSpPr>
            <p:nvPr/>
          </p:nvSpPr>
          <p:spPr bwMode="auto">
            <a:xfrm>
              <a:off x="3334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3" name="Rectangle 157"/>
            <p:cNvSpPr>
              <a:spLocks noChangeArrowheads="1"/>
            </p:cNvSpPr>
            <p:nvPr/>
          </p:nvSpPr>
          <p:spPr bwMode="auto">
            <a:xfrm>
              <a:off x="3334" y="48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4" name="Rectangle 158"/>
            <p:cNvSpPr>
              <a:spLocks noChangeArrowheads="1"/>
            </p:cNvSpPr>
            <p:nvPr/>
          </p:nvSpPr>
          <p:spPr bwMode="auto">
            <a:xfrm>
              <a:off x="3651" y="14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615" name="Group 159"/>
          <p:cNvGrpSpPr/>
          <p:nvPr/>
        </p:nvGrpSpPr>
        <p:grpSpPr bwMode="auto">
          <a:xfrm>
            <a:off x="7713345" y="908050"/>
            <a:ext cx="3600450" cy="2492375"/>
            <a:chOff x="1292" y="1933"/>
            <a:chExt cx="2268" cy="1570"/>
          </a:xfrm>
        </p:grpSpPr>
        <p:sp>
          <p:nvSpPr>
            <p:cNvPr id="19616" name="Oval 160"/>
            <p:cNvSpPr>
              <a:spLocks noChangeArrowheads="1"/>
            </p:cNvSpPr>
            <p:nvPr/>
          </p:nvSpPr>
          <p:spPr bwMode="auto">
            <a:xfrm>
              <a:off x="1292" y="2097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7" name="Oval 161"/>
            <p:cNvSpPr>
              <a:spLocks noChangeArrowheads="1"/>
            </p:cNvSpPr>
            <p:nvPr/>
          </p:nvSpPr>
          <p:spPr bwMode="auto">
            <a:xfrm>
              <a:off x="2108" y="2097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18" name="Text Box 162"/>
            <p:cNvSpPr txBox="1">
              <a:spLocks noChangeArrowheads="1"/>
            </p:cNvSpPr>
            <p:nvPr/>
          </p:nvSpPr>
          <p:spPr bwMode="auto">
            <a:xfrm>
              <a:off x="2154" y="3004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19" name="Text Box 163"/>
            <p:cNvSpPr txBox="1">
              <a:spLocks noChangeArrowheads="1"/>
            </p:cNvSpPr>
            <p:nvPr/>
          </p:nvSpPr>
          <p:spPr bwMode="auto">
            <a:xfrm>
              <a:off x="2153" y="2460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20" name="Text Box 164"/>
            <p:cNvSpPr txBox="1">
              <a:spLocks noChangeArrowheads="1"/>
            </p:cNvSpPr>
            <p:nvPr/>
          </p:nvSpPr>
          <p:spPr bwMode="auto">
            <a:xfrm>
              <a:off x="2925" y="2750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21" name="Text Box 165"/>
            <p:cNvSpPr txBox="1">
              <a:spLocks noChangeArrowheads="1"/>
            </p:cNvSpPr>
            <p:nvPr/>
          </p:nvSpPr>
          <p:spPr bwMode="auto">
            <a:xfrm>
              <a:off x="1926" y="19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9622" name="Text Box 166"/>
            <p:cNvSpPr txBox="1">
              <a:spLocks noChangeArrowheads="1"/>
            </p:cNvSpPr>
            <p:nvPr/>
          </p:nvSpPr>
          <p:spPr bwMode="auto">
            <a:xfrm>
              <a:off x="1337" y="193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9623" name="Line 167"/>
            <p:cNvSpPr>
              <a:spLocks noChangeShapeType="1"/>
            </p:cNvSpPr>
            <p:nvPr/>
          </p:nvSpPr>
          <p:spPr bwMode="auto">
            <a:xfrm>
              <a:off x="1337" y="2188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4" name="Line 168"/>
            <p:cNvSpPr>
              <a:spLocks noChangeShapeType="1"/>
            </p:cNvSpPr>
            <p:nvPr/>
          </p:nvSpPr>
          <p:spPr bwMode="auto">
            <a:xfrm>
              <a:off x="1337" y="2868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5" name="Line 169"/>
            <p:cNvSpPr>
              <a:spLocks noChangeShapeType="1"/>
            </p:cNvSpPr>
            <p:nvPr/>
          </p:nvSpPr>
          <p:spPr bwMode="auto">
            <a:xfrm>
              <a:off x="2153" y="2369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Line 170"/>
            <p:cNvSpPr>
              <a:spLocks noChangeShapeType="1"/>
            </p:cNvSpPr>
            <p:nvPr/>
          </p:nvSpPr>
          <p:spPr bwMode="auto">
            <a:xfrm>
              <a:off x="2834" y="2369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Line 171"/>
            <p:cNvSpPr>
              <a:spLocks noChangeShapeType="1"/>
            </p:cNvSpPr>
            <p:nvPr/>
          </p:nvSpPr>
          <p:spPr bwMode="auto">
            <a:xfrm>
              <a:off x="2153" y="3503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Line 172"/>
            <p:cNvSpPr>
              <a:spLocks noChangeShapeType="1"/>
            </p:cNvSpPr>
            <p:nvPr/>
          </p:nvSpPr>
          <p:spPr bwMode="auto">
            <a:xfrm>
              <a:off x="1337" y="3503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Line 173"/>
            <p:cNvSpPr>
              <a:spLocks noChangeShapeType="1"/>
            </p:cNvSpPr>
            <p:nvPr/>
          </p:nvSpPr>
          <p:spPr bwMode="auto">
            <a:xfrm>
              <a:off x="2153" y="2188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Text Box 174"/>
            <p:cNvSpPr txBox="1">
              <a:spLocks noChangeArrowheads="1"/>
            </p:cNvSpPr>
            <p:nvPr/>
          </p:nvSpPr>
          <p:spPr bwMode="auto">
            <a:xfrm>
              <a:off x="1383" y="3022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31" name="Text Box 175"/>
            <p:cNvSpPr txBox="1">
              <a:spLocks noChangeArrowheads="1"/>
            </p:cNvSpPr>
            <p:nvPr/>
          </p:nvSpPr>
          <p:spPr bwMode="auto">
            <a:xfrm>
              <a:off x="1383" y="2387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32" name="Rectangle 176"/>
            <p:cNvSpPr>
              <a:spLocks noChangeArrowheads="1"/>
            </p:cNvSpPr>
            <p:nvPr/>
          </p:nvSpPr>
          <p:spPr bwMode="auto">
            <a:xfrm>
              <a:off x="2789" y="279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33" name="Rectangle 177"/>
            <p:cNvSpPr>
              <a:spLocks noChangeArrowheads="1"/>
            </p:cNvSpPr>
            <p:nvPr/>
          </p:nvSpPr>
          <p:spPr bwMode="auto">
            <a:xfrm>
              <a:off x="2108" y="24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34" name="Rectangle 178"/>
            <p:cNvSpPr>
              <a:spLocks noChangeArrowheads="1"/>
            </p:cNvSpPr>
            <p:nvPr/>
          </p:nvSpPr>
          <p:spPr bwMode="auto">
            <a:xfrm>
              <a:off x="2063" y="30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35" name="Rectangle 179"/>
            <p:cNvSpPr>
              <a:spLocks noChangeArrowheads="1"/>
            </p:cNvSpPr>
            <p:nvPr/>
          </p:nvSpPr>
          <p:spPr bwMode="auto">
            <a:xfrm>
              <a:off x="1292" y="30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36" name="Rectangle 180"/>
            <p:cNvSpPr>
              <a:spLocks noChangeArrowheads="1"/>
            </p:cNvSpPr>
            <p:nvPr/>
          </p:nvSpPr>
          <p:spPr bwMode="auto">
            <a:xfrm>
              <a:off x="1292" y="241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637" name="Group 181"/>
          <p:cNvGrpSpPr/>
          <p:nvPr/>
        </p:nvGrpSpPr>
        <p:grpSpPr bwMode="auto">
          <a:xfrm>
            <a:off x="7678420" y="3645535"/>
            <a:ext cx="2628900" cy="2492375"/>
            <a:chOff x="3492" y="572"/>
            <a:chExt cx="1656" cy="1570"/>
          </a:xfrm>
        </p:grpSpPr>
        <p:sp>
          <p:nvSpPr>
            <p:cNvPr id="19638" name="Oval 182"/>
            <p:cNvSpPr>
              <a:spLocks noChangeArrowheads="1"/>
            </p:cNvSpPr>
            <p:nvPr/>
          </p:nvSpPr>
          <p:spPr bwMode="auto">
            <a:xfrm>
              <a:off x="3516" y="736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39" name="Oval 183"/>
            <p:cNvSpPr>
              <a:spLocks noChangeArrowheads="1"/>
            </p:cNvSpPr>
            <p:nvPr/>
          </p:nvSpPr>
          <p:spPr bwMode="auto">
            <a:xfrm>
              <a:off x="4308" y="736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40" name="Text Box 184"/>
            <p:cNvSpPr txBox="1">
              <a:spLocks noChangeArrowheads="1"/>
            </p:cNvSpPr>
            <p:nvPr/>
          </p:nvSpPr>
          <p:spPr bwMode="auto">
            <a:xfrm>
              <a:off x="3787" y="1661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41" name="Text Box 185"/>
            <p:cNvSpPr txBox="1">
              <a:spLocks noChangeArrowheads="1"/>
            </p:cNvSpPr>
            <p:nvPr/>
          </p:nvSpPr>
          <p:spPr bwMode="auto">
            <a:xfrm>
              <a:off x="4332" y="1071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42" name="Text Box 186"/>
            <p:cNvSpPr txBox="1">
              <a:spLocks noChangeArrowheads="1"/>
            </p:cNvSpPr>
            <p:nvPr/>
          </p:nvSpPr>
          <p:spPr bwMode="auto">
            <a:xfrm>
              <a:off x="4513" y="1434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43" name="Text Box 187"/>
            <p:cNvSpPr txBox="1">
              <a:spLocks noChangeArrowheads="1"/>
            </p:cNvSpPr>
            <p:nvPr/>
          </p:nvSpPr>
          <p:spPr bwMode="auto">
            <a:xfrm>
              <a:off x="4126" y="59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9644" name="Text Box 188"/>
            <p:cNvSpPr txBox="1">
              <a:spLocks noChangeArrowheads="1"/>
            </p:cNvSpPr>
            <p:nvPr/>
          </p:nvSpPr>
          <p:spPr bwMode="auto">
            <a:xfrm>
              <a:off x="3606" y="57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9645" name="Line 189"/>
            <p:cNvSpPr>
              <a:spLocks noChangeShapeType="1"/>
            </p:cNvSpPr>
            <p:nvPr/>
          </p:nvSpPr>
          <p:spPr bwMode="auto">
            <a:xfrm flipH="1">
              <a:off x="3560" y="845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Line 190"/>
            <p:cNvSpPr>
              <a:spLocks noChangeShapeType="1"/>
            </p:cNvSpPr>
            <p:nvPr/>
          </p:nvSpPr>
          <p:spPr bwMode="auto">
            <a:xfrm>
              <a:off x="3560" y="1480"/>
              <a:ext cx="7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Line 191"/>
            <p:cNvSpPr>
              <a:spLocks noChangeShapeType="1"/>
            </p:cNvSpPr>
            <p:nvPr/>
          </p:nvSpPr>
          <p:spPr bwMode="auto">
            <a:xfrm>
              <a:off x="4332" y="981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Line 192"/>
            <p:cNvSpPr>
              <a:spLocks noChangeShapeType="1"/>
            </p:cNvSpPr>
            <p:nvPr/>
          </p:nvSpPr>
          <p:spPr bwMode="auto">
            <a:xfrm flipH="1">
              <a:off x="5057" y="981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Line 193"/>
            <p:cNvSpPr>
              <a:spLocks noChangeShapeType="1"/>
            </p:cNvSpPr>
            <p:nvPr/>
          </p:nvSpPr>
          <p:spPr bwMode="auto">
            <a:xfrm flipV="1">
              <a:off x="4332" y="2115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Line 194"/>
            <p:cNvSpPr>
              <a:spLocks noChangeShapeType="1"/>
            </p:cNvSpPr>
            <p:nvPr/>
          </p:nvSpPr>
          <p:spPr bwMode="auto">
            <a:xfrm>
              <a:off x="4332" y="827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Text Box 195"/>
            <p:cNvSpPr txBox="1">
              <a:spLocks noChangeArrowheads="1"/>
            </p:cNvSpPr>
            <p:nvPr/>
          </p:nvSpPr>
          <p:spPr bwMode="auto">
            <a:xfrm>
              <a:off x="3583" y="1026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52" name="Rectangle 196"/>
            <p:cNvSpPr>
              <a:spLocks noChangeArrowheads="1"/>
            </p:cNvSpPr>
            <p:nvPr/>
          </p:nvSpPr>
          <p:spPr bwMode="auto">
            <a:xfrm>
              <a:off x="4989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53" name="Rectangle 197"/>
            <p:cNvSpPr>
              <a:spLocks noChangeArrowheads="1"/>
            </p:cNvSpPr>
            <p:nvPr/>
          </p:nvSpPr>
          <p:spPr bwMode="auto">
            <a:xfrm>
              <a:off x="4250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54" name="Rectangle 198"/>
            <p:cNvSpPr>
              <a:spLocks noChangeArrowheads="1"/>
            </p:cNvSpPr>
            <p:nvPr/>
          </p:nvSpPr>
          <p:spPr bwMode="auto">
            <a:xfrm>
              <a:off x="4263" y="164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55" name="Rectangle 199"/>
            <p:cNvSpPr>
              <a:spLocks noChangeArrowheads="1"/>
            </p:cNvSpPr>
            <p:nvPr/>
          </p:nvSpPr>
          <p:spPr bwMode="auto">
            <a:xfrm>
              <a:off x="3492" y="10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656" name="Group 200"/>
          <p:cNvGrpSpPr/>
          <p:nvPr/>
        </p:nvGrpSpPr>
        <p:grpSpPr bwMode="auto">
          <a:xfrm>
            <a:off x="3644265" y="4005263"/>
            <a:ext cx="3492500" cy="1944687"/>
            <a:chOff x="3492" y="572"/>
            <a:chExt cx="2200" cy="1225"/>
          </a:xfrm>
        </p:grpSpPr>
        <p:sp>
          <p:nvSpPr>
            <p:cNvPr id="19657" name="Oval 201"/>
            <p:cNvSpPr>
              <a:spLocks noChangeArrowheads="1"/>
            </p:cNvSpPr>
            <p:nvPr/>
          </p:nvSpPr>
          <p:spPr bwMode="auto">
            <a:xfrm>
              <a:off x="3516" y="736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58" name="Oval 202"/>
            <p:cNvSpPr>
              <a:spLocks noChangeArrowheads="1"/>
            </p:cNvSpPr>
            <p:nvPr/>
          </p:nvSpPr>
          <p:spPr bwMode="auto">
            <a:xfrm>
              <a:off x="4308" y="736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59" name="Text Box 203"/>
            <p:cNvSpPr txBox="1">
              <a:spLocks noChangeArrowheads="1"/>
            </p:cNvSpPr>
            <p:nvPr/>
          </p:nvSpPr>
          <p:spPr bwMode="auto">
            <a:xfrm>
              <a:off x="4332" y="1162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60" name="Text Box 204"/>
            <p:cNvSpPr txBox="1">
              <a:spLocks noChangeArrowheads="1"/>
            </p:cNvSpPr>
            <p:nvPr/>
          </p:nvSpPr>
          <p:spPr bwMode="auto">
            <a:xfrm>
              <a:off x="5057" y="1207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61" name="Text Box 205"/>
            <p:cNvSpPr txBox="1">
              <a:spLocks noChangeArrowheads="1"/>
            </p:cNvSpPr>
            <p:nvPr/>
          </p:nvSpPr>
          <p:spPr bwMode="auto">
            <a:xfrm>
              <a:off x="4126" y="59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9662" name="Text Box 206"/>
            <p:cNvSpPr txBox="1">
              <a:spLocks noChangeArrowheads="1"/>
            </p:cNvSpPr>
            <p:nvPr/>
          </p:nvSpPr>
          <p:spPr bwMode="auto">
            <a:xfrm>
              <a:off x="3606" y="57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9663" name="Line 207"/>
            <p:cNvSpPr>
              <a:spLocks noChangeShapeType="1"/>
            </p:cNvSpPr>
            <p:nvPr/>
          </p:nvSpPr>
          <p:spPr bwMode="auto">
            <a:xfrm flipH="1">
              <a:off x="3560" y="845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Line 208"/>
            <p:cNvSpPr>
              <a:spLocks noChangeShapeType="1"/>
            </p:cNvSpPr>
            <p:nvPr/>
          </p:nvSpPr>
          <p:spPr bwMode="auto">
            <a:xfrm>
              <a:off x="3560" y="1797"/>
              <a:ext cx="7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Line 209"/>
            <p:cNvSpPr>
              <a:spLocks noChangeShapeType="1"/>
            </p:cNvSpPr>
            <p:nvPr/>
          </p:nvSpPr>
          <p:spPr bwMode="auto">
            <a:xfrm>
              <a:off x="4332" y="981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Line 210"/>
            <p:cNvSpPr>
              <a:spLocks noChangeShapeType="1"/>
            </p:cNvSpPr>
            <p:nvPr/>
          </p:nvSpPr>
          <p:spPr bwMode="auto">
            <a:xfrm flipH="1">
              <a:off x="5057" y="981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Line 211"/>
            <p:cNvSpPr>
              <a:spLocks noChangeShapeType="1"/>
            </p:cNvSpPr>
            <p:nvPr/>
          </p:nvSpPr>
          <p:spPr bwMode="auto">
            <a:xfrm flipV="1">
              <a:off x="4332" y="1797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Line 212"/>
            <p:cNvSpPr>
              <a:spLocks noChangeShapeType="1"/>
            </p:cNvSpPr>
            <p:nvPr/>
          </p:nvSpPr>
          <p:spPr bwMode="auto">
            <a:xfrm>
              <a:off x="4332" y="827"/>
              <a:ext cx="0" cy="9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Text Box 213"/>
            <p:cNvSpPr txBox="1">
              <a:spLocks noChangeArrowheads="1"/>
            </p:cNvSpPr>
            <p:nvPr/>
          </p:nvSpPr>
          <p:spPr bwMode="auto">
            <a:xfrm>
              <a:off x="3560" y="1162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9670" name="Rectangle 214"/>
            <p:cNvSpPr>
              <a:spLocks noChangeArrowheads="1"/>
            </p:cNvSpPr>
            <p:nvPr/>
          </p:nvSpPr>
          <p:spPr bwMode="auto">
            <a:xfrm>
              <a:off x="4989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1" name="Rectangle 215"/>
            <p:cNvSpPr>
              <a:spLocks noChangeArrowheads="1"/>
            </p:cNvSpPr>
            <p:nvPr/>
          </p:nvSpPr>
          <p:spPr bwMode="auto">
            <a:xfrm>
              <a:off x="425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72" name="Rectangle 216"/>
            <p:cNvSpPr>
              <a:spLocks noChangeArrowheads="1"/>
            </p:cNvSpPr>
            <p:nvPr/>
          </p:nvSpPr>
          <p:spPr bwMode="auto">
            <a:xfrm>
              <a:off x="3492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676" name="Group 22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9677" name="Picture 2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78" name="Text Box 2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679" name="Text Box 223"/>
          <p:cNvSpPr txBox="1">
            <a:spLocks noChangeArrowheads="1"/>
          </p:cNvSpPr>
          <p:nvPr/>
        </p:nvSpPr>
        <p:spPr bwMode="auto">
          <a:xfrm>
            <a:off x="6958013" y="1340168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0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求等效电阻例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195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195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98" grpId="0" bldLvl="0" animBg="1" autoUpdateAnimBg="0"/>
      <p:bldP spid="19527" grpId="0" bldLvl="0" animBg="1"/>
      <p:bldP spid="19550" grpId="0" bldLvl="0" animBg="1"/>
      <p:bldP spid="19575" grpId="0" bldLvl="0" animBg="1"/>
      <p:bldP spid="19576" grpId="0" bldLvl="0" animBg="1" autoUpdateAnimBg="0"/>
      <p:bldP spid="19679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55053" y="1412240"/>
            <a:ext cx="12239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3-7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2135505" y="1412875"/>
            <a:ext cx="17138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ab 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18499" name="AutoShape 67"/>
          <p:cNvSpPr>
            <a:spLocks noChangeArrowheads="1"/>
          </p:cNvSpPr>
          <p:nvPr/>
        </p:nvSpPr>
        <p:spPr bwMode="auto">
          <a:xfrm>
            <a:off x="5232400" y="3140075"/>
            <a:ext cx="2199640" cy="2159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66CCFF"/>
          </a:solidFill>
          <a:ln w="9525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7" name="AutoShape 155"/>
          <p:cNvSpPr>
            <a:spLocks noChangeArrowheads="1"/>
          </p:cNvSpPr>
          <p:nvPr/>
        </p:nvSpPr>
        <p:spPr bwMode="auto">
          <a:xfrm rot="10800000">
            <a:off x="7317105" y="4365625"/>
            <a:ext cx="865188" cy="215900"/>
          </a:xfrm>
          <a:prstGeom prst="rightArrow">
            <a:avLst>
              <a:gd name="adj1" fmla="val 50000"/>
              <a:gd name="adj2" fmla="val 100184"/>
            </a:avLst>
          </a:prstGeom>
          <a:solidFill>
            <a:srgbClr val="66CCFF"/>
          </a:solidFill>
          <a:ln w="9525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88" name="Text Box 156"/>
          <p:cNvSpPr txBox="1">
            <a:spLocks noChangeArrowheads="1"/>
          </p:cNvSpPr>
          <p:nvPr/>
        </p:nvSpPr>
        <p:spPr bwMode="auto">
          <a:xfrm>
            <a:off x="2351405" y="5516245"/>
            <a:ext cx="1654175" cy="52197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 dirty="0" err="1">
                <a:solidFill>
                  <a:schemeClr val="bg1"/>
                </a:solidFill>
                <a:ea typeface="宋体" panose="02010600030101010101" pitchFamily="2" charset="-122"/>
              </a:rPr>
              <a:t>ab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8589" name="Text Box 157"/>
          <p:cNvSpPr txBox="1">
            <a:spLocks noChangeArrowheads="1"/>
          </p:cNvSpPr>
          <p:nvPr/>
        </p:nvSpPr>
        <p:spPr bwMode="auto">
          <a:xfrm>
            <a:off x="5159375" y="2705735"/>
            <a:ext cx="2470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缩短无电阻支路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8593" name="Group 16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8594" name="Picture 16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95" name="Text Box 16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596" name="Group 16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8597" name="Picture 16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98" name="Text Box 16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602" name="Group 170"/>
          <p:cNvGrpSpPr/>
          <p:nvPr/>
        </p:nvGrpSpPr>
        <p:grpSpPr bwMode="auto">
          <a:xfrm>
            <a:off x="2279650" y="1985963"/>
            <a:ext cx="2914650" cy="3168650"/>
            <a:chOff x="839" y="1706"/>
            <a:chExt cx="1836" cy="1996"/>
          </a:xfrm>
        </p:grpSpPr>
        <p:sp>
          <p:nvSpPr>
            <p:cNvPr id="18603" name="Oval 171"/>
            <p:cNvSpPr>
              <a:spLocks noChangeArrowheads="1"/>
            </p:cNvSpPr>
            <p:nvPr/>
          </p:nvSpPr>
          <p:spPr bwMode="auto">
            <a:xfrm>
              <a:off x="1655" y="202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4" name="Oval 172"/>
            <p:cNvSpPr>
              <a:spLocks noChangeArrowheads="1"/>
            </p:cNvSpPr>
            <p:nvPr/>
          </p:nvSpPr>
          <p:spPr bwMode="auto">
            <a:xfrm>
              <a:off x="1655" y="220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05" name="Text Box 173"/>
            <p:cNvSpPr txBox="1">
              <a:spLocks noChangeArrowheads="1"/>
            </p:cNvSpPr>
            <p:nvPr/>
          </p:nvSpPr>
          <p:spPr bwMode="auto">
            <a:xfrm>
              <a:off x="1066" y="2523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06" name="Text Box 174"/>
            <p:cNvSpPr txBox="1">
              <a:spLocks noChangeArrowheads="1"/>
            </p:cNvSpPr>
            <p:nvPr/>
          </p:nvSpPr>
          <p:spPr bwMode="auto">
            <a:xfrm>
              <a:off x="2154" y="1842"/>
              <a:ext cx="5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07" name="Text Box 175"/>
            <p:cNvSpPr txBox="1">
              <a:spLocks noChangeArrowheads="1"/>
            </p:cNvSpPr>
            <p:nvPr/>
          </p:nvSpPr>
          <p:spPr bwMode="auto">
            <a:xfrm>
              <a:off x="1701" y="211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8608" name="Text Box 176"/>
            <p:cNvSpPr txBox="1">
              <a:spLocks noChangeArrowheads="1"/>
            </p:cNvSpPr>
            <p:nvPr/>
          </p:nvSpPr>
          <p:spPr bwMode="auto">
            <a:xfrm>
              <a:off x="1701" y="18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8609" name="Text Box 177"/>
            <p:cNvSpPr txBox="1">
              <a:spLocks noChangeArrowheads="1"/>
            </p:cNvSpPr>
            <p:nvPr/>
          </p:nvSpPr>
          <p:spPr bwMode="auto">
            <a:xfrm>
              <a:off x="930" y="1752"/>
              <a:ext cx="5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10" name="Rectangle 178"/>
            <p:cNvSpPr>
              <a:spLocks noChangeArrowheads="1"/>
            </p:cNvSpPr>
            <p:nvPr/>
          </p:nvSpPr>
          <p:spPr bwMode="auto">
            <a:xfrm rot="2739846">
              <a:off x="1088" y="1949"/>
              <a:ext cx="1225" cy="1202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>
              <a:off x="1701" y="1706"/>
              <a:ext cx="0" cy="3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2" name="Line 180"/>
            <p:cNvSpPr>
              <a:spLocks noChangeShapeType="1"/>
            </p:cNvSpPr>
            <p:nvPr/>
          </p:nvSpPr>
          <p:spPr bwMode="auto">
            <a:xfrm>
              <a:off x="1701" y="2296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3" name="Line 181"/>
            <p:cNvSpPr>
              <a:spLocks noChangeShapeType="1"/>
            </p:cNvSpPr>
            <p:nvPr/>
          </p:nvSpPr>
          <p:spPr bwMode="auto">
            <a:xfrm>
              <a:off x="839" y="2523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4" name="Line 182"/>
            <p:cNvSpPr>
              <a:spLocks noChangeShapeType="1"/>
            </p:cNvSpPr>
            <p:nvPr/>
          </p:nvSpPr>
          <p:spPr bwMode="auto">
            <a:xfrm>
              <a:off x="839" y="2523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5" name="Line 183"/>
            <p:cNvSpPr>
              <a:spLocks noChangeShapeType="1"/>
            </p:cNvSpPr>
            <p:nvPr/>
          </p:nvSpPr>
          <p:spPr bwMode="auto">
            <a:xfrm>
              <a:off x="839" y="3702"/>
              <a:ext cx="17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6" name="Line 184"/>
            <p:cNvSpPr>
              <a:spLocks noChangeShapeType="1"/>
            </p:cNvSpPr>
            <p:nvPr/>
          </p:nvSpPr>
          <p:spPr bwMode="auto">
            <a:xfrm>
              <a:off x="2562" y="2568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7" name="Text Box 185"/>
            <p:cNvSpPr txBox="1">
              <a:spLocks noChangeArrowheads="1"/>
            </p:cNvSpPr>
            <p:nvPr/>
          </p:nvSpPr>
          <p:spPr bwMode="auto">
            <a:xfrm>
              <a:off x="884" y="302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18" name="Text Box 186"/>
            <p:cNvSpPr txBox="1">
              <a:spLocks noChangeArrowheads="1"/>
            </p:cNvSpPr>
            <p:nvPr/>
          </p:nvSpPr>
          <p:spPr bwMode="auto">
            <a:xfrm>
              <a:off x="2109" y="2976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19" name="Text Box 187"/>
            <p:cNvSpPr txBox="1">
              <a:spLocks noChangeArrowheads="1"/>
            </p:cNvSpPr>
            <p:nvPr/>
          </p:nvSpPr>
          <p:spPr bwMode="auto">
            <a:xfrm>
              <a:off x="1701" y="265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20" name="Rectangle 188"/>
            <p:cNvSpPr>
              <a:spLocks noChangeArrowheads="1"/>
            </p:cNvSpPr>
            <p:nvPr/>
          </p:nvSpPr>
          <p:spPr bwMode="auto">
            <a:xfrm rot="2535971">
              <a:off x="1066" y="28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1" name="Rectangle 189"/>
            <p:cNvSpPr>
              <a:spLocks noChangeArrowheads="1"/>
            </p:cNvSpPr>
            <p:nvPr/>
          </p:nvSpPr>
          <p:spPr bwMode="auto">
            <a:xfrm rot="-2472402">
              <a:off x="1156" y="20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2" name="Rectangle 190"/>
            <p:cNvSpPr>
              <a:spLocks noChangeArrowheads="1"/>
            </p:cNvSpPr>
            <p:nvPr/>
          </p:nvSpPr>
          <p:spPr bwMode="auto">
            <a:xfrm rot="-2292636">
              <a:off x="2018" y="28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3" name="Rectangle 191"/>
            <p:cNvSpPr>
              <a:spLocks noChangeArrowheads="1"/>
            </p:cNvSpPr>
            <p:nvPr/>
          </p:nvSpPr>
          <p:spPr bwMode="auto">
            <a:xfrm rot="2535971">
              <a:off x="2018" y="211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4" name="Rectangle 192"/>
            <p:cNvSpPr>
              <a:spLocks noChangeArrowheads="1"/>
            </p:cNvSpPr>
            <p:nvPr/>
          </p:nvSpPr>
          <p:spPr bwMode="auto">
            <a:xfrm>
              <a:off x="1619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25" name="Rectangle 193"/>
            <p:cNvSpPr>
              <a:spLocks noChangeArrowheads="1"/>
            </p:cNvSpPr>
            <p:nvPr/>
          </p:nvSpPr>
          <p:spPr bwMode="auto">
            <a:xfrm>
              <a:off x="1156" y="243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6" name="Group 194"/>
          <p:cNvGrpSpPr/>
          <p:nvPr/>
        </p:nvGrpSpPr>
        <p:grpSpPr bwMode="auto">
          <a:xfrm>
            <a:off x="7677150" y="476250"/>
            <a:ext cx="2881313" cy="3403600"/>
            <a:chOff x="3379" y="935"/>
            <a:chExt cx="1815" cy="2144"/>
          </a:xfrm>
        </p:grpSpPr>
        <p:sp>
          <p:nvSpPr>
            <p:cNvPr id="18627" name="Line 195"/>
            <p:cNvSpPr>
              <a:spLocks noChangeShapeType="1"/>
            </p:cNvSpPr>
            <p:nvPr/>
          </p:nvSpPr>
          <p:spPr bwMode="auto">
            <a:xfrm>
              <a:off x="3560" y="2432"/>
              <a:ext cx="59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8" name="Line 196"/>
            <p:cNvSpPr>
              <a:spLocks noChangeShapeType="1"/>
            </p:cNvSpPr>
            <p:nvPr/>
          </p:nvSpPr>
          <p:spPr bwMode="auto">
            <a:xfrm>
              <a:off x="3795" y="2011"/>
              <a:ext cx="862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9" name="Line 197"/>
            <p:cNvSpPr>
              <a:spLocks noChangeShapeType="1"/>
            </p:cNvSpPr>
            <p:nvPr/>
          </p:nvSpPr>
          <p:spPr bwMode="auto">
            <a:xfrm flipV="1">
              <a:off x="3787" y="1208"/>
              <a:ext cx="816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0" name="Oval 198"/>
            <p:cNvSpPr>
              <a:spLocks noChangeArrowheads="1"/>
            </p:cNvSpPr>
            <p:nvPr/>
          </p:nvSpPr>
          <p:spPr bwMode="auto">
            <a:xfrm>
              <a:off x="4603" y="1553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1" name="Oval 199"/>
            <p:cNvSpPr>
              <a:spLocks noChangeArrowheads="1"/>
            </p:cNvSpPr>
            <p:nvPr/>
          </p:nvSpPr>
          <p:spPr bwMode="auto">
            <a:xfrm>
              <a:off x="4603" y="1689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32" name="Text Box 200"/>
            <p:cNvSpPr txBox="1">
              <a:spLocks noChangeArrowheads="1"/>
            </p:cNvSpPr>
            <p:nvPr/>
          </p:nvSpPr>
          <p:spPr bwMode="auto">
            <a:xfrm>
              <a:off x="4059" y="1661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33" name="Text Box 201"/>
            <p:cNvSpPr txBox="1">
              <a:spLocks noChangeArrowheads="1"/>
            </p:cNvSpPr>
            <p:nvPr/>
          </p:nvSpPr>
          <p:spPr bwMode="auto">
            <a:xfrm>
              <a:off x="3379" y="935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34" name="Text Box 202"/>
            <p:cNvSpPr txBox="1">
              <a:spLocks noChangeArrowheads="1"/>
            </p:cNvSpPr>
            <p:nvPr/>
          </p:nvSpPr>
          <p:spPr bwMode="auto">
            <a:xfrm>
              <a:off x="4694" y="155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35" name="Text Box 203"/>
            <p:cNvSpPr txBox="1">
              <a:spLocks noChangeArrowheads="1"/>
            </p:cNvSpPr>
            <p:nvPr/>
          </p:nvSpPr>
          <p:spPr bwMode="auto">
            <a:xfrm>
              <a:off x="4694" y="132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36" name="Text Box 204"/>
            <p:cNvSpPr txBox="1">
              <a:spLocks noChangeArrowheads="1"/>
            </p:cNvSpPr>
            <p:nvPr/>
          </p:nvSpPr>
          <p:spPr bwMode="auto">
            <a:xfrm>
              <a:off x="3833" y="1298"/>
              <a:ext cx="5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37" name="Line 205"/>
            <p:cNvSpPr>
              <a:spLocks noChangeShapeType="1"/>
            </p:cNvSpPr>
            <p:nvPr/>
          </p:nvSpPr>
          <p:spPr bwMode="auto">
            <a:xfrm>
              <a:off x="4649" y="1208"/>
              <a:ext cx="0" cy="3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8" name="Line 206"/>
            <p:cNvSpPr>
              <a:spLocks noChangeShapeType="1"/>
            </p:cNvSpPr>
            <p:nvPr/>
          </p:nvSpPr>
          <p:spPr bwMode="auto">
            <a:xfrm>
              <a:off x="4649" y="1780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9" name="Line 207"/>
            <p:cNvSpPr>
              <a:spLocks noChangeShapeType="1"/>
            </p:cNvSpPr>
            <p:nvPr/>
          </p:nvSpPr>
          <p:spPr bwMode="auto">
            <a:xfrm>
              <a:off x="3787" y="2007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0" name="Text Box 208"/>
            <p:cNvSpPr txBox="1">
              <a:spLocks noChangeArrowheads="1"/>
            </p:cNvSpPr>
            <p:nvPr/>
          </p:nvSpPr>
          <p:spPr bwMode="auto">
            <a:xfrm>
              <a:off x="3787" y="243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41" name="Text Box 209"/>
            <p:cNvSpPr txBox="1">
              <a:spLocks noChangeArrowheads="1"/>
            </p:cNvSpPr>
            <p:nvPr/>
          </p:nvSpPr>
          <p:spPr bwMode="auto">
            <a:xfrm>
              <a:off x="3469" y="2750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4649" y="2205"/>
              <a:ext cx="5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8643" name="Line 211"/>
            <p:cNvSpPr>
              <a:spLocks noChangeShapeType="1"/>
            </p:cNvSpPr>
            <p:nvPr/>
          </p:nvSpPr>
          <p:spPr bwMode="auto">
            <a:xfrm flipH="1">
              <a:off x="3560" y="1979"/>
              <a:ext cx="227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4" name="Line 212"/>
            <p:cNvSpPr>
              <a:spLocks noChangeShapeType="1"/>
            </p:cNvSpPr>
            <p:nvPr/>
          </p:nvSpPr>
          <p:spPr bwMode="auto">
            <a:xfrm flipH="1">
              <a:off x="4150" y="2841"/>
              <a:ext cx="499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5" name="Line 213"/>
            <p:cNvSpPr>
              <a:spLocks noChangeShapeType="1"/>
            </p:cNvSpPr>
            <p:nvPr/>
          </p:nvSpPr>
          <p:spPr bwMode="auto">
            <a:xfrm flipV="1">
              <a:off x="3651" y="1072"/>
              <a:ext cx="499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651" y="1480"/>
              <a:ext cx="136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4150" y="1072"/>
              <a:ext cx="499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" name="Rectangle 216"/>
            <p:cNvSpPr>
              <a:spLocks noChangeArrowheads="1"/>
            </p:cNvSpPr>
            <p:nvPr/>
          </p:nvSpPr>
          <p:spPr bwMode="auto">
            <a:xfrm>
              <a:off x="4105" y="193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49" name="Rectangle 217"/>
            <p:cNvSpPr>
              <a:spLocks noChangeArrowheads="1"/>
            </p:cNvSpPr>
            <p:nvPr/>
          </p:nvSpPr>
          <p:spPr bwMode="auto">
            <a:xfrm>
              <a:off x="4567" y="220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0" name="Rectangle 218"/>
            <p:cNvSpPr>
              <a:spLocks noChangeArrowheads="1"/>
            </p:cNvSpPr>
            <p:nvPr/>
          </p:nvSpPr>
          <p:spPr bwMode="auto">
            <a:xfrm rot="-2261259">
              <a:off x="3742" y="120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1" name="Rectangle 219"/>
            <p:cNvSpPr>
              <a:spLocks noChangeArrowheads="1"/>
            </p:cNvSpPr>
            <p:nvPr/>
          </p:nvSpPr>
          <p:spPr bwMode="auto">
            <a:xfrm rot="-2614009">
              <a:off x="4059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2" name="Rectangle 220"/>
            <p:cNvSpPr>
              <a:spLocks noChangeArrowheads="1"/>
            </p:cNvSpPr>
            <p:nvPr/>
          </p:nvSpPr>
          <p:spPr bwMode="auto">
            <a:xfrm rot="2678942">
              <a:off x="3651" y="265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3" name="Rectangle 221"/>
            <p:cNvSpPr>
              <a:spLocks noChangeArrowheads="1"/>
            </p:cNvSpPr>
            <p:nvPr/>
          </p:nvSpPr>
          <p:spPr bwMode="auto">
            <a:xfrm rot="2607395">
              <a:off x="4083" y="24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54" name="Group 222"/>
          <p:cNvGrpSpPr/>
          <p:nvPr/>
        </p:nvGrpSpPr>
        <p:grpSpPr bwMode="auto">
          <a:xfrm>
            <a:off x="8108950" y="3789363"/>
            <a:ext cx="2232025" cy="2665412"/>
            <a:chOff x="839" y="1706"/>
            <a:chExt cx="1406" cy="1679"/>
          </a:xfrm>
        </p:grpSpPr>
        <p:sp>
          <p:nvSpPr>
            <p:cNvPr id="18655" name="Line 223"/>
            <p:cNvSpPr>
              <a:spLocks noChangeShapeType="1"/>
            </p:cNvSpPr>
            <p:nvPr/>
          </p:nvSpPr>
          <p:spPr bwMode="auto">
            <a:xfrm flipV="1">
              <a:off x="839" y="1706"/>
              <a:ext cx="862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6" name="Oval 224"/>
            <p:cNvSpPr>
              <a:spLocks noChangeArrowheads="1"/>
            </p:cNvSpPr>
            <p:nvPr/>
          </p:nvSpPr>
          <p:spPr bwMode="auto">
            <a:xfrm>
              <a:off x="1655" y="202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7" name="Oval 225"/>
            <p:cNvSpPr>
              <a:spLocks noChangeArrowheads="1"/>
            </p:cNvSpPr>
            <p:nvPr/>
          </p:nvSpPr>
          <p:spPr bwMode="auto">
            <a:xfrm>
              <a:off x="1655" y="220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8" name="Text Box 226"/>
            <p:cNvSpPr txBox="1">
              <a:spLocks noChangeArrowheads="1"/>
            </p:cNvSpPr>
            <p:nvPr/>
          </p:nvSpPr>
          <p:spPr bwMode="auto">
            <a:xfrm>
              <a:off x="1066" y="2523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59" name="Text Box 227"/>
            <p:cNvSpPr txBox="1">
              <a:spLocks noChangeArrowheads="1"/>
            </p:cNvSpPr>
            <p:nvPr/>
          </p:nvSpPr>
          <p:spPr bwMode="auto">
            <a:xfrm>
              <a:off x="1701" y="211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8660" name="Text Box 228"/>
            <p:cNvSpPr txBox="1">
              <a:spLocks noChangeArrowheads="1"/>
            </p:cNvSpPr>
            <p:nvPr/>
          </p:nvSpPr>
          <p:spPr bwMode="auto">
            <a:xfrm>
              <a:off x="1701" y="18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8661" name="Text Box 229"/>
            <p:cNvSpPr txBox="1">
              <a:spLocks noChangeArrowheads="1"/>
            </p:cNvSpPr>
            <p:nvPr/>
          </p:nvSpPr>
          <p:spPr bwMode="auto">
            <a:xfrm>
              <a:off x="930" y="1752"/>
              <a:ext cx="5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1701" y="1706"/>
              <a:ext cx="0" cy="3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1701" y="2296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839" y="2523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5" name="Line 233"/>
            <p:cNvSpPr>
              <a:spLocks noChangeShapeType="1"/>
            </p:cNvSpPr>
            <p:nvPr/>
          </p:nvSpPr>
          <p:spPr bwMode="auto">
            <a:xfrm>
              <a:off x="839" y="2523"/>
              <a:ext cx="862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6" name="Text Box 234"/>
            <p:cNvSpPr txBox="1">
              <a:spLocks noChangeArrowheads="1"/>
            </p:cNvSpPr>
            <p:nvPr/>
          </p:nvSpPr>
          <p:spPr bwMode="auto">
            <a:xfrm>
              <a:off x="884" y="3022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67" name="Text Box 235"/>
            <p:cNvSpPr txBox="1">
              <a:spLocks noChangeArrowheads="1"/>
            </p:cNvSpPr>
            <p:nvPr/>
          </p:nvSpPr>
          <p:spPr bwMode="auto">
            <a:xfrm>
              <a:off x="1701" y="265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68" name="Rectangle 236"/>
            <p:cNvSpPr>
              <a:spLocks noChangeArrowheads="1"/>
            </p:cNvSpPr>
            <p:nvPr/>
          </p:nvSpPr>
          <p:spPr bwMode="auto">
            <a:xfrm rot="2535971">
              <a:off x="1066" y="28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9" name="Rectangle 237"/>
            <p:cNvSpPr>
              <a:spLocks noChangeArrowheads="1"/>
            </p:cNvSpPr>
            <p:nvPr/>
          </p:nvSpPr>
          <p:spPr bwMode="auto">
            <a:xfrm rot="-2472402">
              <a:off x="1156" y="20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70" name="Rectangle 238"/>
            <p:cNvSpPr>
              <a:spLocks noChangeArrowheads="1"/>
            </p:cNvSpPr>
            <p:nvPr/>
          </p:nvSpPr>
          <p:spPr bwMode="auto">
            <a:xfrm>
              <a:off x="1619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71" name="Rectangle 239"/>
            <p:cNvSpPr>
              <a:spLocks noChangeArrowheads="1"/>
            </p:cNvSpPr>
            <p:nvPr/>
          </p:nvSpPr>
          <p:spPr bwMode="auto">
            <a:xfrm>
              <a:off x="1156" y="243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3" name="Group 241"/>
          <p:cNvGrpSpPr/>
          <p:nvPr/>
        </p:nvGrpSpPr>
        <p:grpSpPr bwMode="auto">
          <a:xfrm>
            <a:off x="5589588" y="3847783"/>
            <a:ext cx="1728787" cy="2538412"/>
            <a:chOff x="3107" y="799"/>
            <a:chExt cx="1089" cy="1599"/>
          </a:xfrm>
        </p:grpSpPr>
        <p:sp>
          <p:nvSpPr>
            <p:cNvPr id="18674" name="Line 242"/>
            <p:cNvSpPr>
              <a:spLocks noChangeShapeType="1"/>
            </p:cNvSpPr>
            <p:nvPr/>
          </p:nvSpPr>
          <p:spPr bwMode="auto">
            <a:xfrm flipH="1">
              <a:off x="3107" y="2069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5" name="Line 243"/>
            <p:cNvSpPr>
              <a:spLocks noChangeShapeType="1"/>
            </p:cNvSpPr>
            <p:nvPr/>
          </p:nvSpPr>
          <p:spPr bwMode="auto">
            <a:xfrm flipV="1">
              <a:off x="3107" y="799"/>
              <a:ext cx="862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6" name="Oval 244"/>
            <p:cNvSpPr>
              <a:spLocks noChangeArrowheads="1"/>
            </p:cNvSpPr>
            <p:nvPr/>
          </p:nvSpPr>
          <p:spPr bwMode="auto">
            <a:xfrm>
              <a:off x="3923" y="1117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77" name="Oval 245"/>
            <p:cNvSpPr>
              <a:spLocks noChangeArrowheads="1"/>
            </p:cNvSpPr>
            <p:nvPr/>
          </p:nvSpPr>
          <p:spPr bwMode="auto">
            <a:xfrm>
              <a:off x="3923" y="1298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78" name="Text Box 246"/>
            <p:cNvSpPr txBox="1">
              <a:spLocks noChangeArrowheads="1"/>
            </p:cNvSpPr>
            <p:nvPr/>
          </p:nvSpPr>
          <p:spPr bwMode="auto">
            <a:xfrm>
              <a:off x="3334" y="1616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15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79" name="Text Box 247"/>
            <p:cNvSpPr txBox="1">
              <a:spLocks noChangeArrowheads="1"/>
            </p:cNvSpPr>
            <p:nvPr/>
          </p:nvSpPr>
          <p:spPr bwMode="auto">
            <a:xfrm>
              <a:off x="3969" y="120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8680" name="Text Box 248"/>
            <p:cNvSpPr txBox="1">
              <a:spLocks noChangeArrowheads="1"/>
            </p:cNvSpPr>
            <p:nvPr/>
          </p:nvSpPr>
          <p:spPr bwMode="auto">
            <a:xfrm>
              <a:off x="3969" y="98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8681" name="Text Box 249"/>
            <p:cNvSpPr txBox="1">
              <a:spLocks noChangeArrowheads="1"/>
            </p:cNvSpPr>
            <p:nvPr/>
          </p:nvSpPr>
          <p:spPr bwMode="auto">
            <a:xfrm>
              <a:off x="3198" y="845"/>
              <a:ext cx="5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82" name="Line 250"/>
            <p:cNvSpPr>
              <a:spLocks noChangeShapeType="1"/>
            </p:cNvSpPr>
            <p:nvPr/>
          </p:nvSpPr>
          <p:spPr bwMode="auto">
            <a:xfrm>
              <a:off x="3969" y="799"/>
              <a:ext cx="0" cy="3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3" name="Line 251"/>
            <p:cNvSpPr>
              <a:spLocks noChangeShapeType="1"/>
            </p:cNvSpPr>
            <p:nvPr/>
          </p:nvSpPr>
          <p:spPr bwMode="auto">
            <a:xfrm>
              <a:off x="3969" y="1389"/>
              <a:ext cx="0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4" name="Line 252"/>
            <p:cNvSpPr>
              <a:spLocks noChangeShapeType="1"/>
            </p:cNvSpPr>
            <p:nvPr/>
          </p:nvSpPr>
          <p:spPr bwMode="auto">
            <a:xfrm>
              <a:off x="3107" y="1616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5" name="Line 253"/>
            <p:cNvSpPr>
              <a:spLocks noChangeShapeType="1"/>
            </p:cNvSpPr>
            <p:nvPr/>
          </p:nvSpPr>
          <p:spPr bwMode="auto">
            <a:xfrm>
              <a:off x="3107" y="161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6" name="Text Box 254"/>
            <p:cNvSpPr txBox="1">
              <a:spLocks noChangeArrowheads="1"/>
            </p:cNvSpPr>
            <p:nvPr/>
          </p:nvSpPr>
          <p:spPr bwMode="auto">
            <a:xfrm>
              <a:off x="3288" y="2069"/>
              <a:ext cx="6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18687" name="Rectangle 255"/>
            <p:cNvSpPr>
              <a:spLocks noChangeArrowheads="1"/>
            </p:cNvSpPr>
            <p:nvPr/>
          </p:nvSpPr>
          <p:spPr bwMode="auto">
            <a:xfrm>
              <a:off x="3425" y="197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8" name="Rectangle 256"/>
            <p:cNvSpPr>
              <a:spLocks noChangeArrowheads="1"/>
            </p:cNvSpPr>
            <p:nvPr/>
          </p:nvSpPr>
          <p:spPr bwMode="auto">
            <a:xfrm rot="-2472402">
              <a:off x="3424" y="111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89" name="Rectangle 257"/>
            <p:cNvSpPr>
              <a:spLocks noChangeArrowheads="1"/>
            </p:cNvSpPr>
            <p:nvPr/>
          </p:nvSpPr>
          <p:spPr bwMode="auto">
            <a:xfrm>
              <a:off x="3424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94" name="Group 262"/>
          <p:cNvGrpSpPr/>
          <p:nvPr/>
        </p:nvGrpSpPr>
        <p:grpSpPr bwMode="auto">
          <a:xfrm>
            <a:off x="9982200" y="2133600"/>
            <a:ext cx="792163" cy="2520950"/>
            <a:chOff x="4966" y="1298"/>
            <a:chExt cx="499" cy="1769"/>
          </a:xfrm>
        </p:grpSpPr>
        <p:sp>
          <p:nvSpPr>
            <p:cNvPr id="18672" name="AutoShape 240"/>
            <p:cNvSpPr>
              <a:spLocks noChangeArrowheads="1"/>
            </p:cNvSpPr>
            <p:nvPr/>
          </p:nvSpPr>
          <p:spPr bwMode="auto">
            <a:xfrm rot="16200000" flipH="1">
              <a:off x="5011" y="2614"/>
              <a:ext cx="499" cy="408"/>
            </a:xfrm>
            <a:custGeom>
              <a:avLst/>
              <a:gdLst>
                <a:gd name="G0" fmla="+- 8835 0 0"/>
                <a:gd name="G1" fmla="+- 17054 0 0"/>
                <a:gd name="G2" fmla="+- 6352 0 0"/>
                <a:gd name="G3" fmla="*/ 8835 1 2"/>
                <a:gd name="G4" fmla="+- G3 10800 0"/>
                <a:gd name="G5" fmla="+- 21600 8835 17054"/>
                <a:gd name="G6" fmla="+- 17054 6352 0"/>
                <a:gd name="G7" fmla="*/ G6 1 2"/>
                <a:gd name="G8" fmla="*/ 1705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7054 1 2"/>
                <a:gd name="G15" fmla="+- G5 0 G4"/>
                <a:gd name="G16" fmla="+- G0 0 G4"/>
                <a:gd name="G17" fmla="*/ G2 G15 G16"/>
                <a:gd name="T0" fmla="*/ 15218 w 21600"/>
                <a:gd name="T1" fmla="*/ 0 h 21600"/>
                <a:gd name="T2" fmla="*/ 8835 w 21600"/>
                <a:gd name="T3" fmla="*/ 6352 h 21600"/>
                <a:gd name="T4" fmla="*/ 0 w 21600"/>
                <a:gd name="T5" fmla="*/ 19275 h 21600"/>
                <a:gd name="T6" fmla="*/ 8527 w 21600"/>
                <a:gd name="T7" fmla="*/ 21600 h 21600"/>
                <a:gd name="T8" fmla="*/ 17054 w 21600"/>
                <a:gd name="T9" fmla="*/ 14823 h 21600"/>
                <a:gd name="T10" fmla="*/ 21600 w 21600"/>
                <a:gd name="T11" fmla="*/ 6352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218" y="0"/>
                  </a:moveTo>
                  <a:lnTo>
                    <a:pt x="8835" y="6352"/>
                  </a:lnTo>
                  <a:lnTo>
                    <a:pt x="13381" y="6352"/>
                  </a:lnTo>
                  <a:lnTo>
                    <a:pt x="13381" y="16948"/>
                  </a:lnTo>
                  <a:lnTo>
                    <a:pt x="0" y="16948"/>
                  </a:lnTo>
                  <a:lnTo>
                    <a:pt x="0" y="21600"/>
                  </a:lnTo>
                  <a:lnTo>
                    <a:pt x="17054" y="21600"/>
                  </a:lnTo>
                  <a:lnTo>
                    <a:pt x="17054" y="6352"/>
                  </a:lnTo>
                  <a:lnTo>
                    <a:pt x="21600" y="6352"/>
                  </a:lnTo>
                  <a:close/>
                </a:path>
              </a:pathLst>
            </a:custGeom>
            <a:solidFill>
              <a:srgbClr val="66CCFF"/>
            </a:solidFill>
            <a:ln w="9525">
              <a:solidFill>
                <a:srgbClr val="66CC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92" name="Rectangle 260"/>
            <p:cNvSpPr>
              <a:spLocks noChangeArrowheads="1"/>
            </p:cNvSpPr>
            <p:nvPr/>
          </p:nvSpPr>
          <p:spPr bwMode="auto">
            <a:xfrm>
              <a:off x="4966" y="1298"/>
              <a:ext cx="499" cy="9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93" name="Rectangle 261"/>
            <p:cNvSpPr>
              <a:spLocks noChangeArrowheads="1"/>
            </p:cNvSpPr>
            <p:nvPr/>
          </p:nvSpPr>
          <p:spPr bwMode="auto">
            <a:xfrm>
              <a:off x="5375" y="1389"/>
              <a:ext cx="90" cy="12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98" name="Group 26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8699" name="Picture 26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00" name="Text Box 26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701" name="Text Box 269"/>
          <p:cNvSpPr txBox="1">
            <a:spLocks noChangeArrowheads="1"/>
          </p:cNvSpPr>
          <p:nvPr/>
        </p:nvSpPr>
        <p:spPr bwMode="auto">
          <a:xfrm>
            <a:off x="5808345" y="1395413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7841615" cy="79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求等效电阻例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1858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98" grpId="0" bldLvl="0" animBg="1" autoUpdateAnimBg="0"/>
      <p:bldP spid="18499" grpId="0" bldLvl="0" animBg="1"/>
      <p:bldP spid="18587" grpId="0" bldLvl="0" animBg="1"/>
      <p:bldP spid="18588" grpId="0" bldLvl="0" animBg="1" autoUpdateAnimBg="0"/>
      <p:bldP spid="18589" grpId="0" bldLvl="0" animBg="1"/>
      <p:bldP spid="18701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6" name="Group 128"/>
          <p:cNvGrpSpPr/>
          <p:nvPr/>
        </p:nvGrpSpPr>
        <p:grpSpPr bwMode="auto">
          <a:xfrm>
            <a:off x="2206308" y="1267778"/>
            <a:ext cx="3744912" cy="3014662"/>
            <a:chOff x="3061" y="0"/>
            <a:chExt cx="2359" cy="1899"/>
          </a:xfrm>
        </p:grpSpPr>
        <p:sp>
          <p:nvSpPr>
            <p:cNvPr id="17537" name="Line 129"/>
            <p:cNvSpPr>
              <a:spLocks noChangeShapeType="1"/>
            </p:cNvSpPr>
            <p:nvPr/>
          </p:nvSpPr>
          <p:spPr bwMode="auto">
            <a:xfrm>
              <a:off x="3243" y="935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Line 130"/>
            <p:cNvSpPr>
              <a:spLocks noChangeShapeType="1"/>
            </p:cNvSpPr>
            <p:nvPr/>
          </p:nvSpPr>
          <p:spPr bwMode="auto">
            <a:xfrm>
              <a:off x="4241" y="300"/>
              <a:ext cx="0" cy="12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Line 131"/>
            <p:cNvSpPr>
              <a:spLocks noChangeShapeType="1"/>
            </p:cNvSpPr>
            <p:nvPr/>
          </p:nvSpPr>
          <p:spPr bwMode="auto">
            <a:xfrm>
              <a:off x="4876" y="935"/>
              <a:ext cx="3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Oval 132"/>
            <p:cNvSpPr>
              <a:spLocks noChangeArrowheads="1"/>
            </p:cNvSpPr>
            <p:nvPr/>
          </p:nvSpPr>
          <p:spPr bwMode="auto">
            <a:xfrm>
              <a:off x="5239" y="890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1" name="Oval 133"/>
            <p:cNvSpPr>
              <a:spLocks noChangeArrowheads="1"/>
            </p:cNvSpPr>
            <p:nvPr/>
          </p:nvSpPr>
          <p:spPr bwMode="auto">
            <a:xfrm>
              <a:off x="3152" y="890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5193" y="93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7543" name="Text Box 135"/>
            <p:cNvSpPr txBox="1">
              <a:spLocks noChangeArrowheads="1"/>
            </p:cNvSpPr>
            <p:nvPr/>
          </p:nvSpPr>
          <p:spPr bwMode="auto">
            <a:xfrm>
              <a:off x="3061" y="89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4150" y="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  <a:endParaRPr lang="en-US" altLang="zh-CN"/>
            </a:p>
          </p:txBody>
        </p:sp>
        <p:sp>
          <p:nvSpPr>
            <p:cNvPr id="17545" name="Text Box 137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17546" name="Text Box 138"/>
            <p:cNvSpPr txBox="1">
              <a:spLocks noChangeArrowheads="1"/>
            </p:cNvSpPr>
            <p:nvPr/>
          </p:nvSpPr>
          <p:spPr bwMode="auto">
            <a:xfrm>
              <a:off x="3560" y="34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47" name="Text Box 139"/>
            <p:cNvSpPr txBox="1">
              <a:spLocks noChangeArrowheads="1"/>
            </p:cNvSpPr>
            <p:nvPr/>
          </p:nvSpPr>
          <p:spPr bwMode="auto">
            <a:xfrm>
              <a:off x="4604" y="125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48" name="Text Box 140"/>
            <p:cNvSpPr txBox="1">
              <a:spLocks noChangeArrowheads="1"/>
            </p:cNvSpPr>
            <p:nvPr/>
          </p:nvSpPr>
          <p:spPr bwMode="auto">
            <a:xfrm>
              <a:off x="3651" y="120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49" name="Text Box 141"/>
            <p:cNvSpPr txBox="1">
              <a:spLocks noChangeArrowheads="1"/>
            </p:cNvSpPr>
            <p:nvPr/>
          </p:nvSpPr>
          <p:spPr bwMode="auto">
            <a:xfrm>
              <a:off x="4649" y="39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50" name="Rectangle 142"/>
            <p:cNvSpPr>
              <a:spLocks noChangeArrowheads="1"/>
            </p:cNvSpPr>
            <p:nvPr/>
          </p:nvSpPr>
          <p:spPr bwMode="auto">
            <a:xfrm rot="2686154">
              <a:off x="3787" y="482"/>
              <a:ext cx="907" cy="90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1" name="Rectangle 143"/>
            <p:cNvSpPr>
              <a:spLocks noChangeArrowheads="1"/>
            </p:cNvSpPr>
            <p:nvPr/>
          </p:nvSpPr>
          <p:spPr bwMode="auto">
            <a:xfrm>
              <a:off x="4159" y="7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2" name="Rectangle 144"/>
            <p:cNvSpPr>
              <a:spLocks noChangeArrowheads="1"/>
            </p:cNvSpPr>
            <p:nvPr/>
          </p:nvSpPr>
          <p:spPr bwMode="auto">
            <a:xfrm rot="-2472402">
              <a:off x="4422" y="120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3" name="Rectangle 145"/>
            <p:cNvSpPr>
              <a:spLocks noChangeArrowheads="1"/>
            </p:cNvSpPr>
            <p:nvPr/>
          </p:nvSpPr>
          <p:spPr bwMode="auto">
            <a:xfrm rot="2928758">
              <a:off x="3742" y="120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4" name="Rectangle 146"/>
            <p:cNvSpPr>
              <a:spLocks noChangeArrowheads="1"/>
            </p:cNvSpPr>
            <p:nvPr/>
          </p:nvSpPr>
          <p:spPr bwMode="auto">
            <a:xfrm rot="2535971">
              <a:off x="4468" y="61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5" name="Rectangle 147"/>
            <p:cNvSpPr>
              <a:spLocks noChangeArrowheads="1"/>
            </p:cNvSpPr>
            <p:nvPr/>
          </p:nvSpPr>
          <p:spPr bwMode="auto">
            <a:xfrm rot="-2472402">
              <a:off x="3696" y="5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98" name="Group 190"/>
          <p:cNvGrpSpPr/>
          <p:nvPr/>
        </p:nvGrpSpPr>
        <p:grpSpPr bwMode="auto">
          <a:xfrm>
            <a:off x="6882185" y="1757125"/>
            <a:ext cx="1006213" cy="590550"/>
            <a:chOff x="2744" y="935"/>
            <a:chExt cx="544" cy="372"/>
          </a:xfrm>
        </p:grpSpPr>
        <p:sp>
          <p:nvSpPr>
            <p:cNvPr id="17599" name="AutoShape 191"/>
            <p:cNvSpPr>
              <a:spLocks noChangeArrowheads="1"/>
            </p:cNvSpPr>
            <p:nvPr/>
          </p:nvSpPr>
          <p:spPr bwMode="auto">
            <a:xfrm>
              <a:off x="2744" y="935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3399FF"/>
            </a:solidFill>
            <a:ln w="9525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00" name="Text Box 192"/>
            <p:cNvSpPr txBox="1">
              <a:spLocks noChangeArrowheads="1"/>
            </p:cNvSpPr>
            <p:nvPr/>
          </p:nvSpPr>
          <p:spPr bwMode="auto">
            <a:xfrm>
              <a:off x="2744" y="1071"/>
              <a:ext cx="444" cy="2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断路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56005" y="1226185"/>
            <a:ext cx="10585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3-8</a:t>
            </a:r>
            <a:endParaRPr kumimoji="1"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2063750" y="1235075"/>
            <a:ext cx="15836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>
                <a:latin typeface="Arial" panose="020B0604020202020204" pitchFamily="34" charset="0"/>
              </a:rPr>
              <a:t>: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ab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6505575" y="2564130"/>
            <a:ext cx="1790700" cy="829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对称电路 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电位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7507" name="Group 99"/>
          <p:cNvGrpSpPr/>
          <p:nvPr/>
        </p:nvGrpSpPr>
        <p:grpSpPr bwMode="auto">
          <a:xfrm>
            <a:off x="2495233" y="2261553"/>
            <a:ext cx="576262" cy="522287"/>
            <a:chOff x="567" y="935"/>
            <a:chExt cx="363" cy="329"/>
          </a:xfrm>
        </p:grpSpPr>
        <p:sp>
          <p:nvSpPr>
            <p:cNvPr id="17499" name="Line 91"/>
            <p:cNvSpPr>
              <a:spLocks noChangeShapeType="1"/>
            </p:cNvSpPr>
            <p:nvPr/>
          </p:nvSpPr>
          <p:spPr bwMode="auto">
            <a:xfrm>
              <a:off x="567" y="1253"/>
              <a:ext cx="36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Text Box 95"/>
            <p:cNvSpPr txBox="1">
              <a:spLocks noChangeArrowheads="1"/>
            </p:cNvSpPr>
            <p:nvPr/>
          </p:nvSpPr>
          <p:spPr bwMode="auto">
            <a:xfrm>
              <a:off x="612" y="93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17509" name="Group 101"/>
          <p:cNvGrpSpPr/>
          <p:nvPr/>
        </p:nvGrpSpPr>
        <p:grpSpPr bwMode="auto">
          <a:xfrm>
            <a:off x="2854008" y="2780665"/>
            <a:ext cx="720725" cy="522288"/>
            <a:chOff x="748" y="1434"/>
            <a:chExt cx="454" cy="329"/>
          </a:xfrm>
        </p:grpSpPr>
        <p:sp>
          <p:nvSpPr>
            <p:cNvPr id="17502" name="Line 94"/>
            <p:cNvSpPr>
              <a:spLocks noChangeShapeType="1"/>
            </p:cNvSpPr>
            <p:nvPr/>
          </p:nvSpPr>
          <p:spPr bwMode="auto">
            <a:xfrm>
              <a:off x="884" y="1434"/>
              <a:ext cx="227" cy="22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Text Box 96"/>
            <p:cNvSpPr txBox="1">
              <a:spLocks noChangeArrowheads="1"/>
            </p:cNvSpPr>
            <p:nvPr/>
          </p:nvSpPr>
          <p:spPr bwMode="auto">
            <a:xfrm>
              <a:off x="748" y="1434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7508" name="Group 100"/>
          <p:cNvGrpSpPr/>
          <p:nvPr/>
        </p:nvGrpSpPr>
        <p:grpSpPr bwMode="auto">
          <a:xfrm>
            <a:off x="5159058" y="2231390"/>
            <a:ext cx="576262" cy="522288"/>
            <a:chOff x="2109" y="935"/>
            <a:chExt cx="363" cy="329"/>
          </a:xfrm>
        </p:grpSpPr>
        <p:sp>
          <p:nvSpPr>
            <p:cNvPr id="17500" name="Line 92"/>
            <p:cNvSpPr>
              <a:spLocks noChangeShapeType="1"/>
            </p:cNvSpPr>
            <p:nvPr/>
          </p:nvSpPr>
          <p:spPr bwMode="auto">
            <a:xfrm>
              <a:off x="2109" y="1253"/>
              <a:ext cx="36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Text Box 97"/>
            <p:cNvSpPr txBox="1">
              <a:spLocks noChangeArrowheads="1"/>
            </p:cNvSpPr>
            <p:nvPr/>
          </p:nvSpPr>
          <p:spPr bwMode="auto">
            <a:xfrm>
              <a:off x="2200" y="93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17608" name="Group 200"/>
          <p:cNvGrpSpPr/>
          <p:nvPr/>
        </p:nvGrpSpPr>
        <p:grpSpPr bwMode="auto">
          <a:xfrm>
            <a:off x="4798695" y="2780665"/>
            <a:ext cx="577850" cy="522288"/>
            <a:chOff x="1882" y="1616"/>
            <a:chExt cx="364" cy="329"/>
          </a:xfrm>
        </p:grpSpPr>
        <p:sp>
          <p:nvSpPr>
            <p:cNvPr id="17501" name="Line 93"/>
            <p:cNvSpPr>
              <a:spLocks noChangeShapeType="1"/>
            </p:cNvSpPr>
            <p:nvPr/>
          </p:nvSpPr>
          <p:spPr bwMode="auto">
            <a:xfrm flipV="1">
              <a:off x="1882" y="1616"/>
              <a:ext cx="181" cy="18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Text Box 98"/>
            <p:cNvSpPr txBox="1">
              <a:spLocks noChangeArrowheads="1"/>
            </p:cNvSpPr>
            <p:nvPr/>
          </p:nvSpPr>
          <p:spPr bwMode="auto">
            <a:xfrm>
              <a:off x="1928" y="1616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511" name="Object 103"/>
          <p:cNvGraphicFramePr>
            <a:graphicFrameLocks noChangeAspect="1"/>
          </p:cNvGraphicFramePr>
          <p:nvPr/>
        </p:nvGraphicFramePr>
        <p:xfrm>
          <a:off x="4297680" y="3937635"/>
          <a:ext cx="144526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5" name="公式" r:id="rId1" imgW="1003300" imgH="596900" progId="Equation.3">
                  <p:embed/>
                </p:oleObj>
              </mc:Choice>
              <mc:Fallback>
                <p:oleObj name="公式" r:id="rId1" imgW="1003300" imgH="5969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80" y="3937635"/>
                        <a:ext cx="1445260" cy="85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" name="Object 104"/>
          <p:cNvGraphicFramePr>
            <a:graphicFrameLocks noChangeAspect="1"/>
          </p:cNvGraphicFramePr>
          <p:nvPr/>
        </p:nvGraphicFramePr>
        <p:xfrm>
          <a:off x="1273810" y="4719320"/>
          <a:ext cx="512000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6" name="公式" r:id="rId3" imgW="3009900" imgH="596900" progId="Equation.3">
                  <p:embed/>
                </p:oleObj>
              </mc:Choice>
              <mc:Fallback>
                <p:oleObj name="公式" r:id="rId3" imgW="3009900" imgH="5969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810" y="4719320"/>
                        <a:ext cx="5120005" cy="89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3" name="Object 105"/>
          <p:cNvGraphicFramePr>
            <a:graphicFrameLocks noChangeAspect="1"/>
          </p:cNvGraphicFramePr>
          <p:nvPr/>
        </p:nvGraphicFramePr>
        <p:xfrm>
          <a:off x="6672580" y="4743450"/>
          <a:ext cx="1878965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7" name="公式" r:id="rId5" imgW="1257300" imgH="609600" progId="Equation.3">
                  <p:embed/>
                </p:oleObj>
              </mc:Choice>
              <mc:Fallback>
                <p:oleObj name="公式" r:id="rId5" imgW="1257300" imgH="6096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580" y="4743450"/>
                        <a:ext cx="1878965" cy="91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4" name="Object 106"/>
          <p:cNvGraphicFramePr>
            <a:graphicFrameLocks noChangeAspect="1"/>
          </p:cNvGraphicFramePr>
          <p:nvPr/>
        </p:nvGraphicFramePr>
        <p:xfrm>
          <a:off x="9133205" y="5085715"/>
          <a:ext cx="108585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8" name="公式" r:id="rId7" imgW="723900" imgH="317500" progId="Equation.3">
                  <p:embed/>
                </p:oleObj>
              </mc:Choice>
              <mc:Fallback>
                <p:oleObj name="公式" r:id="rId7" imgW="723900" imgH="3175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3205" y="5085715"/>
                        <a:ext cx="1085850" cy="47879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6" name="Group 108"/>
          <p:cNvGrpSpPr/>
          <p:nvPr/>
        </p:nvGrpSpPr>
        <p:grpSpPr bwMode="auto">
          <a:xfrm>
            <a:off x="6918551" y="3773487"/>
            <a:ext cx="1006213" cy="615950"/>
            <a:chOff x="2744" y="935"/>
            <a:chExt cx="544" cy="388"/>
          </a:xfrm>
        </p:grpSpPr>
        <p:sp>
          <p:nvSpPr>
            <p:cNvPr id="17473" name="AutoShape 65"/>
            <p:cNvSpPr>
              <a:spLocks noChangeArrowheads="1"/>
            </p:cNvSpPr>
            <p:nvPr/>
          </p:nvSpPr>
          <p:spPr bwMode="auto">
            <a:xfrm>
              <a:off x="2744" y="935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3399FF"/>
            </a:solidFill>
            <a:ln w="9525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5" name="Text Box 107"/>
            <p:cNvSpPr txBox="1">
              <a:spLocks noChangeArrowheads="1"/>
            </p:cNvSpPr>
            <p:nvPr/>
          </p:nvSpPr>
          <p:spPr bwMode="auto">
            <a:xfrm>
              <a:off x="2744" y="1071"/>
              <a:ext cx="450" cy="25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短路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7519" name="Text Box 111"/>
          <p:cNvSpPr txBox="1">
            <a:spLocks noChangeArrowheads="1"/>
          </p:cNvSpPr>
          <p:nvPr/>
        </p:nvSpPr>
        <p:spPr bwMode="auto">
          <a:xfrm>
            <a:off x="1201480" y="4134529"/>
            <a:ext cx="2376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根据电流分配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520" name="AutoShape 112"/>
          <p:cNvSpPr>
            <a:spLocks noChangeArrowheads="1"/>
          </p:cNvSpPr>
          <p:nvPr/>
        </p:nvSpPr>
        <p:spPr bwMode="auto">
          <a:xfrm>
            <a:off x="3433728" y="4294996"/>
            <a:ext cx="719137" cy="142875"/>
          </a:xfrm>
          <a:prstGeom prst="rightArrow">
            <a:avLst>
              <a:gd name="adj1" fmla="val 50000"/>
              <a:gd name="adj2" fmla="val 125833"/>
            </a:avLst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27" name="Group 11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7528" name="Picture 12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29" name="Text Box 12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30" name="Group 12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7531" name="Picture 12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32" name="Text Box 12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97" name="Group 189"/>
          <p:cNvGrpSpPr/>
          <p:nvPr/>
        </p:nvGrpSpPr>
        <p:grpSpPr bwMode="auto">
          <a:xfrm>
            <a:off x="8139749" y="569588"/>
            <a:ext cx="3058864" cy="2470493"/>
            <a:chOff x="3198" y="1961"/>
            <a:chExt cx="2359" cy="2186"/>
          </a:xfrm>
        </p:grpSpPr>
        <p:sp>
          <p:nvSpPr>
            <p:cNvPr id="17565" name="Text Box 157"/>
            <p:cNvSpPr txBox="1">
              <a:spLocks noChangeArrowheads="1"/>
            </p:cNvSpPr>
            <p:nvPr/>
          </p:nvSpPr>
          <p:spPr bwMode="auto">
            <a:xfrm>
              <a:off x="4445" y="1961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  <p:sp>
          <p:nvSpPr>
            <p:cNvPr id="17578" name="Line 170"/>
            <p:cNvSpPr>
              <a:spLocks noChangeShapeType="1"/>
            </p:cNvSpPr>
            <p:nvPr/>
          </p:nvSpPr>
          <p:spPr bwMode="auto">
            <a:xfrm>
              <a:off x="3406" y="3004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0" name="Line 172"/>
            <p:cNvSpPr>
              <a:spLocks noChangeShapeType="1"/>
            </p:cNvSpPr>
            <p:nvPr/>
          </p:nvSpPr>
          <p:spPr bwMode="auto">
            <a:xfrm>
              <a:off x="4973" y="3083"/>
              <a:ext cx="3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Oval 173"/>
            <p:cNvSpPr>
              <a:spLocks noChangeArrowheads="1"/>
            </p:cNvSpPr>
            <p:nvPr/>
          </p:nvSpPr>
          <p:spPr bwMode="auto">
            <a:xfrm>
              <a:off x="5326" y="3027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2" name="Oval 174"/>
            <p:cNvSpPr>
              <a:spLocks noChangeArrowheads="1"/>
            </p:cNvSpPr>
            <p:nvPr/>
          </p:nvSpPr>
          <p:spPr bwMode="auto">
            <a:xfrm>
              <a:off x="3329" y="2972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3" name="Text Box 175"/>
            <p:cNvSpPr txBox="1">
              <a:spLocks noChangeArrowheads="1"/>
            </p:cNvSpPr>
            <p:nvPr/>
          </p:nvSpPr>
          <p:spPr bwMode="auto">
            <a:xfrm>
              <a:off x="5330" y="3050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3198" y="3089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 dirty="0"/>
            </a:p>
          </p:txBody>
        </p:sp>
        <p:sp>
          <p:nvSpPr>
            <p:cNvPr id="17585" name="Text Box 177"/>
            <p:cNvSpPr txBox="1">
              <a:spLocks noChangeArrowheads="1"/>
            </p:cNvSpPr>
            <p:nvPr/>
          </p:nvSpPr>
          <p:spPr bwMode="auto">
            <a:xfrm>
              <a:off x="4415" y="2115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  <a:endParaRPr lang="en-US" altLang="zh-CN" dirty="0"/>
            </a:p>
          </p:txBody>
        </p:sp>
        <p:sp>
          <p:nvSpPr>
            <p:cNvPr id="17586" name="Text Box 178"/>
            <p:cNvSpPr txBox="1">
              <a:spLocks noChangeArrowheads="1"/>
            </p:cNvSpPr>
            <p:nvPr/>
          </p:nvSpPr>
          <p:spPr bwMode="auto">
            <a:xfrm>
              <a:off x="4242" y="3685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/>
            </a:p>
          </p:txBody>
        </p:sp>
        <p:sp>
          <p:nvSpPr>
            <p:cNvPr id="17587" name="Text Box 179"/>
            <p:cNvSpPr txBox="1">
              <a:spLocks noChangeArrowheads="1"/>
            </p:cNvSpPr>
            <p:nvPr/>
          </p:nvSpPr>
          <p:spPr bwMode="auto">
            <a:xfrm>
              <a:off x="3697" y="2380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 dirty="0"/>
            </a:p>
          </p:txBody>
        </p:sp>
        <p:sp>
          <p:nvSpPr>
            <p:cNvPr id="17588" name="Text Box 180"/>
            <p:cNvSpPr txBox="1">
              <a:spLocks noChangeArrowheads="1"/>
            </p:cNvSpPr>
            <p:nvPr/>
          </p:nvSpPr>
          <p:spPr bwMode="auto">
            <a:xfrm>
              <a:off x="4669" y="3344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 dirty="0"/>
            </a:p>
          </p:txBody>
        </p:sp>
        <p:sp>
          <p:nvSpPr>
            <p:cNvPr id="17589" name="Text Box 181"/>
            <p:cNvSpPr txBox="1">
              <a:spLocks noChangeArrowheads="1"/>
            </p:cNvSpPr>
            <p:nvPr/>
          </p:nvSpPr>
          <p:spPr bwMode="auto">
            <a:xfrm>
              <a:off x="3788" y="3322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90" name="Text Box 182"/>
            <p:cNvSpPr txBox="1">
              <a:spLocks noChangeArrowheads="1"/>
            </p:cNvSpPr>
            <p:nvPr/>
          </p:nvSpPr>
          <p:spPr bwMode="auto">
            <a:xfrm>
              <a:off x="4786" y="2506"/>
              <a:ext cx="22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7591" name="Rectangle 183"/>
            <p:cNvSpPr>
              <a:spLocks noChangeArrowheads="1"/>
            </p:cNvSpPr>
            <p:nvPr/>
          </p:nvSpPr>
          <p:spPr bwMode="auto">
            <a:xfrm rot="2686154">
              <a:off x="3924" y="2597"/>
              <a:ext cx="907" cy="90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3" name="Rectangle 185"/>
            <p:cNvSpPr>
              <a:spLocks noChangeArrowheads="1"/>
            </p:cNvSpPr>
            <p:nvPr/>
          </p:nvSpPr>
          <p:spPr bwMode="auto">
            <a:xfrm rot="-2472402">
              <a:off x="4559" y="332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4" name="Rectangle 186"/>
            <p:cNvSpPr>
              <a:spLocks noChangeArrowheads="1"/>
            </p:cNvSpPr>
            <p:nvPr/>
          </p:nvSpPr>
          <p:spPr bwMode="auto">
            <a:xfrm rot="2928758">
              <a:off x="3879" y="332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5" name="Rectangle 187"/>
            <p:cNvSpPr>
              <a:spLocks noChangeArrowheads="1"/>
            </p:cNvSpPr>
            <p:nvPr/>
          </p:nvSpPr>
          <p:spPr bwMode="auto">
            <a:xfrm rot="2535971">
              <a:off x="4605" y="273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96" name="Rectangle 188"/>
            <p:cNvSpPr>
              <a:spLocks noChangeArrowheads="1"/>
            </p:cNvSpPr>
            <p:nvPr/>
          </p:nvSpPr>
          <p:spPr bwMode="auto">
            <a:xfrm rot="-2472402">
              <a:off x="3833" y="26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604" name="Group 19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7605" name="Picture 19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06" name="Text Box 1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7607" name="Text Box 199"/>
          <p:cNvSpPr txBox="1">
            <a:spLocks noChangeArrowheads="1"/>
          </p:cNvSpPr>
          <p:nvPr/>
        </p:nvSpPr>
        <p:spPr bwMode="auto">
          <a:xfrm>
            <a:off x="5878513" y="1600518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91302" y="2709069"/>
            <a:ext cx="3113577" cy="2250013"/>
            <a:chOff x="5562732" y="2709069"/>
            <a:chExt cx="3113577" cy="2250013"/>
          </a:xfrm>
        </p:grpSpPr>
        <p:grpSp>
          <p:nvGrpSpPr>
            <p:cNvPr id="17576" name="Group 168"/>
            <p:cNvGrpSpPr/>
            <p:nvPr/>
          </p:nvGrpSpPr>
          <p:grpSpPr bwMode="auto">
            <a:xfrm>
              <a:off x="5562732" y="2709069"/>
              <a:ext cx="3113577" cy="2034101"/>
              <a:chOff x="3442" y="375"/>
              <a:chExt cx="2318" cy="1687"/>
            </a:xfrm>
          </p:grpSpPr>
          <p:sp>
            <p:nvSpPr>
              <p:cNvPr id="17557" name="Line 149"/>
              <p:cNvSpPr>
                <a:spLocks noChangeShapeType="1"/>
              </p:cNvSpPr>
              <p:nvPr/>
            </p:nvSpPr>
            <p:spPr bwMode="auto">
              <a:xfrm>
                <a:off x="3610" y="1306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8" name="Line 150"/>
              <p:cNvSpPr>
                <a:spLocks noChangeShapeType="1"/>
              </p:cNvSpPr>
              <p:nvPr/>
            </p:nvSpPr>
            <p:spPr bwMode="auto">
              <a:xfrm>
                <a:off x="4581" y="691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9" name="Line 151"/>
              <p:cNvSpPr>
                <a:spLocks noChangeShapeType="1"/>
              </p:cNvSpPr>
              <p:nvPr/>
            </p:nvSpPr>
            <p:spPr bwMode="auto">
              <a:xfrm>
                <a:off x="5180" y="1369"/>
                <a:ext cx="36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60" name="Oval 152"/>
              <p:cNvSpPr>
                <a:spLocks noChangeArrowheads="1"/>
              </p:cNvSpPr>
              <p:nvPr/>
            </p:nvSpPr>
            <p:spPr bwMode="auto">
              <a:xfrm>
                <a:off x="5534" y="1319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61" name="Oval 153"/>
              <p:cNvSpPr>
                <a:spLocks noChangeArrowheads="1"/>
              </p:cNvSpPr>
              <p:nvPr/>
            </p:nvSpPr>
            <p:spPr bwMode="auto">
              <a:xfrm>
                <a:off x="3528" y="1271"/>
                <a:ext cx="90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62" name="Text Box 154"/>
              <p:cNvSpPr txBox="1">
                <a:spLocks noChangeArrowheads="1"/>
              </p:cNvSpPr>
              <p:nvPr/>
            </p:nvSpPr>
            <p:spPr bwMode="auto">
              <a:xfrm>
                <a:off x="5533" y="1390"/>
                <a:ext cx="22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dirty="0"/>
              </a:p>
            </p:txBody>
          </p:sp>
          <p:sp>
            <p:nvSpPr>
              <p:cNvPr id="17563" name="Text Box 155"/>
              <p:cNvSpPr txBox="1">
                <a:spLocks noChangeArrowheads="1"/>
              </p:cNvSpPr>
              <p:nvPr/>
            </p:nvSpPr>
            <p:spPr bwMode="auto">
              <a:xfrm>
                <a:off x="3442" y="1330"/>
                <a:ext cx="22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dirty="0"/>
              </a:p>
            </p:txBody>
          </p:sp>
          <p:sp>
            <p:nvSpPr>
              <p:cNvPr id="17564" name="Text Box 156"/>
              <p:cNvSpPr txBox="1">
                <a:spLocks noChangeArrowheads="1"/>
              </p:cNvSpPr>
              <p:nvPr/>
            </p:nvSpPr>
            <p:spPr bwMode="auto">
              <a:xfrm>
                <a:off x="4634" y="375"/>
                <a:ext cx="22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dirty="0"/>
              </a:p>
            </p:txBody>
          </p:sp>
          <p:sp>
            <p:nvSpPr>
              <p:cNvPr id="17566" name="Text Box 158"/>
              <p:cNvSpPr txBox="1">
                <a:spLocks noChangeArrowheads="1"/>
              </p:cNvSpPr>
              <p:nvPr/>
            </p:nvSpPr>
            <p:spPr bwMode="auto">
              <a:xfrm>
                <a:off x="3900" y="645"/>
                <a:ext cx="22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i="1" dirty="0"/>
              </a:p>
            </p:txBody>
          </p:sp>
          <p:sp>
            <p:nvSpPr>
              <p:cNvPr id="17567" name="Text Box 159"/>
              <p:cNvSpPr txBox="1">
                <a:spLocks noChangeArrowheads="1"/>
              </p:cNvSpPr>
              <p:nvPr/>
            </p:nvSpPr>
            <p:spPr bwMode="auto">
              <a:xfrm>
                <a:off x="4902" y="1629"/>
                <a:ext cx="22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 dirty="0">
                    <a:solidFill>
                      <a:schemeClr val="bg1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i="1" dirty="0"/>
              </a:p>
            </p:txBody>
          </p:sp>
          <p:sp>
            <p:nvSpPr>
              <p:cNvPr id="17568" name="Text Box 160"/>
              <p:cNvSpPr txBox="1">
                <a:spLocks noChangeArrowheads="1"/>
              </p:cNvSpPr>
              <p:nvPr/>
            </p:nvSpPr>
            <p:spPr bwMode="auto">
              <a:xfrm>
                <a:off x="3991" y="1598"/>
                <a:ext cx="22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i="1"/>
              </a:p>
            </p:txBody>
          </p:sp>
          <p:sp>
            <p:nvSpPr>
              <p:cNvPr id="17569" name="Text Box 161"/>
              <p:cNvSpPr txBox="1">
                <a:spLocks noChangeArrowheads="1"/>
              </p:cNvSpPr>
              <p:nvPr/>
            </p:nvSpPr>
            <p:spPr bwMode="auto">
              <a:xfrm>
                <a:off x="4989" y="782"/>
                <a:ext cx="22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i="1"/>
              </a:p>
            </p:txBody>
          </p:sp>
          <p:sp>
            <p:nvSpPr>
              <p:cNvPr id="17570" name="Rectangle 162"/>
              <p:cNvSpPr>
                <a:spLocks noChangeArrowheads="1"/>
              </p:cNvSpPr>
              <p:nvPr/>
            </p:nvSpPr>
            <p:spPr bwMode="auto">
              <a:xfrm rot="2686154">
                <a:off x="4127" y="873"/>
                <a:ext cx="907" cy="907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72" name="Rectangle 164"/>
              <p:cNvSpPr>
                <a:spLocks noChangeArrowheads="1"/>
              </p:cNvSpPr>
              <p:nvPr/>
            </p:nvSpPr>
            <p:spPr bwMode="auto">
              <a:xfrm rot="-2472402">
                <a:off x="4762" y="1598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73" name="Rectangle 165"/>
              <p:cNvSpPr>
                <a:spLocks noChangeArrowheads="1"/>
              </p:cNvSpPr>
              <p:nvPr/>
            </p:nvSpPr>
            <p:spPr bwMode="auto">
              <a:xfrm rot="2928758">
                <a:off x="4082" y="1598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74" name="Rectangle 166"/>
              <p:cNvSpPr>
                <a:spLocks noChangeArrowheads="1"/>
              </p:cNvSpPr>
              <p:nvPr/>
            </p:nvSpPr>
            <p:spPr bwMode="auto">
              <a:xfrm rot="2535971">
                <a:off x="4808" y="1009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75" name="Rectangle 167"/>
              <p:cNvSpPr>
                <a:spLocks noChangeArrowheads="1"/>
              </p:cNvSpPr>
              <p:nvPr/>
            </p:nvSpPr>
            <p:spPr bwMode="auto">
              <a:xfrm rot="-2472402">
                <a:off x="4036" y="963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" name="Text Box 178"/>
            <p:cNvSpPr txBox="1">
              <a:spLocks noChangeArrowheads="1"/>
            </p:cNvSpPr>
            <p:nvPr/>
          </p:nvSpPr>
          <p:spPr bwMode="auto">
            <a:xfrm>
              <a:off x="7092280" y="4437112"/>
              <a:ext cx="294346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08274" y="5714851"/>
            <a:ext cx="52495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推广：平衡电桥：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华文行楷" panose="02010800040101010101" pitchFamily="2" charset="-122"/>
              </a:rPr>
              <a:t>R1/R2=R3/R4</a:t>
            </a:r>
            <a:endParaRPr lang="zh-CN" altLang="en-US" dirty="0">
              <a:solidFill>
                <a:srgbClr val="FF0000"/>
              </a:solidFill>
              <a:latin typeface="+mj-lt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969" y="2152719"/>
            <a:ext cx="14693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R1      R2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endParaRPr lang="en-US" altLang="zh-CN" sz="2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R3      R4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47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求等效电阻例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174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85" decel="100000"/>
                                        <p:tgtEl>
                                          <p:spTgt spid="17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385" decel="100000"/>
                                        <p:tgtEl>
                                          <p:spTgt spid="175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3" dur="385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385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1750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75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" dur="1" fill="hold"/>
                                        <p:tgtEl>
                                          <p:spTgt spid="1750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17445" grpId="0" bldLvl="0" animBg="1" autoUpdateAnimBg="0"/>
      <p:bldP spid="17448" grpId="0" bldLvl="0" animBg="1"/>
      <p:bldP spid="17519" grpId="0" bldLvl="0" animBg="1"/>
      <p:bldP spid="17520" grpId="0" bldLvl="0" animBg="1"/>
      <p:bldP spid="17607" grpId="0" bldLvl="0" animBg="1" autoUpdateAnimBg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346518" y="1341755"/>
            <a:ext cx="45354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电阻的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 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、</a:t>
            </a:r>
            <a:r>
              <a:rPr kumimoji="1" lang="en-US" altLang="zh-CN" sz="3200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Y</a:t>
            </a:r>
            <a:r>
              <a:rPr kumimoji="1" lang="zh-CN" altLang="en-US" sz="3200" b="1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形</a:t>
            </a:r>
            <a:r>
              <a:rPr kumimoji="1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Wingdings 3" pitchFamily="18" charset="2"/>
              </a:rPr>
              <a:t>联结</a:t>
            </a:r>
            <a:endParaRPr kumimoji="1"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736908" y="5474335"/>
            <a:ext cx="158432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Wingdings 3" pitchFamily="18" charset="2"/>
              </a:rPr>
              <a:t>Y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形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</a:rPr>
              <a:t>网络</a:t>
            </a:r>
            <a:endParaRPr kumimoji="1" lang="zh-CN" altLang="en-US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65973" y="5546090"/>
            <a:ext cx="180022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形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</a:rPr>
              <a:t>网络</a:t>
            </a: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492" name="AutoShape 108"/>
          <p:cNvSpPr>
            <a:spLocks noChangeArrowheads="1"/>
          </p:cNvSpPr>
          <p:nvPr/>
        </p:nvSpPr>
        <p:spPr bwMode="auto">
          <a:xfrm rot="5936374">
            <a:off x="4295776" y="2276475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8" name="AutoShape 114" descr="羊皮纸"/>
          <p:cNvSpPr>
            <a:spLocks noChangeArrowheads="1"/>
          </p:cNvSpPr>
          <p:nvPr/>
        </p:nvSpPr>
        <p:spPr bwMode="auto">
          <a:xfrm>
            <a:off x="6259830" y="2061210"/>
            <a:ext cx="842645" cy="436880"/>
          </a:xfrm>
          <a:prstGeom prst="wedgeRoundRectCallout">
            <a:avLst>
              <a:gd name="adj1" fmla="val 119421"/>
              <a:gd name="adj2" fmla="val -29412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l" eaLnBrk="1" latinLnBrk="0" hangingPunct="1"/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包含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499" name="AutoShape 115" descr="羊皮纸"/>
          <p:cNvSpPr>
            <a:spLocks noChangeArrowheads="1"/>
          </p:cNvSpPr>
          <p:nvPr/>
        </p:nvSpPr>
        <p:spPr bwMode="auto">
          <a:xfrm>
            <a:off x="9048750" y="4507865"/>
            <a:ext cx="1511300" cy="393700"/>
          </a:xfrm>
          <a:prstGeom prst="wedgeRoundRectCallout">
            <a:avLst>
              <a:gd name="adj1" fmla="val -108317"/>
              <a:gd name="adj2" fmla="val 28602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三端网络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503" name="Group 11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6504" name="Picture 120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05" name="Text Box 12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506" name="Group 12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6507" name="Picture 12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08" name="Text Box 12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535" name="Group 151"/>
          <p:cNvGrpSpPr/>
          <p:nvPr/>
        </p:nvGrpSpPr>
        <p:grpSpPr bwMode="auto">
          <a:xfrm>
            <a:off x="7389813" y="1771333"/>
            <a:ext cx="3744912" cy="2060575"/>
            <a:chOff x="3061" y="1026"/>
            <a:chExt cx="2359" cy="1298"/>
          </a:xfrm>
        </p:grpSpPr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3243" y="1689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4" name="Line 130"/>
            <p:cNvSpPr>
              <a:spLocks noChangeShapeType="1"/>
            </p:cNvSpPr>
            <p:nvPr/>
          </p:nvSpPr>
          <p:spPr bwMode="auto">
            <a:xfrm>
              <a:off x="4241" y="1054"/>
              <a:ext cx="0" cy="12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5" name="Line 131"/>
            <p:cNvSpPr>
              <a:spLocks noChangeShapeType="1"/>
            </p:cNvSpPr>
            <p:nvPr/>
          </p:nvSpPr>
          <p:spPr bwMode="auto">
            <a:xfrm>
              <a:off x="4876" y="1689"/>
              <a:ext cx="3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6" name="Oval 132"/>
            <p:cNvSpPr>
              <a:spLocks noChangeArrowheads="1"/>
            </p:cNvSpPr>
            <p:nvPr/>
          </p:nvSpPr>
          <p:spPr bwMode="auto">
            <a:xfrm>
              <a:off x="5239" y="164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7" name="Oval 133"/>
            <p:cNvSpPr>
              <a:spLocks noChangeArrowheads="1"/>
            </p:cNvSpPr>
            <p:nvPr/>
          </p:nvSpPr>
          <p:spPr bwMode="auto">
            <a:xfrm>
              <a:off x="3152" y="164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8" name="Text Box 134"/>
            <p:cNvSpPr txBox="1">
              <a:spLocks noChangeArrowheads="1"/>
            </p:cNvSpPr>
            <p:nvPr/>
          </p:nvSpPr>
          <p:spPr bwMode="auto">
            <a:xfrm>
              <a:off x="5193" y="168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16519" name="Text Box 135"/>
            <p:cNvSpPr txBox="1">
              <a:spLocks noChangeArrowheads="1"/>
            </p:cNvSpPr>
            <p:nvPr/>
          </p:nvSpPr>
          <p:spPr bwMode="auto">
            <a:xfrm>
              <a:off x="3061" y="164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16522" name="Text Box 138"/>
            <p:cNvSpPr txBox="1">
              <a:spLocks noChangeArrowheads="1"/>
            </p:cNvSpPr>
            <p:nvPr/>
          </p:nvSpPr>
          <p:spPr bwMode="auto">
            <a:xfrm>
              <a:off x="3560" y="1026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23" name="Text Box 139"/>
            <p:cNvSpPr txBox="1">
              <a:spLocks noChangeArrowheads="1"/>
            </p:cNvSpPr>
            <p:nvPr/>
          </p:nvSpPr>
          <p:spPr bwMode="auto">
            <a:xfrm>
              <a:off x="4241" y="148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 i="1"/>
            </a:p>
          </p:txBody>
        </p:sp>
        <p:sp>
          <p:nvSpPr>
            <p:cNvPr id="16526" name="Rectangle 142"/>
            <p:cNvSpPr>
              <a:spLocks noChangeArrowheads="1"/>
            </p:cNvSpPr>
            <p:nvPr/>
          </p:nvSpPr>
          <p:spPr bwMode="auto">
            <a:xfrm rot="2686154">
              <a:off x="3787" y="1236"/>
              <a:ext cx="907" cy="90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" name="Rectangle 143"/>
            <p:cNvSpPr>
              <a:spLocks noChangeArrowheads="1"/>
            </p:cNvSpPr>
            <p:nvPr/>
          </p:nvSpPr>
          <p:spPr bwMode="auto">
            <a:xfrm>
              <a:off x="4159" y="15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8" name="Rectangle 144"/>
            <p:cNvSpPr>
              <a:spLocks noChangeArrowheads="1"/>
            </p:cNvSpPr>
            <p:nvPr/>
          </p:nvSpPr>
          <p:spPr bwMode="auto">
            <a:xfrm rot="-2472402">
              <a:off x="4422" y="196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9" name="Rectangle 145"/>
            <p:cNvSpPr>
              <a:spLocks noChangeArrowheads="1"/>
            </p:cNvSpPr>
            <p:nvPr/>
          </p:nvSpPr>
          <p:spPr bwMode="auto">
            <a:xfrm rot="2928758">
              <a:off x="3742" y="196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0" name="Rectangle 146"/>
            <p:cNvSpPr>
              <a:spLocks noChangeArrowheads="1"/>
            </p:cNvSpPr>
            <p:nvPr/>
          </p:nvSpPr>
          <p:spPr bwMode="auto">
            <a:xfrm rot="2535971">
              <a:off x="4468" y="13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1" name="Rectangle 147"/>
            <p:cNvSpPr>
              <a:spLocks noChangeArrowheads="1"/>
            </p:cNvSpPr>
            <p:nvPr/>
          </p:nvSpPr>
          <p:spPr bwMode="auto">
            <a:xfrm rot="-2472402">
              <a:off x="3696" y="132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Text Box 148"/>
            <p:cNvSpPr txBox="1">
              <a:spLocks noChangeArrowheads="1"/>
            </p:cNvSpPr>
            <p:nvPr/>
          </p:nvSpPr>
          <p:spPr bwMode="auto">
            <a:xfrm>
              <a:off x="4604" y="197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33" name="Text Box 149"/>
            <p:cNvSpPr txBox="1">
              <a:spLocks noChangeArrowheads="1"/>
            </p:cNvSpPr>
            <p:nvPr/>
          </p:nvSpPr>
          <p:spPr bwMode="auto">
            <a:xfrm>
              <a:off x="3560" y="1933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34" name="Text Box 150"/>
            <p:cNvSpPr txBox="1">
              <a:spLocks noChangeArrowheads="1"/>
            </p:cNvSpPr>
            <p:nvPr/>
          </p:nvSpPr>
          <p:spPr bwMode="auto">
            <a:xfrm>
              <a:off x="4649" y="111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536" name="Line 152"/>
          <p:cNvSpPr>
            <a:spLocks noChangeShapeType="1"/>
          </p:cNvSpPr>
          <p:nvPr/>
        </p:nvSpPr>
        <p:spPr bwMode="auto">
          <a:xfrm flipH="1">
            <a:off x="4511675" y="2594928"/>
            <a:ext cx="504825" cy="43180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37" name="Line 153"/>
          <p:cNvSpPr>
            <a:spLocks noChangeShapeType="1"/>
          </p:cNvSpPr>
          <p:nvPr/>
        </p:nvSpPr>
        <p:spPr bwMode="auto">
          <a:xfrm flipH="1">
            <a:off x="5883910" y="2535555"/>
            <a:ext cx="0" cy="58674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38" name="Group 154"/>
          <p:cNvGrpSpPr/>
          <p:nvPr/>
        </p:nvGrpSpPr>
        <p:grpSpPr bwMode="auto">
          <a:xfrm>
            <a:off x="1705928" y="2954973"/>
            <a:ext cx="2598737" cy="2393950"/>
            <a:chOff x="3198" y="210"/>
            <a:chExt cx="1637" cy="1508"/>
          </a:xfrm>
        </p:grpSpPr>
        <p:sp>
          <p:nvSpPr>
            <p:cNvPr id="16539" name="Line 155"/>
            <p:cNvSpPr>
              <a:spLocks noChangeShapeType="1"/>
            </p:cNvSpPr>
            <p:nvPr/>
          </p:nvSpPr>
          <p:spPr bwMode="auto">
            <a:xfrm flipV="1">
              <a:off x="3198" y="1344"/>
              <a:ext cx="272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0" name="Text Box 156"/>
            <p:cNvSpPr txBox="1">
              <a:spLocks noChangeArrowheads="1"/>
            </p:cNvSpPr>
            <p:nvPr/>
          </p:nvSpPr>
          <p:spPr bwMode="auto">
            <a:xfrm>
              <a:off x="3259" y="663"/>
              <a:ext cx="52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1" name="Text Box 157"/>
            <p:cNvSpPr txBox="1">
              <a:spLocks noChangeArrowheads="1"/>
            </p:cNvSpPr>
            <p:nvPr/>
          </p:nvSpPr>
          <p:spPr bwMode="auto">
            <a:xfrm>
              <a:off x="4377" y="663"/>
              <a:ext cx="4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2" name="Text Box 158"/>
            <p:cNvSpPr txBox="1">
              <a:spLocks noChangeArrowheads="1"/>
            </p:cNvSpPr>
            <p:nvPr/>
          </p:nvSpPr>
          <p:spPr bwMode="auto">
            <a:xfrm>
              <a:off x="3787" y="1389"/>
              <a:ext cx="5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3" name="Text Box 159"/>
            <p:cNvSpPr txBox="1">
              <a:spLocks noChangeArrowheads="1"/>
            </p:cNvSpPr>
            <p:nvPr/>
          </p:nvSpPr>
          <p:spPr bwMode="auto">
            <a:xfrm>
              <a:off x="4014" y="255"/>
              <a:ext cx="2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4" name="Text Box 160"/>
            <p:cNvSpPr txBox="1">
              <a:spLocks noChangeArrowheads="1"/>
            </p:cNvSpPr>
            <p:nvPr/>
          </p:nvSpPr>
          <p:spPr bwMode="auto">
            <a:xfrm>
              <a:off x="3198" y="1117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5" name="Text Box 161"/>
            <p:cNvSpPr txBox="1">
              <a:spLocks noChangeArrowheads="1"/>
            </p:cNvSpPr>
            <p:nvPr/>
          </p:nvSpPr>
          <p:spPr bwMode="auto">
            <a:xfrm>
              <a:off x="4558" y="1071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46" name="AutoShape 162"/>
            <p:cNvSpPr>
              <a:spLocks noChangeArrowheads="1"/>
            </p:cNvSpPr>
            <p:nvPr/>
          </p:nvSpPr>
          <p:spPr bwMode="auto">
            <a:xfrm>
              <a:off x="3470" y="482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7" name="Line 163"/>
            <p:cNvSpPr>
              <a:spLocks noChangeShapeType="1"/>
            </p:cNvSpPr>
            <p:nvPr/>
          </p:nvSpPr>
          <p:spPr bwMode="auto">
            <a:xfrm flipH="1" flipV="1">
              <a:off x="4558" y="1344"/>
              <a:ext cx="227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8" name="Line 164"/>
            <p:cNvSpPr>
              <a:spLocks noChangeShapeType="1"/>
            </p:cNvSpPr>
            <p:nvPr/>
          </p:nvSpPr>
          <p:spPr bwMode="auto">
            <a:xfrm flipV="1">
              <a:off x="4014" y="210"/>
              <a:ext cx="0" cy="2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9" name="Rectangle 165"/>
            <p:cNvSpPr>
              <a:spLocks noChangeArrowheads="1"/>
            </p:cNvSpPr>
            <p:nvPr/>
          </p:nvSpPr>
          <p:spPr bwMode="auto">
            <a:xfrm rot="3288909">
              <a:off x="4150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0" name="Rectangle 166"/>
            <p:cNvSpPr>
              <a:spLocks noChangeArrowheads="1"/>
            </p:cNvSpPr>
            <p:nvPr/>
          </p:nvSpPr>
          <p:spPr bwMode="auto">
            <a:xfrm rot="18410731">
              <a:off x="3605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1" name="Rectangle 167"/>
            <p:cNvSpPr>
              <a:spLocks noChangeArrowheads="1"/>
            </p:cNvSpPr>
            <p:nvPr/>
          </p:nvSpPr>
          <p:spPr bwMode="auto">
            <a:xfrm>
              <a:off x="3878" y="129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52" name="Group 168"/>
          <p:cNvGrpSpPr/>
          <p:nvPr/>
        </p:nvGrpSpPr>
        <p:grpSpPr bwMode="auto">
          <a:xfrm>
            <a:off x="5089525" y="2724468"/>
            <a:ext cx="2735263" cy="2681287"/>
            <a:chOff x="3243" y="482"/>
            <a:chExt cx="1723" cy="1689"/>
          </a:xfrm>
        </p:grpSpPr>
        <p:sp>
          <p:nvSpPr>
            <p:cNvPr id="16553" name="Line 169"/>
            <p:cNvSpPr>
              <a:spLocks noChangeShapeType="1"/>
            </p:cNvSpPr>
            <p:nvPr/>
          </p:nvSpPr>
          <p:spPr bwMode="auto">
            <a:xfrm flipH="1" flipV="1">
              <a:off x="4059" y="618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6554" name="AutoShape 170"/>
            <p:cNvCxnSpPr>
              <a:cxnSpLocks noChangeShapeType="1"/>
            </p:cNvCxnSpPr>
            <p:nvPr/>
          </p:nvCxnSpPr>
          <p:spPr bwMode="auto">
            <a:xfrm flipH="1">
              <a:off x="3243" y="1434"/>
              <a:ext cx="833" cy="545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55" name="Text Box 171"/>
            <p:cNvSpPr txBox="1">
              <a:spLocks noChangeArrowheads="1"/>
            </p:cNvSpPr>
            <p:nvPr/>
          </p:nvSpPr>
          <p:spPr bwMode="auto">
            <a:xfrm>
              <a:off x="4105" y="890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56" name="Text Box 172"/>
            <p:cNvSpPr txBox="1">
              <a:spLocks noChangeArrowheads="1"/>
            </p:cNvSpPr>
            <p:nvPr/>
          </p:nvSpPr>
          <p:spPr bwMode="auto">
            <a:xfrm>
              <a:off x="3334" y="134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57" name="Text Box 173"/>
            <p:cNvSpPr txBox="1">
              <a:spLocks noChangeArrowheads="1"/>
            </p:cNvSpPr>
            <p:nvPr/>
          </p:nvSpPr>
          <p:spPr bwMode="auto">
            <a:xfrm>
              <a:off x="4422" y="1253"/>
              <a:ext cx="5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58" name="Text Box 174"/>
            <p:cNvSpPr txBox="1">
              <a:spLocks noChangeArrowheads="1"/>
            </p:cNvSpPr>
            <p:nvPr/>
          </p:nvSpPr>
          <p:spPr bwMode="auto">
            <a:xfrm>
              <a:off x="4059" y="482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59" name="Text Box 175"/>
            <p:cNvSpPr txBox="1">
              <a:spLocks noChangeArrowheads="1"/>
            </p:cNvSpPr>
            <p:nvPr/>
          </p:nvSpPr>
          <p:spPr bwMode="auto">
            <a:xfrm>
              <a:off x="3334" y="184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560" name="Text Box 176"/>
            <p:cNvSpPr txBox="1">
              <a:spLocks noChangeArrowheads="1"/>
            </p:cNvSpPr>
            <p:nvPr/>
          </p:nvSpPr>
          <p:spPr bwMode="auto">
            <a:xfrm>
              <a:off x="4694" y="1797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6561" name="AutoShape 177"/>
            <p:cNvCxnSpPr>
              <a:cxnSpLocks noChangeShapeType="1"/>
            </p:cNvCxnSpPr>
            <p:nvPr/>
          </p:nvCxnSpPr>
          <p:spPr bwMode="auto">
            <a:xfrm flipH="1" flipV="1">
              <a:off x="4059" y="1434"/>
              <a:ext cx="907" cy="454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62" name="Rectangle 178"/>
            <p:cNvSpPr>
              <a:spLocks noChangeArrowheads="1"/>
            </p:cNvSpPr>
            <p:nvPr/>
          </p:nvSpPr>
          <p:spPr bwMode="auto">
            <a:xfrm>
              <a:off x="4014" y="84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3" name="Rectangle 179"/>
            <p:cNvSpPr>
              <a:spLocks noChangeArrowheads="1"/>
            </p:cNvSpPr>
            <p:nvPr/>
          </p:nvSpPr>
          <p:spPr bwMode="auto">
            <a:xfrm rot="-2160239">
              <a:off x="3470" y="166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64" name="Rectangle 180"/>
            <p:cNvSpPr>
              <a:spLocks noChangeArrowheads="1"/>
            </p:cNvSpPr>
            <p:nvPr/>
          </p:nvSpPr>
          <p:spPr bwMode="auto">
            <a:xfrm rot="1621838">
              <a:off x="4377" y="161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68" name="Group 18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6569" name="Picture 185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70" name="Text Box 18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325" y="484505"/>
            <a:ext cx="10515600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电阻的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形联结和</a:t>
            </a:r>
            <a:r>
              <a:rPr kumimoji="1" lang="zh-CN" altLang="en-US" sz="360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形联结的等效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变换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bldLvl="0" animBg="1"/>
      <p:bldP spid="16397" grpId="0" bldLvl="0" animBg="1" autoUpdateAnimBg="0"/>
      <p:bldP spid="16398" grpId="0" bldLvl="0" animBg="1" autoUpdateAnimBg="0"/>
      <p:bldP spid="16498" grpId="0" bldLvl="0" animBg="1"/>
      <p:bldP spid="16499" grpId="0" bldLvl="0" animBg="1"/>
      <p:bldP spid="16536" grpId="0" bldLvl="0" animBg="1"/>
      <p:bldP spid="165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62100" y="1553528"/>
            <a:ext cx="3960813" cy="52197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仿宋_GB2312" pitchFamily="49" charset="-122"/>
                <a:sym typeface="Symbol" panose="05050102010706020507" pitchFamily="18" charset="2"/>
              </a:rPr>
              <a:t> </a:t>
            </a:r>
            <a:r>
              <a:rPr kumimoji="1" lang="zh-CN" altLang="en-US">
                <a:latin typeface="仿宋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>
                <a:sym typeface="Wingdings 3" pitchFamily="18" charset="2"/>
              </a:rPr>
              <a:t>Y </a:t>
            </a:r>
            <a:r>
              <a:rPr kumimoji="1" lang="zh-CN" altLang="en-US" b="1">
                <a:ea typeface="楷体_GB2312" pitchFamily="49" charset="-122"/>
                <a:sym typeface="Wingdings 3" pitchFamily="18" charset="2"/>
              </a:rPr>
              <a:t>形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网络的变形：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781935" y="4360863"/>
            <a:ext cx="2879725" cy="52197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1" lang="en-US" altLang="zh-CN" b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</a:rPr>
              <a:t>形电路</a:t>
            </a: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</a:rPr>
              <a:t>形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endParaRPr kumimoji="1"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958648" y="4360863"/>
            <a:ext cx="2952750" cy="52197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ea typeface="楷体_GB2312" pitchFamily="49" charset="-122"/>
              </a:rPr>
              <a:t>形电路</a:t>
            </a: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Wingdings 3" pitchFamily="18" charset="2"/>
              </a:rPr>
              <a:t>Y</a:t>
            </a:r>
            <a:r>
              <a:rPr kumimoji="1"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形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endParaRPr kumimoji="1"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334770" y="5369560"/>
            <a:ext cx="98933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0" indent="-1809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00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90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81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71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028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86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43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400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</a:pP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当它们的电阻满足一定的关系时，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这两个电路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能够相互等效 。                 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637" name="Group 3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5638" name="Picture 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39" name="Text Box 3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640" name="Group 4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5641" name="Picture 4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42" name="Text Box 4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646" name="Group 46"/>
          <p:cNvGrpSpPr/>
          <p:nvPr/>
        </p:nvGrpSpPr>
        <p:grpSpPr bwMode="auto">
          <a:xfrm>
            <a:off x="3069273" y="2489200"/>
            <a:ext cx="2533650" cy="1520825"/>
            <a:chOff x="839" y="2069"/>
            <a:chExt cx="1596" cy="958"/>
          </a:xfrm>
        </p:grpSpPr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 flipV="1">
              <a:off x="851" y="2162"/>
              <a:ext cx="1584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839" y="3027"/>
              <a:ext cx="15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1338" y="2163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>
              <a:off x="1979" y="2163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1519" y="20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1927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1256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54" name="Group 54"/>
          <p:cNvGrpSpPr/>
          <p:nvPr/>
        </p:nvGrpSpPr>
        <p:grpSpPr bwMode="auto">
          <a:xfrm>
            <a:off x="7174548" y="2560638"/>
            <a:ext cx="2400300" cy="1458912"/>
            <a:chOff x="3228" y="845"/>
            <a:chExt cx="1512" cy="919"/>
          </a:xfrm>
        </p:grpSpPr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3228" y="900"/>
              <a:ext cx="151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3228" y="1764"/>
              <a:ext cx="151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7" name="Line 57"/>
            <p:cNvSpPr>
              <a:spLocks noChangeShapeType="1"/>
            </p:cNvSpPr>
            <p:nvPr/>
          </p:nvSpPr>
          <p:spPr bwMode="auto">
            <a:xfrm>
              <a:off x="3984" y="900"/>
              <a:ext cx="0" cy="8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4195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3424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Rectangle 60"/>
            <p:cNvSpPr>
              <a:spLocks noChangeArrowheads="1"/>
            </p:cNvSpPr>
            <p:nvPr/>
          </p:nvSpPr>
          <p:spPr bwMode="auto">
            <a:xfrm>
              <a:off x="3923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61" name="Group 61"/>
          <p:cNvGrpSpPr/>
          <p:nvPr/>
        </p:nvGrpSpPr>
        <p:grpSpPr bwMode="auto">
          <a:xfrm>
            <a:off x="995363" y="4724083"/>
            <a:ext cx="1462088" cy="635000"/>
            <a:chOff x="435" y="3067"/>
            <a:chExt cx="921" cy="400"/>
          </a:xfrm>
        </p:grpSpPr>
        <p:pic>
          <p:nvPicPr>
            <p:cNvPr id="25662" name="Picture 62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3067"/>
              <a:ext cx="440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63" name="Text Box 63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25667" name="Group 6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5668" name="Picture 6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69" name="Text Box 6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网络的变形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nimBg="1" autoUpdateAnimBg="0"/>
      <p:bldP spid="25628" grpId="0" bldLvl="0" animBg="1" autoUpdateAnimBg="0"/>
      <p:bldP spid="25629" grpId="0" bldLvl="0" animBg="1" autoUpdateAnimBg="0"/>
      <p:bldP spid="25631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937000" y="5011420"/>
            <a:ext cx="66944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latinLnBrk="0" hangingPunct="1">
              <a:spcBef>
                <a:spcPts val="0"/>
              </a:spcBef>
            </a:pP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  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1Y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,      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 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2Y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       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3 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=i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3Y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endParaRPr kumimoji="1" lang="en-US" altLang="zh-CN" sz="3200" i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 eaLnBrk="1" latinLnBrk="0" hangingPunct="1">
              <a:spcBef>
                <a:spcPts val="0"/>
              </a:spcBef>
            </a:pP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12Y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,  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23Y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,    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sz="3200" baseline="-25000">
                <a:solidFill>
                  <a:schemeClr val="bg1"/>
                </a:solidFill>
                <a:ea typeface="宋体" panose="02010600030101010101" pitchFamily="2" charset="-122"/>
              </a:rPr>
              <a:t>31Y</a:t>
            </a:r>
            <a:r>
              <a:rPr kumimoji="1" lang="en-US" altLang="zh-CN" sz="3200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endParaRPr kumimoji="1" lang="en-US" altLang="zh-CN" sz="3200" i="1" baseline="-25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134235" y="5142230"/>
            <a:ext cx="18021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等效条件：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43365" name="Group 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3366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67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368" name="Group 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3369" name="Picture 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370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371" name="Group 11"/>
          <p:cNvGrpSpPr/>
          <p:nvPr/>
        </p:nvGrpSpPr>
        <p:grpSpPr bwMode="auto">
          <a:xfrm>
            <a:off x="1489075" y="1338580"/>
            <a:ext cx="4197350" cy="3619500"/>
            <a:chOff x="204" y="572"/>
            <a:chExt cx="2644" cy="2280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 flipH="1" flipV="1">
              <a:off x="2109" y="2205"/>
              <a:ext cx="454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3" name="Line 13"/>
            <p:cNvSpPr>
              <a:spLocks noChangeShapeType="1"/>
            </p:cNvSpPr>
            <p:nvPr/>
          </p:nvSpPr>
          <p:spPr bwMode="auto">
            <a:xfrm flipV="1">
              <a:off x="1565" y="844"/>
              <a:ext cx="0" cy="4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4" name="Line 14"/>
            <p:cNvSpPr>
              <a:spLocks noChangeShapeType="1"/>
            </p:cNvSpPr>
            <p:nvPr/>
          </p:nvSpPr>
          <p:spPr bwMode="auto">
            <a:xfrm flipV="1">
              <a:off x="567" y="2205"/>
              <a:ext cx="454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5" name="Text Box 15"/>
            <p:cNvSpPr txBox="1">
              <a:spLocks noChangeArrowheads="1"/>
            </p:cNvSpPr>
            <p:nvPr/>
          </p:nvSpPr>
          <p:spPr bwMode="auto">
            <a:xfrm>
              <a:off x="1384" y="2523"/>
              <a:ext cx="6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23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1565" y="981"/>
              <a:ext cx="0" cy="33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7" name="Text Box 17"/>
            <p:cNvSpPr txBox="1">
              <a:spLocks noChangeArrowheads="1"/>
            </p:cNvSpPr>
            <p:nvPr/>
          </p:nvSpPr>
          <p:spPr bwMode="auto">
            <a:xfrm>
              <a:off x="2200" y="2024"/>
              <a:ext cx="4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aseline="30000">
                <a:solidFill>
                  <a:srgbClr val="00FFFF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3378" name="Text Box 18"/>
            <p:cNvSpPr txBox="1">
              <a:spLocks noChangeArrowheads="1"/>
            </p:cNvSpPr>
            <p:nvPr/>
          </p:nvSpPr>
          <p:spPr bwMode="auto">
            <a:xfrm>
              <a:off x="431" y="2024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aseline="30000">
                <a:solidFill>
                  <a:srgbClr val="00FFFF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3379" name="Text Box 19"/>
            <p:cNvSpPr txBox="1">
              <a:spLocks noChangeArrowheads="1"/>
            </p:cNvSpPr>
            <p:nvPr/>
          </p:nvSpPr>
          <p:spPr bwMode="auto">
            <a:xfrm>
              <a:off x="1202" y="935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0" name="Freeform 20"/>
            <p:cNvSpPr/>
            <p:nvPr/>
          </p:nvSpPr>
          <p:spPr bwMode="auto">
            <a:xfrm rot="-481287">
              <a:off x="612" y="2296"/>
              <a:ext cx="303" cy="169"/>
            </a:xfrm>
            <a:custGeom>
              <a:avLst/>
              <a:gdLst>
                <a:gd name="T0" fmla="*/ 0 w 303"/>
                <a:gd name="T1" fmla="*/ 169 h 169"/>
                <a:gd name="T2" fmla="*/ 303 w 303"/>
                <a:gd name="T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1" name="Freeform 21"/>
            <p:cNvSpPr/>
            <p:nvPr/>
          </p:nvSpPr>
          <p:spPr bwMode="auto">
            <a:xfrm>
              <a:off x="2200" y="2278"/>
              <a:ext cx="296" cy="195"/>
            </a:xfrm>
            <a:custGeom>
              <a:avLst/>
              <a:gdLst>
                <a:gd name="T0" fmla="*/ 296 w 296"/>
                <a:gd name="T1" fmla="*/ 195 h 195"/>
                <a:gd name="T2" fmla="*/ 0 w 296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2" name="Text Box 22"/>
            <p:cNvSpPr txBox="1">
              <a:spLocks noChangeArrowheads="1"/>
            </p:cNvSpPr>
            <p:nvPr/>
          </p:nvSpPr>
          <p:spPr bwMode="auto">
            <a:xfrm>
              <a:off x="1202" y="75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3" name="Text Box 23"/>
            <p:cNvSpPr txBox="1">
              <a:spLocks noChangeArrowheads="1"/>
            </p:cNvSpPr>
            <p:nvPr/>
          </p:nvSpPr>
          <p:spPr bwMode="auto">
            <a:xfrm>
              <a:off x="657" y="247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4" name="Text Box 24"/>
            <p:cNvSpPr txBox="1">
              <a:spLocks noChangeArrowheads="1"/>
            </p:cNvSpPr>
            <p:nvPr/>
          </p:nvSpPr>
          <p:spPr bwMode="auto">
            <a:xfrm>
              <a:off x="2608" y="2205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5" name="Text Box 25"/>
            <p:cNvSpPr txBox="1">
              <a:spLocks noChangeArrowheads="1"/>
            </p:cNvSpPr>
            <p:nvPr/>
          </p:nvSpPr>
          <p:spPr bwMode="auto">
            <a:xfrm>
              <a:off x="1655" y="75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6" name="Text Box 26"/>
            <p:cNvSpPr txBox="1">
              <a:spLocks noChangeArrowheads="1"/>
            </p:cNvSpPr>
            <p:nvPr/>
          </p:nvSpPr>
          <p:spPr bwMode="auto">
            <a:xfrm>
              <a:off x="204" y="2296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7" name="Text Box 27"/>
            <p:cNvSpPr txBox="1">
              <a:spLocks noChangeArrowheads="1"/>
            </p:cNvSpPr>
            <p:nvPr/>
          </p:nvSpPr>
          <p:spPr bwMode="auto">
            <a:xfrm>
              <a:off x="2245" y="243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295" y="1298"/>
              <a:ext cx="54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12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3389" name="Text Box 29"/>
            <p:cNvSpPr txBox="1">
              <a:spLocks noChangeArrowheads="1"/>
            </p:cNvSpPr>
            <p:nvPr/>
          </p:nvSpPr>
          <p:spPr bwMode="auto">
            <a:xfrm>
              <a:off x="2155" y="1253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31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3390" name="Text Box 30"/>
            <p:cNvSpPr txBox="1">
              <a:spLocks noChangeArrowheads="1"/>
            </p:cNvSpPr>
            <p:nvPr/>
          </p:nvSpPr>
          <p:spPr bwMode="auto">
            <a:xfrm>
              <a:off x="810" y="1524"/>
              <a:ext cx="52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1" name="Text Box 31"/>
            <p:cNvSpPr txBox="1">
              <a:spLocks noChangeArrowheads="1"/>
            </p:cNvSpPr>
            <p:nvPr/>
          </p:nvSpPr>
          <p:spPr bwMode="auto">
            <a:xfrm>
              <a:off x="1928" y="1524"/>
              <a:ext cx="4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2" name="Text Box 32"/>
            <p:cNvSpPr txBox="1">
              <a:spLocks noChangeArrowheads="1"/>
            </p:cNvSpPr>
            <p:nvPr/>
          </p:nvSpPr>
          <p:spPr bwMode="auto">
            <a:xfrm>
              <a:off x="1384" y="2251"/>
              <a:ext cx="5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3" name="Text Box 33"/>
            <p:cNvSpPr txBox="1">
              <a:spLocks noChangeArrowheads="1"/>
            </p:cNvSpPr>
            <p:nvPr/>
          </p:nvSpPr>
          <p:spPr bwMode="auto">
            <a:xfrm>
              <a:off x="1565" y="572"/>
              <a:ext cx="2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4" name="Text Box 34"/>
            <p:cNvSpPr txBox="1">
              <a:spLocks noChangeArrowheads="1"/>
            </p:cNvSpPr>
            <p:nvPr/>
          </p:nvSpPr>
          <p:spPr bwMode="auto">
            <a:xfrm>
              <a:off x="431" y="2478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5" name="Text Box 35"/>
            <p:cNvSpPr txBox="1">
              <a:spLocks noChangeArrowheads="1"/>
            </p:cNvSpPr>
            <p:nvPr/>
          </p:nvSpPr>
          <p:spPr bwMode="auto">
            <a:xfrm>
              <a:off x="2517" y="247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396" name="AutoShape 36"/>
            <p:cNvSpPr>
              <a:spLocks noChangeArrowheads="1"/>
            </p:cNvSpPr>
            <p:nvPr/>
          </p:nvSpPr>
          <p:spPr bwMode="auto">
            <a:xfrm>
              <a:off x="1021" y="1343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7" name="Rectangle 37"/>
            <p:cNvSpPr>
              <a:spLocks noChangeArrowheads="1"/>
            </p:cNvSpPr>
            <p:nvPr/>
          </p:nvSpPr>
          <p:spPr bwMode="auto">
            <a:xfrm rot="3288909">
              <a:off x="1701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8" name="Rectangle 38"/>
            <p:cNvSpPr>
              <a:spLocks noChangeArrowheads="1"/>
            </p:cNvSpPr>
            <p:nvPr/>
          </p:nvSpPr>
          <p:spPr bwMode="auto">
            <a:xfrm rot="18410731">
              <a:off x="1156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1429" y="215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00" name="Group 4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3401" name="Picture 4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02" name="Text Box 4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403" name="Group 43"/>
          <p:cNvGrpSpPr/>
          <p:nvPr/>
        </p:nvGrpSpPr>
        <p:grpSpPr bwMode="auto">
          <a:xfrm>
            <a:off x="6383020" y="1483043"/>
            <a:ext cx="4341813" cy="3475037"/>
            <a:chOff x="2880" y="663"/>
            <a:chExt cx="2735" cy="2189"/>
          </a:xfrm>
        </p:grpSpPr>
        <p:sp>
          <p:nvSpPr>
            <p:cNvPr id="143404" name="Line 44"/>
            <p:cNvSpPr>
              <a:spLocks noChangeShapeType="1"/>
            </p:cNvSpPr>
            <p:nvPr/>
          </p:nvSpPr>
          <p:spPr bwMode="auto">
            <a:xfrm>
              <a:off x="4195" y="1933"/>
              <a:ext cx="118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05" name="Line 45"/>
            <p:cNvSpPr>
              <a:spLocks noChangeShapeType="1"/>
            </p:cNvSpPr>
            <p:nvPr/>
          </p:nvSpPr>
          <p:spPr bwMode="auto">
            <a:xfrm rot="-14240785">
              <a:off x="5046" y="2217"/>
              <a:ext cx="34" cy="37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6" name="Line 46"/>
            <p:cNvSpPr>
              <a:spLocks noChangeShapeType="1"/>
            </p:cNvSpPr>
            <p:nvPr/>
          </p:nvSpPr>
          <p:spPr bwMode="auto">
            <a:xfrm flipV="1">
              <a:off x="4195" y="935"/>
              <a:ext cx="1" cy="9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07" name="Text Box 47"/>
            <p:cNvSpPr txBox="1">
              <a:spLocks noChangeArrowheads="1"/>
            </p:cNvSpPr>
            <p:nvPr/>
          </p:nvSpPr>
          <p:spPr bwMode="auto">
            <a:xfrm>
              <a:off x="3787" y="935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 dirty="0">
                  <a:solidFill>
                    <a:srgbClr val="00FFFF"/>
                  </a:solidFill>
                  <a:ea typeface="宋体" panose="02010600030101010101" pitchFamily="2" charset="-122"/>
                </a:rPr>
                <a:t>1Y</a:t>
              </a:r>
              <a:endParaRPr kumimoji="1" lang="en-US" altLang="zh-CN" dirty="0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08" name="Text Box 48"/>
            <p:cNvSpPr txBox="1">
              <a:spLocks noChangeArrowheads="1"/>
            </p:cNvSpPr>
            <p:nvPr/>
          </p:nvSpPr>
          <p:spPr bwMode="auto">
            <a:xfrm>
              <a:off x="3107" y="2069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2Y</a:t>
              </a:r>
              <a:endParaRPr kumimoji="1" lang="en-US" altLang="zh-CN" i="1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09" name="Text Box 49"/>
            <p:cNvSpPr txBox="1">
              <a:spLocks noChangeArrowheads="1"/>
            </p:cNvSpPr>
            <p:nvPr/>
          </p:nvSpPr>
          <p:spPr bwMode="auto">
            <a:xfrm>
              <a:off x="4967" y="2069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3Y</a:t>
              </a:r>
              <a:endParaRPr kumimoji="1" lang="en-US" altLang="zh-CN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0" name="Line 50"/>
            <p:cNvSpPr>
              <a:spLocks noChangeShapeType="1"/>
            </p:cNvSpPr>
            <p:nvPr/>
          </p:nvSpPr>
          <p:spPr bwMode="auto">
            <a:xfrm>
              <a:off x="4195" y="981"/>
              <a:ext cx="0" cy="33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1" name="Text Box 51"/>
            <p:cNvSpPr txBox="1">
              <a:spLocks noChangeArrowheads="1"/>
            </p:cNvSpPr>
            <p:nvPr/>
          </p:nvSpPr>
          <p:spPr bwMode="auto">
            <a:xfrm>
              <a:off x="3606" y="890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2" name="Text Box 52"/>
            <p:cNvSpPr txBox="1">
              <a:spLocks noChangeArrowheads="1"/>
            </p:cNvSpPr>
            <p:nvPr/>
          </p:nvSpPr>
          <p:spPr bwMode="auto">
            <a:xfrm>
              <a:off x="3243" y="247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3" name="Text Box 53"/>
            <p:cNvSpPr txBox="1">
              <a:spLocks noChangeArrowheads="1"/>
            </p:cNvSpPr>
            <p:nvPr/>
          </p:nvSpPr>
          <p:spPr bwMode="auto">
            <a:xfrm>
              <a:off x="5375" y="211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4" name="Text Box 54"/>
            <p:cNvSpPr txBox="1">
              <a:spLocks noChangeArrowheads="1"/>
            </p:cNvSpPr>
            <p:nvPr/>
          </p:nvSpPr>
          <p:spPr bwMode="auto">
            <a:xfrm>
              <a:off x="2880" y="2069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5" name="Text Box 55"/>
            <p:cNvSpPr txBox="1">
              <a:spLocks noChangeArrowheads="1"/>
            </p:cNvSpPr>
            <p:nvPr/>
          </p:nvSpPr>
          <p:spPr bwMode="auto">
            <a:xfrm>
              <a:off x="5057" y="243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6" name="Text Box 56"/>
            <p:cNvSpPr txBox="1">
              <a:spLocks noChangeArrowheads="1"/>
            </p:cNvSpPr>
            <p:nvPr/>
          </p:nvSpPr>
          <p:spPr bwMode="auto">
            <a:xfrm>
              <a:off x="4377" y="845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17" name="Text Box 57"/>
            <p:cNvSpPr txBox="1">
              <a:spLocks noChangeArrowheads="1"/>
            </p:cNvSpPr>
            <p:nvPr/>
          </p:nvSpPr>
          <p:spPr bwMode="auto">
            <a:xfrm>
              <a:off x="3243" y="1434"/>
              <a:ext cx="62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12Y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3418" name="Text Box 58"/>
            <p:cNvSpPr txBox="1">
              <a:spLocks noChangeArrowheads="1"/>
            </p:cNvSpPr>
            <p:nvPr/>
          </p:nvSpPr>
          <p:spPr bwMode="auto">
            <a:xfrm>
              <a:off x="3969" y="2387"/>
              <a:ext cx="5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23Y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3419" name="Text Box 59"/>
            <p:cNvSpPr txBox="1">
              <a:spLocks noChangeArrowheads="1"/>
            </p:cNvSpPr>
            <p:nvPr/>
          </p:nvSpPr>
          <p:spPr bwMode="auto">
            <a:xfrm>
              <a:off x="4695" y="1389"/>
              <a:ext cx="5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31Y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cxnSp>
          <p:nvCxnSpPr>
            <p:cNvPr id="143420" name="AutoShape 60"/>
            <p:cNvCxnSpPr>
              <a:cxnSpLocks noChangeShapeType="1"/>
            </p:cNvCxnSpPr>
            <p:nvPr/>
          </p:nvCxnSpPr>
          <p:spPr bwMode="auto">
            <a:xfrm flipH="1">
              <a:off x="3216" y="1933"/>
              <a:ext cx="969" cy="636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421" name="Text Box 61"/>
            <p:cNvSpPr txBox="1">
              <a:spLocks noChangeArrowheads="1"/>
            </p:cNvSpPr>
            <p:nvPr/>
          </p:nvSpPr>
          <p:spPr bwMode="auto">
            <a:xfrm>
              <a:off x="4241" y="1388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2" name="Text Box 62"/>
            <p:cNvSpPr txBox="1">
              <a:spLocks noChangeArrowheads="1"/>
            </p:cNvSpPr>
            <p:nvPr/>
          </p:nvSpPr>
          <p:spPr bwMode="auto">
            <a:xfrm>
              <a:off x="3561" y="1752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3" name="Text Box 63"/>
            <p:cNvSpPr txBox="1">
              <a:spLocks noChangeArrowheads="1"/>
            </p:cNvSpPr>
            <p:nvPr/>
          </p:nvSpPr>
          <p:spPr bwMode="auto">
            <a:xfrm>
              <a:off x="4558" y="1751"/>
              <a:ext cx="5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4" name="Text Box 64"/>
            <p:cNvSpPr txBox="1">
              <a:spLocks noChangeArrowheads="1"/>
            </p:cNvSpPr>
            <p:nvPr/>
          </p:nvSpPr>
          <p:spPr bwMode="auto">
            <a:xfrm>
              <a:off x="4195" y="66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5" name="Text Box 65"/>
            <p:cNvSpPr txBox="1">
              <a:spLocks noChangeArrowheads="1"/>
            </p:cNvSpPr>
            <p:nvPr/>
          </p:nvSpPr>
          <p:spPr bwMode="auto">
            <a:xfrm>
              <a:off x="3061" y="252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6" name="Text Box 66"/>
            <p:cNvSpPr txBox="1">
              <a:spLocks noChangeArrowheads="1"/>
            </p:cNvSpPr>
            <p:nvPr/>
          </p:nvSpPr>
          <p:spPr bwMode="auto">
            <a:xfrm>
              <a:off x="5329" y="252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427" name="Rectangle 67"/>
            <p:cNvSpPr>
              <a:spLocks noChangeArrowheads="1"/>
            </p:cNvSpPr>
            <p:nvPr/>
          </p:nvSpPr>
          <p:spPr bwMode="auto">
            <a:xfrm>
              <a:off x="4150" y="134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8" name="Rectangle 68"/>
            <p:cNvSpPr>
              <a:spLocks noChangeArrowheads="1"/>
            </p:cNvSpPr>
            <p:nvPr/>
          </p:nvSpPr>
          <p:spPr bwMode="auto">
            <a:xfrm rot="-2160239">
              <a:off x="3606" y="215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9" name="Rectangle 69"/>
            <p:cNvSpPr>
              <a:spLocks noChangeArrowheads="1"/>
            </p:cNvSpPr>
            <p:nvPr/>
          </p:nvSpPr>
          <p:spPr bwMode="auto">
            <a:xfrm rot="1621838">
              <a:off x="4513" y="21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0" name="Line 70"/>
            <p:cNvSpPr>
              <a:spLocks noChangeShapeType="1"/>
            </p:cNvSpPr>
            <p:nvPr/>
          </p:nvSpPr>
          <p:spPr bwMode="auto">
            <a:xfrm rot="13848404" flipV="1">
              <a:off x="3403" y="2254"/>
              <a:ext cx="44" cy="3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Y-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变换的等效条件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93" decel="100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93" decel="100000"/>
                                        <p:tgtEl>
                                          <p:spTgt spid="14336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193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93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ldLvl="0" animBg="1" autoUpdateAnimBg="0"/>
      <p:bldP spid="14336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599239" y="3860800"/>
            <a:ext cx="43926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ea typeface="宋体" panose="02010600030101010101" pitchFamily="2" charset="-122"/>
              </a:rPr>
              <a:t>Y</a:t>
            </a:r>
            <a:r>
              <a:rPr kumimoji="1" lang="zh-CN" altLang="en-US" b="1" dirty="0">
                <a:ea typeface="楷体_GB2312" pitchFamily="49" charset="-122"/>
              </a:rPr>
              <a:t>形联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用电流表示电压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959600" y="4508500"/>
            <a:ext cx="2881313" cy="3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12Y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1Y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2Y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344613" y="3860800"/>
            <a:ext cx="41751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zh-CN" altLang="en-US" b="1" dirty="0">
                <a:ea typeface="楷体_GB2312" pitchFamily="49" charset="-122"/>
                <a:sym typeface="Symbol" panose="05050102010706020507" pitchFamily="18" charset="2"/>
              </a:rPr>
              <a:t>形联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用电压表示电流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959600" y="5733415"/>
            <a:ext cx="2625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1Y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+i</a:t>
            </a:r>
            <a:r>
              <a:rPr kumimoji="1"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2Y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+i</a:t>
            </a:r>
            <a:r>
              <a:rPr kumimoji="1"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3Y 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endParaRPr kumimoji="1"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959600" y="5287328"/>
            <a:ext cx="29165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31Y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3Y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1Y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6942138" y="4854258"/>
            <a:ext cx="28276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23Y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2Y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3Y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560513" y="5574030"/>
            <a:ext cx="3743325" cy="3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1560513" y="4941253"/>
            <a:ext cx="36718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560513" y="4437063"/>
            <a:ext cx="37179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 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5" name="AutoShape 11"/>
          <p:cNvSpPr/>
          <p:nvPr/>
        </p:nvSpPr>
        <p:spPr bwMode="auto">
          <a:xfrm>
            <a:off x="5232400" y="4523105"/>
            <a:ext cx="255905" cy="1352550"/>
          </a:xfrm>
          <a:prstGeom prst="rightBrace">
            <a:avLst>
              <a:gd name="adj1" fmla="val 105000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4396" name="AutoShape 12"/>
          <p:cNvSpPr/>
          <p:nvPr/>
        </p:nvSpPr>
        <p:spPr bwMode="auto">
          <a:xfrm>
            <a:off x="9745980" y="4653280"/>
            <a:ext cx="261620" cy="1332230"/>
          </a:xfrm>
          <a:prstGeom prst="rightBrace">
            <a:avLst>
              <a:gd name="adj1" fmla="val 100833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0055225" y="5061585"/>
            <a:ext cx="609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(2)</a:t>
            </a:r>
            <a:endParaRPr kumimoji="1" lang="en-US" altLang="zh-CN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5559743" y="4917123"/>
            <a:ext cx="609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(1)</a:t>
            </a:r>
            <a:endParaRPr kumimoji="1"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144399" name="Group 1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4400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401" name="Text Box 1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4402" name="Group 1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4403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404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4405" name="Group 2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4406" name="Picture 2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407" name="Text Box 2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4408" name="Group 24"/>
          <p:cNvGrpSpPr/>
          <p:nvPr/>
        </p:nvGrpSpPr>
        <p:grpSpPr bwMode="auto">
          <a:xfrm>
            <a:off x="1489075" y="476250"/>
            <a:ext cx="4197350" cy="3405188"/>
            <a:chOff x="204" y="300"/>
            <a:chExt cx="2644" cy="2145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 flipH="1" flipV="1">
              <a:off x="2109" y="1843"/>
              <a:ext cx="454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0" name="Line 26"/>
            <p:cNvSpPr>
              <a:spLocks noChangeShapeType="1"/>
            </p:cNvSpPr>
            <p:nvPr/>
          </p:nvSpPr>
          <p:spPr bwMode="auto">
            <a:xfrm flipV="1">
              <a:off x="1565" y="482"/>
              <a:ext cx="0" cy="4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1" name="Line 27"/>
            <p:cNvSpPr>
              <a:spLocks noChangeShapeType="1"/>
            </p:cNvSpPr>
            <p:nvPr/>
          </p:nvSpPr>
          <p:spPr bwMode="auto">
            <a:xfrm flipV="1">
              <a:off x="567" y="1843"/>
              <a:ext cx="454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2" name="Text Box 28"/>
            <p:cNvSpPr txBox="1">
              <a:spLocks noChangeArrowheads="1"/>
            </p:cNvSpPr>
            <p:nvPr/>
          </p:nvSpPr>
          <p:spPr bwMode="auto">
            <a:xfrm>
              <a:off x="1338" y="2024"/>
              <a:ext cx="6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23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>
              <a:off x="1565" y="619"/>
              <a:ext cx="0" cy="33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2200" y="1662"/>
              <a:ext cx="4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aseline="30000">
                <a:solidFill>
                  <a:srgbClr val="00FFFF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4415" name="Text Box 31"/>
            <p:cNvSpPr txBox="1">
              <a:spLocks noChangeArrowheads="1"/>
            </p:cNvSpPr>
            <p:nvPr/>
          </p:nvSpPr>
          <p:spPr bwMode="auto">
            <a:xfrm>
              <a:off x="431" y="1662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2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baseline="30000">
                <a:solidFill>
                  <a:srgbClr val="00FFFF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4416" name="Text Box 32"/>
            <p:cNvSpPr txBox="1">
              <a:spLocks noChangeArrowheads="1"/>
            </p:cNvSpPr>
            <p:nvPr/>
          </p:nvSpPr>
          <p:spPr bwMode="auto">
            <a:xfrm>
              <a:off x="1202" y="573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17" name="Freeform 33"/>
            <p:cNvSpPr/>
            <p:nvPr/>
          </p:nvSpPr>
          <p:spPr bwMode="auto">
            <a:xfrm rot="-481287">
              <a:off x="612" y="1934"/>
              <a:ext cx="303" cy="169"/>
            </a:xfrm>
            <a:custGeom>
              <a:avLst/>
              <a:gdLst>
                <a:gd name="T0" fmla="*/ 0 w 303"/>
                <a:gd name="T1" fmla="*/ 169 h 169"/>
                <a:gd name="T2" fmla="*/ 303 w 303"/>
                <a:gd name="T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8" name="Freeform 34"/>
            <p:cNvSpPr/>
            <p:nvPr/>
          </p:nvSpPr>
          <p:spPr bwMode="auto">
            <a:xfrm>
              <a:off x="2200" y="1916"/>
              <a:ext cx="296" cy="195"/>
            </a:xfrm>
            <a:custGeom>
              <a:avLst/>
              <a:gdLst>
                <a:gd name="T0" fmla="*/ 296 w 296"/>
                <a:gd name="T1" fmla="*/ 195 h 195"/>
                <a:gd name="T2" fmla="*/ 0 w 296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9" name="Text Box 35"/>
            <p:cNvSpPr txBox="1">
              <a:spLocks noChangeArrowheads="1"/>
            </p:cNvSpPr>
            <p:nvPr/>
          </p:nvSpPr>
          <p:spPr bwMode="auto">
            <a:xfrm>
              <a:off x="1202" y="39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0" name="Text Box 36"/>
            <p:cNvSpPr txBox="1">
              <a:spLocks noChangeArrowheads="1"/>
            </p:cNvSpPr>
            <p:nvPr/>
          </p:nvSpPr>
          <p:spPr bwMode="auto">
            <a:xfrm>
              <a:off x="703" y="202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1" name="Text Box 37"/>
            <p:cNvSpPr txBox="1">
              <a:spLocks noChangeArrowheads="1"/>
            </p:cNvSpPr>
            <p:nvPr/>
          </p:nvSpPr>
          <p:spPr bwMode="auto">
            <a:xfrm>
              <a:off x="2608" y="184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2" name="Text Box 38"/>
            <p:cNvSpPr txBox="1">
              <a:spLocks noChangeArrowheads="1"/>
            </p:cNvSpPr>
            <p:nvPr/>
          </p:nvSpPr>
          <p:spPr bwMode="auto">
            <a:xfrm>
              <a:off x="1701" y="391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3" name="Text Box 39"/>
            <p:cNvSpPr txBox="1">
              <a:spLocks noChangeArrowheads="1"/>
            </p:cNvSpPr>
            <p:nvPr/>
          </p:nvSpPr>
          <p:spPr bwMode="auto">
            <a:xfrm>
              <a:off x="204" y="193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4" name="Text Box 40"/>
            <p:cNvSpPr txBox="1">
              <a:spLocks noChangeArrowheads="1"/>
            </p:cNvSpPr>
            <p:nvPr/>
          </p:nvSpPr>
          <p:spPr bwMode="auto">
            <a:xfrm>
              <a:off x="2200" y="202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5" name="Text Box 41"/>
            <p:cNvSpPr txBox="1">
              <a:spLocks noChangeArrowheads="1"/>
            </p:cNvSpPr>
            <p:nvPr/>
          </p:nvSpPr>
          <p:spPr bwMode="auto">
            <a:xfrm>
              <a:off x="295" y="936"/>
              <a:ext cx="54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12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4426" name="Text Box 42"/>
            <p:cNvSpPr txBox="1">
              <a:spLocks noChangeArrowheads="1"/>
            </p:cNvSpPr>
            <p:nvPr/>
          </p:nvSpPr>
          <p:spPr bwMode="auto">
            <a:xfrm>
              <a:off x="2155" y="891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31</a:t>
              </a:r>
              <a:r>
                <a:rPr kumimoji="1" lang="en-US" altLang="zh-CN" baseline="-25000"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4427" name="Text Box 43"/>
            <p:cNvSpPr txBox="1">
              <a:spLocks noChangeArrowheads="1"/>
            </p:cNvSpPr>
            <p:nvPr/>
          </p:nvSpPr>
          <p:spPr bwMode="auto">
            <a:xfrm>
              <a:off x="810" y="1162"/>
              <a:ext cx="52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8" name="Text Box 44"/>
            <p:cNvSpPr txBox="1">
              <a:spLocks noChangeArrowheads="1"/>
            </p:cNvSpPr>
            <p:nvPr/>
          </p:nvSpPr>
          <p:spPr bwMode="auto">
            <a:xfrm>
              <a:off x="1928" y="1162"/>
              <a:ext cx="4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29" name="Text Box 45"/>
            <p:cNvSpPr txBox="1">
              <a:spLocks noChangeArrowheads="1"/>
            </p:cNvSpPr>
            <p:nvPr/>
          </p:nvSpPr>
          <p:spPr bwMode="auto">
            <a:xfrm>
              <a:off x="1383" y="1480"/>
              <a:ext cx="5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1565" y="300"/>
              <a:ext cx="2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31" name="Text Box 47"/>
            <p:cNvSpPr txBox="1">
              <a:spLocks noChangeArrowheads="1"/>
            </p:cNvSpPr>
            <p:nvPr/>
          </p:nvSpPr>
          <p:spPr bwMode="auto">
            <a:xfrm>
              <a:off x="431" y="2116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32" name="Text Box 48"/>
            <p:cNvSpPr txBox="1">
              <a:spLocks noChangeArrowheads="1"/>
            </p:cNvSpPr>
            <p:nvPr/>
          </p:nvSpPr>
          <p:spPr bwMode="auto">
            <a:xfrm>
              <a:off x="2517" y="2116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33" name="AutoShape 49"/>
            <p:cNvSpPr>
              <a:spLocks noChangeArrowheads="1"/>
            </p:cNvSpPr>
            <p:nvPr/>
          </p:nvSpPr>
          <p:spPr bwMode="auto">
            <a:xfrm>
              <a:off x="1021" y="981"/>
              <a:ext cx="1088" cy="862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4" name="Rectangle 50"/>
            <p:cNvSpPr>
              <a:spLocks noChangeArrowheads="1"/>
            </p:cNvSpPr>
            <p:nvPr/>
          </p:nvSpPr>
          <p:spPr bwMode="auto">
            <a:xfrm rot="3288909">
              <a:off x="1701" y="13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5" name="Rectangle 51"/>
            <p:cNvSpPr>
              <a:spLocks noChangeArrowheads="1"/>
            </p:cNvSpPr>
            <p:nvPr/>
          </p:nvSpPr>
          <p:spPr bwMode="auto">
            <a:xfrm rot="18410731">
              <a:off x="1156" y="13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36" name="Rectangle 52"/>
            <p:cNvSpPr>
              <a:spLocks noChangeArrowheads="1"/>
            </p:cNvSpPr>
            <p:nvPr/>
          </p:nvSpPr>
          <p:spPr bwMode="auto">
            <a:xfrm>
              <a:off x="1429" y="179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437" name="Group 53"/>
          <p:cNvGrpSpPr/>
          <p:nvPr/>
        </p:nvGrpSpPr>
        <p:grpSpPr bwMode="auto">
          <a:xfrm>
            <a:off x="6454775" y="404813"/>
            <a:ext cx="4341813" cy="3475037"/>
            <a:chOff x="2880" y="663"/>
            <a:chExt cx="2735" cy="2189"/>
          </a:xfrm>
        </p:grpSpPr>
        <p:sp>
          <p:nvSpPr>
            <p:cNvPr id="144438" name="Line 54"/>
            <p:cNvSpPr>
              <a:spLocks noChangeShapeType="1"/>
            </p:cNvSpPr>
            <p:nvPr/>
          </p:nvSpPr>
          <p:spPr bwMode="auto">
            <a:xfrm>
              <a:off x="4195" y="1933"/>
              <a:ext cx="118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9" name="Line 55"/>
            <p:cNvSpPr>
              <a:spLocks noChangeShapeType="1"/>
            </p:cNvSpPr>
            <p:nvPr/>
          </p:nvSpPr>
          <p:spPr bwMode="auto">
            <a:xfrm rot="-14240785">
              <a:off x="5046" y="2217"/>
              <a:ext cx="34" cy="37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0" name="Line 56"/>
            <p:cNvSpPr>
              <a:spLocks noChangeShapeType="1"/>
            </p:cNvSpPr>
            <p:nvPr/>
          </p:nvSpPr>
          <p:spPr bwMode="auto">
            <a:xfrm flipV="1">
              <a:off x="4195" y="935"/>
              <a:ext cx="1" cy="9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3787" y="935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1Y</a:t>
              </a:r>
              <a:endParaRPr kumimoji="1" lang="en-US" altLang="zh-CN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2" name="Text Box 58"/>
            <p:cNvSpPr txBox="1">
              <a:spLocks noChangeArrowheads="1"/>
            </p:cNvSpPr>
            <p:nvPr/>
          </p:nvSpPr>
          <p:spPr bwMode="auto">
            <a:xfrm>
              <a:off x="3107" y="2069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2Y</a:t>
              </a:r>
              <a:endParaRPr kumimoji="1" lang="en-US" altLang="zh-CN" i="1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3" name="Text Box 59"/>
            <p:cNvSpPr txBox="1">
              <a:spLocks noChangeArrowheads="1"/>
            </p:cNvSpPr>
            <p:nvPr/>
          </p:nvSpPr>
          <p:spPr bwMode="auto">
            <a:xfrm>
              <a:off x="4967" y="2069"/>
              <a:ext cx="3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FFFF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FFFF"/>
                  </a:solidFill>
                  <a:ea typeface="宋体" panose="02010600030101010101" pitchFamily="2" charset="-122"/>
                </a:rPr>
                <a:t>3Y</a:t>
              </a:r>
              <a:endParaRPr kumimoji="1" lang="en-US" altLang="zh-CN">
                <a:solidFill>
                  <a:srgbClr val="00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4" name="Line 60"/>
            <p:cNvSpPr>
              <a:spLocks noChangeShapeType="1"/>
            </p:cNvSpPr>
            <p:nvPr/>
          </p:nvSpPr>
          <p:spPr bwMode="auto">
            <a:xfrm>
              <a:off x="4195" y="981"/>
              <a:ext cx="0" cy="33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Text Box 61"/>
            <p:cNvSpPr txBox="1">
              <a:spLocks noChangeArrowheads="1"/>
            </p:cNvSpPr>
            <p:nvPr/>
          </p:nvSpPr>
          <p:spPr bwMode="auto">
            <a:xfrm>
              <a:off x="3606" y="890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6" name="Text Box 62"/>
            <p:cNvSpPr txBox="1">
              <a:spLocks noChangeArrowheads="1"/>
            </p:cNvSpPr>
            <p:nvPr/>
          </p:nvSpPr>
          <p:spPr bwMode="auto">
            <a:xfrm>
              <a:off x="3243" y="247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5375" y="2114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2880" y="2069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5057" y="2432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0" name="Text Box 66"/>
            <p:cNvSpPr txBox="1">
              <a:spLocks noChangeArrowheads="1"/>
            </p:cNvSpPr>
            <p:nvPr/>
          </p:nvSpPr>
          <p:spPr bwMode="auto">
            <a:xfrm>
              <a:off x="4377" y="845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1" name="Text Box 67"/>
            <p:cNvSpPr txBox="1">
              <a:spLocks noChangeArrowheads="1"/>
            </p:cNvSpPr>
            <p:nvPr/>
          </p:nvSpPr>
          <p:spPr bwMode="auto">
            <a:xfrm>
              <a:off x="3243" y="1434"/>
              <a:ext cx="62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12Y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4452" name="Text Box 68"/>
            <p:cNvSpPr txBox="1">
              <a:spLocks noChangeArrowheads="1"/>
            </p:cNvSpPr>
            <p:nvPr/>
          </p:nvSpPr>
          <p:spPr bwMode="auto">
            <a:xfrm>
              <a:off x="3969" y="2387"/>
              <a:ext cx="5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23Y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>
              <a:off x="4695" y="1389"/>
              <a:ext cx="5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ea typeface="宋体" panose="02010600030101010101" pitchFamily="2" charset="-122"/>
                </a:rPr>
                <a:t>31Y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cxnSp>
          <p:nvCxnSpPr>
            <p:cNvPr id="144454" name="AutoShape 70"/>
            <p:cNvCxnSpPr>
              <a:cxnSpLocks noChangeShapeType="1"/>
            </p:cNvCxnSpPr>
            <p:nvPr/>
          </p:nvCxnSpPr>
          <p:spPr bwMode="auto">
            <a:xfrm flipH="1">
              <a:off x="3216" y="1933"/>
              <a:ext cx="969" cy="636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455" name="Text Box 71"/>
            <p:cNvSpPr txBox="1">
              <a:spLocks noChangeArrowheads="1"/>
            </p:cNvSpPr>
            <p:nvPr/>
          </p:nvSpPr>
          <p:spPr bwMode="auto">
            <a:xfrm>
              <a:off x="4241" y="1388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6" name="Text Box 72"/>
            <p:cNvSpPr txBox="1">
              <a:spLocks noChangeArrowheads="1"/>
            </p:cNvSpPr>
            <p:nvPr/>
          </p:nvSpPr>
          <p:spPr bwMode="auto">
            <a:xfrm>
              <a:off x="3561" y="1752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7" name="Text Box 73"/>
            <p:cNvSpPr txBox="1">
              <a:spLocks noChangeArrowheads="1"/>
            </p:cNvSpPr>
            <p:nvPr/>
          </p:nvSpPr>
          <p:spPr bwMode="auto">
            <a:xfrm>
              <a:off x="4558" y="1751"/>
              <a:ext cx="5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8" name="Text Box 74"/>
            <p:cNvSpPr txBox="1">
              <a:spLocks noChangeArrowheads="1"/>
            </p:cNvSpPr>
            <p:nvPr/>
          </p:nvSpPr>
          <p:spPr bwMode="auto">
            <a:xfrm>
              <a:off x="4195" y="66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59" name="Text Box 75"/>
            <p:cNvSpPr txBox="1">
              <a:spLocks noChangeArrowheads="1"/>
            </p:cNvSpPr>
            <p:nvPr/>
          </p:nvSpPr>
          <p:spPr bwMode="auto">
            <a:xfrm>
              <a:off x="3061" y="252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60" name="Text Box 76"/>
            <p:cNvSpPr txBox="1">
              <a:spLocks noChangeArrowheads="1"/>
            </p:cNvSpPr>
            <p:nvPr/>
          </p:nvSpPr>
          <p:spPr bwMode="auto">
            <a:xfrm>
              <a:off x="5329" y="252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99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461" name="Rectangle 77"/>
            <p:cNvSpPr>
              <a:spLocks noChangeArrowheads="1"/>
            </p:cNvSpPr>
            <p:nvPr/>
          </p:nvSpPr>
          <p:spPr bwMode="auto">
            <a:xfrm>
              <a:off x="4150" y="134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62" name="Rectangle 78"/>
            <p:cNvSpPr>
              <a:spLocks noChangeArrowheads="1"/>
            </p:cNvSpPr>
            <p:nvPr/>
          </p:nvSpPr>
          <p:spPr bwMode="auto">
            <a:xfrm rot="-2160239">
              <a:off x="3606" y="215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63" name="Rectangle 79"/>
            <p:cNvSpPr>
              <a:spLocks noChangeArrowheads="1"/>
            </p:cNvSpPr>
            <p:nvPr/>
          </p:nvSpPr>
          <p:spPr bwMode="auto">
            <a:xfrm rot="1621838">
              <a:off x="4513" y="21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64" name="Line 80"/>
            <p:cNvSpPr>
              <a:spLocks noChangeShapeType="1"/>
            </p:cNvSpPr>
            <p:nvPr/>
          </p:nvSpPr>
          <p:spPr bwMode="auto">
            <a:xfrm rot="13848404" flipV="1">
              <a:off x="3403" y="2254"/>
              <a:ext cx="44" cy="3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0650" y="580390"/>
            <a:ext cx="2132330" cy="75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3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3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3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ldLvl="0" animBg="1"/>
      <p:bldP spid="144387" grpId="0" bldLvl="0" animBg="1" autoUpdateAnimBg="0"/>
      <p:bldP spid="144388" grpId="0" bldLvl="0" animBg="1"/>
      <p:bldP spid="144389" grpId="0" bldLvl="0" animBg="1" autoUpdateAnimBg="0"/>
      <p:bldP spid="144390" grpId="0" bldLvl="0" animBg="1" autoUpdateAnimBg="0"/>
      <p:bldP spid="144391" grpId="0" bldLvl="0" animBg="1" autoUpdateAnimBg="0"/>
      <p:bldP spid="144392" grpId="0" bldLvl="0" animBg="1" autoUpdateAnimBg="0"/>
      <p:bldP spid="144393" grpId="0" bldLvl="0" animBg="1" autoUpdateAnimBg="0"/>
      <p:bldP spid="144394" grpId="0" bldLvl="0" animBg="1" autoUpdateAnimBg="0"/>
      <p:bldP spid="144395" grpId="0" bldLvl="0" animBg="1" autoUpdateAnimBg="0"/>
      <p:bldP spid="144396" grpId="0" bldLvl="0" animBg="1"/>
      <p:bldP spid="144397" grpId="0" bldLvl="0" animBg="1" autoUpdateAnimBg="0"/>
      <p:bldP spid="144398" grpId="0" bldLvl="0" animBg="1" autoUpdateAnimBg="0"/>
      <p:bldP spid="144398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776730" y="3209925"/>
          <a:ext cx="32400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4" name="公式" r:id="rId1" imgW="2286000" imgH="622300" progId="Equation.3">
                  <p:embed/>
                </p:oleObj>
              </mc:Choice>
              <mc:Fallback>
                <p:oleObj name="公式" r:id="rId1" imgW="22860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730" y="3209925"/>
                        <a:ext cx="32400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776730" y="4289425"/>
          <a:ext cx="33115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5" name="公式" r:id="rId3" imgW="2273300" imgH="622300" progId="Equation.3">
                  <p:embed/>
                </p:oleObj>
              </mc:Choice>
              <mc:Fallback>
                <p:oleObj name="公式" r:id="rId3" imgW="22733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730" y="4289425"/>
                        <a:ext cx="33115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704023" y="1410335"/>
            <a:ext cx="28082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由式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解得：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455093" y="4346575"/>
            <a:ext cx="3744912" cy="3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455093" y="3554413"/>
            <a:ext cx="3588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23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55093" y="2906713"/>
            <a:ext cx="37433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 =u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12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endParaRPr kumimoji="1" lang="en-US" altLang="zh-CN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41" name="AutoShape 9"/>
          <p:cNvSpPr/>
          <p:nvPr/>
        </p:nvSpPr>
        <p:spPr bwMode="auto">
          <a:xfrm>
            <a:off x="10055543" y="3049588"/>
            <a:ext cx="166687" cy="1781175"/>
          </a:xfrm>
          <a:prstGeom prst="rightBrace">
            <a:avLst>
              <a:gd name="adj1" fmla="val 89048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0198418" y="3641725"/>
            <a:ext cx="609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(1)</a:t>
            </a:r>
            <a:endParaRPr kumimoji="1" lang="en-US" altLang="zh-CN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4045" name="AutoShape 13"/>
          <p:cNvSpPr/>
          <p:nvPr/>
        </p:nvSpPr>
        <p:spPr bwMode="auto">
          <a:xfrm>
            <a:off x="5303838" y="2417763"/>
            <a:ext cx="144462" cy="2879725"/>
          </a:xfrm>
          <a:prstGeom prst="rightBrace">
            <a:avLst>
              <a:gd name="adj1" fmla="val 166118"/>
              <a:gd name="adj2" fmla="val 50458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375275" y="3568700"/>
            <a:ext cx="609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(3)</a:t>
            </a:r>
            <a:endParaRPr kumimoji="1" lang="en-US" altLang="zh-CN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445260" y="5513705"/>
            <a:ext cx="94100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根据等效条件，比较式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与式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，得</a:t>
            </a:r>
            <a:r>
              <a:rPr kumimoji="1" lang="en-US" altLang="zh-CN" dirty="0"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的变换条件。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4059" name="Group 2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4060" name="Picture 2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61" name="Text Box 2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1776730" y="2201863"/>
          <a:ext cx="32400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6" name="公式" r:id="rId6" imgW="2247900" imgH="622300" progId="Equation.3">
                  <p:embed/>
                </p:oleObj>
              </mc:Choice>
              <mc:Fallback>
                <p:oleObj name="公式" r:id="rId6" imgW="2247900" imgH="622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730" y="2201863"/>
                        <a:ext cx="32400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69" name="Group 3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4070" name="Picture 3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71" name="Text Box 3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4073" name="Picture 4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74" name="Text Box 4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3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推导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0495" y="2921000"/>
            <a:ext cx="671195" cy="581025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6755" y="2188845"/>
            <a:ext cx="370840" cy="438785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405" y="2636520"/>
            <a:ext cx="2637155" cy="499745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ldLvl="0" animBg="1" autoUpdateAnimBg="0"/>
      <p:bldP spid="44038" grpId="0" bldLvl="0" animBg="1"/>
      <p:bldP spid="44039" grpId="0" bldLvl="0" animBg="1"/>
      <p:bldP spid="44040" grpId="0" bldLvl="0" animBg="1"/>
      <p:bldP spid="44041" grpId="0" bldLvl="0" animBg="1"/>
      <p:bldP spid="44042" grpId="0" bldLvl="0" animBg="1"/>
      <p:bldP spid="44045" grpId="0" bldLvl="0" animBg="1"/>
      <p:bldP spid="44046" grpId="0" bldLvl="0" animBg="1" autoUpdateAnimBg="0"/>
      <p:bldP spid="44047" grpId="0" bldLvl="0" animBg="1" autoUpdateAnimBg="0"/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2567305" y="692150"/>
          <a:ext cx="2775585" cy="268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3" name="公式" r:id="rId1" imgW="1968500" imgH="1892300" progId="Equation.3">
                  <p:embed/>
                </p:oleObj>
              </mc:Choice>
              <mc:Fallback>
                <p:oleObj name="公式" r:id="rId1" imgW="1968500" imgH="1892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305" y="692150"/>
                        <a:ext cx="2775585" cy="268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6670040" y="692150"/>
          <a:ext cx="282448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4" name="公式" r:id="rId3" imgW="1765300" imgH="1917700" progId="Equation.3">
                  <p:embed/>
                </p:oleObj>
              </mc:Choice>
              <mc:Fallback>
                <p:oleObj name="公式" r:id="rId3" imgW="1765300" imgH="1917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040" y="692150"/>
                        <a:ext cx="282448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AutoShape 16"/>
          <p:cNvSpPr/>
          <p:nvPr/>
        </p:nvSpPr>
        <p:spPr bwMode="auto">
          <a:xfrm>
            <a:off x="5519103" y="908685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7" name="AutoShape 17"/>
          <p:cNvSpPr/>
          <p:nvPr/>
        </p:nvSpPr>
        <p:spPr bwMode="auto">
          <a:xfrm>
            <a:off x="9900920" y="981075"/>
            <a:ext cx="462280" cy="2143760"/>
          </a:xfrm>
          <a:prstGeom prst="rightBrace">
            <a:avLst>
              <a:gd name="adj1" fmla="val 86111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879465" y="1772285"/>
            <a:ext cx="457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或</a:t>
            </a:r>
            <a:endParaRPr kumimoji="1" lang="zh-CN" altLang="en-US" b="1">
              <a:ea typeface="楷体_GB2312" pitchFamily="49" charset="-122"/>
            </a:endParaRPr>
          </a:p>
        </p:txBody>
      </p:sp>
      <p:grpSp>
        <p:nvGrpSpPr>
          <p:cNvPr id="107539" name="Group 1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7540" name="Picture 2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41" name="Text Box 2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7542" name="Group 2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7543" name="Picture 2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44" name="Text Box 2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632904" y="3356610"/>
            <a:ext cx="540097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类似可得到由</a:t>
            </a:r>
            <a:r>
              <a:rPr kumimoji="1" lang="zh-CN" altLang="en-US" sz="2400" dirty="0">
                <a:ea typeface="楷体_GB2312" pitchFamily="49" charset="-122"/>
                <a:sym typeface="Symbol" panose="05050102010706020507" pitchFamily="18" charset="2"/>
              </a:rPr>
              <a:t></a:t>
            </a:r>
            <a:r>
              <a:rPr kumimoji="1" lang="en-US" altLang="zh-CN" sz="2400" dirty="0">
                <a:ea typeface="楷体_GB2312" pitchFamily="49" charset="-122"/>
              </a:rPr>
              <a:t>Y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的变换条件为 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7546" name="Object 26"/>
          <p:cNvGraphicFramePr>
            <a:graphicFrameLocks noChangeAspect="1"/>
          </p:cNvGraphicFramePr>
          <p:nvPr/>
        </p:nvGraphicFramePr>
        <p:xfrm>
          <a:off x="2494280" y="3788410"/>
          <a:ext cx="2952115" cy="260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5" name="公式" r:id="rId6" imgW="2171700" imgH="1917700" progId="Equation.3">
                  <p:embed/>
                </p:oleObj>
              </mc:Choice>
              <mc:Fallback>
                <p:oleObj name="公式" r:id="rId6" imgW="2171700" imgH="1917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280" y="3788410"/>
                        <a:ext cx="2952115" cy="2609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7" name="Object 27"/>
          <p:cNvGraphicFramePr>
            <a:graphicFrameLocks noChangeAspect="1"/>
          </p:cNvGraphicFramePr>
          <p:nvPr/>
        </p:nvGraphicFramePr>
        <p:xfrm>
          <a:off x="6814185" y="3645535"/>
          <a:ext cx="303085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6" name="公式" r:id="rId8" imgW="1828800" imgH="1917700" progId="Equation.3">
                  <p:embed/>
                </p:oleObj>
              </mc:Choice>
              <mc:Fallback>
                <p:oleObj name="公式" r:id="rId8" imgW="1828800" imgH="1917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185" y="3645535"/>
                        <a:ext cx="303085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8" name="AutoShape 28"/>
          <p:cNvSpPr/>
          <p:nvPr/>
        </p:nvSpPr>
        <p:spPr bwMode="auto">
          <a:xfrm>
            <a:off x="5789295" y="3933825"/>
            <a:ext cx="245110" cy="2201545"/>
          </a:xfrm>
          <a:prstGeom prst="rightBrace">
            <a:avLst>
              <a:gd name="adj1" fmla="val 90856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9" name="AutoShape 29"/>
          <p:cNvSpPr/>
          <p:nvPr/>
        </p:nvSpPr>
        <p:spPr bwMode="auto">
          <a:xfrm>
            <a:off x="10201910" y="4003675"/>
            <a:ext cx="315595" cy="2062480"/>
          </a:xfrm>
          <a:prstGeom prst="rightBrace">
            <a:avLst>
              <a:gd name="adj1" fmla="val 93981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6166168" y="4724400"/>
            <a:ext cx="5762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或</a:t>
            </a:r>
            <a:endParaRPr kumimoji="1" lang="zh-CN" altLang="en-US" b="1">
              <a:ea typeface="楷体_GB2312" pitchFamily="49" charset="-122"/>
            </a:endParaRPr>
          </a:p>
        </p:txBody>
      </p:sp>
      <p:grpSp>
        <p:nvGrpSpPr>
          <p:cNvPr id="107554" name="Group 3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7555" name="Picture 3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56" name="Text Box 3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>
            <a:off x="5777419" y="2523970"/>
            <a:ext cx="2118995" cy="1120775"/>
          </a:xfrm>
          <a:prstGeom prst="straightConnector1">
            <a:avLst/>
          </a:prstGeom>
          <a:solidFill>
            <a:schemeClr val="accent1"/>
          </a:solidFill>
          <a:ln w="254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823686" y="321297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书上有推导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4160" y="580390"/>
            <a:ext cx="2166620" cy="595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变换条件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6765925" y="3710305"/>
            <a:ext cx="3164840" cy="25501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>
          <a:xfrm>
            <a:off x="6677660" y="608330"/>
            <a:ext cx="3164840" cy="255016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6" grpId="0" bldLvl="0" animBg="1"/>
      <p:bldP spid="107537" grpId="0" bldLvl="0" animBg="1"/>
      <p:bldP spid="107538" grpId="0" bldLvl="0" animBg="1"/>
      <p:bldP spid="107545" grpId="0" bldLvl="0" animBg="1" autoUpdateAnimBg="0"/>
      <p:bldP spid="107548" grpId="0" bldLvl="0" animBg="1"/>
      <p:bldP spid="107549" grpId="0" bldLvl="0" animBg="1"/>
      <p:bldP spid="107550" grpId="0" bldLvl="0" animBg="1"/>
      <p:bldP spid="6" grpId="0"/>
      <p:bldP spid="5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640013" y="3355023"/>
            <a:ext cx="526256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电阻的串、并联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640013" y="4939348"/>
            <a:ext cx="7278687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4.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电压源和电流源的等效变换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640013" y="4147185"/>
            <a:ext cx="55435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电阻的</a:t>
            </a:r>
            <a:r>
              <a:rPr kumimoji="1" lang="en-US" altLang="zh-CN" sz="3600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Y</a:t>
            </a:r>
            <a:r>
              <a:rPr kumimoji="1" lang="en-US" altLang="zh-CN" sz="3600" b="1">
                <a:solidFill>
                  <a:schemeClr val="bg1"/>
                </a:solidFill>
                <a:ea typeface="楷体_GB2312" pitchFamily="49" charset="-122"/>
                <a:sym typeface="Wingdings 3" pitchFamily="18" charset="2"/>
              </a:rPr>
              <a:t>-</a:t>
            </a:r>
            <a:r>
              <a:rPr kumimoji="1" lang="en-US" altLang="zh-CN" sz="360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变换</a:t>
            </a:r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208213" y="1555115"/>
            <a:ext cx="2132330" cy="64516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重点：</a:t>
            </a:r>
            <a:endParaRPr kumimoji="1"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640013" y="2562860"/>
            <a:ext cx="526256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电路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等效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的概念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1083" name="Group 11"/>
          <p:cNvGrpSpPr/>
          <p:nvPr/>
        </p:nvGrpSpPr>
        <p:grpSpPr bwMode="auto">
          <a:xfrm>
            <a:off x="9767888" y="6381750"/>
            <a:ext cx="792162" cy="368301"/>
            <a:chOff x="4649" y="4020"/>
            <a:chExt cx="499" cy="232"/>
          </a:xfrm>
        </p:grpSpPr>
        <p:pic>
          <p:nvPicPr>
            <p:cNvPr id="131084" name="Picture 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085" name="Text Box 1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本章重点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ldLvl="0" animBg="1"/>
      <p:bldP spid="131076" grpId="0" bldLvl="0" animBg="1"/>
      <p:bldP spid="131077" grpId="0" bldLvl="0" animBg="1"/>
      <p:bldP spid="131078" grpId="0" bldLvl="0" animBg="1" autoUpdateAnimBg="0"/>
      <p:bldP spid="13107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633220" y="1338580"/>
            <a:ext cx="19183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简记方法：</a:t>
            </a:r>
            <a:endParaRPr kumimoji="1" lang="zh-CN" altLang="en-US" b="1">
              <a:ea typeface="楷体_GB2312" pitchFamily="49" charset="-122"/>
            </a:endParaRPr>
          </a:p>
        </p:txBody>
      </p:sp>
      <p:graphicFrame>
        <p:nvGraphicFramePr>
          <p:cNvPr id="43018" name="Object 10" descr="蓝色面巾纸"/>
          <p:cNvGraphicFramePr>
            <a:graphicFrameLocks noChangeAspect="1"/>
          </p:cNvGraphicFramePr>
          <p:nvPr/>
        </p:nvGraphicFramePr>
        <p:xfrm>
          <a:off x="1668780" y="2058318"/>
          <a:ext cx="3923829" cy="90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7" name="公式" r:id="rId1" imgW="3810000" imgH="1054100" progId="Equation.3">
                  <p:embed/>
                </p:oleObj>
              </mc:Choice>
              <mc:Fallback>
                <p:oleObj name="公式" r:id="rId1" imgW="3810000" imgH="1054100" progId="Equation.3">
                  <p:embed/>
                  <p:pic>
                    <p:nvPicPr>
                      <p:cNvPr id="0" name="Object 10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780" y="2058318"/>
                        <a:ext cx="3923829" cy="907444"/>
                      </a:xfrm>
                      <a:prstGeom prst="rect">
                        <a:avLst/>
                      </a:prstGeom>
                      <a:blipFill dpi="0" rotWithShape="1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 descr="蓝色面巾纸"/>
          <p:cNvGraphicFramePr>
            <a:graphicFrameLocks noChangeAspect="1"/>
          </p:cNvGraphicFramePr>
          <p:nvPr/>
        </p:nvGraphicFramePr>
        <p:xfrm>
          <a:off x="6849185" y="2058318"/>
          <a:ext cx="3980105" cy="86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8" name="公式" r:id="rId4" imgW="3822700" imgH="1016000" progId="Equation.3">
                  <p:embed/>
                </p:oleObj>
              </mc:Choice>
              <mc:Fallback>
                <p:oleObj name="公式" r:id="rId4" imgW="3822700" imgH="1016000" progId="Equation.3">
                  <p:embed/>
                  <p:pic>
                    <p:nvPicPr>
                      <p:cNvPr id="0" name="Object 12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185" y="2058318"/>
                        <a:ext cx="3980105" cy="869037"/>
                      </a:xfrm>
                      <a:prstGeom prst="rect">
                        <a:avLst/>
                      </a:prstGeom>
                      <a:blipFill dpi="0" rotWithShape="1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AutoShape 15" descr="羊皮纸"/>
          <p:cNvSpPr>
            <a:spLocks noChangeArrowheads="1"/>
          </p:cNvSpPr>
          <p:nvPr/>
        </p:nvSpPr>
        <p:spPr bwMode="auto">
          <a:xfrm>
            <a:off x="2353310" y="3282950"/>
            <a:ext cx="978535" cy="476250"/>
          </a:xfrm>
          <a:prstGeom prst="wedgeRoundRectCallout">
            <a:avLst>
              <a:gd name="adj1" fmla="val 98150"/>
              <a:gd name="adj2" fmla="val -111600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195" rIns="36195"/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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</a:rPr>
              <a:t>变</a:t>
            </a:r>
            <a:r>
              <a:rPr kumimoji="1" lang="en-US" altLang="zh-CN">
                <a:solidFill>
                  <a:schemeClr val="tx1"/>
                </a:solidFill>
              </a:rPr>
              <a:t>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024" name="AutoShape 16" descr="羊皮纸"/>
          <p:cNvSpPr>
            <a:spLocks noChangeArrowheads="1"/>
          </p:cNvSpPr>
          <p:nvPr/>
        </p:nvSpPr>
        <p:spPr bwMode="auto">
          <a:xfrm>
            <a:off x="5886450" y="3209925"/>
            <a:ext cx="974725" cy="504825"/>
          </a:xfrm>
          <a:prstGeom prst="wedgeRoundRectCallout">
            <a:avLst>
              <a:gd name="adj1" fmla="val 152996"/>
              <a:gd name="adj2" fmla="val -108364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195" rIns="36195"/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r>
              <a:rPr kumimoji="1" lang="zh-CN" altLang="en-US" b="1" dirty="0">
                <a:solidFill>
                  <a:schemeClr val="tx1"/>
                </a:solidFill>
                <a:ea typeface="楷体_GB2312" pitchFamily="49" charset="-122"/>
              </a:rPr>
              <a:t>变</a:t>
            </a:r>
            <a:r>
              <a:rPr kumimoji="1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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3028" name="Group 2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3029" name="Picture 2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30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031" name="Group 2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3032" name="Picture 2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33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1633220" y="4075113"/>
            <a:ext cx="4896346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特例：若三个电阻相等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对称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则有：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2929255" y="4866640"/>
            <a:ext cx="1887855" cy="58356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200" i="1" baseline="-250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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 = 3</a:t>
            </a:r>
            <a:r>
              <a:rPr kumimoji="1" lang="en-US" altLang="zh-CN" sz="3200" i="1" dirty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kumimoji="1" lang="en-US" altLang="zh-CN" sz="3200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Y</a:t>
            </a:r>
            <a:endParaRPr kumimoji="1" lang="en-US" altLang="zh-CN" sz="3200" baseline="-25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3039" name="Group 31"/>
          <p:cNvGrpSpPr/>
          <p:nvPr/>
        </p:nvGrpSpPr>
        <p:grpSpPr bwMode="auto">
          <a:xfrm>
            <a:off x="7534910" y="3237230"/>
            <a:ext cx="3386455" cy="2934794"/>
            <a:chOff x="3971" y="1488"/>
            <a:chExt cx="1248" cy="1224"/>
          </a:xfrm>
        </p:grpSpPr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4632" y="1488"/>
              <a:ext cx="587" cy="104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4632" y="2161"/>
              <a:ext cx="587" cy="37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Text Box 38"/>
            <p:cNvSpPr txBox="1">
              <a:spLocks noChangeArrowheads="1"/>
            </p:cNvSpPr>
            <p:nvPr/>
          </p:nvSpPr>
          <p:spPr bwMode="auto">
            <a:xfrm>
              <a:off x="4923" y="1788"/>
              <a:ext cx="2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31</a:t>
              </a:r>
              <a:endParaRPr kumimoji="1" lang="en-US" altLang="zh-CN" sz="2400" b="1" i="1" baseline="-250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4444" y="2520"/>
              <a:ext cx="2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23</a:t>
              </a:r>
              <a:endParaRPr kumimoji="1" lang="en-US" altLang="zh-CN" sz="2400" b="1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8" name="Text Box 40"/>
            <p:cNvSpPr txBox="1">
              <a:spLocks noChangeArrowheads="1"/>
            </p:cNvSpPr>
            <p:nvPr/>
          </p:nvSpPr>
          <p:spPr bwMode="auto">
            <a:xfrm>
              <a:off x="4076" y="1749"/>
              <a:ext cx="3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12</a:t>
              </a:r>
              <a:endParaRPr kumimoji="1" lang="en-US" altLang="zh-CN" sz="2400" b="1" i="1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9" name="Text Box 41"/>
            <p:cNvSpPr txBox="1">
              <a:spLocks noChangeArrowheads="1"/>
            </p:cNvSpPr>
            <p:nvPr/>
          </p:nvSpPr>
          <p:spPr bwMode="auto">
            <a:xfrm>
              <a:off x="4754" y="2068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400" b="1" i="1" baseline="-250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0" name="Text Box 42"/>
            <p:cNvSpPr txBox="1">
              <a:spLocks noChangeArrowheads="1"/>
            </p:cNvSpPr>
            <p:nvPr/>
          </p:nvSpPr>
          <p:spPr bwMode="auto">
            <a:xfrm>
              <a:off x="4424" y="226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400" b="1" i="1" baseline="-250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1" name="Text Box 43"/>
            <p:cNvSpPr txBox="1">
              <a:spLocks noChangeArrowheads="1"/>
            </p:cNvSpPr>
            <p:nvPr/>
          </p:nvSpPr>
          <p:spPr bwMode="auto">
            <a:xfrm>
              <a:off x="4459" y="1835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400" b="1" i="1" baseline="-250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3052" name="AutoShape 44" descr="羊皮纸"/>
          <p:cNvSpPr>
            <a:spLocks noChangeArrowheads="1"/>
          </p:cNvSpPr>
          <p:nvPr/>
        </p:nvSpPr>
        <p:spPr bwMode="auto">
          <a:xfrm>
            <a:off x="5339080" y="4966335"/>
            <a:ext cx="1816735" cy="483870"/>
          </a:xfrm>
          <a:prstGeom prst="wedgeRoundRectCallout">
            <a:avLst>
              <a:gd name="adj1" fmla="val 81247"/>
              <a:gd name="adj2" fmla="val -65748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外大内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小！</a:t>
            </a:r>
            <a:endParaRPr kumimoji="1"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056" name="Group 4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3057" name="Picture 49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58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公式简记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 descr="7b0a20202020227461726765744964223a202270726f636573734f6e6c696e6554657874426f78220a7d0a"/>
          <p:cNvSpPr/>
          <p:nvPr>
            <p:custDataLst>
              <p:tags r:id="rId8"/>
            </p:custDataLst>
          </p:nvPr>
        </p:nvSpPr>
        <p:spPr>
          <a:xfrm>
            <a:off x="6691630" y="2011680"/>
            <a:ext cx="1012190" cy="914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3600" baseline="-25000" dirty="0" smtClean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3600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endParaRPr kumimoji="1" lang="zh-CN" altLang="en-US" sz="3600" dirty="0" smtClean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矩形 5" descr="7b0a20202020227461726765744964223a202270726f636573734f6e6c696e6554657874426f78220a7d0a"/>
          <p:cNvSpPr/>
          <p:nvPr>
            <p:custDataLst>
              <p:tags r:id="rId9"/>
            </p:custDataLst>
          </p:nvPr>
        </p:nvSpPr>
        <p:spPr>
          <a:xfrm>
            <a:off x="7614285" y="2016125"/>
            <a:ext cx="3314065" cy="914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u="sng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kumimoji="1" lang="zh-CN" altLang="en-US" u="sng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两两电阻乘积之和</a:t>
            </a:r>
            <a:endParaRPr kumimoji="1" lang="zh-CN" altLang="en-US" u="sng" dirty="0" smtClean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Y</a:t>
            </a:r>
            <a:r>
              <a:rPr kumimoji="1"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不相邻电阻</a:t>
            </a:r>
            <a:endParaRPr kumimoji="1" lang="zh-CN" altLang="en-US" dirty="0" smtClean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bldLvl="0" animBg="1"/>
      <p:bldP spid="43023" grpId="0" bldLvl="0" animBg="1"/>
      <p:bldP spid="43024" grpId="0" bldLvl="0" animBg="1"/>
      <p:bldP spid="43037" grpId="0" bldLvl="0" animBg="1"/>
      <p:bldP spid="43038" grpId="0" bldLvl="0" animBg="1" autoUpdateAnimBg="0"/>
      <p:bldP spid="43052" grpId="0" bldLvl="0" animBg="1"/>
      <p:bldP spid="5" grpId="0" bldLvl="0" animBg="1"/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494915" y="2703513"/>
            <a:ext cx="8027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对外</a:t>
            </a: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部</a:t>
            </a:r>
            <a:r>
              <a:rPr kumimoji="1" lang="en-US" altLang="zh-CN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端钮以外</a:t>
            </a:r>
            <a:r>
              <a:rPr kumimoji="1" lang="en-US" altLang="zh-CN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有效，对内不成立。</a:t>
            </a:r>
            <a:endParaRPr kumimoji="1" lang="zh-CN" altLang="en-US" sz="32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2494915" y="3566478"/>
            <a:ext cx="65516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等效电路与外部电路无关。</a:t>
            </a:r>
            <a:endParaRPr kumimoji="1" lang="zh-CN" altLang="en-US" sz="32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2494915" y="4431030"/>
            <a:ext cx="47513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用于简化电路。</a:t>
            </a:r>
            <a:endParaRPr kumimoji="1" lang="zh-CN" altLang="en-US" sz="32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2078" name="Group 9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2079" name="Picture 9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80" name="Text Box 9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081" name="Group 9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2082" name="Picture 9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83" name="Text Box 9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087" name="Group 103"/>
          <p:cNvGrpSpPr/>
          <p:nvPr/>
        </p:nvGrpSpPr>
        <p:grpSpPr bwMode="auto">
          <a:xfrm>
            <a:off x="1346200" y="1697355"/>
            <a:ext cx="1643063" cy="850900"/>
            <a:chOff x="385" y="3022"/>
            <a:chExt cx="1035" cy="536"/>
          </a:xfrm>
        </p:grpSpPr>
        <p:pic>
          <p:nvPicPr>
            <p:cNvPr id="42088" name="Picture 104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  <a:endParaRPr kumimoji="1" lang="zh-CN" altLang="en-US" sz="3200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42093" name="Group 10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2094" name="Picture 11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95" name="Text Box 11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正确正解变换公式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 bldLvl="0" animBg="1" autoUpdateAnimBg="0"/>
      <p:bldP spid="42004" grpId="0" bldLvl="0" animBg="1" autoUpdateAnimBg="0"/>
      <p:bldP spid="42023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497455" y="1539240"/>
            <a:ext cx="22339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桥 </a:t>
            </a:r>
            <a:r>
              <a:rPr kumimoji="1" lang="en-US" altLang="zh-CN" dirty="0">
                <a:ea typeface="楷体_GB2312" pitchFamily="49" charset="-122"/>
              </a:rPr>
              <a:t>T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电路。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34" name="AutoShape 74"/>
          <p:cNvSpPr>
            <a:spLocks noChangeArrowheads="1"/>
          </p:cNvSpPr>
          <p:nvPr/>
        </p:nvSpPr>
        <p:spPr bwMode="auto">
          <a:xfrm rot="-1646157">
            <a:off x="5375910" y="3192145"/>
            <a:ext cx="946150" cy="161925"/>
          </a:xfrm>
          <a:prstGeom prst="rightArrow">
            <a:avLst>
              <a:gd name="adj1" fmla="val 50000"/>
              <a:gd name="adj2" fmla="val 146078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7" name="Oval 77"/>
          <p:cNvSpPr>
            <a:spLocks noChangeArrowheads="1"/>
          </p:cNvSpPr>
          <p:nvPr/>
        </p:nvSpPr>
        <p:spPr bwMode="auto">
          <a:xfrm>
            <a:off x="1875155" y="3382010"/>
            <a:ext cx="2666365" cy="1823085"/>
          </a:xfrm>
          <a:prstGeom prst="ellipse">
            <a:avLst/>
          </a:prstGeom>
          <a:noFill/>
          <a:ln w="31750">
            <a:solidFill>
              <a:srgbClr val="FF66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1274763" y="1481773"/>
            <a:ext cx="1295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4-1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41035" name="AutoShape 75"/>
          <p:cNvSpPr>
            <a:spLocks noChangeArrowheads="1"/>
          </p:cNvSpPr>
          <p:nvPr/>
        </p:nvSpPr>
        <p:spPr bwMode="auto">
          <a:xfrm rot="1949669">
            <a:off x="5502593" y="4579620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75" name="Group 1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1076" name="Picture 1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77" name="Text Box 1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078" name="Group 11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1079" name="Picture 1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0" name="Text Box 1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084" name="Group 124"/>
          <p:cNvGrpSpPr/>
          <p:nvPr/>
        </p:nvGrpSpPr>
        <p:grpSpPr bwMode="auto">
          <a:xfrm>
            <a:off x="1057593" y="2562225"/>
            <a:ext cx="3997325" cy="2879725"/>
            <a:chOff x="2562" y="391"/>
            <a:chExt cx="2518" cy="1814"/>
          </a:xfrm>
        </p:grpSpPr>
        <p:sp>
          <p:nvSpPr>
            <p:cNvPr id="41085" name="Oval 125"/>
            <p:cNvSpPr>
              <a:spLocks noChangeArrowheads="1"/>
            </p:cNvSpPr>
            <p:nvPr/>
          </p:nvSpPr>
          <p:spPr bwMode="auto">
            <a:xfrm>
              <a:off x="2835" y="152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1086" name="Line 126"/>
            <p:cNvSpPr>
              <a:spLocks noChangeShapeType="1"/>
            </p:cNvSpPr>
            <p:nvPr/>
          </p:nvSpPr>
          <p:spPr bwMode="auto">
            <a:xfrm>
              <a:off x="3923" y="1207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7" name="Line 127"/>
            <p:cNvSpPr>
              <a:spLocks noChangeShapeType="1"/>
            </p:cNvSpPr>
            <p:nvPr/>
          </p:nvSpPr>
          <p:spPr bwMode="auto">
            <a:xfrm flipV="1">
              <a:off x="3152" y="754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8" name="Line 128"/>
            <p:cNvSpPr>
              <a:spLocks noChangeShapeType="1"/>
            </p:cNvSpPr>
            <p:nvPr/>
          </p:nvSpPr>
          <p:spPr bwMode="auto">
            <a:xfrm>
              <a:off x="3152" y="754"/>
              <a:ext cx="15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9" name="Text Box 129"/>
            <p:cNvSpPr txBox="1">
              <a:spLocks noChangeArrowheads="1"/>
            </p:cNvSpPr>
            <p:nvPr/>
          </p:nvSpPr>
          <p:spPr bwMode="auto">
            <a:xfrm>
              <a:off x="3651" y="391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090" name="Text Box 130"/>
            <p:cNvSpPr txBox="1">
              <a:spLocks noChangeArrowheads="1"/>
            </p:cNvSpPr>
            <p:nvPr/>
          </p:nvSpPr>
          <p:spPr bwMode="auto">
            <a:xfrm>
              <a:off x="3198" y="845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091" name="Text Box 131"/>
            <p:cNvSpPr txBox="1">
              <a:spLocks noChangeArrowheads="1"/>
            </p:cNvSpPr>
            <p:nvPr/>
          </p:nvSpPr>
          <p:spPr bwMode="auto">
            <a:xfrm>
              <a:off x="4059" y="845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092" name="Text Box 132"/>
            <p:cNvSpPr txBox="1">
              <a:spLocks noChangeArrowheads="1"/>
            </p:cNvSpPr>
            <p:nvPr/>
          </p:nvSpPr>
          <p:spPr bwMode="auto">
            <a:xfrm>
              <a:off x="3923" y="1525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093" name="Text Box 133"/>
            <p:cNvSpPr txBox="1">
              <a:spLocks noChangeArrowheads="1"/>
            </p:cNvSpPr>
            <p:nvPr/>
          </p:nvSpPr>
          <p:spPr bwMode="auto">
            <a:xfrm>
              <a:off x="4876" y="1525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094" name="Text Box 134"/>
            <p:cNvSpPr txBox="1">
              <a:spLocks noChangeArrowheads="1"/>
            </p:cNvSpPr>
            <p:nvPr/>
          </p:nvSpPr>
          <p:spPr bwMode="auto">
            <a:xfrm>
              <a:off x="2562" y="1570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E</a:t>
              </a:r>
              <a:endParaRPr lang="en-US" altLang="zh-CN"/>
            </a:p>
          </p:txBody>
        </p:sp>
        <p:sp>
          <p:nvSpPr>
            <p:cNvPr id="41095" name="Rectangle 135"/>
            <p:cNvSpPr>
              <a:spLocks noChangeArrowheads="1"/>
            </p:cNvSpPr>
            <p:nvPr/>
          </p:nvSpPr>
          <p:spPr bwMode="auto">
            <a:xfrm>
              <a:off x="3016" y="1207"/>
              <a:ext cx="1814" cy="99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6" name="Line 136"/>
            <p:cNvSpPr>
              <a:spLocks noChangeShapeType="1"/>
            </p:cNvSpPr>
            <p:nvPr/>
          </p:nvSpPr>
          <p:spPr bwMode="auto">
            <a:xfrm flipV="1">
              <a:off x="4694" y="754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7" name="Rectangle 137"/>
            <p:cNvSpPr>
              <a:spLocks noChangeArrowheads="1"/>
            </p:cNvSpPr>
            <p:nvPr/>
          </p:nvSpPr>
          <p:spPr bwMode="auto">
            <a:xfrm>
              <a:off x="4150" y="116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8" name="Rectangle 138"/>
            <p:cNvSpPr>
              <a:spLocks noChangeArrowheads="1"/>
            </p:cNvSpPr>
            <p:nvPr/>
          </p:nvSpPr>
          <p:spPr bwMode="auto">
            <a:xfrm>
              <a:off x="3288" y="116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9" name="Rectangle 139"/>
            <p:cNvSpPr>
              <a:spLocks noChangeArrowheads="1"/>
            </p:cNvSpPr>
            <p:nvPr/>
          </p:nvSpPr>
          <p:spPr bwMode="auto">
            <a:xfrm>
              <a:off x="3787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0" name="Rectangle 140"/>
            <p:cNvSpPr>
              <a:spLocks noChangeArrowheads="1"/>
            </p:cNvSpPr>
            <p:nvPr/>
          </p:nvSpPr>
          <p:spPr bwMode="auto">
            <a:xfrm>
              <a:off x="4749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1" name="Rectangle 141"/>
            <p:cNvSpPr>
              <a:spLocks noChangeArrowheads="1"/>
            </p:cNvSpPr>
            <p:nvPr/>
          </p:nvSpPr>
          <p:spPr bwMode="auto">
            <a:xfrm>
              <a:off x="3878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2" name="Text Box 142"/>
            <p:cNvSpPr txBox="1">
              <a:spLocks noChangeArrowheads="1"/>
            </p:cNvSpPr>
            <p:nvPr/>
          </p:nvSpPr>
          <p:spPr bwMode="auto">
            <a:xfrm>
              <a:off x="2699" y="1842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03" name="Text Box 143"/>
            <p:cNvSpPr txBox="1">
              <a:spLocks noChangeArrowheads="1"/>
            </p:cNvSpPr>
            <p:nvPr/>
          </p:nvSpPr>
          <p:spPr bwMode="auto">
            <a:xfrm>
              <a:off x="2699" y="1207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/>
            </a:p>
          </p:txBody>
        </p:sp>
      </p:grpSp>
      <p:grpSp>
        <p:nvGrpSpPr>
          <p:cNvPr id="41104" name="Group 144"/>
          <p:cNvGrpSpPr/>
          <p:nvPr/>
        </p:nvGrpSpPr>
        <p:grpSpPr bwMode="auto">
          <a:xfrm>
            <a:off x="6606223" y="979170"/>
            <a:ext cx="4132262" cy="2592388"/>
            <a:chOff x="2477" y="2205"/>
            <a:chExt cx="2603" cy="1633"/>
          </a:xfrm>
        </p:grpSpPr>
        <p:sp>
          <p:nvSpPr>
            <p:cNvPr id="41105" name="Oval 145"/>
            <p:cNvSpPr>
              <a:spLocks noChangeArrowheads="1"/>
            </p:cNvSpPr>
            <p:nvPr/>
          </p:nvSpPr>
          <p:spPr bwMode="auto">
            <a:xfrm>
              <a:off x="2835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1106" name="Line 146"/>
            <p:cNvSpPr>
              <a:spLocks noChangeShapeType="1"/>
            </p:cNvSpPr>
            <p:nvPr/>
          </p:nvSpPr>
          <p:spPr bwMode="auto">
            <a:xfrm>
              <a:off x="3923" y="2478"/>
              <a:ext cx="0" cy="13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7" name="Text Box 147"/>
            <p:cNvSpPr txBox="1">
              <a:spLocks noChangeArrowheads="1"/>
            </p:cNvSpPr>
            <p:nvPr/>
          </p:nvSpPr>
          <p:spPr bwMode="auto">
            <a:xfrm>
              <a:off x="3151" y="2205"/>
              <a:ext cx="7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1/3k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08" name="Text Box 148"/>
            <p:cNvSpPr txBox="1">
              <a:spLocks noChangeArrowheads="1"/>
            </p:cNvSpPr>
            <p:nvPr/>
          </p:nvSpPr>
          <p:spPr bwMode="auto">
            <a:xfrm>
              <a:off x="4105" y="2205"/>
              <a:ext cx="7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1/3k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09" name="Text Box 149"/>
            <p:cNvSpPr txBox="1">
              <a:spLocks noChangeArrowheads="1"/>
            </p:cNvSpPr>
            <p:nvPr/>
          </p:nvSpPr>
          <p:spPr bwMode="auto">
            <a:xfrm>
              <a:off x="3923" y="3294"/>
              <a:ext cx="65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10" name="Text Box 150"/>
            <p:cNvSpPr txBox="1">
              <a:spLocks noChangeArrowheads="1"/>
            </p:cNvSpPr>
            <p:nvPr/>
          </p:nvSpPr>
          <p:spPr bwMode="auto">
            <a:xfrm>
              <a:off x="4876" y="2976"/>
              <a:ext cx="2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11" name="Text Box 151"/>
            <p:cNvSpPr txBox="1">
              <a:spLocks noChangeArrowheads="1"/>
            </p:cNvSpPr>
            <p:nvPr/>
          </p:nvSpPr>
          <p:spPr bwMode="auto">
            <a:xfrm>
              <a:off x="2568" y="2886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E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12" name="Text Box 152"/>
            <p:cNvSpPr txBox="1">
              <a:spLocks noChangeArrowheads="1"/>
            </p:cNvSpPr>
            <p:nvPr/>
          </p:nvSpPr>
          <p:spPr bwMode="auto">
            <a:xfrm>
              <a:off x="3878" y="2660"/>
              <a:ext cx="61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1/3k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13" name="Rectangle 153"/>
            <p:cNvSpPr>
              <a:spLocks noChangeArrowheads="1"/>
            </p:cNvSpPr>
            <p:nvPr/>
          </p:nvSpPr>
          <p:spPr bwMode="auto">
            <a:xfrm>
              <a:off x="3016" y="2478"/>
              <a:ext cx="1814" cy="136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4" name="Rectangle 154"/>
            <p:cNvSpPr>
              <a:spLocks noChangeArrowheads="1"/>
            </p:cNvSpPr>
            <p:nvPr/>
          </p:nvSpPr>
          <p:spPr bwMode="auto">
            <a:xfrm>
              <a:off x="4286" y="243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5" name="Rectangle 155"/>
            <p:cNvSpPr>
              <a:spLocks noChangeArrowheads="1"/>
            </p:cNvSpPr>
            <p:nvPr/>
          </p:nvSpPr>
          <p:spPr bwMode="auto">
            <a:xfrm>
              <a:off x="3288" y="243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6" name="Rectangle 156"/>
            <p:cNvSpPr>
              <a:spLocks noChangeArrowheads="1"/>
            </p:cNvSpPr>
            <p:nvPr/>
          </p:nvSpPr>
          <p:spPr bwMode="auto">
            <a:xfrm>
              <a:off x="3842" y="329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7" name="Rectangle 157"/>
            <p:cNvSpPr>
              <a:spLocks noChangeArrowheads="1"/>
            </p:cNvSpPr>
            <p:nvPr/>
          </p:nvSpPr>
          <p:spPr bwMode="auto">
            <a:xfrm>
              <a:off x="3842" y="275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8" name="Rectangle 158"/>
            <p:cNvSpPr>
              <a:spLocks noChangeArrowheads="1"/>
            </p:cNvSpPr>
            <p:nvPr/>
          </p:nvSpPr>
          <p:spPr bwMode="auto">
            <a:xfrm>
              <a:off x="4749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9" name="Text Box 159"/>
            <p:cNvSpPr txBox="1">
              <a:spLocks noChangeArrowheads="1"/>
            </p:cNvSpPr>
            <p:nvPr/>
          </p:nvSpPr>
          <p:spPr bwMode="auto">
            <a:xfrm>
              <a:off x="2477" y="2568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20" name="Text Box 160"/>
            <p:cNvSpPr txBox="1">
              <a:spLocks noChangeArrowheads="1"/>
            </p:cNvSpPr>
            <p:nvPr/>
          </p:nvSpPr>
          <p:spPr bwMode="auto">
            <a:xfrm>
              <a:off x="2477" y="3249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1121" name="Group 161"/>
          <p:cNvGrpSpPr/>
          <p:nvPr/>
        </p:nvGrpSpPr>
        <p:grpSpPr bwMode="auto">
          <a:xfrm>
            <a:off x="6677660" y="3643948"/>
            <a:ext cx="4132263" cy="2592387"/>
            <a:chOff x="2431" y="481"/>
            <a:chExt cx="2603" cy="1633"/>
          </a:xfrm>
        </p:grpSpPr>
        <p:sp>
          <p:nvSpPr>
            <p:cNvPr id="41122" name="Line 162"/>
            <p:cNvSpPr>
              <a:spLocks noChangeShapeType="1"/>
            </p:cNvSpPr>
            <p:nvPr/>
          </p:nvSpPr>
          <p:spPr bwMode="auto">
            <a:xfrm>
              <a:off x="4195" y="754"/>
              <a:ext cx="0" cy="13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3" name="Line 163"/>
            <p:cNvSpPr>
              <a:spLocks noChangeShapeType="1"/>
            </p:cNvSpPr>
            <p:nvPr/>
          </p:nvSpPr>
          <p:spPr bwMode="auto">
            <a:xfrm>
              <a:off x="3470" y="1162"/>
              <a:ext cx="72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4" name="Oval 164"/>
            <p:cNvSpPr>
              <a:spLocks noChangeArrowheads="1"/>
            </p:cNvSpPr>
            <p:nvPr/>
          </p:nvSpPr>
          <p:spPr bwMode="auto">
            <a:xfrm>
              <a:off x="2789" y="116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1125" name="Line 165"/>
            <p:cNvSpPr>
              <a:spLocks noChangeShapeType="1"/>
            </p:cNvSpPr>
            <p:nvPr/>
          </p:nvSpPr>
          <p:spPr bwMode="auto">
            <a:xfrm>
              <a:off x="3470" y="754"/>
              <a:ext cx="0" cy="13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6" name="Text Box 166"/>
            <p:cNvSpPr txBox="1">
              <a:spLocks noChangeArrowheads="1"/>
            </p:cNvSpPr>
            <p:nvPr/>
          </p:nvSpPr>
          <p:spPr bwMode="auto">
            <a:xfrm>
              <a:off x="3560" y="481"/>
              <a:ext cx="58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27" name="Text Box 167"/>
            <p:cNvSpPr txBox="1">
              <a:spLocks noChangeArrowheads="1"/>
            </p:cNvSpPr>
            <p:nvPr/>
          </p:nvSpPr>
          <p:spPr bwMode="auto">
            <a:xfrm>
              <a:off x="3650" y="1205"/>
              <a:ext cx="51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28" name="Text Box 168"/>
            <p:cNvSpPr txBox="1">
              <a:spLocks noChangeArrowheads="1"/>
            </p:cNvSpPr>
            <p:nvPr/>
          </p:nvSpPr>
          <p:spPr bwMode="auto">
            <a:xfrm>
              <a:off x="4195" y="1525"/>
              <a:ext cx="65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29" name="Text Box 169"/>
            <p:cNvSpPr txBox="1">
              <a:spLocks noChangeArrowheads="1"/>
            </p:cNvSpPr>
            <p:nvPr/>
          </p:nvSpPr>
          <p:spPr bwMode="auto">
            <a:xfrm>
              <a:off x="4830" y="1252"/>
              <a:ext cx="2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30" name="Text Box 170"/>
            <p:cNvSpPr txBox="1">
              <a:spLocks noChangeArrowheads="1"/>
            </p:cNvSpPr>
            <p:nvPr/>
          </p:nvSpPr>
          <p:spPr bwMode="auto">
            <a:xfrm>
              <a:off x="2522" y="1117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E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31" name="Text Box 171"/>
            <p:cNvSpPr txBox="1">
              <a:spLocks noChangeArrowheads="1"/>
            </p:cNvSpPr>
            <p:nvPr/>
          </p:nvSpPr>
          <p:spPr bwMode="auto">
            <a:xfrm>
              <a:off x="3515" y="1525"/>
              <a:ext cx="73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3k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132" name="Rectangle 172"/>
            <p:cNvSpPr>
              <a:spLocks noChangeArrowheads="1"/>
            </p:cNvSpPr>
            <p:nvPr/>
          </p:nvSpPr>
          <p:spPr bwMode="auto">
            <a:xfrm>
              <a:off x="2971" y="754"/>
              <a:ext cx="1814" cy="136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3" name="Rectangle 173"/>
            <p:cNvSpPr>
              <a:spLocks noChangeArrowheads="1"/>
            </p:cNvSpPr>
            <p:nvPr/>
          </p:nvSpPr>
          <p:spPr bwMode="auto">
            <a:xfrm>
              <a:off x="3696" y="111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4" name="Rectangle 174"/>
            <p:cNvSpPr>
              <a:spLocks noChangeArrowheads="1"/>
            </p:cNvSpPr>
            <p:nvPr/>
          </p:nvSpPr>
          <p:spPr bwMode="auto">
            <a:xfrm>
              <a:off x="3696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5" name="Rectangle 175"/>
            <p:cNvSpPr>
              <a:spLocks noChangeArrowheads="1"/>
            </p:cNvSpPr>
            <p:nvPr/>
          </p:nvSpPr>
          <p:spPr bwMode="auto">
            <a:xfrm>
              <a:off x="4114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6" name="Rectangle 176"/>
            <p:cNvSpPr>
              <a:spLocks noChangeArrowheads="1"/>
            </p:cNvSpPr>
            <p:nvPr/>
          </p:nvSpPr>
          <p:spPr bwMode="auto">
            <a:xfrm>
              <a:off x="3388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7" name="Rectangle 177"/>
            <p:cNvSpPr>
              <a:spLocks noChangeArrowheads="1"/>
            </p:cNvSpPr>
            <p:nvPr/>
          </p:nvSpPr>
          <p:spPr bwMode="auto">
            <a:xfrm>
              <a:off x="4703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8" name="Text Box 178"/>
            <p:cNvSpPr txBox="1">
              <a:spLocks noChangeArrowheads="1"/>
            </p:cNvSpPr>
            <p:nvPr/>
          </p:nvSpPr>
          <p:spPr bwMode="auto">
            <a:xfrm>
              <a:off x="2431" y="844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39" name="Text Box 179"/>
            <p:cNvSpPr txBox="1">
              <a:spLocks noChangeArrowheads="1"/>
            </p:cNvSpPr>
            <p:nvPr/>
          </p:nvSpPr>
          <p:spPr bwMode="auto">
            <a:xfrm>
              <a:off x="2431" y="1525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1163" name="Oval 203"/>
          <p:cNvSpPr>
            <a:spLocks noChangeArrowheads="1"/>
          </p:cNvSpPr>
          <p:nvPr/>
        </p:nvSpPr>
        <p:spPr bwMode="auto">
          <a:xfrm>
            <a:off x="1633855" y="2562225"/>
            <a:ext cx="3167063" cy="1728788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64" name="Group 20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1165" name="Picture 20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166" name="Text Box 20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90036" y="2469853"/>
            <a:ext cx="102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>
                <a:solidFill>
                  <a:srgbClr val="FF0000"/>
                </a:solidFill>
              </a:rPr>
              <a:t>Δ→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6596" y="4910234"/>
            <a:ext cx="102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Y→</a:t>
            </a:r>
            <a:r>
              <a:rPr lang="el-GR" altLang="zh-CN" dirty="0" smtClean="0">
                <a:solidFill>
                  <a:srgbClr val="FF0000"/>
                </a:solidFill>
              </a:rPr>
              <a:t>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21813" y="3786510"/>
            <a:ext cx="2568427" cy="131490"/>
            <a:chOff x="1043608" y="3068960"/>
            <a:chExt cx="2568427" cy="131490"/>
          </a:xfrm>
        </p:grpSpPr>
        <p:sp>
          <p:nvSpPr>
            <p:cNvPr id="4" name="椭圆 3"/>
            <p:cNvSpPr/>
            <p:nvPr/>
          </p:nvSpPr>
          <p:spPr bwMode="auto">
            <a:xfrm>
              <a:off x="3504035" y="308148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2280270" y="309245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1043608" y="306896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04485" y="1355430"/>
            <a:ext cx="2988320" cy="1228780"/>
            <a:chOff x="5378200" y="1068410"/>
            <a:chExt cx="2988320" cy="1228780"/>
          </a:xfrm>
        </p:grpSpPr>
        <p:sp>
          <p:nvSpPr>
            <p:cNvPr id="78" name="椭圆 77"/>
            <p:cNvSpPr/>
            <p:nvPr/>
          </p:nvSpPr>
          <p:spPr bwMode="auto">
            <a:xfrm>
              <a:off x="5378200" y="107307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8258520" y="106841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18360" y="218919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84" name="Oval 203"/>
          <p:cNvSpPr>
            <a:spLocks noChangeArrowheads="1"/>
          </p:cNvSpPr>
          <p:nvPr/>
        </p:nvSpPr>
        <p:spPr bwMode="auto">
          <a:xfrm>
            <a:off x="7313358" y="691684"/>
            <a:ext cx="3167063" cy="1728788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77959" y="4665156"/>
            <a:ext cx="1225698" cy="1606080"/>
            <a:chOff x="6251674" y="4521646"/>
            <a:chExt cx="1225698" cy="1606080"/>
          </a:xfrm>
        </p:grpSpPr>
        <p:sp>
          <p:nvSpPr>
            <p:cNvPr id="85" name="椭圆 84"/>
            <p:cNvSpPr/>
            <p:nvPr/>
          </p:nvSpPr>
          <p:spPr bwMode="auto">
            <a:xfrm>
              <a:off x="6840264" y="601972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6251674" y="452164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7369372" y="452164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53303" y="3795888"/>
            <a:ext cx="2254152" cy="1382240"/>
            <a:chOff x="1175098" y="3078338"/>
            <a:chExt cx="2254152" cy="1382240"/>
          </a:xfrm>
        </p:grpSpPr>
        <p:sp>
          <p:nvSpPr>
            <p:cNvPr id="81" name="椭圆 80"/>
            <p:cNvSpPr/>
            <p:nvPr/>
          </p:nvSpPr>
          <p:spPr bwMode="auto">
            <a:xfrm>
              <a:off x="2267744" y="435257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1175098" y="308307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3321250" y="307833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1" name="Oval 77"/>
          <p:cNvSpPr>
            <a:spLocks noChangeArrowheads="1"/>
          </p:cNvSpPr>
          <p:nvPr/>
        </p:nvSpPr>
        <p:spPr bwMode="auto">
          <a:xfrm>
            <a:off x="7925555" y="4373381"/>
            <a:ext cx="1979438" cy="2016819"/>
          </a:xfrm>
          <a:prstGeom prst="ellipse">
            <a:avLst/>
          </a:prstGeom>
          <a:noFill/>
          <a:ln w="31750">
            <a:solidFill>
              <a:srgbClr val="FF66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580390"/>
            <a:ext cx="69850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Y-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85" decel="100000"/>
                                        <p:tgtEl>
                                          <p:spTgt spid="41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85" decel="100000"/>
                                        <p:tgtEl>
                                          <p:spTgt spid="411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1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385" fill="hold"/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5" decel="100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385" decel="100000"/>
                                        <p:tgtEl>
                                          <p:spTgt spid="8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38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38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85" decel="100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85" decel="100000"/>
                                        <p:tgtEl>
                                          <p:spTgt spid="410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385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385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85" decel="100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85" decel="100000"/>
                                        <p:tgtEl>
                                          <p:spTgt spid="9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9" dur="385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1" dur="385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 autoUpdateAnimBg="0"/>
      <p:bldP spid="41034" grpId="0" bldLvl="0" animBg="1"/>
      <p:bldP spid="41037" grpId="0" bldLvl="0" animBg="1"/>
      <p:bldP spid="41039" grpId="0" bldLvl="0" animBg="1"/>
      <p:bldP spid="41035" grpId="0" bldLvl="0" animBg="1"/>
      <p:bldP spid="41163" grpId="0" bldLvl="0" animBg="1"/>
      <p:bldP spid="2" grpId="0"/>
      <p:bldP spid="3" grpId="0"/>
      <p:bldP spid="84" grpId="0" bldLvl="0" animBg="1"/>
      <p:bldP spid="9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489710" y="1337310"/>
            <a:ext cx="143986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-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422400" y="1968500"/>
            <a:ext cx="42475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>
                <a:ea typeface="楷体_GB2312" pitchFamily="49" charset="-122"/>
              </a:rPr>
              <a:t>90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电阻吸收的功率。</a:t>
            </a:r>
            <a:endParaRPr lang="zh-CN" altLang="en-US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8685674" y="1195740"/>
            <a:ext cx="2096739" cy="1728788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5417" name="Group 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5418" name="Picture 1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419" name="Text Box 1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5420" name="Group 1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5421" name="Picture 1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422" name="Text Box 1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5423" name="Group 15"/>
          <p:cNvGrpSpPr/>
          <p:nvPr/>
        </p:nvGrpSpPr>
        <p:grpSpPr bwMode="auto">
          <a:xfrm>
            <a:off x="6009323" y="1483995"/>
            <a:ext cx="4522787" cy="2087563"/>
            <a:chOff x="2381" y="482"/>
            <a:chExt cx="2849" cy="1315"/>
          </a:xfrm>
        </p:grpSpPr>
        <p:sp>
          <p:nvSpPr>
            <p:cNvPr id="145424" name="Oval 16"/>
            <p:cNvSpPr>
              <a:spLocks noChangeArrowheads="1"/>
            </p:cNvSpPr>
            <p:nvPr/>
          </p:nvSpPr>
          <p:spPr bwMode="auto">
            <a:xfrm>
              <a:off x="2381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grpSp>
          <p:nvGrpSpPr>
            <p:cNvPr id="145425" name="Group 17"/>
            <p:cNvGrpSpPr/>
            <p:nvPr/>
          </p:nvGrpSpPr>
          <p:grpSpPr bwMode="auto">
            <a:xfrm>
              <a:off x="2562" y="527"/>
              <a:ext cx="2625" cy="1270"/>
              <a:chOff x="385" y="935"/>
              <a:chExt cx="2903" cy="1270"/>
            </a:xfrm>
          </p:grpSpPr>
          <p:sp>
            <p:nvSpPr>
              <p:cNvPr id="145426" name="Rectangle 18"/>
              <p:cNvSpPr>
                <a:spLocks noChangeArrowheads="1"/>
              </p:cNvSpPr>
              <p:nvPr/>
            </p:nvSpPr>
            <p:spPr bwMode="auto">
              <a:xfrm>
                <a:off x="385" y="935"/>
                <a:ext cx="2903" cy="1270"/>
              </a:xfrm>
              <a:prstGeom prst="rect">
                <a:avLst/>
              </a:prstGeom>
              <a:noFill/>
              <a:ln w="28575">
                <a:solidFill>
                  <a:srgbClr val="FF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45427" name="Line 19"/>
              <p:cNvSpPr>
                <a:spLocks noChangeShapeType="1"/>
              </p:cNvSpPr>
              <p:nvPr/>
            </p:nvSpPr>
            <p:spPr bwMode="auto">
              <a:xfrm>
                <a:off x="1247" y="935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8" name="Line 20"/>
              <p:cNvSpPr>
                <a:spLocks noChangeShapeType="1"/>
              </p:cNvSpPr>
              <p:nvPr/>
            </p:nvSpPr>
            <p:spPr bwMode="auto">
              <a:xfrm>
                <a:off x="2245" y="935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9" name="Line 21"/>
              <p:cNvSpPr>
                <a:spLocks noChangeShapeType="1"/>
              </p:cNvSpPr>
              <p:nvPr/>
            </p:nvSpPr>
            <p:spPr bwMode="auto">
              <a:xfrm>
                <a:off x="2245" y="1570"/>
                <a:ext cx="104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2744" y="572"/>
              <a:ext cx="4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3470" y="572"/>
              <a:ext cx="5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3808" y="1344"/>
              <a:ext cx="6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2608" y="799"/>
              <a:ext cx="1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4" name="Text Box 26"/>
            <p:cNvSpPr txBox="1">
              <a:spLocks noChangeArrowheads="1"/>
            </p:cNvSpPr>
            <p:nvPr/>
          </p:nvSpPr>
          <p:spPr bwMode="auto">
            <a:xfrm>
              <a:off x="2744" y="1071"/>
              <a:ext cx="5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3379" y="1026"/>
              <a:ext cx="5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6" name="Text Box 28"/>
            <p:cNvSpPr txBox="1">
              <a:spLocks noChangeArrowheads="1"/>
            </p:cNvSpPr>
            <p:nvPr/>
          </p:nvSpPr>
          <p:spPr bwMode="auto">
            <a:xfrm>
              <a:off x="4422" y="845"/>
              <a:ext cx="5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7" name="Text Box 29"/>
            <p:cNvSpPr txBox="1">
              <a:spLocks noChangeArrowheads="1"/>
            </p:cNvSpPr>
            <p:nvPr/>
          </p:nvSpPr>
          <p:spPr bwMode="auto">
            <a:xfrm>
              <a:off x="4694" y="663"/>
              <a:ext cx="53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3833" y="709"/>
              <a:ext cx="6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694" y="1344"/>
              <a:ext cx="48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2562" y="128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41" name="Rectangle 33"/>
            <p:cNvSpPr>
              <a:spLocks noChangeArrowheads="1"/>
            </p:cNvSpPr>
            <p:nvPr/>
          </p:nvSpPr>
          <p:spPr bwMode="auto">
            <a:xfrm>
              <a:off x="5103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2" name="Rectangle 34"/>
            <p:cNvSpPr>
              <a:spLocks noChangeArrowheads="1"/>
            </p:cNvSpPr>
            <p:nvPr/>
          </p:nvSpPr>
          <p:spPr bwMode="auto">
            <a:xfrm>
              <a:off x="4195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3" name="Rectangle 35"/>
            <p:cNvSpPr>
              <a:spLocks noChangeArrowheads="1"/>
            </p:cNvSpPr>
            <p:nvPr/>
          </p:nvSpPr>
          <p:spPr bwMode="auto">
            <a:xfrm>
              <a:off x="4195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4" name="Rectangle 36"/>
            <p:cNvSpPr>
              <a:spLocks noChangeArrowheads="1"/>
            </p:cNvSpPr>
            <p:nvPr/>
          </p:nvSpPr>
          <p:spPr bwMode="auto">
            <a:xfrm>
              <a:off x="3288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5103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6" name="Rectangle 38"/>
            <p:cNvSpPr>
              <a:spLocks noChangeArrowheads="1"/>
            </p:cNvSpPr>
            <p:nvPr/>
          </p:nvSpPr>
          <p:spPr bwMode="auto">
            <a:xfrm>
              <a:off x="2789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7" name="Rectangle 39"/>
            <p:cNvSpPr>
              <a:spLocks noChangeArrowheads="1"/>
            </p:cNvSpPr>
            <p:nvPr/>
          </p:nvSpPr>
          <p:spPr bwMode="auto">
            <a:xfrm>
              <a:off x="4558" y="111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48" name="Rectangle 40"/>
            <p:cNvSpPr>
              <a:spLocks noChangeArrowheads="1"/>
            </p:cNvSpPr>
            <p:nvPr/>
          </p:nvSpPr>
          <p:spPr bwMode="auto">
            <a:xfrm>
              <a:off x="3651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49" name="Group 41"/>
          <p:cNvGrpSpPr/>
          <p:nvPr/>
        </p:nvGrpSpPr>
        <p:grpSpPr bwMode="auto">
          <a:xfrm>
            <a:off x="1492885" y="4003675"/>
            <a:ext cx="4916488" cy="1946275"/>
            <a:chOff x="2336" y="436"/>
            <a:chExt cx="3097" cy="1226"/>
          </a:xfrm>
        </p:grpSpPr>
        <p:sp>
          <p:nvSpPr>
            <p:cNvPr id="145450" name="Oval 42"/>
            <p:cNvSpPr>
              <a:spLocks noChangeArrowheads="1"/>
            </p:cNvSpPr>
            <p:nvPr/>
          </p:nvSpPr>
          <p:spPr bwMode="auto">
            <a:xfrm>
              <a:off x="2336" y="98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45451" name="Line 43"/>
            <p:cNvSpPr>
              <a:spLocks noChangeShapeType="1"/>
            </p:cNvSpPr>
            <p:nvPr/>
          </p:nvSpPr>
          <p:spPr bwMode="auto">
            <a:xfrm flipV="1">
              <a:off x="3334" y="527"/>
              <a:ext cx="149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2" name="Rectangle 44"/>
            <p:cNvSpPr>
              <a:spLocks noChangeArrowheads="1"/>
            </p:cNvSpPr>
            <p:nvPr/>
          </p:nvSpPr>
          <p:spPr bwMode="auto">
            <a:xfrm>
              <a:off x="2517" y="527"/>
              <a:ext cx="81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5012" y="436"/>
              <a:ext cx="4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54" name="Text Box 46"/>
            <p:cNvSpPr txBox="1">
              <a:spLocks noChangeArrowheads="1"/>
            </p:cNvSpPr>
            <p:nvPr/>
          </p:nvSpPr>
          <p:spPr bwMode="auto">
            <a:xfrm>
              <a:off x="4020" y="572"/>
              <a:ext cx="6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55" name="Text Box 47"/>
            <p:cNvSpPr txBox="1">
              <a:spLocks noChangeArrowheads="1"/>
            </p:cNvSpPr>
            <p:nvPr/>
          </p:nvSpPr>
          <p:spPr bwMode="auto">
            <a:xfrm>
              <a:off x="4468" y="754"/>
              <a:ext cx="5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334" y="1661"/>
              <a:ext cx="19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4241" y="527"/>
              <a:ext cx="589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4241" y="981"/>
              <a:ext cx="3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 flipV="1">
              <a:off x="5239" y="1026"/>
              <a:ext cx="0" cy="6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4" y="572"/>
              <a:ext cx="4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3470" y="572"/>
              <a:ext cx="5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4241" y="1162"/>
              <a:ext cx="6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2608" y="799"/>
              <a:ext cx="1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4" name="Text Box 56"/>
            <p:cNvSpPr txBox="1">
              <a:spLocks noChangeArrowheads="1"/>
            </p:cNvSpPr>
            <p:nvPr/>
          </p:nvSpPr>
          <p:spPr bwMode="auto">
            <a:xfrm>
              <a:off x="2744" y="1071"/>
              <a:ext cx="5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465" name="Text Box 57"/>
            <p:cNvSpPr txBox="1">
              <a:spLocks noChangeArrowheads="1"/>
            </p:cNvSpPr>
            <p:nvPr/>
          </p:nvSpPr>
          <p:spPr bwMode="auto">
            <a:xfrm>
              <a:off x="3379" y="1026"/>
              <a:ext cx="5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6" name="Text Box 58"/>
            <p:cNvSpPr txBox="1">
              <a:spLocks noChangeArrowheads="1"/>
            </p:cNvSpPr>
            <p:nvPr/>
          </p:nvSpPr>
          <p:spPr bwMode="auto">
            <a:xfrm>
              <a:off x="4797" y="1162"/>
              <a:ext cx="48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7" name="Text Box 59"/>
            <p:cNvSpPr txBox="1">
              <a:spLocks noChangeArrowheads="1"/>
            </p:cNvSpPr>
            <p:nvPr/>
          </p:nvSpPr>
          <p:spPr bwMode="auto">
            <a:xfrm>
              <a:off x="2562" y="1298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68" name="Rectangle 60"/>
            <p:cNvSpPr>
              <a:spLocks noChangeArrowheads="1"/>
            </p:cNvSpPr>
            <p:nvPr/>
          </p:nvSpPr>
          <p:spPr bwMode="auto">
            <a:xfrm>
              <a:off x="4195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3288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0" name="Rectangle 62"/>
            <p:cNvSpPr>
              <a:spLocks noChangeArrowheads="1"/>
            </p:cNvSpPr>
            <p:nvPr/>
          </p:nvSpPr>
          <p:spPr bwMode="auto">
            <a:xfrm>
              <a:off x="5193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1" name="Rectangle 63"/>
            <p:cNvSpPr>
              <a:spLocks noChangeArrowheads="1"/>
            </p:cNvSpPr>
            <p:nvPr/>
          </p:nvSpPr>
          <p:spPr bwMode="auto">
            <a:xfrm>
              <a:off x="2789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2" name="Rectangle 64"/>
            <p:cNvSpPr>
              <a:spLocks noChangeArrowheads="1"/>
            </p:cNvSpPr>
            <p:nvPr/>
          </p:nvSpPr>
          <p:spPr bwMode="auto">
            <a:xfrm>
              <a:off x="3560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3" name="Line 65"/>
            <p:cNvSpPr>
              <a:spLocks noChangeShapeType="1"/>
            </p:cNvSpPr>
            <p:nvPr/>
          </p:nvSpPr>
          <p:spPr bwMode="auto">
            <a:xfrm>
              <a:off x="4830" y="527"/>
              <a:ext cx="409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74" name="Rectangle 66"/>
            <p:cNvSpPr>
              <a:spLocks noChangeArrowheads="1"/>
            </p:cNvSpPr>
            <p:nvPr/>
          </p:nvSpPr>
          <p:spPr bwMode="auto">
            <a:xfrm rot="2678942">
              <a:off x="4876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5" name="Rectangle 67"/>
            <p:cNvSpPr>
              <a:spLocks noChangeArrowheads="1"/>
            </p:cNvSpPr>
            <p:nvPr/>
          </p:nvSpPr>
          <p:spPr bwMode="auto">
            <a:xfrm rot="-2081709">
              <a:off x="4377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76" name="Rectangle 68"/>
            <p:cNvSpPr>
              <a:spLocks noChangeArrowheads="1"/>
            </p:cNvSpPr>
            <p:nvPr/>
          </p:nvSpPr>
          <p:spPr bwMode="auto">
            <a:xfrm>
              <a:off x="4105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98" name="Group 90"/>
          <p:cNvGrpSpPr/>
          <p:nvPr/>
        </p:nvGrpSpPr>
        <p:grpSpPr bwMode="auto">
          <a:xfrm>
            <a:off x="7750810" y="3707130"/>
            <a:ext cx="3184525" cy="2233613"/>
            <a:chOff x="3606" y="482"/>
            <a:chExt cx="2006" cy="1407"/>
          </a:xfrm>
        </p:grpSpPr>
        <p:sp>
          <p:nvSpPr>
            <p:cNvPr id="145478" name="Oval 70"/>
            <p:cNvSpPr>
              <a:spLocks noChangeArrowheads="1"/>
            </p:cNvSpPr>
            <p:nvPr/>
          </p:nvSpPr>
          <p:spPr bwMode="auto">
            <a:xfrm>
              <a:off x="3606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45479" name="Rectangle 71"/>
            <p:cNvSpPr>
              <a:spLocks noChangeArrowheads="1"/>
            </p:cNvSpPr>
            <p:nvPr/>
          </p:nvSpPr>
          <p:spPr bwMode="auto">
            <a:xfrm>
              <a:off x="3787" y="845"/>
              <a:ext cx="1497" cy="104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80" name="Text Box 72"/>
            <p:cNvSpPr txBox="1">
              <a:spLocks noChangeArrowheads="1"/>
            </p:cNvSpPr>
            <p:nvPr/>
          </p:nvSpPr>
          <p:spPr bwMode="auto">
            <a:xfrm>
              <a:off x="4014" y="482"/>
              <a:ext cx="46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1" name="Text Box 73"/>
            <p:cNvSpPr txBox="1">
              <a:spLocks noChangeArrowheads="1"/>
            </p:cNvSpPr>
            <p:nvPr/>
          </p:nvSpPr>
          <p:spPr bwMode="auto">
            <a:xfrm rot="5400000">
              <a:off x="5118" y="1191"/>
              <a:ext cx="6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2" name="Text Box 74"/>
            <p:cNvSpPr txBox="1">
              <a:spLocks noChangeArrowheads="1"/>
            </p:cNvSpPr>
            <p:nvPr/>
          </p:nvSpPr>
          <p:spPr bwMode="auto">
            <a:xfrm>
              <a:off x="3832" y="891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3" name="Text Box 75"/>
            <p:cNvSpPr txBox="1">
              <a:spLocks noChangeArrowheads="1"/>
            </p:cNvSpPr>
            <p:nvPr/>
          </p:nvSpPr>
          <p:spPr bwMode="auto">
            <a:xfrm>
              <a:off x="3923" y="1163"/>
              <a:ext cx="5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5484" name="Text Box 76"/>
            <p:cNvSpPr txBox="1">
              <a:spLocks noChangeArrowheads="1"/>
            </p:cNvSpPr>
            <p:nvPr/>
          </p:nvSpPr>
          <p:spPr bwMode="auto">
            <a:xfrm>
              <a:off x="4649" y="1163"/>
              <a:ext cx="52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5" name="Text Box 77"/>
            <p:cNvSpPr txBox="1">
              <a:spLocks noChangeArrowheads="1"/>
            </p:cNvSpPr>
            <p:nvPr/>
          </p:nvSpPr>
          <p:spPr bwMode="auto">
            <a:xfrm>
              <a:off x="3832" y="1435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6" name="Line 78"/>
            <p:cNvSpPr>
              <a:spLocks noChangeShapeType="1"/>
            </p:cNvSpPr>
            <p:nvPr/>
          </p:nvSpPr>
          <p:spPr bwMode="auto">
            <a:xfrm>
              <a:off x="4604" y="845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87" name="Line 79"/>
            <p:cNvSpPr>
              <a:spLocks noChangeShapeType="1"/>
            </p:cNvSpPr>
            <p:nvPr/>
          </p:nvSpPr>
          <p:spPr bwMode="auto">
            <a:xfrm>
              <a:off x="4604" y="890"/>
              <a:ext cx="0" cy="27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88" name="Text Box 80"/>
            <p:cNvSpPr txBox="1">
              <a:spLocks noChangeArrowheads="1"/>
            </p:cNvSpPr>
            <p:nvPr/>
          </p:nvSpPr>
          <p:spPr bwMode="auto">
            <a:xfrm>
              <a:off x="4604" y="79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89" name="Line 81"/>
            <p:cNvSpPr>
              <a:spLocks noChangeShapeType="1"/>
            </p:cNvSpPr>
            <p:nvPr/>
          </p:nvSpPr>
          <p:spPr bwMode="auto">
            <a:xfrm flipV="1">
              <a:off x="3787" y="845"/>
              <a:ext cx="0" cy="31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90" name="Text Box 82"/>
            <p:cNvSpPr txBox="1">
              <a:spLocks noChangeArrowheads="1"/>
            </p:cNvSpPr>
            <p:nvPr/>
          </p:nvSpPr>
          <p:spPr bwMode="auto">
            <a:xfrm>
              <a:off x="3606" y="799"/>
              <a:ext cx="1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5491" name="Rectangle 83"/>
            <p:cNvSpPr>
              <a:spLocks noChangeArrowheads="1"/>
            </p:cNvSpPr>
            <p:nvPr/>
          </p:nvSpPr>
          <p:spPr bwMode="auto">
            <a:xfrm>
              <a:off x="4059" y="80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2" name="Rectangle 84"/>
            <p:cNvSpPr>
              <a:spLocks noChangeArrowheads="1"/>
            </p:cNvSpPr>
            <p:nvPr/>
          </p:nvSpPr>
          <p:spPr bwMode="auto">
            <a:xfrm>
              <a:off x="5193" y="11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93" name="Rectangle 85"/>
            <p:cNvSpPr>
              <a:spLocks noChangeArrowheads="1"/>
            </p:cNvSpPr>
            <p:nvPr/>
          </p:nvSpPr>
          <p:spPr bwMode="auto">
            <a:xfrm>
              <a:off x="4558" y="11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94" name="Group 8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5495" name="Picture 8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496" name="Text Box 8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45497" name="Text Box 89"/>
          <p:cNvSpPr txBox="1">
            <a:spLocks noChangeArrowheads="1"/>
          </p:cNvSpPr>
          <p:nvPr/>
        </p:nvSpPr>
        <p:spPr bwMode="auto">
          <a:xfrm>
            <a:off x="1703705" y="3069273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25510" y="1483995"/>
            <a:ext cx="1601837" cy="1116013"/>
            <a:chOff x="3311475" y="1196975"/>
            <a:chExt cx="1601837" cy="1116013"/>
          </a:xfrm>
        </p:grpSpPr>
        <p:sp>
          <p:nvSpPr>
            <p:cNvPr id="90" name="椭圆 89"/>
            <p:cNvSpPr/>
            <p:nvPr/>
          </p:nvSpPr>
          <p:spPr bwMode="auto">
            <a:xfrm>
              <a:off x="3311475" y="1196975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4805312" y="220498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3312193" y="220498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94" name="Oval 8"/>
          <p:cNvSpPr>
            <a:spLocks noChangeArrowheads="1"/>
          </p:cNvSpPr>
          <p:nvPr/>
        </p:nvSpPr>
        <p:spPr bwMode="auto">
          <a:xfrm>
            <a:off x="3992245" y="3641090"/>
            <a:ext cx="2679065" cy="1527810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120147" y="4076650"/>
            <a:ext cx="2038005" cy="900213"/>
            <a:chOff x="4246512" y="3717875"/>
            <a:chExt cx="2038005" cy="900213"/>
          </a:xfrm>
        </p:grpSpPr>
        <p:sp>
          <p:nvSpPr>
            <p:cNvPr id="95" name="椭圆 94"/>
            <p:cNvSpPr/>
            <p:nvPr/>
          </p:nvSpPr>
          <p:spPr bwMode="auto">
            <a:xfrm>
              <a:off x="4246512" y="3717875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6176517" y="451008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4608487" y="4475655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74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Y-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1454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9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ldLvl="0" animBg="1"/>
      <p:bldP spid="145411" grpId="0" bldLvl="0" animBg="1"/>
      <p:bldP spid="145416" grpId="0" bldLvl="0" animBg="1"/>
      <p:bldP spid="145497" grpId="0" bldLvl="0" animBg="1" autoUpdateAnimBg="0"/>
      <p:bldP spid="9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70" name="Object 134"/>
          <p:cNvGraphicFramePr>
            <a:graphicFrameLocks noChangeAspect="1"/>
          </p:cNvGraphicFramePr>
          <p:nvPr/>
        </p:nvGraphicFramePr>
        <p:xfrm>
          <a:off x="1099185" y="1777365"/>
          <a:ext cx="46053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8" name="公式" r:id="rId1" imgW="2540000" imgH="609600" progId="Equation.3">
                  <p:embed/>
                </p:oleObj>
              </mc:Choice>
              <mc:Fallback>
                <p:oleObj name="公式" r:id="rId1" imgW="2540000" imgH="60960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85" y="1777365"/>
                        <a:ext cx="46053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71" name="Object 135"/>
          <p:cNvGraphicFramePr>
            <a:graphicFrameLocks noChangeAspect="1"/>
          </p:cNvGraphicFramePr>
          <p:nvPr/>
        </p:nvGraphicFramePr>
        <p:xfrm>
          <a:off x="1315085" y="2929255"/>
          <a:ext cx="345122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" name="公式" r:id="rId3" imgW="1638300" imgH="254000" progId="Equation.3">
                  <p:embed/>
                </p:oleObj>
              </mc:Choice>
              <mc:Fallback>
                <p:oleObj name="公式" r:id="rId3" imgW="1638300" imgH="2540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085" y="2929255"/>
                        <a:ext cx="3451225" cy="426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72" name="Object 136"/>
          <p:cNvGraphicFramePr>
            <a:graphicFrameLocks noChangeAspect="1"/>
          </p:cNvGraphicFramePr>
          <p:nvPr/>
        </p:nvGraphicFramePr>
        <p:xfrm>
          <a:off x="1234123" y="3503930"/>
          <a:ext cx="37195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0" name="公式" r:id="rId5" imgW="2019300" imgH="609600" progId="Equation.3">
                  <p:embed/>
                </p:oleObj>
              </mc:Choice>
              <mc:Fallback>
                <p:oleObj name="公式" r:id="rId5" imgW="2019300" imgH="60960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123" y="3503930"/>
                        <a:ext cx="37195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73" name="Object 137"/>
          <p:cNvGraphicFramePr>
            <a:graphicFrameLocks noChangeAspect="1"/>
          </p:cNvGraphicFramePr>
          <p:nvPr/>
        </p:nvGraphicFramePr>
        <p:xfrm>
          <a:off x="1180148" y="4583748"/>
          <a:ext cx="6219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" name="公式" r:id="rId7" imgW="3048000" imgH="342900" progId="Equation.3">
                  <p:embed/>
                </p:oleObj>
              </mc:Choice>
              <mc:Fallback>
                <p:oleObj name="公式" r:id="rId7" imgW="3048000" imgH="3429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148" y="4583748"/>
                        <a:ext cx="62198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78" name="Group 14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0079" name="Picture 14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80" name="Text Box 1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081" name="Group 14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0082" name="Picture 146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83" name="Text Box 1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113" name="Group 177"/>
          <p:cNvGrpSpPr/>
          <p:nvPr/>
        </p:nvGrpSpPr>
        <p:grpSpPr bwMode="auto">
          <a:xfrm>
            <a:off x="6010593" y="1554163"/>
            <a:ext cx="4916487" cy="1946275"/>
            <a:chOff x="2336" y="436"/>
            <a:chExt cx="3097" cy="1226"/>
          </a:xfrm>
        </p:grpSpPr>
        <p:sp>
          <p:nvSpPr>
            <p:cNvPr id="40114" name="Oval 178"/>
            <p:cNvSpPr>
              <a:spLocks noChangeArrowheads="1"/>
            </p:cNvSpPr>
            <p:nvPr/>
          </p:nvSpPr>
          <p:spPr bwMode="auto">
            <a:xfrm>
              <a:off x="2336" y="98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0115" name="Line 179"/>
            <p:cNvSpPr>
              <a:spLocks noChangeShapeType="1"/>
            </p:cNvSpPr>
            <p:nvPr/>
          </p:nvSpPr>
          <p:spPr bwMode="auto">
            <a:xfrm flipV="1">
              <a:off x="3334" y="527"/>
              <a:ext cx="149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6" name="Rectangle 180"/>
            <p:cNvSpPr>
              <a:spLocks noChangeArrowheads="1"/>
            </p:cNvSpPr>
            <p:nvPr/>
          </p:nvSpPr>
          <p:spPr bwMode="auto">
            <a:xfrm>
              <a:off x="2517" y="527"/>
              <a:ext cx="81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7" name="Text Box 181"/>
            <p:cNvSpPr txBox="1">
              <a:spLocks noChangeArrowheads="1"/>
            </p:cNvSpPr>
            <p:nvPr/>
          </p:nvSpPr>
          <p:spPr bwMode="auto">
            <a:xfrm>
              <a:off x="5012" y="436"/>
              <a:ext cx="4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18" name="Text Box 182"/>
            <p:cNvSpPr txBox="1">
              <a:spLocks noChangeArrowheads="1"/>
            </p:cNvSpPr>
            <p:nvPr/>
          </p:nvSpPr>
          <p:spPr bwMode="auto">
            <a:xfrm>
              <a:off x="4020" y="572"/>
              <a:ext cx="6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19" name="Text Box 183"/>
            <p:cNvSpPr txBox="1">
              <a:spLocks noChangeArrowheads="1"/>
            </p:cNvSpPr>
            <p:nvPr/>
          </p:nvSpPr>
          <p:spPr bwMode="auto">
            <a:xfrm>
              <a:off x="4468" y="754"/>
              <a:ext cx="5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20" name="Line 184"/>
            <p:cNvSpPr>
              <a:spLocks noChangeShapeType="1"/>
            </p:cNvSpPr>
            <p:nvPr/>
          </p:nvSpPr>
          <p:spPr bwMode="auto">
            <a:xfrm>
              <a:off x="3334" y="1661"/>
              <a:ext cx="19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1" name="Line 185"/>
            <p:cNvSpPr>
              <a:spLocks noChangeShapeType="1"/>
            </p:cNvSpPr>
            <p:nvPr/>
          </p:nvSpPr>
          <p:spPr bwMode="auto">
            <a:xfrm flipH="1">
              <a:off x="4241" y="527"/>
              <a:ext cx="589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2" name="Line 186"/>
            <p:cNvSpPr>
              <a:spLocks noChangeShapeType="1"/>
            </p:cNvSpPr>
            <p:nvPr/>
          </p:nvSpPr>
          <p:spPr bwMode="auto">
            <a:xfrm>
              <a:off x="4241" y="981"/>
              <a:ext cx="3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3" name="Line 187"/>
            <p:cNvSpPr>
              <a:spLocks noChangeShapeType="1"/>
            </p:cNvSpPr>
            <p:nvPr/>
          </p:nvSpPr>
          <p:spPr bwMode="auto">
            <a:xfrm flipV="1">
              <a:off x="5239" y="1026"/>
              <a:ext cx="0" cy="6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24" name="Text Box 188"/>
            <p:cNvSpPr txBox="1">
              <a:spLocks noChangeArrowheads="1"/>
            </p:cNvSpPr>
            <p:nvPr/>
          </p:nvSpPr>
          <p:spPr bwMode="auto">
            <a:xfrm>
              <a:off x="2744" y="572"/>
              <a:ext cx="44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25" name="Text Box 189"/>
            <p:cNvSpPr txBox="1">
              <a:spLocks noChangeArrowheads="1"/>
            </p:cNvSpPr>
            <p:nvPr/>
          </p:nvSpPr>
          <p:spPr bwMode="auto">
            <a:xfrm>
              <a:off x="3470" y="572"/>
              <a:ext cx="5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26" name="Text Box 190"/>
            <p:cNvSpPr txBox="1">
              <a:spLocks noChangeArrowheads="1"/>
            </p:cNvSpPr>
            <p:nvPr/>
          </p:nvSpPr>
          <p:spPr bwMode="auto">
            <a:xfrm>
              <a:off x="4241" y="1162"/>
              <a:ext cx="6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27" name="Text Box 191"/>
            <p:cNvSpPr txBox="1">
              <a:spLocks noChangeArrowheads="1"/>
            </p:cNvSpPr>
            <p:nvPr/>
          </p:nvSpPr>
          <p:spPr bwMode="auto">
            <a:xfrm>
              <a:off x="2608" y="799"/>
              <a:ext cx="1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28" name="Text Box 192"/>
            <p:cNvSpPr txBox="1">
              <a:spLocks noChangeArrowheads="1"/>
            </p:cNvSpPr>
            <p:nvPr/>
          </p:nvSpPr>
          <p:spPr bwMode="auto">
            <a:xfrm>
              <a:off x="2744" y="1071"/>
              <a:ext cx="5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129" name="Text Box 193"/>
            <p:cNvSpPr txBox="1">
              <a:spLocks noChangeArrowheads="1"/>
            </p:cNvSpPr>
            <p:nvPr/>
          </p:nvSpPr>
          <p:spPr bwMode="auto">
            <a:xfrm>
              <a:off x="3379" y="1026"/>
              <a:ext cx="5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30" name="Text Box 194"/>
            <p:cNvSpPr txBox="1">
              <a:spLocks noChangeArrowheads="1"/>
            </p:cNvSpPr>
            <p:nvPr/>
          </p:nvSpPr>
          <p:spPr bwMode="auto">
            <a:xfrm>
              <a:off x="4797" y="1162"/>
              <a:ext cx="48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31" name="Text Box 195"/>
            <p:cNvSpPr txBox="1">
              <a:spLocks noChangeArrowheads="1"/>
            </p:cNvSpPr>
            <p:nvPr/>
          </p:nvSpPr>
          <p:spPr bwMode="auto">
            <a:xfrm>
              <a:off x="2562" y="1298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32" name="Rectangle 196"/>
            <p:cNvSpPr>
              <a:spLocks noChangeArrowheads="1"/>
            </p:cNvSpPr>
            <p:nvPr/>
          </p:nvSpPr>
          <p:spPr bwMode="auto">
            <a:xfrm>
              <a:off x="4195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3" name="Rectangle 197"/>
            <p:cNvSpPr>
              <a:spLocks noChangeArrowheads="1"/>
            </p:cNvSpPr>
            <p:nvPr/>
          </p:nvSpPr>
          <p:spPr bwMode="auto">
            <a:xfrm>
              <a:off x="3288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4" name="Rectangle 198"/>
            <p:cNvSpPr>
              <a:spLocks noChangeArrowheads="1"/>
            </p:cNvSpPr>
            <p:nvPr/>
          </p:nvSpPr>
          <p:spPr bwMode="auto">
            <a:xfrm>
              <a:off x="5193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5" name="Rectangle 199"/>
            <p:cNvSpPr>
              <a:spLocks noChangeArrowheads="1"/>
            </p:cNvSpPr>
            <p:nvPr/>
          </p:nvSpPr>
          <p:spPr bwMode="auto">
            <a:xfrm>
              <a:off x="2789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6" name="Rectangle 200"/>
            <p:cNvSpPr>
              <a:spLocks noChangeArrowheads="1"/>
            </p:cNvSpPr>
            <p:nvPr/>
          </p:nvSpPr>
          <p:spPr bwMode="auto">
            <a:xfrm>
              <a:off x="3560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7" name="Line 201"/>
            <p:cNvSpPr>
              <a:spLocks noChangeShapeType="1"/>
            </p:cNvSpPr>
            <p:nvPr/>
          </p:nvSpPr>
          <p:spPr bwMode="auto">
            <a:xfrm>
              <a:off x="4830" y="527"/>
              <a:ext cx="409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38" name="Rectangle 202"/>
            <p:cNvSpPr>
              <a:spLocks noChangeArrowheads="1"/>
            </p:cNvSpPr>
            <p:nvPr/>
          </p:nvSpPr>
          <p:spPr bwMode="auto">
            <a:xfrm rot="2678942">
              <a:off x="4876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9" name="Rectangle 203"/>
            <p:cNvSpPr>
              <a:spLocks noChangeArrowheads="1"/>
            </p:cNvSpPr>
            <p:nvPr/>
          </p:nvSpPr>
          <p:spPr bwMode="auto">
            <a:xfrm rot="-2081709">
              <a:off x="4377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0" name="Rectangle 204"/>
            <p:cNvSpPr>
              <a:spLocks noChangeArrowheads="1"/>
            </p:cNvSpPr>
            <p:nvPr/>
          </p:nvSpPr>
          <p:spPr bwMode="auto">
            <a:xfrm>
              <a:off x="4105" y="4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162" name="Group 22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0163" name="Picture 22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164" name="Text Box 2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165" name="Group 229"/>
          <p:cNvGrpSpPr/>
          <p:nvPr/>
        </p:nvGrpSpPr>
        <p:grpSpPr bwMode="auto">
          <a:xfrm>
            <a:off x="7677785" y="3634740"/>
            <a:ext cx="3184525" cy="2233613"/>
            <a:chOff x="3606" y="482"/>
            <a:chExt cx="2006" cy="1407"/>
          </a:xfrm>
        </p:grpSpPr>
        <p:sp>
          <p:nvSpPr>
            <p:cNvPr id="40166" name="Oval 230"/>
            <p:cNvSpPr>
              <a:spLocks noChangeArrowheads="1"/>
            </p:cNvSpPr>
            <p:nvPr/>
          </p:nvSpPr>
          <p:spPr bwMode="auto">
            <a:xfrm>
              <a:off x="3606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0167" name="Rectangle 231"/>
            <p:cNvSpPr>
              <a:spLocks noChangeArrowheads="1"/>
            </p:cNvSpPr>
            <p:nvPr/>
          </p:nvSpPr>
          <p:spPr bwMode="auto">
            <a:xfrm>
              <a:off x="3787" y="845"/>
              <a:ext cx="1497" cy="104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8" name="Text Box 232"/>
            <p:cNvSpPr txBox="1">
              <a:spLocks noChangeArrowheads="1"/>
            </p:cNvSpPr>
            <p:nvPr/>
          </p:nvSpPr>
          <p:spPr bwMode="auto">
            <a:xfrm>
              <a:off x="4014" y="482"/>
              <a:ext cx="46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69" name="Text Box 233"/>
            <p:cNvSpPr txBox="1">
              <a:spLocks noChangeArrowheads="1"/>
            </p:cNvSpPr>
            <p:nvPr/>
          </p:nvSpPr>
          <p:spPr bwMode="auto">
            <a:xfrm rot="5400000">
              <a:off x="5118" y="1191"/>
              <a:ext cx="6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0" name="Text Box 234"/>
            <p:cNvSpPr txBox="1">
              <a:spLocks noChangeArrowheads="1"/>
            </p:cNvSpPr>
            <p:nvPr/>
          </p:nvSpPr>
          <p:spPr bwMode="auto">
            <a:xfrm>
              <a:off x="3832" y="891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1" name="Text Box 235"/>
            <p:cNvSpPr txBox="1">
              <a:spLocks noChangeArrowheads="1"/>
            </p:cNvSpPr>
            <p:nvPr/>
          </p:nvSpPr>
          <p:spPr bwMode="auto">
            <a:xfrm>
              <a:off x="3923" y="1163"/>
              <a:ext cx="5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172" name="Text Box 236"/>
            <p:cNvSpPr txBox="1">
              <a:spLocks noChangeArrowheads="1"/>
            </p:cNvSpPr>
            <p:nvPr/>
          </p:nvSpPr>
          <p:spPr bwMode="auto">
            <a:xfrm>
              <a:off x="4649" y="1163"/>
              <a:ext cx="52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90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3" name="Text Box 237"/>
            <p:cNvSpPr txBox="1">
              <a:spLocks noChangeArrowheads="1"/>
            </p:cNvSpPr>
            <p:nvPr/>
          </p:nvSpPr>
          <p:spPr bwMode="auto">
            <a:xfrm>
              <a:off x="3832" y="1435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4" name="Line 238"/>
            <p:cNvSpPr>
              <a:spLocks noChangeShapeType="1"/>
            </p:cNvSpPr>
            <p:nvPr/>
          </p:nvSpPr>
          <p:spPr bwMode="auto">
            <a:xfrm>
              <a:off x="4604" y="845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75" name="Line 239"/>
            <p:cNvSpPr>
              <a:spLocks noChangeShapeType="1"/>
            </p:cNvSpPr>
            <p:nvPr/>
          </p:nvSpPr>
          <p:spPr bwMode="auto">
            <a:xfrm>
              <a:off x="4604" y="890"/>
              <a:ext cx="0" cy="27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76" name="Text Box 240"/>
            <p:cNvSpPr txBox="1">
              <a:spLocks noChangeArrowheads="1"/>
            </p:cNvSpPr>
            <p:nvPr/>
          </p:nvSpPr>
          <p:spPr bwMode="auto">
            <a:xfrm>
              <a:off x="4604" y="79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7" name="Line 241"/>
            <p:cNvSpPr>
              <a:spLocks noChangeShapeType="1"/>
            </p:cNvSpPr>
            <p:nvPr/>
          </p:nvSpPr>
          <p:spPr bwMode="auto">
            <a:xfrm flipV="1">
              <a:off x="3787" y="845"/>
              <a:ext cx="0" cy="31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78" name="Text Box 242"/>
            <p:cNvSpPr txBox="1">
              <a:spLocks noChangeArrowheads="1"/>
            </p:cNvSpPr>
            <p:nvPr/>
          </p:nvSpPr>
          <p:spPr bwMode="auto">
            <a:xfrm>
              <a:off x="3606" y="799"/>
              <a:ext cx="1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179" name="Rectangle 243"/>
            <p:cNvSpPr>
              <a:spLocks noChangeArrowheads="1"/>
            </p:cNvSpPr>
            <p:nvPr/>
          </p:nvSpPr>
          <p:spPr bwMode="auto">
            <a:xfrm>
              <a:off x="4059" y="80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80" name="Rectangle 244"/>
            <p:cNvSpPr>
              <a:spLocks noChangeArrowheads="1"/>
            </p:cNvSpPr>
            <p:nvPr/>
          </p:nvSpPr>
          <p:spPr bwMode="auto">
            <a:xfrm>
              <a:off x="5193" y="11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81" name="Rectangle 245"/>
            <p:cNvSpPr>
              <a:spLocks noChangeArrowheads="1"/>
            </p:cNvSpPr>
            <p:nvPr/>
          </p:nvSpPr>
          <p:spPr bwMode="auto">
            <a:xfrm>
              <a:off x="4558" y="11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71984" y="5444847"/>
            <a:ext cx="5586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左边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9</a:t>
            </a:r>
            <a:r>
              <a:rPr lang="el-GR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Ω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联结转</a:t>
            </a:r>
            <a:r>
              <a:rPr lang="el-GR" altLang="zh-CN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Δ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联结亦可。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Y-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2(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4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1129030" y="1410335"/>
            <a:ext cx="1296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4-3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62540" name="Text Box 76"/>
          <p:cNvSpPr txBox="1">
            <a:spLocks noChangeArrowheads="1"/>
          </p:cNvSpPr>
          <p:nvPr/>
        </p:nvSpPr>
        <p:spPr bwMode="auto">
          <a:xfrm>
            <a:off x="2282190" y="1482090"/>
            <a:ext cx="43440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求负载电阻</a:t>
            </a:r>
            <a:r>
              <a:rPr kumimoji="1" lang="en-US" altLang="zh-CN" i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kumimoji="1" lang="en-US" altLang="zh-CN" i="1" baseline="-25000">
                <a:solidFill>
                  <a:schemeClr val="bg1"/>
                </a:solidFill>
                <a:ea typeface="楷体_GB2312" pitchFamily="49" charset="-122"/>
              </a:rPr>
              <a:t>L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消耗的功率。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541" name="Line 77"/>
          <p:cNvSpPr>
            <a:spLocks noChangeShapeType="1"/>
          </p:cNvSpPr>
          <p:nvPr/>
        </p:nvSpPr>
        <p:spPr bwMode="auto">
          <a:xfrm>
            <a:off x="5735638" y="2851418"/>
            <a:ext cx="57467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99" name="Line 135"/>
          <p:cNvSpPr>
            <a:spLocks noChangeShapeType="1"/>
          </p:cNvSpPr>
          <p:nvPr/>
        </p:nvSpPr>
        <p:spPr bwMode="auto">
          <a:xfrm>
            <a:off x="6677343" y="4433888"/>
            <a:ext cx="0" cy="504825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602" name="Object 138"/>
          <p:cNvGraphicFramePr>
            <a:graphicFrameLocks noChangeAspect="1"/>
          </p:cNvGraphicFramePr>
          <p:nvPr/>
        </p:nvGraphicFramePr>
        <p:xfrm>
          <a:off x="2067560" y="5011103"/>
          <a:ext cx="1482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5" name="公式" r:id="rId1" imgW="749300" imgH="317500" progId="Equation.3">
                  <p:embed/>
                </p:oleObj>
              </mc:Choice>
              <mc:Fallback>
                <p:oleObj name="公式" r:id="rId1" imgW="749300" imgH="31750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560" y="5011103"/>
                        <a:ext cx="14827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04" name="Object 140"/>
          <p:cNvGraphicFramePr>
            <a:graphicFrameLocks noChangeAspect="1"/>
          </p:cNvGraphicFramePr>
          <p:nvPr/>
        </p:nvGraphicFramePr>
        <p:xfrm>
          <a:off x="2065338" y="5587048"/>
          <a:ext cx="3111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6" name="公式" r:id="rId3" imgW="1638300" imgH="342900" progId="Equation.3">
                  <p:embed/>
                </p:oleObj>
              </mc:Choice>
              <mc:Fallback>
                <p:oleObj name="公式" r:id="rId3" imgW="1638300" imgH="3429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5587048"/>
                        <a:ext cx="31115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606" name="Group 14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2607" name="Picture 14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08" name="Text Box 1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2609" name="Group 14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2610" name="Picture 14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11" name="Text Box 1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2668" name="Rectangle 204"/>
          <p:cNvSpPr>
            <a:spLocks noChangeArrowheads="1"/>
          </p:cNvSpPr>
          <p:nvPr/>
        </p:nvSpPr>
        <p:spPr bwMode="auto">
          <a:xfrm>
            <a:off x="8108949" y="1940560"/>
            <a:ext cx="1800225" cy="1284287"/>
          </a:xfrm>
          <a:prstGeom prst="rect">
            <a:avLst/>
          </a:prstGeom>
          <a:noFill/>
          <a:ln w="28575">
            <a:solidFill>
              <a:srgbClr val="FF66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695" name="Group 23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2696" name="Picture 23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97" name="Text Box 2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2426335" y="2634298"/>
            <a:ext cx="1727200" cy="1368425"/>
          </a:xfrm>
          <a:prstGeom prst="rect">
            <a:avLst/>
          </a:prstGeom>
          <a:noFill/>
          <a:ln w="28575">
            <a:solidFill>
              <a:srgbClr val="FF66FF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702" name="Group 238"/>
          <p:cNvGrpSpPr/>
          <p:nvPr/>
        </p:nvGrpSpPr>
        <p:grpSpPr bwMode="auto">
          <a:xfrm>
            <a:off x="1273810" y="1842135"/>
            <a:ext cx="4679950" cy="3025775"/>
            <a:chOff x="-341" y="618"/>
            <a:chExt cx="2948" cy="1906"/>
          </a:xfrm>
        </p:grpSpPr>
        <p:sp>
          <p:nvSpPr>
            <p:cNvPr id="62616" name="Rectangle 152"/>
            <p:cNvSpPr>
              <a:spLocks noChangeArrowheads="1"/>
            </p:cNvSpPr>
            <p:nvPr/>
          </p:nvSpPr>
          <p:spPr bwMode="auto">
            <a:xfrm>
              <a:off x="-160" y="981"/>
              <a:ext cx="2178" cy="1542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18" name="Line 154"/>
            <p:cNvSpPr>
              <a:spLocks noChangeShapeType="1"/>
            </p:cNvSpPr>
            <p:nvPr/>
          </p:nvSpPr>
          <p:spPr bwMode="auto">
            <a:xfrm>
              <a:off x="-160" y="1389"/>
              <a:ext cx="21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9" name="Line 155"/>
            <p:cNvSpPr>
              <a:spLocks noChangeShapeType="1"/>
            </p:cNvSpPr>
            <p:nvPr/>
          </p:nvSpPr>
          <p:spPr bwMode="auto">
            <a:xfrm>
              <a:off x="521" y="1389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0" name="Line 156"/>
            <p:cNvSpPr>
              <a:spLocks noChangeShapeType="1"/>
            </p:cNvSpPr>
            <p:nvPr/>
          </p:nvSpPr>
          <p:spPr bwMode="auto">
            <a:xfrm>
              <a:off x="1292" y="1389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1" name="Line 157"/>
            <p:cNvSpPr>
              <a:spLocks noChangeShapeType="1"/>
            </p:cNvSpPr>
            <p:nvPr/>
          </p:nvSpPr>
          <p:spPr bwMode="auto">
            <a:xfrm>
              <a:off x="884" y="1888"/>
              <a:ext cx="0" cy="6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2" name="Line 158"/>
            <p:cNvSpPr>
              <a:spLocks noChangeShapeType="1"/>
            </p:cNvSpPr>
            <p:nvPr/>
          </p:nvSpPr>
          <p:spPr bwMode="auto">
            <a:xfrm>
              <a:off x="521" y="1888"/>
              <a:ext cx="77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4" name="Line 160"/>
            <p:cNvSpPr>
              <a:spLocks noChangeShapeType="1"/>
            </p:cNvSpPr>
            <p:nvPr/>
          </p:nvSpPr>
          <p:spPr bwMode="auto">
            <a:xfrm flipV="1">
              <a:off x="-160" y="1571"/>
              <a:ext cx="0" cy="27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5" name="Text Box 161"/>
            <p:cNvSpPr txBox="1">
              <a:spLocks noChangeArrowheads="1"/>
            </p:cNvSpPr>
            <p:nvPr/>
          </p:nvSpPr>
          <p:spPr bwMode="auto">
            <a:xfrm>
              <a:off x="-132" y="1571"/>
              <a:ext cx="5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26" name="Text Box 162"/>
            <p:cNvSpPr txBox="1">
              <a:spLocks noChangeArrowheads="1"/>
            </p:cNvSpPr>
            <p:nvPr/>
          </p:nvSpPr>
          <p:spPr bwMode="auto">
            <a:xfrm>
              <a:off x="884" y="2025"/>
              <a:ext cx="58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27" name="Text Box 163"/>
            <p:cNvSpPr txBox="1">
              <a:spLocks noChangeArrowheads="1"/>
            </p:cNvSpPr>
            <p:nvPr/>
          </p:nvSpPr>
          <p:spPr bwMode="auto">
            <a:xfrm>
              <a:off x="-69" y="1072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28" name="Text Box 164"/>
            <p:cNvSpPr txBox="1">
              <a:spLocks noChangeArrowheads="1"/>
            </p:cNvSpPr>
            <p:nvPr/>
          </p:nvSpPr>
          <p:spPr bwMode="auto">
            <a:xfrm>
              <a:off x="2108" y="1707"/>
              <a:ext cx="49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29" name="Text Box 165"/>
            <p:cNvSpPr txBox="1">
              <a:spLocks noChangeArrowheads="1"/>
            </p:cNvSpPr>
            <p:nvPr/>
          </p:nvSpPr>
          <p:spPr bwMode="auto">
            <a:xfrm>
              <a:off x="1337" y="1526"/>
              <a:ext cx="681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0" name="Text Box 166"/>
            <p:cNvSpPr txBox="1">
              <a:spLocks noChangeArrowheads="1"/>
            </p:cNvSpPr>
            <p:nvPr/>
          </p:nvSpPr>
          <p:spPr bwMode="auto">
            <a:xfrm>
              <a:off x="612" y="1072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1" name="Text Box 167"/>
            <p:cNvSpPr txBox="1">
              <a:spLocks noChangeArrowheads="1"/>
            </p:cNvSpPr>
            <p:nvPr/>
          </p:nvSpPr>
          <p:spPr bwMode="auto">
            <a:xfrm>
              <a:off x="521" y="1480"/>
              <a:ext cx="6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2" name="Text Box 168"/>
            <p:cNvSpPr txBox="1">
              <a:spLocks noChangeArrowheads="1"/>
            </p:cNvSpPr>
            <p:nvPr/>
          </p:nvSpPr>
          <p:spPr bwMode="auto">
            <a:xfrm>
              <a:off x="657" y="618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3" name="Text Box 169"/>
            <p:cNvSpPr txBox="1">
              <a:spLocks noChangeArrowheads="1"/>
            </p:cNvSpPr>
            <p:nvPr/>
          </p:nvSpPr>
          <p:spPr bwMode="auto">
            <a:xfrm>
              <a:off x="1564" y="1843"/>
              <a:ext cx="49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kumimoji="1"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4" name="Text Box 170"/>
            <p:cNvSpPr txBox="1">
              <a:spLocks noChangeArrowheads="1"/>
            </p:cNvSpPr>
            <p:nvPr/>
          </p:nvSpPr>
          <p:spPr bwMode="auto">
            <a:xfrm>
              <a:off x="1337" y="1072"/>
              <a:ext cx="7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35" name="Rectangle 171"/>
            <p:cNvSpPr>
              <a:spLocks noChangeArrowheads="1"/>
            </p:cNvSpPr>
            <p:nvPr/>
          </p:nvSpPr>
          <p:spPr bwMode="auto">
            <a:xfrm>
              <a:off x="439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36" name="Rectangle 172"/>
            <p:cNvSpPr>
              <a:spLocks noChangeArrowheads="1"/>
            </p:cNvSpPr>
            <p:nvPr/>
          </p:nvSpPr>
          <p:spPr bwMode="auto">
            <a:xfrm>
              <a:off x="1247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37" name="Rectangle 173"/>
            <p:cNvSpPr>
              <a:spLocks noChangeArrowheads="1"/>
            </p:cNvSpPr>
            <p:nvPr/>
          </p:nvSpPr>
          <p:spPr bwMode="auto">
            <a:xfrm>
              <a:off x="1972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38" name="Rectangle 174"/>
            <p:cNvSpPr>
              <a:spLocks noChangeArrowheads="1"/>
            </p:cNvSpPr>
            <p:nvPr/>
          </p:nvSpPr>
          <p:spPr bwMode="auto">
            <a:xfrm>
              <a:off x="1473" y="13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39" name="Rectangle 175"/>
            <p:cNvSpPr>
              <a:spLocks noChangeArrowheads="1"/>
            </p:cNvSpPr>
            <p:nvPr/>
          </p:nvSpPr>
          <p:spPr bwMode="auto">
            <a:xfrm>
              <a:off x="793" y="9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40" name="Rectangle 176"/>
            <p:cNvSpPr>
              <a:spLocks noChangeArrowheads="1"/>
            </p:cNvSpPr>
            <p:nvPr/>
          </p:nvSpPr>
          <p:spPr bwMode="auto">
            <a:xfrm>
              <a:off x="748" y="13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41" name="Rectangle 177"/>
            <p:cNvSpPr>
              <a:spLocks noChangeArrowheads="1"/>
            </p:cNvSpPr>
            <p:nvPr/>
          </p:nvSpPr>
          <p:spPr bwMode="auto">
            <a:xfrm>
              <a:off x="22" y="13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42" name="Rectangle 178"/>
            <p:cNvSpPr>
              <a:spLocks noChangeArrowheads="1"/>
            </p:cNvSpPr>
            <p:nvPr/>
          </p:nvSpPr>
          <p:spPr bwMode="auto">
            <a:xfrm>
              <a:off x="802" y="20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698" name="Group 234"/>
            <p:cNvGrpSpPr/>
            <p:nvPr/>
          </p:nvGrpSpPr>
          <p:grpSpPr bwMode="auto">
            <a:xfrm>
              <a:off x="-341" y="1843"/>
              <a:ext cx="363" cy="363"/>
              <a:chOff x="204" y="1888"/>
              <a:chExt cx="363" cy="363"/>
            </a:xfrm>
          </p:grpSpPr>
          <p:sp>
            <p:nvSpPr>
              <p:cNvPr id="62617" name="Oval 153"/>
              <p:cNvSpPr>
                <a:spLocks noChangeArrowheads="1"/>
              </p:cNvSpPr>
              <p:nvPr/>
            </p:nvSpPr>
            <p:spPr bwMode="auto">
              <a:xfrm>
                <a:off x="204" y="188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>
                <a:off x="204" y="2069"/>
                <a:ext cx="363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2701" name="Group 237"/>
          <p:cNvGrpSpPr/>
          <p:nvPr/>
        </p:nvGrpSpPr>
        <p:grpSpPr bwMode="auto">
          <a:xfrm>
            <a:off x="7029450" y="1194435"/>
            <a:ext cx="4356100" cy="2954338"/>
            <a:chOff x="2971" y="391"/>
            <a:chExt cx="2744" cy="1861"/>
          </a:xfrm>
        </p:grpSpPr>
        <p:sp>
          <p:nvSpPr>
            <p:cNvPr id="62644" name="Rectangle 180"/>
            <p:cNvSpPr>
              <a:spLocks noChangeArrowheads="1"/>
            </p:cNvSpPr>
            <p:nvPr/>
          </p:nvSpPr>
          <p:spPr bwMode="auto">
            <a:xfrm>
              <a:off x="3152" y="709"/>
              <a:ext cx="2178" cy="1542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46" name="Line 182"/>
            <p:cNvSpPr>
              <a:spLocks noChangeShapeType="1"/>
            </p:cNvSpPr>
            <p:nvPr/>
          </p:nvSpPr>
          <p:spPr bwMode="auto">
            <a:xfrm>
              <a:off x="3152" y="1117"/>
              <a:ext cx="21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7" name="Line 183"/>
            <p:cNvSpPr>
              <a:spLocks noChangeShapeType="1"/>
            </p:cNvSpPr>
            <p:nvPr/>
          </p:nvSpPr>
          <p:spPr bwMode="auto">
            <a:xfrm>
              <a:off x="4195" y="1117"/>
              <a:ext cx="1" cy="11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9" name="Line 185"/>
            <p:cNvSpPr>
              <a:spLocks noChangeShapeType="1"/>
            </p:cNvSpPr>
            <p:nvPr/>
          </p:nvSpPr>
          <p:spPr bwMode="auto">
            <a:xfrm flipV="1">
              <a:off x="3152" y="1298"/>
              <a:ext cx="0" cy="27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0" name="Text Box 186"/>
            <p:cNvSpPr txBox="1">
              <a:spLocks noChangeArrowheads="1"/>
            </p:cNvSpPr>
            <p:nvPr/>
          </p:nvSpPr>
          <p:spPr bwMode="auto">
            <a:xfrm>
              <a:off x="3179" y="1298"/>
              <a:ext cx="5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51" name="Text Box 187"/>
            <p:cNvSpPr txBox="1">
              <a:spLocks noChangeArrowheads="1"/>
            </p:cNvSpPr>
            <p:nvPr/>
          </p:nvSpPr>
          <p:spPr bwMode="auto">
            <a:xfrm>
              <a:off x="4196" y="1753"/>
              <a:ext cx="58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243" y="800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3" name="Text Box 189"/>
            <p:cNvSpPr txBox="1">
              <a:spLocks noChangeArrowheads="1"/>
            </p:cNvSpPr>
            <p:nvPr/>
          </p:nvSpPr>
          <p:spPr bwMode="auto">
            <a:xfrm>
              <a:off x="5375" y="1464"/>
              <a:ext cx="34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54" name="Text Box 190"/>
            <p:cNvSpPr txBox="1">
              <a:spLocks noChangeArrowheads="1"/>
            </p:cNvSpPr>
            <p:nvPr/>
          </p:nvSpPr>
          <p:spPr bwMode="auto">
            <a:xfrm>
              <a:off x="4195" y="1299"/>
              <a:ext cx="681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5" name="Text Box 191"/>
            <p:cNvSpPr txBox="1">
              <a:spLocks noChangeArrowheads="1"/>
            </p:cNvSpPr>
            <p:nvPr/>
          </p:nvSpPr>
          <p:spPr bwMode="auto">
            <a:xfrm>
              <a:off x="4286" y="800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6" name="Text Box 192"/>
            <p:cNvSpPr txBox="1">
              <a:spLocks noChangeArrowheads="1"/>
            </p:cNvSpPr>
            <p:nvPr/>
          </p:nvSpPr>
          <p:spPr bwMode="auto">
            <a:xfrm>
              <a:off x="3696" y="800"/>
              <a:ext cx="6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7" name="Text Box 193"/>
            <p:cNvSpPr txBox="1">
              <a:spLocks noChangeArrowheads="1"/>
            </p:cNvSpPr>
            <p:nvPr/>
          </p:nvSpPr>
          <p:spPr bwMode="auto">
            <a:xfrm>
              <a:off x="4059" y="391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30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8" name="Text Box 194"/>
            <p:cNvSpPr txBox="1">
              <a:spLocks noChangeArrowheads="1"/>
            </p:cNvSpPr>
            <p:nvPr/>
          </p:nvSpPr>
          <p:spPr bwMode="auto">
            <a:xfrm>
              <a:off x="4830" y="1480"/>
              <a:ext cx="6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59" name="Text Box 195"/>
            <p:cNvSpPr txBox="1">
              <a:spLocks noChangeArrowheads="1"/>
            </p:cNvSpPr>
            <p:nvPr/>
          </p:nvSpPr>
          <p:spPr bwMode="auto">
            <a:xfrm>
              <a:off x="4785" y="800"/>
              <a:ext cx="7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20</a:t>
              </a:r>
              <a:r>
                <a:rPr kumimoji="1"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60" name="Rectangle 196"/>
            <p:cNvSpPr>
              <a:spLocks noChangeArrowheads="1"/>
            </p:cNvSpPr>
            <p:nvPr/>
          </p:nvSpPr>
          <p:spPr bwMode="auto">
            <a:xfrm>
              <a:off x="5284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1" name="Rectangle 197"/>
            <p:cNvSpPr>
              <a:spLocks noChangeArrowheads="1"/>
            </p:cNvSpPr>
            <p:nvPr/>
          </p:nvSpPr>
          <p:spPr bwMode="auto">
            <a:xfrm>
              <a:off x="4876" y="10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2" name="Rectangle 198"/>
            <p:cNvSpPr>
              <a:spLocks noChangeArrowheads="1"/>
            </p:cNvSpPr>
            <p:nvPr/>
          </p:nvSpPr>
          <p:spPr bwMode="auto">
            <a:xfrm>
              <a:off x="4105" y="66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3" name="Rectangle 199"/>
            <p:cNvSpPr>
              <a:spLocks noChangeArrowheads="1"/>
            </p:cNvSpPr>
            <p:nvPr/>
          </p:nvSpPr>
          <p:spPr bwMode="auto">
            <a:xfrm>
              <a:off x="3787" y="10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4" name="Rectangle 200"/>
            <p:cNvSpPr>
              <a:spLocks noChangeArrowheads="1"/>
            </p:cNvSpPr>
            <p:nvPr/>
          </p:nvSpPr>
          <p:spPr bwMode="auto">
            <a:xfrm>
              <a:off x="3288" y="10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5" name="Rectangle 201"/>
            <p:cNvSpPr>
              <a:spLocks noChangeArrowheads="1"/>
            </p:cNvSpPr>
            <p:nvPr/>
          </p:nvSpPr>
          <p:spPr bwMode="auto">
            <a:xfrm>
              <a:off x="4114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6" name="Rectangle 202"/>
            <p:cNvSpPr>
              <a:spLocks noChangeArrowheads="1"/>
            </p:cNvSpPr>
            <p:nvPr/>
          </p:nvSpPr>
          <p:spPr bwMode="auto">
            <a:xfrm>
              <a:off x="4422" y="10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67" name="Rectangle 203"/>
            <p:cNvSpPr>
              <a:spLocks noChangeArrowheads="1"/>
            </p:cNvSpPr>
            <p:nvPr/>
          </p:nvSpPr>
          <p:spPr bwMode="auto">
            <a:xfrm>
              <a:off x="4114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700" name="Group 236"/>
            <p:cNvGrpSpPr/>
            <p:nvPr/>
          </p:nvGrpSpPr>
          <p:grpSpPr bwMode="auto">
            <a:xfrm>
              <a:off x="2971" y="1571"/>
              <a:ext cx="363" cy="363"/>
              <a:chOff x="2971" y="1571"/>
              <a:chExt cx="363" cy="363"/>
            </a:xfrm>
          </p:grpSpPr>
          <p:sp>
            <p:nvSpPr>
              <p:cNvPr id="62645" name="Oval 181"/>
              <p:cNvSpPr>
                <a:spLocks noChangeArrowheads="1"/>
              </p:cNvSpPr>
              <p:nvPr/>
            </p:nvSpPr>
            <p:spPr bwMode="auto">
              <a:xfrm>
                <a:off x="2971" y="157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Line 184"/>
              <p:cNvSpPr>
                <a:spLocks noChangeShapeType="1"/>
              </p:cNvSpPr>
              <p:nvPr/>
            </p:nvSpPr>
            <p:spPr bwMode="auto">
              <a:xfrm>
                <a:off x="2971" y="1752"/>
                <a:ext cx="363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2705" name="Group 241"/>
          <p:cNvGrpSpPr/>
          <p:nvPr/>
        </p:nvGrpSpPr>
        <p:grpSpPr bwMode="auto">
          <a:xfrm>
            <a:off x="7027863" y="4422140"/>
            <a:ext cx="4465637" cy="1889125"/>
            <a:chOff x="2789" y="2650"/>
            <a:chExt cx="2813" cy="1190"/>
          </a:xfrm>
        </p:grpSpPr>
        <p:sp>
          <p:nvSpPr>
            <p:cNvPr id="62672" name="Rectangle 208"/>
            <p:cNvSpPr>
              <a:spLocks noChangeArrowheads="1"/>
            </p:cNvSpPr>
            <p:nvPr/>
          </p:nvSpPr>
          <p:spPr bwMode="auto">
            <a:xfrm>
              <a:off x="2971" y="2704"/>
              <a:ext cx="2178" cy="1135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70" name="Line 206"/>
            <p:cNvSpPr>
              <a:spLocks noChangeShapeType="1"/>
            </p:cNvSpPr>
            <p:nvPr/>
          </p:nvSpPr>
          <p:spPr bwMode="auto">
            <a:xfrm>
              <a:off x="5148" y="2750"/>
              <a:ext cx="0" cy="32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1" name="Text Box 207"/>
            <p:cNvSpPr txBox="1">
              <a:spLocks noChangeArrowheads="1"/>
            </p:cNvSpPr>
            <p:nvPr/>
          </p:nvSpPr>
          <p:spPr bwMode="auto">
            <a:xfrm>
              <a:off x="5171" y="2750"/>
              <a:ext cx="34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74" name="Line 210"/>
            <p:cNvSpPr>
              <a:spLocks noChangeShapeType="1"/>
            </p:cNvSpPr>
            <p:nvPr/>
          </p:nvSpPr>
          <p:spPr bwMode="auto">
            <a:xfrm>
              <a:off x="4036" y="2705"/>
              <a:ext cx="1" cy="11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6" name="Line 212"/>
            <p:cNvSpPr>
              <a:spLocks noChangeShapeType="1"/>
            </p:cNvSpPr>
            <p:nvPr/>
          </p:nvSpPr>
          <p:spPr bwMode="auto">
            <a:xfrm flipV="1">
              <a:off x="2971" y="2931"/>
              <a:ext cx="0" cy="27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7" name="Text Box 213"/>
            <p:cNvSpPr txBox="1">
              <a:spLocks noChangeArrowheads="1"/>
            </p:cNvSpPr>
            <p:nvPr/>
          </p:nvSpPr>
          <p:spPr bwMode="auto">
            <a:xfrm>
              <a:off x="2998" y="2915"/>
              <a:ext cx="5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78" name="Text Box 214"/>
            <p:cNvSpPr txBox="1">
              <a:spLocks noChangeArrowheads="1"/>
            </p:cNvSpPr>
            <p:nvPr/>
          </p:nvSpPr>
          <p:spPr bwMode="auto">
            <a:xfrm>
              <a:off x="4060" y="3341"/>
              <a:ext cx="58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79" name="Text Box 215"/>
            <p:cNvSpPr txBox="1">
              <a:spLocks noChangeArrowheads="1"/>
            </p:cNvSpPr>
            <p:nvPr/>
          </p:nvSpPr>
          <p:spPr bwMode="auto">
            <a:xfrm>
              <a:off x="5261" y="3023"/>
              <a:ext cx="341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4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kumimoji="1"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680" name="Text Box 216"/>
            <p:cNvSpPr txBox="1">
              <a:spLocks noChangeArrowheads="1"/>
            </p:cNvSpPr>
            <p:nvPr/>
          </p:nvSpPr>
          <p:spPr bwMode="auto">
            <a:xfrm>
              <a:off x="4059" y="2915"/>
              <a:ext cx="54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81" name="Text Box 217"/>
            <p:cNvSpPr txBox="1">
              <a:spLocks noChangeArrowheads="1"/>
            </p:cNvSpPr>
            <p:nvPr/>
          </p:nvSpPr>
          <p:spPr bwMode="auto">
            <a:xfrm>
              <a:off x="4377" y="2750"/>
              <a:ext cx="6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82" name="Text Box 218"/>
            <p:cNvSpPr txBox="1">
              <a:spLocks noChangeArrowheads="1"/>
            </p:cNvSpPr>
            <p:nvPr/>
          </p:nvSpPr>
          <p:spPr bwMode="auto">
            <a:xfrm>
              <a:off x="3334" y="2779"/>
              <a:ext cx="6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83" name="Text Box 219"/>
            <p:cNvSpPr txBox="1">
              <a:spLocks noChangeArrowheads="1"/>
            </p:cNvSpPr>
            <p:nvPr/>
          </p:nvSpPr>
          <p:spPr bwMode="auto">
            <a:xfrm>
              <a:off x="4671" y="3068"/>
              <a:ext cx="6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40</a:t>
              </a:r>
              <a:r>
                <a:rPr kumimoji="1" lang="en-US" altLang="zh-CN" sz="24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2684" name="Rectangle 220"/>
            <p:cNvSpPr>
              <a:spLocks noChangeArrowheads="1"/>
            </p:cNvSpPr>
            <p:nvPr/>
          </p:nvSpPr>
          <p:spPr bwMode="auto">
            <a:xfrm>
              <a:off x="5089" y="30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5" name="Rectangle 221"/>
            <p:cNvSpPr>
              <a:spLocks noChangeArrowheads="1"/>
            </p:cNvSpPr>
            <p:nvPr/>
          </p:nvSpPr>
          <p:spPr bwMode="auto">
            <a:xfrm>
              <a:off x="3425" y="265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6" name="Rectangle 222"/>
            <p:cNvSpPr>
              <a:spLocks noChangeArrowheads="1"/>
            </p:cNvSpPr>
            <p:nvPr/>
          </p:nvSpPr>
          <p:spPr bwMode="auto">
            <a:xfrm>
              <a:off x="3978" y="33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7" name="Rectangle 223"/>
            <p:cNvSpPr>
              <a:spLocks noChangeArrowheads="1"/>
            </p:cNvSpPr>
            <p:nvPr/>
          </p:nvSpPr>
          <p:spPr bwMode="auto">
            <a:xfrm>
              <a:off x="4423" y="265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3978" y="288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703" name="Group 239"/>
            <p:cNvGrpSpPr/>
            <p:nvPr/>
          </p:nvGrpSpPr>
          <p:grpSpPr bwMode="auto">
            <a:xfrm>
              <a:off x="2789" y="3203"/>
              <a:ext cx="363" cy="363"/>
              <a:chOff x="2812" y="3159"/>
              <a:chExt cx="363" cy="363"/>
            </a:xfrm>
          </p:grpSpPr>
          <p:sp>
            <p:nvSpPr>
              <p:cNvPr id="62673" name="Oval 209"/>
              <p:cNvSpPr>
                <a:spLocks noChangeArrowheads="1"/>
              </p:cNvSpPr>
              <p:nvPr/>
            </p:nvSpPr>
            <p:spPr bwMode="auto">
              <a:xfrm>
                <a:off x="2812" y="315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Line 211"/>
              <p:cNvSpPr>
                <a:spLocks noChangeShapeType="1"/>
              </p:cNvSpPr>
              <p:nvPr/>
            </p:nvSpPr>
            <p:spPr bwMode="auto">
              <a:xfrm>
                <a:off x="2812" y="3340"/>
                <a:ext cx="363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706" name="Text Box 242"/>
          <p:cNvSpPr txBox="1">
            <a:spLocks noChangeArrowheads="1"/>
          </p:cNvSpPr>
          <p:nvPr/>
        </p:nvSpPr>
        <p:spPr bwMode="auto">
          <a:xfrm>
            <a:off x="5952173" y="2058988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1739" y="4424690"/>
            <a:ext cx="89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  <a:latin typeface="+mn-lt"/>
              </a:rPr>
              <a:t>Δ</a:t>
            </a:r>
            <a:r>
              <a:rPr lang="el-GR" altLang="zh-CN" sz="2400" dirty="0" smtClean="0">
                <a:solidFill>
                  <a:srgbClr val="FF0000"/>
                </a:solidFill>
                <a:latin typeface="+mn-lt"/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92197" y="2963540"/>
            <a:ext cx="89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  <a:latin typeface="+mn-lt"/>
              </a:rPr>
              <a:t>Δ</a:t>
            </a:r>
            <a:r>
              <a:rPr lang="el-GR" altLang="zh-CN" sz="2400" dirty="0" smtClean="0">
                <a:solidFill>
                  <a:srgbClr val="FF0000"/>
                </a:solidFill>
                <a:latin typeface="+mn-lt"/>
              </a:rPr>
              <a:t>→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8" name="Rectangle 204"/>
          <p:cNvSpPr>
            <a:spLocks noChangeArrowheads="1"/>
          </p:cNvSpPr>
          <p:nvPr/>
        </p:nvSpPr>
        <p:spPr bwMode="auto">
          <a:xfrm>
            <a:off x="7029574" y="1282070"/>
            <a:ext cx="3888432" cy="1353071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83744" y="3006442"/>
            <a:ext cx="1354040" cy="887562"/>
            <a:chOff x="1633784" y="2145382"/>
            <a:chExt cx="1354040" cy="887562"/>
          </a:xfrm>
        </p:grpSpPr>
        <p:sp>
          <p:nvSpPr>
            <p:cNvPr id="101" name="椭圆 100"/>
            <p:cNvSpPr/>
            <p:nvPr/>
          </p:nvSpPr>
          <p:spPr bwMode="auto">
            <a:xfrm>
              <a:off x="2879824" y="215634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2231752" y="2924944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3" name="椭圆 102"/>
            <p:cNvSpPr/>
            <p:nvPr/>
          </p:nvSpPr>
          <p:spPr bwMode="auto">
            <a:xfrm>
              <a:off x="1633784" y="214538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09694" y="2275101"/>
            <a:ext cx="1859682" cy="1019052"/>
            <a:chOff x="5868144" y="1772816"/>
            <a:chExt cx="1859682" cy="1019052"/>
          </a:xfrm>
        </p:grpSpPr>
        <p:sp>
          <p:nvSpPr>
            <p:cNvPr id="100" name="椭圆 99"/>
            <p:cNvSpPr/>
            <p:nvPr/>
          </p:nvSpPr>
          <p:spPr bwMode="auto">
            <a:xfrm>
              <a:off x="7619826" y="178534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5" name="椭圆 104"/>
            <p:cNvSpPr/>
            <p:nvPr/>
          </p:nvSpPr>
          <p:spPr bwMode="auto">
            <a:xfrm>
              <a:off x="6671196" y="268386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68144" y="177281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62366" y="2455133"/>
            <a:ext cx="3558580" cy="143992"/>
            <a:chOff x="5020816" y="1952848"/>
            <a:chExt cx="3558580" cy="143992"/>
          </a:xfrm>
        </p:grpSpPr>
        <p:sp>
          <p:nvSpPr>
            <p:cNvPr id="108" name="椭圆 107"/>
            <p:cNvSpPr/>
            <p:nvPr/>
          </p:nvSpPr>
          <p:spPr bwMode="auto">
            <a:xfrm>
              <a:off x="6671196" y="198884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0" name="椭圆 109"/>
            <p:cNvSpPr/>
            <p:nvPr/>
          </p:nvSpPr>
          <p:spPr bwMode="auto">
            <a:xfrm>
              <a:off x="5020816" y="195284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8471396" y="198884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1911" y="4434791"/>
            <a:ext cx="3550296" cy="1006526"/>
            <a:chOff x="4681586" y="4219526"/>
            <a:chExt cx="3550296" cy="1006526"/>
          </a:xfrm>
        </p:grpSpPr>
        <p:sp>
          <p:nvSpPr>
            <p:cNvPr id="109" name="椭圆 108"/>
            <p:cNvSpPr/>
            <p:nvPr/>
          </p:nvSpPr>
          <p:spPr bwMode="auto">
            <a:xfrm>
              <a:off x="4681586" y="421952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3" name="椭圆 112"/>
            <p:cNvSpPr/>
            <p:nvPr/>
          </p:nvSpPr>
          <p:spPr bwMode="auto">
            <a:xfrm>
              <a:off x="6347148" y="511805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8123882" y="422108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2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Y-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6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2000"/>
                                        <p:tgtEl>
                                          <p:spTgt spid="6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20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1" grpId="0" bldLvl="0" animBg="1"/>
      <p:bldP spid="62540" grpId="0" bldLvl="0" animBg="1"/>
      <p:bldP spid="62541" grpId="0" bldLvl="0" animBg="1"/>
      <p:bldP spid="62599" grpId="0" bldLvl="0" animBg="1"/>
      <p:bldP spid="62668" grpId="0" bldLvl="0" animBg="1"/>
      <p:bldP spid="62571" grpId="0" bldLvl="0" animBg="1"/>
      <p:bldP spid="62706" grpId="0" bldLvl="0" animBg="1" autoUpdateAnimBg="0"/>
      <p:bldP spid="2" grpId="0"/>
      <p:bldP spid="97" grpId="0"/>
      <p:bldP spid="9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203008" y="1483995"/>
            <a:ext cx="53276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理想电压源的串联和并联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1705928" y="2203133"/>
            <a:ext cx="12954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77" name="Object 65"/>
          <p:cNvGraphicFramePr>
            <a:graphicFrameLocks noChangeAspect="1"/>
          </p:cNvGraphicFramePr>
          <p:nvPr/>
        </p:nvGraphicFramePr>
        <p:xfrm>
          <a:off x="3217545" y="1844040"/>
          <a:ext cx="48498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2" name="Equation" r:id="rId1" imgW="2705100" imgH="609600" progId="Equation.DSMT4">
                  <p:embed/>
                </p:oleObj>
              </mc:Choice>
              <mc:Fallback>
                <p:oleObj name="Equation" r:id="rId1" imgW="2705100" imgH="609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545" y="1844040"/>
                        <a:ext cx="48498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27" name="Group 115"/>
          <p:cNvGrpSpPr/>
          <p:nvPr/>
        </p:nvGrpSpPr>
        <p:grpSpPr bwMode="auto">
          <a:xfrm>
            <a:off x="6380480" y="3578543"/>
            <a:ext cx="1801813" cy="582613"/>
            <a:chOff x="3334" y="2854"/>
            <a:chExt cx="1135" cy="367"/>
          </a:xfrm>
        </p:grpSpPr>
        <p:sp>
          <p:nvSpPr>
            <p:cNvPr id="38916" name="AutoShape 4"/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8" name="Text Box 66"/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sz="24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8987" name="AutoShape 75" descr="羊皮纸"/>
          <p:cNvSpPr>
            <a:spLocks noChangeArrowheads="1"/>
          </p:cNvSpPr>
          <p:nvPr/>
        </p:nvSpPr>
        <p:spPr bwMode="auto">
          <a:xfrm>
            <a:off x="8180705" y="1841818"/>
            <a:ext cx="2735263" cy="576262"/>
          </a:xfrm>
          <a:prstGeom prst="wedgeRoundRectCallout">
            <a:avLst>
              <a:gd name="adj1" fmla="val -62489"/>
              <a:gd name="adj2" fmla="val 35344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注意参考方向</a:t>
            </a:r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8999" name="Group 8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9000" name="Picture 88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01" name="Text Box 8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9002" name="Group 9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9003" name="Picture 91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04" name="Text Box 9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9038" name="Rectangle 126"/>
          <p:cNvSpPr>
            <a:spLocks noChangeArrowheads="1"/>
          </p:cNvSpPr>
          <p:nvPr/>
        </p:nvSpPr>
        <p:spPr bwMode="auto">
          <a:xfrm>
            <a:off x="1776095" y="4651693"/>
            <a:ext cx="12954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 startAt="2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059" name="Object 147"/>
          <p:cNvGraphicFramePr>
            <a:graphicFrameLocks noChangeAspect="1"/>
          </p:cNvGraphicFramePr>
          <p:nvPr/>
        </p:nvGraphicFramePr>
        <p:xfrm>
          <a:off x="3577273" y="4580255"/>
          <a:ext cx="20351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3" name="公式" r:id="rId5" imgW="1130300" imgH="317500" progId="Equation.3">
                  <p:embed/>
                </p:oleObj>
              </mc:Choice>
              <mc:Fallback>
                <p:oleObj name="公式" r:id="rId5" imgW="1130300" imgH="31750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273" y="4580255"/>
                        <a:ext cx="20351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63" name="Text Box 151"/>
          <p:cNvSpPr txBox="1">
            <a:spLocks noChangeArrowheads="1"/>
          </p:cNvSpPr>
          <p:nvPr/>
        </p:nvSpPr>
        <p:spPr bwMode="auto">
          <a:xfrm>
            <a:off x="2997200" y="5300345"/>
            <a:ext cx="477012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相同的理想电压源才能并联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但每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个电源中的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电流不确定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064" name="Group 152"/>
          <p:cNvGrpSpPr/>
          <p:nvPr/>
        </p:nvGrpSpPr>
        <p:grpSpPr bwMode="auto">
          <a:xfrm>
            <a:off x="1138873" y="5301616"/>
            <a:ext cx="1462088" cy="669925"/>
            <a:chOff x="435" y="3113"/>
            <a:chExt cx="921" cy="422"/>
          </a:xfrm>
        </p:grpSpPr>
        <p:pic>
          <p:nvPicPr>
            <p:cNvPr id="39065" name="Picture 153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3113"/>
              <a:ext cx="465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066" name="Text Box 154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9067" name="Group 155"/>
          <p:cNvGrpSpPr/>
          <p:nvPr/>
        </p:nvGrpSpPr>
        <p:grpSpPr bwMode="auto">
          <a:xfrm>
            <a:off x="2710180" y="2692083"/>
            <a:ext cx="3024188" cy="1674812"/>
            <a:chOff x="476" y="1525"/>
            <a:chExt cx="1905" cy="1055"/>
          </a:xfrm>
        </p:grpSpPr>
        <p:sp>
          <p:nvSpPr>
            <p:cNvPr id="39068" name="Oval 156"/>
            <p:cNvSpPr>
              <a:spLocks noChangeArrowheads="1"/>
            </p:cNvSpPr>
            <p:nvPr/>
          </p:nvSpPr>
          <p:spPr bwMode="auto">
            <a:xfrm>
              <a:off x="1701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9069" name="Oval 157"/>
            <p:cNvSpPr>
              <a:spLocks noChangeArrowheads="1"/>
            </p:cNvSpPr>
            <p:nvPr/>
          </p:nvSpPr>
          <p:spPr bwMode="auto">
            <a:xfrm>
              <a:off x="839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9070" name="Text Box 158"/>
            <p:cNvSpPr txBox="1">
              <a:spLocks noChangeArrowheads="1"/>
            </p:cNvSpPr>
            <p:nvPr/>
          </p:nvSpPr>
          <p:spPr bwMode="auto">
            <a:xfrm>
              <a:off x="1701" y="1525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Sn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1" name="Text Box 159"/>
            <p:cNvSpPr txBox="1">
              <a:spLocks noChangeArrowheads="1"/>
            </p:cNvSpPr>
            <p:nvPr/>
          </p:nvSpPr>
          <p:spPr bwMode="auto">
            <a:xfrm>
              <a:off x="1475" y="178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2" name="Text Box 160"/>
            <p:cNvSpPr txBox="1">
              <a:spLocks noChangeArrowheads="1"/>
            </p:cNvSpPr>
            <p:nvPr/>
          </p:nvSpPr>
          <p:spPr bwMode="auto">
            <a:xfrm>
              <a:off x="2109" y="1660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3" name="Text Box 161"/>
            <p:cNvSpPr txBox="1">
              <a:spLocks noChangeArrowheads="1"/>
            </p:cNvSpPr>
            <p:nvPr/>
          </p:nvSpPr>
          <p:spPr bwMode="auto">
            <a:xfrm>
              <a:off x="568" y="175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4" name="Text Box 162"/>
            <p:cNvSpPr txBox="1">
              <a:spLocks noChangeArrowheads="1"/>
            </p:cNvSpPr>
            <p:nvPr/>
          </p:nvSpPr>
          <p:spPr bwMode="auto">
            <a:xfrm>
              <a:off x="1202" y="1660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5" name="Line 163"/>
            <p:cNvSpPr>
              <a:spLocks noChangeShapeType="1"/>
            </p:cNvSpPr>
            <p:nvPr/>
          </p:nvSpPr>
          <p:spPr bwMode="auto">
            <a:xfrm>
              <a:off x="1610" y="2070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76" name="Line 164"/>
            <p:cNvSpPr>
              <a:spLocks noChangeShapeType="1"/>
            </p:cNvSpPr>
            <p:nvPr/>
          </p:nvSpPr>
          <p:spPr bwMode="auto">
            <a:xfrm>
              <a:off x="522" y="2070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77" name="Text Box 165"/>
            <p:cNvSpPr txBox="1">
              <a:spLocks noChangeArrowheads="1"/>
            </p:cNvSpPr>
            <p:nvPr/>
          </p:nvSpPr>
          <p:spPr bwMode="auto">
            <a:xfrm>
              <a:off x="794" y="1525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78" name="Line 166"/>
            <p:cNvSpPr>
              <a:spLocks noChangeShapeType="1"/>
            </p:cNvSpPr>
            <p:nvPr/>
          </p:nvSpPr>
          <p:spPr bwMode="auto">
            <a:xfrm flipH="1" flipV="1">
              <a:off x="521" y="2070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79" name="Line 167"/>
            <p:cNvSpPr>
              <a:spLocks noChangeShapeType="1"/>
            </p:cNvSpPr>
            <p:nvPr/>
          </p:nvSpPr>
          <p:spPr bwMode="auto">
            <a:xfrm flipH="1" flipV="1">
              <a:off x="1202" y="2070"/>
              <a:ext cx="363" cy="0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0" name="Text Box 168"/>
            <p:cNvSpPr txBox="1">
              <a:spLocks noChangeArrowheads="1"/>
            </p:cNvSpPr>
            <p:nvPr/>
          </p:nvSpPr>
          <p:spPr bwMode="auto">
            <a:xfrm>
              <a:off x="613" y="225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81" name="Text Box 169"/>
            <p:cNvSpPr txBox="1">
              <a:spLocks noChangeArrowheads="1"/>
            </p:cNvSpPr>
            <p:nvPr/>
          </p:nvSpPr>
          <p:spPr bwMode="auto">
            <a:xfrm>
              <a:off x="2064" y="2159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82" name="Text Box 170"/>
            <p:cNvSpPr txBox="1">
              <a:spLocks noChangeArrowheads="1"/>
            </p:cNvSpPr>
            <p:nvPr/>
          </p:nvSpPr>
          <p:spPr bwMode="auto">
            <a:xfrm>
              <a:off x="1292" y="2251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83" name="Line 171"/>
            <p:cNvSpPr>
              <a:spLocks noChangeShapeType="1"/>
            </p:cNvSpPr>
            <p:nvPr/>
          </p:nvSpPr>
          <p:spPr bwMode="auto">
            <a:xfrm>
              <a:off x="2336" y="2070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4" name="Oval 172"/>
            <p:cNvSpPr>
              <a:spLocks noChangeArrowheads="1"/>
            </p:cNvSpPr>
            <p:nvPr/>
          </p:nvSpPr>
          <p:spPr bwMode="auto">
            <a:xfrm>
              <a:off x="476" y="2432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5" name="Oval 173"/>
            <p:cNvSpPr>
              <a:spLocks noChangeArrowheads="1"/>
            </p:cNvSpPr>
            <p:nvPr/>
          </p:nvSpPr>
          <p:spPr bwMode="auto">
            <a:xfrm>
              <a:off x="2290" y="2432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086" name="Group 174"/>
          <p:cNvGrpSpPr/>
          <p:nvPr/>
        </p:nvGrpSpPr>
        <p:grpSpPr bwMode="auto">
          <a:xfrm>
            <a:off x="8614093" y="2419032"/>
            <a:ext cx="1944687" cy="1460501"/>
            <a:chOff x="2562" y="1932"/>
            <a:chExt cx="1225" cy="920"/>
          </a:xfrm>
        </p:grpSpPr>
        <p:sp>
          <p:nvSpPr>
            <p:cNvPr id="39087" name="Oval 175"/>
            <p:cNvSpPr>
              <a:spLocks noChangeArrowheads="1"/>
            </p:cNvSpPr>
            <p:nvPr/>
          </p:nvSpPr>
          <p:spPr bwMode="auto">
            <a:xfrm>
              <a:off x="2562" y="275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8" name="Oval 176"/>
            <p:cNvSpPr>
              <a:spLocks noChangeArrowheads="1"/>
            </p:cNvSpPr>
            <p:nvPr/>
          </p:nvSpPr>
          <p:spPr bwMode="auto">
            <a:xfrm>
              <a:off x="3696" y="275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9" name="Oval 177"/>
            <p:cNvSpPr>
              <a:spLocks noChangeArrowheads="1"/>
            </p:cNvSpPr>
            <p:nvPr/>
          </p:nvSpPr>
          <p:spPr bwMode="auto">
            <a:xfrm>
              <a:off x="2925" y="220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9090" name="Line 178"/>
            <p:cNvSpPr>
              <a:spLocks noChangeShapeType="1"/>
            </p:cNvSpPr>
            <p:nvPr/>
          </p:nvSpPr>
          <p:spPr bwMode="auto">
            <a:xfrm>
              <a:off x="2608" y="2388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1" name="Line 179"/>
            <p:cNvSpPr>
              <a:spLocks noChangeShapeType="1"/>
            </p:cNvSpPr>
            <p:nvPr/>
          </p:nvSpPr>
          <p:spPr bwMode="auto">
            <a:xfrm flipH="1">
              <a:off x="2607" y="2387"/>
              <a:ext cx="1134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2" name="Text Box 180"/>
            <p:cNvSpPr txBox="1">
              <a:spLocks noChangeArrowheads="1"/>
            </p:cNvSpPr>
            <p:nvPr/>
          </p:nvSpPr>
          <p:spPr bwMode="auto">
            <a:xfrm>
              <a:off x="2654" y="206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93" name="Text Box 181"/>
            <p:cNvSpPr txBox="1">
              <a:spLocks noChangeArrowheads="1"/>
            </p:cNvSpPr>
            <p:nvPr/>
          </p:nvSpPr>
          <p:spPr bwMode="auto">
            <a:xfrm>
              <a:off x="3288" y="1932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94" name="Text Box 182"/>
            <p:cNvSpPr txBox="1">
              <a:spLocks noChangeArrowheads="1"/>
            </p:cNvSpPr>
            <p:nvPr/>
          </p:nvSpPr>
          <p:spPr bwMode="auto">
            <a:xfrm>
              <a:off x="3016" y="2523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095" name="Line 183"/>
            <p:cNvSpPr>
              <a:spLocks noChangeShapeType="1"/>
            </p:cNvSpPr>
            <p:nvPr/>
          </p:nvSpPr>
          <p:spPr bwMode="auto">
            <a:xfrm>
              <a:off x="3741" y="2388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125" name="Group 213"/>
          <p:cNvGrpSpPr/>
          <p:nvPr/>
        </p:nvGrpSpPr>
        <p:grpSpPr bwMode="auto">
          <a:xfrm>
            <a:off x="7936548" y="4437063"/>
            <a:ext cx="3052762" cy="1873250"/>
            <a:chOff x="3497" y="2795"/>
            <a:chExt cx="1923" cy="1180"/>
          </a:xfrm>
        </p:grpSpPr>
        <p:sp>
          <p:nvSpPr>
            <p:cNvPr id="39097" name="Oval 185"/>
            <p:cNvSpPr>
              <a:spLocks noChangeArrowheads="1"/>
            </p:cNvSpPr>
            <p:nvPr/>
          </p:nvSpPr>
          <p:spPr bwMode="auto">
            <a:xfrm>
              <a:off x="4561" y="3315"/>
              <a:ext cx="350" cy="338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9098" name="Oval 186"/>
            <p:cNvSpPr>
              <a:spLocks noChangeArrowheads="1"/>
            </p:cNvSpPr>
            <p:nvPr/>
          </p:nvSpPr>
          <p:spPr bwMode="auto">
            <a:xfrm>
              <a:off x="3863" y="3315"/>
              <a:ext cx="349" cy="338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9099" name="Text Box 187"/>
            <p:cNvSpPr txBox="1">
              <a:spLocks noChangeArrowheads="1"/>
            </p:cNvSpPr>
            <p:nvPr/>
          </p:nvSpPr>
          <p:spPr bwMode="auto">
            <a:xfrm>
              <a:off x="3497" y="3249"/>
              <a:ext cx="4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S1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0" name="Text Box 188"/>
            <p:cNvSpPr txBox="1">
              <a:spLocks noChangeArrowheads="1"/>
            </p:cNvSpPr>
            <p:nvPr/>
          </p:nvSpPr>
          <p:spPr bwMode="auto">
            <a:xfrm>
              <a:off x="3770" y="300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1" name="Text Box 189"/>
            <p:cNvSpPr txBox="1">
              <a:spLocks noChangeArrowheads="1"/>
            </p:cNvSpPr>
            <p:nvPr/>
          </p:nvSpPr>
          <p:spPr bwMode="auto">
            <a:xfrm>
              <a:off x="3775" y="3597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2" name="Text Box 190"/>
            <p:cNvSpPr txBox="1">
              <a:spLocks noChangeArrowheads="1"/>
            </p:cNvSpPr>
            <p:nvPr/>
          </p:nvSpPr>
          <p:spPr bwMode="auto">
            <a:xfrm>
              <a:off x="4469" y="300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3" name="Text Box 191"/>
            <p:cNvSpPr txBox="1">
              <a:spLocks noChangeArrowheads="1"/>
            </p:cNvSpPr>
            <p:nvPr/>
          </p:nvSpPr>
          <p:spPr bwMode="auto">
            <a:xfrm>
              <a:off x="4517" y="3597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4" name="Line 192"/>
            <p:cNvSpPr>
              <a:spLocks noChangeShapeType="1"/>
            </p:cNvSpPr>
            <p:nvPr/>
          </p:nvSpPr>
          <p:spPr bwMode="auto">
            <a:xfrm>
              <a:off x="4037" y="3063"/>
              <a:ext cx="0" cy="8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05" name="Line 193"/>
            <p:cNvSpPr>
              <a:spLocks noChangeShapeType="1"/>
            </p:cNvSpPr>
            <p:nvPr/>
          </p:nvSpPr>
          <p:spPr bwMode="auto">
            <a:xfrm>
              <a:off x="4736" y="3063"/>
              <a:ext cx="0" cy="8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06" name="Line 194"/>
            <p:cNvSpPr>
              <a:spLocks noChangeShapeType="1"/>
            </p:cNvSpPr>
            <p:nvPr/>
          </p:nvSpPr>
          <p:spPr bwMode="auto">
            <a:xfrm>
              <a:off x="4037" y="3063"/>
              <a:ext cx="12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07" name="Line 195"/>
            <p:cNvSpPr>
              <a:spLocks noChangeShapeType="1"/>
            </p:cNvSpPr>
            <p:nvPr/>
          </p:nvSpPr>
          <p:spPr bwMode="auto">
            <a:xfrm>
              <a:off x="4037" y="3947"/>
              <a:ext cx="12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08" name="Text Box 196"/>
            <p:cNvSpPr txBox="1">
              <a:spLocks noChangeArrowheads="1"/>
            </p:cNvSpPr>
            <p:nvPr/>
          </p:nvSpPr>
          <p:spPr bwMode="auto">
            <a:xfrm>
              <a:off x="4911" y="2795"/>
              <a:ext cx="2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09" name="Line 197"/>
            <p:cNvSpPr>
              <a:spLocks noChangeShapeType="1"/>
            </p:cNvSpPr>
            <p:nvPr/>
          </p:nvSpPr>
          <p:spPr bwMode="auto">
            <a:xfrm>
              <a:off x="4785" y="3067"/>
              <a:ext cx="41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0" name="Text Box 198"/>
            <p:cNvSpPr txBox="1">
              <a:spLocks noChangeArrowheads="1"/>
            </p:cNvSpPr>
            <p:nvPr/>
          </p:nvSpPr>
          <p:spPr bwMode="auto">
            <a:xfrm>
              <a:off x="4212" y="3315"/>
              <a:ext cx="4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S2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11" name="Text Box 199"/>
            <p:cNvSpPr txBox="1">
              <a:spLocks noChangeArrowheads="1"/>
            </p:cNvSpPr>
            <p:nvPr/>
          </p:nvSpPr>
          <p:spPr bwMode="auto">
            <a:xfrm>
              <a:off x="5125" y="307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12" name="Text Box 200"/>
            <p:cNvSpPr txBox="1">
              <a:spLocks noChangeArrowheads="1"/>
            </p:cNvSpPr>
            <p:nvPr/>
          </p:nvSpPr>
          <p:spPr bwMode="auto">
            <a:xfrm>
              <a:off x="5173" y="3542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13" name="Text Box 201"/>
            <p:cNvSpPr txBox="1">
              <a:spLocks noChangeArrowheads="1"/>
            </p:cNvSpPr>
            <p:nvPr/>
          </p:nvSpPr>
          <p:spPr bwMode="auto">
            <a:xfrm>
              <a:off x="5085" y="3357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114" name="Oval 202"/>
            <p:cNvSpPr>
              <a:spLocks noChangeArrowheads="1"/>
            </p:cNvSpPr>
            <p:nvPr/>
          </p:nvSpPr>
          <p:spPr bwMode="auto">
            <a:xfrm>
              <a:off x="5216" y="3890"/>
              <a:ext cx="88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15" name="Oval 203"/>
            <p:cNvSpPr>
              <a:spLocks noChangeArrowheads="1"/>
            </p:cNvSpPr>
            <p:nvPr/>
          </p:nvSpPr>
          <p:spPr bwMode="auto">
            <a:xfrm>
              <a:off x="5216" y="3005"/>
              <a:ext cx="88" cy="8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121" name="Group 209"/>
          <p:cNvGrpSpPr/>
          <p:nvPr/>
        </p:nvGrpSpPr>
        <p:grpSpPr bwMode="auto">
          <a:xfrm>
            <a:off x="9333548" y="3926206"/>
            <a:ext cx="1673225" cy="587375"/>
            <a:chOff x="4468" y="2428"/>
            <a:chExt cx="1054" cy="370"/>
          </a:xfrm>
        </p:grpSpPr>
        <p:sp>
          <p:nvSpPr>
            <p:cNvPr id="39061" name="AutoShape 149"/>
            <p:cNvSpPr>
              <a:spLocks noChangeArrowheads="1"/>
            </p:cNvSpPr>
            <p:nvPr/>
          </p:nvSpPr>
          <p:spPr bwMode="auto">
            <a:xfrm rot="16200000">
              <a:off x="4353" y="2542"/>
              <a:ext cx="370" cy="141"/>
            </a:xfrm>
            <a:prstGeom prst="rightArrow">
              <a:avLst>
                <a:gd name="adj1" fmla="val 50000"/>
                <a:gd name="adj2" fmla="val 125184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0" name="Text Box 208"/>
            <p:cNvSpPr txBox="1">
              <a:spLocks noChangeArrowheads="1"/>
            </p:cNvSpPr>
            <p:nvPr/>
          </p:nvSpPr>
          <p:spPr bwMode="auto">
            <a:xfrm>
              <a:off x="4626" y="2478"/>
              <a:ext cx="89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等效电路</a:t>
              </a:r>
              <a:endParaRPr lang="zh-CN" altLang="en-US" sz="2400" b="1">
                <a:ea typeface="楷体_GB2312" pitchFamily="49" charset="-122"/>
              </a:endParaRPr>
            </a:p>
          </p:txBody>
        </p:sp>
      </p:grpSp>
      <p:grpSp>
        <p:nvGrpSpPr>
          <p:cNvPr id="39122" name="Group 21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9123" name="Picture 211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124" name="Text Box 2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5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电压源、电流源的串联和并联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/>
      <p:bldP spid="38976" grpId="0" bldLvl="0" animBg="1" autoUpdateAnimBg="0"/>
      <p:bldP spid="38987" grpId="0" bldLvl="0" animBg="1"/>
      <p:bldP spid="39038" grpId="0" bldLvl="0" animBg="1" autoUpdateAnimBg="0"/>
      <p:bldP spid="3906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1417955" y="1338263"/>
            <a:ext cx="561657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 startAt="3"/>
            </a:pPr>
            <a:r>
              <a:rPr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电压源与支路的串、并联等效</a:t>
            </a:r>
            <a:endParaRPr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47" name="AutoShape 59"/>
          <p:cNvSpPr>
            <a:spLocks noChangeArrowheads="1"/>
          </p:cNvSpPr>
          <p:nvPr/>
        </p:nvSpPr>
        <p:spPr bwMode="auto">
          <a:xfrm>
            <a:off x="6526213" y="277812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48" name="Object 60"/>
          <p:cNvGraphicFramePr>
            <a:graphicFrameLocks noChangeAspect="1"/>
          </p:cNvGraphicFramePr>
          <p:nvPr/>
        </p:nvGraphicFramePr>
        <p:xfrm>
          <a:off x="1588135" y="3429000"/>
          <a:ext cx="848423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" name="公式" r:id="rId1" imgW="5245100" imgH="317500" progId="Equation.3">
                  <p:embed/>
                </p:oleObj>
              </mc:Choice>
              <mc:Fallback>
                <p:oleObj name="公式" r:id="rId1" imgW="5245100" imgH="3175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135" y="3429000"/>
                        <a:ext cx="848423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79" name="AutoShape 91"/>
          <p:cNvSpPr>
            <a:spLocks noChangeArrowheads="1"/>
          </p:cNvSpPr>
          <p:nvPr/>
        </p:nvSpPr>
        <p:spPr bwMode="auto">
          <a:xfrm>
            <a:off x="5594033" y="4796155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0" name="Text Box 112"/>
          <p:cNvSpPr txBox="1">
            <a:spLocks noChangeArrowheads="1"/>
          </p:cNvSpPr>
          <p:nvPr/>
        </p:nvSpPr>
        <p:spPr bwMode="auto">
          <a:xfrm>
            <a:off x="5017770" y="5431155"/>
            <a:ext cx="1713230" cy="460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对外等效！</a:t>
            </a:r>
            <a:endParaRPr lang="zh-CN" altLang="en-US" sz="2400" b="1" dirty="0">
              <a:solidFill>
                <a:srgbClr val="9900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8008" name="Group 12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8009" name="Picture 12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010" name="Text Box 1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8011" name="Group 12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8012" name="Picture 12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013" name="Text Box 1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8099" name="Group 211"/>
          <p:cNvGrpSpPr/>
          <p:nvPr/>
        </p:nvGrpSpPr>
        <p:grpSpPr bwMode="auto">
          <a:xfrm>
            <a:off x="1708150" y="2060258"/>
            <a:ext cx="4100513" cy="1403350"/>
            <a:chOff x="116" y="1117"/>
            <a:chExt cx="2583" cy="884"/>
          </a:xfrm>
        </p:grpSpPr>
        <p:sp>
          <p:nvSpPr>
            <p:cNvPr id="38018" name="Oval 130"/>
            <p:cNvSpPr>
              <a:spLocks noChangeArrowheads="1"/>
            </p:cNvSpPr>
            <p:nvPr/>
          </p:nvSpPr>
          <p:spPr bwMode="auto">
            <a:xfrm>
              <a:off x="1624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8019" name="Oval 131"/>
            <p:cNvSpPr>
              <a:spLocks noChangeArrowheads="1"/>
            </p:cNvSpPr>
            <p:nvPr/>
          </p:nvSpPr>
          <p:spPr bwMode="auto">
            <a:xfrm>
              <a:off x="567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8020" name="Text Box 132"/>
            <p:cNvSpPr txBox="1">
              <a:spLocks noChangeArrowheads="1"/>
            </p:cNvSpPr>
            <p:nvPr/>
          </p:nvSpPr>
          <p:spPr bwMode="auto">
            <a:xfrm>
              <a:off x="1624" y="1384"/>
              <a:ext cx="4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1" name="Text Box 133"/>
            <p:cNvSpPr txBox="1">
              <a:spLocks noChangeArrowheads="1"/>
            </p:cNvSpPr>
            <p:nvPr/>
          </p:nvSpPr>
          <p:spPr bwMode="auto">
            <a:xfrm>
              <a:off x="342" y="141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2" name="Text Box 134"/>
            <p:cNvSpPr txBox="1">
              <a:spLocks noChangeArrowheads="1"/>
            </p:cNvSpPr>
            <p:nvPr/>
          </p:nvSpPr>
          <p:spPr bwMode="auto">
            <a:xfrm>
              <a:off x="930" y="1305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3" name="Text Box 135"/>
            <p:cNvSpPr txBox="1">
              <a:spLocks noChangeArrowheads="1"/>
            </p:cNvSpPr>
            <p:nvPr/>
          </p:nvSpPr>
          <p:spPr bwMode="auto">
            <a:xfrm>
              <a:off x="1399" y="141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1988" y="1339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571" y="1390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432" y="16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382" y="1535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116" y="138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29" name="Line 141"/>
            <p:cNvSpPr>
              <a:spLocks noChangeShapeType="1"/>
            </p:cNvSpPr>
            <p:nvPr/>
          </p:nvSpPr>
          <p:spPr bwMode="auto">
            <a:xfrm>
              <a:off x="341" y="1310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341" y="1310"/>
              <a:ext cx="231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Line 143"/>
            <p:cNvSpPr>
              <a:spLocks noChangeShapeType="1"/>
            </p:cNvSpPr>
            <p:nvPr/>
          </p:nvSpPr>
          <p:spPr bwMode="auto">
            <a:xfrm>
              <a:off x="2654" y="1310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Oval 144"/>
            <p:cNvSpPr>
              <a:spLocks noChangeArrowheads="1"/>
            </p:cNvSpPr>
            <p:nvPr/>
          </p:nvSpPr>
          <p:spPr bwMode="auto">
            <a:xfrm>
              <a:off x="2608" y="171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3" name="Oval 145"/>
            <p:cNvSpPr>
              <a:spLocks noChangeArrowheads="1"/>
            </p:cNvSpPr>
            <p:nvPr/>
          </p:nvSpPr>
          <p:spPr bwMode="auto">
            <a:xfrm>
              <a:off x="295" y="171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 flipV="1">
              <a:off x="340" y="1389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39" y="1623"/>
              <a:ext cx="34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36" name="Text Box 148"/>
            <p:cNvSpPr txBox="1">
              <a:spLocks noChangeArrowheads="1"/>
            </p:cNvSpPr>
            <p:nvPr/>
          </p:nvSpPr>
          <p:spPr bwMode="auto">
            <a:xfrm>
              <a:off x="1090" y="1389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37" name="Text Box 149"/>
            <p:cNvSpPr txBox="1">
              <a:spLocks noChangeArrowheads="1"/>
            </p:cNvSpPr>
            <p:nvPr/>
          </p:nvSpPr>
          <p:spPr bwMode="auto">
            <a:xfrm>
              <a:off x="2245" y="1344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38" name="Rectangle 150"/>
            <p:cNvSpPr>
              <a:spLocks noChangeArrowheads="1"/>
            </p:cNvSpPr>
            <p:nvPr/>
          </p:nvSpPr>
          <p:spPr bwMode="auto">
            <a:xfrm>
              <a:off x="2200" y="125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9" name="Rectangle 151"/>
            <p:cNvSpPr>
              <a:spLocks noChangeArrowheads="1"/>
            </p:cNvSpPr>
            <p:nvPr/>
          </p:nvSpPr>
          <p:spPr bwMode="auto">
            <a:xfrm>
              <a:off x="1066" y="125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00" name="Group 212"/>
          <p:cNvGrpSpPr/>
          <p:nvPr/>
        </p:nvGrpSpPr>
        <p:grpSpPr bwMode="auto">
          <a:xfrm>
            <a:off x="7751763" y="1988821"/>
            <a:ext cx="2662237" cy="1384300"/>
            <a:chOff x="3471" y="1072"/>
            <a:chExt cx="1677" cy="872"/>
          </a:xfrm>
        </p:grpSpPr>
        <p:sp>
          <p:nvSpPr>
            <p:cNvPr id="38041" name="Oval 153"/>
            <p:cNvSpPr>
              <a:spLocks noChangeArrowheads="1"/>
            </p:cNvSpPr>
            <p:nvPr/>
          </p:nvSpPr>
          <p:spPr bwMode="auto">
            <a:xfrm>
              <a:off x="3923" y="107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8042" name="Text Box 154"/>
            <p:cNvSpPr txBox="1">
              <a:spLocks noChangeArrowheads="1"/>
            </p:cNvSpPr>
            <p:nvPr/>
          </p:nvSpPr>
          <p:spPr bwMode="auto">
            <a:xfrm>
              <a:off x="3697" y="134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3" name="Text Box 155"/>
            <p:cNvSpPr txBox="1">
              <a:spLocks noChangeArrowheads="1"/>
            </p:cNvSpPr>
            <p:nvPr/>
          </p:nvSpPr>
          <p:spPr bwMode="auto">
            <a:xfrm>
              <a:off x="4286" y="1249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4" name="Text Box 156"/>
            <p:cNvSpPr txBox="1">
              <a:spLocks noChangeArrowheads="1"/>
            </p:cNvSpPr>
            <p:nvPr/>
          </p:nvSpPr>
          <p:spPr bwMode="auto">
            <a:xfrm>
              <a:off x="3968" y="1339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5" name="Text Box 157"/>
            <p:cNvSpPr txBox="1">
              <a:spLocks noChangeArrowheads="1"/>
            </p:cNvSpPr>
            <p:nvPr/>
          </p:nvSpPr>
          <p:spPr bwMode="auto">
            <a:xfrm>
              <a:off x="3788" y="1615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6" name="Text Box 158"/>
            <p:cNvSpPr txBox="1">
              <a:spLocks noChangeArrowheads="1"/>
            </p:cNvSpPr>
            <p:nvPr/>
          </p:nvSpPr>
          <p:spPr bwMode="auto">
            <a:xfrm>
              <a:off x="4830" y="1504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7" name="Text Box 159"/>
            <p:cNvSpPr txBox="1">
              <a:spLocks noChangeArrowheads="1"/>
            </p:cNvSpPr>
            <p:nvPr/>
          </p:nvSpPr>
          <p:spPr bwMode="auto">
            <a:xfrm>
              <a:off x="3471" y="129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48" name="Line 160"/>
            <p:cNvSpPr>
              <a:spLocks noChangeShapeType="1"/>
            </p:cNvSpPr>
            <p:nvPr/>
          </p:nvSpPr>
          <p:spPr bwMode="auto">
            <a:xfrm>
              <a:off x="3697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Line 161"/>
            <p:cNvSpPr>
              <a:spLocks noChangeShapeType="1"/>
            </p:cNvSpPr>
            <p:nvPr/>
          </p:nvSpPr>
          <p:spPr bwMode="auto">
            <a:xfrm flipV="1">
              <a:off x="3697" y="1253"/>
              <a:ext cx="14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Line 162"/>
            <p:cNvSpPr>
              <a:spLocks noChangeShapeType="1"/>
            </p:cNvSpPr>
            <p:nvPr/>
          </p:nvSpPr>
          <p:spPr bwMode="auto">
            <a:xfrm>
              <a:off x="5103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Oval 163"/>
            <p:cNvSpPr>
              <a:spLocks noChangeArrowheads="1"/>
            </p:cNvSpPr>
            <p:nvPr/>
          </p:nvSpPr>
          <p:spPr bwMode="auto">
            <a:xfrm>
              <a:off x="5057" y="166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52" name="Oval 164"/>
            <p:cNvSpPr>
              <a:spLocks noChangeArrowheads="1"/>
            </p:cNvSpPr>
            <p:nvPr/>
          </p:nvSpPr>
          <p:spPr bwMode="auto">
            <a:xfrm>
              <a:off x="3651" y="166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53" name="Line 165"/>
            <p:cNvSpPr>
              <a:spLocks noChangeShapeType="1"/>
            </p:cNvSpPr>
            <p:nvPr/>
          </p:nvSpPr>
          <p:spPr bwMode="auto">
            <a:xfrm flipV="1">
              <a:off x="3696" y="1298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Text Box 166"/>
            <p:cNvSpPr txBox="1">
              <a:spLocks noChangeArrowheads="1"/>
            </p:cNvSpPr>
            <p:nvPr/>
          </p:nvSpPr>
          <p:spPr bwMode="auto">
            <a:xfrm>
              <a:off x="4240" y="1571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55" name="Text Box 167"/>
            <p:cNvSpPr txBox="1">
              <a:spLocks noChangeArrowheads="1"/>
            </p:cNvSpPr>
            <p:nvPr/>
          </p:nvSpPr>
          <p:spPr bwMode="auto">
            <a:xfrm>
              <a:off x="4603" y="1295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56" name="Rectangle 168"/>
            <p:cNvSpPr>
              <a:spLocks noChangeArrowheads="1"/>
            </p:cNvSpPr>
            <p:nvPr/>
          </p:nvSpPr>
          <p:spPr bwMode="auto">
            <a:xfrm>
              <a:off x="4558" y="120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01" name="Group 213"/>
          <p:cNvGrpSpPr/>
          <p:nvPr/>
        </p:nvGrpSpPr>
        <p:grpSpPr bwMode="auto">
          <a:xfrm>
            <a:off x="1346200" y="4233228"/>
            <a:ext cx="3095625" cy="1858963"/>
            <a:chOff x="340" y="2531"/>
            <a:chExt cx="1950" cy="1171"/>
          </a:xfrm>
        </p:grpSpPr>
        <p:sp>
          <p:nvSpPr>
            <p:cNvPr id="38058" name="Oval 170"/>
            <p:cNvSpPr>
              <a:spLocks noChangeArrowheads="1"/>
            </p:cNvSpPr>
            <p:nvPr/>
          </p:nvSpPr>
          <p:spPr bwMode="auto">
            <a:xfrm>
              <a:off x="657" y="2906"/>
              <a:ext cx="363" cy="375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8059" name="Text Box 171"/>
            <p:cNvSpPr txBox="1">
              <a:spLocks noChangeArrowheads="1"/>
            </p:cNvSpPr>
            <p:nvPr/>
          </p:nvSpPr>
          <p:spPr bwMode="auto">
            <a:xfrm>
              <a:off x="340" y="2906"/>
              <a:ext cx="4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60" name="Text Box 172"/>
            <p:cNvSpPr txBox="1">
              <a:spLocks noChangeArrowheads="1"/>
            </p:cNvSpPr>
            <p:nvPr/>
          </p:nvSpPr>
          <p:spPr bwMode="auto">
            <a:xfrm>
              <a:off x="566" y="2629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61" name="Text Box 173"/>
            <p:cNvSpPr txBox="1">
              <a:spLocks noChangeArrowheads="1"/>
            </p:cNvSpPr>
            <p:nvPr/>
          </p:nvSpPr>
          <p:spPr bwMode="auto">
            <a:xfrm>
              <a:off x="566" y="3096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62" name="Line 174"/>
            <p:cNvSpPr>
              <a:spLocks noChangeShapeType="1"/>
            </p:cNvSpPr>
            <p:nvPr/>
          </p:nvSpPr>
          <p:spPr bwMode="auto">
            <a:xfrm>
              <a:off x="822" y="2594"/>
              <a:ext cx="0" cy="104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63" name="Line 175"/>
            <p:cNvSpPr>
              <a:spLocks noChangeShapeType="1"/>
            </p:cNvSpPr>
            <p:nvPr/>
          </p:nvSpPr>
          <p:spPr bwMode="auto">
            <a:xfrm>
              <a:off x="1542" y="2594"/>
              <a:ext cx="0" cy="104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64" name="Line 176"/>
            <p:cNvSpPr>
              <a:spLocks noChangeShapeType="1"/>
            </p:cNvSpPr>
            <p:nvPr/>
          </p:nvSpPr>
          <p:spPr bwMode="auto">
            <a:xfrm>
              <a:off x="822" y="2594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65" name="Line 177"/>
            <p:cNvSpPr>
              <a:spLocks noChangeShapeType="1"/>
            </p:cNvSpPr>
            <p:nvPr/>
          </p:nvSpPr>
          <p:spPr bwMode="auto">
            <a:xfrm>
              <a:off x="822" y="3635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66" name="Text Box 178"/>
            <p:cNvSpPr txBox="1">
              <a:spLocks noChangeArrowheads="1"/>
            </p:cNvSpPr>
            <p:nvPr/>
          </p:nvSpPr>
          <p:spPr bwMode="auto">
            <a:xfrm>
              <a:off x="1791" y="2566"/>
              <a:ext cx="24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067" name="Line 179"/>
            <p:cNvSpPr>
              <a:spLocks noChangeShapeType="1"/>
            </p:cNvSpPr>
            <p:nvPr/>
          </p:nvSpPr>
          <p:spPr bwMode="auto">
            <a:xfrm>
              <a:off x="1610" y="2596"/>
              <a:ext cx="31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68" name="Rectangle 180"/>
            <p:cNvSpPr>
              <a:spLocks noChangeArrowheads="1"/>
            </p:cNvSpPr>
            <p:nvPr/>
          </p:nvSpPr>
          <p:spPr bwMode="auto">
            <a:xfrm>
              <a:off x="1292" y="2811"/>
              <a:ext cx="499" cy="595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任意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元件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069" name="Oval 181"/>
            <p:cNvSpPr>
              <a:spLocks noChangeArrowheads="1"/>
            </p:cNvSpPr>
            <p:nvPr/>
          </p:nvSpPr>
          <p:spPr bwMode="auto">
            <a:xfrm>
              <a:off x="2063" y="2531"/>
              <a:ext cx="91" cy="9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70" name="Oval 182"/>
            <p:cNvSpPr>
              <a:spLocks noChangeArrowheads="1"/>
            </p:cNvSpPr>
            <p:nvPr/>
          </p:nvSpPr>
          <p:spPr bwMode="auto">
            <a:xfrm>
              <a:off x="2063" y="3608"/>
              <a:ext cx="91" cy="9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71" name="Text Box 183"/>
            <p:cNvSpPr txBox="1">
              <a:spLocks noChangeArrowheads="1"/>
            </p:cNvSpPr>
            <p:nvPr/>
          </p:nvSpPr>
          <p:spPr bwMode="auto">
            <a:xfrm>
              <a:off x="1927" y="3000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72" name="Text Box 184"/>
            <p:cNvSpPr txBox="1">
              <a:spLocks noChangeArrowheads="1"/>
            </p:cNvSpPr>
            <p:nvPr/>
          </p:nvSpPr>
          <p:spPr bwMode="auto">
            <a:xfrm>
              <a:off x="1974" y="258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73" name="Text Box 185"/>
            <p:cNvSpPr txBox="1">
              <a:spLocks noChangeArrowheads="1"/>
            </p:cNvSpPr>
            <p:nvPr/>
          </p:nvSpPr>
          <p:spPr bwMode="auto">
            <a:xfrm>
              <a:off x="1973" y="3191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38074" name="Group 186"/>
          <p:cNvGrpSpPr/>
          <p:nvPr/>
        </p:nvGrpSpPr>
        <p:grpSpPr bwMode="auto">
          <a:xfrm>
            <a:off x="4225925" y="4291965"/>
            <a:ext cx="706438" cy="1655763"/>
            <a:chOff x="2018" y="2478"/>
            <a:chExt cx="445" cy="1043"/>
          </a:xfrm>
        </p:grpSpPr>
        <p:sp>
          <p:nvSpPr>
            <p:cNvPr id="38075" name="Freeform 187"/>
            <p:cNvSpPr/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363 w 688"/>
                <a:gd name="T3" fmla="*/ 861 h 1043"/>
                <a:gd name="T4" fmla="*/ 635 w 688"/>
                <a:gd name="T5" fmla="*/ 453 h 1043"/>
                <a:gd name="T6" fmla="*/ 46 w 688"/>
                <a:gd name="T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Text Box 188"/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8077" name="Rectangle 189"/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103" name="Group 215"/>
          <p:cNvGrpSpPr/>
          <p:nvPr/>
        </p:nvGrpSpPr>
        <p:grpSpPr bwMode="auto">
          <a:xfrm>
            <a:off x="6602730" y="4432301"/>
            <a:ext cx="2232025" cy="1731963"/>
            <a:chOff x="3606" y="2566"/>
            <a:chExt cx="1406" cy="1091"/>
          </a:xfrm>
        </p:grpSpPr>
        <p:sp>
          <p:nvSpPr>
            <p:cNvPr id="38084" name="Text Box 196"/>
            <p:cNvSpPr txBox="1">
              <a:spLocks noChangeArrowheads="1"/>
            </p:cNvSpPr>
            <p:nvPr/>
          </p:nvSpPr>
          <p:spPr bwMode="auto">
            <a:xfrm>
              <a:off x="4367" y="2566"/>
              <a:ext cx="240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grpSp>
          <p:nvGrpSpPr>
            <p:cNvPr id="38102" name="Group 214"/>
            <p:cNvGrpSpPr/>
            <p:nvPr/>
          </p:nvGrpSpPr>
          <p:grpSpPr bwMode="auto">
            <a:xfrm>
              <a:off x="3606" y="2568"/>
              <a:ext cx="1406" cy="1089"/>
              <a:chOff x="3606" y="2568"/>
              <a:chExt cx="1406" cy="1089"/>
            </a:xfrm>
          </p:grpSpPr>
          <p:sp>
            <p:nvSpPr>
              <p:cNvPr id="38091" name="Line 203"/>
              <p:cNvSpPr>
                <a:spLocks noChangeShapeType="1"/>
              </p:cNvSpPr>
              <p:nvPr/>
            </p:nvSpPr>
            <p:spPr bwMode="auto">
              <a:xfrm>
                <a:off x="4106" y="26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9" name="Oval 191"/>
              <p:cNvSpPr>
                <a:spLocks noChangeArrowheads="1"/>
              </p:cNvSpPr>
              <p:nvPr/>
            </p:nvSpPr>
            <p:spPr bwMode="auto">
              <a:xfrm>
                <a:off x="3924" y="2885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8080" name="Text Box 192"/>
              <p:cNvSpPr txBox="1">
                <a:spLocks noChangeArrowheads="1"/>
              </p:cNvSpPr>
              <p:nvPr/>
            </p:nvSpPr>
            <p:spPr bwMode="auto">
              <a:xfrm>
                <a:off x="3606" y="2840"/>
                <a:ext cx="48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S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81" name="Text Box 193"/>
              <p:cNvSpPr txBox="1">
                <a:spLocks noChangeArrowheads="1"/>
              </p:cNvSpPr>
              <p:nvPr/>
            </p:nvSpPr>
            <p:spPr bwMode="auto">
              <a:xfrm>
                <a:off x="3833" y="2612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82" name="Text Box 194"/>
              <p:cNvSpPr txBox="1">
                <a:spLocks noChangeArrowheads="1"/>
              </p:cNvSpPr>
              <p:nvPr/>
            </p:nvSpPr>
            <p:spPr bwMode="auto">
              <a:xfrm>
                <a:off x="3833" y="3156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83" name="Line 195"/>
              <p:cNvSpPr>
                <a:spLocks noChangeShapeType="1"/>
              </p:cNvSpPr>
              <p:nvPr/>
            </p:nvSpPr>
            <p:spPr bwMode="auto">
              <a:xfrm>
                <a:off x="4101" y="2613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85" name="Line 197"/>
              <p:cNvSpPr>
                <a:spLocks noChangeShapeType="1"/>
              </p:cNvSpPr>
              <p:nvPr/>
            </p:nvSpPr>
            <p:spPr bwMode="auto">
              <a:xfrm>
                <a:off x="4241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86" name="Oval 198"/>
              <p:cNvSpPr>
                <a:spLocks noChangeArrowheads="1"/>
              </p:cNvSpPr>
              <p:nvPr/>
            </p:nvSpPr>
            <p:spPr bwMode="auto">
              <a:xfrm>
                <a:off x="4786" y="2568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87" name="Oval 199"/>
              <p:cNvSpPr>
                <a:spLocks noChangeArrowheads="1"/>
              </p:cNvSpPr>
              <p:nvPr/>
            </p:nvSpPr>
            <p:spPr bwMode="auto">
              <a:xfrm>
                <a:off x="4786" y="356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88" name="Text Box 200"/>
              <p:cNvSpPr txBox="1">
                <a:spLocks noChangeArrowheads="1"/>
              </p:cNvSpPr>
              <p:nvPr/>
            </p:nvSpPr>
            <p:spPr bwMode="auto">
              <a:xfrm>
                <a:off x="4649" y="2931"/>
                <a:ext cx="36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89" name="Text Box 201"/>
              <p:cNvSpPr txBox="1">
                <a:spLocks noChangeArrowheads="1"/>
              </p:cNvSpPr>
              <p:nvPr/>
            </p:nvSpPr>
            <p:spPr bwMode="auto">
              <a:xfrm>
                <a:off x="4697" y="2613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90" name="Text Box 202"/>
              <p:cNvSpPr txBox="1">
                <a:spLocks noChangeArrowheads="1"/>
              </p:cNvSpPr>
              <p:nvPr/>
            </p:nvSpPr>
            <p:spPr bwMode="auto">
              <a:xfrm>
                <a:off x="4695" y="3202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8092" name="Line 204"/>
              <p:cNvSpPr>
                <a:spLocks noChangeShapeType="1"/>
              </p:cNvSpPr>
              <p:nvPr/>
            </p:nvSpPr>
            <p:spPr bwMode="auto">
              <a:xfrm>
                <a:off x="4106" y="36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096" name="Group 20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8097" name="Picture 20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098" name="Text Box 21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15730" y="4391025"/>
            <a:ext cx="31115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任意元件：</a:t>
            </a:r>
            <a:endParaRPr lang="zh-CN" altLang="en-US" sz="2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</a:t>
            </a:r>
            <a:endParaRPr lang="zh-CN" altLang="en-US" sz="2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含受控）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电流源、</a:t>
            </a:r>
            <a:endParaRPr lang="zh-CN" altLang="en-US" sz="2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电压源（电压相等）。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电压源与支路串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并联的等效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6" grpId="0" bldLvl="0" animBg="1"/>
      <p:bldP spid="37947" grpId="0" bldLvl="0" animBg="1"/>
      <p:bldP spid="37979" grpId="0" bldLvl="0" animBg="1"/>
      <p:bldP spid="38000" grpId="0" bldLvl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925445" y="5157470"/>
            <a:ext cx="554164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相同的理想电流源才能串联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, </a:t>
            </a: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但每个电流源的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端电压不能确定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61148" y="4363085"/>
            <a:ext cx="15113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 startAt="2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632903" y="1411923"/>
            <a:ext cx="14732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3537585" y="1413193"/>
          <a:ext cx="45688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0" name="公式" r:id="rId1" imgW="2489200" imgH="317500" progId="Equation.3">
                  <p:embed/>
                </p:oleObj>
              </mc:Choice>
              <mc:Fallback>
                <p:oleObj name="公式" r:id="rId1" imgW="2489200" imgH="3175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585" y="1413193"/>
                        <a:ext cx="45688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7" name="AutoShape 53" descr="羊皮纸"/>
          <p:cNvSpPr>
            <a:spLocks noChangeArrowheads="1"/>
          </p:cNvSpPr>
          <p:nvPr/>
        </p:nvSpPr>
        <p:spPr bwMode="auto">
          <a:xfrm>
            <a:off x="8839200" y="1485265"/>
            <a:ext cx="2080260" cy="430530"/>
          </a:xfrm>
          <a:prstGeom prst="wedgeRoundRectCallout">
            <a:avLst>
              <a:gd name="adj1" fmla="val -76862"/>
              <a:gd name="adj2" fmla="val -3097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注意参考方向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6953" name="Object 89"/>
          <p:cNvGraphicFramePr>
            <a:graphicFrameLocks noChangeAspect="1"/>
          </p:cNvGraphicFramePr>
          <p:nvPr/>
        </p:nvGraphicFramePr>
        <p:xfrm>
          <a:off x="3337560" y="4221480"/>
          <a:ext cx="1933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1" name="公式" r:id="rId4" imgW="965200" imgH="317500" progId="Equation.3">
                  <p:embed/>
                </p:oleObj>
              </mc:Choice>
              <mc:Fallback>
                <p:oleObj name="公式" r:id="rId4" imgW="965200" imgH="3175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560" y="4221480"/>
                        <a:ext cx="1933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57" name="Group 9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6958" name="Picture 94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59" name="Text Box 9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960" name="Group 9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6961" name="Picture 9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62" name="Text Box 9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043" name="Group 179"/>
          <p:cNvGrpSpPr/>
          <p:nvPr/>
        </p:nvGrpSpPr>
        <p:grpSpPr bwMode="auto">
          <a:xfrm>
            <a:off x="1991360" y="1988503"/>
            <a:ext cx="3455988" cy="1871662"/>
            <a:chOff x="204" y="1117"/>
            <a:chExt cx="2177" cy="1179"/>
          </a:xfrm>
        </p:grpSpPr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>
              <a:off x="385" y="1434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8" name="Text Box 104"/>
            <p:cNvSpPr txBox="1">
              <a:spLocks noChangeArrowheads="1"/>
            </p:cNvSpPr>
            <p:nvPr/>
          </p:nvSpPr>
          <p:spPr bwMode="auto">
            <a:xfrm>
              <a:off x="476" y="1434"/>
              <a:ext cx="3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69" name="Line 105"/>
            <p:cNvSpPr>
              <a:spLocks noChangeShapeType="1"/>
            </p:cNvSpPr>
            <p:nvPr/>
          </p:nvSpPr>
          <p:spPr bwMode="auto">
            <a:xfrm flipV="1">
              <a:off x="385" y="1434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0" name="Text Box 106"/>
            <p:cNvSpPr txBox="1">
              <a:spLocks noChangeArrowheads="1"/>
            </p:cNvSpPr>
            <p:nvPr/>
          </p:nvSpPr>
          <p:spPr bwMode="auto">
            <a:xfrm>
              <a:off x="1111" y="1389"/>
              <a:ext cx="4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71" name="Text Box 107"/>
            <p:cNvSpPr txBox="1">
              <a:spLocks noChangeArrowheads="1"/>
            </p:cNvSpPr>
            <p:nvPr/>
          </p:nvSpPr>
          <p:spPr bwMode="auto">
            <a:xfrm>
              <a:off x="1899" y="1389"/>
              <a:ext cx="4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72" name="Line 108"/>
            <p:cNvSpPr>
              <a:spLocks noChangeShapeType="1"/>
            </p:cNvSpPr>
            <p:nvPr/>
          </p:nvSpPr>
          <p:spPr bwMode="auto">
            <a:xfrm>
              <a:off x="395" y="2241"/>
              <a:ext cx="63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>
              <a:off x="1025" y="2241"/>
              <a:ext cx="777" cy="0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4" name="Line 110"/>
            <p:cNvSpPr>
              <a:spLocks noChangeShapeType="1"/>
            </p:cNvSpPr>
            <p:nvPr/>
          </p:nvSpPr>
          <p:spPr bwMode="auto">
            <a:xfrm>
              <a:off x="395" y="1425"/>
              <a:ext cx="63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5" name="Line 111"/>
            <p:cNvSpPr>
              <a:spLocks noChangeShapeType="1"/>
            </p:cNvSpPr>
            <p:nvPr/>
          </p:nvSpPr>
          <p:spPr bwMode="auto">
            <a:xfrm>
              <a:off x="1790" y="2241"/>
              <a:ext cx="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6" name="Line 112"/>
            <p:cNvSpPr>
              <a:spLocks noChangeShapeType="1"/>
            </p:cNvSpPr>
            <p:nvPr/>
          </p:nvSpPr>
          <p:spPr bwMode="auto">
            <a:xfrm>
              <a:off x="1025" y="1425"/>
              <a:ext cx="765" cy="0"/>
            </a:xfrm>
            <a:prstGeom prst="line">
              <a:avLst/>
            </a:prstGeom>
            <a:noFill/>
            <a:ln w="28575" cap="rnd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7" name="Line 113"/>
            <p:cNvSpPr>
              <a:spLocks noChangeShapeType="1"/>
            </p:cNvSpPr>
            <p:nvPr/>
          </p:nvSpPr>
          <p:spPr bwMode="auto">
            <a:xfrm>
              <a:off x="1790" y="1425"/>
              <a:ext cx="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78" name="Line 114"/>
            <p:cNvSpPr>
              <a:spLocks noChangeShapeType="1"/>
            </p:cNvSpPr>
            <p:nvPr/>
          </p:nvSpPr>
          <p:spPr bwMode="auto">
            <a:xfrm>
              <a:off x="1882" y="1425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Text Box 115"/>
            <p:cNvSpPr txBox="1">
              <a:spLocks noChangeArrowheads="1"/>
            </p:cNvSpPr>
            <p:nvPr/>
          </p:nvSpPr>
          <p:spPr bwMode="auto">
            <a:xfrm>
              <a:off x="1882" y="111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6980" name="Group 116"/>
            <p:cNvGrpSpPr/>
            <p:nvPr/>
          </p:nvGrpSpPr>
          <p:grpSpPr bwMode="auto">
            <a:xfrm>
              <a:off x="204" y="1661"/>
              <a:ext cx="363" cy="363"/>
              <a:chOff x="4785" y="709"/>
              <a:chExt cx="363" cy="363"/>
            </a:xfrm>
          </p:grpSpPr>
          <p:sp>
            <p:nvSpPr>
              <p:cNvPr id="36981" name="Oval 11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982" name="Line 11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83" name="Line 119"/>
            <p:cNvSpPr>
              <a:spLocks noChangeShapeType="1"/>
            </p:cNvSpPr>
            <p:nvPr/>
          </p:nvSpPr>
          <p:spPr bwMode="auto">
            <a:xfrm>
              <a:off x="1020" y="1434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4" name="Line 120"/>
            <p:cNvSpPr>
              <a:spLocks noChangeShapeType="1"/>
            </p:cNvSpPr>
            <p:nvPr/>
          </p:nvSpPr>
          <p:spPr bwMode="auto">
            <a:xfrm>
              <a:off x="1791" y="1434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5" name="Oval 121"/>
            <p:cNvSpPr>
              <a:spLocks noChangeArrowheads="1"/>
            </p:cNvSpPr>
            <p:nvPr/>
          </p:nvSpPr>
          <p:spPr bwMode="auto">
            <a:xfrm>
              <a:off x="2290" y="138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6" name="Oval 122"/>
            <p:cNvSpPr>
              <a:spLocks noChangeArrowheads="1"/>
            </p:cNvSpPr>
            <p:nvPr/>
          </p:nvSpPr>
          <p:spPr bwMode="auto">
            <a:xfrm>
              <a:off x="2290" y="220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87" name="Group 123"/>
            <p:cNvGrpSpPr/>
            <p:nvPr/>
          </p:nvGrpSpPr>
          <p:grpSpPr bwMode="auto">
            <a:xfrm>
              <a:off x="1610" y="1661"/>
              <a:ext cx="363" cy="363"/>
              <a:chOff x="4785" y="709"/>
              <a:chExt cx="363" cy="363"/>
            </a:xfrm>
          </p:grpSpPr>
          <p:sp>
            <p:nvSpPr>
              <p:cNvPr id="36988" name="Oval 124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989" name="Line 125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990" name="Group 126"/>
            <p:cNvGrpSpPr/>
            <p:nvPr/>
          </p:nvGrpSpPr>
          <p:grpSpPr bwMode="auto">
            <a:xfrm>
              <a:off x="839" y="1661"/>
              <a:ext cx="363" cy="363"/>
              <a:chOff x="4785" y="709"/>
              <a:chExt cx="363" cy="363"/>
            </a:xfrm>
          </p:grpSpPr>
          <p:sp>
            <p:nvSpPr>
              <p:cNvPr id="36991" name="Oval 12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992" name="Line 12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93" name="Line 129"/>
            <p:cNvSpPr>
              <a:spLocks noChangeShapeType="1"/>
            </p:cNvSpPr>
            <p:nvPr/>
          </p:nvSpPr>
          <p:spPr bwMode="auto">
            <a:xfrm flipV="1">
              <a:off x="1791" y="1434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94" name="Line 130"/>
            <p:cNvSpPr>
              <a:spLocks noChangeShapeType="1"/>
            </p:cNvSpPr>
            <p:nvPr/>
          </p:nvSpPr>
          <p:spPr bwMode="auto">
            <a:xfrm flipV="1">
              <a:off x="1020" y="1434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95" name="Group 131"/>
          <p:cNvGrpSpPr/>
          <p:nvPr/>
        </p:nvGrpSpPr>
        <p:grpSpPr bwMode="auto">
          <a:xfrm>
            <a:off x="5734685" y="2420938"/>
            <a:ext cx="1549400" cy="582613"/>
            <a:chOff x="3334" y="2854"/>
            <a:chExt cx="976" cy="367"/>
          </a:xfrm>
        </p:grpSpPr>
        <p:sp>
          <p:nvSpPr>
            <p:cNvPr id="36996" name="AutoShape 132"/>
            <p:cNvSpPr>
              <a:spLocks noChangeArrowheads="1"/>
            </p:cNvSpPr>
            <p:nvPr/>
          </p:nvSpPr>
          <p:spPr bwMode="auto">
            <a:xfrm>
              <a:off x="337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97" name="Text Box 133"/>
            <p:cNvSpPr txBox="1">
              <a:spLocks noChangeArrowheads="1"/>
            </p:cNvSpPr>
            <p:nvPr/>
          </p:nvSpPr>
          <p:spPr bwMode="auto">
            <a:xfrm>
              <a:off x="3334" y="2931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sz="24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6998" name="Group 134"/>
          <p:cNvGrpSpPr/>
          <p:nvPr/>
        </p:nvGrpSpPr>
        <p:grpSpPr bwMode="auto">
          <a:xfrm rot="-1626714">
            <a:off x="5855665" y="3340018"/>
            <a:ext cx="1482725" cy="619125"/>
            <a:chOff x="3460" y="2854"/>
            <a:chExt cx="934" cy="390"/>
          </a:xfrm>
        </p:grpSpPr>
        <p:sp>
          <p:nvSpPr>
            <p:cNvPr id="36999" name="AutoShape 135"/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 w="12700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0" name="Text Box 136"/>
            <p:cNvSpPr txBox="1">
              <a:spLocks noChangeArrowheads="1"/>
            </p:cNvSpPr>
            <p:nvPr/>
          </p:nvSpPr>
          <p:spPr bwMode="auto">
            <a:xfrm>
              <a:off x="3475" y="2954"/>
              <a:ext cx="91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sz="24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7042" name="Group 178"/>
          <p:cNvGrpSpPr/>
          <p:nvPr/>
        </p:nvGrpSpPr>
        <p:grpSpPr bwMode="auto">
          <a:xfrm>
            <a:off x="6527165" y="3789045"/>
            <a:ext cx="3097213" cy="1368425"/>
            <a:chOff x="3016" y="2432"/>
            <a:chExt cx="1951" cy="862"/>
          </a:xfrm>
        </p:grpSpPr>
        <p:sp>
          <p:nvSpPr>
            <p:cNvPr id="37002" name="Text Box 138"/>
            <p:cNvSpPr txBox="1">
              <a:spLocks noChangeArrowheads="1"/>
            </p:cNvSpPr>
            <p:nvPr/>
          </p:nvSpPr>
          <p:spPr bwMode="auto">
            <a:xfrm>
              <a:off x="3061" y="284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7003" name="Line 139"/>
            <p:cNvSpPr>
              <a:spLocks noChangeShapeType="1"/>
            </p:cNvSpPr>
            <p:nvPr/>
          </p:nvSpPr>
          <p:spPr bwMode="auto">
            <a:xfrm>
              <a:off x="3062" y="2795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Line 140"/>
            <p:cNvSpPr>
              <a:spLocks noChangeShapeType="1"/>
            </p:cNvSpPr>
            <p:nvPr/>
          </p:nvSpPr>
          <p:spPr bwMode="auto">
            <a:xfrm>
              <a:off x="4922" y="2795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5" name="Oval 141"/>
            <p:cNvSpPr>
              <a:spLocks noChangeArrowheads="1"/>
            </p:cNvSpPr>
            <p:nvPr/>
          </p:nvSpPr>
          <p:spPr bwMode="auto">
            <a:xfrm>
              <a:off x="4876" y="320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6" name="Oval 142"/>
            <p:cNvSpPr>
              <a:spLocks noChangeArrowheads="1"/>
            </p:cNvSpPr>
            <p:nvPr/>
          </p:nvSpPr>
          <p:spPr bwMode="auto">
            <a:xfrm>
              <a:off x="3016" y="320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7" name="Line 143"/>
            <p:cNvSpPr>
              <a:spLocks noChangeShapeType="1"/>
            </p:cNvSpPr>
            <p:nvPr/>
          </p:nvSpPr>
          <p:spPr bwMode="auto">
            <a:xfrm flipV="1">
              <a:off x="3061" y="2840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8" name="Line 144"/>
            <p:cNvSpPr>
              <a:spLocks noChangeShapeType="1"/>
            </p:cNvSpPr>
            <p:nvPr/>
          </p:nvSpPr>
          <p:spPr bwMode="auto">
            <a:xfrm>
              <a:off x="3061" y="2795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9" name="Text Box 145"/>
            <p:cNvSpPr txBox="1">
              <a:spLocks noChangeArrowheads="1"/>
            </p:cNvSpPr>
            <p:nvPr/>
          </p:nvSpPr>
          <p:spPr bwMode="auto">
            <a:xfrm>
              <a:off x="4513" y="2432"/>
              <a:ext cx="33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S2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37010" name="Text Box 146"/>
            <p:cNvSpPr txBox="1">
              <a:spLocks noChangeArrowheads="1"/>
            </p:cNvSpPr>
            <p:nvPr/>
          </p:nvSpPr>
          <p:spPr bwMode="auto">
            <a:xfrm>
              <a:off x="3696" y="2432"/>
              <a:ext cx="33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S1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37011" name="Line 147"/>
            <p:cNvSpPr>
              <a:spLocks noChangeShapeType="1"/>
            </p:cNvSpPr>
            <p:nvPr/>
          </p:nvSpPr>
          <p:spPr bwMode="auto">
            <a:xfrm>
              <a:off x="3742" y="2795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2" name="Line 148"/>
            <p:cNvSpPr>
              <a:spLocks noChangeShapeType="1"/>
            </p:cNvSpPr>
            <p:nvPr/>
          </p:nvSpPr>
          <p:spPr bwMode="auto">
            <a:xfrm>
              <a:off x="4558" y="2795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13" name="Group 149"/>
            <p:cNvGrpSpPr/>
            <p:nvPr/>
          </p:nvGrpSpPr>
          <p:grpSpPr bwMode="auto">
            <a:xfrm rot="5400000">
              <a:off x="4150" y="2614"/>
              <a:ext cx="363" cy="363"/>
              <a:chOff x="4785" y="709"/>
              <a:chExt cx="363" cy="363"/>
            </a:xfrm>
          </p:grpSpPr>
          <p:sp>
            <p:nvSpPr>
              <p:cNvPr id="37014" name="Oval 150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15" name="Line 151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016" name="Group 152"/>
            <p:cNvGrpSpPr/>
            <p:nvPr/>
          </p:nvGrpSpPr>
          <p:grpSpPr bwMode="auto">
            <a:xfrm rot="5400000">
              <a:off x="3333" y="2614"/>
              <a:ext cx="363" cy="363"/>
              <a:chOff x="4785" y="709"/>
              <a:chExt cx="363" cy="363"/>
            </a:xfrm>
          </p:grpSpPr>
          <p:sp>
            <p:nvSpPr>
              <p:cNvPr id="37017" name="Oval 15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18" name="Line 15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037" name="Group 173"/>
          <p:cNvGrpSpPr/>
          <p:nvPr/>
        </p:nvGrpSpPr>
        <p:grpSpPr bwMode="auto">
          <a:xfrm>
            <a:off x="7895273" y="2205038"/>
            <a:ext cx="1439862" cy="1441450"/>
            <a:chOff x="3923" y="1389"/>
            <a:chExt cx="907" cy="908"/>
          </a:xfrm>
        </p:grpSpPr>
        <p:sp>
          <p:nvSpPr>
            <p:cNvPr id="37020" name="Oval 156"/>
            <p:cNvSpPr>
              <a:spLocks noChangeArrowheads="1"/>
            </p:cNvSpPr>
            <p:nvPr/>
          </p:nvSpPr>
          <p:spPr bwMode="auto">
            <a:xfrm>
              <a:off x="4739" y="138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1" name="Line 157"/>
            <p:cNvSpPr>
              <a:spLocks noChangeShapeType="1"/>
            </p:cNvSpPr>
            <p:nvPr/>
          </p:nvSpPr>
          <p:spPr bwMode="auto">
            <a:xfrm>
              <a:off x="4104" y="1435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2" name="Line 158"/>
            <p:cNvSpPr>
              <a:spLocks noChangeShapeType="1"/>
            </p:cNvSpPr>
            <p:nvPr/>
          </p:nvSpPr>
          <p:spPr bwMode="auto">
            <a:xfrm flipV="1">
              <a:off x="4105" y="1435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3" name="Text Box 159"/>
            <p:cNvSpPr txBox="1">
              <a:spLocks noChangeArrowheads="1"/>
            </p:cNvSpPr>
            <p:nvPr/>
          </p:nvSpPr>
          <p:spPr bwMode="auto">
            <a:xfrm>
              <a:off x="4240" y="1435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024" name="Line 160"/>
            <p:cNvSpPr>
              <a:spLocks noChangeShapeType="1"/>
            </p:cNvSpPr>
            <p:nvPr/>
          </p:nvSpPr>
          <p:spPr bwMode="auto">
            <a:xfrm>
              <a:off x="4104" y="2251"/>
              <a:ext cx="5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5" name="Line 161"/>
            <p:cNvSpPr>
              <a:spLocks noChangeShapeType="1"/>
            </p:cNvSpPr>
            <p:nvPr/>
          </p:nvSpPr>
          <p:spPr bwMode="auto">
            <a:xfrm>
              <a:off x="4104" y="1435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026" name="Group 162"/>
            <p:cNvGrpSpPr/>
            <p:nvPr/>
          </p:nvGrpSpPr>
          <p:grpSpPr bwMode="auto">
            <a:xfrm>
              <a:off x="3923" y="1662"/>
              <a:ext cx="363" cy="363"/>
              <a:chOff x="4785" y="709"/>
              <a:chExt cx="363" cy="363"/>
            </a:xfrm>
          </p:grpSpPr>
          <p:sp>
            <p:nvSpPr>
              <p:cNvPr id="37027" name="Oval 16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7028" name="Line 16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029" name="Oval 165"/>
            <p:cNvSpPr>
              <a:spLocks noChangeArrowheads="1"/>
            </p:cNvSpPr>
            <p:nvPr/>
          </p:nvSpPr>
          <p:spPr bwMode="auto">
            <a:xfrm>
              <a:off x="4694" y="220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030" name="Group 166"/>
          <p:cNvGrpSpPr/>
          <p:nvPr/>
        </p:nvGrpSpPr>
        <p:grpSpPr bwMode="auto">
          <a:xfrm>
            <a:off x="1390968" y="5192713"/>
            <a:ext cx="1322388" cy="606425"/>
            <a:chOff x="459" y="3090"/>
            <a:chExt cx="833" cy="382"/>
          </a:xfrm>
        </p:grpSpPr>
        <p:pic>
          <p:nvPicPr>
            <p:cNvPr id="37031" name="Picture 167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090"/>
              <a:ext cx="422" cy="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032" name="Text Box 168"/>
            <p:cNvSpPr txBox="1">
              <a:spLocks noChangeArrowheads="1"/>
            </p:cNvSpPr>
            <p:nvPr/>
          </p:nvSpPr>
          <p:spPr bwMode="auto">
            <a:xfrm>
              <a:off x="793" y="3125"/>
              <a:ext cx="49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 sz="2400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7039" name="Group 17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7040" name="Picture 176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041" name="Text Box 17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2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理想电流源的串联和并联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/>
      <p:bldP spid="36870" grpId="0" bldLvl="0" animBg="1" autoUpdateAnimBg="0"/>
      <p:bldP spid="36871" grpId="0" bldLvl="0" animBg="1" autoUpdateAnimBg="0"/>
      <p:bldP spid="36917" grpId="1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1835150" y="3643630"/>
          <a:ext cx="8305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" name="公式" r:id="rId1" imgW="5575300" imgH="317500" progId="Equation.3">
                  <p:embed/>
                </p:oleObj>
              </mc:Choice>
              <mc:Fallback>
                <p:oleObj name="公式" r:id="rId1" imgW="5575300" imgH="317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3630"/>
                        <a:ext cx="8305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56" name="Group 11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5957" name="Picture 11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58" name="Text Box 1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959" name="Group 11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5960" name="Picture 12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61" name="Text Box 1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5965" name="Text Box 125"/>
          <p:cNvSpPr txBox="1">
            <a:spLocks noChangeArrowheads="1"/>
          </p:cNvSpPr>
          <p:nvPr/>
        </p:nvSpPr>
        <p:spPr bwMode="auto">
          <a:xfrm>
            <a:off x="1274445" y="1410018"/>
            <a:ext cx="561657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Pct val="95000"/>
              <a:buFont typeface="Wingdings" panose="05000000000000000000" pitchFamily="2" charset="2"/>
              <a:buAutoNum type="arabicPeriod" startAt="3"/>
            </a:pPr>
            <a:r>
              <a:rPr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电流源与支路的串、并联等效</a:t>
            </a:r>
            <a:endParaRPr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6055" name="Group 215"/>
          <p:cNvGrpSpPr/>
          <p:nvPr/>
        </p:nvGrpSpPr>
        <p:grpSpPr bwMode="auto">
          <a:xfrm>
            <a:off x="1992313" y="2127885"/>
            <a:ext cx="3889375" cy="1444625"/>
            <a:chOff x="295" y="1024"/>
            <a:chExt cx="2450" cy="910"/>
          </a:xfrm>
        </p:grpSpPr>
        <p:sp>
          <p:nvSpPr>
            <p:cNvPr id="35967" name="Text Box 127"/>
            <p:cNvSpPr txBox="1">
              <a:spLocks noChangeArrowheads="1"/>
            </p:cNvSpPr>
            <p:nvPr/>
          </p:nvSpPr>
          <p:spPr bwMode="auto">
            <a:xfrm>
              <a:off x="2064" y="1298"/>
              <a:ext cx="3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968" name="Text Box 128"/>
            <p:cNvSpPr txBox="1">
              <a:spLocks noChangeArrowheads="1"/>
            </p:cNvSpPr>
            <p:nvPr/>
          </p:nvSpPr>
          <p:spPr bwMode="auto">
            <a:xfrm>
              <a:off x="976" y="1298"/>
              <a:ext cx="3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969" name="Text Box 129"/>
            <p:cNvSpPr txBox="1">
              <a:spLocks noChangeArrowheads="1"/>
            </p:cNvSpPr>
            <p:nvPr/>
          </p:nvSpPr>
          <p:spPr bwMode="auto">
            <a:xfrm>
              <a:off x="2382" y="1072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+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5970" name="Text Box 130"/>
            <p:cNvSpPr txBox="1">
              <a:spLocks noChangeArrowheads="1"/>
            </p:cNvSpPr>
            <p:nvPr/>
          </p:nvSpPr>
          <p:spPr bwMode="auto">
            <a:xfrm>
              <a:off x="2427" y="1525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_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71" name="Text Box 131"/>
            <p:cNvSpPr txBox="1">
              <a:spLocks noChangeArrowheads="1"/>
            </p:cNvSpPr>
            <p:nvPr/>
          </p:nvSpPr>
          <p:spPr bwMode="auto">
            <a:xfrm>
              <a:off x="2382" y="1344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76" y="1072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3" name="Text Box 133"/>
            <p:cNvSpPr txBox="1">
              <a:spLocks noChangeArrowheads="1"/>
            </p:cNvSpPr>
            <p:nvPr/>
          </p:nvSpPr>
          <p:spPr bwMode="auto">
            <a:xfrm>
              <a:off x="567" y="1072"/>
              <a:ext cx="3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 flipV="1">
              <a:off x="476" y="1072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5" name="Text Box 135"/>
            <p:cNvSpPr txBox="1">
              <a:spLocks noChangeArrowheads="1"/>
            </p:cNvSpPr>
            <p:nvPr/>
          </p:nvSpPr>
          <p:spPr bwMode="auto">
            <a:xfrm>
              <a:off x="1612" y="1072"/>
              <a:ext cx="4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S2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477" y="1888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477" y="1072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2109" y="1071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9" name="Text Box 139"/>
            <p:cNvSpPr txBox="1">
              <a:spLocks noChangeArrowheads="1"/>
            </p:cNvSpPr>
            <p:nvPr/>
          </p:nvSpPr>
          <p:spPr bwMode="auto">
            <a:xfrm>
              <a:off x="2109" y="102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5980" name="Group 140"/>
            <p:cNvGrpSpPr/>
            <p:nvPr/>
          </p:nvGrpSpPr>
          <p:grpSpPr bwMode="auto">
            <a:xfrm>
              <a:off x="295" y="1299"/>
              <a:ext cx="363" cy="363"/>
              <a:chOff x="4785" y="709"/>
              <a:chExt cx="363" cy="363"/>
            </a:xfrm>
          </p:grpSpPr>
          <p:sp>
            <p:nvSpPr>
              <p:cNvPr id="35981" name="Oval 141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982" name="Line 142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975" y="1072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1520" y="1072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85" name="Oval 145"/>
            <p:cNvSpPr>
              <a:spLocks noChangeArrowheads="1"/>
            </p:cNvSpPr>
            <p:nvPr/>
          </p:nvSpPr>
          <p:spPr bwMode="auto">
            <a:xfrm>
              <a:off x="2381" y="102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86" name="Oval 146"/>
            <p:cNvSpPr>
              <a:spLocks noChangeArrowheads="1"/>
            </p:cNvSpPr>
            <p:nvPr/>
          </p:nvSpPr>
          <p:spPr bwMode="auto">
            <a:xfrm>
              <a:off x="2381" y="184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87" name="Group 147"/>
            <p:cNvGrpSpPr/>
            <p:nvPr/>
          </p:nvGrpSpPr>
          <p:grpSpPr bwMode="auto">
            <a:xfrm>
              <a:off x="1339" y="1298"/>
              <a:ext cx="363" cy="363"/>
              <a:chOff x="4785" y="709"/>
              <a:chExt cx="363" cy="363"/>
            </a:xfrm>
          </p:grpSpPr>
          <p:sp>
            <p:nvSpPr>
              <p:cNvPr id="35988" name="Oval 148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989" name="Line 149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90" name="Line 150"/>
            <p:cNvSpPr>
              <a:spLocks noChangeShapeType="1"/>
            </p:cNvSpPr>
            <p:nvPr/>
          </p:nvSpPr>
          <p:spPr bwMode="auto">
            <a:xfrm flipV="1">
              <a:off x="1519" y="1072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1" name="Rectangle 151"/>
            <p:cNvSpPr>
              <a:spLocks noChangeArrowheads="1"/>
            </p:cNvSpPr>
            <p:nvPr/>
          </p:nvSpPr>
          <p:spPr bwMode="auto">
            <a:xfrm>
              <a:off x="894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2" name="Line 152"/>
            <p:cNvSpPr>
              <a:spLocks noChangeShapeType="1"/>
            </p:cNvSpPr>
            <p:nvPr/>
          </p:nvSpPr>
          <p:spPr bwMode="auto">
            <a:xfrm>
              <a:off x="2064" y="1072"/>
              <a:ext cx="0" cy="8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3" name="Rectangle 153"/>
            <p:cNvSpPr>
              <a:spLocks noChangeArrowheads="1"/>
            </p:cNvSpPr>
            <p:nvPr/>
          </p:nvSpPr>
          <p:spPr bwMode="auto">
            <a:xfrm>
              <a:off x="1974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94" name="Group 154"/>
          <p:cNvGrpSpPr/>
          <p:nvPr/>
        </p:nvGrpSpPr>
        <p:grpSpPr bwMode="auto">
          <a:xfrm>
            <a:off x="6022975" y="2705418"/>
            <a:ext cx="1441450" cy="582613"/>
            <a:chOff x="3424" y="2854"/>
            <a:chExt cx="908" cy="367"/>
          </a:xfrm>
        </p:grpSpPr>
        <p:sp>
          <p:nvSpPr>
            <p:cNvPr id="35995" name="AutoShape 155"/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6" name="Text Box 156"/>
            <p:cNvSpPr txBox="1">
              <a:spLocks noChangeArrowheads="1"/>
            </p:cNvSpPr>
            <p:nvPr/>
          </p:nvSpPr>
          <p:spPr bwMode="auto">
            <a:xfrm>
              <a:off x="3424" y="2931"/>
              <a:ext cx="90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sz="24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6049" name="Group 209"/>
          <p:cNvGrpSpPr/>
          <p:nvPr/>
        </p:nvGrpSpPr>
        <p:grpSpPr bwMode="auto">
          <a:xfrm>
            <a:off x="7752080" y="2130425"/>
            <a:ext cx="3024521" cy="1465580"/>
            <a:chOff x="3923" y="890"/>
            <a:chExt cx="1905" cy="907"/>
          </a:xfrm>
        </p:grpSpPr>
        <p:sp>
          <p:nvSpPr>
            <p:cNvPr id="35998" name="Line 158"/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9" name="Text Box 159"/>
            <p:cNvSpPr txBox="1">
              <a:spLocks noChangeArrowheads="1"/>
            </p:cNvSpPr>
            <p:nvPr/>
          </p:nvSpPr>
          <p:spPr bwMode="auto">
            <a:xfrm>
              <a:off x="4694" y="1116"/>
              <a:ext cx="113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i="1" dirty="0" smtClean="0">
                  <a:solidFill>
                    <a:schemeClr val="bg1"/>
                  </a:solidFill>
                </a:rPr>
                <a:t>R=</a:t>
              </a:r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∥R</a:t>
              </a:r>
              <a:r>
                <a:rPr lang="en-US" altLang="zh-CN" baseline="-25000" dirty="0"/>
                <a:t>2</a:t>
              </a:r>
              <a:endParaRPr lang="en-US" altLang="zh-CN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36000" name="Oval 160"/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1" name="Line 161"/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2" name="Line 162"/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3" name="Text Box 163"/>
            <p:cNvSpPr txBox="1">
              <a:spLocks noChangeArrowheads="1"/>
            </p:cNvSpPr>
            <p:nvPr/>
          </p:nvSpPr>
          <p:spPr bwMode="auto">
            <a:xfrm>
              <a:off x="4240" y="936"/>
              <a:ext cx="33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04" name="Line 164"/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5" name="Line 165"/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006" name="Group 166"/>
            <p:cNvGrpSpPr/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36007" name="Oval 16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008" name="Line 16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009" name="Oval 169"/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0" name="Rectangle 170"/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51" name="Group 211"/>
          <p:cNvGrpSpPr/>
          <p:nvPr/>
        </p:nvGrpSpPr>
        <p:grpSpPr bwMode="auto">
          <a:xfrm>
            <a:off x="7464743" y="4722495"/>
            <a:ext cx="1439862" cy="1441450"/>
            <a:chOff x="3923" y="2568"/>
            <a:chExt cx="907" cy="908"/>
          </a:xfrm>
        </p:grpSpPr>
        <p:sp>
          <p:nvSpPr>
            <p:cNvPr id="36012" name="Oval 172"/>
            <p:cNvSpPr>
              <a:spLocks noChangeArrowheads="1"/>
            </p:cNvSpPr>
            <p:nvPr/>
          </p:nvSpPr>
          <p:spPr bwMode="auto">
            <a:xfrm>
              <a:off x="4739" y="256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3" name="Line 173"/>
            <p:cNvSpPr>
              <a:spLocks noChangeShapeType="1"/>
            </p:cNvSpPr>
            <p:nvPr/>
          </p:nvSpPr>
          <p:spPr bwMode="auto">
            <a:xfrm>
              <a:off x="4104" y="2614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4" name="Line 174"/>
            <p:cNvSpPr>
              <a:spLocks noChangeShapeType="1"/>
            </p:cNvSpPr>
            <p:nvPr/>
          </p:nvSpPr>
          <p:spPr bwMode="auto">
            <a:xfrm flipV="1">
              <a:off x="4105" y="2614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5" name="Text Box 175"/>
            <p:cNvSpPr txBox="1">
              <a:spLocks noChangeArrowheads="1"/>
            </p:cNvSpPr>
            <p:nvPr/>
          </p:nvSpPr>
          <p:spPr bwMode="auto">
            <a:xfrm>
              <a:off x="4240" y="261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16" name="Line 176"/>
            <p:cNvSpPr>
              <a:spLocks noChangeShapeType="1"/>
            </p:cNvSpPr>
            <p:nvPr/>
          </p:nvSpPr>
          <p:spPr bwMode="auto">
            <a:xfrm>
              <a:off x="4104" y="3430"/>
              <a:ext cx="5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7" name="Line 177"/>
            <p:cNvSpPr>
              <a:spLocks noChangeShapeType="1"/>
            </p:cNvSpPr>
            <p:nvPr/>
          </p:nvSpPr>
          <p:spPr bwMode="auto">
            <a:xfrm>
              <a:off x="4104" y="2614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018" name="Group 178"/>
            <p:cNvGrpSpPr/>
            <p:nvPr/>
          </p:nvGrpSpPr>
          <p:grpSpPr bwMode="auto">
            <a:xfrm>
              <a:off x="3923" y="2841"/>
              <a:ext cx="363" cy="363"/>
              <a:chOff x="4785" y="709"/>
              <a:chExt cx="363" cy="363"/>
            </a:xfrm>
          </p:grpSpPr>
          <p:sp>
            <p:nvSpPr>
              <p:cNvPr id="36019" name="Oval 179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020" name="Line 180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021" name="Oval 181"/>
            <p:cNvSpPr>
              <a:spLocks noChangeArrowheads="1"/>
            </p:cNvSpPr>
            <p:nvPr/>
          </p:nvSpPr>
          <p:spPr bwMode="auto">
            <a:xfrm>
              <a:off x="4694" y="338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22" name="Group 182"/>
          <p:cNvGrpSpPr/>
          <p:nvPr/>
        </p:nvGrpSpPr>
        <p:grpSpPr bwMode="auto">
          <a:xfrm>
            <a:off x="5520690" y="4723765"/>
            <a:ext cx="1801813" cy="644525"/>
            <a:chOff x="3334" y="2854"/>
            <a:chExt cx="1135" cy="406"/>
          </a:xfrm>
        </p:grpSpPr>
        <p:sp>
          <p:nvSpPr>
            <p:cNvPr id="36023" name="AutoShape 183"/>
            <p:cNvSpPr>
              <a:spLocks noChangeArrowheads="1"/>
            </p:cNvSpPr>
            <p:nvPr/>
          </p:nvSpPr>
          <p:spPr bwMode="auto"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89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24" name="Text Box 184"/>
            <p:cNvSpPr txBox="1">
              <a:spLocks noChangeArrowheads="1"/>
            </p:cNvSpPr>
            <p:nvPr/>
          </p:nvSpPr>
          <p:spPr bwMode="auto">
            <a:xfrm>
              <a:off x="3334" y="2931"/>
              <a:ext cx="11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6025" name="Text Box 185"/>
          <p:cNvSpPr txBox="1">
            <a:spLocks noChangeArrowheads="1"/>
          </p:cNvSpPr>
          <p:nvPr/>
        </p:nvSpPr>
        <p:spPr bwMode="auto">
          <a:xfrm>
            <a:off x="5592445" y="5588635"/>
            <a:ext cx="1473835" cy="42100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0033"/>
                </a:solidFill>
                <a:latin typeface="Arial" panose="020B0604020202020204" pitchFamily="34" charset="0"/>
                <a:ea typeface="楷体_GB2312" pitchFamily="49" charset="-122"/>
              </a:rPr>
              <a:t>对外等效！</a:t>
            </a:r>
            <a:endParaRPr lang="zh-CN" altLang="en-US" sz="2400" b="1">
              <a:solidFill>
                <a:srgbClr val="9900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6050" name="Group 210"/>
          <p:cNvGrpSpPr/>
          <p:nvPr/>
        </p:nvGrpSpPr>
        <p:grpSpPr bwMode="auto">
          <a:xfrm>
            <a:off x="1992630" y="4270375"/>
            <a:ext cx="2360295" cy="1921510"/>
            <a:chOff x="295" y="2509"/>
            <a:chExt cx="1487" cy="1330"/>
          </a:xfrm>
        </p:grpSpPr>
        <p:sp>
          <p:nvSpPr>
            <p:cNvPr id="36027" name="Line 187"/>
            <p:cNvSpPr>
              <a:spLocks noChangeShapeType="1"/>
            </p:cNvSpPr>
            <p:nvPr/>
          </p:nvSpPr>
          <p:spPr bwMode="auto">
            <a:xfrm flipH="1">
              <a:off x="476" y="2705"/>
              <a:ext cx="0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28" name="Line 188"/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6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29" name="Text Box 189"/>
            <p:cNvSpPr txBox="1">
              <a:spLocks noChangeArrowheads="1"/>
            </p:cNvSpPr>
            <p:nvPr/>
          </p:nvSpPr>
          <p:spPr bwMode="auto">
            <a:xfrm>
              <a:off x="658" y="3022"/>
              <a:ext cx="509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30" name="Line 190"/>
            <p:cNvSpPr>
              <a:spLocks noChangeShapeType="1"/>
            </p:cNvSpPr>
            <p:nvPr/>
          </p:nvSpPr>
          <p:spPr bwMode="auto">
            <a:xfrm>
              <a:off x="467" y="3788"/>
              <a:ext cx="11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31" name="Line 191"/>
            <p:cNvSpPr>
              <a:spLocks noChangeShapeType="1"/>
            </p:cNvSpPr>
            <p:nvPr/>
          </p:nvSpPr>
          <p:spPr bwMode="auto">
            <a:xfrm>
              <a:off x="467" y="2705"/>
              <a:ext cx="11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32" name="Rectangle 192"/>
            <p:cNvSpPr>
              <a:spLocks noChangeArrowheads="1"/>
            </p:cNvSpPr>
            <p:nvPr/>
          </p:nvSpPr>
          <p:spPr bwMode="auto">
            <a:xfrm>
              <a:off x="955" y="2509"/>
              <a:ext cx="526" cy="51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任意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元件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033" name="Text Box 193"/>
            <p:cNvSpPr txBox="1">
              <a:spLocks noChangeArrowheads="1"/>
            </p:cNvSpPr>
            <p:nvPr/>
          </p:nvSpPr>
          <p:spPr bwMode="auto">
            <a:xfrm>
              <a:off x="1485" y="3126"/>
              <a:ext cx="29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36034" name="Text Box 194"/>
            <p:cNvSpPr txBox="1">
              <a:spLocks noChangeArrowheads="1"/>
            </p:cNvSpPr>
            <p:nvPr/>
          </p:nvSpPr>
          <p:spPr bwMode="auto">
            <a:xfrm>
              <a:off x="1485" y="3398"/>
              <a:ext cx="29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_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035" name="Text Box 195"/>
            <p:cNvSpPr txBox="1">
              <a:spLocks noChangeArrowheads="1"/>
            </p:cNvSpPr>
            <p:nvPr/>
          </p:nvSpPr>
          <p:spPr bwMode="auto">
            <a:xfrm>
              <a:off x="1474" y="2750"/>
              <a:ext cx="297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+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36036" name="Group 196"/>
            <p:cNvGrpSpPr/>
            <p:nvPr/>
          </p:nvGrpSpPr>
          <p:grpSpPr bwMode="auto">
            <a:xfrm>
              <a:off x="295" y="3068"/>
              <a:ext cx="363" cy="363"/>
              <a:chOff x="4785" y="709"/>
              <a:chExt cx="363" cy="363"/>
            </a:xfrm>
          </p:grpSpPr>
          <p:sp>
            <p:nvSpPr>
              <p:cNvPr id="36037" name="Oval 19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6038" name="Line 19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039" name="Oval 199"/>
            <p:cNvSpPr>
              <a:spLocks noChangeArrowheads="1"/>
            </p:cNvSpPr>
            <p:nvPr/>
          </p:nvSpPr>
          <p:spPr bwMode="auto">
            <a:xfrm>
              <a:off x="1610" y="374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0" name="Oval 200"/>
            <p:cNvSpPr>
              <a:spLocks noChangeArrowheads="1"/>
            </p:cNvSpPr>
            <p:nvPr/>
          </p:nvSpPr>
          <p:spPr bwMode="auto">
            <a:xfrm>
              <a:off x="1610" y="265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41" name="Group 201"/>
          <p:cNvGrpSpPr/>
          <p:nvPr/>
        </p:nvGrpSpPr>
        <p:grpSpPr bwMode="auto">
          <a:xfrm>
            <a:off x="4118610" y="4579620"/>
            <a:ext cx="966470" cy="1481455"/>
            <a:chOff x="1655" y="2795"/>
            <a:chExt cx="588" cy="1134"/>
          </a:xfrm>
        </p:grpSpPr>
        <p:sp>
          <p:nvSpPr>
            <p:cNvPr id="36042" name="Freeform 202"/>
            <p:cNvSpPr/>
            <p:nvPr/>
          </p:nvSpPr>
          <p:spPr bwMode="auto">
            <a:xfrm>
              <a:off x="1655" y="2795"/>
              <a:ext cx="530" cy="1134"/>
            </a:xfrm>
            <a:custGeom>
              <a:avLst/>
              <a:gdLst>
                <a:gd name="T0" fmla="*/ 0 w 688"/>
                <a:gd name="T1" fmla="*/ 1043 h 1043"/>
                <a:gd name="T2" fmla="*/ 363 w 688"/>
                <a:gd name="T3" fmla="*/ 861 h 1043"/>
                <a:gd name="T4" fmla="*/ 635 w 688"/>
                <a:gd name="T5" fmla="*/ 453 h 1043"/>
                <a:gd name="T6" fmla="*/ 46 w 688"/>
                <a:gd name="T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3" name="Text Box 203"/>
            <p:cNvSpPr txBox="1">
              <a:spLocks noChangeArrowheads="1"/>
            </p:cNvSpPr>
            <p:nvPr/>
          </p:nvSpPr>
          <p:spPr bwMode="auto">
            <a:xfrm>
              <a:off x="1791" y="3203"/>
              <a:ext cx="452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6044" name="Rectangle 204"/>
            <p:cNvSpPr>
              <a:spLocks noChangeArrowheads="1"/>
            </p:cNvSpPr>
            <p:nvPr/>
          </p:nvSpPr>
          <p:spPr bwMode="auto">
            <a:xfrm>
              <a:off x="2064" y="320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52" name="Group 21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6053" name="Picture 21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54" name="Text Box 21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9048115" y="4768850"/>
            <a:ext cx="2619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任意元件有哪些？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电源源与支路串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并联的等效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65" grpId="0" bldLvl="0" animBg="1"/>
      <p:bldP spid="36025" grpId="0" bldLvl="0" animBg="1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63750" y="2095500"/>
            <a:ext cx="2160588" cy="58356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电阻电路</a:t>
            </a:r>
            <a:endParaRPr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367213" y="2311400"/>
            <a:ext cx="649287" cy="142875"/>
          </a:xfrm>
          <a:prstGeom prst="rightArrow">
            <a:avLst>
              <a:gd name="adj1" fmla="val 50000"/>
              <a:gd name="adj2" fmla="val 113611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943475" y="2133600"/>
            <a:ext cx="5724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仅由电源和线性电阻构成的电路。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063750" y="2959100"/>
            <a:ext cx="2160588" cy="58356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分析方法</a:t>
            </a:r>
            <a:endParaRPr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4367213" y="31750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159375" y="2959100"/>
            <a:ext cx="5113338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欧姆定律和基尔霍夫定律是分析电阻电路的依据。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159375" y="4111625"/>
            <a:ext cx="5040313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等效变换的方法</a:t>
            </a:r>
            <a:r>
              <a:rPr lang="en-US" altLang="zh-CN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的方法。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7" name="Group 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88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9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90" name="Group 18"/>
          <p:cNvGrpSpPr/>
          <p:nvPr/>
        </p:nvGrpSpPr>
        <p:grpSpPr bwMode="auto">
          <a:xfrm>
            <a:off x="8975725" y="6446838"/>
            <a:ext cx="792163" cy="368299"/>
            <a:chOff x="4649" y="4020"/>
            <a:chExt cx="499" cy="232"/>
          </a:xfrm>
        </p:grpSpPr>
        <p:pic>
          <p:nvPicPr>
            <p:cNvPr id="3091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2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97" name="Group 2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98" name="Picture 2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9" name="Text Box 2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 descr="7b0a20202020227461726765744964223a202270726f636573734f6e6c696e6554657874426f78220a7d0a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ldLvl="0" animBg="1"/>
      <p:bldP spid="3078" grpId="0" bldLvl="0" animBg="1"/>
      <p:bldP spid="3080" grpId="0" bldLvl="0" animBg="1"/>
      <p:bldP spid="3081" grpId="0" bldLvl="0" animBg="1"/>
      <p:bldP spid="3082" grpId="0" bldLvl="0" animBg="1"/>
      <p:bldP spid="3083" grpId="0" bldLvl="0" animBg="1" autoUpdateAnimBg="0"/>
      <p:bldP spid="3084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9" name="Group 1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30060" name="Picture 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061" name="Text Box 1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0062" name="Group 1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30063" name="Picture 1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064" name="Text Box 1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30102" name="Text Box 54"/>
          <p:cNvSpPr txBox="1">
            <a:spLocks noChangeArrowheads="1"/>
          </p:cNvSpPr>
          <p:nvPr/>
        </p:nvSpPr>
        <p:spPr bwMode="auto">
          <a:xfrm>
            <a:off x="1419225" y="1369060"/>
            <a:ext cx="26352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实际电压源</a:t>
            </a:r>
            <a:endParaRPr kumimoji="1" lang="zh-CN" altLang="en-US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103" name="Text Box 55"/>
          <p:cNvSpPr txBox="1">
            <a:spLocks noChangeArrowheads="1"/>
          </p:cNvSpPr>
          <p:nvPr/>
        </p:nvSpPr>
        <p:spPr bwMode="auto">
          <a:xfrm>
            <a:off x="2496185" y="4544695"/>
            <a:ext cx="820864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latinLnBrk="0" hangingPunct="0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实际电压源也不允许短路。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latinLnBrk="0" hangingPunct="0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因其内阻小，若短路，电流很大，可能烧毁电源。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113" name="AutoShape 65" descr="羊皮纸"/>
          <p:cNvSpPr>
            <a:spLocks noChangeArrowheads="1"/>
          </p:cNvSpPr>
          <p:nvPr/>
        </p:nvSpPr>
        <p:spPr bwMode="auto">
          <a:xfrm>
            <a:off x="3865245" y="2794635"/>
            <a:ext cx="1498600" cy="454025"/>
          </a:xfrm>
          <a:prstGeom prst="wedgeRoundRectCallout">
            <a:avLst>
              <a:gd name="adj1" fmla="val -132372"/>
              <a:gd name="adj2" fmla="val 154475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考虑内阻</a:t>
            </a:r>
            <a:endParaRPr kumimoji="1" lang="zh-CN" altLang="en-US" sz="24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5016500" y="1483678"/>
            <a:ext cx="2303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 dirty="0"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kumimoji="1" lang="zh-CN" altLang="en-US" sz="2400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0115" name="Object 67"/>
          <p:cNvGraphicFramePr>
            <a:graphicFrameLocks noChangeAspect="1"/>
          </p:cNvGraphicFramePr>
          <p:nvPr/>
        </p:nvGraphicFramePr>
        <p:xfrm>
          <a:off x="7136130" y="1483995"/>
          <a:ext cx="1765935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41" name="公式" r:id="rId3" imgW="1104900" imgH="317500" progId="Equation.3">
                  <p:embed/>
                </p:oleObj>
              </mc:Choice>
              <mc:Fallback>
                <p:oleObj name="公式" r:id="rId3" imgW="1104900" imgH="3175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130" y="1483995"/>
                        <a:ext cx="1765935" cy="515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6" name="Text Box 68"/>
          <p:cNvSpPr txBox="1">
            <a:spLocks noChangeArrowheads="1"/>
          </p:cNvSpPr>
          <p:nvPr/>
        </p:nvSpPr>
        <p:spPr bwMode="auto">
          <a:xfrm>
            <a:off x="5517515" y="4149725"/>
            <a:ext cx="38893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一个好的电压源要求：</a:t>
            </a:r>
            <a:endParaRPr kumimoji="1" lang="zh-CN" altLang="en-US" b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0117" name="Object 69"/>
          <p:cNvGraphicFramePr>
            <a:graphicFrameLocks noChangeAspect="1"/>
          </p:cNvGraphicFramePr>
          <p:nvPr/>
        </p:nvGraphicFramePr>
        <p:xfrm>
          <a:off x="9203690" y="4149725"/>
          <a:ext cx="11747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42" name="公式" r:id="rId5" imgW="723900" imgH="317500" progId="Equation.3">
                  <p:embed/>
                </p:oleObj>
              </mc:Choice>
              <mc:Fallback>
                <p:oleObj name="公式" r:id="rId5" imgW="723900" imgH="3175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3690" y="4149725"/>
                        <a:ext cx="11747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135" name="Group 87"/>
          <p:cNvGrpSpPr/>
          <p:nvPr/>
        </p:nvGrpSpPr>
        <p:grpSpPr bwMode="auto">
          <a:xfrm>
            <a:off x="1064260" y="4573062"/>
            <a:ext cx="1392238" cy="606425"/>
            <a:chOff x="479" y="3107"/>
            <a:chExt cx="877" cy="382"/>
          </a:xfrm>
        </p:grpSpPr>
        <p:pic>
          <p:nvPicPr>
            <p:cNvPr id="130136" name="Picture 88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" y="3107"/>
              <a:ext cx="420" cy="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137" name="Text Box 89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30141" name="Group 9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30142" name="Picture 9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143" name="Text Box 9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92935" y="5662295"/>
            <a:ext cx="892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教材中</a:t>
            </a:r>
            <a:r>
              <a:rPr lang="en-US" altLang="zh-CN" dirty="0" err="1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特性画得比较斜，与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轴交点短路电流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I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sc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=u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8818" y="2247508"/>
            <a:ext cx="1781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开路电压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u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oc</a:t>
            </a:r>
            <a:endParaRPr lang="zh-CN" altLang="en-US" sz="2400" baseline="-25000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3454" y="20380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非关联！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6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2.6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实际电源的两种模型及其等效变换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Group 96"/>
          <p:cNvGrpSpPr/>
          <p:nvPr/>
        </p:nvGrpSpPr>
        <p:grpSpPr bwMode="auto">
          <a:xfrm>
            <a:off x="1702435" y="2021205"/>
            <a:ext cx="1920875" cy="2344738"/>
            <a:chOff x="304" y="1454"/>
            <a:chExt cx="1210" cy="1477"/>
          </a:xfrm>
        </p:grpSpPr>
        <p:sp>
          <p:nvSpPr>
            <p:cNvPr id="8" name="Oval 7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7" y="181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20" y="14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" name="Text Box 7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10800000">
              <a:off x="521" y="1456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" name="Text Box 7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21" y="2046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" name="Oval 7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>
              <a:off x="1383" y="286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1068" y="2588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4" name="Oval 7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10800000">
              <a:off x="1380" y="1469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1060" y="1183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6" name="Text Box 7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47" y="200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" name="Text Box 8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10800000">
              <a:off x="1247" y="1502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8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47" y="2500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Line 8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10800000">
              <a:off x="740" y="1503"/>
              <a:ext cx="8" cy="140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aphicFrame>
          <p:nvGraphicFramePr>
            <p:cNvPr id="20" name="Object 83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304" y="1819"/>
            <a:ext cx="26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公式" r:id="rId21" imgW="241300" imgH="317500" progId="Equation.3">
                    <p:embed/>
                  </p:oleObj>
                </mc:Choice>
                <mc:Fallback>
                  <p:oleObj name="公式" r:id="rId21" imgW="241300" imgH="3175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1819"/>
                          <a:ext cx="26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4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93" y="2454"/>
            <a:ext cx="27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公式" r:id="rId24" imgW="266700" imgH="317500" progId="Equation.3">
                    <p:embed/>
                  </p:oleObj>
                </mc:Choice>
                <mc:Fallback>
                  <p:oleObj name="公式" r:id="rId24" imgW="266700" imgH="3175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2454"/>
                          <a:ext cx="27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8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03" y="240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5" name="Line 8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884" y="1498"/>
              <a:ext cx="363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 bwMode="auto">
          <a:xfrm>
            <a:off x="6580823" y="1844675"/>
            <a:ext cx="3384550" cy="2084388"/>
            <a:chOff x="2426" y="1090"/>
            <a:chExt cx="2132" cy="1313"/>
          </a:xfrm>
        </p:grpSpPr>
        <p:sp>
          <p:nvSpPr>
            <p:cNvPr id="27" name="Line 5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861" y="1608"/>
              <a:ext cx="1694" cy="13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8" name="Text Box 5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652" y="1316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 dirty="0" err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 dirty="0" err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" name="Line 5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0" name="Line 6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1" name="Text Box 61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940" y="109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6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26" y="20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 dirty="0" err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981" y="211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kumimoji="1" lang="en-US" altLang="zh-CN" sz="2000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Line 64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>
              <a:off x="3311" y="1484"/>
              <a:ext cx="350" cy="12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85" decel="1000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85" decel="100000"/>
                                        <p:tgtEl>
                                          <p:spTgt spid="1301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385" fill="hold"/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385" fill="hold"/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02" grpId="0" bldLvl="0" animBg="1"/>
      <p:bldP spid="130103" grpId="0" bldLvl="0" animBg="1"/>
      <p:bldP spid="130113" grpId="0" bldLvl="0" animBg="1"/>
      <p:bldP spid="130114" grpId="0" bldLvl="0" animBg="1"/>
      <p:bldP spid="130116" grpId="0" bldLvl="0" animBg="1"/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3283585" y="4463415"/>
            <a:ext cx="668401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latinLnBrk="0" hangingPunct="0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实际电流源也不允许开路。因其内阻大，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latinLnBrk="0" hangingPunct="0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Times New Roman" panose="02020603050405020304" pitchFamily="18" charset="0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若开路</a:t>
            </a:r>
            <a:r>
              <a:rPr kumimoji="1"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，电压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很高，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可能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烧毁电源。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13" name="AutoShape 13" descr="羊皮纸"/>
          <p:cNvSpPr>
            <a:spLocks noChangeArrowheads="1"/>
          </p:cNvSpPr>
          <p:nvPr/>
        </p:nvSpPr>
        <p:spPr bwMode="auto">
          <a:xfrm>
            <a:off x="1920240" y="3644900"/>
            <a:ext cx="1560830" cy="455295"/>
          </a:xfrm>
          <a:prstGeom prst="wedgeRoundRectCallout">
            <a:avLst>
              <a:gd name="adj1" fmla="val 0"/>
              <a:gd name="adj2" fmla="val -293375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考虑内阻</a:t>
            </a:r>
            <a:endParaRPr kumimoji="1" lang="zh-CN" altLang="en-US" sz="2400" b="1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4802188" y="1481773"/>
            <a:ext cx="23034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kumimoji="1" lang="zh-CN" altLang="en-US" b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4915535" y="1983740"/>
          <a:ext cx="160528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0" name="公式" r:id="rId2" imgW="965200" imgH="660400" progId="Equation.3">
                  <p:embed/>
                </p:oleObj>
              </mc:Choice>
              <mc:Fallback>
                <p:oleObj name="公式" r:id="rId2" imgW="965200" imgH="660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5535" y="1983740"/>
                        <a:ext cx="1605280" cy="109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4511675" y="4005580"/>
            <a:ext cx="3816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一个好的电流源要求：</a:t>
            </a:r>
            <a:endParaRPr kumimoji="1" lang="zh-CN" altLang="en-US" b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8124825" y="4005580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1" name="公式" r:id="rId4" imgW="774700" imgH="317500" progId="Equation.3">
                  <p:embed/>
                </p:oleObj>
              </mc:Choice>
              <mc:Fallback>
                <p:oleObj name="公式" r:id="rId4" imgW="774700" imgH="317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825" y="4005580"/>
                        <a:ext cx="1247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8" name="Group 1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28019" name="Picture 19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020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8021" name="Group 2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28022" name="Picture 22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023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8042" name="Group 42"/>
          <p:cNvGrpSpPr/>
          <p:nvPr/>
        </p:nvGrpSpPr>
        <p:grpSpPr bwMode="auto">
          <a:xfrm>
            <a:off x="1162686" y="4437064"/>
            <a:ext cx="1509713" cy="660400"/>
            <a:chOff x="450" y="2968"/>
            <a:chExt cx="951" cy="416"/>
          </a:xfrm>
        </p:grpSpPr>
        <p:pic>
          <p:nvPicPr>
            <p:cNvPr id="128043" name="Picture 43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" y="2990"/>
              <a:ext cx="433" cy="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044" name="Text Box 44"/>
            <p:cNvSpPr txBox="1">
              <a:spLocks noChangeArrowheads="1"/>
            </p:cNvSpPr>
            <p:nvPr/>
          </p:nvSpPr>
          <p:spPr bwMode="auto">
            <a:xfrm>
              <a:off x="838" y="2968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 dirty="0">
                <a:solidFill>
                  <a:srgbClr val="FF99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28048" name="Group 4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28049" name="Picture 49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050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47528" y="5661248"/>
            <a:ext cx="86415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教材中</a:t>
            </a:r>
            <a:r>
              <a:rPr lang="en-US" altLang="zh-CN" dirty="0" err="1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特性画得比较斜，与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轴交点开路电压</a:t>
            </a:r>
            <a:r>
              <a:rPr lang="en-US" altLang="zh-CN" dirty="0" err="1" smtClean="0">
                <a:solidFill>
                  <a:srgbClr val="FF0000"/>
                </a:solidFill>
                <a:ea typeface="华文行楷" panose="02010800040101010101" pitchFamily="2" charset="-122"/>
              </a:rPr>
              <a:t>u</a:t>
            </a:r>
            <a:r>
              <a:rPr lang="en-US" altLang="zh-CN" baseline="-25000" dirty="0" err="1" smtClean="0">
                <a:solidFill>
                  <a:srgbClr val="FF0000"/>
                </a:solidFill>
                <a:ea typeface="华文行楷" panose="02010800040101010101" pitchFamily="2" charset="-122"/>
              </a:rPr>
              <a:t>oc</a:t>
            </a:r>
            <a:r>
              <a:rPr lang="en-US" altLang="zh-CN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s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i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7633" y="2104251"/>
            <a:ext cx="1668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短路电流</a:t>
            </a:r>
            <a:r>
              <a:rPr lang="en-US" altLang="zh-CN" sz="2400" dirty="0" err="1">
                <a:solidFill>
                  <a:srgbClr val="FF0000"/>
                </a:solidFill>
                <a:ea typeface="华文行楷" panose="02010800040101010101" pitchFamily="2" charset="-122"/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  <a:ea typeface="华文行楷" panose="02010800040101010101" pitchFamily="2" charset="-122"/>
              </a:rPr>
              <a:t>sc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5674" y="303320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非关联！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13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</a:rPr>
              <a:t> 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实际电流源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3"/>
          <p:cNvGrpSpPr/>
          <p:nvPr/>
        </p:nvGrpSpPr>
        <p:grpSpPr bwMode="auto">
          <a:xfrm>
            <a:off x="1689100" y="1341120"/>
            <a:ext cx="2259013" cy="1990725"/>
            <a:chOff x="612" y="890"/>
            <a:chExt cx="1423" cy="1254"/>
          </a:xfrm>
        </p:grpSpPr>
        <p:sp>
          <p:nvSpPr>
            <p:cNvPr id="6" name="Line 25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382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7" name="Oval 2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10800000">
              <a:off x="1927" y="2070"/>
              <a:ext cx="74" cy="74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200000" flipV="1">
              <a:off x="1360" y="1548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9" name="Oval 2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0800000">
              <a:off x="1927" y="890"/>
              <a:ext cx="74" cy="7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1360" y="369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1" name="Line 3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0800000">
              <a:off x="793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aphicFrame>
          <p:nvGraphicFramePr>
            <p:cNvPr id="12" name="Object 31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848" y="989"/>
            <a:ext cx="17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公式" r:id="rId15" imgW="165100" imgH="304800" progId="Equation.3">
                    <p:embed/>
                  </p:oleObj>
                </mc:Choice>
                <mc:Fallback>
                  <p:oleObj name="公式" r:id="rId15" imgW="165100" imgH="304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989"/>
                          <a:ext cx="17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2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081" y="1352"/>
            <a:ext cx="25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公式" r:id="rId18" imgW="254000" imgH="304800" progId="Equation.3">
                    <p:embed/>
                  </p:oleObj>
                </mc:Choice>
                <mc:Fallback>
                  <p:oleObj name="公式" r:id="rId18" imgW="254000" imgH="304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1352"/>
                          <a:ext cx="25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3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746" y="13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19" y="89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3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10800000">
              <a:off x="1746" y="936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3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91" y="1707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3200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519" y="935"/>
              <a:ext cx="317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793" y="1026"/>
              <a:ext cx="0" cy="272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Rectangle 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7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23" name="Group 51"/>
            <p:cNvGrpSpPr/>
            <p:nvPr/>
          </p:nvGrpSpPr>
          <p:grpSpPr bwMode="auto">
            <a:xfrm>
              <a:off x="612" y="1299"/>
              <a:ext cx="363" cy="363"/>
              <a:chOff x="612" y="1299"/>
              <a:chExt cx="363" cy="363"/>
            </a:xfrm>
          </p:grpSpPr>
          <p:sp>
            <p:nvSpPr>
              <p:cNvPr id="24" name="Oval 3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" y="129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35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/>
              </a:p>
            </p:txBody>
          </p:sp>
        </p:grpSp>
      </p:grpSp>
      <p:grpSp>
        <p:nvGrpSpPr>
          <p:cNvPr id="26" name="Group 3"/>
          <p:cNvGrpSpPr/>
          <p:nvPr/>
        </p:nvGrpSpPr>
        <p:grpSpPr bwMode="auto">
          <a:xfrm>
            <a:off x="6794183" y="1412558"/>
            <a:ext cx="3384550" cy="2114550"/>
            <a:chOff x="2426" y="1071"/>
            <a:chExt cx="2132" cy="1332"/>
          </a:xfrm>
        </p:grpSpPr>
        <p:sp>
          <p:nvSpPr>
            <p:cNvPr id="27" name="Line 4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560" y="1071"/>
              <a:ext cx="499" cy="127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62" y="1471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 dirty="0" err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aseline="-25000" dirty="0" err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426" y="2091"/>
              <a:ext cx="213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0" name="Line 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285" y="1262"/>
              <a:ext cx="0" cy="114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1" name="Text Box 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940" y="109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326" y="20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981" y="211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kumimoji="1" lang="en-US" altLang="zh-CN" sz="2000" i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4001" y="1755"/>
              <a:ext cx="205" cy="31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85" decel="100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85" decel="100000"/>
                                        <p:tgtEl>
                                          <p:spTgt spid="1280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385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385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ldLvl="0" animBg="1"/>
      <p:bldP spid="128013" grpId="0" bldLvl="0" animBg="1"/>
      <p:bldP spid="128014" grpId="0" bldLvl="0" animBg="1"/>
      <p:bldP spid="128016" grpId="0" bldLvl="0" animBg="1"/>
      <p:bldP spid="51" grpId="0"/>
      <p:bldP spid="2" grpId="0"/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1055370" y="1268095"/>
            <a:ext cx="10047605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latinLnBrk="0" hangingPunct="1">
              <a:lnSpc>
                <a:spcPct val="110000"/>
              </a:lnSpc>
            </a:pP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实际电压源、实际电流源的两种模型可</a:t>
            </a: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互相等效变换，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10000"/>
              </a:lnSpc>
            </a:pPr>
            <a:r>
              <a:rPr kumimoji="1"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所谓的等效是指端口的电压、电流关系在转换过程中保持不变。</a:t>
            </a:r>
            <a:endParaRPr kumimoji="1" lang="zh-CN" altLang="en-US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6745288" y="4507865"/>
            <a:ext cx="2159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u=</a:t>
            </a:r>
            <a:r>
              <a:rPr kumimoji="1" lang="en-US" altLang="zh-CN" i="1" dirty="0" err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 err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endParaRPr kumimoji="1" lang="en-US" altLang="zh-CN" i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3719830" y="4509770"/>
            <a:ext cx="20078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i =i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 baseline="-2500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– G</a:t>
            </a:r>
            <a:r>
              <a: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endParaRPr kumimoji="1"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6745288" y="4940618"/>
            <a:ext cx="3095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 = </a:t>
            </a:r>
            <a:r>
              <a:rPr kumimoji="1" lang="en-US" altLang="zh-CN" i="1" dirty="0" err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baseline="-25000" dirty="0" err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– u/R</a:t>
            </a:r>
            <a:r>
              <a:rPr kumimoji="1" lang="en-US" altLang="zh-CN" baseline="-25000" dirty="0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endParaRPr kumimoji="1" lang="en-US" altLang="zh-CN" i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3788093" y="5157470"/>
            <a:ext cx="2160587" cy="10763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=u</a:t>
            </a:r>
            <a:r>
              <a:rPr kumimoji="1"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 baseline="-25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S </a:t>
            </a:r>
            <a:r>
              <a:rPr kumimoji="1" lang="en-US" altLang="zh-CN" i="1" baseline="-250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   G</a:t>
            </a:r>
            <a:r>
              <a:rPr kumimoji="1"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/R</a:t>
            </a:r>
            <a:r>
              <a:rPr kumimoji="1"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endParaRPr kumimoji="1"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912" name="AutoShape 96" descr="羊皮纸"/>
          <p:cNvSpPr>
            <a:spLocks noChangeArrowheads="1"/>
          </p:cNvSpPr>
          <p:nvPr/>
        </p:nvSpPr>
        <p:spPr bwMode="auto">
          <a:xfrm>
            <a:off x="9693275" y="3067050"/>
            <a:ext cx="1224280" cy="810895"/>
          </a:xfrm>
          <a:prstGeom prst="wedgeRoundRectCallout">
            <a:avLst>
              <a:gd name="adj1" fmla="val -109024"/>
              <a:gd name="adj2" fmla="val -11002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 eaLnBrk="1" latinLnBrk="0" hangingPunct="1"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实际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indent="0" algn="ctr" eaLnBrk="1" latinLnBrk="0" hangingPunct="1"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电压源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913" name="AutoShape 97" descr="羊皮纸"/>
          <p:cNvSpPr>
            <a:spLocks noChangeArrowheads="1"/>
          </p:cNvSpPr>
          <p:nvPr/>
        </p:nvSpPr>
        <p:spPr bwMode="auto">
          <a:xfrm>
            <a:off x="4944110" y="2923540"/>
            <a:ext cx="1189355" cy="879475"/>
          </a:xfrm>
          <a:prstGeom prst="wedgeRoundRectCallout">
            <a:avLst>
              <a:gd name="adj1" fmla="val -110910"/>
              <a:gd name="adj2" fmla="val -5970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 eaLnBrk="1" latinLnBrk="0" hangingPunct="1"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实际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indent="0" algn="ctr" eaLnBrk="1" latinLnBrk="0" hangingPunct="1">
              <a:spcBef>
                <a:spcPts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电流源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914" name="Text Box 98"/>
          <p:cNvSpPr txBox="1">
            <a:spLocks noChangeArrowheads="1"/>
          </p:cNvSpPr>
          <p:nvPr/>
        </p:nvSpPr>
        <p:spPr bwMode="auto">
          <a:xfrm>
            <a:off x="1775778" y="4509453"/>
            <a:ext cx="1800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端口特性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4918" name="Group 10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4919" name="Picture 10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20" name="Text Box 10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921" name="Group 10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4922" name="Picture 10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23" name="Text Box 10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4963" name="AutoShape 147"/>
          <p:cNvSpPr>
            <a:spLocks noChangeArrowheads="1"/>
          </p:cNvSpPr>
          <p:nvPr/>
        </p:nvSpPr>
        <p:spPr bwMode="auto">
          <a:xfrm>
            <a:off x="6450330" y="5661660"/>
            <a:ext cx="3362325" cy="469265"/>
          </a:xfrm>
          <a:prstGeom prst="leftArrowCallout">
            <a:avLst>
              <a:gd name="adj1" fmla="val 25065"/>
              <a:gd name="adj2" fmla="val 24931"/>
              <a:gd name="adj3" fmla="val 72630"/>
              <a:gd name="adj4" fmla="val 8358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比较</a:t>
            </a:r>
            <a:r>
              <a:rPr kumimoji="1"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可</a:t>
            </a:r>
            <a:r>
              <a:rPr kumimoji="1" lang="zh-CN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得等效条件</a:t>
            </a:r>
            <a:endParaRPr kumimoji="1" lang="zh-CN" altLang="en-US" sz="2400" b="1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4967" name="Group 15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4968" name="Picture 152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969" name="Text Box 15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971" name="Group 155"/>
          <p:cNvGrpSpPr/>
          <p:nvPr/>
        </p:nvGrpSpPr>
        <p:grpSpPr bwMode="auto">
          <a:xfrm>
            <a:off x="1848485" y="2348865"/>
            <a:ext cx="2592388" cy="1871663"/>
            <a:chOff x="340" y="1570"/>
            <a:chExt cx="1633" cy="1179"/>
          </a:xfrm>
        </p:grpSpPr>
        <p:sp>
          <p:nvSpPr>
            <p:cNvPr id="34945" name="Text Box 129"/>
            <p:cNvSpPr txBox="1">
              <a:spLocks noChangeArrowheads="1"/>
            </p:cNvSpPr>
            <p:nvPr/>
          </p:nvSpPr>
          <p:spPr bwMode="auto">
            <a:xfrm>
              <a:off x="1320" y="1570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46" name="Text Box 130"/>
            <p:cNvSpPr txBox="1">
              <a:spLocks noChangeArrowheads="1"/>
            </p:cNvSpPr>
            <p:nvPr/>
          </p:nvSpPr>
          <p:spPr bwMode="auto">
            <a:xfrm>
              <a:off x="1172" y="206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47" name="Text Box 131"/>
            <p:cNvSpPr txBox="1">
              <a:spLocks noChangeArrowheads="1"/>
            </p:cNvSpPr>
            <p:nvPr/>
          </p:nvSpPr>
          <p:spPr bwMode="auto">
            <a:xfrm>
              <a:off x="1614" y="1842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48" name="Text Box 132"/>
            <p:cNvSpPr txBox="1">
              <a:spLocks noChangeArrowheads="1"/>
            </p:cNvSpPr>
            <p:nvPr/>
          </p:nvSpPr>
          <p:spPr bwMode="auto">
            <a:xfrm>
              <a:off x="1662" y="2114"/>
              <a:ext cx="31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49" name="Text Box 133"/>
            <p:cNvSpPr txBox="1">
              <a:spLocks noChangeArrowheads="1"/>
            </p:cNvSpPr>
            <p:nvPr/>
          </p:nvSpPr>
          <p:spPr bwMode="auto">
            <a:xfrm>
              <a:off x="1614" y="2341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51" name="Line 135"/>
            <p:cNvSpPr>
              <a:spLocks noChangeShapeType="1"/>
            </p:cNvSpPr>
            <p:nvPr/>
          </p:nvSpPr>
          <p:spPr bwMode="auto">
            <a:xfrm>
              <a:off x="1074" y="1887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2" name="Oval 136"/>
            <p:cNvSpPr>
              <a:spLocks noChangeArrowheads="1"/>
            </p:cNvSpPr>
            <p:nvPr/>
          </p:nvSpPr>
          <p:spPr bwMode="auto">
            <a:xfrm>
              <a:off x="1837" y="1842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53" name="Line 137"/>
            <p:cNvSpPr>
              <a:spLocks noChangeShapeType="1"/>
            </p:cNvSpPr>
            <p:nvPr/>
          </p:nvSpPr>
          <p:spPr bwMode="auto">
            <a:xfrm>
              <a:off x="521" y="1888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54" name="Line 138"/>
            <p:cNvSpPr>
              <a:spLocks noChangeShapeType="1"/>
            </p:cNvSpPr>
            <p:nvPr/>
          </p:nvSpPr>
          <p:spPr bwMode="auto">
            <a:xfrm flipV="1">
              <a:off x="521" y="1968"/>
              <a:ext cx="0" cy="28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55" name="Text Box 139"/>
            <p:cNvSpPr txBox="1">
              <a:spLocks noChangeArrowheads="1"/>
            </p:cNvSpPr>
            <p:nvPr/>
          </p:nvSpPr>
          <p:spPr bwMode="auto">
            <a:xfrm>
              <a:off x="567" y="1888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56" name="Line 140"/>
            <p:cNvSpPr>
              <a:spLocks noChangeShapeType="1"/>
            </p:cNvSpPr>
            <p:nvPr/>
          </p:nvSpPr>
          <p:spPr bwMode="auto">
            <a:xfrm>
              <a:off x="521" y="2703"/>
              <a:ext cx="132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57" name="Line 141"/>
            <p:cNvSpPr>
              <a:spLocks noChangeShapeType="1"/>
            </p:cNvSpPr>
            <p:nvPr/>
          </p:nvSpPr>
          <p:spPr bwMode="auto">
            <a:xfrm flipV="1">
              <a:off x="521" y="1887"/>
              <a:ext cx="13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958" name="Group 142"/>
            <p:cNvGrpSpPr/>
            <p:nvPr/>
          </p:nvGrpSpPr>
          <p:grpSpPr bwMode="auto"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34959" name="Oval 14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960" name="Line 14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61" name="Oval 145"/>
            <p:cNvSpPr>
              <a:spLocks noChangeArrowheads="1"/>
            </p:cNvSpPr>
            <p:nvPr/>
          </p:nvSpPr>
          <p:spPr bwMode="auto">
            <a:xfrm>
              <a:off x="1837" y="2658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2" name="Rectangle 146"/>
            <p:cNvSpPr>
              <a:spLocks noChangeArrowheads="1"/>
            </p:cNvSpPr>
            <p:nvPr/>
          </p:nvSpPr>
          <p:spPr bwMode="auto">
            <a:xfrm>
              <a:off x="1025" y="2114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50" name="Line 134"/>
            <p:cNvSpPr>
              <a:spLocks noChangeShapeType="1"/>
            </p:cNvSpPr>
            <p:nvPr/>
          </p:nvSpPr>
          <p:spPr bwMode="auto">
            <a:xfrm>
              <a:off x="1270" y="1888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972" name="Group 156"/>
          <p:cNvGrpSpPr/>
          <p:nvPr/>
        </p:nvGrpSpPr>
        <p:grpSpPr bwMode="auto">
          <a:xfrm>
            <a:off x="6743383" y="2419668"/>
            <a:ext cx="2376487" cy="1874838"/>
            <a:chOff x="3107" y="1479"/>
            <a:chExt cx="1497" cy="1181"/>
          </a:xfrm>
        </p:grpSpPr>
        <p:sp>
          <p:nvSpPr>
            <p:cNvPr id="34928" name="Oval 112"/>
            <p:cNvSpPr>
              <a:spLocks noChangeArrowheads="1"/>
            </p:cNvSpPr>
            <p:nvPr/>
          </p:nvSpPr>
          <p:spPr bwMode="auto">
            <a:xfrm>
              <a:off x="3398" y="17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3878" y="1480"/>
              <a:ext cx="2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3263" y="1479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3262" y="1842"/>
              <a:ext cx="2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932" name="Text Box 116"/>
            <p:cNvSpPr txBox="1">
              <a:spLocks noChangeArrowheads="1"/>
            </p:cNvSpPr>
            <p:nvPr/>
          </p:nvSpPr>
          <p:spPr bwMode="auto">
            <a:xfrm>
              <a:off x="3107" y="1707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4" name="Text Box 118"/>
            <p:cNvSpPr txBox="1">
              <a:spLocks noChangeArrowheads="1"/>
            </p:cNvSpPr>
            <p:nvPr/>
          </p:nvSpPr>
          <p:spPr bwMode="auto">
            <a:xfrm>
              <a:off x="3171" y="2160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5" name="Text Box 119"/>
            <p:cNvSpPr txBox="1">
              <a:spLocks noChangeArrowheads="1"/>
            </p:cNvSpPr>
            <p:nvPr/>
          </p:nvSpPr>
          <p:spPr bwMode="auto">
            <a:xfrm>
              <a:off x="4241" y="1515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6" name="Text Box 120"/>
            <p:cNvSpPr txBox="1">
              <a:spLocks noChangeArrowheads="1"/>
            </p:cNvSpPr>
            <p:nvPr/>
          </p:nvSpPr>
          <p:spPr bwMode="auto">
            <a:xfrm>
              <a:off x="4241" y="1888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7" name="Text Box 121"/>
            <p:cNvSpPr txBox="1">
              <a:spLocks noChangeArrowheads="1"/>
            </p:cNvSpPr>
            <p:nvPr/>
          </p:nvSpPr>
          <p:spPr bwMode="auto">
            <a:xfrm>
              <a:off x="4277" y="2160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938" name="Line 122"/>
            <p:cNvSpPr>
              <a:spLocks noChangeShapeType="1"/>
            </p:cNvSpPr>
            <p:nvPr/>
          </p:nvSpPr>
          <p:spPr bwMode="auto">
            <a:xfrm>
              <a:off x="3579" y="2614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9" name="Line 123"/>
            <p:cNvSpPr>
              <a:spLocks noChangeShapeType="1"/>
            </p:cNvSpPr>
            <p:nvPr/>
          </p:nvSpPr>
          <p:spPr bwMode="auto">
            <a:xfrm>
              <a:off x="3579" y="1525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0" name="Line 124"/>
            <p:cNvSpPr>
              <a:spLocks noChangeShapeType="1"/>
            </p:cNvSpPr>
            <p:nvPr/>
          </p:nvSpPr>
          <p:spPr bwMode="auto">
            <a:xfrm flipV="1">
              <a:off x="3579" y="1525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1" name="Rectangle 125"/>
            <p:cNvSpPr>
              <a:spLocks noChangeArrowheads="1"/>
            </p:cNvSpPr>
            <p:nvPr/>
          </p:nvSpPr>
          <p:spPr bwMode="auto">
            <a:xfrm>
              <a:off x="3489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42" name="Oval 126"/>
            <p:cNvSpPr>
              <a:spLocks noChangeArrowheads="1"/>
            </p:cNvSpPr>
            <p:nvPr/>
          </p:nvSpPr>
          <p:spPr bwMode="auto">
            <a:xfrm>
              <a:off x="4395" y="148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43" name="Oval 127"/>
            <p:cNvSpPr>
              <a:spLocks noChangeArrowheads="1"/>
            </p:cNvSpPr>
            <p:nvPr/>
          </p:nvSpPr>
          <p:spPr bwMode="auto">
            <a:xfrm>
              <a:off x="4395" y="256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33" name="Line 117"/>
            <p:cNvSpPr>
              <a:spLocks noChangeShapeType="1"/>
            </p:cNvSpPr>
            <p:nvPr/>
          </p:nvSpPr>
          <p:spPr bwMode="auto">
            <a:xfrm>
              <a:off x="3806" y="1525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</a:rPr>
              <a:t>   </a:t>
            </a:r>
            <a:r>
              <a:rPr lang="en-US" altLang="zh-CN" sz="4000">
                <a:solidFill>
                  <a:schemeClr val="bg1"/>
                </a:solidFill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实际电压源和实际电流源的等效变换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3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8" grpId="0" autoUpdateAnimBg="0" uiExpand="1" build="p"/>
      <p:bldP spid="34869" grpId="0" bldLvl="0" animBg="1" autoUpdateAnimBg="0"/>
      <p:bldP spid="34870" grpId="0" bldLvl="0" animBg="1" autoUpdateAnimBg="0"/>
      <p:bldP spid="34871" grpId="0" bldLvl="0" animBg="1" autoUpdateAnimBg="0"/>
      <p:bldP spid="34873" grpId="0" bldLvl="0" animBg="1" autoUpdateAnimBg="0"/>
      <p:bldP spid="34912" grpId="0" bldLvl="0" animBg="1"/>
      <p:bldP spid="34913" grpId="0" bldLvl="0" animBg="1"/>
      <p:bldP spid="34914" grpId="0" bldLvl="0" animBg="1"/>
      <p:bldP spid="34963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494790" y="1194753"/>
            <a:ext cx="42545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ea typeface="楷体_GB2312" pitchFamily="49" charset="-122"/>
              </a:rPr>
              <a:t>电压源变换为电流源：</a:t>
            </a:r>
            <a:endParaRPr kumimoji="1" lang="zh-CN" altLang="en-US" b="1" dirty="0">
              <a:ea typeface="楷体_GB2312" pitchFamily="49" charset="-122"/>
            </a:endParaRPr>
          </a:p>
        </p:txBody>
      </p:sp>
      <p:grpSp>
        <p:nvGrpSpPr>
          <p:cNvPr id="33990" name="Group 198"/>
          <p:cNvGrpSpPr/>
          <p:nvPr/>
        </p:nvGrpSpPr>
        <p:grpSpPr bwMode="auto">
          <a:xfrm>
            <a:off x="3869690" y="2130425"/>
            <a:ext cx="1039813" cy="722313"/>
            <a:chOff x="1973" y="845"/>
            <a:chExt cx="655" cy="455"/>
          </a:xfrm>
        </p:grpSpPr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1980" y="1124"/>
              <a:ext cx="590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1973" y="845"/>
              <a:ext cx="6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变换</a:t>
              </a:r>
              <a:endParaRPr kumimoji="1" lang="zh-CN" altLang="en-US" b="1">
                <a:ea typeface="楷体_GB2312" pitchFamily="49" charset="-122"/>
              </a:endParaRPr>
            </a:p>
          </p:txBody>
        </p:sp>
      </p:grp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1203325" y="3859530"/>
            <a:ext cx="38074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电流源变换为电压源：</a:t>
            </a:r>
            <a:endParaRPr kumimoji="1" lang="zh-CN" altLang="en-US" b="1">
              <a:ea typeface="楷体_GB2312" pitchFamily="49" charset="-122"/>
            </a:endParaRPr>
          </a:p>
        </p:txBody>
      </p:sp>
      <p:graphicFrame>
        <p:nvGraphicFramePr>
          <p:cNvPr id="33875" name="Object 83"/>
          <p:cNvGraphicFramePr>
            <a:graphicFrameLocks noChangeAspect="1"/>
          </p:cNvGraphicFramePr>
          <p:nvPr/>
        </p:nvGraphicFramePr>
        <p:xfrm>
          <a:off x="7948613" y="2420938"/>
          <a:ext cx="3413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0" name="公式" r:id="rId1" imgW="2120900" imgH="558800" progId="Equation.3">
                  <p:embed/>
                </p:oleObj>
              </mc:Choice>
              <mc:Fallback>
                <p:oleObj name="公式" r:id="rId1" imgW="2120900" imgH="5588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2420938"/>
                        <a:ext cx="3413125" cy="898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5000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6" name="Object 84"/>
          <p:cNvGraphicFramePr>
            <a:graphicFrameLocks noChangeAspect="1"/>
          </p:cNvGraphicFramePr>
          <p:nvPr/>
        </p:nvGraphicFramePr>
        <p:xfrm>
          <a:off x="7820660" y="4727575"/>
          <a:ext cx="35004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1" name="公式" r:id="rId3" imgW="2146300" imgH="558800" progId="Equation.3">
                  <p:embed/>
                </p:oleObj>
              </mc:Choice>
              <mc:Fallback>
                <p:oleObj name="公式" r:id="rId3" imgW="2146300" imgH="5588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660" y="4727575"/>
                        <a:ext cx="3500438" cy="9064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accent1">
                              <a:gamma/>
                              <a:tint val="0"/>
                              <a:invGamma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63" name="Group 17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3964" name="Picture 17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965" name="Text Box 17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966" name="Group 174"/>
          <p:cNvGrpSpPr/>
          <p:nvPr/>
        </p:nvGrpSpPr>
        <p:grpSpPr bwMode="auto">
          <a:xfrm>
            <a:off x="8975725" y="6446838"/>
            <a:ext cx="792163" cy="368299"/>
            <a:chOff x="4649" y="4020"/>
            <a:chExt cx="499" cy="232"/>
          </a:xfrm>
        </p:grpSpPr>
        <p:pic>
          <p:nvPicPr>
            <p:cNvPr id="33967" name="Picture 17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968" name="Text Box 17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096" name="Group 304"/>
          <p:cNvGrpSpPr/>
          <p:nvPr/>
        </p:nvGrpSpPr>
        <p:grpSpPr bwMode="auto">
          <a:xfrm>
            <a:off x="1132523" y="1770380"/>
            <a:ext cx="2205037" cy="1874838"/>
            <a:chOff x="567" y="844"/>
            <a:chExt cx="1389" cy="1181"/>
          </a:xfrm>
        </p:grpSpPr>
        <p:sp>
          <p:nvSpPr>
            <p:cNvPr id="33985" name="Line 193"/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4" name="Oval 182"/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3975" name="Text Box 183"/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76" name="Text Box 184"/>
            <p:cNvSpPr txBox="1">
              <a:spLocks noChangeArrowheads="1"/>
            </p:cNvSpPr>
            <p:nvPr/>
          </p:nvSpPr>
          <p:spPr bwMode="auto">
            <a:xfrm>
              <a:off x="723" y="84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977" name="Text Box 185"/>
            <p:cNvSpPr txBox="1">
              <a:spLocks noChangeArrowheads="1"/>
            </p:cNvSpPr>
            <p:nvPr/>
          </p:nvSpPr>
          <p:spPr bwMode="auto">
            <a:xfrm>
              <a:off x="722" y="1207"/>
              <a:ext cx="2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978" name="Text Box 186"/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79" name="Line 187"/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80" name="Text Box 188"/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81" name="Text Box 189"/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82" name="Text Box 190"/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83" name="Text Box 191"/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984" name="Line 192"/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6" name="Line 194"/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7" name="Rectangle 195"/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88" name="Oval 196"/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89" name="Oval 197"/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029" name="Group 237"/>
          <p:cNvGrpSpPr/>
          <p:nvPr/>
        </p:nvGrpSpPr>
        <p:grpSpPr bwMode="auto">
          <a:xfrm rot="1121518">
            <a:off x="3866292" y="4497820"/>
            <a:ext cx="1036638" cy="687388"/>
            <a:chOff x="1385" y="1389"/>
            <a:chExt cx="653" cy="433"/>
          </a:xfrm>
        </p:grpSpPr>
        <p:sp>
          <p:nvSpPr>
            <p:cNvPr id="34030" name="AutoShape 238"/>
            <p:cNvSpPr>
              <a:spLocks noChangeArrowheads="1"/>
            </p:cNvSpPr>
            <p:nvPr/>
          </p:nvSpPr>
          <p:spPr bwMode="auto">
            <a:xfrm rot="-1136341">
              <a:off x="1526" y="1646"/>
              <a:ext cx="512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31" name="Text Box 239"/>
            <p:cNvSpPr txBox="1">
              <a:spLocks noChangeArrowheads="1"/>
            </p:cNvSpPr>
            <p:nvPr/>
          </p:nvSpPr>
          <p:spPr bwMode="auto">
            <a:xfrm rot="-1136341">
              <a:off x="1385" y="1389"/>
              <a:ext cx="5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变换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</p:grpSp>
      <p:grpSp>
        <p:nvGrpSpPr>
          <p:cNvPr id="34049" name="Group 257"/>
          <p:cNvGrpSpPr/>
          <p:nvPr/>
        </p:nvGrpSpPr>
        <p:grpSpPr bwMode="auto">
          <a:xfrm>
            <a:off x="287656" y="702310"/>
            <a:ext cx="1450975" cy="733425"/>
            <a:chOff x="442" y="3074"/>
            <a:chExt cx="914" cy="462"/>
          </a:xfrm>
        </p:grpSpPr>
        <p:pic>
          <p:nvPicPr>
            <p:cNvPr id="34050" name="Picture 258" descr="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3074"/>
              <a:ext cx="509" cy="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051" name="Text Box 259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小结</a:t>
              </a:r>
              <a:endParaRPr lang="zh-CN" altLang="en-US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4055" name="Group 26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4056" name="Picture 26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057" name="Text Box 2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097" name="Group 305"/>
          <p:cNvGrpSpPr/>
          <p:nvPr/>
        </p:nvGrpSpPr>
        <p:grpSpPr bwMode="auto">
          <a:xfrm>
            <a:off x="5022533" y="1624965"/>
            <a:ext cx="2592387" cy="1871663"/>
            <a:chOff x="3379" y="210"/>
            <a:chExt cx="1633" cy="1179"/>
          </a:xfrm>
        </p:grpSpPr>
        <p:sp>
          <p:nvSpPr>
            <p:cNvPr id="34071" name="Line 279"/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59" name="Text Box 267"/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60" name="Text Box 268"/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61" name="Text Box 269"/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62" name="Text Box 270"/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63" name="Text Box 271"/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64" name="Line 272"/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65" name="Line 273"/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6" name="Oval 274"/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67" name="Line 275"/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68" name="Line 276"/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69" name="Text Box 277"/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070" name="Line 278"/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072" name="Group 280"/>
            <p:cNvGrpSpPr/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34073" name="Oval 281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074" name="Line 282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075" name="Oval 283"/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076" name="Rectangle 284"/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098" name="Group 306"/>
          <p:cNvGrpSpPr/>
          <p:nvPr/>
        </p:nvGrpSpPr>
        <p:grpSpPr bwMode="auto">
          <a:xfrm>
            <a:off x="1346518" y="4580573"/>
            <a:ext cx="2592387" cy="1439862"/>
            <a:chOff x="3379" y="482"/>
            <a:chExt cx="1633" cy="907"/>
          </a:xfrm>
        </p:grpSpPr>
        <p:sp>
          <p:nvSpPr>
            <p:cNvPr id="34099" name="Line 307"/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0" name="Text Box 308"/>
            <p:cNvSpPr txBox="1">
              <a:spLocks noChangeArrowheads="1"/>
            </p:cNvSpPr>
            <p:nvPr/>
          </p:nvSpPr>
          <p:spPr bwMode="auto">
            <a:xfrm>
              <a:off x="4449" y="525"/>
              <a:ext cx="25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01" name="Text Box 309"/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02" name="Text Box 310"/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03" name="Text Box 311"/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04" name="Text Box 312"/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05" name="Line 313"/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6" name="Line 314"/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" name="Oval 315"/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8" name="Line 316"/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9" name="Line 317"/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10" name="Text Box 318"/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11" name="Line 319"/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112" name="Group 320"/>
            <p:cNvGrpSpPr/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34113" name="Oval 321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114" name="Line 322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115" name="Oval 323"/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16" name="Rectangle 324"/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117" name="Group 325"/>
          <p:cNvGrpSpPr/>
          <p:nvPr/>
        </p:nvGrpSpPr>
        <p:grpSpPr bwMode="auto">
          <a:xfrm>
            <a:off x="5022533" y="4216718"/>
            <a:ext cx="2205037" cy="1874838"/>
            <a:chOff x="567" y="844"/>
            <a:chExt cx="1389" cy="1181"/>
          </a:xfrm>
        </p:grpSpPr>
        <p:sp>
          <p:nvSpPr>
            <p:cNvPr id="34118" name="Line 326"/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9" name="Oval 327"/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4120" name="Text Box 328"/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1" name="Text Box 329"/>
            <p:cNvSpPr txBox="1">
              <a:spLocks noChangeArrowheads="1"/>
            </p:cNvSpPr>
            <p:nvPr/>
          </p:nvSpPr>
          <p:spPr bwMode="auto">
            <a:xfrm>
              <a:off x="723" y="84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122" name="Text Box 330"/>
            <p:cNvSpPr txBox="1">
              <a:spLocks noChangeArrowheads="1"/>
            </p:cNvSpPr>
            <p:nvPr/>
          </p:nvSpPr>
          <p:spPr bwMode="auto">
            <a:xfrm>
              <a:off x="722" y="1207"/>
              <a:ext cx="2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123" name="Text Box 331"/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4" name="Line 332"/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25" name="Text Box 333"/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6" name="Text Box 334"/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7" name="Text Box 335"/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8" name="Text Box 336"/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129" name="Line 337"/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0" name="Line 338"/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1" name="Rectangle 339"/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32" name="Oval 340"/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33" name="Oval 341"/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等效变换公式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10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ldLvl="0" animBg="1" autoUpdateAnimBg="0"/>
      <p:bldP spid="33874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1" name="Group 243"/>
          <p:cNvGrpSpPr/>
          <p:nvPr/>
        </p:nvGrpSpPr>
        <p:grpSpPr bwMode="auto">
          <a:xfrm>
            <a:off x="7462838" y="835343"/>
            <a:ext cx="2592387" cy="1871662"/>
            <a:chOff x="3515" y="255"/>
            <a:chExt cx="1633" cy="1179"/>
          </a:xfrm>
        </p:grpSpPr>
        <p:sp>
          <p:nvSpPr>
            <p:cNvPr id="33004" name="Line 236"/>
            <p:cNvSpPr>
              <a:spLocks noChangeShapeType="1"/>
            </p:cNvSpPr>
            <p:nvPr/>
          </p:nvSpPr>
          <p:spPr bwMode="auto">
            <a:xfrm flipV="1">
              <a:off x="3696" y="572"/>
              <a:ext cx="13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495" y="255"/>
              <a:ext cx="2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93" name="Text Box 225"/>
            <p:cNvSpPr txBox="1">
              <a:spLocks noChangeArrowheads="1"/>
            </p:cNvSpPr>
            <p:nvPr/>
          </p:nvSpPr>
          <p:spPr bwMode="auto">
            <a:xfrm>
              <a:off x="4347" y="754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G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94" name="Text Box 226"/>
            <p:cNvSpPr txBox="1">
              <a:spLocks noChangeArrowheads="1"/>
            </p:cNvSpPr>
            <p:nvPr/>
          </p:nvSpPr>
          <p:spPr bwMode="auto">
            <a:xfrm>
              <a:off x="4789" y="527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95" name="Text Box 227"/>
            <p:cNvSpPr txBox="1">
              <a:spLocks noChangeArrowheads="1"/>
            </p:cNvSpPr>
            <p:nvPr/>
          </p:nvSpPr>
          <p:spPr bwMode="auto">
            <a:xfrm>
              <a:off x="4837" y="799"/>
              <a:ext cx="31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96" name="Text Box 228"/>
            <p:cNvSpPr txBox="1">
              <a:spLocks noChangeArrowheads="1"/>
            </p:cNvSpPr>
            <p:nvPr/>
          </p:nvSpPr>
          <p:spPr bwMode="auto">
            <a:xfrm>
              <a:off x="4789" y="1026"/>
              <a:ext cx="31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97" name="Line 229"/>
            <p:cNvSpPr>
              <a:spLocks noChangeShapeType="1"/>
            </p:cNvSpPr>
            <p:nvPr/>
          </p:nvSpPr>
          <p:spPr bwMode="auto">
            <a:xfrm>
              <a:off x="4422" y="572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98" name="Line 230"/>
            <p:cNvSpPr>
              <a:spLocks noChangeShapeType="1"/>
            </p:cNvSpPr>
            <p:nvPr/>
          </p:nvSpPr>
          <p:spPr bwMode="auto">
            <a:xfrm>
              <a:off x="4249" y="572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Oval 231"/>
            <p:cNvSpPr>
              <a:spLocks noChangeArrowheads="1"/>
            </p:cNvSpPr>
            <p:nvPr/>
          </p:nvSpPr>
          <p:spPr bwMode="auto">
            <a:xfrm>
              <a:off x="5012" y="527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0" name="Line 232"/>
            <p:cNvSpPr>
              <a:spLocks noChangeShapeType="1"/>
            </p:cNvSpPr>
            <p:nvPr/>
          </p:nvSpPr>
          <p:spPr bwMode="auto">
            <a:xfrm>
              <a:off x="3696" y="573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1" name="Line 233"/>
            <p:cNvSpPr>
              <a:spLocks noChangeShapeType="1"/>
            </p:cNvSpPr>
            <p:nvPr/>
          </p:nvSpPr>
          <p:spPr bwMode="auto">
            <a:xfrm flipV="1">
              <a:off x="3696" y="653"/>
              <a:ext cx="0" cy="28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2" name="Text Box 234"/>
            <p:cNvSpPr txBox="1">
              <a:spLocks noChangeArrowheads="1"/>
            </p:cNvSpPr>
            <p:nvPr/>
          </p:nvSpPr>
          <p:spPr bwMode="auto">
            <a:xfrm>
              <a:off x="3742" y="573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003" name="Line 235"/>
            <p:cNvSpPr>
              <a:spLocks noChangeShapeType="1"/>
            </p:cNvSpPr>
            <p:nvPr/>
          </p:nvSpPr>
          <p:spPr bwMode="auto">
            <a:xfrm>
              <a:off x="3696" y="1388"/>
              <a:ext cx="132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005" name="Group 237"/>
            <p:cNvGrpSpPr/>
            <p:nvPr/>
          </p:nvGrpSpPr>
          <p:grpSpPr bwMode="auto">
            <a:xfrm>
              <a:off x="3515" y="890"/>
              <a:ext cx="392" cy="363"/>
              <a:chOff x="4785" y="709"/>
              <a:chExt cx="363" cy="363"/>
            </a:xfrm>
          </p:grpSpPr>
          <p:sp>
            <p:nvSpPr>
              <p:cNvPr id="33006" name="Oval 238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3007" name="Line 239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008" name="Oval 240"/>
            <p:cNvSpPr>
              <a:spLocks noChangeArrowheads="1"/>
            </p:cNvSpPr>
            <p:nvPr/>
          </p:nvSpPr>
          <p:spPr bwMode="auto">
            <a:xfrm>
              <a:off x="5012" y="1343"/>
              <a:ext cx="98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9" name="Rectangle 241"/>
            <p:cNvSpPr>
              <a:spLocks noChangeArrowheads="1"/>
            </p:cNvSpPr>
            <p:nvPr/>
          </p:nvSpPr>
          <p:spPr bwMode="auto">
            <a:xfrm>
              <a:off x="4200" y="799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50913" y="3642995"/>
            <a:ext cx="85328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等效是对外部电路等效，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对内部电路是不等效的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48180" y="4867275"/>
            <a:ext cx="50958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电流源开路，</a:t>
            </a:r>
            <a:r>
              <a:rPr kumimoji="1" lang="en-US" altLang="zh-CN" i="1">
                <a:ea typeface="楷体_GB2312" pitchFamily="49" charset="-122"/>
              </a:rPr>
              <a:t>G</a:t>
            </a:r>
            <a:r>
              <a:rPr kumimoji="1" lang="en-US" altLang="zh-CN" baseline="-25000"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上有电流流过。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85330" y="4870450"/>
            <a:ext cx="45656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电流源短路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i="1">
                <a:ea typeface="楷体_GB2312" pitchFamily="49" charset="-122"/>
              </a:rPr>
              <a:t>G</a:t>
            </a:r>
            <a:r>
              <a:rPr kumimoji="1" lang="en-US" altLang="zh-CN" baseline="-25000"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上无电流。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090410" y="4366260"/>
            <a:ext cx="45605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电压源短路，</a:t>
            </a:r>
            <a:r>
              <a:rPr kumimoji="1" lang="en-US" altLang="zh-CN" i="1">
                <a:ea typeface="楷体_GB2312" pitchFamily="49" charset="-122"/>
              </a:rPr>
              <a:t>R</a:t>
            </a:r>
            <a:r>
              <a:rPr kumimoji="1" lang="en-US" altLang="zh-CN" baseline="-25000"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上有电流；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79905" y="4363085"/>
            <a:ext cx="51435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电压源开路，</a:t>
            </a:r>
            <a:r>
              <a:rPr kumimoji="1" lang="en-US" altLang="zh-CN" i="1" dirty="0">
                <a:ea typeface="楷体_GB2312" pitchFamily="49" charset="-122"/>
              </a:rPr>
              <a:t>R</a:t>
            </a:r>
            <a:r>
              <a:rPr kumimoji="1" lang="en-US" altLang="zh-CN" baseline="-25000" dirty="0">
                <a:ea typeface="楷体_GB2312" pitchFamily="49" charset="-122"/>
              </a:rPr>
              <a:t>S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上无电流流过；</a:t>
            </a:r>
            <a:endParaRPr kumimoji="1" lang="zh-CN" altLang="en-US" b="1" dirty="0">
              <a:ea typeface="楷体_GB2312" pitchFamily="49" charset="-122"/>
            </a:endParaRPr>
          </a:p>
        </p:txBody>
      </p:sp>
      <p:grpSp>
        <p:nvGrpSpPr>
          <p:cNvPr id="32776" name="Group 8"/>
          <p:cNvGrpSpPr/>
          <p:nvPr/>
        </p:nvGrpSpPr>
        <p:grpSpPr bwMode="auto">
          <a:xfrm>
            <a:off x="8110538" y="1483043"/>
            <a:ext cx="381000" cy="914400"/>
            <a:chOff x="876" y="3312"/>
            <a:chExt cx="240" cy="576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876" y="3312"/>
              <a:ext cx="240" cy="576"/>
            </a:xfrm>
            <a:prstGeom prst="ellipse">
              <a:avLst/>
            </a:prstGeom>
            <a:noFill/>
            <a:ln w="28575">
              <a:solidFill>
                <a:srgbClr val="66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 sz="24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116" y="3564"/>
              <a:ext cx="0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071563" y="5661248"/>
            <a:ext cx="7620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理想电压源与理想电流源不能相互转换。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974725" y="1971675"/>
            <a:ext cx="20872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变换关系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2823" name="Group 55"/>
          <p:cNvGrpSpPr/>
          <p:nvPr/>
        </p:nvGrpSpPr>
        <p:grpSpPr bwMode="auto">
          <a:xfrm>
            <a:off x="8183563" y="1483043"/>
            <a:ext cx="1562100" cy="969962"/>
            <a:chOff x="4589" y="3168"/>
            <a:chExt cx="984" cy="611"/>
          </a:xfrm>
        </p:grpSpPr>
        <p:sp>
          <p:nvSpPr>
            <p:cNvPr id="32824" name="Oval 56"/>
            <p:cNvSpPr>
              <a:spLocks noChangeArrowheads="1"/>
            </p:cNvSpPr>
            <p:nvPr/>
          </p:nvSpPr>
          <p:spPr bwMode="auto">
            <a:xfrm>
              <a:off x="4589" y="3168"/>
              <a:ext cx="984" cy="611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ea typeface="宋体" panose="02010600030101010101" pitchFamily="2" charset="-122"/>
                </a:rPr>
                <a:t>        </a:t>
              </a:r>
              <a:endParaRPr kumimoji="1" lang="en-US" altLang="zh-CN" sz="2400" b="1">
                <a:ea typeface="宋体" panose="02010600030101010101" pitchFamily="2" charset="-122"/>
              </a:endParaRPr>
            </a:p>
            <a:p>
              <a:pPr algn="ctr"/>
              <a:r>
                <a:rPr kumimoji="1" lang="en-US" altLang="zh-CN" sz="2400" b="1">
                  <a:ea typeface="宋体" panose="02010600030101010101" pitchFamily="2" charset="-122"/>
                </a:rPr>
                <a:t>      </a:t>
              </a:r>
              <a:r>
                <a:rPr kumimoji="1" lang="en-US" altLang="zh-CN" sz="2400">
                  <a:ea typeface="宋体" panose="02010600030101010101" pitchFamily="2" charset="-122"/>
                </a:rPr>
                <a:t> </a:t>
              </a:r>
              <a:r>
                <a:rPr kumimoji="1" lang="en-US" altLang="zh-CN" sz="2400" i="1">
                  <a:ea typeface="宋体" panose="02010600030101010101" pitchFamily="2" charset="-122"/>
                </a:rPr>
                <a:t>i</a:t>
              </a:r>
              <a:r>
                <a:rPr kumimoji="1" lang="en-US" altLang="zh-CN" sz="2400" baseline="-25000"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>
                  <a:ea typeface="宋体" panose="02010600030101010101" pitchFamily="2" charset="-122"/>
                </a:rPr>
                <a:t>  </a:t>
              </a:r>
              <a:endParaRPr kumimoji="1"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H="1">
              <a:off x="5009" y="3779"/>
              <a:ext cx="22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26" name="Group 58"/>
          <p:cNvGrpSpPr/>
          <p:nvPr/>
        </p:nvGrpSpPr>
        <p:grpSpPr bwMode="auto">
          <a:xfrm>
            <a:off x="5518785" y="1482090"/>
            <a:ext cx="857885" cy="1153160"/>
            <a:chOff x="4992" y="2797"/>
            <a:chExt cx="408" cy="840"/>
          </a:xfrm>
        </p:grpSpPr>
        <p:sp>
          <p:nvSpPr>
            <p:cNvPr id="32827" name="Oval 59"/>
            <p:cNvSpPr>
              <a:spLocks noChangeArrowheads="1"/>
            </p:cNvSpPr>
            <p:nvPr/>
          </p:nvSpPr>
          <p:spPr bwMode="auto">
            <a:xfrm>
              <a:off x="4992" y="2797"/>
              <a:ext cx="408" cy="840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5400" y="3101"/>
              <a:ext cx="0" cy="26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9" name="Text Box 61"/>
            <p:cNvSpPr txBox="1">
              <a:spLocks noChangeArrowheads="1"/>
            </p:cNvSpPr>
            <p:nvPr/>
          </p:nvSpPr>
          <p:spPr bwMode="auto">
            <a:xfrm>
              <a:off x="5010" y="3058"/>
              <a:ext cx="17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ea typeface="宋体" panose="02010600030101010101" pitchFamily="2" charset="-122"/>
                </a:rPr>
                <a:t>i</a:t>
              </a:r>
              <a:endParaRPr kumimoji="1" lang="en-US" altLang="zh-CN" sz="2400" i="1">
                <a:ea typeface="宋体" panose="02010600030101010101" pitchFamily="2" charset="-122"/>
              </a:endParaRPr>
            </a:p>
          </p:txBody>
        </p:sp>
      </p:grpSp>
      <p:grpSp>
        <p:nvGrpSpPr>
          <p:cNvPr id="32830" name="Group 62"/>
          <p:cNvGrpSpPr/>
          <p:nvPr/>
        </p:nvGrpSpPr>
        <p:grpSpPr bwMode="auto">
          <a:xfrm>
            <a:off x="6456680" y="1337945"/>
            <a:ext cx="355600" cy="1513840"/>
            <a:chOff x="2064" y="444"/>
            <a:chExt cx="224" cy="1055"/>
          </a:xfrm>
        </p:grpSpPr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>
              <a:off x="2288" y="444"/>
              <a:ext cx="0" cy="10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>
              <a:off x="2064" y="444"/>
              <a:ext cx="2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2064" y="1488"/>
              <a:ext cx="2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34" name="Group 66"/>
          <p:cNvGrpSpPr/>
          <p:nvPr/>
        </p:nvGrpSpPr>
        <p:grpSpPr bwMode="auto">
          <a:xfrm>
            <a:off x="9910763" y="1338580"/>
            <a:ext cx="361950" cy="1295400"/>
            <a:chOff x="4608" y="528"/>
            <a:chExt cx="228" cy="816"/>
          </a:xfrm>
        </p:grpSpPr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4836" y="528"/>
              <a:ext cx="0" cy="8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4608" y="528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>
              <a:off x="4608" y="1344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5" name="Text Box 107"/>
          <p:cNvSpPr txBox="1">
            <a:spLocks noChangeArrowheads="1"/>
          </p:cNvSpPr>
          <p:nvPr/>
        </p:nvSpPr>
        <p:spPr bwMode="auto">
          <a:xfrm>
            <a:off x="1058863" y="4287520"/>
            <a:ext cx="504825" cy="119888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表现在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2879" name="Group 11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2880" name="Picture 1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81" name="Text Box 11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882" name="Group 11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2883" name="Picture 11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84" name="Text Box 11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888" name="Group 120"/>
          <p:cNvGrpSpPr/>
          <p:nvPr/>
        </p:nvGrpSpPr>
        <p:grpSpPr bwMode="auto">
          <a:xfrm>
            <a:off x="707073" y="1340168"/>
            <a:ext cx="1462088" cy="628650"/>
            <a:chOff x="435" y="3069"/>
            <a:chExt cx="921" cy="396"/>
          </a:xfrm>
        </p:grpSpPr>
        <p:pic>
          <p:nvPicPr>
            <p:cNvPr id="32889" name="Picture 121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3069"/>
              <a:ext cx="436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90" name="Text Box 122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33010" name="Group 242"/>
          <p:cNvGrpSpPr/>
          <p:nvPr/>
        </p:nvGrpSpPr>
        <p:grpSpPr bwMode="auto">
          <a:xfrm>
            <a:off x="4295775" y="1253309"/>
            <a:ext cx="2206625" cy="1671501"/>
            <a:chOff x="1746" y="367"/>
            <a:chExt cx="1390" cy="1204"/>
          </a:xfrm>
        </p:grpSpPr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>
              <a:off x="2218" y="436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Oval 160"/>
            <p:cNvSpPr>
              <a:spLocks noChangeArrowheads="1"/>
            </p:cNvSpPr>
            <p:nvPr/>
          </p:nvSpPr>
          <p:spPr bwMode="auto">
            <a:xfrm>
              <a:off x="2037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2929" name="Text Box 161"/>
            <p:cNvSpPr txBox="1">
              <a:spLocks noChangeArrowheads="1"/>
            </p:cNvSpPr>
            <p:nvPr/>
          </p:nvSpPr>
          <p:spPr bwMode="auto">
            <a:xfrm>
              <a:off x="2472" y="391"/>
              <a:ext cx="273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0" name="Text Box 162"/>
            <p:cNvSpPr txBox="1">
              <a:spLocks noChangeArrowheads="1"/>
            </p:cNvSpPr>
            <p:nvPr/>
          </p:nvSpPr>
          <p:spPr bwMode="auto">
            <a:xfrm>
              <a:off x="1902" y="367"/>
              <a:ext cx="24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931" name="Text Box 163"/>
            <p:cNvSpPr txBox="1">
              <a:spLocks noChangeArrowheads="1"/>
            </p:cNvSpPr>
            <p:nvPr/>
          </p:nvSpPr>
          <p:spPr bwMode="auto">
            <a:xfrm>
              <a:off x="1901" y="730"/>
              <a:ext cx="24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932" name="Text Box 164"/>
            <p:cNvSpPr txBox="1">
              <a:spLocks noChangeArrowheads="1"/>
            </p:cNvSpPr>
            <p:nvPr/>
          </p:nvSpPr>
          <p:spPr bwMode="auto">
            <a:xfrm>
              <a:off x="1746" y="618"/>
              <a:ext cx="38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3" name="Line 165"/>
            <p:cNvSpPr>
              <a:spLocks noChangeShapeType="1"/>
            </p:cNvSpPr>
            <p:nvPr/>
          </p:nvSpPr>
          <p:spPr bwMode="auto">
            <a:xfrm>
              <a:off x="2426" y="436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1810" y="1071"/>
              <a:ext cx="45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2789" y="391"/>
              <a:ext cx="327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808" y="799"/>
              <a:ext cx="327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7" name="Text Box 169"/>
            <p:cNvSpPr txBox="1">
              <a:spLocks noChangeArrowheads="1"/>
            </p:cNvSpPr>
            <p:nvPr/>
          </p:nvSpPr>
          <p:spPr bwMode="auto">
            <a:xfrm>
              <a:off x="2804" y="1162"/>
              <a:ext cx="3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>
              <a:off x="2218" y="1525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2218" y="436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Rectangle 173"/>
            <p:cNvSpPr>
              <a:spLocks noChangeArrowheads="1"/>
            </p:cNvSpPr>
            <p:nvPr/>
          </p:nvSpPr>
          <p:spPr bwMode="auto">
            <a:xfrm>
              <a:off x="2158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Oval 174"/>
            <p:cNvSpPr>
              <a:spLocks noChangeArrowheads="1"/>
            </p:cNvSpPr>
            <p:nvPr/>
          </p:nvSpPr>
          <p:spPr bwMode="auto">
            <a:xfrm>
              <a:off x="3034" y="39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Oval 175"/>
            <p:cNvSpPr>
              <a:spLocks noChangeArrowheads="1"/>
            </p:cNvSpPr>
            <p:nvPr/>
          </p:nvSpPr>
          <p:spPr bwMode="auto">
            <a:xfrm>
              <a:off x="3034" y="148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964" name="Group 196"/>
          <p:cNvGrpSpPr/>
          <p:nvPr/>
        </p:nvGrpSpPr>
        <p:grpSpPr bwMode="auto">
          <a:xfrm>
            <a:off x="1488654" y="2419370"/>
            <a:ext cx="8850975" cy="1046163"/>
            <a:chOff x="352" y="754"/>
            <a:chExt cx="5081" cy="659"/>
          </a:xfrm>
        </p:grpSpPr>
        <p:sp>
          <p:nvSpPr>
            <p:cNvPr id="32818" name="Rectangle 50"/>
            <p:cNvSpPr>
              <a:spLocks noChangeArrowheads="1"/>
            </p:cNvSpPr>
            <p:nvPr/>
          </p:nvSpPr>
          <p:spPr bwMode="auto">
            <a:xfrm>
              <a:off x="352" y="1084"/>
              <a:ext cx="50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ea typeface="楷体_GB2312" pitchFamily="49" charset="-122"/>
                </a:rPr>
                <a:t>方向：电流源电流方向与电压源电压方向</a:t>
              </a:r>
              <a:r>
                <a:rPr kumimoji="1" lang="zh-CN" altLang="en-US" b="1" dirty="0">
                  <a:solidFill>
                    <a:srgbClr val="66FFFF"/>
                  </a:solidFill>
                  <a:ea typeface="楷体_GB2312" pitchFamily="49" charset="-122"/>
                </a:rPr>
                <a:t>相反</a:t>
              </a:r>
              <a:r>
                <a:rPr kumimoji="1" lang="zh-CN" altLang="en-US" b="1" dirty="0" smtClean="0">
                  <a:ea typeface="楷体_GB2312" pitchFamily="49" charset="-122"/>
                </a:rPr>
                <a:t>。</a:t>
              </a:r>
              <a:r>
                <a:rPr kumimoji="1" lang="zh-CN" altLang="en-US" b="1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非关联</a:t>
              </a:r>
              <a:endParaRPr kumimoji="1"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70" y="754"/>
              <a:ext cx="10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楷体_GB2312" pitchFamily="49" charset="-122"/>
                  <a:ea typeface="楷体_GB2312" pitchFamily="49" charset="-122"/>
                </a:rPr>
                <a:t>数值</a:t>
              </a:r>
              <a:r>
                <a:rPr kumimoji="1" lang="zh-CN" altLang="en-US" b="1" dirty="0" smtClean="0">
                  <a:latin typeface="楷体_GB2312" pitchFamily="49" charset="-122"/>
                  <a:ea typeface="楷体_GB2312" pitchFamily="49" charset="-122"/>
                </a:rPr>
                <a:t>关系；</a:t>
              </a:r>
              <a:endParaRPr kumimoji="1" lang="zh-CN" altLang="en-US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963" name="AutoShape 195"/>
            <p:cNvSpPr/>
            <p:nvPr/>
          </p:nvSpPr>
          <p:spPr bwMode="auto">
            <a:xfrm>
              <a:off x="352" y="845"/>
              <a:ext cx="45" cy="453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965" name="AutoShape 197"/>
          <p:cNvSpPr/>
          <p:nvPr/>
        </p:nvSpPr>
        <p:spPr bwMode="auto">
          <a:xfrm>
            <a:off x="1636395" y="4392930"/>
            <a:ext cx="287020" cy="913130"/>
          </a:xfrm>
          <a:prstGeom prst="leftBrace">
            <a:avLst>
              <a:gd name="adj1" fmla="val 60543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69" name="Group 20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2970" name="Picture 20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71" name="Text Box 20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97569" y="5650572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思考：受控源的等效变换？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正确理解电源等效变换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0" animBg="1" autoUpdateAnimBg="0"/>
      <p:bldP spid="32772" grpId="0" bldLvl="0" animBg="1" autoUpdateAnimBg="0"/>
      <p:bldP spid="32773" grpId="0" bldLvl="0" animBg="1" autoUpdateAnimBg="0"/>
      <p:bldP spid="32774" grpId="0" bldLvl="0" animBg="1" autoUpdateAnimBg="0"/>
      <p:bldP spid="32775" grpId="0" bldLvl="0" animBg="1" autoUpdateAnimBg="0"/>
      <p:bldP spid="32779" grpId="0" bldLvl="0" animBg="1" autoUpdateAnimBg="0"/>
      <p:bldP spid="32819" grpId="0" bldLvl="0" animBg="1"/>
      <p:bldP spid="32875" grpId="0" bldLvl="0" animBg="1"/>
      <p:bldP spid="32965" grpId="0" bldLvl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90725" y="1034415"/>
            <a:ext cx="48488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利用电源转换简化电路计算。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81710" y="979805"/>
            <a:ext cx="11525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6-1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808345" y="22050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766300" y="1340803"/>
            <a:ext cx="1276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=0.5A</a:t>
            </a:r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40" name="AutoShape 36"/>
          <p:cNvSpPr>
            <a:spLocks noChangeArrowheads="1"/>
          </p:cNvSpPr>
          <p:nvPr/>
        </p:nvSpPr>
        <p:spPr bwMode="auto">
          <a:xfrm>
            <a:off x="5951538" y="4794568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10195560" y="4512945"/>
            <a:ext cx="12852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=20V</a:t>
            </a:r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7214" name="Group 11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7215" name="Picture 1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216" name="Text Box 11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217" name="Group 11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7218" name="Picture 11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219" name="Text Box 11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339" name="Group 235"/>
          <p:cNvGrpSpPr/>
          <p:nvPr/>
        </p:nvGrpSpPr>
        <p:grpSpPr bwMode="auto">
          <a:xfrm>
            <a:off x="7173913" y="980441"/>
            <a:ext cx="2724150" cy="2322512"/>
            <a:chOff x="3107" y="708"/>
            <a:chExt cx="1716" cy="1463"/>
          </a:xfrm>
        </p:grpSpPr>
        <p:sp>
          <p:nvSpPr>
            <p:cNvPr id="47252" name="Oval 148"/>
            <p:cNvSpPr>
              <a:spLocks noChangeArrowheads="1"/>
            </p:cNvSpPr>
            <p:nvPr/>
          </p:nvSpPr>
          <p:spPr bwMode="auto">
            <a:xfrm>
              <a:off x="3561" y="98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7253" name="Oval 149"/>
            <p:cNvSpPr>
              <a:spLocks noChangeArrowheads="1"/>
            </p:cNvSpPr>
            <p:nvPr/>
          </p:nvSpPr>
          <p:spPr bwMode="auto">
            <a:xfrm>
              <a:off x="3561" y="152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7262" name="Rectangle 158"/>
            <p:cNvSpPr>
              <a:spLocks noChangeArrowheads="1"/>
            </p:cNvSpPr>
            <p:nvPr/>
          </p:nvSpPr>
          <p:spPr bwMode="auto">
            <a:xfrm>
              <a:off x="3743" y="845"/>
              <a:ext cx="952" cy="127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4" name="Line 150"/>
            <p:cNvSpPr>
              <a:spLocks noChangeShapeType="1"/>
            </p:cNvSpPr>
            <p:nvPr/>
          </p:nvSpPr>
          <p:spPr bwMode="auto">
            <a:xfrm>
              <a:off x="4694" y="981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5" name="Text Box 151"/>
            <p:cNvSpPr txBox="1">
              <a:spLocks noChangeArrowheads="1"/>
            </p:cNvSpPr>
            <p:nvPr/>
          </p:nvSpPr>
          <p:spPr bwMode="auto">
            <a:xfrm>
              <a:off x="3425" y="7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56" name="Text Box 152"/>
            <p:cNvSpPr txBox="1">
              <a:spLocks noChangeArrowheads="1"/>
            </p:cNvSpPr>
            <p:nvPr/>
          </p:nvSpPr>
          <p:spPr bwMode="auto">
            <a:xfrm>
              <a:off x="3107" y="981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15V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57" name="Text Box 153"/>
            <p:cNvSpPr txBox="1">
              <a:spLocks noChangeArrowheads="1"/>
            </p:cNvSpPr>
            <p:nvPr/>
          </p:nvSpPr>
          <p:spPr bwMode="auto">
            <a:xfrm>
              <a:off x="3380" y="11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58" name="Text Box 154"/>
            <p:cNvSpPr txBox="1">
              <a:spLocks noChangeArrowheads="1"/>
            </p:cNvSpPr>
            <p:nvPr/>
          </p:nvSpPr>
          <p:spPr bwMode="auto">
            <a:xfrm>
              <a:off x="3380" y="1842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59" name="Text Box 155"/>
            <p:cNvSpPr txBox="1">
              <a:spLocks noChangeArrowheads="1"/>
            </p:cNvSpPr>
            <p:nvPr/>
          </p:nvSpPr>
          <p:spPr bwMode="auto">
            <a:xfrm>
              <a:off x="3199" y="1525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8V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60" name="Text Box 156"/>
            <p:cNvSpPr txBox="1">
              <a:spLocks noChangeArrowheads="1"/>
            </p:cNvSpPr>
            <p:nvPr/>
          </p:nvSpPr>
          <p:spPr bwMode="auto">
            <a:xfrm>
              <a:off x="4242" y="1299"/>
              <a:ext cx="5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61" name="Text Box 157"/>
            <p:cNvSpPr txBox="1">
              <a:spLocks noChangeArrowheads="1"/>
            </p:cNvSpPr>
            <p:nvPr/>
          </p:nvSpPr>
          <p:spPr bwMode="auto">
            <a:xfrm>
              <a:off x="4015" y="890"/>
              <a:ext cx="5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63" name="Rectangle 159"/>
            <p:cNvSpPr>
              <a:spLocks noChangeArrowheads="1"/>
            </p:cNvSpPr>
            <p:nvPr/>
          </p:nvSpPr>
          <p:spPr bwMode="auto">
            <a:xfrm>
              <a:off x="4060" y="80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4" name="Rectangle 160"/>
            <p:cNvSpPr>
              <a:spLocks noChangeArrowheads="1"/>
            </p:cNvSpPr>
            <p:nvPr/>
          </p:nvSpPr>
          <p:spPr bwMode="auto">
            <a:xfrm>
              <a:off x="4631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331" name="Group 22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7332" name="Picture 22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333" name="Text Box 2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338" name="Group 234"/>
          <p:cNvGrpSpPr/>
          <p:nvPr/>
        </p:nvGrpSpPr>
        <p:grpSpPr bwMode="auto">
          <a:xfrm>
            <a:off x="1345565" y="1484313"/>
            <a:ext cx="3889375" cy="2320925"/>
            <a:chOff x="204" y="709"/>
            <a:chExt cx="2450" cy="1462"/>
          </a:xfrm>
        </p:grpSpPr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>
              <a:off x="1792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8" name="Line 124"/>
            <p:cNvSpPr>
              <a:spLocks noChangeShapeType="1"/>
            </p:cNvSpPr>
            <p:nvPr/>
          </p:nvSpPr>
          <p:spPr bwMode="auto">
            <a:xfrm>
              <a:off x="2518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9" name="Line 125"/>
            <p:cNvSpPr>
              <a:spLocks noChangeShapeType="1"/>
            </p:cNvSpPr>
            <p:nvPr/>
          </p:nvSpPr>
          <p:spPr bwMode="auto">
            <a:xfrm>
              <a:off x="976" y="799"/>
              <a:ext cx="15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0" name="Line 126"/>
            <p:cNvSpPr>
              <a:spLocks noChangeShapeType="1"/>
            </p:cNvSpPr>
            <p:nvPr/>
          </p:nvSpPr>
          <p:spPr bwMode="auto">
            <a:xfrm>
              <a:off x="976" y="1480"/>
              <a:ext cx="8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1" name="Line 127"/>
            <p:cNvSpPr>
              <a:spLocks noChangeShapeType="1"/>
            </p:cNvSpPr>
            <p:nvPr/>
          </p:nvSpPr>
          <p:spPr bwMode="auto">
            <a:xfrm>
              <a:off x="2517" y="845"/>
              <a:ext cx="0" cy="31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2" name="Text Box 128"/>
            <p:cNvSpPr txBox="1">
              <a:spLocks noChangeArrowheads="1"/>
            </p:cNvSpPr>
            <p:nvPr/>
          </p:nvSpPr>
          <p:spPr bwMode="auto">
            <a:xfrm>
              <a:off x="567" y="754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33" name="Line 129"/>
            <p:cNvSpPr>
              <a:spLocks noChangeShapeType="1"/>
            </p:cNvSpPr>
            <p:nvPr/>
          </p:nvSpPr>
          <p:spPr bwMode="auto">
            <a:xfrm>
              <a:off x="976" y="2160"/>
              <a:ext cx="15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4" name="Text Box 130"/>
            <p:cNvSpPr txBox="1">
              <a:spLocks noChangeArrowheads="1"/>
            </p:cNvSpPr>
            <p:nvPr/>
          </p:nvSpPr>
          <p:spPr bwMode="auto">
            <a:xfrm>
              <a:off x="1338" y="981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35" name="Text Box 131"/>
            <p:cNvSpPr txBox="1">
              <a:spLocks noChangeArrowheads="1"/>
            </p:cNvSpPr>
            <p:nvPr/>
          </p:nvSpPr>
          <p:spPr bwMode="auto">
            <a:xfrm>
              <a:off x="1339" y="1616"/>
              <a:ext cx="57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36" name="Text Box 132"/>
            <p:cNvSpPr txBox="1">
              <a:spLocks noChangeArrowheads="1"/>
            </p:cNvSpPr>
            <p:nvPr/>
          </p:nvSpPr>
          <p:spPr bwMode="auto">
            <a:xfrm>
              <a:off x="2064" y="1343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37" name="Text Box 133"/>
            <p:cNvSpPr txBox="1">
              <a:spLocks noChangeArrowheads="1"/>
            </p:cNvSpPr>
            <p:nvPr/>
          </p:nvSpPr>
          <p:spPr bwMode="auto">
            <a:xfrm>
              <a:off x="567" y="1842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38" name="Text Box 134"/>
            <p:cNvSpPr txBox="1">
              <a:spLocks noChangeArrowheads="1"/>
            </p:cNvSpPr>
            <p:nvPr/>
          </p:nvSpPr>
          <p:spPr bwMode="auto">
            <a:xfrm>
              <a:off x="1973" y="845"/>
              <a:ext cx="6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I</a:t>
              </a:r>
              <a:r>
                <a:rPr kumimoji="1"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＝？</a:t>
              </a:r>
              <a:endParaRPr kumimoji="1" lang="zh-CN" altLang="en-US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39" name="Line 135"/>
            <p:cNvSpPr>
              <a:spLocks noChangeShapeType="1"/>
            </p:cNvSpPr>
            <p:nvPr/>
          </p:nvSpPr>
          <p:spPr bwMode="auto">
            <a:xfrm flipH="1" flipV="1">
              <a:off x="976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6" name="Rectangle 142"/>
            <p:cNvSpPr>
              <a:spLocks noChangeArrowheads="1"/>
            </p:cNvSpPr>
            <p:nvPr/>
          </p:nvSpPr>
          <p:spPr bwMode="auto">
            <a:xfrm>
              <a:off x="1710" y="16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7" name="Rectangle 143"/>
            <p:cNvSpPr>
              <a:spLocks noChangeArrowheads="1"/>
            </p:cNvSpPr>
            <p:nvPr/>
          </p:nvSpPr>
          <p:spPr bwMode="auto">
            <a:xfrm>
              <a:off x="1710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8" name="Rectangle 144"/>
            <p:cNvSpPr>
              <a:spLocks noChangeArrowheads="1"/>
            </p:cNvSpPr>
            <p:nvPr/>
          </p:nvSpPr>
          <p:spPr bwMode="auto">
            <a:xfrm>
              <a:off x="2436" y="134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9" name="Line 145"/>
            <p:cNvSpPr>
              <a:spLocks noChangeShapeType="1"/>
            </p:cNvSpPr>
            <p:nvPr/>
          </p:nvSpPr>
          <p:spPr bwMode="auto">
            <a:xfrm flipV="1">
              <a:off x="975" y="1933"/>
              <a:ext cx="0" cy="18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0" name="Line 146"/>
            <p:cNvSpPr>
              <a:spLocks noChangeShapeType="1"/>
            </p:cNvSpPr>
            <p:nvPr/>
          </p:nvSpPr>
          <p:spPr bwMode="auto">
            <a:xfrm flipV="1">
              <a:off x="975" y="844"/>
              <a:ext cx="0" cy="18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5" name="Text Box 161"/>
            <p:cNvSpPr txBox="1">
              <a:spLocks noChangeArrowheads="1"/>
            </p:cNvSpPr>
            <p:nvPr/>
          </p:nvSpPr>
          <p:spPr bwMode="auto">
            <a:xfrm>
              <a:off x="204" y="709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1.</a:t>
              </a:r>
              <a:endParaRPr lang="en-US" altLang="zh-CN"/>
            </a:p>
          </p:txBody>
        </p:sp>
        <p:grpSp>
          <p:nvGrpSpPr>
            <p:cNvPr id="47240" name="Group 136"/>
            <p:cNvGrpSpPr/>
            <p:nvPr/>
          </p:nvGrpSpPr>
          <p:grpSpPr bwMode="auto">
            <a:xfrm>
              <a:off x="794" y="1570"/>
              <a:ext cx="363" cy="363"/>
              <a:chOff x="4785" y="709"/>
              <a:chExt cx="363" cy="363"/>
            </a:xfrm>
          </p:grpSpPr>
          <p:sp>
            <p:nvSpPr>
              <p:cNvPr id="47241" name="Oval 13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42" name="Line 13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243" name="Group 139"/>
            <p:cNvGrpSpPr/>
            <p:nvPr/>
          </p:nvGrpSpPr>
          <p:grpSpPr bwMode="auto">
            <a:xfrm>
              <a:off x="794" y="1026"/>
              <a:ext cx="363" cy="363"/>
              <a:chOff x="4785" y="709"/>
              <a:chExt cx="363" cy="363"/>
            </a:xfrm>
          </p:grpSpPr>
          <p:sp>
            <p:nvSpPr>
              <p:cNvPr id="47244" name="Oval 140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45" name="Line 141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335" name="Group 231"/>
          <p:cNvGrpSpPr/>
          <p:nvPr/>
        </p:nvGrpSpPr>
        <p:grpSpPr bwMode="auto">
          <a:xfrm>
            <a:off x="1345248" y="3860165"/>
            <a:ext cx="4752975" cy="2305050"/>
            <a:chOff x="249" y="2296"/>
            <a:chExt cx="2994" cy="1452"/>
          </a:xfrm>
        </p:grpSpPr>
        <p:sp>
          <p:nvSpPr>
            <p:cNvPr id="47268" name="Oval 164"/>
            <p:cNvSpPr>
              <a:spLocks noChangeArrowheads="1"/>
            </p:cNvSpPr>
            <p:nvPr/>
          </p:nvSpPr>
          <p:spPr bwMode="auto">
            <a:xfrm>
              <a:off x="1700" y="261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7269" name="Oval 165"/>
            <p:cNvSpPr>
              <a:spLocks noChangeArrowheads="1"/>
            </p:cNvSpPr>
            <p:nvPr/>
          </p:nvSpPr>
          <p:spPr bwMode="auto">
            <a:xfrm>
              <a:off x="748" y="315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7270" name="Line 166"/>
            <p:cNvSpPr>
              <a:spLocks noChangeShapeType="1"/>
            </p:cNvSpPr>
            <p:nvPr/>
          </p:nvSpPr>
          <p:spPr bwMode="auto">
            <a:xfrm>
              <a:off x="1882" y="2478"/>
              <a:ext cx="0" cy="12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1" name="Text Box 167"/>
            <p:cNvSpPr txBox="1">
              <a:spLocks noChangeArrowheads="1"/>
            </p:cNvSpPr>
            <p:nvPr/>
          </p:nvSpPr>
          <p:spPr bwMode="auto">
            <a:xfrm>
              <a:off x="1884" y="3022"/>
              <a:ext cx="4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72" name="Line 168"/>
            <p:cNvSpPr>
              <a:spLocks noChangeShapeType="1"/>
            </p:cNvSpPr>
            <p:nvPr/>
          </p:nvSpPr>
          <p:spPr bwMode="auto">
            <a:xfrm flipV="1">
              <a:off x="1882" y="3067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3" name="Text Box 169"/>
            <p:cNvSpPr txBox="1">
              <a:spLocks noChangeArrowheads="1"/>
            </p:cNvSpPr>
            <p:nvPr/>
          </p:nvSpPr>
          <p:spPr bwMode="auto">
            <a:xfrm>
              <a:off x="2608" y="2613"/>
              <a:ext cx="2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74" name="Text Box 170"/>
            <p:cNvSpPr txBox="1">
              <a:spLocks noChangeArrowheads="1"/>
            </p:cNvSpPr>
            <p:nvPr/>
          </p:nvSpPr>
          <p:spPr bwMode="auto">
            <a:xfrm>
              <a:off x="652" y="3384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75" name="Text Box 171"/>
            <p:cNvSpPr txBox="1">
              <a:spLocks noChangeArrowheads="1"/>
            </p:cNvSpPr>
            <p:nvPr/>
          </p:nvSpPr>
          <p:spPr bwMode="auto">
            <a:xfrm>
              <a:off x="2562" y="2930"/>
              <a:ext cx="6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U=</a:t>
              </a:r>
              <a:r>
                <a:rPr kumimoji="1" lang="zh-CN" altLang="en-US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？</a:t>
              </a:r>
              <a:endParaRPr kumimoji="1"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76" name="Text Box 172"/>
            <p:cNvSpPr txBox="1">
              <a:spLocks noChangeArrowheads="1"/>
            </p:cNvSpPr>
            <p:nvPr/>
          </p:nvSpPr>
          <p:spPr bwMode="auto">
            <a:xfrm>
              <a:off x="435" y="2659"/>
              <a:ext cx="5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77" name="Text Box 173"/>
            <p:cNvSpPr txBox="1">
              <a:spLocks noChangeArrowheads="1"/>
            </p:cNvSpPr>
            <p:nvPr/>
          </p:nvSpPr>
          <p:spPr bwMode="auto">
            <a:xfrm>
              <a:off x="2109" y="2704"/>
              <a:ext cx="5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78" name="Text Box 174"/>
            <p:cNvSpPr txBox="1">
              <a:spLocks noChangeArrowheads="1"/>
            </p:cNvSpPr>
            <p:nvPr/>
          </p:nvSpPr>
          <p:spPr bwMode="auto">
            <a:xfrm>
              <a:off x="294" y="3204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79" name="Text Box 175"/>
            <p:cNvSpPr txBox="1">
              <a:spLocks noChangeArrowheads="1"/>
            </p:cNvSpPr>
            <p:nvPr/>
          </p:nvSpPr>
          <p:spPr bwMode="auto">
            <a:xfrm>
              <a:off x="1201" y="2659"/>
              <a:ext cx="70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280" name="Rectangle 176"/>
            <p:cNvSpPr>
              <a:spLocks noChangeArrowheads="1"/>
            </p:cNvSpPr>
            <p:nvPr/>
          </p:nvSpPr>
          <p:spPr bwMode="auto">
            <a:xfrm>
              <a:off x="929" y="2478"/>
              <a:ext cx="1633" cy="127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1" name="Rectangle 177"/>
            <p:cNvSpPr>
              <a:spLocks noChangeArrowheads="1"/>
            </p:cNvSpPr>
            <p:nvPr/>
          </p:nvSpPr>
          <p:spPr bwMode="auto">
            <a:xfrm>
              <a:off x="2481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2" name="Rectangle 178"/>
            <p:cNvSpPr>
              <a:spLocks noChangeArrowheads="1"/>
            </p:cNvSpPr>
            <p:nvPr/>
          </p:nvSpPr>
          <p:spPr bwMode="auto">
            <a:xfrm>
              <a:off x="848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6" name="Text Box 182"/>
            <p:cNvSpPr txBox="1">
              <a:spLocks noChangeArrowheads="1"/>
            </p:cNvSpPr>
            <p:nvPr/>
          </p:nvSpPr>
          <p:spPr bwMode="auto">
            <a:xfrm>
              <a:off x="657" y="2930"/>
              <a:ext cx="2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87" name="Text Box 183"/>
            <p:cNvSpPr txBox="1">
              <a:spLocks noChangeArrowheads="1"/>
            </p:cNvSpPr>
            <p:nvPr/>
          </p:nvSpPr>
          <p:spPr bwMode="auto">
            <a:xfrm>
              <a:off x="1519" y="2431"/>
              <a:ext cx="23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88" name="Text Box 184"/>
            <p:cNvSpPr txBox="1">
              <a:spLocks noChangeArrowheads="1"/>
            </p:cNvSpPr>
            <p:nvPr/>
          </p:nvSpPr>
          <p:spPr bwMode="auto">
            <a:xfrm>
              <a:off x="1474" y="2794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89" name="Text Box 185"/>
            <p:cNvSpPr txBox="1">
              <a:spLocks noChangeArrowheads="1"/>
            </p:cNvSpPr>
            <p:nvPr/>
          </p:nvSpPr>
          <p:spPr bwMode="auto">
            <a:xfrm>
              <a:off x="2562" y="3157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290" name="Text Box 186"/>
            <p:cNvSpPr txBox="1">
              <a:spLocks noChangeArrowheads="1"/>
            </p:cNvSpPr>
            <p:nvPr/>
          </p:nvSpPr>
          <p:spPr bwMode="auto">
            <a:xfrm>
              <a:off x="249" y="2296"/>
              <a:ext cx="58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ea typeface="宋体" panose="02010600030101010101" pitchFamily="2" charset="-122"/>
                </a:rPr>
                <a:t>2.</a:t>
              </a:r>
              <a:endParaRPr kumimoji="1"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47283" name="Group 179"/>
            <p:cNvGrpSpPr/>
            <p:nvPr/>
          </p:nvGrpSpPr>
          <p:grpSpPr bwMode="auto">
            <a:xfrm>
              <a:off x="1700" y="3294"/>
              <a:ext cx="363" cy="363"/>
              <a:chOff x="4785" y="709"/>
              <a:chExt cx="363" cy="363"/>
            </a:xfrm>
          </p:grpSpPr>
          <p:sp>
            <p:nvSpPr>
              <p:cNvPr id="47284" name="Oval 180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85" name="Line 181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7336" name="Group 232"/>
          <p:cNvGrpSpPr/>
          <p:nvPr/>
        </p:nvGrpSpPr>
        <p:grpSpPr bwMode="auto">
          <a:xfrm>
            <a:off x="6959283" y="4004628"/>
            <a:ext cx="3455987" cy="1727200"/>
            <a:chOff x="3243" y="2387"/>
            <a:chExt cx="2177" cy="1088"/>
          </a:xfrm>
        </p:grpSpPr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flipV="1">
              <a:off x="3243" y="2840"/>
              <a:ext cx="0" cy="18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" name="Line 207"/>
            <p:cNvSpPr>
              <a:spLocks noChangeShapeType="1"/>
            </p:cNvSpPr>
            <p:nvPr/>
          </p:nvSpPr>
          <p:spPr bwMode="auto">
            <a:xfrm>
              <a:off x="4104" y="2387"/>
              <a:ext cx="0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" name="Line 208"/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" name="Text Box 209"/>
            <p:cNvSpPr txBox="1">
              <a:spLocks noChangeArrowheads="1"/>
            </p:cNvSpPr>
            <p:nvPr/>
          </p:nvSpPr>
          <p:spPr bwMode="auto">
            <a:xfrm>
              <a:off x="5057" y="247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314" name="Text Box 210"/>
            <p:cNvSpPr txBox="1">
              <a:spLocks noChangeArrowheads="1"/>
            </p:cNvSpPr>
            <p:nvPr/>
          </p:nvSpPr>
          <p:spPr bwMode="auto">
            <a:xfrm>
              <a:off x="5057" y="3021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315" name="Text Box 211"/>
            <p:cNvSpPr txBox="1">
              <a:spLocks noChangeArrowheads="1"/>
            </p:cNvSpPr>
            <p:nvPr/>
          </p:nvSpPr>
          <p:spPr bwMode="auto">
            <a:xfrm>
              <a:off x="5057" y="2749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316" name="Text Box 212"/>
            <p:cNvSpPr txBox="1">
              <a:spLocks noChangeArrowheads="1"/>
            </p:cNvSpPr>
            <p:nvPr/>
          </p:nvSpPr>
          <p:spPr bwMode="auto">
            <a:xfrm>
              <a:off x="4422" y="2786"/>
              <a:ext cx="6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2.5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7317" name="Text Box 213"/>
            <p:cNvSpPr txBox="1">
              <a:spLocks noChangeArrowheads="1"/>
            </p:cNvSpPr>
            <p:nvPr/>
          </p:nvSpPr>
          <p:spPr bwMode="auto">
            <a:xfrm>
              <a:off x="3424" y="2568"/>
              <a:ext cx="43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8" name="Text Box 214"/>
            <p:cNvSpPr txBox="1">
              <a:spLocks noChangeArrowheads="1"/>
            </p:cNvSpPr>
            <p:nvPr/>
          </p:nvSpPr>
          <p:spPr bwMode="auto">
            <a:xfrm>
              <a:off x="4116" y="2559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9" name="Rectangle 215"/>
            <p:cNvSpPr>
              <a:spLocks noChangeArrowheads="1"/>
            </p:cNvSpPr>
            <p:nvPr/>
          </p:nvSpPr>
          <p:spPr bwMode="auto">
            <a:xfrm>
              <a:off x="3424" y="2387"/>
              <a:ext cx="1588" cy="108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6" name="Line 222"/>
            <p:cNvSpPr>
              <a:spLocks noChangeShapeType="1"/>
            </p:cNvSpPr>
            <p:nvPr/>
          </p:nvSpPr>
          <p:spPr bwMode="auto">
            <a:xfrm flipV="1">
              <a:off x="3424" y="2523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7" name="Rectangle 223"/>
            <p:cNvSpPr>
              <a:spLocks noChangeArrowheads="1"/>
            </p:cNvSpPr>
            <p:nvPr/>
          </p:nvSpPr>
          <p:spPr bwMode="auto">
            <a:xfrm>
              <a:off x="4930" y="275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323" name="Group 219"/>
            <p:cNvGrpSpPr/>
            <p:nvPr/>
          </p:nvGrpSpPr>
          <p:grpSpPr bwMode="auto">
            <a:xfrm>
              <a:off x="3243" y="2886"/>
              <a:ext cx="363" cy="363"/>
              <a:chOff x="4785" y="709"/>
              <a:chExt cx="363" cy="363"/>
            </a:xfrm>
          </p:grpSpPr>
          <p:sp>
            <p:nvSpPr>
              <p:cNvPr id="47324" name="Oval 220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325" name="Line 221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320" name="Group 216"/>
            <p:cNvGrpSpPr/>
            <p:nvPr/>
          </p:nvGrpSpPr>
          <p:grpSpPr bwMode="auto">
            <a:xfrm>
              <a:off x="3923" y="2886"/>
              <a:ext cx="363" cy="363"/>
              <a:chOff x="4785" y="709"/>
              <a:chExt cx="363" cy="363"/>
            </a:xfrm>
          </p:grpSpPr>
          <p:sp>
            <p:nvSpPr>
              <p:cNvPr id="47321" name="Oval 217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322" name="Line 218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337" name="Text Box 233"/>
          <p:cNvSpPr txBox="1">
            <a:spLocks noChangeArrowheads="1"/>
          </p:cNvSpPr>
          <p:nvPr/>
        </p:nvSpPr>
        <p:spPr bwMode="auto">
          <a:xfrm>
            <a:off x="5808345" y="1626553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340" name="Text Box 236"/>
          <p:cNvSpPr txBox="1">
            <a:spLocks noChangeArrowheads="1"/>
          </p:cNvSpPr>
          <p:nvPr/>
        </p:nvSpPr>
        <p:spPr bwMode="auto">
          <a:xfrm>
            <a:off x="5881053" y="4145598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0357" y="3303359"/>
            <a:ext cx="4536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直接解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7I+4(I+2)-3(5-I)=0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0944" y="5823942"/>
            <a:ext cx="3680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</a:t>
            </a:r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能否直接解？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064703" y="1484313"/>
            <a:ext cx="2306638" cy="136683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2097371" y="2563892"/>
            <a:ext cx="2306638" cy="136683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1865771" y="4233053"/>
            <a:ext cx="1110857" cy="1727993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361720" y="4233053"/>
            <a:ext cx="1110857" cy="1880393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1547" y="1800473"/>
            <a:ext cx="648071" cy="1771278"/>
            <a:chOff x="3059832" y="1441698"/>
            <a:chExt cx="648071" cy="1771278"/>
          </a:xfrm>
        </p:grpSpPr>
        <p:sp>
          <p:nvSpPr>
            <p:cNvPr id="108" name="Oval 59"/>
            <p:cNvSpPr>
              <a:spLocks noChangeArrowheads="1"/>
            </p:cNvSpPr>
            <p:nvPr/>
          </p:nvSpPr>
          <p:spPr bwMode="auto">
            <a:xfrm>
              <a:off x="3059832" y="1441698"/>
              <a:ext cx="647700" cy="1771278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60"/>
            <p:cNvSpPr>
              <a:spLocks noChangeShapeType="1"/>
            </p:cNvSpPr>
            <p:nvPr/>
          </p:nvSpPr>
          <p:spPr bwMode="auto">
            <a:xfrm flipH="1">
              <a:off x="3707532" y="2477590"/>
              <a:ext cx="371" cy="28158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75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 autoUpdateAnimBg="0"/>
      <p:bldP spid="47107" grpId="0" bldLvl="0" animBg="1"/>
      <p:bldP spid="47108" grpId="0" bldLvl="0" animBg="1"/>
      <p:bldP spid="47109" grpId="0" bldLvl="0" animBg="1" autoUpdateAnimBg="0"/>
      <p:bldP spid="47140" grpId="0" bldLvl="0" animBg="1"/>
      <p:bldP spid="47163" grpId="0" bldLvl="0" animBg="1" autoUpdateAnimBg="0"/>
      <p:bldP spid="47337" grpId="0" bldLvl="0" animBg="1" autoUpdateAnimBg="0"/>
      <p:bldP spid="47340" grpId="0" bldLvl="0" animBg="1" autoUpdateAnimBg="0"/>
      <p:bldP spid="2" grpId="0"/>
      <p:bldP spid="3" grpId="0"/>
      <p:bldP spid="4" grpId="0" bldLvl="0" animBg="1"/>
      <p:bldP spid="105" grpId="0" bldLvl="0" animBg="1"/>
      <p:bldP spid="106" grpId="0" bldLvl="0" animBg="1"/>
      <p:bldP spid="107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02055" y="1099185"/>
            <a:ext cx="1152525" cy="57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6-2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2388235" y="1123315"/>
            <a:ext cx="72517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把电路转换成一个电压源和一个电阻的串联。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69" name="AutoShape 41"/>
          <p:cNvSpPr>
            <a:spLocks noChangeArrowheads="1"/>
          </p:cNvSpPr>
          <p:nvPr/>
        </p:nvSpPr>
        <p:spPr bwMode="auto">
          <a:xfrm>
            <a:off x="6024563" y="2563495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1" name="AutoShape 103"/>
          <p:cNvSpPr>
            <a:spLocks noChangeArrowheads="1"/>
          </p:cNvSpPr>
          <p:nvPr/>
        </p:nvSpPr>
        <p:spPr bwMode="auto">
          <a:xfrm>
            <a:off x="6096000" y="48688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307" name="Group 17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8308" name="Picture 18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09" name="Text Box 18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10" name="Group 18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8311" name="Picture 1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12" name="Text Box 18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96" name="Group 268"/>
          <p:cNvGrpSpPr/>
          <p:nvPr/>
        </p:nvGrpSpPr>
        <p:grpSpPr bwMode="auto">
          <a:xfrm>
            <a:off x="1920875" y="1628458"/>
            <a:ext cx="4032250" cy="2089150"/>
            <a:chOff x="250" y="845"/>
            <a:chExt cx="2540" cy="1316"/>
          </a:xfrm>
        </p:grpSpPr>
        <p:sp>
          <p:nvSpPr>
            <p:cNvPr id="48317" name="Oval 189"/>
            <p:cNvSpPr>
              <a:spLocks noChangeArrowheads="1"/>
            </p:cNvSpPr>
            <p:nvPr/>
          </p:nvSpPr>
          <p:spPr bwMode="auto">
            <a:xfrm>
              <a:off x="1020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318" name="Oval 190"/>
            <p:cNvSpPr>
              <a:spLocks noChangeArrowheads="1"/>
            </p:cNvSpPr>
            <p:nvPr/>
          </p:nvSpPr>
          <p:spPr bwMode="auto">
            <a:xfrm>
              <a:off x="1701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319" name="Line 191"/>
            <p:cNvSpPr>
              <a:spLocks noChangeShapeType="1"/>
            </p:cNvSpPr>
            <p:nvPr/>
          </p:nvSpPr>
          <p:spPr bwMode="auto">
            <a:xfrm>
              <a:off x="1202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0" name="Line 192"/>
            <p:cNvSpPr>
              <a:spLocks noChangeShapeType="1"/>
            </p:cNvSpPr>
            <p:nvPr/>
          </p:nvSpPr>
          <p:spPr bwMode="auto">
            <a:xfrm>
              <a:off x="1882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1" name="Line 193"/>
            <p:cNvSpPr>
              <a:spLocks noChangeShapeType="1"/>
            </p:cNvSpPr>
            <p:nvPr/>
          </p:nvSpPr>
          <p:spPr bwMode="auto">
            <a:xfrm>
              <a:off x="1882" y="1434"/>
              <a:ext cx="0" cy="27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2" name="Text Box 194"/>
            <p:cNvSpPr txBox="1">
              <a:spLocks noChangeArrowheads="1"/>
            </p:cNvSpPr>
            <p:nvPr/>
          </p:nvSpPr>
          <p:spPr bwMode="auto">
            <a:xfrm>
              <a:off x="521" y="1117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3" name="Text Box 195"/>
            <p:cNvSpPr txBox="1">
              <a:spLocks noChangeArrowheads="1"/>
            </p:cNvSpPr>
            <p:nvPr/>
          </p:nvSpPr>
          <p:spPr bwMode="auto">
            <a:xfrm>
              <a:off x="612" y="1707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4" name="Text Box 196"/>
            <p:cNvSpPr txBox="1">
              <a:spLocks noChangeArrowheads="1"/>
            </p:cNvSpPr>
            <p:nvPr/>
          </p:nvSpPr>
          <p:spPr bwMode="auto">
            <a:xfrm>
              <a:off x="2072" y="1107"/>
              <a:ext cx="5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5" name="Text Box 197"/>
            <p:cNvSpPr txBox="1">
              <a:spLocks noChangeArrowheads="1"/>
            </p:cNvSpPr>
            <p:nvPr/>
          </p:nvSpPr>
          <p:spPr bwMode="auto">
            <a:xfrm>
              <a:off x="1474" y="1344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6" name="Text Box 198"/>
            <p:cNvSpPr txBox="1">
              <a:spLocks noChangeArrowheads="1"/>
            </p:cNvSpPr>
            <p:nvPr/>
          </p:nvSpPr>
          <p:spPr bwMode="auto">
            <a:xfrm>
              <a:off x="2063" y="88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7" name="Text Box 199"/>
            <p:cNvSpPr txBox="1">
              <a:spLocks noChangeArrowheads="1"/>
            </p:cNvSpPr>
            <p:nvPr/>
          </p:nvSpPr>
          <p:spPr bwMode="auto">
            <a:xfrm>
              <a:off x="930" y="84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8" name="Text Box 200"/>
            <p:cNvSpPr txBox="1">
              <a:spLocks noChangeArrowheads="1"/>
            </p:cNvSpPr>
            <p:nvPr/>
          </p:nvSpPr>
          <p:spPr bwMode="auto">
            <a:xfrm>
              <a:off x="2064" y="124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29" name="Text Box 201"/>
            <p:cNvSpPr txBox="1">
              <a:spLocks noChangeArrowheads="1"/>
            </p:cNvSpPr>
            <p:nvPr/>
          </p:nvSpPr>
          <p:spPr bwMode="auto">
            <a:xfrm>
              <a:off x="930" y="129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30" name="Line 202"/>
            <p:cNvSpPr>
              <a:spLocks noChangeShapeType="1"/>
            </p:cNvSpPr>
            <p:nvPr/>
          </p:nvSpPr>
          <p:spPr bwMode="auto">
            <a:xfrm>
              <a:off x="1202" y="2115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1" name="Line 203"/>
            <p:cNvSpPr>
              <a:spLocks noChangeShapeType="1"/>
            </p:cNvSpPr>
            <p:nvPr/>
          </p:nvSpPr>
          <p:spPr bwMode="auto">
            <a:xfrm>
              <a:off x="1202" y="936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2" name="Oval 204"/>
            <p:cNvSpPr>
              <a:spLocks noChangeArrowheads="1"/>
            </p:cNvSpPr>
            <p:nvPr/>
          </p:nvSpPr>
          <p:spPr bwMode="auto">
            <a:xfrm>
              <a:off x="2699" y="89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" name="Oval 205"/>
            <p:cNvSpPr>
              <a:spLocks noChangeArrowheads="1"/>
            </p:cNvSpPr>
            <p:nvPr/>
          </p:nvSpPr>
          <p:spPr bwMode="auto">
            <a:xfrm>
              <a:off x="2699" y="207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" name="Rectangle 206"/>
            <p:cNvSpPr>
              <a:spLocks noChangeArrowheads="1"/>
            </p:cNvSpPr>
            <p:nvPr/>
          </p:nvSpPr>
          <p:spPr bwMode="auto">
            <a:xfrm>
              <a:off x="1120" y="16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335" name="Group 207"/>
            <p:cNvGrpSpPr/>
            <p:nvPr/>
          </p:nvGrpSpPr>
          <p:grpSpPr bwMode="auto">
            <a:xfrm>
              <a:off x="1701" y="1662"/>
              <a:ext cx="363" cy="363"/>
              <a:chOff x="4785" y="709"/>
              <a:chExt cx="363" cy="363"/>
            </a:xfrm>
          </p:grpSpPr>
          <p:sp>
            <p:nvSpPr>
              <p:cNvPr id="48336" name="Oval 208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337" name="Line 209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362" name="Text Box 234"/>
            <p:cNvSpPr txBox="1">
              <a:spLocks noChangeArrowheads="1"/>
            </p:cNvSpPr>
            <p:nvPr/>
          </p:nvSpPr>
          <p:spPr bwMode="auto">
            <a:xfrm>
              <a:off x="250" y="934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1.</a:t>
              </a:r>
              <a:endParaRPr lang="en-US" altLang="zh-CN"/>
            </a:p>
          </p:txBody>
        </p:sp>
      </p:grpSp>
      <p:grpSp>
        <p:nvGrpSpPr>
          <p:cNvPr id="48366" name="Group 238"/>
          <p:cNvGrpSpPr/>
          <p:nvPr/>
        </p:nvGrpSpPr>
        <p:grpSpPr bwMode="auto">
          <a:xfrm>
            <a:off x="7104380" y="1628775"/>
            <a:ext cx="1512570" cy="2016125"/>
            <a:chOff x="2653" y="1797"/>
            <a:chExt cx="953" cy="1452"/>
          </a:xfrm>
        </p:grpSpPr>
        <p:sp>
          <p:nvSpPr>
            <p:cNvPr id="48367" name="Oval 239"/>
            <p:cNvSpPr>
              <a:spLocks noChangeArrowheads="1"/>
            </p:cNvSpPr>
            <p:nvPr/>
          </p:nvSpPr>
          <p:spPr bwMode="auto">
            <a:xfrm>
              <a:off x="2653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368" name="Line 240"/>
            <p:cNvSpPr>
              <a:spLocks noChangeShapeType="1"/>
            </p:cNvSpPr>
            <p:nvPr/>
          </p:nvSpPr>
          <p:spPr bwMode="auto">
            <a:xfrm>
              <a:off x="2835" y="1842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9" name="Text Box 241"/>
            <p:cNvSpPr txBox="1">
              <a:spLocks noChangeArrowheads="1"/>
            </p:cNvSpPr>
            <p:nvPr/>
          </p:nvSpPr>
          <p:spPr bwMode="auto">
            <a:xfrm>
              <a:off x="2970" y="2613"/>
              <a:ext cx="590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70" name="Text Box 242"/>
            <p:cNvSpPr txBox="1">
              <a:spLocks noChangeArrowheads="1"/>
            </p:cNvSpPr>
            <p:nvPr/>
          </p:nvSpPr>
          <p:spPr bwMode="auto">
            <a:xfrm>
              <a:off x="2835" y="1979"/>
              <a:ext cx="54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71" name="Text Box 243"/>
            <p:cNvSpPr txBox="1">
              <a:spLocks noChangeArrowheads="1"/>
            </p:cNvSpPr>
            <p:nvPr/>
          </p:nvSpPr>
          <p:spPr bwMode="auto">
            <a:xfrm>
              <a:off x="2970" y="2295"/>
              <a:ext cx="227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72" name="Text Box 244"/>
            <p:cNvSpPr txBox="1">
              <a:spLocks noChangeArrowheads="1"/>
            </p:cNvSpPr>
            <p:nvPr/>
          </p:nvSpPr>
          <p:spPr bwMode="auto">
            <a:xfrm>
              <a:off x="2970" y="2749"/>
              <a:ext cx="227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73" name="Line 245"/>
            <p:cNvSpPr>
              <a:spLocks noChangeShapeType="1"/>
            </p:cNvSpPr>
            <p:nvPr/>
          </p:nvSpPr>
          <p:spPr bwMode="auto">
            <a:xfrm>
              <a:off x="2835" y="1842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4" name="Line 246"/>
            <p:cNvSpPr>
              <a:spLocks noChangeShapeType="1"/>
            </p:cNvSpPr>
            <p:nvPr/>
          </p:nvSpPr>
          <p:spPr bwMode="auto">
            <a:xfrm>
              <a:off x="2834" y="3203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5" name="Oval 247"/>
            <p:cNvSpPr>
              <a:spLocks noChangeArrowheads="1"/>
            </p:cNvSpPr>
            <p:nvPr/>
          </p:nvSpPr>
          <p:spPr bwMode="auto">
            <a:xfrm>
              <a:off x="3470" y="179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6" name="Oval 248"/>
            <p:cNvSpPr>
              <a:spLocks noChangeArrowheads="1"/>
            </p:cNvSpPr>
            <p:nvPr/>
          </p:nvSpPr>
          <p:spPr bwMode="auto">
            <a:xfrm>
              <a:off x="3515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7" name="Rectangle 249"/>
            <p:cNvSpPr>
              <a:spLocks noChangeArrowheads="1"/>
            </p:cNvSpPr>
            <p:nvPr/>
          </p:nvSpPr>
          <p:spPr bwMode="auto">
            <a:xfrm>
              <a:off x="2757" y="20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378" name="Group 250"/>
          <p:cNvGrpSpPr/>
          <p:nvPr/>
        </p:nvGrpSpPr>
        <p:grpSpPr bwMode="auto">
          <a:xfrm>
            <a:off x="7104063" y="3933825"/>
            <a:ext cx="1512887" cy="2305050"/>
            <a:chOff x="2653" y="1797"/>
            <a:chExt cx="953" cy="1452"/>
          </a:xfrm>
        </p:grpSpPr>
        <p:sp>
          <p:nvSpPr>
            <p:cNvPr id="48379" name="Oval 251"/>
            <p:cNvSpPr>
              <a:spLocks noChangeArrowheads="1"/>
            </p:cNvSpPr>
            <p:nvPr/>
          </p:nvSpPr>
          <p:spPr bwMode="auto">
            <a:xfrm>
              <a:off x="2653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380" name="Line 252"/>
            <p:cNvSpPr>
              <a:spLocks noChangeShapeType="1"/>
            </p:cNvSpPr>
            <p:nvPr/>
          </p:nvSpPr>
          <p:spPr bwMode="auto">
            <a:xfrm>
              <a:off x="2835" y="1842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1" name="Text Box 253"/>
            <p:cNvSpPr txBox="1">
              <a:spLocks noChangeArrowheads="1"/>
            </p:cNvSpPr>
            <p:nvPr/>
          </p:nvSpPr>
          <p:spPr bwMode="auto">
            <a:xfrm>
              <a:off x="2970" y="2613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82" name="Text Box 254"/>
            <p:cNvSpPr txBox="1">
              <a:spLocks noChangeArrowheads="1"/>
            </p:cNvSpPr>
            <p:nvPr/>
          </p:nvSpPr>
          <p:spPr bwMode="auto">
            <a:xfrm>
              <a:off x="2835" y="197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83" name="Text Box 255"/>
            <p:cNvSpPr txBox="1">
              <a:spLocks noChangeArrowheads="1"/>
            </p:cNvSpPr>
            <p:nvPr/>
          </p:nvSpPr>
          <p:spPr bwMode="auto">
            <a:xfrm>
              <a:off x="2970" y="229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84" name="Text Box 256"/>
            <p:cNvSpPr txBox="1">
              <a:spLocks noChangeArrowheads="1"/>
            </p:cNvSpPr>
            <p:nvPr/>
          </p:nvSpPr>
          <p:spPr bwMode="auto">
            <a:xfrm>
              <a:off x="2970" y="274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85" name="Line 257"/>
            <p:cNvSpPr>
              <a:spLocks noChangeShapeType="1"/>
            </p:cNvSpPr>
            <p:nvPr/>
          </p:nvSpPr>
          <p:spPr bwMode="auto">
            <a:xfrm>
              <a:off x="2835" y="1842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6" name="Line 258"/>
            <p:cNvSpPr>
              <a:spLocks noChangeShapeType="1"/>
            </p:cNvSpPr>
            <p:nvPr/>
          </p:nvSpPr>
          <p:spPr bwMode="auto">
            <a:xfrm>
              <a:off x="2834" y="3203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7" name="Oval 259"/>
            <p:cNvSpPr>
              <a:spLocks noChangeArrowheads="1"/>
            </p:cNvSpPr>
            <p:nvPr/>
          </p:nvSpPr>
          <p:spPr bwMode="auto">
            <a:xfrm>
              <a:off x="3470" y="179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8" name="Oval 260"/>
            <p:cNvSpPr>
              <a:spLocks noChangeArrowheads="1"/>
            </p:cNvSpPr>
            <p:nvPr/>
          </p:nvSpPr>
          <p:spPr bwMode="auto">
            <a:xfrm>
              <a:off x="3515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9" name="Rectangle 261"/>
            <p:cNvSpPr>
              <a:spLocks noChangeArrowheads="1"/>
            </p:cNvSpPr>
            <p:nvPr/>
          </p:nvSpPr>
          <p:spPr bwMode="auto">
            <a:xfrm>
              <a:off x="2744" y="20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393" name="Group 26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8394" name="Picture 2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95" name="Text Box 2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97" name="Group 269"/>
          <p:cNvGrpSpPr/>
          <p:nvPr/>
        </p:nvGrpSpPr>
        <p:grpSpPr bwMode="auto">
          <a:xfrm>
            <a:off x="1920876" y="3789363"/>
            <a:ext cx="4032249" cy="2519362"/>
            <a:chOff x="250" y="2387"/>
            <a:chExt cx="2540" cy="1587"/>
          </a:xfrm>
        </p:grpSpPr>
        <p:sp>
          <p:nvSpPr>
            <p:cNvPr id="48339" name="Text Box 211"/>
            <p:cNvSpPr txBox="1">
              <a:spLocks noChangeArrowheads="1"/>
            </p:cNvSpPr>
            <p:nvPr/>
          </p:nvSpPr>
          <p:spPr bwMode="auto">
            <a:xfrm>
              <a:off x="1928" y="2468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40" name="Line 212"/>
            <p:cNvSpPr>
              <a:spLocks noChangeShapeType="1"/>
            </p:cNvSpPr>
            <p:nvPr/>
          </p:nvSpPr>
          <p:spPr bwMode="auto">
            <a:xfrm>
              <a:off x="1202" y="3204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2" name="Oval 214"/>
            <p:cNvSpPr>
              <a:spLocks noChangeArrowheads="1"/>
            </p:cNvSpPr>
            <p:nvPr/>
          </p:nvSpPr>
          <p:spPr bwMode="auto">
            <a:xfrm>
              <a:off x="1020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8343" name="Line 215"/>
            <p:cNvSpPr>
              <a:spLocks noChangeShapeType="1"/>
            </p:cNvSpPr>
            <p:nvPr/>
          </p:nvSpPr>
          <p:spPr bwMode="auto">
            <a:xfrm>
              <a:off x="1202" y="2478"/>
              <a:ext cx="0" cy="145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4" name="Line 216"/>
            <p:cNvSpPr>
              <a:spLocks noChangeShapeType="1"/>
            </p:cNvSpPr>
            <p:nvPr/>
          </p:nvSpPr>
          <p:spPr bwMode="auto">
            <a:xfrm>
              <a:off x="1882" y="2478"/>
              <a:ext cx="0" cy="145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5" name="Line 217"/>
            <p:cNvSpPr>
              <a:spLocks noChangeShapeType="1"/>
            </p:cNvSpPr>
            <p:nvPr/>
          </p:nvSpPr>
          <p:spPr bwMode="auto">
            <a:xfrm>
              <a:off x="1882" y="3249"/>
              <a:ext cx="0" cy="27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6" name="Text Box 218"/>
            <p:cNvSpPr txBox="1">
              <a:spLocks noChangeArrowheads="1"/>
            </p:cNvSpPr>
            <p:nvPr/>
          </p:nvSpPr>
          <p:spPr bwMode="auto">
            <a:xfrm>
              <a:off x="657" y="2659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47" name="Text Box 219"/>
            <p:cNvSpPr txBox="1">
              <a:spLocks noChangeArrowheads="1"/>
            </p:cNvSpPr>
            <p:nvPr/>
          </p:nvSpPr>
          <p:spPr bwMode="auto">
            <a:xfrm>
              <a:off x="612" y="3340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48" name="Text Box 220"/>
            <p:cNvSpPr txBox="1">
              <a:spLocks noChangeArrowheads="1"/>
            </p:cNvSpPr>
            <p:nvPr/>
          </p:nvSpPr>
          <p:spPr bwMode="auto">
            <a:xfrm>
              <a:off x="1927" y="3203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49" name="Text Box 221"/>
            <p:cNvSpPr txBox="1">
              <a:spLocks noChangeArrowheads="1"/>
            </p:cNvSpPr>
            <p:nvPr/>
          </p:nvSpPr>
          <p:spPr bwMode="auto">
            <a:xfrm>
              <a:off x="930" y="238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50" name="Text Box 222"/>
            <p:cNvSpPr txBox="1">
              <a:spLocks noChangeArrowheads="1"/>
            </p:cNvSpPr>
            <p:nvPr/>
          </p:nvSpPr>
          <p:spPr bwMode="auto">
            <a:xfrm>
              <a:off x="930" y="284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8351" name="Line 223"/>
            <p:cNvSpPr>
              <a:spLocks noChangeShapeType="1"/>
            </p:cNvSpPr>
            <p:nvPr/>
          </p:nvSpPr>
          <p:spPr bwMode="auto">
            <a:xfrm>
              <a:off x="1202" y="392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2" name="Line 224"/>
            <p:cNvSpPr>
              <a:spLocks noChangeShapeType="1"/>
            </p:cNvSpPr>
            <p:nvPr/>
          </p:nvSpPr>
          <p:spPr bwMode="auto">
            <a:xfrm>
              <a:off x="1202" y="2478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3" name="Oval 225"/>
            <p:cNvSpPr>
              <a:spLocks noChangeArrowheads="1"/>
            </p:cNvSpPr>
            <p:nvPr/>
          </p:nvSpPr>
          <p:spPr bwMode="auto">
            <a:xfrm>
              <a:off x="2699" y="243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4" name="Oval 226"/>
            <p:cNvSpPr>
              <a:spLocks noChangeArrowheads="1"/>
            </p:cNvSpPr>
            <p:nvPr/>
          </p:nvSpPr>
          <p:spPr bwMode="auto">
            <a:xfrm>
              <a:off x="2699" y="388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5" name="Rectangle 227"/>
            <p:cNvSpPr>
              <a:spLocks noChangeArrowheads="1"/>
            </p:cNvSpPr>
            <p:nvPr/>
          </p:nvSpPr>
          <p:spPr bwMode="auto">
            <a:xfrm>
              <a:off x="1111" y="33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356" name="Group 228"/>
            <p:cNvGrpSpPr/>
            <p:nvPr/>
          </p:nvGrpSpPr>
          <p:grpSpPr bwMode="auto">
            <a:xfrm>
              <a:off x="1701" y="3475"/>
              <a:ext cx="363" cy="363"/>
              <a:chOff x="4785" y="709"/>
              <a:chExt cx="363" cy="363"/>
            </a:xfrm>
          </p:grpSpPr>
          <p:sp>
            <p:nvSpPr>
              <p:cNvPr id="48357" name="Oval 229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358" name="Line 230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363" name="Text Box 235"/>
            <p:cNvSpPr txBox="1">
              <a:spLocks noChangeArrowheads="1"/>
            </p:cNvSpPr>
            <p:nvPr/>
          </p:nvSpPr>
          <p:spPr bwMode="auto">
            <a:xfrm>
              <a:off x="250" y="2476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2.</a:t>
              </a:r>
              <a:endParaRPr lang="en-US" altLang="zh-CN"/>
            </a:p>
          </p:txBody>
        </p:sp>
        <p:sp>
          <p:nvSpPr>
            <p:cNvPr id="48341" name="Line 213"/>
            <p:cNvSpPr>
              <a:spLocks noChangeShapeType="1"/>
            </p:cNvSpPr>
            <p:nvPr/>
          </p:nvSpPr>
          <p:spPr bwMode="auto">
            <a:xfrm flipV="1">
              <a:off x="1882" y="2523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359" name="Group 231"/>
            <p:cNvGrpSpPr/>
            <p:nvPr/>
          </p:nvGrpSpPr>
          <p:grpSpPr bwMode="auto">
            <a:xfrm>
              <a:off x="1701" y="2750"/>
              <a:ext cx="363" cy="363"/>
              <a:chOff x="4785" y="709"/>
              <a:chExt cx="363" cy="363"/>
            </a:xfrm>
          </p:grpSpPr>
          <p:sp>
            <p:nvSpPr>
              <p:cNvPr id="48360" name="Oval 232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361" name="Line 233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398" name="Text Box 270"/>
          <p:cNvSpPr txBox="1">
            <a:spLocks noChangeArrowheads="1"/>
          </p:cNvSpPr>
          <p:nvPr/>
        </p:nvSpPr>
        <p:spPr bwMode="auto">
          <a:xfrm>
            <a:off x="6311900" y="1843723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399" name="Text Box 271"/>
          <p:cNvSpPr txBox="1">
            <a:spLocks noChangeArrowheads="1"/>
          </p:cNvSpPr>
          <p:nvPr/>
        </p:nvSpPr>
        <p:spPr bwMode="auto">
          <a:xfrm>
            <a:off x="6240463" y="4003358"/>
            <a:ext cx="59531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85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ldLvl="0" animBg="1"/>
      <p:bldP spid="48164" grpId="0" bldLvl="0" animBg="1" autoUpdateAnimBg="0"/>
      <p:bldP spid="48169" grpId="0" bldLvl="0" animBg="1"/>
      <p:bldP spid="48231" grpId="0" bldLvl="0" animBg="1"/>
      <p:bldP spid="48398" grpId="0" bldLvl="0" animBg="1" autoUpdateAnimBg="0"/>
      <p:bldP spid="48399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48" name="Line 56"/>
          <p:cNvSpPr>
            <a:spLocks noChangeShapeType="1"/>
          </p:cNvSpPr>
          <p:nvPr/>
        </p:nvSpPr>
        <p:spPr bwMode="auto">
          <a:xfrm>
            <a:off x="5880100" y="2705418"/>
            <a:ext cx="576263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529" name="Group 13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9530" name="Picture 1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531" name="Text Box 13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532" name="Group 14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9533" name="Picture 14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534" name="Text Box 14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641" name="Group 249"/>
          <p:cNvGrpSpPr/>
          <p:nvPr/>
        </p:nvGrpSpPr>
        <p:grpSpPr bwMode="auto">
          <a:xfrm>
            <a:off x="6672263" y="1625918"/>
            <a:ext cx="3005137" cy="2016125"/>
            <a:chOff x="3243" y="527"/>
            <a:chExt cx="1893" cy="1270"/>
          </a:xfrm>
        </p:grpSpPr>
        <p:sp>
          <p:nvSpPr>
            <p:cNvPr id="59539" name="Line 147"/>
            <p:cNvSpPr>
              <a:spLocks noChangeShapeType="1"/>
            </p:cNvSpPr>
            <p:nvPr/>
          </p:nvSpPr>
          <p:spPr bwMode="auto">
            <a:xfrm>
              <a:off x="3968" y="572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0" name="Line 148"/>
            <p:cNvSpPr>
              <a:spLocks noChangeShapeType="1"/>
            </p:cNvSpPr>
            <p:nvPr/>
          </p:nvSpPr>
          <p:spPr bwMode="auto">
            <a:xfrm>
              <a:off x="3425" y="572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1" name="Line 149"/>
            <p:cNvSpPr>
              <a:spLocks noChangeShapeType="1"/>
            </p:cNvSpPr>
            <p:nvPr/>
          </p:nvSpPr>
          <p:spPr bwMode="auto">
            <a:xfrm>
              <a:off x="4604" y="572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2" name="Line 150"/>
            <p:cNvSpPr>
              <a:spLocks noChangeShapeType="1"/>
            </p:cNvSpPr>
            <p:nvPr/>
          </p:nvSpPr>
          <p:spPr bwMode="auto">
            <a:xfrm>
              <a:off x="4604" y="663"/>
              <a:ext cx="0" cy="36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3" name="Text Box 151"/>
            <p:cNvSpPr txBox="1">
              <a:spLocks noChangeArrowheads="1"/>
            </p:cNvSpPr>
            <p:nvPr/>
          </p:nvSpPr>
          <p:spPr bwMode="auto">
            <a:xfrm>
              <a:off x="3969" y="1207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44" name="Text Box 152"/>
            <p:cNvSpPr txBox="1">
              <a:spLocks noChangeArrowheads="1"/>
            </p:cNvSpPr>
            <p:nvPr/>
          </p:nvSpPr>
          <p:spPr bwMode="auto">
            <a:xfrm>
              <a:off x="4694" y="663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45" name="Line 153"/>
            <p:cNvSpPr>
              <a:spLocks noChangeShapeType="1"/>
            </p:cNvSpPr>
            <p:nvPr/>
          </p:nvSpPr>
          <p:spPr bwMode="auto">
            <a:xfrm>
              <a:off x="3425" y="1751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6" name="Line 154"/>
            <p:cNvSpPr>
              <a:spLocks noChangeShapeType="1"/>
            </p:cNvSpPr>
            <p:nvPr/>
          </p:nvSpPr>
          <p:spPr bwMode="auto">
            <a:xfrm>
              <a:off x="3425" y="572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47" name="Oval 155"/>
            <p:cNvSpPr>
              <a:spLocks noChangeArrowheads="1"/>
            </p:cNvSpPr>
            <p:nvPr/>
          </p:nvSpPr>
          <p:spPr bwMode="auto">
            <a:xfrm>
              <a:off x="4922" y="52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8" name="Oval 156"/>
            <p:cNvSpPr>
              <a:spLocks noChangeArrowheads="1"/>
            </p:cNvSpPr>
            <p:nvPr/>
          </p:nvSpPr>
          <p:spPr bwMode="auto">
            <a:xfrm>
              <a:off x="4922" y="170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49" name="Rectangle 157"/>
            <p:cNvSpPr>
              <a:spLocks noChangeArrowheads="1"/>
            </p:cNvSpPr>
            <p:nvPr/>
          </p:nvSpPr>
          <p:spPr bwMode="auto">
            <a:xfrm>
              <a:off x="3887" y="9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550" name="Group 158"/>
            <p:cNvGrpSpPr/>
            <p:nvPr/>
          </p:nvGrpSpPr>
          <p:grpSpPr bwMode="auto">
            <a:xfrm>
              <a:off x="4422" y="981"/>
              <a:ext cx="363" cy="363"/>
              <a:chOff x="4785" y="709"/>
              <a:chExt cx="363" cy="363"/>
            </a:xfrm>
          </p:grpSpPr>
          <p:sp>
            <p:nvSpPr>
              <p:cNvPr id="59551" name="Oval 159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552" name="Line 160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553" name="Group 161"/>
            <p:cNvGrpSpPr/>
            <p:nvPr/>
          </p:nvGrpSpPr>
          <p:grpSpPr bwMode="auto">
            <a:xfrm>
              <a:off x="3243" y="981"/>
              <a:ext cx="363" cy="363"/>
              <a:chOff x="4785" y="709"/>
              <a:chExt cx="363" cy="363"/>
            </a:xfrm>
          </p:grpSpPr>
          <p:sp>
            <p:nvSpPr>
              <p:cNvPr id="59554" name="Oval 162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555" name="Line 163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556" name="Text Box 164"/>
            <p:cNvSpPr txBox="1">
              <a:spLocks noChangeArrowheads="1"/>
            </p:cNvSpPr>
            <p:nvPr/>
          </p:nvSpPr>
          <p:spPr bwMode="auto">
            <a:xfrm>
              <a:off x="3470" y="654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57" name="Line 165"/>
            <p:cNvSpPr>
              <a:spLocks noChangeShapeType="1"/>
            </p:cNvSpPr>
            <p:nvPr/>
          </p:nvSpPr>
          <p:spPr bwMode="auto">
            <a:xfrm>
              <a:off x="3424" y="663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642" name="Group 250"/>
          <p:cNvGrpSpPr/>
          <p:nvPr/>
        </p:nvGrpSpPr>
        <p:grpSpPr bwMode="auto">
          <a:xfrm>
            <a:off x="3359150" y="4003993"/>
            <a:ext cx="2232025" cy="2016125"/>
            <a:chOff x="1156" y="2251"/>
            <a:chExt cx="1406" cy="1270"/>
          </a:xfrm>
        </p:grpSpPr>
        <p:sp>
          <p:nvSpPr>
            <p:cNvPr id="59559" name="Line 167"/>
            <p:cNvSpPr>
              <a:spLocks noChangeShapeType="1"/>
            </p:cNvSpPr>
            <p:nvPr/>
          </p:nvSpPr>
          <p:spPr bwMode="auto">
            <a:xfrm>
              <a:off x="1826" y="229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60" name="Line 168"/>
            <p:cNvSpPr>
              <a:spLocks noChangeShapeType="1"/>
            </p:cNvSpPr>
            <p:nvPr/>
          </p:nvSpPr>
          <p:spPr bwMode="auto">
            <a:xfrm>
              <a:off x="1338" y="229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61" name="Text Box 169"/>
            <p:cNvSpPr txBox="1">
              <a:spLocks noChangeArrowheads="1"/>
            </p:cNvSpPr>
            <p:nvPr/>
          </p:nvSpPr>
          <p:spPr bwMode="auto">
            <a:xfrm>
              <a:off x="1791" y="2659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62" name="Line 170"/>
            <p:cNvSpPr>
              <a:spLocks noChangeShapeType="1"/>
            </p:cNvSpPr>
            <p:nvPr/>
          </p:nvSpPr>
          <p:spPr bwMode="auto">
            <a:xfrm>
              <a:off x="1338" y="3475"/>
              <a:ext cx="8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63" name="Line 171"/>
            <p:cNvSpPr>
              <a:spLocks noChangeShapeType="1"/>
            </p:cNvSpPr>
            <p:nvPr/>
          </p:nvSpPr>
          <p:spPr bwMode="auto">
            <a:xfrm>
              <a:off x="1338" y="2296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64" name="Oval 172"/>
            <p:cNvSpPr>
              <a:spLocks noChangeArrowheads="1"/>
            </p:cNvSpPr>
            <p:nvPr/>
          </p:nvSpPr>
          <p:spPr bwMode="auto">
            <a:xfrm>
              <a:off x="2154" y="225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65" name="Oval 173"/>
            <p:cNvSpPr>
              <a:spLocks noChangeArrowheads="1"/>
            </p:cNvSpPr>
            <p:nvPr/>
          </p:nvSpPr>
          <p:spPr bwMode="auto">
            <a:xfrm>
              <a:off x="2154" y="343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66" name="Rectangle 174"/>
            <p:cNvSpPr>
              <a:spLocks noChangeArrowheads="1"/>
            </p:cNvSpPr>
            <p:nvPr/>
          </p:nvSpPr>
          <p:spPr bwMode="auto">
            <a:xfrm>
              <a:off x="1745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567" name="Group 175"/>
            <p:cNvGrpSpPr/>
            <p:nvPr/>
          </p:nvGrpSpPr>
          <p:grpSpPr bwMode="auto">
            <a:xfrm>
              <a:off x="1156" y="2704"/>
              <a:ext cx="363" cy="363"/>
              <a:chOff x="4785" y="709"/>
              <a:chExt cx="363" cy="363"/>
            </a:xfrm>
          </p:grpSpPr>
          <p:sp>
            <p:nvSpPr>
              <p:cNvPr id="59568" name="Oval 176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569" name="Line 177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570" name="Text Box 178"/>
            <p:cNvSpPr txBox="1">
              <a:spLocks noChangeArrowheads="1"/>
            </p:cNvSpPr>
            <p:nvPr/>
          </p:nvSpPr>
          <p:spPr bwMode="auto">
            <a:xfrm>
              <a:off x="1338" y="2377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71" name="Line 179"/>
            <p:cNvSpPr>
              <a:spLocks noChangeShapeType="1"/>
            </p:cNvSpPr>
            <p:nvPr/>
          </p:nvSpPr>
          <p:spPr bwMode="auto">
            <a:xfrm>
              <a:off x="1338" y="2387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609" name="Group 217"/>
          <p:cNvGrpSpPr/>
          <p:nvPr/>
        </p:nvGrpSpPr>
        <p:grpSpPr bwMode="auto">
          <a:xfrm>
            <a:off x="6816725" y="4003993"/>
            <a:ext cx="1728788" cy="2030412"/>
            <a:chOff x="3425" y="2196"/>
            <a:chExt cx="1089" cy="1279"/>
          </a:xfrm>
        </p:grpSpPr>
        <p:sp>
          <p:nvSpPr>
            <p:cNvPr id="59574" name="Oval 182"/>
            <p:cNvSpPr>
              <a:spLocks noChangeArrowheads="1"/>
            </p:cNvSpPr>
            <p:nvPr/>
          </p:nvSpPr>
          <p:spPr bwMode="auto">
            <a:xfrm>
              <a:off x="3425" y="243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9575" name="Line 183"/>
            <p:cNvSpPr>
              <a:spLocks noChangeShapeType="1"/>
            </p:cNvSpPr>
            <p:nvPr/>
          </p:nvSpPr>
          <p:spPr bwMode="auto">
            <a:xfrm>
              <a:off x="3607" y="2250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76" name="Text Box 184"/>
            <p:cNvSpPr txBox="1">
              <a:spLocks noChangeArrowheads="1"/>
            </p:cNvSpPr>
            <p:nvPr/>
          </p:nvSpPr>
          <p:spPr bwMode="auto">
            <a:xfrm>
              <a:off x="3606" y="2976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77" name="Line 185"/>
            <p:cNvSpPr>
              <a:spLocks noChangeShapeType="1"/>
            </p:cNvSpPr>
            <p:nvPr/>
          </p:nvSpPr>
          <p:spPr bwMode="auto">
            <a:xfrm>
              <a:off x="3607" y="3429"/>
              <a:ext cx="8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8" name="Line 186"/>
            <p:cNvSpPr>
              <a:spLocks noChangeShapeType="1"/>
            </p:cNvSpPr>
            <p:nvPr/>
          </p:nvSpPr>
          <p:spPr bwMode="auto">
            <a:xfrm>
              <a:off x="3607" y="2250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79" name="Oval 187"/>
            <p:cNvSpPr>
              <a:spLocks noChangeArrowheads="1"/>
            </p:cNvSpPr>
            <p:nvPr/>
          </p:nvSpPr>
          <p:spPr bwMode="auto">
            <a:xfrm>
              <a:off x="4423" y="220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80" name="Oval 188"/>
            <p:cNvSpPr>
              <a:spLocks noChangeArrowheads="1"/>
            </p:cNvSpPr>
            <p:nvPr/>
          </p:nvSpPr>
          <p:spPr bwMode="auto">
            <a:xfrm>
              <a:off x="4423" y="338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81" name="Rectangle 189"/>
            <p:cNvSpPr>
              <a:spLocks noChangeArrowheads="1"/>
            </p:cNvSpPr>
            <p:nvPr/>
          </p:nvSpPr>
          <p:spPr bwMode="auto">
            <a:xfrm>
              <a:off x="3525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82" name="Text Box 190"/>
            <p:cNvSpPr txBox="1">
              <a:spLocks noChangeArrowheads="1"/>
            </p:cNvSpPr>
            <p:nvPr/>
          </p:nvSpPr>
          <p:spPr bwMode="auto">
            <a:xfrm>
              <a:off x="3833" y="2432"/>
              <a:ext cx="50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70V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83" name="Text Box 191"/>
            <p:cNvSpPr txBox="1">
              <a:spLocks noChangeArrowheads="1"/>
            </p:cNvSpPr>
            <p:nvPr/>
          </p:nvSpPr>
          <p:spPr bwMode="auto">
            <a:xfrm>
              <a:off x="3697" y="2196"/>
              <a:ext cx="19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584" name="Text Box 192"/>
            <p:cNvSpPr txBox="1">
              <a:spLocks noChangeArrowheads="1"/>
            </p:cNvSpPr>
            <p:nvPr/>
          </p:nvSpPr>
          <p:spPr bwMode="auto">
            <a:xfrm>
              <a:off x="3697" y="2613"/>
              <a:ext cx="19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59610" name="Line 218"/>
          <p:cNvSpPr>
            <a:spLocks noChangeShapeType="1"/>
          </p:cNvSpPr>
          <p:nvPr/>
        </p:nvSpPr>
        <p:spPr bwMode="auto">
          <a:xfrm>
            <a:off x="5591175" y="5012055"/>
            <a:ext cx="576263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611" name="Line 219"/>
          <p:cNvSpPr>
            <a:spLocks noChangeShapeType="1"/>
          </p:cNvSpPr>
          <p:nvPr/>
        </p:nvSpPr>
        <p:spPr bwMode="auto">
          <a:xfrm>
            <a:off x="2566988" y="5012055"/>
            <a:ext cx="576262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615" name="Group 22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9616" name="Picture 2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617" name="Text Box 22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618" name="Group 226"/>
          <p:cNvGrpSpPr/>
          <p:nvPr/>
        </p:nvGrpSpPr>
        <p:grpSpPr bwMode="auto">
          <a:xfrm>
            <a:off x="1919288" y="1408430"/>
            <a:ext cx="3889375" cy="2233613"/>
            <a:chOff x="340" y="754"/>
            <a:chExt cx="2450" cy="1407"/>
          </a:xfrm>
        </p:grpSpPr>
        <p:sp>
          <p:nvSpPr>
            <p:cNvPr id="59619" name="Oval 227"/>
            <p:cNvSpPr>
              <a:spLocks noChangeArrowheads="1"/>
            </p:cNvSpPr>
            <p:nvPr/>
          </p:nvSpPr>
          <p:spPr bwMode="auto">
            <a:xfrm>
              <a:off x="1020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9620" name="Oval 228"/>
            <p:cNvSpPr>
              <a:spLocks noChangeArrowheads="1"/>
            </p:cNvSpPr>
            <p:nvPr/>
          </p:nvSpPr>
          <p:spPr bwMode="auto">
            <a:xfrm>
              <a:off x="1701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9621" name="Line 229"/>
            <p:cNvSpPr>
              <a:spLocks noChangeShapeType="1"/>
            </p:cNvSpPr>
            <p:nvPr/>
          </p:nvSpPr>
          <p:spPr bwMode="auto">
            <a:xfrm>
              <a:off x="1202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22" name="Line 230"/>
            <p:cNvSpPr>
              <a:spLocks noChangeShapeType="1"/>
            </p:cNvSpPr>
            <p:nvPr/>
          </p:nvSpPr>
          <p:spPr bwMode="auto">
            <a:xfrm>
              <a:off x="1882" y="936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23" name="Line 231"/>
            <p:cNvSpPr>
              <a:spLocks noChangeShapeType="1"/>
            </p:cNvSpPr>
            <p:nvPr/>
          </p:nvSpPr>
          <p:spPr bwMode="auto">
            <a:xfrm>
              <a:off x="1882" y="1434"/>
              <a:ext cx="0" cy="27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24" name="Text Box 232"/>
            <p:cNvSpPr txBox="1">
              <a:spLocks noChangeArrowheads="1"/>
            </p:cNvSpPr>
            <p:nvPr/>
          </p:nvSpPr>
          <p:spPr bwMode="auto">
            <a:xfrm>
              <a:off x="521" y="1117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25" name="Text Box 233"/>
            <p:cNvSpPr txBox="1">
              <a:spLocks noChangeArrowheads="1"/>
            </p:cNvSpPr>
            <p:nvPr/>
          </p:nvSpPr>
          <p:spPr bwMode="auto">
            <a:xfrm>
              <a:off x="612" y="1707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26" name="Text Box 234"/>
            <p:cNvSpPr txBox="1">
              <a:spLocks noChangeArrowheads="1"/>
            </p:cNvSpPr>
            <p:nvPr/>
          </p:nvSpPr>
          <p:spPr bwMode="auto">
            <a:xfrm>
              <a:off x="2072" y="1107"/>
              <a:ext cx="5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27" name="Text Box 235"/>
            <p:cNvSpPr txBox="1">
              <a:spLocks noChangeArrowheads="1"/>
            </p:cNvSpPr>
            <p:nvPr/>
          </p:nvSpPr>
          <p:spPr bwMode="auto">
            <a:xfrm>
              <a:off x="1474" y="1344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28" name="Text Box 236"/>
            <p:cNvSpPr txBox="1">
              <a:spLocks noChangeArrowheads="1"/>
            </p:cNvSpPr>
            <p:nvPr/>
          </p:nvSpPr>
          <p:spPr bwMode="auto">
            <a:xfrm>
              <a:off x="2063" y="88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29" name="Text Box 237"/>
            <p:cNvSpPr txBox="1">
              <a:spLocks noChangeArrowheads="1"/>
            </p:cNvSpPr>
            <p:nvPr/>
          </p:nvSpPr>
          <p:spPr bwMode="auto">
            <a:xfrm>
              <a:off x="930" y="84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30" name="Text Box 238"/>
            <p:cNvSpPr txBox="1">
              <a:spLocks noChangeArrowheads="1"/>
            </p:cNvSpPr>
            <p:nvPr/>
          </p:nvSpPr>
          <p:spPr bwMode="auto">
            <a:xfrm>
              <a:off x="2064" y="124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31" name="Text Box 239"/>
            <p:cNvSpPr txBox="1">
              <a:spLocks noChangeArrowheads="1"/>
            </p:cNvSpPr>
            <p:nvPr/>
          </p:nvSpPr>
          <p:spPr bwMode="auto">
            <a:xfrm>
              <a:off x="930" y="129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9632" name="Line 240"/>
            <p:cNvSpPr>
              <a:spLocks noChangeShapeType="1"/>
            </p:cNvSpPr>
            <p:nvPr/>
          </p:nvSpPr>
          <p:spPr bwMode="auto">
            <a:xfrm>
              <a:off x="1202" y="2115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3" name="Line 241"/>
            <p:cNvSpPr>
              <a:spLocks noChangeShapeType="1"/>
            </p:cNvSpPr>
            <p:nvPr/>
          </p:nvSpPr>
          <p:spPr bwMode="auto">
            <a:xfrm>
              <a:off x="1202" y="936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34" name="Oval 242"/>
            <p:cNvSpPr>
              <a:spLocks noChangeArrowheads="1"/>
            </p:cNvSpPr>
            <p:nvPr/>
          </p:nvSpPr>
          <p:spPr bwMode="auto">
            <a:xfrm>
              <a:off x="2699" y="89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35" name="Oval 243"/>
            <p:cNvSpPr>
              <a:spLocks noChangeArrowheads="1"/>
            </p:cNvSpPr>
            <p:nvPr/>
          </p:nvSpPr>
          <p:spPr bwMode="auto">
            <a:xfrm>
              <a:off x="2699" y="207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36" name="Rectangle 244"/>
            <p:cNvSpPr>
              <a:spLocks noChangeArrowheads="1"/>
            </p:cNvSpPr>
            <p:nvPr/>
          </p:nvSpPr>
          <p:spPr bwMode="auto">
            <a:xfrm>
              <a:off x="1120" y="16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637" name="Group 245"/>
            <p:cNvGrpSpPr/>
            <p:nvPr/>
          </p:nvGrpSpPr>
          <p:grpSpPr bwMode="auto">
            <a:xfrm>
              <a:off x="1701" y="1662"/>
              <a:ext cx="363" cy="363"/>
              <a:chOff x="4785" y="709"/>
              <a:chExt cx="363" cy="363"/>
            </a:xfrm>
          </p:grpSpPr>
          <p:sp>
            <p:nvSpPr>
              <p:cNvPr id="59638" name="Oval 246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639" name="Line 247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640" name="Text Box 248"/>
            <p:cNvSpPr txBox="1">
              <a:spLocks noChangeArrowheads="1"/>
            </p:cNvSpPr>
            <p:nvPr/>
          </p:nvSpPr>
          <p:spPr bwMode="auto">
            <a:xfrm>
              <a:off x="340" y="754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1.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3855" y="1770232"/>
            <a:ext cx="2075830" cy="1727993"/>
            <a:chOff x="1259855" y="980927"/>
            <a:chExt cx="2075830" cy="1727993"/>
          </a:xfrm>
        </p:grpSpPr>
        <p:sp>
          <p:nvSpPr>
            <p:cNvPr id="83" name="椭圆 82"/>
            <p:cNvSpPr/>
            <p:nvPr/>
          </p:nvSpPr>
          <p:spPr bwMode="auto">
            <a:xfrm>
              <a:off x="1259855" y="980927"/>
              <a:ext cx="1007889" cy="1727993"/>
            </a:xfrm>
            <a:prstGeom prst="ellipse">
              <a:avLst/>
            </a:prstGeom>
            <a:noFill/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2339752" y="980927"/>
              <a:ext cx="995933" cy="1727993"/>
            </a:xfrm>
            <a:prstGeom prst="ellipse">
              <a:avLst/>
            </a:prstGeom>
            <a:noFill/>
            <a:ln w="1905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8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2(1)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8" grpId="0" bldLvl="0" animBg="1"/>
      <p:bldP spid="59610" grpId="0" bldLvl="0" animBg="1"/>
      <p:bldP spid="596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942715" y="3711258"/>
            <a:ext cx="576263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3" name="Line 39"/>
          <p:cNvSpPr>
            <a:spLocks noChangeShapeType="1"/>
          </p:cNvSpPr>
          <p:nvPr/>
        </p:nvSpPr>
        <p:spPr bwMode="auto">
          <a:xfrm>
            <a:off x="9609773" y="3649345"/>
            <a:ext cx="576262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4" name="Line 40"/>
          <p:cNvSpPr>
            <a:spLocks noChangeShapeType="1"/>
          </p:cNvSpPr>
          <p:nvPr/>
        </p:nvSpPr>
        <p:spPr bwMode="auto">
          <a:xfrm>
            <a:off x="7375843" y="3504883"/>
            <a:ext cx="576262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17" name="Group 5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3718" name="Picture 5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19" name="Text Box 5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3720" name="Group 5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3721" name="Picture 5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22" name="Text Box 5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3820" name="Group 156"/>
          <p:cNvGrpSpPr/>
          <p:nvPr/>
        </p:nvGrpSpPr>
        <p:grpSpPr bwMode="auto">
          <a:xfrm>
            <a:off x="10118090" y="2568258"/>
            <a:ext cx="1512888" cy="2305050"/>
            <a:chOff x="2653" y="1797"/>
            <a:chExt cx="953" cy="1452"/>
          </a:xfrm>
        </p:grpSpPr>
        <p:sp>
          <p:nvSpPr>
            <p:cNvPr id="113821" name="Oval 157"/>
            <p:cNvSpPr>
              <a:spLocks noChangeArrowheads="1"/>
            </p:cNvSpPr>
            <p:nvPr/>
          </p:nvSpPr>
          <p:spPr bwMode="auto">
            <a:xfrm>
              <a:off x="2653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3822" name="Line 158"/>
            <p:cNvSpPr>
              <a:spLocks noChangeShapeType="1"/>
            </p:cNvSpPr>
            <p:nvPr/>
          </p:nvSpPr>
          <p:spPr bwMode="auto">
            <a:xfrm>
              <a:off x="2835" y="1842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23" name="Text Box 159"/>
            <p:cNvSpPr txBox="1">
              <a:spLocks noChangeArrowheads="1"/>
            </p:cNvSpPr>
            <p:nvPr/>
          </p:nvSpPr>
          <p:spPr bwMode="auto">
            <a:xfrm>
              <a:off x="2970" y="2613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24" name="Text Box 160"/>
            <p:cNvSpPr txBox="1">
              <a:spLocks noChangeArrowheads="1"/>
            </p:cNvSpPr>
            <p:nvPr/>
          </p:nvSpPr>
          <p:spPr bwMode="auto">
            <a:xfrm>
              <a:off x="2835" y="197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25" name="Text Box 161"/>
            <p:cNvSpPr txBox="1">
              <a:spLocks noChangeArrowheads="1"/>
            </p:cNvSpPr>
            <p:nvPr/>
          </p:nvSpPr>
          <p:spPr bwMode="auto">
            <a:xfrm>
              <a:off x="2970" y="229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26" name="Text Box 162"/>
            <p:cNvSpPr txBox="1">
              <a:spLocks noChangeArrowheads="1"/>
            </p:cNvSpPr>
            <p:nvPr/>
          </p:nvSpPr>
          <p:spPr bwMode="auto">
            <a:xfrm>
              <a:off x="2970" y="274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27" name="Line 163"/>
            <p:cNvSpPr>
              <a:spLocks noChangeShapeType="1"/>
            </p:cNvSpPr>
            <p:nvPr/>
          </p:nvSpPr>
          <p:spPr bwMode="auto">
            <a:xfrm>
              <a:off x="2835" y="1842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8" name="Line 164"/>
            <p:cNvSpPr>
              <a:spLocks noChangeShapeType="1"/>
            </p:cNvSpPr>
            <p:nvPr/>
          </p:nvSpPr>
          <p:spPr bwMode="auto">
            <a:xfrm>
              <a:off x="2834" y="3203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9" name="Oval 165"/>
            <p:cNvSpPr>
              <a:spLocks noChangeArrowheads="1"/>
            </p:cNvSpPr>
            <p:nvPr/>
          </p:nvSpPr>
          <p:spPr bwMode="auto">
            <a:xfrm>
              <a:off x="3470" y="179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30" name="Oval 166"/>
            <p:cNvSpPr>
              <a:spLocks noChangeArrowheads="1"/>
            </p:cNvSpPr>
            <p:nvPr/>
          </p:nvSpPr>
          <p:spPr bwMode="auto">
            <a:xfrm>
              <a:off x="3515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31" name="Rectangle 167"/>
            <p:cNvSpPr>
              <a:spLocks noChangeArrowheads="1"/>
            </p:cNvSpPr>
            <p:nvPr/>
          </p:nvSpPr>
          <p:spPr bwMode="auto">
            <a:xfrm>
              <a:off x="2744" y="20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868" name="Group 204"/>
          <p:cNvGrpSpPr/>
          <p:nvPr/>
        </p:nvGrpSpPr>
        <p:grpSpPr bwMode="auto">
          <a:xfrm>
            <a:off x="7952423" y="2280920"/>
            <a:ext cx="1512887" cy="2665413"/>
            <a:chOff x="929" y="2160"/>
            <a:chExt cx="953" cy="1679"/>
          </a:xfrm>
        </p:grpSpPr>
        <p:sp>
          <p:nvSpPr>
            <p:cNvPr id="113852" name="Oval 188"/>
            <p:cNvSpPr>
              <a:spLocks noChangeArrowheads="1"/>
            </p:cNvSpPr>
            <p:nvPr/>
          </p:nvSpPr>
          <p:spPr bwMode="auto">
            <a:xfrm>
              <a:off x="929" y="229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3854" name="Text Box 190"/>
            <p:cNvSpPr txBox="1">
              <a:spLocks noChangeArrowheads="1"/>
            </p:cNvSpPr>
            <p:nvPr/>
          </p:nvSpPr>
          <p:spPr bwMode="auto">
            <a:xfrm>
              <a:off x="1292" y="2387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55" name="Text Box 191"/>
            <p:cNvSpPr txBox="1">
              <a:spLocks noChangeArrowheads="1"/>
            </p:cNvSpPr>
            <p:nvPr/>
          </p:nvSpPr>
          <p:spPr bwMode="auto">
            <a:xfrm>
              <a:off x="1292" y="216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56" name="Text Box 192"/>
            <p:cNvSpPr txBox="1">
              <a:spLocks noChangeArrowheads="1"/>
            </p:cNvSpPr>
            <p:nvPr/>
          </p:nvSpPr>
          <p:spPr bwMode="auto">
            <a:xfrm>
              <a:off x="1292" y="247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57" name="Oval 193"/>
            <p:cNvSpPr>
              <a:spLocks noChangeArrowheads="1"/>
            </p:cNvSpPr>
            <p:nvPr/>
          </p:nvSpPr>
          <p:spPr bwMode="auto">
            <a:xfrm>
              <a:off x="929" y="329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3858" name="Line 194"/>
            <p:cNvSpPr>
              <a:spLocks noChangeShapeType="1"/>
            </p:cNvSpPr>
            <p:nvPr/>
          </p:nvSpPr>
          <p:spPr bwMode="auto">
            <a:xfrm>
              <a:off x="1111" y="2205"/>
              <a:ext cx="0" cy="15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59" name="Text Box 195"/>
            <p:cNvSpPr txBox="1">
              <a:spLocks noChangeArrowheads="1"/>
            </p:cNvSpPr>
            <p:nvPr/>
          </p:nvSpPr>
          <p:spPr bwMode="auto">
            <a:xfrm>
              <a:off x="1292" y="3339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60" name="Text Box 196"/>
            <p:cNvSpPr txBox="1">
              <a:spLocks noChangeArrowheads="1"/>
            </p:cNvSpPr>
            <p:nvPr/>
          </p:nvSpPr>
          <p:spPr bwMode="auto">
            <a:xfrm>
              <a:off x="1247" y="2795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61" name="Text Box 197"/>
            <p:cNvSpPr txBox="1">
              <a:spLocks noChangeArrowheads="1"/>
            </p:cNvSpPr>
            <p:nvPr/>
          </p:nvSpPr>
          <p:spPr bwMode="auto">
            <a:xfrm>
              <a:off x="1292" y="306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62" name="Text Box 198"/>
            <p:cNvSpPr txBox="1">
              <a:spLocks noChangeArrowheads="1"/>
            </p:cNvSpPr>
            <p:nvPr/>
          </p:nvSpPr>
          <p:spPr bwMode="auto">
            <a:xfrm>
              <a:off x="1247" y="343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63" name="Line 199"/>
            <p:cNvSpPr>
              <a:spLocks noChangeShapeType="1"/>
            </p:cNvSpPr>
            <p:nvPr/>
          </p:nvSpPr>
          <p:spPr bwMode="auto">
            <a:xfrm>
              <a:off x="1111" y="2205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4" name="Line 200"/>
            <p:cNvSpPr>
              <a:spLocks noChangeShapeType="1"/>
            </p:cNvSpPr>
            <p:nvPr/>
          </p:nvSpPr>
          <p:spPr bwMode="auto">
            <a:xfrm>
              <a:off x="1110" y="3793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5" name="Oval 201"/>
            <p:cNvSpPr>
              <a:spLocks noChangeArrowheads="1"/>
            </p:cNvSpPr>
            <p:nvPr/>
          </p:nvSpPr>
          <p:spPr bwMode="auto">
            <a:xfrm>
              <a:off x="1746" y="216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66" name="Oval 202"/>
            <p:cNvSpPr>
              <a:spLocks noChangeArrowheads="1"/>
            </p:cNvSpPr>
            <p:nvPr/>
          </p:nvSpPr>
          <p:spPr bwMode="auto">
            <a:xfrm>
              <a:off x="1791" y="374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67" name="Rectangle 203"/>
            <p:cNvSpPr>
              <a:spLocks noChangeArrowheads="1"/>
            </p:cNvSpPr>
            <p:nvPr/>
          </p:nvSpPr>
          <p:spPr bwMode="auto">
            <a:xfrm>
              <a:off x="1065" y="279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872" name="Group 20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3873" name="Picture 20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874" name="Text Box 21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3875" name="Group 211"/>
          <p:cNvGrpSpPr/>
          <p:nvPr/>
        </p:nvGrpSpPr>
        <p:grpSpPr bwMode="auto">
          <a:xfrm>
            <a:off x="341948" y="2271395"/>
            <a:ext cx="3817937" cy="2592388"/>
            <a:chOff x="385" y="2341"/>
            <a:chExt cx="2405" cy="1633"/>
          </a:xfrm>
        </p:grpSpPr>
        <p:sp>
          <p:nvSpPr>
            <p:cNvPr id="113876" name="Text Box 212"/>
            <p:cNvSpPr txBox="1">
              <a:spLocks noChangeArrowheads="1"/>
            </p:cNvSpPr>
            <p:nvPr/>
          </p:nvSpPr>
          <p:spPr bwMode="auto">
            <a:xfrm>
              <a:off x="1928" y="2468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77" name="Line 213"/>
            <p:cNvSpPr>
              <a:spLocks noChangeShapeType="1"/>
            </p:cNvSpPr>
            <p:nvPr/>
          </p:nvSpPr>
          <p:spPr bwMode="auto">
            <a:xfrm>
              <a:off x="1202" y="3204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78" name="Oval 214"/>
            <p:cNvSpPr>
              <a:spLocks noChangeArrowheads="1"/>
            </p:cNvSpPr>
            <p:nvPr/>
          </p:nvSpPr>
          <p:spPr bwMode="auto">
            <a:xfrm>
              <a:off x="1020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3879" name="Line 215"/>
            <p:cNvSpPr>
              <a:spLocks noChangeShapeType="1"/>
            </p:cNvSpPr>
            <p:nvPr/>
          </p:nvSpPr>
          <p:spPr bwMode="auto">
            <a:xfrm>
              <a:off x="1202" y="2478"/>
              <a:ext cx="0" cy="145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0" name="Line 216"/>
            <p:cNvSpPr>
              <a:spLocks noChangeShapeType="1"/>
            </p:cNvSpPr>
            <p:nvPr/>
          </p:nvSpPr>
          <p:spPr bwMode="auto">
            <a:xfrm>
              <a:off x="1882" y="2478"/>
              <a:ext cx="0" cy="145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1" name="Line 217"/>
            <p:cNvSpPr>
              <a:spLocks noChangeShapeType="1"/>
            </p:cNvSpPr>
            <p:nvPr/>
          </p:nvSpPr>
          <p:spPr bwMode="auto">
            <a:xfrm>
              <a:off x="1882" y="3249"/>
              <a:ext cx="0" cy="27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2" name="Text Box 218"/>
            <p:cNvSpPr txBox="1">
              <a:spLocks noChangeArrowheads="1"/>
            </p:cNvSpPr>
            <p:nvPr/>
          </p:nvSpPr>
          <p:spPr bwMode="auto">
            <a:xfrm>
              <a:off x="657" y="2659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83" name="Text Box 219"/>
            <p:cNvSpPr txBox="1">
              <a:spLocks noChangeArrowheads="1"/>
            </p:cNvSpPr>
            <p:nvPr/>
          </p:nvSpPr>
          <p:spPr bwMode="auto">
            <a:xfrm>
              <a:off x="612" y="3340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84" name="Text Box 220"/>
            <p:cNvSpPr txBox="1">
              <a:spLocks noChangeArrowheads="1"/>
            </p:cNvSpPr>
            <p:nvPr/>
          </p:nvSpPr>
          <p:spPr bwMode="auto">
            <a:xfrm>
              <a:off x="1927" y="3203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85" name="Text Box 221"/>
            <p:cNvSpPr txBox="1">
              <a:spLocks noChangeArrowheads="1"/>
            </p:cNvSpPr>
            <p:nvPr/>
          </p:nvSpPr>
          <p:spPr bwMode="auto">
            <a:xfrm>
              <a:off x="930" y="238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86" name="Text Box 222"/>
            <p:cNvSpPr txBox="1">
              <a:spLocks noChangeArrowheads="1"/>
            </p:cNvSpPr>
            <p:nvPr/>
          </p:nvSpPr>
          <p:spPr bwMode="auto">
            <a:xfrm>
              <a:off x="930" y="284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87" name="Line 223"/>
            <p:cNvSpPr>
              <a:spLocks noChangeShapeType="1"/>
            </p:cNvSpPr>
            <p:nvPr/>
          </p:nvSpPr>
          <p:spPr bwMode="auto">
            <a:xfrm>
              <a:off x="1202" y="392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8" name="Line 224"/>
            <p:cNvSpPr>
              <a:spLocks noChangeShapeType="1"/>
            </p:cNvSpPr>
            <p:nvPr/>
          </p:nvSpPr>
          <p:spPr bwMode="auto">
            <a:xfrm>
              <a:off x="1202" y="2478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9" name="Oval 225"/>
            <p:cNvSpPr>
              <a:spLocks noChangeArrowheads="1"/>
            </p:cNvSpPr>
            <p:nvPr/>
          </p:nvSpPr>
          <p:spPr bwMode="auto">
            <a:xfrm>
              <a:off x="2699" y="243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90" name="Oval 226"/>
            <p:cNvSpPr>
              <a:spLocks noChangeArrowheads="1"/>
            </p:cNvSpPr>
            <p:nvPr/>
          </p:nvSpPr>
          <p:spPr bwMode="auto">
            <a:xfrm>
              <a:off x="2699" y="388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91" name="Rectangle 227"/>
            <p:cNvSpPr>
              <a:spLocks noChangeArrowheads="1"/>
            </p:cNvSpPr>
            <p:nvPr/>
          </p:nvSpPr>
          <p:spPr bwMode="auto">
            <a:xfrm>
              <a:off x="1111" y="33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892" name="Group 228"/>
            <p:cNvGrpSpPr/>
            <p:nvPr/>
          </p:nvGrpSpPr>
          <p:grpSpPr bwMode="auto">
            <a:xfrm>
              <a:off x="1701" y="3475"/>
              <a:ext cx="363" cy="363"/>
              <a:chOff x="4785" y="709"/>
              <a:chExt cx="363" cy="363"/>
            </a:xfrm>
          </p:grpSpPr>
          <p:sp>
            <p:nvSpPr>
              <p:cNvPr id="113893" name="Oval 229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3894" name="Line 230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895" name="Text Box 231"/>
            <p:cNvSpPr txBox="1">
              <a:spLocks noChangeArrowheads="1"/>
            </p:cNvSpPr>
            <p:nvPr/>
          </p:nvSpPr>
          <p:spPr bwMode="auto">
            <a:xfrm>
              <a:off x="385" y="2341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2.</a:t>
              </a:r>
              <a:endParaRPr lang="en-US" altLang="zh-CN"/>
            </a:p>
          </p:txBody>
        </p:sp>
        <p:sp>
          <p:nvSpPr>
            <p:cNvPr id="113896" name="Line 232"/>
            <p:cNvSpPr>
              <a:spLocks noChangeShapeType="1"/>
            </p:cNvSpPr>
            <p:nvPr/>
          </p:nvSpPr>
          <p:spPr bwMode="auto">
            <a:xfrm flipV="1">
              <a:off x="1882" y="2523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897" name="Group 233"/>
            <p:cNvGrpSpPr/>
            <p:nvPr/>
          </p:nvGrpSpPr>
          <p:grpSpPr bwMode="auto">
            <a:xfrm>
              <a:off x="1701" y="2750"/>
              <a:ext cx="363" cy="363"/>
              <a:chOff x="4785" y="709"/>
              <a:chExt cx="363" cy="363"/>
            </a:xfrm>
          </p:grpSpPr>
          <p:sp>
            <p:nvSpPr>
              <p:cNvPr id="113898" name="Oval 234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3899" name="Line 235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3900" name="Group 236"/>
          <p:cNvGrpSpPr/>
          <p:nvPr/>
        </p:nvGrpSpPr>
        <p:grpSpPr bwMode="auto">
          <a:xfrm>
            <a:off x="4161155" y="2271395"/>
            <a:ext cx="3168650" cy="2592388"/>
            <a:chOff x="3198" y="346"/>
            <a:chExt cx="1996" cy="1633"/>
          </a:xfrm>
        </p:grpSpPr>
        <p:sp>
          <p:nvSpPr>
            <p:cNvPr id="113833" name="Oval 169"/>
            <p:cNvSpPr>
              <a:spLocks noChangeArrowheads="1"/>
            </p:cNvSpPr>
            <p:nvPr/>
          </p:nvSpPr>
          <p:spPr bwMode="auto">
            <a:xfrm>
              <a:off x="3606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13834" name="Line 170"/>
            <p:cNvSpPr>
              <a:spLocks noChangeShapeType="1"/>
            </p:cNvSpPr>
            <p:nvPr/>
          </p:nvSpPr>
          <p:spPr bwMode="auto">
            <a:xfrm>
              <a:off x="3787" y="527"/>
              <a:ext cx="0" cy="140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35" name="Text Box 171"/>
            <p:cNvSpPr txBox="1">
              <a:spLocks noChangeArrowheads="1"/>
            </p:cNvSpPr>
            <p:nvPr/>
          </p:nvSpPr>
          <p:spPr bwMode="auto">
            <a:xfrm>
              <a:off x="3198" y="618"/>
              <a:ext cx="54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36" name="Text Box 172"/>
            <p:cNvSpPr txBox="1">
              <a:spLocks noChangeArrowheads="1"/>
            </p:cNvSpPr>
            <p:nvPr/>
          </p:nvSpPr>
          <p:spPr bwMode="auto">
            <a:xfrm>
              <a:off x="3243" y="1389"/>
              <a:ext cx="6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37" name="Text Box 173"/>
            <p:cNvSpPr txBox="1">
              <a:spLocks noChangeArrowheads="1"/>
            </p:cNvSpPr>
            <p:nvPr/>
          </p:nvSpPr>
          <p:spPr bwMode="auto">
            <a:xfrm>
              <a:off x="4195" y="1162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38" name="Text Box 174"/>
            <p:cNvSpPr txBox="1">
              <a:spLocks noChangeArrowheads="1"/>
            </p:cNvSpPr>
            <p:nvPr/>
          </p:nvSpPr>
          <p:spPr bwMode="auto">
            <a:xfrm>
              <a:off x="3470" y="34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39" name="Text Box 175"/>
            <p:cNvSpPr txBox="1">
              <a:spLocks noChangeArrowheads="1"/>
            </p:cNvSpPr>
            <p:nvPr/>
          </p:nvSpPr>
          <p:spPr bwMode="auto">
            <a:xfrm>
              <a:off x="3470" y="75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3840" name="Line 176"/>
            <p:cNvSpPr>
              <a:spLocks noChangeShapeType="1"/>
            </p:cNvSpPr>
            <p:nvPr/>
          </p:nvSpPr>
          <p:spPr bwMode="auto">
            <a:xfrm>
              <a:off x="3790" y="1933"/>
              <a:ext cx="131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1" name="Line 177"/>
            <p:cNvSpPr>
              <a:spLocks noChangeShapeType="1"/>
            </p:cNvSpPr>
            <p:nvPr/>
          </p:nvSpPr>
          <p:spPr bwMode="auto">
            <a:xfrm>
              <a:off x="3787" y="526"/>
              <a:ext cx="1270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2" name="Oval 178"/>
            <p:cNvSpPr>
              <a:spLocks noChangeArrowheads="1"/>
            </p:cNvSpPr>
            <p:nvPr/>
          </p:nvSpPr>
          <p:spPr bwMode="auto">
            <a:xfrm>
              <a:off x="5103" y="188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43" name="Oval 179"/>
            <p:cNvSpPr>
              <a:spLocks noChangeArrowheads="1"/>
            </p:cNvSpPr>
            <p:nvPr/>
          </p:nvSpPr>
          <p:spPr bwMode="auto">
            <a:xfrm>
              <a:off x="5057" y="482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44" name="Line 180"/>
            <p:cNvSpPr>
              <a:spLocks noChangeShapeType="1"/>
            </p:cNvSpPr>
            <p:nvPr/>
          </p:nvSpPr>
          <p:spPr bwMode="auto">
            <a:xfrm>
              <a:off x="3787" y="1162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6" name="Line 182"/>
            <p:cNvSpPr>
              <a:spLocks noChangeShapeType="1"/>
            </p:cNvSpPr>
            <p:nvPr/>
          </p:nvSpPr>
          <p:spPr bwMode="auto">
            <a:xfrm flipH="1">
              <a:off x="4604" y="1162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7" name="Rectangle 183"/>
            <p:cNvSpPr>
              <a:spLocks noChangeArrowheads="1"/>
            </p:cNvSpPr>
            <p:nvPr/>
          </p:nvSpPr>
          <p:spPr bwMode="auto">
            <a:xfrm>
              <a:off x="3706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45" name="Line 181"/>
            <p:cNvSpPr>
              <a:spLocks noChangeShapeType="1"/>
            </p:cNvSpPr>
            <p:nvPr/>
          </p:nvSpPr>
          <p:spPr bwMode="auto">
            <a:xfrm flipV="1">
              <a:off x="4604" y="1253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848" name="Group 184"/>
            <p:cNvGrpSpPr/>
            <p:nvPr/>
          </p:nvGrpSpPr>
          <p:grpSpPr bwMode="auto">
            <a:xfrm>
              <a:off x="4422" y="1479"/>
              <a:ext cx="363" cy="363"/>
              <a:chOff x="4785" y="709"/>
              <a:chExt cx="363" cy="363"/>
            </a:xfrm>
          </p:grpSpPr>
          <p:sp>
            <p:nvSpPr>
              <p:cNvPr id="113849" name="Oval 185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3850" name="Line 186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063867" y="5373063"/>
            <a:ext cx="5763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思考：例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能否直接解？如何解？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956615" y="2530951"/>
            <a:ext cx="2446412" cy="1181894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9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2(2)</a:t>
            </a:r>
            <a:endParaRPr lang="en-US" altLang="zh-CN" sz="3600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 bwMode="auto">
          <a:xfrm>
            <a:off x="4599305" y="3447415"/>
            <a:ext cx="2446655" cy="1515110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ldLvl="0" animBg="1"/>
      <p:bldP spid="113703" grpId="0" bldLvl="0" animBg="1"/>
      <p:bldP spid="113704" grpId="0" bldLvl="0" animBg="1"/>
      <p:bldP spid="88" grpId="0"/>
      <p:bldP spid="2" grpId="0" bldLvl="0" animBg="1"/>
      <p:bldP spid="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986790" y="1122045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6-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30760" name="AutoShape 40"/>
          <p:cNvSpPr>
            <a:spLocks noChangeArrowheads="1"/>
          </p:cNvSpPr>
          <p:nvPr/>
        </p:nvSpPr>
        <p:spPr bwMode="auto">
          <a:xfrm>
            <a:off x="6024880" y="205898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28" name="Object 108"/>
          <p:cNvGraphicFramePr>
            <a:graphicFrameLocks noChangeAspect="1"/>
          </p:cNvGraphicFramePr>
          <p:nvPr/>
        </p:nvGraphicFramePr>
        <p:xfrm>
          <a:off x="2892360" y="4508108"/>
          <a:ext cx="31321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公式" r:id="rId1" imgW="2146300" imgH="609600" progId="Equation.3">
                  <p:embed/>
                </p:oleObj>
              </mc:Choice>
              <mc:Fallback>
                <p:oleObj name="公式" r:id="rId1" imgW="2146300" imgH="6096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360" y="4508108"/>
                        <a:ext cx="31321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3" name="Group 11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834" name="Picture 11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35" name="Text Box 1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836" name="Group 11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0837" name="Picture 11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38" name="Text Box 1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0875" name="Text Box 155"/>
          <p:cNvSpPr txBox="1">
            <a:spLocks noChangeArrowheads="1"/>
          </p:cNvSpPr>
          <p:nvPr/>
        </p:nvSpPr>
        <p:spPr bwMode="auto">
          <a:xfrm>
            <a:off x="2209800" y="1195070"/>
            <a:ext cx="30537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求电路中的电流</a:t>
            </a: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900" name="AutoShape 180"/>
          <p:cNvSpPr>
            <a:spLocks noChangeArrowheads="1"/>
          </p:cNvSpPr>
          <p:nvPr/>
        </p:nvSpPr>
        <p:spPr bwMode="auto">
          <a:xfrm rot="10800000">
            <a:off x="9984362" y="4147820"/>
            <a:ext cx="719138" cy="792163"/>
          </a:xfrm>
          <a:custGeom>
            <a:avLst/>
            <a:gdLst>
              <a:gd name="G0" fmla="+- 12427 0 0"/>
              <a:gd name="G1" fmla="+- 4068 0 0"/>
              <a:gd name="G2" fmla="+- 12158 0 4068"/>
              <a:gd name="G3" fmla="+- G2 0 4068"/>
              <a:gd name="G4" fmla="*/ G3 32768 32059"/>
              <a:gd name="G5" fmla="*/ G4 1 2"/>
              <a:gd name="G6" fmla="+- 21600 0 12427"/>
              <a:gd name="G7" fmla="*/ G6 4068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205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4068"/>
                </a:lnTo>
                <a:cubicBezTo>
                  <a:pt x="5564" y="4068"/>
                  <a:pt x="0" y="7690"/>
                  <a:pt x="0" y="12158"/>
                </a:cubicBezTo>
                <a:lnTo>
                  <a:pt x="0" y="21600"/>
                </a:lnTo>
                <a:lnTo>
                  <a:pt x="4111" y="21600"/>
                </a:lnTo>
                <a:lnTo>
                  <a:pt x="4111" y="12158"/>
                </a:lnTo>
                <a:cubicBezTo>
                  <a:pt x="4111" y="9911"/>
                  <a:pt x="7834" y="8090"/>
                  <a:pt x="12427" y="8090"/>
                </a:cubicBezTo>
                <a:lnTo>
                  <a:pt x="12427" y="12158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8" name="Text Box 188"/>
          <p:cNvSpPr txBox="1">
            <a:spLocks noChangeArrowheads="1"/>
          </p:cNvSpPr>
          <p:nvPr/>
        </p:nvSpPr>
        <p:spPr bwMode="auto">
          <a:xfrm>
            <a:off x="7824117" y="4149080"/>
            <a:ext cx="7921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30931" name="Group 211"/>
          <p:cNvGrpSpPr/>
          <p:nvPr/>
        </p:nvGrpSpPr>
        <p:grpSpPr bwMode="auto">
          <a:xfrm>
            <a:off x="6601222" y="4005263"/>
            <a:ext cx="2951162" cy="2303462"/>
            <a:chOff x="2381" y="2523"/>
            <a:chExt cx="1859" cy="1451"/>
          </a:xfrm>
        </p:grpSpPr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2381" y="329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3877" y="329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904" name="Text Box 184"/>
            <p:cNvSpPr txBox="1">
              <a:spLocks noChangeArrowheads="1"/>
            </p:cNvSpPr>
            <p:nvPr/>
          </p:nvSpPr>
          <p:spPr bwMode="auto">
            <a:xfrm>
              <a:off x="2745" y="3385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905" name="Text Box 185"/>
            <p:cNvSpPr txBox="1">
              <a:spLocks noChangeArrowheads="1"/>
            </p:cNvSpPr>
            <p:nvPr/>
          </p:nvSpPr>
          <p:spPr bwMode="auto">
            <a:xfrm>
              <a:off x="3560" y="2795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906" name="Text Box 186"/>
            <p:cNvSpPr txBox="1">
              <a:spLocks noChangeArrowheads="1"/>
            </p:cNvSpPr>
            <p:nvPr/>
          </p:nvSpPr>
          <p:spPr bwMode="auto">
            <a:xfrm>
              <a:off x="2608" y="265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907" name="Text Box 187"/>
            <p:cNvSpPr txBox="1">
              <a:spLocks noChangeArrowheads="1"/>
            </p:cNvSpPr>
            <p:nvPr/>
          </p:nvSpPr>
          <p:spPr bwMode="auto">
            <a:xfrm>
              <a:off x="3605" y="2566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909" name="Text Box 189"/>
            <p:cNvSpPr txBox="1">
              <a:spLocks noChangeArrowheads="1"/>
            </p:cNvSpPr>
            <p:nvPr/>
          </p:nvSpPr>
          <p:spPr bwMode="auto">
            <a:xfrm>
              <a:off x="3424" y="3339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910" name="Text Box 190"/>
            <p:cNvSpPr txBox="1">
              <a:spLocks noChangeArrowheads="1"/>
            </p:cNvSpPr>
            <p:nvPr/>
          </p:nvSpPr>
          <p:spPr bwMode="auto">
            <a:xfrm>
              <a:off x="3787" y="356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911" name="Text Box 191"/>
            <p:cNvSpPr txBox="1">
              <a:spLocks noChangeArrowheads="1"/>
            </p:cNvSpPr>
            <p:nvPr/>
          </p:nvSpPr>
          <p:spPr bwMode="auto">
            <a:xfrm>
              <a:off x="3787" y="306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912" name="Text Box 192"/>
            <p:cNvSpPr txBox="1">
              <a:spLocks noChangeArrowheads="1"/>
            </p:cNvSpPr>
            <p:nvPr/>
          </p:nvSpPr>
          <p:spPr bwMode="auto">
            <a:xfrm>
              <a:off x="2699" y="306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913" name="Text Box 193"/>
            <p:cNvSpPr txBox="1">
              <a:spLocks noChangeArrowheads="1"/>
            </p:cNvSpPr>
            <p:nvPr/>
          </p:nvSpPr>
          <p:spPr bwMode="auto">
            <a:xfrm>
              <a:off x="2699" y="356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914" name="Rectangle 194"/>
            <p:cNvSpPr>
              <a:spLocks noChangeArrowheads="1"/>
            </p:cNvSpPr>
            <p:nvPr/>
          </p:nvSpPr>
          <p:spPr bwMode="auto">
            <a:xfrm>
              <a:off x="2563" y="2568"/>
              <a:ext cx="1496" cy="140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5" name="Rectangle 195"/>
            <p:cNvSpPr>
              <a:spLocks noChangeArrowheads="1"/>
            </p:cNvSpPr>
            <p:nvPr/>
          </p:nvSpPr>
          <p:spPr bwMode="auto">
            <a:xfrm>
              <a:off x="3995" y="275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6" name="Rectangle 196"/>
            <p:cNvSpPr>
              <a:spLocks noChangeArrowheads="1"/>
            </p:cNvSpPr>
            <p:nvPr/>
          </p:nvSpPr>
          <p:spPr bwMode="auto">
            <a:xfrm>
              <a:off x="2499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7" name="Rectangle 197"/>
            <p:cNvSpPr>
              <a:spLocks noChangeArrowheads="1"/>
            </p:cNvSpPr>
            <p:nvPr/>
          </p:nvSpPr>
          <p:spPr bwMode="auto">
            <a:xfrm>
              <a:off x="3107" y="252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8" name="Line 198"/>
            <p:cNvSpPr>
              <a:spLocks noChangeShapeType="1"/>
            </p:cNvSpPr>
            <p:nvPr/>
          </p:nvSpPr>
          <p:spPr bwMode="auto">
            <a:xfrm flipV="1">
              <a:off x="3606" y="2568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22" name="Group 20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923" name="Picture 20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24" name="Text Box 20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930" name="Group 210"/>
          <p:cNvGrpSpPr/>
          <p:nvPr/>
        </p:nvGrpSpPr>
        <p:grpSpPr bwMode="auto">
          <a:xfrm>
            <a:off x="7248208" y="1383665"/>
            <a:ext cx="3455988" cy="2332038"/>
            <a:chOff x="3425" y="736"/>
            <a:chExt cx="2177" cy="1469"/>
          </a:xfrm>
        </p:grpSpPr>
        <p:sp>
          <p:nvSpPr>
            <p:cNvPr id="30877" name="Oval 157"/>
            <p:cNvSpPr>
              <a:spLocks noChangeArrowheads="1"/>
            </p:cNvSpPr>
            <p:nvPr/>
          </p:nvSpPr>
          <p:spPr bwMode="auto">
            <a:xfrm>
              <a:off x="5239" y="152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878" name="Oval 158"/>
            <p:cNvSpPr>
              <a:spLocks noChangeArrowheads="1"/>
            </p:cNvSpPr>
            <p:nvPr/>
          </p:nvSpPr>
          <p:spPr bwMode="auto">
            <a:xfrm>
              <a:off x="4287" y="157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879" name="Line 159"/>
            <p:cNvSpPr>
              <a:spLocks noChangeShapeType="1"/>
            </p:cNvSpPr>
            <p:nvPr/>
          </p:nvSpPr>
          <p:spPr bwMode="auto">
            <a:xfrm>
              <a:off x="4469" y="799"/>
              <a:ext cx="0" cy="140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0" name="Text Box 160"/>
            <p:cNvSpPr txBox="1">
              <a:spLocks noChangeArrowheads="1"/>
            </p:cNvSpPr>
            <p:nvPr/>
          </p:nvSpPr>
          <p:spPr bwMode="auto">
            <a:xfrm>
              <a:off x="3789" y="1616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81" name="Text Box 161"/>
            <p:cNvSpPr txBox="1">
              <a:spLocks noChangeArrowheads="1"/>
            </p:cNvSpPr>
            <p:nvPr/>
          </p:nvSpPr>
          <p:spPr bwMode="auto">
            <a:xfrm>
              <a:off x="4922" y="1026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82" name="Text Box 162"/>
            <p:cNvSpPr txBox="1">
              <a:spLocks noChangeArrowheads="1"/>
            </p:cNvSpPr>
            <p:nvPr/>
          </p:nvSpPr>
          <p:spPr bwMode="auto">
            <a:xfrm>
              <a:off x="3925" y="981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83" name="Text Box 163"/>
            <p:cNvSpPr txBox="1">
              <a:spLocks noChangeArrowheads="1"/>
            </p:cNvSpPr>
            <p:nvPr/>
          </p:nvSpPr>
          <p:spPr bwMode="auto">
            <a:xfrm>
              <a:off x="3607" y="926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84" name="Text Box 164"/>
            <p:cNvSpPr txBox="1">
              <a:spLocks noChangeArrowheads="1"/>
            </p:cNvSpPr>
            <p:nvPr/>
          </p:nvSpPr>
          <p:spPr bwMode="auto">
            <a:xfrm>
              <a:off x="5103" y="797"/>
              <a:ext cx="3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85" name="Text Box 165"/>
            <p:cNvSpPr txBox="1">
              <a:spLocks noChangeArrowheads="1"/>
            </p:cNvSpPr>
            <p:nvPr/>
          </p:nvSpPr>
          <p:spPr bwMode="auto">
            <a:xfrm>
              <a:off x="4694" y="835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886" name="Text Box 166"/>
            <p:cNvSpPr txBox="1">
              <a:spLocks noChangeArrowheads="1"/>
            </p:cNvSpPr>
            <p:nvPr/>
          </p:nvSpPr>
          <p:spPr bwMode="auto">
            <a:xfrm>
              <a:off x="4786" y="1570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87" name="Text Box 167"/>
            <p:cNvSpPr txBox="1">
              <a:spLocks noChangeArrowheads="1"/>
            </p:cNvSpPr>
            <p:nvPr/>
          </p:nvSpPr>
          <p:spPr bwMode="auto">
            <a:xfrm>
              <a:off x="5149" y="179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88" name="Text Box 168"/>
            <p:cNvSpPr txBox="1">
              <a:spLocks noChangeArrowheads="1"/>
            </p:cNvSpPr>
            <p:nvPr/>
          </p:nvSpPr>
          <p:spPr bwMode="auto">
            <a:xfrm>
              <a:off x="5149" y="129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89" name="Text Box 169"/>
            <p:cNvSpPr txBox="1">
              <a:spLocks noChangeArrowheads="1"/>
            </p:cNvSpPr>
            <p:nvPr/>
          </p:nvSpPr>
          <p:spPr bwMode="auto">
            <a:xfrm>
              <a:off x="4151" y="134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90" name="Text Box 170"/>
            <p:cNvSpPr txBox="1">
              <a:spLocks noChangeArrowheads="1"/>
            </p:cNvSpPr>
            <p:nvPr/>
          </p:nvSpPr>
          <p:spPr bwMode="auto">
            <a:xfrm>
              <a:off x="4151" y="179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91" name="Rectangle 171"/>
            <p:cNvSpPr>
              <a:spLocks noChangeArrowheads="1"/>
            </p:cNvSpPr>
            <p:nvPr/>
          </p:nvSpPr>
          <p:spPr bwMode="auto">
            <a:xfrm>
              <a:off x="3607" y="799"/>
              <a:ext cx="1814" cy="140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5" name="Rectangle 175"/>
            <p:cNvSpPr>
              <a:spLocks noChangeArrowheads="1"/>
            </p:cNvSpPr>
            <p:nvPr/>
          </p:nvSpPr>
          <p:spPr bwMode="auto">
            <a:xfrm>
              <a:off x="5357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6" name="Rectangle 176"/>
            <p:cNvSpPr>
              <a:spLocks noChangeArrowheads="1"/>
            </p:cNvSpPr>
            <p:nvPr/>
          </p:nvSpPr>
          <p:spPr bwMode="auto">
            <a:xfrm>
              <a:off x="441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7" name="Line 177"/>
            <p:cNvSpPr>
              <a:spLocks noChangeShapeType="1"/>
            </p:cNvSpPr>
            <p:nvPr/>
          </p:nvSpPr>
          <p:spPr bwMode="auto">
            <a:xfrm flipV="1">
              <a:off x="3607" y="935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Rectangle 178"/>
            <p:cNvSpPr>
              <a:spLocks noChangeArrowheads="1"/>
            </p:cNvSpPr>
            <p:nvPr/>
          </p:nvSpPr>
          <p:spPr bwMode="auto">
            <a:xfrm>
              <a:off x="4741" y="7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9" name="Line 179"/>
            <p:cNvSpPr>
              <a:spLocks noChangeShapeType="1"/>
            </p:cNvSpPr>
            <p:nvPr/>
          </p:nvSpPr>
          <p:spPr bwMode="auto">
            <a:xfrm flipV="1">
              <a:off x="5103" y="799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92" name="Group 172"/>
            <p:cNvGrpSpPr/>
            <p:nvPr/>
          </p:nvGrpSpPr>
          <p:grpSpPr bwMode="auto">
            <a:xfrm>
              <a:off x="3425" y="1253"/>
              <a:ext cx="363" cy="363"/>
              <a:chOff x="4785" y="709"/>
              <a:chExt cx="363" cy="363"/>
            </a:xfrm>
          </p:grpSpPr>
          <p:sp>
            <p:nvSpPr>
              <p:cNvPr id="30893" name="Oval 17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894" name="Line 17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928" name="Group 208"/>
          <p:cNvGrpSpPr/>
          <p:nvPr/>
        </p:nvGrpSpPr>
        <p:grpSpPr bwMode="auto">
          <a:xfrm>
            <a:off x="1344613" y="1914208"/>
            <a:ext cx="4608512" cy="2303462"/>
            <a:chOff x="113" y="799"/>
            <a:chExt cx="2903" cy="1451"/>
          </a:xfrm>
        </p:grpSpPr>
        <p:sp>
          <p:nvSpPr>
            <p:cNvPr id="30843" name="Oval 123"/>
            <p:cNvSpPr>
              <a:spLocks noChangeArrowheads="1"/>
            </p:cNvSpPr>
            <p:nvPr/>
          </p:nvSpPr>
          <p:spPr bwMode="auto">
            <a:xfrm>
              <a:off x="2653" y="157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844" name="Oval 124"/>
            <p:cNvSpPr>
              <a:spLocks noChangeArrowheads="1"/>
            </p:cNvSpPr>
            <p:nvPr/>
          </p:nvSpPr>
          <p:spPr bwMode="auto">
            <a:xfrm>
              <a:off x="1337" y="161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30845" name="Line 125"/>
            <p:cNvSpPr>
              <a:spLocks noChangeShapeType="1"/>
            </p:cNvSpPr>
            <p:nvPr/>
          </p:nvSpPr>
          <p:spPr bwMode="auto">
            <a:xfrm>
              <a:off x="1519" y="844"/>
              <a:ext cx="0" cy="140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6" name="Line 126"/>
            <p:cNvSpPr>
              <a:spLocks noChangeShapeType="1"/>
            </p:cNvSpPr>
            <p:nvPr/>
          </p:nvSpPr>
          <p:spPr bwMode="auto">
            <a:xfrm>
              <a:off x="1519" y="1479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7" name="Line 127"/>
            <p:cNvSpPr>
              <a:spLocks noChangeShapeType="1"/>
            </p:cNvSpPr>
            <p:nvPr/>
          </p:nvSpPr>
          <p:spPr bwMode="auto">
            <a:xfrm>
              <a:off x="2154" y="1479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Text Box 128"/>
            <p:cNvSpPr txBox="1">
              <a:spLocks noChangeArrowheads="1"/>
            </p:cNvSpPr>
            <p:nvPr/>
          </p:nvSpPr>
          <p:spPr bwMode="auto">
            <a:xfrm>
              <a:off x="817" y="1661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49" name="Text Box 129"/>
            <p:cNvSpPr txBox="1">
              <a:spLocks noChangeArrowheads="1"/>
            </p:cNvSpPr>
            <p:nvPr/>
          </p:nvSpPr>
          <p:spPr bwMode="auto">
            <a:xfrm>
              <a:off x="113" y="1661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50" name="Text Box 130"/>
            <p:cNvSpPr txBox="1">
              <a:spLocks noChangeArrowheads="1"/>
            </p:cNvSpPr>
            <p:nvPr/>
          </p:nvSpPr>
          <p:spPr bwMode="auto">
            <a:xfrm>
              <a:off x="2358" y="1026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51" name="Text Box 131"/>
            <p:cNvSpPr txBox="1">
              <a:spLocks noChangeArrowheads="1"/>
            </p:cNvSpPr>
            <p:nvPr/>
          </p:nvSpPr>
          <p:spPr bwMode="auto">
            <a:xfrm>
              <a:off x="953" y="1026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852" name="Text Box 132"/>
            <p:cNvSpPr txBox="1">
              <a:spLocks noChangeArrowheads="1"/>
            </p:cNvSpPr>
            <p:nvPr/>
          </p:nvSpPr>
          <p:spPr bwMode="auto">
            <a:xfrm>
              <a:off x="203" y="845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3" name="Text Box 133"/>
            <p:cNvSpPr txBox="1">
              <a:spLocks noChangeArrowheads="1"/>
            </p:cNvSpPr>
            <p:nvPr/>
          </p:nvSpPr>
          <p:spPr bwMode="auto">
            <a:xfrm>
              <a:off x="2132" y="799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4" name="Text Box 134"/>
            <p:cNvSpPr txBox="1">
              <a:spLocks noChangeArrowheads="1"/>
            </p:cNvSpPr>
            <p:nvPr/>
          </p:nvSpPr>
          <p:spPr bwMode="auto">
            <a:xfrm>
              <a:off x="1791" y="1515"/>
              <a:ext cx="4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55" name="Text Box 135"/>
            <p:cNvSpPr txBox="1">
              <a:spLocks noChangeArrowheads="1"/>
            </p:cNvSpPr>
            <p:nvPr/>
          </p:nvSpPr>
          <p:spPr bwMode="auto">
            <a:xfrm>
              <a:off x="1678" y="890"/>
              <a:ext cx="4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56" name="Text Box 136"/>
            <p:cNvSpPr txBox="1">
              <a:spLocks noChangeArrowheads="1"/>
            </p:cNvSpPr>
            <p:nvPr/>
          </p:nvSpPr>
          <p:spPr bwMode="auto">
            <a:xfrm>
              <a:off x="2199" y="1515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30V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57" name="Text Box 137"/>
            <p:cNvSpPr txBox="1">
              <a:spLocks noChangeArrowheads="1"/>
            </p:cNvSpPr>
            <p:nvPr/>
          </p:nvSpPr>
          <p:spPr bwMode="auto">
            <a:xfrm>
              <a:off x="2471" y="17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58" name="Text Box 138"/>
            <p:cNvSpPr txBox="1">
              <a:spLocks noChangeArrowheads="1"/>
            </p:cNvSpPr>
            <p:nvPr/>
          </p:nvSpPr>
          <p:spPr bwMode="auto">
            <a:xfrm>
              <a:off x="2471" y="125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59" name="Text Box 139"/>
            <p:cNvSpPr txBox="1">
              <a:spLocks noChangeArrowheads="1"/>
            </p:cNvSpPr>
            <p:nvPr/>
          </p:nvSpPr>
          <p:spPr bwMode="auto">
            <a:xfrm>
              <a:off x="1179" y="138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60" name="Text Box 140"/>
            <p:cNvSpPr txBox="1">
              <a:spLocks noChangeArrowheads="1"/>
            </p:cNvSpPr>
            <p:nvPr/>
          </p:nvSpPr>
          <p:spPr bwMode="auto">
            <a:xfrm>
              <a:off x="1179" y="184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861" name="Rectangle 141"/>
            <p:cNvSpPr>
              <a:spLocks noChangeArrowheads="1"/>
            </p:cNvSpPr>
            <p:nvPr/>
          </p:nvSpPr>
          <p:spPr bwMode="auto">
            <a:xfrm>
              <a:off x="612" y="844"/>
              <a:ext cx="2223" cy="140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8" name="Rectangle 148"/>
            <p:cNvSpPr>
              <a:spLocks noChangeArrowheads="1"/>
            </p:cNvSpPr>
            <p:nvPr/>
          </p:nvSpPr>
          <p:spPr bwMode="auto">
            <a:xfrm>
              <a:off x="2776" y="102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9" name="Rectangle 149"/>
            <p:cNvSpPr>
              <a:spLocks noChangeArrowheads="1"/>
            </p:cNvSpPr>
            <p:nvPr/>
          </p:nvSpPr>
          <p:spPr bwMode="auto">
            <a:xfrm>
              <a:off x="1474" y="102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0" name="Rectangle 150"/>
            <p:cNvSpPr>
              <a:spLocks noChangeArrowheads="1"/>
            </p:cNvSpPr>
            <p:nvPr/>
          </p:nvSpPr>
          <p:spPr bwMode="auto">
            <a:xfrm>
              <a:off x="553" y="170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1" name="Line 151"/>
            <p:cNvSpPr>
              <a:spLocks noChangeShapeType="1"/>
            </p:cNvSpPr>
            <p:nvPr/>
          </p:nvSpPr>
          <p:spPr bwMode="auto">
            <a:xfrm flipV="1">
              <a:off x="612" y="890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Line 152"/>
            <p:cNvSpPr>
              <a:spLocks noChangeShapeType="1"/>
            </p:cNvSpPr>
            <p:nvPr/>
          </p:nvSpPr>
          <p:spPr bwMode="auto">
            <a:xfrm flipV="1">
              <a:off x="2154" y="1525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Rectangle 153"/>
            <p:cNvSpPr>
              <a:spLocks noChangeArrowheads="1"/>
            </p:cNvSpPr>
            <p:nvPr/>
          </p:nvSpPr>
          <p:spPr bwMode="auto">
            <a:xfrm>
              <a:off x="1769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4" name="Line 154"/>
            <p:cNvSpPr>
              <a:spLocks noChangeShapeType="1"/>
            </p:cNvSpPr>
            <p:nvPr/>
          </p:nvSpPr>
          <p:spPr bwMode="auto">
            <a:xfrm flipV="1">
              <a:off x="2245" y="845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62" name="Group 142"/>
            <p:cNvGrpSpPr/>
            <p:nvPr/>
          </p:nvGrpSpPr>
          <p:grpSpPr bwMode="auto">
            <a:xfrm>
              <a:off x="1972" y="1797"/>
              <a:ext cx="363" cy="363"/>
              <a:chOff x="4785" y="709"/>
              <a:chExt cx="363" cy="363"/>
            </a:xfrm>
          </p:grpSpPr>
          <p:sp>
            <p:nvSpPr>
              <p:cNvPr id="30863" name="Oval 143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864" name="Line 144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865" name="Group 145"/>
            <p:cNvGrpSpPr/>
            <p:nvPr/>
          </p:nvGrpSpPr>
          <p:grpSpPr bwMode="auto">
            <a:xfrm>
              <a:off x="430" y="1162"/>
              <a:ext cx="363" cy="363"/>
              <a:chOff x="4785" y="709"/>
              <a:chExt cx="363" cy="363"/>
            </a:xfrm>
          </p:grpSpPr>
          <p:sp>
            <p:nvSpPr>
              <p:cNvPr id="30866" name="Oval 146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0867" name="Line 147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1920240" y="4578350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7697" y="5228947"/>
            <a:ext cx="464502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直接解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(2+I) ×10+40-30+(</a:t>
            </a:r>
            <a:r>
              <a:rPr lang="en-US" altLang="zh-CN" b="1" dirty="0">
                <a:solidFill>
                  <a:srgbClr val="FF0000"/>
                </a:solidFill>
              </a:rPr>
              <a:t>6+4</a:t>
            </a:r>
            <a:r>
              <a:rPr lang="en-US" altLang="zh-CN" b="1" dirty="0" smtClean="0">
                <a:solidFill>
                  <a:srgbClr val="FF0000"/>
                </a:solidFill>
              </a:rPr>
              <a:t>)×I=0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19885" y="1814195"/>
            <a:ext cx="2653852" cy="2548632"/>
            <a:chOff x="1954660" y="1168400"/>
            <a:chExt cx="2653852" cy="2548632"/>
          </a:xfrm>
        </p:grpSpPr>
        <p:sp>
          <p:nvSpPr>
            <p:cNvPr id="3" name="矩形 2"/>
            <p:cNvSpPr/>
            <p:nvPr/>
          </p:nvSpPr>
          <p:spPr bwMode="auto">
            <a:xfrm>
              <a:off x="2233613" y="1168400"/>
              <a:ext cx="2374899" cy="2548632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1954660" y="1459732"/>
              <a:ext cx="396081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6" name="椭圆 95"/>
          <p:cNvSpPr/>
          <p:nvPr/>
        </p:nvSpPr>
        <p:spPr bwMode="auto">
          <a:xfrm>
            <a:off x="3109913" y="2850659"/>
            <a:ext cx="1907381" cy="1556147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1560761" y="2130579"/>
            <a:ext cx="1081088" cy="206873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1870" y="3984625"/>
            <a:ext cx="776605" cy="512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8326268" y="1556033"/>
            <a:ext cx="1081088" cy="206873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7030124" y="1483678"/>
            <a:ext cx="2377232" cy="2213099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6" grpId="1" bldLvl="0" animBg="1"/>
      <p:bldP spid="30760" grpId="0" bldLvl="0" animBg="1"/>
      <p:bldP spid="30875" grpId="0" bldLvl="0" animBg="1" autoUpdateAnimBg="0"/>
      <p:bldP spid="30900" grpId="0" bldLvl="0" animBg="1"/>
      <p:bldP spid="30908" grpId="0" bldLvl="0" animBg="1"/>
      <p:bldP spid="30929" grpId="0" bldLvl="0" animBg="1" autoUpdateAnimBg="0"/>
      <p:bldP spid="2" grpId="0"/>
      <p:bldP spid="96" grpId="0" bldLvl="0" animBg="1"/>
      <p:bldP spid="97" grpId="0" bldLvl="0" animBg="1"/>
      <p:bldP spid="4" grpId="0"/>
      <p:bldP spid="99" grpId="0" bldLvl="0" animBg="1"/>
      <p:bldP spid="10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1" name="Group 2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33142" name="Picture 2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43" name="Text Box 2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3144" name="Group 2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33145" name="Picture 2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46" name="Text Box 2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3151" name="Group 3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33152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53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电路的等效变换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0865" y="2014855"/>
            <a:ext cx="924814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任何一个复杂的电路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向外引出两个端钮，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且从一个端子流入的电流等于从另一个端子流出的电流，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则称这一电路为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二端</a:t>
            </a:r>
            <a:r>
              <a:rPr kumimoji="1" lang="zh-CN" altLang="en-US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子</a:t>
            </a: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网络 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一端口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网络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4593" y="155321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二端电路（网络）</a:t>
            </a:r>
            <a:endParaRPr lang="zh-CN" altLang="en-US" sz="3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5503545" y="4218940"/>
            <a:ext cx="2089150" cy="1584325"/>
            <a:chOff x="3288" y="1979"/>
            <a:chExt cx="1270" cy="771"/>
          </a:xfrm>
        </p:grpSpPr>
        <p:grpSp>
          <p:nvGrpSpPr>
            <p:cNvPr id="27" name="Group 5"/>
            <p:cNvGrpSpPr/>
            <p:nvPr/>
          </p:nvGrpSpPr>
          <p:grpSpPr bwMode="auto">
            <a:xfrm>
              <a:off x="3288" y="1979"/>
              <a:ext cx="1270" cy="771"/>
              <a:chOff x="612" y="1979"/>
              <a:chExt cx="1270" cy="771"/>
            </a:xfrm>
          </p:grpSpPr>
          <p:sp>
            <p:nvSpPr>
              <p:cNvPr id="28" name="Rectangle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" name="Text Box 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79" y="2115"/>
              <a:ext cx="4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无源</a:t>
              </a:r>
              <a:endParaRPr lang="zh-CN" altLang="en-US" sz="32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2" name="AutoShape 10" descr="羊皮纸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40395" y="4149090"/>
            <a:ext cx="1798638" cy="1008063"/>
          </a:xfrm>
          <a:prstGeom prst="wedgeRoundRectCallout">
            <a:avLst>
              <a:gd name="adj1" fmla="val -94926"/>
              <a:gd name="adj2" fmla="val 25593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无源一端口网络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2407920" y="3931603"/>
            <a:ext cx="2078038" cy="1800225"/>
            <a:chOff x="658" y="2341"/>
            <a:chExt cx="1309" cy="1134"/>
          </a:xfrm>
        </p:grpSpPr>
        <p:sp>
          <p:nvSpPr>
            <p:cNvPr id="34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520" y="2477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pSp>
          <p:nvGrpSpPr>
            <p:cNvPr id="35" name="Group 13"/>
            <p:cNvGrpSpPr/>
            <p:nvPr/>
          </p:nvGrpSpPr>
          <p:grpSpPr bwMode="auto">
            <a:xfrm>
              <a:off x="658" y="2477"/>
              <a:ext cx="1309" cy="998"/>
              <a:chOff x="612" y="1979"/>
              <a:chExt cx="1270" cy="771"/>
            </a:xfrm>
          </p:grpSpPr>
          <p:sp>
            <p:nvSpPr>
              <p:cNvPr id="36" name="Rectangle 14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7" name="Line 15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" name="Line 1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9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519" y="2650"/>
              <a:ext cx="42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565" y="3303"/>
              <a:ext cx="37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55" y="2976"/>
              <a:ext cx="2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10" y="2341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75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25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uiExpand="1" build="p"/>
      <p:bldP spid="25" grpId="0" bldLvl="0" animBg="1"/>
      <p:bldP spid="32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86473" y="1074420"/>
            <a:ext cx="11328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-</a:t>
            </a:r>
            <a:r>
              <a:rPr kumimoji="1"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kumimoji="1" lang="en-US" altLang="zh-CN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 rot="5400000">
            <a:off x="8767445" y="3331845"/>
            <a:ext cx="483870" cy="215900"/>
          </a:xfrm>
          <a:prstGeom prst="rightArrow">
            <a:avLst>
              <a:gd name="adj1" fmla="val 50000"/>
              <a:gd name="adj2" fmla="val 79412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33425" y="4723130"/>
            <a:ext cx="604964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1" dirty="0">
                <a:ea typeface="楷体_GB2312" pitchFamily="49" charset="-122"/>
              </a:rPr>
              <a:t>受控源</a:t>
            </a:r>
            <a:r>
              <a:rPr kumimoji="1" lang="zh-CN" altLang="en-US" b="1" dirty="0" smtClean="0">
                <a:ea typeface="楷体_GB2312" pitchFamily="49" charset="-122"/>
                <a:sym typeface="+mn-ea"/>
              </a:rPr>
              <a:t>可</a:t>
            </a:r>
            <a:r>
              <a:rPr kumimoji="1" lang="zh-CN" altLang="en-US" b="1" dirty="0">
                <a:ea typeface="楷体_GB2312" pitchFamily="49" charset="-122"/>
              </a:rPr>
              <a:t>和独立源一样</a:t>
            </a:r>
            <a:r>
              <a:rPr kumimoji="1" lang="zh-CN" altLang="en-US" b="1" dirty="0" smtClean="0">
                <a:ea typeface="楷体_GB2312" pitchFamily="49" charset="-122"/>
              </a:rPr>
              <a:t>进行</a:t>
            </a:r>
            <a:r>
              <a:rPr kumimoji="1" lang="zh-CN" altLang="en-US" b="1" dirty="0">
                <a:ea typeface="楷体_GB2312" pitchFamily="49" charset="-122"/>
              </a:rPr>
              <a:t>电源转换；</a:t>
            </a:r>
            <a:endParaRPr kumimoji="1" lang="zh-CN" altLang="en-US" b="1" dirty="0"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1" dirty="0">
                <a:ea typeface="楷体_GB2312" pitchFamily="49" charset="-122"/>
              </a:rPr>
              <a:t>转换过程中注意</a:t>
            </a:r>
            <a:r>
              <a:rPr kumimoji="1" lang="zh-CN" altLang="en-US" b="1" dirty="0">
                <a:solidFill>
                  <a:srgbClr val="FF0000"/>
                </a:solidFill>
                <a:ea typeface="楷体_GB2312" pitchFamily="49" charset="-122"/>
              </a:rPr>
              <a:t>不要丢失控制量</a:t>
            </a:r>
            <a:r>
              <a:rPr kumimoji="1" lang="zh-CN" altLang="en-US" b="1" dirty="0">
                <a:ea typeface="楷体_GB2312" pitchFamily="49" charset="-122"/>
              </a:rPr>
              <a:t>。</a:t>
            </a:r>
            <a:endParaRPr kumimoji="1" lang="zh-CN" altLang="en-US" b="1" dirty="0">
              <a:ea typeface="楷体_GB2312" pitchFamily="49" charset="-122"/>
            </a:endParaRP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2210435" y="1120616"/>
            <a:ext cx="26638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求电流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i</a:t>
            </a:r>
            <a:r>
              <a:rPr lang="en-US" altLang="zh-CN" b="1" baseline="-25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9845" name="Object 149"/>
          <p:cNvGraphicFramePr>
            <a:graphicFrameLocks noChangeAspect="1"/>
          </p:cNvGraphicFramePr>
          <p:nvPr/>
        </p:nvGraphicFramePr>
        <p:xfrm>
          <a:off x="2208848" y="1626870"/>
          <a:ext cx="25209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0" name="公式" r:id="rId1" imgW="1587500" imgH="660400" progId="Equation.3">
                  <p:embed/>
                </p:oleObj>
              </mc:Choice>
              <mc:Fallback>
                <p:oleObj name="公式" r:id="rId1" imgW="1587500" imgH="6604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848" y="1626870"/>
                        <a:ext cx="25209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46" name="Object 150"/>
          <p:cNvGraphicFramePr>
            <a:graphicFrameLocks noChangeAspect="1"/>
          </p:cNvGraphicFramePr>
          <p:nvPr/>
        </p:nvGraphicFramePr>
        <p:xfrm>
          <a:off x="2135188" y="2707323"/>
          <a:ext cx="39608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1" name="公式" r:id="rId3" imgW="2400300" imgH="317500" progId="Equation.3">
                  <p:embed/>
                </p:oleObj>
              </mc:Choice>
              <mc:Fallback>
                <p:oleObj name="公式" r:id="rId3" imgW="2400300" imgH="31750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707323"/>
                        <a:ext cx="39608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47" name="Object 151"/>
          <p:cNvGraphicFramePr>
            <a:graphicFrameLocks noChangeAspect="1"/>
          </p:cNvGraphicFramePr>
          <p:nvPr/>
        </p:nvGraphicFramePr>
        <p:xfrm>
          <a:off x="2135188" y="3282315"/>
          <a:ext cx="33131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2" name="公式" r:id="rId5" imgW="2095500" imgH="660400" progId="Equation.3">
                  <p:embed/>
                </p:oleObj>
              </mc:Choice>
              <mc:Fallback>
                <p:oleObj name="公式" r:id="rId5" imgW="2095500" imgH="6604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282315"/>
                        <a:ext cx="33131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853" name="Group 15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9854" name="Picture 15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855" name="Text Box 1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856" name="Group 160"/>
          <p:cNvGrpSpPr/>
          <p:nvPr/>
        </p:nvGrpSpPr>
        <p:grpSpPr bwMode="auto">
          <a:xfrm>
            <a:off x="8975725" y="6446838"/>
            <a:ext cx="792163" cy="368299"/>
            <a:chOff x="4649" y="4020"/>
            <a:chExt cx="499" cy="232"/>
          </a:xfrm>
        </p:grpSpPr>
        <p:pic>
          <p:nvPicPr>
            <p:cNvPr id="29857" name="Picture 16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858" name="Text Box 1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862" name="Group 166"/>
          <p:cNvGrpSpPr/>
          <p:nvPr/>
        </p:nvGrpSpPr>
        <p:grpSpPr bwMode="auto">
          <a:xfrm>
            <a:off x="641668" y="4060190"/>
            <a:ext cx="1406525" cy="628650"/>
            <a:chOff x="425" y="3058"/>
            <a:chExt cx="886" cy="396"/>
          </a:xfrm>
        </p:grpSpPr>
        <p:pic>
          <p:nvPicPr>
            <p:cNvPr id="29863" name="Picture 167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" y="3058"/>
              <a:ext cx="418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864" name="Text Box 168"/>
            <p:cNvSpPr txBox="1">
              <a:spLocks noChangeArrowheads="1"/>
            </p:cNvSpPr>
            <p:nvPr/>
          </p:nvSpPr>
          <p:spPr bwMode="auto">
            <a:xfrm>
              <a:off x="748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29925" name="Group 229"/>
          <p:cNvGrpSpPr/>
          <p:nvPr/>
        </p:nvGrpSpPr>
        <p:grpSpPr bwMode="auto">
          <a:xfrm>
            <a:off x="6957695" y="1325881"/>
            <a:ext cx="3887788" cy="1828799"/>
            <a:chOff x="3016" y="564"/>
            <a:chExt cx="2449" cy="1152"/>
          </a:xfrm>
        </p:grpSpPr>
        <p:sp>
          <p:nvSpPr>
            <p:cNvPr id="29866" name="AutoShape 170"/>
            <p:cNvSpPr>
              <a:spLocks noChangeArrowheads="1"/>
            </p:cNvSpPr>
            <p:nvPr/>
          </p:nvSpPr>
          <p:spPr bwMode="auto">
            <a:xfrm>
              <a:off x="5012" y="990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67" name="Oval 171"/>
            <p:cNvSpPr>
              <a:spLocks noChangeArrowheads="1"/>
            </p:cNvSpPr>
            <p:nvPr/>
          </p:nvSpPr>
          <p:spPr bwMode="auto">
            <a:xfrm>
              <a:off x="3016" y="94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9880" name="Rectangle 184"/>
            <p:cNvSpPr>
              <a:spLocks noChangeArrowheads="1"/>
            </p:cNvSpPr>
            <p:nvPr/>
          </p:nvSpPr>
          <p:spPr bwMode="auto">
            <a:xfrm>
              <a:off x="3197" y="627"/>
              <a:ext cx="2041" cy="108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68" name="Text Box 172"/>
            <p:cNvSpPr txBox="1">
              <a:spLocks noChangeArrowheads="1"/>
            </p:cNvSpPr>
            <p:nvPr/>
          </p:nvSpPr>
          <p:spPr bwMode="auto">
            <a:xfrm>
              <a:off x="4921" y="762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869" name="Text Box 173"/>
            <p:cNvSpPr txBox="1">
              <a:spLocks noChangeArrowheads="1"/>
            </p:cNvSpPr>
            <p:nvPr/>
          </p:nvSpPr>
          <p:spPr bwMode="auto">
            <a:xfrm>
              <a:off x="4921" y="1216"/>
              <a:ext cx="2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870" name="Text Box 174"/>
            <p:cNvSpPr txBox="1">
              <a:spLocks noChangeArrowheads="1"/>
            </p:cNvSpPr>
            <p:nvPr/>
          </p:nvSpPr>
          <p:spPr bwMode="auto">
            <a:xfrm>
              <a:off x="3379" y="1033"/>
              <a:ext cx="3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871" name="Line 175"/>
            <p:cNvSpPr>
              <a:spLocks noChangeShapeType="1"/>
            </p:cNvSpPr>
            <p:nvPr/>
          </p:nvSpPr>
          <p:spPr bwMode="auto">
            <a:xfrm>
              <a:off x="4150" y="627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2" name="Line 176"/>
            <p:cNvSpPr>
              <a:spLocks noChangeShapeType="1"/>
            </p:cNvSpPr>
            <p:nvPr/>
          </p:nvSpPr>
          <p:spPr bwMode="auto">
            <a:xfrm>
              <a:off x="3651" y="627"/>
              <a:ext cx="499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73" name="Text Box 177"/>
            <p:cNvSpPr txBox="1">
              <a:spLocks noChangeArrowheads="1"/>
            </p:cNvSpPr>
            <p:nvPr/>
          </p:nvSpPr>
          <p:spPr bwMode="auto">
            <a:xfrm>
              <a:off x="3198" y="708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4" name="Text Box 178"/>
            <p:cNvSpPr txBox="1">
              <a:spLocks noChangeArrowheads="1"/>
            </p:cNvSpPr>
            <p:nvPr/>
          </p:nvSpPr>
          <p:spPr bwMode="auto">
            <a:xfrm>
              <a:off x="3288" y="1170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5" name="Text Box 179"/>
            <p:cNvSpPr txBox="1">
              <a:spLocks noChangeArrowheads="1"/>
            </p:cNvSpPr>
            <p:nvPr/>
          </p:nvSpPr>
          <p:spPr bwMode="auto">
            <a:xfrm>
              <a:off x="4558" y="668"/>
              <a:ext cx="33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6" name="Text Box 180"/>
            <p:cNvSpPr txBox="1">
              <a:spLocks noChangeArrowheads="1"/>
            </p:cNvSpPr>
            <p:nvPr/>
          </p:nvSpPr>
          <p:spPr bwMode="auto">
            <a:xfrm>
              <a:off x="4195" y="94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7" name="Text Box 181"/>
            <p:cNvSpPr txBox="1">
              <a:spLocks noChangeArrowheads="1"/>
            </p:cNvSpPr>
            <p:nvPr/>
          </p:nvSpPr>
          <p:spPr bwMode="auto">
            <a:xfrm>
              <a:off x="3560" y="704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8" name="Text Box 182"/>
            <p:cNvSpPr txBox="1">
              <a:spLocks noChangeArrowheads="1"/>
            </p:cNvSpPr>
            <p:nvPr/>
          </p:nvSpPr>
          <p:spPr bwMode="auto">
            <a:xfrm>
              <a:off x="3832" y="581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79" name="Text Box 183"/>
            <p:cNvSpPr txBox="1">
              <a:spLocks noChangeArrowheads="1"/>
            </p:cNvSpPr>
            <p:nvPr/>
          </p:nvSpPr>
          <p:spPr bwMode="auto">
            <a:xfrm>
              <a:off x="4649" y="1034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81" name="Rectangle 185"/>
            <p:cNvSpPr>
              <a:spLocks noChangeArrowheads="1"/>
            </p:cNvSpPr>
            <p:nvPr/>
          </p:nvSpPr>
          <p:spPr bwMode="auto">
            <a:xfrm>
              <a:off x="4086" y="9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82" name="Rectangle 186"/>
            <p:cNvSpPr>
              <a:spLocks noChangeArrowheads="1"/>
            </p:cNvSpPr>
            <p:nvPr/>
          </p:nvSpPr>
          <p:spPr bwMode="auto">
            <a:xfrm>
              <a:off x="4558" y="56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83" name="Rectangle 187"/>
            <p:cNvSpPr>
              <a:spLocks noChangeArrowheads="1"/>
            </p:cNvSpPr>
            <p:nvPr/>
          </p:nvSpPr>
          <p:spPr bwMode="auto">
            <a:xfrm>
              <a:off x="3515" y="57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920" name="Group 22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9921" name="Picture 225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922" name="Text Box 2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9924" name="Text Box 228"/>
          <p:cNvSpPr txBox="1">
            <a:spLocks noChangeArrowheads="1"/>
          </p:cNvSpPr>
          <p:nvPr/>
        </p:nvSpPr>
        <p:spPr bwMode="auto">
          <a:xfrm>
            <a:off x="1202055" y="1914843"/>
            <a:ext cx="59531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9926" name="Group 230"/>
          <p:cNvGrpSpPr/>
          <p:nvPr/>
        </p:nvGrpSpPr>
        <p:grpSpPr bwMode="auto">
          <a:xfrm>
            <a:off x="6958013" y="3903981"/>
            <a:ext cx="3887787" cy="1800224"/>
            <a:chOff x="2971" y="2414"/>
            <a:chExt cx="2449" cy="1134"/>
          </a:xfrm>
        </p:grpSpPr>
        <p:sp>
          <p:nvSpPr>
            <p:cNvPr id="29885" name="Oval 189"/>
            <p:cNvSpPr>
              <a:spLocks noChangeArrowheads="1"/>
            </p:cNvSpPr>
            <p:nvPr/>
          </p:nvSpPr>
          <p:spPr bwMode="auto">
            <a:xfrm>
              <a:off x="2971" y="277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9886" name="Text Box 190"/>
            <p:cNvSpPr txBox="1">
              <a:spLocks noChangeArrowheads="1"/>
            </p:cNvSpPr>
            <p:nvPr/>
          </p:nvSpPr>
          <p:spPr bwMode="auto">
            <a:xfrm>
              <a:off x="3289" y="2775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887" name="Line 191"/>
            <p:cNvSpPr>
              <a:spLocks noChangeShapeType="1"/>
            </p:cNvSpPr>
            <p:nvPr/>
          </p:nvSpPr>
          <p:spPr bwMode="auto">
            <a:xfrm>
              <a:off x="4105" y="2459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89" name="Text Box 193"/>
            <p:cNvSpPr txBox="1">
              <a:spLocks noChangeArrowheads="1"/>
            </p:cNvSpPr>
            <p:nvPr/>
          </p:nvSpPr>
          <p:spPr bwMode="auto">
            <a:xfrm>
              <a:off x="3108" y="2522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0" name="Text Box 194"/>
            <p:cNvSpPr txBox="1">
              <a:spLocks noChangeArrowheads="1"/>
            </p:cNvSpPr>
            <p:nvPr/>
          </p:nvSpPr>
          <p:spPr bwMode="auto">
            <a:xfrm>
              <a:off x="3198" y="3002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1" name="Text Box 195"/>
            <p:cNvSpPr txBox="1">
              <a:spLocks noChangeArrowheads="1"/>
            </p:cNvSpPr>
            <p:nvPr/>
          </p:nvSpPr>
          <p:spPr bwMode="auto">
            <a:xfrm>
              <a:off x="3470" y="251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2" name="Text Box 196"/>
            <p:cNvSpPr txBox="1">
              <a:spLocks noChangeArrowheads="1"/>
            </p:cNvSpPr>
            <p:nvPr/>
          </p:nvSpPr>
          <p:spPr bwMode="auto">
            <a:xfrm>
              <a:off x="3787" y="2476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3" name="Rectangle 197"/>
            <p:cNvSpPr>
              <a:spLocks noChangeArrowheads="1"/>
            </p:cNvSpPr>
            <p:nvPr/>
          </p:nvSpPr>
          <p:spPr bwMode="auto">
            <a:xfrm>
              <a:off x="3152" y="2459"/>
              <a:ext cx="2041" cy="108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4" name="Rectangle 198"/>
            <p:cNvSpPr>
              <a:spLocks noChangeArrowheads="1"/>
            </p:cNvSpPr>
            <p:nvPr/>
          </p:nvSpPr>
          <p:spPr bwMode="auto">
            <a:xfrm>
              <a:off x="4023" y="286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5" name="Rectangle 199"/>
            <p:cNvSpPr>
              <a:spLocks noChangeArrowheads="1"/>
            </p:cNvSpPr>
            <p:nvPr/>
          </p:nvSpPr>
          <p:spPr bwMode="auto">
            <a:xfrm>
              <a:off x="3424" y="24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96" name="Text Box 200"/>
            <p:cNvSpPr txBox="1">
              <a:spLocks noChangeArrowheads="1"/>
            </p:cNvSpPr>
            <p:nvPr/>
          </p:nvSpPr>
          <p:spPr bwMode="auto">
            <a:xfrm>
              <a:off x="4150" y="2957"/>
              <a:ext cx="68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//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7" name="Text Box 201"/>
            <p:cNvSpPr txBox="1">
              <a:spLocks noChangeArrowheads="1"/>
            </p:cNvSpPr>
            <p:nvPr/>
          </p:nvSpPr>
          <p:spPr bwMode="auto">
            <a:xfrm>
              <a:off x="4422" y="2522"/>
              <a:ext cx="8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/R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899" name="Line 203"/>
            <p:cNvSpPr>
              <a:spLocks noChangeShapeType="1"/>
            </p:cNvSpPr>
            <p:nvPr/>
          </p:nvSpPr>
          <p:spPr bwMode="auto">
            <a:xfrm flipV="1">
              <a:off x="5193" y="2568"/>
              <a:ext cx="0" cy="318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98" name="AutoShape 202"/>
            <p:cNvSpPr>
              <a:spLocks noChangeArrowheads="1"/>
            </p:cNvSpPr>
            <p:nvPr/>
          </p:nvSpPr>
          <p:spPr bwMode="auto">
            <a:xfrm rot="10800000">
              <a:off x="4967" y="2778"/>
              <a:ext cx="453" cy="53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88" name="Line 192"/>
            <p:cNvSpPr>
              <a:spLocks noChangeShapeType="1"/>
            </p:cNvSpPr>
            <p:nvPr/>
          </p:nvSpPr>
          <p:spPr bwMode="auto">
            <a:xfrm>
              <a:off x="3788" y="2458"/>
              <a:ext cx="31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927" name="Group 231"/>
          <p:cNvGrpSpPr/>
          <p:nvPr/>
        </p:nvGrpSpPr>
        <p:grpSpPr bwMode="auto">
          <a:xfrm>
            <a:off x="6783388" y="3716338"/>
            <a:ext cx="4249737" cy="2089150"/>
            <a:chOff x="2879" y="2115"/>
            <a:chExt cx="2677" cy="1316"/>
          </a:xfrm>
        </p:grpSpPr>
        <p:sp>
          <p:nvSpPr>
            <p:cNvPr id="29928" name="Rectangle 232"/>
            <p:cNvSpPr>
              <a:spLocks noChangeArrowheads="1"/>
            </p:cNvSpPr>
            <p:nvPr/>
          </p:nvSpPr>
          <p:spPr bwMode="auto">
            <a:xfrm>
              <a:off x="2879" y="2115"/>
              <a:ext cx="2677" cy="13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29" name="AutoShape 233"/>
            <p:cNvSpPr>
              <a:spLocks noChangeArrowheads="1"/>
            </p:cNvSpPr>
            <p:nvPr/>
          </p:nvSpPr>
          <p:spPr bwMode="auto">
            <a:xfrm>
              <a:off x="5011" y="2614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30" name="Oval 234"/>
            <p:cNvSpPr>
              <a:spLocks noChangeArrowheads="1"/>
            </p:cNvSpPr>
            <p:nvPr/>
          </p:nvSpPr>
          <p:spPr bwMode="auto">
            <a:xfrm>
              <a:off x="3015" y="26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9931" name="Text Box 235"/>
            <p:cNvSpPr txBox="1">
              <a:spLocks noChangeArrowheads="1"/>
            </p:cNvSpPr>
            <p:nvPr/>
          </p:nvSpPr>
          <p:spPr bwMode="auto">
            <a:xfrm>
              <a:off x="3378" y="2622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932" name="Text Box 236"/>
            <p:cNvSpPr txBox="1">
              <a:spLocks noChangeArrowheads="1"/>
            </p:cNvSpPr>
            <p:nvPr/>
          </p:nvSpPr>
          <p:spPr bwMode="auto">
            <a:xfrm>
              <a:off x="3196" y="2396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33" name="Text Box 237"/>
            <p:cNvSpPr txBox="1">
              <a:spLocks noChangeArrowheads="1"/>
            </p:cNvSpPr>
            <p:nvPr/>
          </p:nvSpPr>
          <p:spPr bwMode="auto">
            <a:xfrm>
              <a:off x="3287" y="2849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34" name="Text Box 238"/>
            <p:cNvSpPr txBox="1">
              <a:spLocks noChangeArrowheads="1"/>
            </p:cNvSpPr>
            <p:nvPr/>
          </p:nvSpPr>
          <p:spPr bwMode="auto">
            <a:xfrm>
              <a:off x="4103" y="2341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35" name="Text Box 239"/>
            <p:cNvSpPr txBox="1">
              <a:spLocks noChangeArrowheads="1"/>
            </p:cNvSpPr>
            <p:nvPr/>
          </p:nvSpPr>
          <p:spPr bwMode="auto">
            <a:xfrm>
              <a:off x="3740" y="2251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36" name="Rectangle 240"/>
            <p:cNvSpPr>
              <a:spLocks noChangeArrowheads="1"/>
            </p:cNvSpPr>
            <p:nvPr/>
          </p:nvSpPr>
          <p:spPr bwMode="auto">
            <a:xfrm>
              <a:off x="3196" y="2314"/>
              <a:ext cx="2041" cy="98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37" name="Rectangle 241"/>
            <p:cNvSpPr>
              <a:spLocks noChangeArrowheads="1"/>
            </p:cNvSpPr>
            <p:nvPr/>
          </p:nvSpPr>
          <p:spPr bwMode="auto">
            <a:xfrm>
              <a:off x="4103" y="225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38" name="Text Box 242"/>
            <p:cNvSpPr txBox="1">
              <a:spLocks noChangeArrowheads="1"/>
            </p:cNvSpPr>
            <p:nvPr/>
          </p:nvSpPr>
          <p:spPr bwMode="auto">
            <a:xfrm>
              <a:off x="5192" y="2296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39" name="Text Box 243"/>
            <p:cNvSpPr txBox="1">
              <a:spLocks noChangeArrowheads="1"/>
            </p:cNvSpPr>
            <p:nvPr/>
          </p:nvSpPr>
          <p:spPr bwMode="auto">
            <a:xfrm>
              <a:off x="5192" y="2931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40" name="Text Box 244"/>
            <p:cNvSpPr txBox="1">
              <a:spLocks noChangeArrowheads="1"/>
            </p:cNvSpPr>
            <p:nvPr/>
          </p:nvSpPr>
          <p:spPr bwMode="auto">
            <a:xfrm>
              <a:off x="3740" y="2749"/>
              <a:ext cx="145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//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)ri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/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941" name="Line 245"/>
            <p:cNvSpPr>
              <a:spLocks noChangeShapeType="1"/>
            </p:cNvSpPr>
            <p:nvPr/>
          </p:nvSpPr>
          <p:spPr bwMode="auto">
            <a:xfrm>
              <a:off x="3332" y="2314"/>
              <a:ext cx="499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6460" y="5877778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思考：此题有否不用电源变换的方法？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96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/>
      <p:bldP spid="29702" grpId="0" bldLvl="0" animBg="1"/>
      <p:bldP spid="29705" grpId="0" bldLvl="0" animBg="1"/>
      <p:bldP spid="29795" grpId="0" bldLvl="0" animBg="1"/>
      <p:bldP spid="29924" grpId="0" bldLvl="0" animBg="1" autoUpdateAnimBg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915035" y="1132840"/>
            <a:ext cx="11328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3200" dirty="0">
                <a:solidFill>
                  <a:schemeClr val="bg1"/>
                </a:solidFill>
                <a:ea typeface="宋体" panose="02010600030101010101" pitchFamily="2" charset="-122"/>
              </a:rPr>
              <a:t>6-5</a:t>
            </a:r>
            <a:endParaRPr kumimoji="1" lang="en-US" altLang="zh-CN" sz="32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5951855" y="2923223"/>
            <a:ext cx="685800" cy="215900"/>
          </a:xfrm>
          <a:prstGeom prst="rightArrow">
            <a:avLst>
              <a:gd name="adj1" fmla="val 50000"/>
              <a:gd name="adj2" fmla="val 79412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9692640" y="4325620"/>
            <a:ext cx="215900" cy="325755"/>
          </a:xfrm>
          <a:prstGeom prst="downArrow">
            <a:avLst>
              <a:gd name="adj1" fmla="val 50000"/>
              <a:gd name="adj2" fmla="val 58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5" name="Text Box 81"/>
          <p:cNvSpPr txBox="1">
            <a:spLocks noChangeArrowheads="1"/>
          </p:cNvSpPr>
          <p:nvPr/>
        </p:nvSpPr>
        <p:spPr bwMode="auto">
          <a:xfrm>
            <a:off x="1999298" y="1170940"/>
            <a:ext cx="75263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把电路转换成一个电压源和一个电阻的串联。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2306" name="Object 82"/>
          <p:cNvGraphicFramePr>
            <a:graphicFrameLocks noChangeAspect="1"/>
          </p:cNvGraphicFramePr>
          <p:nvPr/>
        </p:nvGraphicFramePr>
        <p:xfrm>
          <a:off x="7002145" y="3739515"/>
          <a:ext cx="367728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9" name="公式" r:id="rId1" imgW="2324100" imgH="596900" progId="Equation.3">
                  <p:embed/>
                </p:oleObj>
              </mc:Choice>
              <mc:Fallback>
                <p:oleObj name="公式" r:id="rId1" imgW="2324100" imgH="5969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145" y="3739515"/>
                        <a:ext cx="3677285" cy="940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308" name="Group 8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2309" name="Picture 8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10" name="Text Box 8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11" name="Group 8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2312" name="Picture 8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13" name="Text Box 8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90" name="Group 166"/>
          <p:cNvGrpSpPr/>
          <p:nvPr/>
        </p:nvGrpSpPr>
        <p:grpSpPr bwMode="auto">
          <a:xfrm>
            <a:off x="7174548" y="1698625"/>
            <a:ext cx="3414712" cy="2017713"/>
            <a:chOff x="3243" y="844"/>
            <a:chExt cx="2151" cy="1271"/>
          </a:xfrm>
        </p:grpSpPr>
        <p:sp>
          <p:nvSpPr>
            <p:cNvPr id="52342" name="AutoShape 118"/>
            <p:cNvSpPr>
              <a:spLocks noChangeArrowheads="1"/>
            </p:cNvSpPr>
            <p:nvPr/>
          </p:nvSpPr>
          <p:spPr bwMode="auto">
            <a:xfrm>
              <a:off x="4286" y="981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3" name="Oval 119"/>
            <p:cNvSpPr>
              <a:spLocks noChangeArrowheads="1"/>
            </p:cNvSpPr>
            <p:nvPr/>
          </p:nvSpPr>
          <p:spPr bwMode="auto">
            <a:xfrm>
              <a:off x="3243" y="13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3424" y="1162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3424" y="1162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424" y="2069"/>
              <a:ext cx="181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604" y="844"/>
              <a:ext cx="61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2k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48" name="Text Box 124"/>
            <p:cNvSpPr txBox="1">
              <a:spLocks noChangeArrowheads="1"/>
            </p:cNvSpPr>
            <p:nvPr/>
          </p:nvSpPr>
          <p:spPr bwMode="auto">
            <a:xfrm>
              <a:off x="3604" y="1479"/>
              <a:ext cx="54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49" name="Text Box 125"/>
            <p:cNvSpPr txBox="1">
              <a:spLocks noChangeArrowheads="1"/>
            </p:cNvSpPr>
            <p:nvPr/>
          </p:nvSpPr>
          <p:spPr bwMode="auto">
            <a:xfrm>
              <a:off x="4240" y="1338"/>
              <a:ext cx="6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500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50" name="Line 126"/>
            <p:cNvSpPr>
              <a:spLocks noChangeShapeType="1"/>
            </p:cNvSpPr>
            <p:nvPr/>
          </p:nvSpPr>
          <p:spPr bwMode="auto">
            <a:xfrm flipH="1">
              <a:off x="4739" y="1162"/>
              <a:ext cx="35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1" name="Text Box 127"/>
            <p:cNvSpPr txBox="1">
              <a:spLocks noChangeArrowheads="1"/>
            </p:cNvSpPr>
            <p:nvPr/>
          </p:nvSpPr>
          <p:spPr bwMode="auto">
            <a:xfrm>
              <a:off x="3468" y="1161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3468" y="1569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53" name="Text Box 129"/>
            <p:cNvSpPr txBox="1">
              <a:spLocks noChangeArrowheads="1"/>
            </p:cNvSpPr>
            <p:nvPr/>
          </p:nvSpPr>
          <p:spPr bwMode="auto">
            <a:xfrm>
              <a:off x="5012" y="1433"/>
              <a:ext cx="3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54" name="Rectangle 130"/>
            <p:cNvSpPr>
              <a:spLocks noChangeArrowheads="1"/>
            </p:cNvSpPr>
            <p:nvPr/>
          </p:nvSpPr>
          <p:spPr bwMode="auto">
            <a:xfrm>
              <a:off x="3696" y="111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5" name="Text Box 131"/>
            <p:cNvSpPr txBox="1">
              <a:spLocks noChangeArrowheads="1"/>
            </p:cNvSpPr>
            <p:nvPr/>
          </p:nvSpPr>
          <p:spPr bwMode="auto">
            <a:xfrm>
              <a:off x="5057" y="1161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56" name="Text Box 132"/>
            <p:cNvSpPr txBox="1">
              <a:spLocks noChangeArrowheads="1"/>
            </p:cNvSpPr>
            <p:nvPr/>
          </p:nvSpPr>
          <p:spPr bwMode="auto">
            <a:xfrm>
              <a:off x="5057" y="1705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57" name="Oval 133"/>
            <p:cNvSpPr>
              <a:spLocks noChangeArrowheads="1"/>
            </p:cNvSpPr>
            <p:nvPr/>
          </p:nvSpPr>
          <p:spPr bwMode="auto">
            <a:xfrm>
              <a:off x="5238" y="202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8" name="Oval 134"/>
            <p:cNvSpPr>
              <a:spLocks noChangeArrowheads="1"/>
            </p:cNvSpPr>
            <p:nvPr/>
          </p:nvSpPr>
          <p:spPr bwMode="auto">
            <a:xfrm>
              <a:off x="5193" y="111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9" name="Text Box 135"/>
            <p:cNvSpPr txBox="1">
              <a:spLocks noChangeArrowheads="1"/>
            </p:cNvSpPr>
            <p:nvPr/>
          </p:nvSpPr>
          <p:spPr bwMode="auto">
            <a:xfrm>
              <a:off x="4103" y="1114"/>
              <a:ext cx="2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60" name="Text Box 136"/>
            <p:cNvSpPr txBox="1">
              <a:spLocks noChangeArrowheads="1"/>
            </p:cNvSpPr>
            <p:nvPr/>
          </p:nvSpPr>
          <p:spPr bwMode="auto">
            <a:xfrm>
              <a:off x="4654" y="1153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61" name="Text Box 137"/>
            <p:cNvSpPr txBox="1">
              <a:spLocks noChangeArrowheads="1"/>
            </p:cNvSpPr>
            <p:nvPr/>
          </p:nvSpPr>
          <p:spPr bwMode="auto">
            <a:xfrm>
              <a:off x="4919" y="1114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391" name="Group 167"/>
          <p:cNvGrpSpPr/>
          <p:nvPr/>
        </p:nvGrpSpPr>
        <p:grpSpPr bwMode="auto">
          <a:xfrm>
            <a:off x="7174865" y="4795838"/>
            <a:ext cx="3414713" cy="1585913"/>
            <a:chOff x="3198" y="2795"/>
            <a:chExt cx="2151" cy="999"/>
          </a:xfrm>
        </p:grpSpPr>
        <p:sp>
          <p:nvSpPr>
            <p:cNvPr id="52365" name="Text Box 141"/>
            <p:cNvSpPr txBox="1">
              <a:spLocks noChangeArrowheads="1"/>
            </p:cNvSpPr>
            <p:nvPr/>
          </p:nvSpPr>
          <p:spPr bwMode="auto">
            <a:xfrm>
              <a:off x="4785" y="2839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66" name="Oval 142"/>
            <p:cNvSpPr>
              <a:spLocks noChangeArrowheads="1"/>
            </p:cNvSpPr>
            <p:nvPr/>
          </p:nvSpPr>
          <p:spPr bwMode="auto">
            <a:xfrm>
              <a:off x="3198" y="306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2367" name="Line 143"/>
            <p:cNvSpPr>
              <a:spLocks noChangeShapeType="1"/>
            </p:cNvSpPr>
            <p:nvPr/>
          </p:nvSpPr>
          <p:spPr bwMode="auto">
            <a:xfrm>
              <a:off x="3379" y="2841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68" name="Line 144"/>
            <p:cNvSpPr>
              <a:spLocks noChangeShapeType="1"/>
            </p:cNvSpPr>
            <p:nvPr/>
          </p:nvSpPr>
          <p:spPr bwMode="auto">
            <a:xfrm>
              <a:off x="3379" y="2841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69" name="Line 145"/>
            <p:cNvSpPr>
              <a:spLocks noChangeShapeType="1"/>
            </p:cNvSpPr>
            <p:nvPr/>
          </p:nvSpPr>
          <p:spPr bwMode="auto">
            <a:xfrm>
              <a:off x="3379" y="3748"/>
              <a:ext cx="181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70" name="Text Box 146"/>
            <p:cNvSpPr txBox="1">
              <a:spLocks noChangeArrowheads="1"/>
            </p:cNvSpPr>
            <p:nvPr/>
          </p:nvSpPr>
          <p:spPr bwMode="auto">
            <a:xfrm>
              <a:off x="3787" y="2883"/>
              <a:ext cx="77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1.5k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1" name="Text Box 147"/>
            <p:cNvSpPr txBox="1">
              <a:spLocks noChangeArrowheads="1"/>
            </p:cNvSpPr>
            <p:nvPr/>
          </p:nvSpPr>
          <p:spPr bwMode="auto">
            <a:xfrm>
              <a:off x="3560" y="3113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72" name="Line 148"/>
            <p:cNvSpPr>
              <a:spLocks noChangeShapeType="1"/>
            </p:cNvSpPr>
            <p:nvPr/>
          </p:nvSpPr>
          <p:spPr bwMode="auto">
            <a:xfrm flipH="1">
              <a:off x="4694" y="2840"/>
              <a:ext cx="35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73" name="Text Box 149"/>
            <p:cNvSpPr txBox="1">
              <a:spLocks noChangeArrowheads="1"/>
            </p:cNvSpPr>
            <p:nvPr/>
          </p:nvSpPr>
          <p:spPr bwMode="auto">
            <a:xfrm>
              <a:off x="3424" y="2795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4" name="Text Box 150"/>
            <p:cNvSpPr txBox="1">
              <a:spLocks noChangeArrowheads="1"/>
            </p:cNvSpPr>
            <p:nvPr/>
          </p:nvSpPr>
          <p:spPr bwMode="auto">
            <a:xfrm>
              <a:off x="3379" y="3384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5" name="Text Box 151"/>
            <p:cNvSpPr txBox="1">
              <a:spLocks noChangeArrowheads="1"/>
            </p:cNvSpPr>
            <p:nvPr/>
          </p:nvSpPr>
          <p:spPr bwMode="auto">
            <a:xfrm>
              <a:off x="4967" y="3112"/>
              <a:ext cx="3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6" name="Rectangle 152"/>
            <p:cNvSpPr>
              <a:spLocks noChangeArrowheads="1"/>
            </p:cNvSpPr>
            <p:nvPr/>
          </p:nvSpPr>
          <p:spPr bwMode="auto">
            <a:xfrm>
              <a:off x="3969" y="27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77" name="Text Box 153"/>
            <p:cNvSpPr txBox="1">
              <a:spLocks noChangeArrowheads="1"/>
            </p:cNvSpPr>
            <p:nvPr/>
          </p:nvSpPr>
          <p:spPr bwMode="auto">
            <a:xfrm>
              <a:off x="5012" y="2840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8" name="Text Box 154"/>
            <p:cNvSpPr txBox="1">
              <a:spLocks noChangeArrowheads="1"/>
            </p:cNvSpPr>
            <p:nvPr/>
          </p:nvSpPr>
          <p:spPr bwMode="auto">
            <a:xfrm>
              <a:off x="5012" y="3384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79" name="Oval 155"/>
            <p:cNvSpPr>
              <a:spLocks noChangeArrowheads="1"/>
            </p:cNvSpPr>
            <p:nvPr/>
          </p:nvSpPr>
          <p:spPr bwMode="auto">
            <a:xfrm>
              <a:off x="5193" y="3703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80" name="Oval 156"/>
            <p:cNvSpPr>
              <a:spLocks noChangeArrowheads="1"/>
            </p:cNvSpPr>
            <p:nvPr/>
          </p:nvSpPr>
          <p:spPr bwMode="auto">
            <a:xfrm>
              <a:off x="5148" y="279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384" name="Group 16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2385" name="Picture 16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86" name="Text Box 16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89" name="Group 165"/>
          <p:cNvGrpSpPr/>
          <p:nvPr/>
        </p:nvGrpSpPr>
        <p:grpSpPr bwMode="auto">
          <a:xfrm>
            <a:off x="1633220" y="1698943"/>
            <a:ext cx="3671888" cy="2089150"/>
            <a:chOff x="340" y="799"/>
            <a:chExt cx="2313" cy="1316"/>
          </a:xfrm>
        </p:grpSpPr>
        <p:sp>
          <p:nvSpPr>
            <p:cNvPr id="52318" name="Oval 94"/>
            <p:cNvSpPr>
              <a:spLocks noChangeArrowheads="1"/>
            </p:cNvSpPr>
            <p:nvPr/>
          </p:nvSpPr>
          <p:spPr bwMode="auto">
            <a:xfrm>
              <a:off x="340" y="13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>
              <a:off x="521" y="1162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0" name="Line 96"/>
            <p:cNvSpPr>
              <a:spLocks noChangeShapeType="1"/>
            </p:cNvSpPr>
            <p:nvPr/>
          </p:nvSpPr>
          <p:spPr bwMode="auto">
            <a:xfrm>
              <a:off x="521" y="1162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>
              <a:off x="521" y="2069"/>
              <a:ext cx="19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2" name="Text Box 98"/>
            <p:cNvSpPr txBox="1">
              <a:spLocks noChangeArrowheads="1"/>
            </p:cNvSpPr>
            <p:nvPr/>
          </p:nvSpPr>
          <p:spPr bwMode="auto">
            <a:xfrm>
              <a:off x="1383" y="935"/>
              <a:ext cx="61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3" name="Text Box 99"/>
            <p:cNvSpPr txBox="1">
              <a:spLocks noChangeArrowheads="1"/>
            </p:cNvSpPr>
            <p:nvPr/>
          </p:nvSpPr>
          <p:spPr bwMode="auto">
            <a:xfrm>
              <a:off x="679" y="799"/>
              <a:ext cx="61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1k</a:t>
              </a: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4" name="Text Box 100"/>
            <p:cNvSpPr txBox="1">
              <a:spLocks noChangeArrowheads="1"/>
            </p:cNvSpPr>
            <p:nvPr/>
          </p:nvSpPr>
          <p:spPr bwMode="auto">
            <a:xfrm>
              <a:off x="679" y="1434"/>
              <a:ext cx="7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10V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25" name="Line 101"/>
            <p:cNvSpPr>
              <a:spLocks noChangeShapeType="1"/>
            </p:cNvSpPr>
            <p:nvPr/>
          </p:nvSpPr>
          <p:spPr bwMode="auto">
            <a:xfrm>
              <a:off x="2063" y="1162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Text Box 102"/>
            <p:cNvSpPr txBox="1">
              <a:spLocks noChangeArrowheads="1"/>
            </p:cNvSpPr>
            <p:nvPr/>
          </p:nvSpPr>
          <p:spPr bwMode="auto">
            <a:xfrm>
              <a:off x="1156" y="1389"/>
              <a:ext cx="52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0.5</a:t>
              </a: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 flipH="1">
              <a:off x="2109" y="1162"/>
              <a:ext cx="35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Text Box 104"/>
            <p:cNvSpPr txBox="1">
              <a:spLocks noChangeArrowheads="1"/>
            </p:cNvSpPr>
            <p:nvPr/>
          </p:nvSpPr>
          <p:spPr bwMode="auto">
            <a:xfrm>
              <a:off x="497" y="1116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9" name="Text Box 105"/>
            <p:cNvSpPr txBox="1">
              <a:spLocks noChangeArrowheads="1"/>
            </p:cNvSpPr>
            <p:nvPr/>
          </p:nvSpPr>
          <p:spPr bwMode="auto">
            <a:xfrm>
              <a:off x="543" y="1660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30" name="Text Box 106"/>
            <p:cNvSpPr txBox="1">
              <a:spLocks noChangeArrowheads="1"/>
            </p:cNvSpPr>
            <p:nvPr/>
          </p:nvSpPr>
          <p:spPr bwMode="auto">
            <a:xfrm>
              <a:off x="2245" y="1433"/>
              <a:ext cx="3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31" name="Text Box 107"/>
            <p:cNvSpPr txBox="1">
              <a:spLocks noChangeArrowheads="1"/>
            </p:cNvSpPr>
            <p:nvPr/>
          </p:nvSpPr>
          <p:spPr bwMode="auto">
            <a:xfrm>
              <a:off x="2154" y="84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1337" y="935"/>
              <a:ext cx="726" cy="49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793" y="10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519" y="8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2290" y="1161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2245" y="1705"/>
              <a:ext cx="3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39" name="Oval 115"/>
            <p:cNvSpPr>
              <a:spLocks noChangeArrowheads="1"/>
            </p:cNvSpPr>
            <p:nvPr/>
          </p:nvSpPr>
          <p:spPr bwMode="auto">
            <a:xfrm>
              <a:off x="2516" y="202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0" name="Oval 116"/>
            <p:cNvSpPr>
              <a:spLocks noChangeArrowheads="1"/>
            </p:cNvSpPr>
            <p:nvPr/>
          </p:nvSpPr>
          <p:spPr bwMode="auto">
            <a:xfrm>
              <a:off x="2562" y="111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1361" y="1434"/>
              <a:ext cx="249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6" name="AutoShape 112"/>
            <p:cNvSpPr>
              <a:spLocks noChangeArrowheads="1"/>
            </p:cNvSpPr>
            <p:nvPr/>
          </p:nvSpPr>
          <p:spPr bwMode="auto">
            <a:xfrm rot="5400000">
              <a:off x="1632" y="1169"/>
              <a:ext cx="363" cy="53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388" name="Text Box 164"/>
          <p:cNvSpPr txBox="1">
            <a:spLocks noChangeArrowheads="1"/>
          </p:cNvSpPr>
          <p:nvPr/>
        </p:nvSpPr>
        <p:spPr bwMode="auto">
          <a:xfrm>
            <a:off x="5900420" y="2258060"/>
            <a:ext cx="611505" cy="51879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kumimoji="1"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75" y="5069840"/>
            <a:ext cx="549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直接解：</a:t>
            </a:r>
            <a:r>
              <a:rPr lang="en-US" altLang="zh-CN" sz="2400" dirty="0" smtClean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U=1000×(I-0.5I)+1000×I+10</a:t>
            </a:r>
            <a:endParaRPr lang="zh-CN" altLang="en-US" sz="2400" dirty="0">
              <a:solidFill>
                <a:srgbClr val="FF0000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 Box 53"/>
          <p:cNvSpPr txBox="1">
            <a:spLocks noChangeArrowheads="1"/>
          </p:cNvSpPr>
          <p:nvPr/>
        </p:nvSpPr>
        <p:spPr bwMode="auto">
          <a:xfrm>
            <a:off x="1197610" y="3968115"/>
            <a:ext cx="51384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kumimoji="1"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u=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ea typeface="宋体" panose="02010600030101010101" pitchFamily="2" charset="-122"/>
              </a:rPr>
              <a:t>– R</a:t>
            </a:r>
            <a:r>
              <a:rPr kumimoji="1" lang="en-US" altLang="zh-CN" sz="2400" b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 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比较，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要注意电流方向</a:t>
            </a:r>
            <a:endParaRPr kumimoji="1" lang="en-US" altLang="zh-CN" sz="2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306" y="5687278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思考：任意电路如何？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1245870" y="4547235"/>
            <a:ext cx="49237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一步法：直接求有源一端口外特性</a:t>
            </a:r>
            <a:endParaRPr kumimoji="1" lang="en-US" altLang="zh-CN" sz="2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465455"/>
            <a:ext cx="10515600" cy="75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电源变换例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30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52227" grpId="0" bldLvl="0" animBg="1"/>
      <p:bldP spid="52228" grpId="0" bldLvl="0" animBg="1"/>
      <p:bldP spid="52305" grpId="0" bldLvl="0" animBg="1" autoUpdateAnimBg="0"/>
      <p:bldP spid="52388" grpId="0" bldLvl="0" animBg="1" autoUpdateAnimBg="0"/>
      <p:bldP spid="2" grpId="0"/>
      <p:bldP spid="80" grpId="0" bldLvl="0" animBg="1" autoUpdateAnimBg="0"/>
      <p:bldP spid="3" grpId="0"/>
      <p:bldP spid="8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5670" y="1412875"/>
            <a:ext cx="15932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713" name="Group 41"/>
          <p:cNvGrpSpPr/>
          <p:nvPr/>
        </p:nvGrpSpPr>
        <p:grpSpPr bwMode="auto">
          <a:xfrm>
            <a:off x="3054351" y="1484278"/>
            <a:ext cx="3113088" cy="1387475"/>
            <a:chOff x="1416" y="890"/>
            <a:chExt cx="1961" cy="874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416" y="936"/>
              <a:ext cx="1010" cy="725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不含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独立电源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2426" y="1027"/>
              <a:ext cx="63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426" y="1571"/>
              <a:ext cx="63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2562" y="1026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106" y="890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+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3106" y="1435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3151" y="1162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2652" y="1026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28706" name="Group 34"/>
          <p:cNvGrpSpPr/>
          <p:nvPr/>
        </p:nvGrpSpPr>
        <p:grpSpPr bwMode="auto">
          <a:xfrm>
            <a:off x="6314440" y="1771333"/>
            <a:ext cx="2016125" cy="649287"/>
            <a:chOff x="3560" y="935"/>
            <a:chExt cx="1270" cy="409"/>
          </a:xfrm>
        </p:grpSpPr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  <a:ea typeface="楷体_GB2312" pitchFamily="49" charset="-122"/>
                </a:rPr>
                <a:t>输入电阻</a:t>
              </a:r>
              <a:endParaRPr lang="zh-CN" altLang="en-US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8114030" y="1572260"/>
          <a:ext cx="1165225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1" imgW="571500" imgH="520700" progId="Equation.DSMT4">
                  <p:embed/>
                </p:oleObj>
              </mc:Choice>
              <mc:Fallback>
                <p:oleObj name="Equation" r:id="rId1" imgW="571500" imgH="520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030" y="1572260"/>
                        <a:ext cx="1165225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844550" y="3139440"/>
            <a:ext cx="22047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计算方法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780348" y="3141474"/>
            <a:ext cx="8424862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10000"/>
              </a:lnSpc>
              <a:buFontTx/>
              <a:buAutoNum type="circleNumDbPlain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若一端口内部仅含电阻，则应用电阻的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串、并联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-Y</a:t>
            </a:r>
            <a:r>
              <a:rPr kumimoji="1"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等方法求它的</a:t>
            </a:r>
            <a:r>
              <a:rPr kumimoji="1"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等效电阻</a:t>
            </a:r>
            <a:r>
              <a:rPr kumimoji="1"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202055" y="4364990"/>
            <a:ext cx="10380980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0"/>
              </a:spcBef>
              <a:buFontTx/>
              <a:buAutoNum type="circleNumDbPlain" startAt="2"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对含有受控源和电阻的二端电路，用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电压、电流法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求输入电阻，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即在端口加电压源，求电流，或加电流源，求电压，得其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比值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8696" name="Group 2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8697" name="Picture 2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98" name="Text Box 2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699" name="Group 2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8700" name="Picture 2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01" name="Text Box 2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710" name="Group 3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8711" name="Picture 3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12" name="Text Box 4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92250" y="5590505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情况也可用</a:t>
            </a:r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方法，两种方法也可同时使用。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82455" y="1844040"/>
            <a:ext cx="107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关联！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7930" y="3573780"/>
            <a:ext cx="2179955" cy="5962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独立电源置</a:t>
            </a:r>
            <a:r>
              <a:rPr lang="en-US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7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2.7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输入电阻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nimBg="1"/>
      <p:bldP spid="28690" grpId="0" bldLvl="0" animBg="1"/>
      <p:bldP spid="28691" grpId="0" bldLvl="0" animBg="1"/>
      <p:bldP spid="28692" grpId="0" bldLvl="0" animBg="1"/>
      <p:bldP spid="3" grpId="0"/>
      <p:bldP spid="30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417955" y="1193800"/>
            <a:ext cx="11525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ea typeface="宋体" panose="02010600030101010101" pitchFamily="2" charset="-122"/>
              </a:rPr>
              <a:t>7-1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2641918" y="1266825"/>
            <a:ext cx="5832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计算下列</a:t>
            </a:r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各一端口电路的输入电阻。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7723" name="AutoShape 75"/>
          <p:cNvSpPr>
            <a:spLocks noChangeArrowheads="1"/>
          </p:cNvSpPr>
          <p:nvPr/>
        </p:nvSpPr>
        <p:spPr bwMode="auto">
          <a:xfrm>
            <a:off x="6671628" y="285051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724" name="Object 76"/>
          <p:cNvGraphicFramePr>
            <a:graphicFrameLocks noChangeAspect="1"/>
          </p:cNvGraphicFramePr>
          <p:nvPr/>
        </p:nvGraphicFramePr>
        <p:xfrm>
          <a:off x="6425565" y="4957445"/>
          <a:ext cx="298577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Equation" r:id="rId1" imgW="1511300" imgH="304800" progId="Equation.DSMT4">
                  <p:embed/>
                </p:oleObj>
              </mc:Choice>
              <mc:Fallback>
                <p:oleObj name="Equation" r:id="rId1" imgW="1511300" imgH="3048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565" y="4957445"/>
                        <a:ext cx="298577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6" name="AutoShape 78" descr="羊皮纸"/>
          <p:cNvSpPr>
            <a:spLocks noChangeArrowheads="1"/>
          </p:cNvSpPr>
          <p:nvPr/>
        </p:nvSpPr>
        <p:spPr bwMode="auto">
          <a:xfrm>
            <a:off x="9695180" y="2274253"/>
            <a:ext cx="1295400" cy="865187"/>
          </a:xfrm>
          <a:prstGeom prst="wedgeRoundRectCallout">
            <a:avLst>
              <a:gd name="adj1" fmla="val -103431"/>
              <a:gd name="adj2" fmla="val 38074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纯电阻网络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7731" name="Group 8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7732" name="Picture 84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33" name="Text Box 8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734" name="Group 8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7735" name="Picture 87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36" name="Text Box 8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772" name="Group 124"/>
          <p:cNvGrpSpPr/>
          <p:nvPr/>
        </p:nvGrpSpPr>
        <p:grpSpPr bwMode="auto">
          <a:xfrm>
            <a:off x="7542530" y="1915478"/>
            <a:ext cx="2052637" cy="2232025"/>
            <a:chOff x="3747" y="799"/>
            <a:chExt cx="1293" cy="1406"/>
          </a:xfrm>
        </p:grpSpPr>
        <p:sp>
          <p:nvSpPr>
            <p:cNvPr id="27773" name="Text Box 125"/>
            <p:cNvSpPr txBox="1">
              <a:spLocks noChangeArrowheads="1"/>
            </p:cNvSpPr>
            <p:nvPr/>
          </p:nvSpPr>
          <p:spPr bwMode="auto">
            <a:xfrm>
              <a:off x="4060" y="915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74" name="Line 126"/>
            <p:cNvSpPr>
              <a:spLocks noChangeShapeType="1"/>
            </p:cNvSpPr>
            <p:nvPr/>
          </p:nvSpPr>
          <p:spPr bwMode="auto">
            <a:xfrm flipV="1">
              <a:off x="3816" y="845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5" name="Line 127"/>
            <p:cNvSpPr>
              <a:spLocks noChangeShapeType="1"/>
            </p:cNvSpPr>
            <p:nvPr/>
          </p:nvSpPr>
          <p:spPr bwMode="auto">
            <a:xfrm>
              <a:off x="3803" y="2160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6" name="Line 128"/>
            <p:cNvSpPr>
              <a:spLocks noChangeShapeType="1"/>
            </p:cNvSpPr>
            <p:nvPr/>
          </p:nvSpPr>
          <p:spPr bwMode="auto">
            <a:xfrm>
              <a:off x="3814" y="844"/>
              <a:ext cx="0" cy="13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7" name="Line 129"/>
            <p:cNvSpPr>
              <a:spLocks noChangeShapeType="1"/>
            </p:cNvSpPr>
            <p:nvPr/>
          </p:nvSpPr>
          <p:spPr bwMode="auto">
            <a:xfrm>
              <a:off x="4486" y="844"/>
              <a:ext cx="0" cy="13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8" name="Text Box 130"/>
            <p:cNvSpPr txBox="1">
              <a:spLocks noChangeArrowheads="1"/>
            </p:cNvSpPr>
            <p:nvPr/>
          </p:nvSpPr>
          <p:spPr bwMode="auto">
            <a:xfrm>
              <a:off x="4513" y="1097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79" name="Text Box 131"/>
            <p:cNvSpPr txBox="1">
              <a:spLocks noChangeArrowheads="1"/>
            </p:cNvSpPr>
            <p:nvPr/>
          </p:nvSpPr>
          <p:spPr bwMode="auto">
            <a:xfrm>
              <a:off x="3878" y="132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80" name="Oval 132"/>
            <p:cNvSpPr>
              <a:spLocks noChangeArrowheads="1"/>
            </p:cNvSpPr>
            <p:nvPr/>
          </p:nvSpPr>
          <p:spPr bwMode="auto">
            <a:xfrm>
              <a:off x="4937" y="2115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1" name="Oval 133"/>
            <p:cNvSpPr>
              <a:spLocks noChangeArrowheads="1"/>
            </p:cNvSpPr>
            <p:nvPr/>
          </p:nvSpPr>
          <p:spPr bwMode="auto">
            <a:xfrm>
              <a:off x="4950" y="799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2" name="Rectangle 134"/>
            <p:cNvSpPr>
              <a:spLocks noChangeArrowheads="1"/>
            </p:cNvSpPr>
            <p:nvPr/>
          </p:nvSpPr>
          <p:spPr bwMode="auto">
            <a:xfrm>
              <a:off x="4422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3" name="Rectangle 135"/>
            <p:cNvSpPr>
              <a:spLocks noChangeArrowheads="1"/>
            </p:cNvSpPr>
            <p:nvPr/>
          </p:nvSpPr>
          <p:spPr bwMode="auto">
            <a:xfrm>
              <a:off x="3747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4" name="Rectangle 136"/>
            <p:cNvSpPr>
              <a:spLocks noChangeArrowheads="1"/>
            </p:cNvSpPr>
            <p:nvPr/>
          </p:nvSpPr>
          <p:spPr bwMode="auto">
            <a:xfrm>
              <a:off x="4014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85" name="Text Box 137"/>
          <p:cNvSpPr txBox="1">
            <a:spLocks noChangeArrowheads="1"/>
          </p:cNvSpPr>
          <p:nvPr/>
        </p:nvSpPr>
        <p:spPr bwMode="auto">
          <a:xfrm>
            <a:off x="1489710" y="4362133"/>
            <a:ext cx="647700" cy="58356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27786" name="Rectangle 138"/>
          <p:cNvSpPr>
            <a:spLocks noChangeArrowheads="1"/>
          </p:cNvSpPr>
          <p:nvPr/>
        </p:nvSpPr>
        <p:spPr bwMode="auto">
          <a:xfrm>
            <a:off x="2495550" y="4110355"/>
            <a:ext cx="853122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先把含独立源网络的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独立源置零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再求输入电阻。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电压源用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短路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替代；</a:t>
            </a:r>
            <a:endParaRPr lang="zh-CN" altLang="en-US" b="1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电流源用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开路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替代。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7794" name="Group 146"/>
          <p:cNvGrpSpPr/>
          <p:nvPr/>
        </p:nvGrpSpPr>
        <p:grpSpPr bwMode="auto">
          <a:xfrm>
            <a:off x="1920240" y="1915478"/>
            <a:ext cx="4605338" cy="2232025"/>
            <a:chOff x="114" y="845"/>
            <a:chExt cx="2901" cy="1406"/>
          </a:xfrm>
        </p:grpSpPr>
        <p:grpSp>
          <p:nvGrpSpPr>
            <p:cNvPr id="27741" name="Group 93"/>
            <p:cNvGrpSpPr/>
            <p:nvPr/>
          </p:nvGrpSpPr>
          <p:grpSpPr bwMode="auto">
            <a:xfrm>
              <a:off x="657" y="891"/>
              <a:ext cx="2268" cy="1316"/>
              <a:chOff x="748" y="1207"/>
              <a:chExt cx="1769" cy="772"/>
            </a:xfrm>
          </p:grpSpPr>
          <p:sp>
            <p:nvSpPr>
              <p:cNvPr id="27742" name="Line 94"/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3" name="Line 95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4" name="Line 96"/>
              <p:cNvSpPr>
                <a:spLocks noChangeShapeType="1"/>
              </p:cNvSpPr>
              <p:nvPr/>
            </p:nvSpPr>
            <p:spPr bwMode="auto">
              <a:xfrm>
                <a:off x="748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5" name="Line 97"/>
              <p:cNvSpPr>
                <a:spLocks noChangeShapeType="1"/>
              </p:cNvSpPr>
              <p:nvPr/>
            </p:nvSpPr>
            <p:spPr bwMode="auto">
              <a:xfrm>
                <a:off x="2200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6" name="Line 98"/>
              <p:cNvSpPr>
                <a:spLocks noChangeShapeType="1"/>
              </p:cNvSpPr>
              <p:nvPr/>
            </p:nvSpPr>
            <p:spPr bwMode="auto">
              <a:xfrm>
                <a:off x="1202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47" name="Line 99"/>
              <p:cNvSpPr>
                <a:spLocks noChangeShapeType="1"/>
              </p:cNvSpPr>
              <p:nvPr/>
            </p:nvSpPr>
            <p:spPr bwMode="auto">
              <a:xfrm>
                <a:off x="1701" y="1207"/>
                <a:ext cx="0" cy="7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48" name="Text Box 100"/>
            <p:cNvSpPr txBox="1">
              <a:spLocks noChangeArrowheads="1"/>
            </p:cNvSpPr>
            <p:nvPr/>
          </p:nvSpPr>
          <p:spPr bwMode="auto">
            <a:xfrm>
              <a:off x="1292" y="1661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kumimoji="1" lang="en-US" altLang="zh-CN" baseline="-250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749" name="Text Box 101"/>
            <p:cNvSpPr txBox="1">
              <a:spLocks noChangeArrowheads="1"/>
            </p:cNvSpPr>
            <p:nvPr/>
          </p:nvSpPr>
          <p:spPr bwMode="auto">
            <a:xfrm>
              <a:off x="1519" y="1369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0" name="Text Box 102"/>
            <p:cNvSpPr txBox="1">
              <a:spLocks noChangeArrowheads="1"/>
            </p:cNvSpPr>
            <p:nvPr/>
          </p:nvSpPr>
          <p:spPr bwMode="auto">
            <a:xfrm>
              <a:off x="1609" y="1823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1" name="Text Box 103"/>
            <p:cNvSpPr txBox="1">
              <a:spLocks noChangeArrowheads="1"/>
            </p:cNvSpPr>
            <p:nvPr/>
          </p:nvSpPr>
          <p:spPr bwMode="auto">
            <a:xfrm>
              <a:off x="1927" y="1142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2" name="Text Box 104"/>
            <p:cNvSpPr txBox="1">
              <a:spLocks noChangeArrowheads="1"/>
            </p:cNvSpPr>
            <p:nvPr/>
          </p:nvSpPr>
          <p:spPr bwMode="auto">
            <a:xfrm>
              <a:off x="1428" y="935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3" name="Text Box 105"/>
            <p:cNvSpPr txBox="1">
              <a:spLocks noChangeArrowheads="1"/>
            </p:cNvSpPr>
            <p:nvPr/>
          </p:nvSpPr>
          <p:spPr bwMode="auto">
            <a:xfrm>
              <a:off x="884" y="132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4" name="Text Box 106"/>
            <p:cNvSpPr txBox="1">
              <a:spLocks noChangeArrowheads="1"/>
            </p:cNvSpPr>
            <p:nvPr/>
          </p:nvSpPr>
          <p:spPr bwMode="auto">
            <a:xfrm>
              <a:off x="385" y="980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5" name="Text Box 107"/>
            <p:cNvSpPr txBox="1">
              <a:spLocks noChangeArrowheads="1"/>
            </p:cNvSpPr>
            <p:nvPr/>
          </p:nvSpPr>
          <p:spPr bwMode="auto">
            <a:xfrm rot="10689007" flipV="1">
              <a:off x="2517" y="1026"/>
              <a:ext cx="36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7756" name="Line 108"/>
            <p:cNvSpPr>
              <a:spLocks noChangeShapeType="1"/>
            </p:cNvSpPr>
            <p:nvPr/>
          </p:nvSpPr>
          <p:spPr bwMode="auto">
            <a:xfrm>
              <a:off x="657" y="1026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7" name="Line 109"/>
            <p:cNvSpPr>
              <a:spLocks noChangeShapeType="1"/>
            </p:cNvSpPr>
            <p:nvPr/>
          </p:nvSpPr>
          <p:spPr bwMode="auto">
            <a:xfrm>
              <a:off x="2517" y="1026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8" name="Oval 110"/>
            <p:cNvSpPr>
              <a:spLocks noChangeArrowheads="1"/>
            </p:cNvSpPr>
            <p:nvPr/>
          </p:nvSpPr>
          <p:spPr bwMode="auto">
            <a:xfrm>
              <a:off x="2925" y="2161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9" name="Oval 111"/>
            <p:cNvSpPr>
              <a:spLocks noChangeArrowheads="1"/>
            </p:cNvSpPr>
            <p:nvPr/>
          </p:nvSpPr>
          <p:spPr bwMode="auto">
            <a:xfrm>
              <a:off x="2925" y="845"/>
              <a:ext cx="90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0" name="Rectangle 112"/>
            <p:cNvSpPr>
              <a:spLocks noChangeArrowheads="1"/>
            </p:cNvSpPr>
            <p:nvPr/>
          </p:nvSpPr>
          <p:spPr bwMode="auto">
            <a:xfrm>
              <a:off x="1836" y="11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1" name="Rectangle 113"/>
            <p:cNvSpPr>
              <a:spLocks noChangeArrowheads="1"/>
            </p:cNvSpPr>
            <p:nvPr/>
          </p:nvSpPr>
          <p:spPr bwMode="auto">
            <a:xfrm>
              <a:off x="1201" y="134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2" name="Rectangle 114"/>
            <p:cNvSpPr>
              <a:spLocks noChangeArrowheads="1"/>
            </p:cNvSpPr>
            <p:nvPr/>
          </p:nvSpPr>
          <p:spPr bwMode="auto">
            <a:xfrm>
              <a:off x="1428" y="84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63" name="Group 115"/>
            <p:cNvGrpSpPr/>
            <p:nvPr/>
          </p:nvGrpSpPr>
          <p:grpSpPr bwMode="auto">
            <a:xfrm>
              <a:off x="2335" y="1345"/>
              <a:ext cx="363" cy="363"/>
              <a:chOff x="4785" y="709"/>
              <a:chExt cx="363" cy="363"/>
            </a:xfrm>
          </p:grpSpPr>
          <p:sp>
            <p:nvSpPr>
              <p:cNvPr id="27764" name="Oval 116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765" name="Line 117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66" name="Group 118"/>
            <p:cNvGrpSpPr/>
            <p:nvPr/>
          </p:nvGrpSpPr>
          <p:grpSpPr bwMode="auto">
            <a:xfrm rot="5400000">
              <a:off x="1700" y="1617"/>
              <a:ext cx="363" cy="363"/>
              <a:chOff x="4785" y="709"/>
              <a:chExt cx="363" cy="363"/>
            </a:xfrm>
          </p:grpSpPr>
          <p:sp>
            <p:nvSpPr>
              <p:cNvPr id="27767" name="Oval 119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768" name="Line 120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769" name="Group 121"/>
            <p:cNvGrpSpPr/>
            <p:nvPr/>
          </p:nvGrpSpPr>
          <p:grpSpPr bwMode="auto">
            <a:xfrm>
              <a:off x="476" y="1344"/>
              <a:ext cx="363" cy="363"/>
              <a:chOff x="4785" y="709"/>
              <a:chExt cx="363" cy="363"/>
            </a:xfrm>
          </p:grpSpPr>
          <p:sp>
            <p:nvSpPr>
              <p:cNvPr id="27770" name="Oval 122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7771" name="Line 123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87" name="Text Box 139"/>
            <p:cNvSpPr txBox="1">
              <a:spLocks noChangeArrowheads="1"/>
            </p:cNvSpPr>
            <p:nvPr/>
          </p:nvSpPr>
          <p:spPr bwMode="auto">
            <a:xfrm>
              <a:off x="114" y="889"/>
              <a:ext cx="3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>
                  <a:ea typeface="宋体" panose="02010600030101010101" pitchFamily="2" charset="-122"/>
                </a:rPr>
                <a:t>1.</a:t>
              </a:r>
              <a:endParaRPr lang="en-US" altLang="zh-CN" sz="3200">
                <a:latin typeface="Arial" panose="020B0604020202020204" pitchFamily="34" charset="0"/>
              </a:endParaRPr>
            </a:p>
          </p:txBody>
        </p:sp>
      </p:grpSp>
      <p:grpSp>
        <p:nvGrpSpPr>
          <p:cNvPr id="27791" name="Group 14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7792" name="Picture 144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93" name="Text Box 14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4082" y="5722332"/>
            <a:ext cx="8006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若用电源等效变换，变换成一个电源，内阻多少？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865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输入电阻计算例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/>
      <p:bldP spid="27693" grpId="0" bldLvl="0" animBg="1"/>
      <p:bldP spid="27723" grpId="0" bldLvl="0" animBg="1"/>
      <p:bldP spid="27726" grpId="0" bldLvl="0" animBg="1"/>
      <p:bldP spid="27785" grpId="0" bldLvl="0" animBg="1"/>
      <p:bldP spid="27786" grpId="0" bldLvl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5806440" y="285051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3" name="AutoShape 59" descr="羊皮纸"/>
          <p:cNvSpPr>
            <a:spLocks noChangeArrowheads="1"/>
          </p:cNvSpPr>
          <p:nvPr/>
        </p:nvSpPr>
        <p:spPr bwMode="auto">
          <a:xfrm>
            <a:off x="8209915" y="3931920"/>
            <a:ext cx="2062480" cy="476885"/>
          </a:xfrm>
          <a:prstGeom prst="wedgeRoundRectCallout">
            <a:avLst>
              <a:gd name="adj1" fmla="val 24415"/>
              <a:gd name="adj2" fmla="val -229494"/>
              <a:gd name="adj3" fmla="val 16667"/>
            </a:avLst>
          </a:prstGeom>
          <a:blipFill dpi="0" rotWithShape="1">
            <a:blip r:embed="rId1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外加电压源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6684" name="Object 60"/>
          <p:cNvGraphicFramePr>
            <a:graphicFrameLocks noChangeAspect="1"/>
          </p:cNvGraphicFramePr>
          <p:nvPr/>
        </p:nvGraphicFramePr>
        <p:xfrm>
          <a:off x="3071917" y="3716338"/>
          <a:ext cx="26844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4" name="公式" r:id="rId2" imgW="1562100" imgH="609600" progId="Equation.3">
                  <p:embed/>
                </p:oleObj>
              </mc:Choice>
              <mc:Fallback>
                <p:oleObj name="公式" r:id="rId2" imgW="1562100" imgH="609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917" y="3716338"/>
                        <a:ext cx="26844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5" name="Object 61"/>
          <p:cNvGraphicFramePr>
            <a:graphicFrameLocks noChangeAspect="1"/>
          </p:cNvGraphicFramePr>
          <p:nvPr/>
        </p:nvGraphicFramePr>
        <p:xfrm>
          <a:off x="2855595" y="4725035"/>
          <a:ext cx="2952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5" name="公式" r:id="rId4" imgW="1587500" imgH="317500" progId="Equation.3">
                  <p:embed/>
                </p:oleObj>
              </mc:Choice>
              <mc:Fallback>
                <p:oleObj name="公式" r:id="rId4" imgW="1587500" imgH="3175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595" y="4725035"/>
                        <a:ext cx="2952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6" name="Object 62"/>
          <p:cNvGraphicFramePr>
            <a:graphicFrameLocks noChangeAspect="1"/>
          </p:cNvGraphicFramePr>
          <p:nvPr/>
        </p:nvGraphicFramePr>
        <p:xfrm>
          <a:off x="2855640" y="5311775"/>
          <a:ext cx="31003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" name="Equation" r:id="rId6" imgW="1663700" imgH="571500" progId="Equation.DSMT4">
                  <p:embed/>
                </p:oleObj>
              </mc:Choice>
              <mc:Fallback>
                <p:oleObj name="Equation" r:id="rId6" imgW="1663700" imgH="5715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311775"/>
                        <a:ext cx="31003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90" name="Group 6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6691" name="Picture 6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92" name="Text Box 6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6693" name="Group 6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6694" name="Picture 70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95" name="Text Box 7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6754" name="Group 130"/>
          <p:cNvGrpSpPr/>
          <p:nvPr/>
        </p:nvGrpSpPr>
        <p:grpSpPr bwMode="auto">
          <a:xfrm>
            <a:off x="1204913" y="1552257"/>
            <a:ext cx="4314825" cy="2162176"/>
            <a:chOff x="-201" y="571"/>
            <a:chExt cx="2718" cy="1362"/>
          </a:xfrm>
        </p:grpSpPr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-201" y="571"/>
              <a:ext cx="52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ea typeface="宋体" panose="02010600030101010101" pitchFamily="2" charset="-122"/>
                </a:rPr>
                <a:t>2.</a:t>
              </a:r>
              <a:endParaRPr lang="en-US" altLang="zh-CN" sz="3200">
                <a:latin typeface="Arial" panose="020B0604020202020204" pitchFamily="34" charset="0"/>
              </a:endParaRPr>
            </a:p>
          </p:txBody>
        </p:sp>
        <p:sp>
          <p:nvSpPr>
            <p:cNvPr id="26700" name="Oval 76"/>
            <p:cNvSpPr>
              <a:spLocks noChangeArrowheads="1"/>
            </p:cNvSpPr>
            <p:nvPr/>
          </p:nvSpPr>
          <p:spPr bwMode="auto">
            <a:xfrm>
              <a:off x="295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>
              <a:off x="462" y="935"/>
              <a:ext cx="1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Text Box 78"/>
            <p:cNvSpPr txBox="1">
              <a:spLocks noChangeArrowheads="1"/>
            </p:cNvSpPr>
            <p:nvPr/>
          </p:nvSpPr>
          <p:spPr bwMode="auto">
            <a:xfrm>
              <a:off x="567" y="1252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>
              <a:off x="476" y="1888"/>
              <a:ext cx="1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>
              <a:off x="476" y="935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1384" y="935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Text Box 82"/>
            <p:cNvSpPr txBox="1">
              <a:spLocks noChangeArrowheads="1"/>
            </p:cNvSpPr>
            <p:nvPr/>
          </p:nvSpPr>
          <p:spPr bwMode="auto">
            <a:xfrm>
              <a:off x="476" y="915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07" name="Text Box 83"/>
            <p:cNvSpPr txBox="1">
              <a:spLocks noChangeArrowheads="1"/>
            </p:cNvSpPr>
            <p:nvPr/>
          </p:nvSpPr>
          <p:spPr bwMode="auto">
            <a:xfrm>
              <a:off x="567" y="1414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08" name="Text Box 84"/>
            <p:cNvSpPr txBox="1">
              <a:spLocks noChangeArrowheads="1"/>
            </p:cNvSpPr>
            <p:nvPr/>
          </p:nvSpPr>
          <p:spPr bwMode="auto">
            <a:xfrm>
              <a:off x="1383" y="1206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6709" name="Text Box 85"/>
            <p:cNvSpPr txBox="1">
              <a:spLocks noChangeArrowheads="1"/>
            </p:cNvSpPr>
            <p:nvPr/>
          </p:nvSpPr>
          <p:spPr bwMode="auto">
            <a:xfrm>
              <a:off x="1021" y="1479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10" name="Line 86"/>
            <p:cNvSpPr>
              <a:spLocks noChangeShapeType="1"/>
            </p:cNvSpPr>
            <p:nvPr/>
          </p:nvSpPr>
          <p:spPr bwMode="auto">
            <a:xfrm flipV="1">
              <a:off x="1383" y="1570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Text Box 87"/>
            <p:cNvSpPr txBox="1">
              <a:spLocks noChangeArrowheads="1"/>
            </p:cNvSpPr>
            <p:nvPr/>
          </p:nvSpPr>
          <p:spPr bwMode="auto">
            <a:xfrm>
              <a:off x="748" y="597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12" name="Text Box 88"/>
            <p:cNvSpPr txBox="1">
              <a:spLocks noChangeArrowheads="1"/>
            </p:cNvSpPr>
            <p:nvPr/>
          </p:nvSpPr>
          <p:spPr bwMode="auto">
            <a:xfrm>
              <a:off x="2064" y="913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13" name="Text Box 89"/>
            <p:cNvSpPr txBox="1">
              <a:spLocks noChangeArrowheads="1"/>
            </p:cNvSpPr>
            <p:nvPr/>
          </p:nvSpPr>
          <p:spPr bwMode="auto">
            <a:xfrm>
              <a:off x="1520" y="939"/>
              <a:ext cx="2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anose="02010600030101010101" pitchFamily="2" charset="-122"/>
                </a:rPr>
                <a:t>－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714" name="Text Box 90"/>
            <p:cNvSpPr txBox="1">
              <a:spLocks noChangeArrowheads="1"/>
            </p:cNvSpPr>
            <p:nvPr/>
          </p:nvSpPr>
          <p:spPr bwMode="auto">
            <a:xfrm>
              <a:off x="1746" y="1245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15" name="Oval 91"/>
            <p:cNvSpPr>
              <a:spLocks noChangeArrowheads="1"/>
            </p:cNvSpPr>
            <p:nvPr/>
          </p:nvSpPr>
          <p:spPr bwMode="auto">
            <a:xfrm>
              <a:off x="2427" y="1842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Oval 92"/>
            <p:cNvSpPr>
              <a:spLocks noChangeArrowheads="1"/>
            </p:cNvSpPr>
            <p:nvPr/>
          </p:nvSpPr>
          <p:spPr bwMode="auto">
            <a:xfrm>
              <a:off x="2381" y="890"/>
              <a:ext cx="90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Rectangle 93"/>
            <p:cNvSpPr>
              <a:spLocks noChangeArrowheads="1"/>
            </p:cNvSpPr>
            <p:nvPr/>
          </p:nvSpPr>
          <p:spPr bwMode="auto">
            <a:xfrm>
              <a:off x="794" y="89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Rectangle 94"/>
            <p:cNvSpPr>
              <a:spLocks noChangeArrowheads="1"/>
            </p:cNvSpPr>
            <p:nvPr/>
          </p:nvSpPr>
          <p:spPr bwMode="auto">
            <a:xfrm>
              <a:off x="1302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AutoShape 95"/>
            <p:cNvSpPr>
              <a:spLocks noChangeArrowheads="1"/>
            </p:cNvSpPr>
            <p:nvPr/>
          </p:nvSpPr>
          <p:spPr bwMode="auto">
            <a:xfrm rot="10800000">
              <a:off x="1701" y="657"/>
              <a:ext cx="453" cy="556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756" name="Group 132"/>
          <p:cNvGrpSpPr/>
          <p:nvPr/>
        </p:nvGrpSpPr>
        <p:grpSpPr bwMode="auto">
          <a:xfrm>
            <a:off x="6813868" y="1193482"/>
            <a:ext cx="3867150" cy="2451101"/>
            <a:chOff x="3061" y="345"/>
            <a:chExt cx="2436" cy="1544"/>
          </a:xfrm>
        </p:grpSpPr>
        <p:sp>
          <p:nvSpPr>
            <p:cNvPr id="26721" name="Oval 97"/>
            <p:cNvSpPr>
              <a:spLocks noChangeArrowheads="1"/>
            </p:cNvSpPr>
            <p:nvPr/>
          </p:nvSpPr>
          <p:spPr bwMode="auto">
            <a:xfrm>
              <a:off x="4844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6722" name="Text Box 98"/>
            <p:cNvSpPr txBox="1">
              <a:spLocks noChangeArrowheads="1"/>
            </p:cNvSpPr>
            <p:nvPr/>
          </p:nvSpPr>
          <p:spPr bwMode="auto">
            <a:xfrm>
              <a:off x="5162" y="1207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23" name="Text Box 99"/>
            <p:cNvSpPr txBox="1">
              <a:spLocks noChangeArrowheads="1"/>
            </p:cNvSpPr>
            <p:nvPr/>
          </p:nvSpPr>
          <p:spPr bwMode="auto">
            <a:xfrm>
              <a:off x="4935" y="889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24" name="Text Box 100"/>
            <p:cNvSpPr txBox="1">
              <a:spLocks noChangeArrowheads="1"/>
            </p:cNvSpPr>
            <p:nvPr/>
          </p:nvSpPr>
          <p:spPr bwMode="auto">
            <a:xfrm>
              <a:off x="5071" y="1434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25" name="Line 101"/>
            <p:cNvSpPr>
              <a:spLocks noChangeShapeType="1"/>
            </p:cNvSpPr>
            <p:nvPr/>
          </p:nvSpPr>
          <p:spPr bwMode="auto">
            <a:xfrm>
              <a:off x="5026" y="936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102"/>
            <p:cNvSpPr>
              <a:spLocks noChangeShapeType="1"/>
            </p:cNvSpPr>
            <p:nvPr/>
          </p:nvSpPr>
          <p:spPr bwMode="auto">
            <a:xfrm>
              <a:off x="3061" y="935"/>
              <a:ext cx="1965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Line 104"/>
            <p:cNvSpPr>
              <a:spLocks noChangeShapeType="1"/>
            </p:cNvSpPr>
            <p:nvPr/>
          </p:nvSpPr>
          <p:spPr bwMode="auto">
            <a:xfrm>
              <a:off x="3075" y="1888"/>
              <a:ext cx="1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Line 105"/>
            <p:cNvSpPr>
              <a:spLocks noChangeShapeType="1"/>
            </p:cNvSpPr>
            <p:nvPr/>
          </p:nvSpPr>
          <p:spPr bwMode="auto">
            <a:xfrm>
              <a:off x="3075" y="935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106"/>
            <p:cNvSpPr>
              <a:spLocks noChangeShapeType="1"/>
            </p:cNvSpPr>
            <p:nvPr/>
          </p:nvSpPr>
          <p:spPr bwMode="auto">
            <a:xfrm>
              <a:off x="3697" y="935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Text Box 109"/>
            <p:cNvSpPr txBox="1">
              <a:spLocks noChangeArrowheads="1"/>
            </p:cNvSpPr>
            <p:nvPr/>
          </p:nvSpPr>
          <p:spPr bwMode="auto">
            <a:xfrm>
              <a:off x="3696" y="1206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6734" name="Text Box 110"/>
            <p:cNvSpPr txBox="1">
              <a:spLocks noChangeArrowheads="1"/>
            </p:cNvSpPr>
            <p:nvPr/>
          </p:nvSpPr>
          <p:spPr bwMode="auto">
            <a:xfrm>
              <a:off x="3379" y="1479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35" name="Line 111"/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Text Box 112"/>
            <p:cNvSpPr txBox="1">
              <a:spLocks noChangeArrowheads="1"/>
            </p:cNvSpPr>
            <p:nvPr/>
          </p:nvSpPr>
          <p:spPr bwMode="auto">
            <a:xfrm>
              <a:off x="3107" y="572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37" name="Text Box 113"/>
            <p:cNvSpPr txBox="1">
              <a:spLocks noChangeArrowheads="1"/>
            </p:cNvSpPr>
            <p:nvPr/>
          </p:nvSpPr>
          <p:spPr bwMode="auto">
            <a:xfrm>
              <a:off x="4377" y="617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38" name="Text Box 114"/>
            <p:cNvSpPr txBox="1">
              <a:spLocks noChangeArrowheads="1"/>
            </p:cNvSpPr>
            <p:nvPr/>
          </p:nvSpPr>
          <p:spPr bwMode="auto">
            <a:xfrm>
              <a:off x="3833" y="579"/>
              <a:ext cx="27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ea typeface="宋体" panose="02010600030101010101" pitchFamily="2" charset="-122"/>
                </a:rPr>
                <a:t>－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739" name="Text Box 115"/>
            <p:cNvSpPr txBox="1">
              <a:spLocks noChangeArrowheads="1"/>
            </p:cNvSpPr>
            <p:nvPr/>
          </p:nvSpPr>
          <p:spPr bwMode="auto">
            <a:xfrm>
              <a:off x="4104" y="345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40" name="Rectangle 116"/>
            <p:cNvSpPr>
              <a:spLocks noChangeArrowheads="1"/>
            </p:cNvSpPr>
            <p:nvPr/>
          </p:nvSpPr>
          <p:spPr bwMode="auto">
            <a:xfrm>
              <a:off x="3198" y="8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Rectangle 117"/>
            <p:cNvSpPr>
              <a:spLocks noChangeArrowheads="1"/>
            </p:cNvSpPr>
            <p:nvPr/>
          </p:nvSpPr>
          <p:spPr bwMode="auto">
            <a:xfrm>
              <a:off x="3633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AutoShape 118"/>
            <p:cNvSpPr>
              <a:spLocks noChangeArrowheads="1"/>
            </p:cNvSpPr>
            <p:nvPr/>
          </p:nvSpPr>
          <p:spPr bwMode="auto">
            <a:xfrm rot="10800000">
              <a:off x="4059" y="657"/>
              <a:ext cx="453" cy="556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44" name="Text Box 120"/>
            <p:cNvSpPr txBox="1">
              <a:spLocks noChangeArrowheads="1"/>
            </p:cNvSpPr>
            <p:nvPr/>
          </p:nvSpPr>
          <p:spPr bwMode="auto">
            <a:xfrm>
              <a:off x="4649" y="65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6745" name="Line 121"/>
            <p:cNvSpPr>
              <a:spLocks noChangeShapeType="1"/>
            </p:cNvSpPr>
            <p:nvPr/>
          </p:nvSpPr>
          <p:spPr bwMode="auto">
            <a:xfrm flipV="1">
              <a:off x="4649" y="935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50" name="Group 12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6751" name="Picture 12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752" name="Text Box 1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6753" name="Text Box 129"/>
          <p:cNvSpPr txBox="1">
            <a:spLocks noChangeArrowheads="1"/>
          </p:cNvSpPr>
          <p:nvPr/>
        </p:nvSpPr>
        <p:spPr bwMode="auto">
          <a:xfrm>
            <a:off x="1633220" y="4002723"/>
            <a:ext cx="647700" cy="58356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4112" y="494116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加电流源试试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1126" y="5588249"/>
            <a:ext cx="3291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受控源等效多少</a:t>
            </a:r>
            <a:r>
              <a:rPr lang="el-GR" altLang="zh-CN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Ω</a:t>
            </a:r>
            <a:r>
              <a:rPr lang="zh-CN" altLang="en-US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783600" y="2067949"/>
            <a:ext cx="108000" cy="108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64060" y="2550601"/>
            <a:ext cx="1149351" cy="863600"/>
            <a:chOff x="6409530" y="1904806"/>
            <a:chExt cx="1149351" cy="863600"/>
          </a:xfrm>
        </p:grpSpPr>
        <p:sp>
          <p:nvSpPr>
            <p:cNvPr id="2" name="椭圆 1"/>
            <p:cNvSpPr/>
            <p:nvPr/>
          </p:nvSpPr>
          <p:spPr bwMode="auto">
            <a:xfrm>
              <a:off x="6409530" y="1904806"/>
              <a:ext cx="1149351" cy="863600"/>
            </a:xfrm>
            <a:prstGeom prst="ellipse">
              <a:avLst/>
            </a:prstGeom>
            <a:noFill/>
            <a:ln w="254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V="1">
              <a:off x="7524328" y="2042026"/>
              <a:ext cx="0" cy="3238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4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输入电阻计算例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20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bldLvl="0" animBg="1"/>
      <p:bldP spid="26683" grpId="0" bldLvl="0" animBg="1"/>
      <p:bldP spid="26753" grpId="0" bldLvl="0" animBg="1"/>
      <p:bldP spid="3" grpId="0"/>
      <p:bldP spid="62" grpId="0"/>
      <p:bldP spid="6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2137093" y="1483678"/>
            <a:ext cx="4333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6395720" y="1625600"/>
          <a:ext cx="14271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4" name="公式" r:id="rId1" imgW="774700" imgH="317500" progId="Equation.3">
                  <p:embed/>
                </p:oleObj>
              </mc:Choice>
              <mc:Fallback>
                <p:oleObj name="公式" r:id="rId1" imgW="774700" imgH="317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720" y="1625600"/>
                        <a:ext cx="14271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46"/>
          <p:cNvGraphicFramePr>
            <a:graphicFrameLocks noChangeAspect="1"/>
          </p:cNvGraphicFramePr>
          <p:nvPr/>
        </p:nvGraphicFramePr>
        <p:xfrm>
          <a:off x="8161338" y="1337945"/>
          <a:ext cx="21812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5" name="公式" r:id="rId3" imgW="1270000" imgH="609600" progId="Equation.3">
                  <p:embed/>
                </p:oleObj>
              </mc:Choice>
              <mc:Fallback>
                <p:oleObj name="公式" r:id="rId3" imgW="1270000" imgH="609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1337945"/>
                        <a:ext cx="21812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7"/>
          <p:cNvGraphicFramePr>
            <a:graphicFrameLocks noChangeAspect="1"/>
          </p:cNvGraphicFramePr>
          <p:nvPr/>
        </p:nvGraphicFramePr>
        <p:xfrm>
          <a:off x="6454775" y="2417128"/>
          <a:ext cx="26654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6" name="公式" r:id="rId5" imgW="1460500" imgH="317500" progId="Equation.3">
                  <p:embed/>
                </p:oleObj>
              </mc:Choice>
              <mc:Fallback>
                <p:oleObj name="公式" r:id="rId5" imgW="1460500" imgH="317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417128"/>
                        <a:ext cx="26654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48"/>
          <p:cNvGraphicFramePr>
            <a:graphicFrameLocks noChangeAspect="1"/>
          </p:cNvGraphicFramePr>
          <p:nvPr/>
        </p:nvGraphicFramePr>
        <p:xfrm>
          <a:off x="6383338" y="3065780"/>
          <a:ext cx="39893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7" name="公式" r:id="rId7" imgW="2476500" imgH="660400" progId="Equation.3">
                  <p:embed/>
                </p:oleObj>
              </mc:Choice>
              <mc:Fallback>
                <p:oleObj name="公式" r:id="rId7" imgW="2476500" imgH="6604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065780"/>
                        <a:ext cx="39893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9" name="Object 49"/>
          <p:cNvGraphicFramePr>
            <a:graphicFrameLocks noChangeAspect="1"/>
          </p:cNvGraphicFramePr>
          <p:nvPr/>
        </p:nvGraphicFramePr>
        <p:xfrm>
          <a:off x="6383020" y="4161790"/>
          <a:ext cx="33131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" name="Equation" r:id="rId9" imgW="1790700" imgH="571500" progId="Equation.DSMT4">
                  <p:embed/>
                </p:oleObj>
              </mc:Choice>
              <mc:Fallback>
                <p:oleObj name="Equation" r:id="rId9" imgW="1790700" imgH="5715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020" y="4161790"/>
                        <a:ext cx="33131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2" name="Object 72"/>
          <p:cNvGraphicFramePr>
            <a:graphicFrameLocks noChangeAspect="1"/>
          </p:cNvGraphicFramePr>
          <p:nvPr/>
        </p:nvGraphicFramePr>
        <p:xfrm>
          <a:off x="6383338" y="5256213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" name="Equation" r:id="rId11" imgW="2095500" imgH="520700" progId="Equation.DSMT4">
                  <p:embed/>
                </p:oleObj>
              </mc:Choice>
              <mc:Fallback>
                <p:oleObj name="Equation" r:id="rId11" imgW="2095500" imgH="5207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256213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3" name="Oval 73"/>
          <p:cNvSpPr>
            <a:spLocks noChangeArrowheads="1"/>
          </p:cNvSpPr>
          <p:nvPr/>
        </p:nvSpPr>
        <p:spPr bwMode="auto">
          <a:xfrm>
            <a:off x="1562418" y="2277428"/>
            <a:ext cx="1152525" cy="935037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75" name="Group 75"/>
          <p:cNvGrpSpPr/>
          <p:nvPr/>
        </p:nvGrpSpPr>
        <p:grpSpPr bwMode="auto">
          <a:xfrm>
            <a:off x="1489710" y="4831080"/>
            <a:ext cx="1101725" cy="568960"/>
            <a:chOff x="295" y="2374"/>
            <a:chExt cx="694" cy="366"/>
          </a:xfrm>
        </p:grpSpPr>
        <p:sp>
          <p:nvSpPr>
            <p:cNvPr id="51271" name="AutoShape 71"/>
            <p:cNvSpPr>
              <a:spLocks noChangeArrowheads="1"/>
            </p:cNvSpPr>
            <p:nvPr/>
          </p:nvSpPr>
          <p:spPr bwMode="auto">
            <a:xfrm rot="-1790341">
              <a:off x="775" y="2374"/>
              <a:ext cx="214" cy="366"/>
            </a:xfrm>
            <a:prstGeom prst="downArrow">
              <a:avLst>
                <a:gd name="adj1" fmla="val 35171"/>
                <a:gd name="adj2" fmla="val 64978"/>
              </a:avLst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4" name="Text Box 74"/>
            <p:cNvSpPr txBox="1">
              <a:spLocks noChangeArrowheads="1"/>
            </p:cNvSpPr>
            <p:nvPr/>
          </p:nvSpPr>
          <p:spPr bwMode="auto">
            <a:xfrm>
              <a:off x="295" y="2432"/>
              <a:ext cx="59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等效</a:t>
              </a:r>
              <a:endParaRPr lang="zh-CN" altLang="en-US" sz="2400" b="1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1282" name="Group 82"/>
          <p:cNvGrpSpPr/>
          <p:nvPr/>
        </p:nvGrpSpPr>
        <p:grpSpPr bwMode="auto">
          <a:xfrm>
            <a:off x="9840913" y="6446838"/>
            <a:ext cx="792162" cy="368299"/>
            <a:chOff x="4649" y="4020"/>
            <a:chExt cx="499" cy="232"/>
          </a:xfrm>
        </p:grpSpPr>
        <p:pic>
          <p:nvPicPr>
            <p:cNvPr id="51283" name="Picture 83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84" name="Text Box 8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339" name="Group 139"/>
          <p:cNvGrpSpPr/>
          <p:nvPr/>
        </p:nvGrpSpPr>
        <p:grpSpPr bwMode="auto">
          <a:xfrm>
            <a:off x="1202055" y="835978"/>
            <a:ext cx="2989263" cy="2663825"/>
            <a:chOff x="-1883" y="482"/>
            <a:chExt cx="1883" cy="1678"/>
          </a:xfrm>
        </p:grpSpPr>
        <p:sp>
          <p:nvSpPr>
            <p:cNvPr id="51289" name="Rectangle 89"/>
            <p:cNvSpPr>
              <a:spLocks noChangeArrowheads="1"/>
            </p:cNvSpPr>
            <p:nvPr/>
          </p:nvSpPr>
          <p:spPr bwMode="auto">
            <a:xfrm>
              <a:off x="-1291" y="1348"/>
              <a:ext cx="702" cy="76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0" name="Text Box 90"/>
            <p:cNvSpPr txBox="1">
              <a:spLocks noChangeArrowheads="1"/>
            </p:cNvSpPr>
            <p:nvPr/>
          </p:nvSpPr>
          <p:spPr bwMode="auto">
            <a:xfrm>
              <a:off x="-1065" y="1523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-1110" y="1304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292" name="Text Box 92"/>
            <p:cNvSpPr txBox="1">
              <a:spLocks noChangeArrowheads="1"/>
            </p:cNvSpPr>
            <p:nvPr/>
          </p:nvSpPr>
          <p:spPr bwMode="auto">
            <a:xfrm>
              <a:off x="-1019" y="1687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-589" y="1478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15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294" name="Text Box 94"/>
            <p:cNvSpPr txBox="1">
              <a:spLocks noChangeArrowheads="1"/>
            </p:cNvSpPr>
            <p:nvPr/>
          </p:nvSpPr>
          <p:spPr bwMode="auto">
            <a:xfrm>
              <a:off x="-1883" y="1751"/>
              <a:ext cx="6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0.1</a:t>
              </a:r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295" name="Text Box 95"/>
            <p:cNvSpPr txBox="1">
              <a:spLocks noChangeArrowheads="1"/>
            </p:cNvSpPr>
            <p:nvPr/>
          </p:nvSpPr>
          <p:spPr bwMode="auto">
            <a:xfrm>
              <a:off x="-907" y="753"/>
              <a:ext cx="5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>
              <a:off x="-589" y="2115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Line 97"/>
            <p:cNvSpPr>
              <a:spLocks noChangeShapeType="1"/>
            </p:cNvSpPr>
            <p:nvPr/>
          </p:nvSpPr>
          <p:spPr bwMode="auto">
            <a:xfrm flipH="1">
              <a:off x="-929" y="572"/>
              <a:ext cx="22" cy="7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Line 98"/>
            <p:cNvSpPr>
              <a:spLocks noChangeShapeType="1"/>
            </p:cNvSpPr>
            <p:nvPr/>
          </p:nvSpPr>
          <p:spPr bwMode="auto">
            <a:xfrm flipV="1">
              <a:off x="-907" y="572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9" name="Line 99"/>
            <p:cNvSpPr>
              <a:spLocks noChangeShapeType="1"/>
            </p:cNvSpPr>
            <p:nvPr/>
          </p:nvSpPr>
          <p:spPr bwMode="auto">
            <a:xfrm>
              <a:off x="-1293" y="1740"/>
              <a:ext cx="0" cy="32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-181" y="206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-226" y="52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" name="Rectangle 102"/>
            <p:cNvSpPr>
              <a:spLocks noChangeArrowheads="1"/>
            </p:cNvSpPr>
            <p:nvPr/>
          </p:nvSpPr>
          <p:spPr bwMode="auto">
            <a:xfrm>
              <a:off x="-997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" name="Rectangle 103"/>
            <p:cNvSpPr>
              <a:spLocks noChangeArrowheads="1"/>
            </p:cNvSpPr>
            <p:nvPr/>
          </p:nvSpPr>
          <p:spPr bwMode="auto">
            <a:xfrm>
              <a:off x="-634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" name="AutoShape 104"/>
            <p:cNvSpPr>
              <a:spLocks noChangeArrowheads="1"/>
            </p:cNvSpPr>
            <p:nvPr/>
          </p:nvSpPr>
          <p:spPr bwMode="auto">
            <a:xfrm rot="10800000">
              <a:off x="-1496" y="1371"/>
              <a:ext cx="407" cy="53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5" name="Text Box 105"/>
            <p:cNvSpPr txBox="1">
              <a:spLocks noChangeArrowheads="1"/>
            </p:cNvSpPr>
            <p:nvPr/>
          </p:nvSpPr>
          <p:spPr bwMode="auto">
            <a:xfrm>
              <a:off x="-1768" y="482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3.</a:t>
              </a:r>
              <a:endParaRPr lang="en-US" altLang="zh-CN" dirty="0"/>
            </a:p>
          </p:txBody>
        </p:sp>
      </p:grpSp>
      <p:grpSp>
        <p:nvGrpSpPr>
          <p:cNvPr id="51316" name="Group 116"/>
          <p:cNvGrpSpPr/>
          <p:nvPr/>
        </p:nvGrpSpPr>
        <p:grpSpPr bwMode="auto">
          <a:xfrm>
            <a:off x="2210063" y="3644583"/>
            <a:ext cx="3022600" cy="2592387"/>
            <a:chOff x="2109" y="2205"/>
            <a:chExt cx="1904" cy="1633"/>
          </a:xfrm>
        </p:grpSpPr>
        <p:sp>
          <p:nvSpPr>
            <p:cNvPr id="51317" name="Text Box 117"/>
            <p:cNvSpPr txBox="1">
              <a:spLocks noChangeArrowheads="1"/>
            </p:cNvSpPr>
            <p:nvPr/>
          </p:nvSpPr>
          <p:spPr bwMode="auto">
            <a:xfrm>
              <a:off x="2109" y="3248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10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318" name="Rectangle 118"/>
            <p:cNvSpPr>
              <a:spLocks noChangeArrowheads="1"/>
            </p:cNvSpPr>
            <p:nvPr/>
          </p:nvSpPr>
          <p:spPr bwMode="auto">
            <a:xfrm>
              <a:off x="2722" y="3026"/>
              <a:ext cx="702" cy="76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9" name="Text Box 119"/>
            <p:cNvSpPr txBox="1">
              <a:spLocks noChangeArrowheads="1"/>
            </p:cNvSpPr>
            <p:nvPr/>
          </p:nvSpPr>
          <p:spPr bwMode="auto">
            <a:xfrm>
              <a:off x="2948" y="3201"/>
              <a:ext cx="3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20" name="Text Box 120"/>
            <p:cNvSpPr txBox="1">
              <a:spLocks noChangeArrowheads="1"/>
            </p:cNvSpPr>
            <p:nvPr/>
          </p:nvSpPr>
          <p:spPr bwMode="auto">
            <a:xfrm>
              <a:off x="2903" y="2982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21" name="Text Box 121"/>
            <p:cNvSpPr txBox="1">
              <a:spLocks noChangeArrowheads="1"/>
            </p:cNvSpPr>
            <p:nvPr/>
          </p:nvSpPr>
          <p:spPr bwMode="auto">
            <a:xfrm>
              <a:off x="2994" y="3365"/>
              <a:ext cx="22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22" name="Text Box 122"/>
            <p:cNvSpPr txBox="1">
              <a:spLocks noChangeArrowheads="1"/>
            </p:cNvSpPr>
            <p:nvPr/>
          </p:nvSpPr>
          <p:spPr bwMode="auto">
            <a:xfrm>
              <a:off x="3424" y="3156"/>
              <a:ext cx="5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15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1323" name="Text Box 123"/>
            <p:cNvSpPr txBox="1">
              <a:spLocks noChangeArrowheads="1"/>
            </p:cNvSpPr>
            <p:nvPr/>
          </p:nvSpPr>
          <p:spPr bwMode="auto">
            <a:xfrm>
              <a:off x="3107" y="2431"/>
              <a:ext cx="5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3424" y="3793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5" name="Line 125"/>
            <p:cNvSpPr>
              <a:spLocks noChangeShapeType="1"/>
            </p:cNvSpPr>
            <p:nvPr/>
          </p:nvSpPr>
          <p:spPr bwMode="auto">
            <a:xfrm flipH="1">
              <a:off x="3084" y="2250"/>
              <a:ext cx="22" cy="7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 flipV="1">
              <a:off x="3106" y="2250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7" name="Oval 127"/>
            <p:cNvSpPr>
              <a:spLocks noChangeArrowheads="1"/>
            </p:cNvSpPr>
            <p:nvPr/>
          </p:nvSpPr>
          <p:spPr bwMode="auto">
            <a:xfrm>
              <a:off x="3832" y="374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8" name="Oval 128"/>
            <p:cNvSpPr>
              <a:spLocks noChangeArrowheads="1"/>
            </p:cNvSpPr>
            <p:nvPr/>
          </p:nvSpPr>
          <p:spPr bwMode="auto">
            <a:xfrm>
              <a:off x="3787" y="2205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9" name="Rectangle 129"/>
            <p:cNvSpPr>
              <a:spLocks noChangeArrowheads="1"/>
            </p:cNvSpPr>
            <p:nvPr/>
          </p:nvSpPr>
          <p:spPr bwMode="auto">
            <a:xfrm>
              <a:off x="3016" y="247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0" name="Rectangle 130"/>
            <p:cNvSpPr>
              <a:spLocks noChangeArrowheads="1"/>
            </p:cNvSpPr>
            <p:nvPr/>
          </p:nvSpPr>
          <p:spPr bwMode="auto">
            <a:xfrm>
              <a:off x="3379" y="320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1" name="Rectangle 131"/>
            <p:cNvSpPr>
              <a:spLocks noChangeArrowheads="1"/>
            </p:cNvSpPr>
            <p:nvPr/>
          </p:nvSpPr>
          <p:spPr bwMode="auto">
            <a:xfrm>
              <a:off x="2653" y="32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36" name="Group 136"/>
          <p:cNvGrpSpPr/>
          <p:nvPr/>
        </p:nvGrpSpPr>
        <p:grpSpPr bwMode="auto">
          <a:xfrm>
            <a:off x="8975725" y="6446838"/>
            <a:ext cx="792163" cy="368299"/>
            <a:chOff x="4649" y="4020"/>
            <a:chExt cx="499" cy="232"/>
          </a:xfrm>
        </p:grpSpPr>
        <p:pic>
          <p:nvPicPr>
            <p:cNvPr id="51337" name="Picture 137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38" name="Text Box 1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342" name="Group 142"/>
          <p:cNvGrpSpPr/>
          <p:nvPr/>
        </p:nvGrpSpPr>
        <p:grpSpPr bwMode="auto">
          <a:xfrm>
            <a:off x="3934143" y="978853"/>
            <a:ext cx="1155700" cy="2449512"/>
            <a:chOff x="1925" y="481"/>
            <a:chExt cx="728" cy="1543"/>
          </a:xfrm>
        </p:grpSpPr>
        <p:sp>
          <p:nvSpPr>
            <p:cNvPr id="51307" name="Text Box 107"/>
            <p:cNvSpPr txBox="1">
              <a:spLocks noChangeArrowheads="1"/>
            </p:cNvSpPr>
            <p:nvPr/>
          </p:nvSpPr>
          <p:spPr bwMode="auto">
            <a:xfrm>
              <a:off x="1925" y="925"/>
              <a:ext cx="50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1308" name="Text Box 108"/>
            <p:cNvSpPr txBox="1">
              <a:spLocks noChangeArrowheads="1"/>
            </p:cNvSpPr>
            <p:nvPr/>
          </p:nvSpPr>
          <p:spPr bwMode="auto">
            <a:xfrm>
              <a:off x="2001" y="1524"/>
              <a:ext cx="33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－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1309" name="Text Box 109"/>
            <p:cNvSpPr txBox="1">
              <a:spLocks noChangeArrowheads="1"/>
            </p:cNvSpPr>
            <p:nvPr/>
          </p:nvSpPr>
          <p:spPr bwMode="auto">
            <a:xfrm>
              <a:off x="2251" y="747"/>
              <a:ext cx="3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51310" name="Freeform 110"/>
            <p:cNvSpPr/>
            <p:nvPr/>
          </p:nvSpPr>
          <p:spPr bwMode="auto">
            <a:xfrm>
              <a:off x="1936" y="481"/>
              <a:ext cx="556" cy="1543"/>
            </a:xfrm>
            <a:custGeom>
              <a:avLst/>
              <a:gdLst>
                <a:gd name="T0" fmla="*/ 0 w 408"/>
                <a:gd name="T1" fmla="*/ 1179 h 1179"/>
                <a:gd name="T2" fmla="*/ 408 w 408"/>
                <a:gd name="T3" fmla="*/ 680 h 1179"/>
                <a:gd name="T4" fmla="*/ 0 w 408"/>
                <a:gd name="T5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1179">
                  <a:moveTo>
                    <a:pt x="0" y="1179"/>
                  </a:moveTo>
                  <a:cubicBezTo>
                    <a:pt x="204" y="1027"/>
                    <a:pt x="408" y="876"/>
                    <a:pt x="408" y="680"/>
                  </a:cubicBezTo>
                  <a:cubicBezTo>
                    <a:pt x="408" y="484"/>
                    <a:pt x="68" y="113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2" name="Text Box 112"/>
            <p:cNvSpPr txBox="1">
              <a:spLocks noChangeArrowheads="1"/>
            </p:cNvSpPr>
            <p:nvPr/>
          </p:nvSpPr>
          <p:spPr bwMode="auto">
            <a:xfrm>
              <a:off x="1948" y="1169"/>
              <a:ext cx="22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51340" name="Freeform 140"/>
            <p:cNvSpPr/>
            <p:nvPr/>
          </p:nvSpPr>
          <p:spPr bwMode="auto">
            <a:xfrm>
              <a:off x="2200" y="802"/>
              <a:ext cx="252" cy="367"/>
            </a:xfrm>
            <a:custGeom>
              <a:avLst/>
              <a:gdLst>
                <a:gd name="T0" fmla="*/ 181 w 181"/>
                <a:gd name="T1" fmla="*/ 272 h 272"/>
                <a:gd name="T2" fmla="*/ 0 w 181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1" h="272">
                  <a:moveTo>
                    <a:pt x="181" y="272"/>
                  </a:moveTo>
                  <a:cubicBezTo>
                    <a:pt x="105" y="158"/>
                    <a:pt x="30" y="4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313" name="Group 113"/>
            <p:cNvGrpSpPr/>
            <p:nvPr/>
          </p:nvGrpSpPr>
          <p:grpSpPr bwMode="auto">
            <a:xfrm>
              <a:off x="2250" y="1169"/>
              <a:ext cx="403" cy="367"/>
              <a:chOff x="4785" y="709"/>
              <a:chExt cx="363" cy="363"/>
            </a:xfrm>
          </p:grpSpPr>
          <p:sp>
            <p:nvSpPr>
              <p:cNvPr id="51314" name="Oval 114"/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51315" name="Line 115"/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43" name="Text Box 143"/>
          <p:cNvSpPr txBox="1">
            <a:spLocks noChangeArrowheads="1"/>
          </p:cNvSpPr>
          <p:nvPr/>
        </p:nvSpPr>
        <p:spPr bwMode="auto">
          <a:xfrm>
            <a:off x="5377180" y="1553210"/>
            <a:ext cx="647700" cy="58356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grpSp>
        <p:nvGrpSpPr>
          <p:cNvPr id="51244" name="Group 44"/>
          <p:cNvGrpSpPr/>
          <p:nvPr/>
        </p:nvGrpSpPr>
        <p:grpSpPr bwMode="auto">
          <a:xfrm>
            <a:off x="2210118" y="1697990"/>
            <a:ext cx="1079500" cy="538163"/>
            <a:chOff x="839" y="2014"/>
            <a:chExt cx="680" cy="339"/>
          </a:xfrm>
        </p:grpSpPr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1202" y="2341"/>
              <a:ext cx="27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839" y="2341"/>
              <a:ext cx="27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Text Box 42"/>
            <p:cNvSpPr txBox="1">
              <a:spLocks noChangeArrowheads="1"/>
            </p:cNvSpPr>
            <p:nvPr/>
          </p:nvSpPr>
          <p:spPr bwMode="auto">
            <a:xfrm>
              <a:off x="1202" y="2024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51243" name="Text Box 43"/>
            <p:cNvSpPr txBox="1">
              <a:spLocks noChangeArrowheads="1"/>
            </p:cNvSpPr>
            <p:nvPr/>
          </p:nvSpPr>
          <p:spPr bwMode="auto">
            <a:xfrm>
              <a:off x="884" y="2014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809" y="3641204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此受控源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等效</a:t>
            </a:r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10</a:t>
            </a:r>
            <a:r>
              <a:rPr lang="el-GR" altLang="zh-CN" dirty="0">
                <a:solidFill>
                  <a:srgbClr val="FF0000"/>
                </a:solidFill>
                <a:ea typeface="华文行楷" panose="02010800040101010101" pitchFamily="2" charset="-122"/>
              </a:rPr>
              <a:t>Ω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9460" y="580390"/>
            <a:ext cx="606044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输入电阻计算例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512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5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5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5127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20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3" grpId="0" bldLvl="0" animBg="1"/>
      <p:bldP spid="51343" grpId="0" bldLvl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51910" y="508635"/>
            <a:ext cx="5781675" cy="702945"/>
          </a:xfrm>
        </p:spPr>
        <p:txBody>
          <a:bodyPr/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输入电阻计算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1491789" y="762638"/>
            <a:ext cx="186392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</a:rPr>
              <a:t>求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b="1" dirty="0">
                <a:solidFill>
                  <a:prstClr val="black"/>
                </a:solidFill>
              </a:rPr>
              <a:t>和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cd</a:t>
            </a:r>
            <a:endParaRPr lang="en-US" altLang="zh-CN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388" name="Group 4"/>
          <p:cNvGrpSpPr/>
          <p:nvPr/>
        </p:nvGrpSpPr>
        <p:grpSpPr bwMode="auto">
          <a:xfrm>
            <a:off x="1488570" y="1158130"/>
            <a:ext cx="4033416" cy="2967630"/>
            <a:chOff x="369" y="582"/>
            <a:chExt cx="2829" cy="1710"/>
          </a:xfrm>
        </p:grpSpPr>
        <p:sp>
          <p:nvSpPr>
            <p:cNvPr id="63518" name="Text Box 5"/>
            <p:cNvSpPr txBox="1">
              <a:spLocks noChangeArrowheads="1"/>
            </p:cNvSpPr>
            <p:nvPr/>
          </p:nvSpPr>
          <p:spPr bwMode="auto">
            <a:xfrm>
              <a:off x="1565" y="582"/>
              <a:ext cx="47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rgbClr val="44546A"/>
                </a:solidFill>
              </a:endParaRPr>
            </a:p>
          </p:txBody>
        </p:sp>
        <p:grpSp>
          <p:nvGrpSpPr>
            <p:cNvPr id="63519" name="Group 6"/>
            <p:cNvGrpSpPr/>
            <p:nvPr/>
          </p:nvGrpSpPr>
          <p:grpSpPr bwMode="auto">
            <a:xfrm>
              <a:off x="369" y="676"/>
              <a:ext cx="2829" cy="1616"/>
              <a:chOff x="-85" y="540"/>
              <a:chExt cx="2829" cy="1616"/>
            </a:xfrm>
          </p:grpSpPr>
          <p:sp>
            <p:nvSpPr>
              <p:cNvPr id="63520" name="Line 7"/>
              <p:cNvSpPr>
                <a:spLocks noChangeShapeType="1"/>
              </p:cNvSpPr>
              <p:nvPr/>
            </p:nvSpPr>
            <p:spPr bwMode="auto">
              <a:xfrm>
                <a:off x="884" y="754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3521" name="Line 8"/>
              <p:cNvSpPr>
                <a:spLocks noChangeShapeType="1"/>
              </p:cNvSpPr>
              <p:nvPr/>
            </p:nvSpPr>
            <p:spPr bwMode="auto">
              <a:xfrm>
                <a:off x="1701" y="754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3522" name="Rectangle 9"/>
              <p:cNvSpPr>
                <a:spLocks noChangeArrowheads="1"/>
              </p:cNvSpPr>
              <p:nvPr/>
            </p:nvSpPr>
            <p:spPr bwMode="auto">
              <a:xfrm>
                <a:off x="1655" y="1162"/>
                <a:ext cx="91" cy="38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23" name="Rectangle 10"/>
              <p:cNvSpPr>
                <a:spLocks noChangeArrowheads="1"/>
              </p:cNvSpPr>
              <p:nvPr/>
            </p:nvSpPr>
            <p:spPr bwMode="auto">
              <a:xfrm rot="16200000">
                <a:off x="753" y="1043"/>
                <a:ext cx="251" cy="258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24" name="Text Box 11"/>
              <p:cNvSpPr txBox="1">
                <a:spLocks noChangeArrowheads="1"/>
              </p:cNvSpPr>
              <p:nvPr/>
            </p:nvSpPr>
            <p:spPr bwMode="auto">
              <a:xfrm>
                <a:off x="1111" y="765"/>
                <a:ext cx="335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i="1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400" b="1" baseline="-2500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>
                  <a:solidFill>
                    <a:srgbClr val="44546A"/>
                  </a:solidFill>
                </a:endParaRPr>
              </a:p>
            </p:txBody>
          </p:sp>
          <p:sp>
            <p:nvSpPr>
              <p:cNvPr id="63525" name="Text Box 12"/>
              <p:cNvSpPr txBox="1">
                <a:spLocks noChangeArrowheads="1"/>
              </p:cNvSpPr>
              <p:nvPr/>
            </p:nvSpPr>
            <p:spPr bwMode="auto">
              <a:xfrm>
                <a:off x="884" y="1309"/>
                <a:ext cx="40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63526" name="Text Box 13"/>
              <p:cNvSpPr txBox="1">
                <a:spLocks noChangeArrowheads="1"/>
              </p:cNvSpPr>
              <p:nvPr/>
            </p:nvSpPr>
            <p:spPr bwMode="auto">
              <a:xfrm>
                <a:off x="975" y="1717"/>
                <a:ext cx="226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sz="2400" b="1">
                  <a:solidFill>
                    <a:srgbClr val="44546A"/>
                  </a:solidFill>
                </a:endParaRPr>
              </a:p>
            </p:txBody>
          </p:sp>
          <p:sp>
            <p:nvSpPr>
              <p:cNvPr id="63527" name="Text Box 14"/>
              <p:cNvSpPr txBox="1">
                <a:spLocks noChangeArrowheads="1"/>
              </p:cNvSpPr>
              <p:nvPr/>
            </p:nvSpPr>
            <p:spPr bwMode="auto">
              <a:xfrm>
                <a:off x="1701" y="1173"/>
                <a:ext cx="521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3</a:t>
                </a:r>
                <a:endParaRPr lang="en-US" altLang="zh-CN" sz="2400" b="1">
                  <a:solidFill>
                    <a:srgbClr val="44546A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63528" name="Text Box 15"/>
              <p:cNvSpPr txBox="1">
                <a:spLocks noChangeArrowheads="1"/>
              </p:cNvSpPr>
              <p:nvPr/>
            </p:nvSpPr>
            <p:spPr bwMode="auto">
              <a:xfrm>
                <a:off x="1027" y="1606"/>
                <a:ext cx="612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b="1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63529" name="Oval 16"/>
              <p:cNvSpPr>
                <a:spLocks noChangeArrowheads="1"/>
              </p:cNvSpPr>
              <p:nvPr/>
            </p:nvSpPr>
            <p:spPr bwMode="auto">
              <a:xfrm>
                <a:off x="2351" y="1959"/>
                <a:ext cx="90" cy="110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0" name="Oval 17"/>
              <p:cNvSpPr>
                <a:spLocks noChangeArrowheads="1"/>
              </p:cNvSpPr>
              <p:nvPr/>
            </p:nvSpPr>
            <p:spPr bwMode="auto">
              <a:xfrm>
                <a:off x="2351" y="689"/>
                <a:ext cx="90" cy="110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1" name="AutoShape 18"/>
              <p:cNvSpPr>
                <a:spLocks noChangeArrowheads="1"/>
              </p:cNvSpPr>
              <p:nvPr/>
            </p:nvSpPr>
            <p:spPr bwMode="auto">
              <a:xfrm rot="16200000">
                <a:off x="704" y="1377"/>
                <a:ext cx="362" cy="566"/>
              </a:xfrm>
              <a:prstGeom prst="flowChartSort">
                <a:avLst/>
              </a:prstGeom>
              <a:solidFill>
                <a:srgbClr val="66CCFF"/>
              </a:soli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2" name="Line 19"/>
              <p:cNvSpPr>
                <a:spLocks noChangeShapeType="1"/>
              </p:cNvSpPr>
              <p:nvPr/>
            </p:nvSpPr>
            <p:spPr bwMode="auto">
              <a:xfrm>
                <a:off x="340" y="744"/>
                <a:ext cx="2011" cy="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3533" name="Line 20"/>
              <p:cNvSpPr>
                <a:spLocks noChangeShapeType="1"/>
              </p:cNvSpPr>
              <p:nvPr/>
            </p:nvSpPr>
            <p:spPr bwMode="auto">
              <a:xfrm flipV="1">
                <a:off x="376" y="2014"/>
                <a:ext cx="1975" cy="2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3534" name="Rectangle 21"/>
              <p:cNvSpPr>
                <a:spLocks noChangeArrowheads="1"/>
              </p:cNvSpPr>
              <p:nvPr/>
            </p:nvSpPr>
            <p:spPr bwMode="auto">
              <a:xfrm>
                <a:off x="1111" y="709"/>
                <a:ext cx="363" cy="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5" name="Oval 22"/>
              <p:cNvSpPr>
                <a:spLocks noChangeArrowheads="1"/>
              </p:cNvSpPr>
              <p:nvPr/>
            </p:nvSpPr>
            <p:spPr bwMode="auto">
              <a:xfrm>
                <a:off x="257" y="709"/>
                <a:ext cx="90" cy="110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6" name="Oval 23"/>
              <p:cNvSpPr>
                <a:spLocks noChangeArrowheads="1"/>
              </p:cNvSpPr>
              <p:nvPr/>
            </p:nvSpPr>
            <p:spPr bwMode="auto">
              <a:xfrm>
                <a:off x="257" y="1979"/>
                <a:ext cx="90" cy="110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3537" name="Text Box 24"/>
              <p:cNvSpPr txBox="1">
                <a:spLocks noChangeArrowheads="1"/>
              </p:cNvSpPr>
              <p:nvPr/>
            </p:nvSpPr>
            <p:spPr bwMode="auto">
              <a:xfrm>
                <a:off x="793" y="720"/>
                <a:ext cx="40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2400" b="1">
                  <a:solidFill>
                    <a:srgbClr val="44546A"/>
                  </a:solidFill>
                </a:endParaRPr>
              </a:p>
            </p:txBody>
          </p:sp>
          <p:sp>
            <p:nvSpPr>
              <p:cNvPr id="63538" name="Text Box 25"/>
              <p:cNvSpPr txBox="1">
                <a:spLocks noChangeArrowheads="1"/>
              </p:cNvSpPr>
              <p:nvPr/>
            </p:nvSpPr>
            <p:spPr bwMode="auto">
              <a:xfrm>
                <a:off x="1338" y="783"/>
                <a:ext cx="40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2000" b="1">
                  <a:solidFill>
                    <a:srgbClr val="44546A"/>
                  </a:solidFill>
                </a:endParaRPr>
              </a:p>
            </p:txBody>
          </p:sp>
          <p:sp>
            <p:nvSpPr>
              <p:cNvPr id="63539" name="Text Box 26"/>
              <p:cNvSpPr txBox="1">
                <a:spLocks noChangeArrowheads="1"/>
              </p:cNvSpPr>
              <p:nvPr/>
            </p:nvSpPr>
            <p:spPr bwMode="auto">
              <a:xfrm>
                <a:off x="2426" y="1855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i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63540" name="Text Box 27"/>
              <p:cNvSpPr txBox="1">
                <a:spLocks noChangeArrowheads="1"/>
              </p:cNvSpPr>
              <p:nvPr/>
            </p:nvSpPr>
            <p:spPr bwMode="auto">
              <a:xfrm>
                <a:off x="2340" y="585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63541" name="Text Box 28"/>
              <p:cNvSpPr txBox="1">
                <a:spLocks noChangeArrowheads="1"/>
              </p:cNvSpPr>
              <p:nvPr/>
            </p:nvSpPr>
            <p:spPr bwMode="auto">
              <a:xfrm>
                <a:off x="-85" y="540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63542" name="Text Box 29"/>
              <p:cNvSpPr txBox="1">
                <a:spLocks noChangeArrowheads="1"/>
              </p:cNvSpPr>
              <p:nvPr/>
            </p:nvSpPr>
            <p:spPr bwMode="auto">
              <a:xfrm>
                <a:off x="-34" y="1856"/>
                <a:ext cx="318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1" dirty="0">
                  <a:solidFill>
                    <a:srgbClr val="44546A"/>
                  </a:solidFill>
                </a:endParaRPr>
              </a:p>
            </p:txBody>
          </p:sp>
        </p:grpSp>
      </p:grpSp>
      <p:grpSp>
        <p:nvGrpSpPr>
          <p:cNvPr id="144414" name="Group 30"/>
          <p:cNvGrpSpPr/>
          <p:nvPr/>
        </p:nvGrpSpPr>
        <p:grpSpPr bwMode="auto">
          <a:xfrm>
            <a:off x="1561267" y="1555114"/>
            <a:ext cx="791766" cy="2341565"/>
            <a:chOff x="431" y="799"/>
            <a:chExt cx="665" cy="1316"/>
          </a:xfrm>
        </p:grpSpPr>
        <p:sp>
          <p:nvSpPr>
            <p:cNvPr id="63511" name="Oval 31"/>
            <p:cNvSpPr>
              <a:spLocks noChangeArrowheads="1"/>
            </p:cNvSpPr>
            <p:nvPr/>
          </p:nvSpPr>
          <p:spPr bwMode="auto">
            <a:xfrm>
              <a:off x="702" y="1344"/>
              <a:ext cx="318" cy="363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512" name="Line 32"/>
            <p:cNvSpPr>
              <a:spLocks noChangeShapeType="1"/>
            </p:cNvSpPr>
            <p:nvPr/>
          </p:nvSpPr>
          <p:spPr bwMode="auto">
            <a:xfrm>
              <a:off x="839" y="935"/>
              <a:ext cx="0" cy="1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513" name="Text Box 33"/>
            <p:cNvSpPr txBox="1">
              <a:spLocks noChangeArrowheads="1"/>
            </p:cNvSpPr>
            <p:nvPr/>
          </p:nvSpPr>
          <p:spPr bwMode="auto">
            <a:xfrm>
              <a:off x="521" y="1040"/>
              <a:ext cx="40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3514" name="Text Box 34"/>
            <p:cNvSpPr txBox="1">
              <a:spLocks noChangeArrowheads="1"/>
            </p:cNvSpPr>
            <p:nvPr/>
          </p:nvSpPr>
          <p:spPr bwMode="auto">
            <a:xfrm>
              <a:off x="521" y="1584"/>
              <a:ext cx="40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3515" name="Text Box 35"/>
            <p:cNvSpPr txBox="1">
              <a:spLocks noChangeArrowheads="1"/>
            </p:cNvSpPr>
            <p:nvPr/>
          </p:nvSpPr>
          <p:spPr bwMode="auto">
            <a:xfrm>
              <a:off x="431" y="1315"/>
              <a:ext cx="31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>
                  <a:solidFill>
                    <a:srgbClr val="44546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>
                <a:solidFill>
                  <a:srgbClr val="44546A"/>
                </a:solidFill>
              </a:endParaRPr>
            </a:p>
          </p:txBody>
        </p:sp>
        <p:sp>
          <p:nvSpPr>
            <p:cNvPr id="63516" name="Text Box 36"/>
            <p:cNvSpPr txBox="1">
              <a:spLocks noChangeArrowheads="1"/>
            </p:cNvSpPr>
            <p:nvPr/>
          </p:nvSpPr>
          <p:spPr bwMode="auto">
            <a:xfrm>
              <a:off x="778" y="829"/>
              <a:ext cx="31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63517" name="Line 37"/>
            <p:cNvSpPr>
              <a:spLocks noChangeShapeType="1"/>
            </p:cNvSpPr>
            <p:nvPr/>
          </p:nvSpPr>
          <p:spPr bwMode="auto">
            <a:xfrm>
              <a:off x="854" y="799"/>
              <a:ext cx="22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4422" name="Object 38"/>
          <p:cNvGraphicFramePr>
            <a:graphicFrameLocks noChangeAspect="1"/>
          </p:cNvGraphicFramePr>
          <p:nvPr/>
        </p:nvGraphicFramePr>
        <p:xfrm>
          <a:off x="6518206" y="1151576"/>
          <a:ext cx="3034431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0" name="Equation" r:id="rId1" imgW="34747200" imgH="5486400" progId="Equation.DSMT4">
                  <p:embed/>
                </p:oleObj>
              </mc:Choice>
              <mc:Fallback>
                <p:oleObj name="Equation" r:id="rId1" imgW="34747200" imgH="5486400" progId="Equation.DSMT4">
                  <p:embed/>
                  <p:pic>
                    <p:nvPicPr>
                      <p:cNvPr id="0" name="图片 131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06" y="1151576"/>
                        <a:ext cx="3034431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3" name="Object 39"/>
          <p:cNvGraphicFramePr>
            <a:graphicFrameLocks noChangeAspect="1"/>
          </p:cNvGraphicFramePr>
          <p:nvPr/>
        </p:nvGraphicFramePr>
        <p:xfrm>
          <a:off x="6539638" y="2546985"/>
          <a:ext cx="351705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1" name="Equation" r:id="rId3" imgW="41452800" imgH="9448800" progId="Equation.DSMT4">
                  <p:embed/>
                </p:oleObj>
              </mc:Choice>
              <mc:Fallback>
                <p:oleObj name="Equation" r:id="rId3" imgW="41452800" imgH="9448800" progId="Equation.DSMT4">
                  <p:embed/>
                  <p:pic>
                    <p:nvPicPr>
                      <p:cNvPr id="0" name="图片 131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638" y="2546985"/>
                        <a:ext cx="351705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4" name="Object 40"/>
          <p:cNvGraphicFramePr>
            <a:graphicFrameLocks noChangeAspect="1"/>
          </p:cNvGraphicFramePr>
          <p:nvPr/>
        </p:nvGraphicFramePr>
        <p:xfrm>
          <a:off x="6521778" y="1864363"/>
          <a:ext cx="288684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2" name="Equation" r:id="rId5" imgW="30784800" imgH="5486400" progId="Equation.DSMT4">
                  <p:embed/>
                </p:oleObj>
              </mc:Choice>
              <mc:Fallback>
                <p:oleObj name="Equation" r:id="rId5" imgW="30784800" imgH="5486400" progId="Equation.DSMT4">
                  <p:embed/>
                  <p:pic>
                    <p:nvPicPr>
                      <p:cNvPr id="0" name="图片 131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778" y="1864363"/>
                        <a:ext cx="288684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5" name="Object 41"/>
          <p:cNvGraphicFramePr>
            <a:graphicFrameLocks noChangeAspect="1"/>
          </p:cNvGraphicFramePr>
          <p:nvPr/>
        </p:nvGraphicFramePr>
        <p:xfrm>
          <a:off x="6473289" y="3479013"/>
          <a:ext cx="293533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3" name="Equation" r:id="rId7" imgW="29565600" imgH="5486400" progId="Equation.DSMT4">
                  <p:embed/>
                </p:oleObj>
              </mc:Choice>
              <mc:Fallback>
                <p:oleObj name="Equation" r:id="rId7" imgW="29565600" imgH="5486400" progId="Equation.DSMT4">
                  <p:embed/>
                  <p:pic>
                    <p:nvPicPr>
                      <p:cNvPr id="0" name="图片 131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289" y="3479013"/>
                        <a:ext cx="293533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6" name="Object 42"/>
          <p:cNvGraphicFramePr>
            <a:graphicFrameLocks noChangeAspect="1"/>
          </p:cNvGraphicFramePr>
          <p:nvPr/>
        </p:nvGraphicFramePr>
        <p:xfrm>
          <a:off x="1633275" y="4004313"/>
          <a:ext cx="43924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4" name="Equation" r:id="rId9" imgW="46329600" imgH="9448800" progId="Equation.DSMT4">
                  <p:embed/>
                </p:oleObj>
              </mc:Choice>
              <mc:Fallback>
                <p:oleObj name="Equation" r:id="rId9" imgW="46329600" imgH="9448800" progId="Equation.DSMT4">
                  <p:embed/>
                  <p:pic>
                    <p:nvPicPr>
                      <p:cNvPr id="0" name="图片 131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275" y="4004313"/>
                        <a:ext cx="43924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27" name="Group 43"/>
          <p:cNvGrpSpPr/>
          <p:nvPr/>
        </p:nvGrpSpPr>
        <p:grpSpPr bwMode="auto">
          <a:xfrm>
            <a:off x="4631069" y="1556046"/>
            <a:ext cx="1034654" cy="2308528"/>
            <a:chOff x="1943" y="839"/>
            <a:chExt cx="869" cy="1276"/>
          </a:xfrm>
        </p:grpSpPr>
        <p:sp>
          <p:nvSpPr>
            <p:cNvPr id="63504" name="Oval 44"/>
            <p:cNvSpPr>
              <a:spLocks noChangeArrowheads="1"/>
            </p:cNvSpPr>
            <p:nvPr/>
          </p:nvSpPr>
          <p:spPr bwMode="auto">
            <a:xfrm>
              <a:off x="2154" y="1344"/>
              <a:ext cx="318" cy="363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505" name="Line 45"/>
            <p:cNvSpPr>
              <a:spLocks noChangeShapeType="1"/>
            </p:cNvSpPr>
            <p:nvPr/>
          </p:nvSpPr>
          <p:spPr bwMode="auto">
            <a:xfrm>
              <a:off x="2291" y="935"/>
              <a:ext cx="0" cy="1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506" name="Text Box 46"/>
            <p:cNvSpPr txBox="1">
              <a:spLocks noChangeArrowheads="1"/>
            </p:cNvSpPr>
            <p:nvPr/>
          </p:nvSpPr>
          <p:spPr bwMode="auto">
            <a:xfrm>
              <a:off x="2201" y="997"/>
              <a:ext cx="4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3507" name="Text Box 47"/>
            <p:cNvSpPr txBox="1">
              <a:spLocks noChangeArrowheads="1"/>
            </p:cNvSpPr>
            <p:nvPr/>
          </p:nvSpPr>
          <p:spPr bwMode="auto">
            <a:xfrm>
              <a:off x="2246" y="1586"/>
              <a:ext cx="4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3508" name="Text Box 48"/>
            <p:cNvSpPr txBox="1">
              <a:spLocks noChangeArrowheads="1"/>
            </p:cNvSpPr>
            <p:nvPr/>
          </p:nvSpPr>
          <p:spPr bwMode="auto">
            <a:xfrm>
              <a:off x="2494" y="1363"/>
              <a:ext cx="31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63509" name="Text Box 49"/>
            <p:cNvSpPr txBox="1">
              <a:spLocks noChangeArrowheads="1"/>
            </p:cNvSpPr>
            <p:nvPr/>
          </p:nvSpPr>
          <p:spPr bwMode="auto">
            <a:xfrm>
              <a:off x="1973" y="849"/>
              <a:ext cx="31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63510" name="Line 50"/>
            <p:cNvSpPr>
              <a:spLocks noChangeShapeType="1"/>
            </p:cNvSpPr>
            <p:nvPr/>
          </p:nvSpPr>
          <p:spPr bwMode="auto">
            <a:xfrm>
              <a:off x="1943" y="839"/>
              <a:ext cx="22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4435" name="Object 51"/>
          <p:cNvGraphicFramePr>
            <a:graphicFrameLocks noChangeAspect="1"/>
          </p:cNvGraphicFramePr>
          <p:nvPr/>
        </p:nvGraphicFramePr>
        <p:xfrm>
          <a:off x="1633275" y="4991421"/>
          <a:ext cx="3816424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5" name="Equation" r:id="rId11" imgW="37795200" imgH="5486400" progId="Equation.DSMT4">
                  <p:embed/>
                </p:oleObj>
              </mc:Choice>
              <mc:Fallback>
                <p:oleObj name="Equation" r:id="rId11" imgW="37795200" imgH="5486400" progId="Equation.DSMT4">
                  <p:embed/>
                  <p:pic>
                    <p:nvPicPr>
                      <p:cNvPr id="0" name="图片 131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275" y="4991421"/>
                        <a:ext cx="3816424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36" name="Object 52"/>
          <p:cNvGraphicFramePr>
            <a:graphicFrameLocks noChangeAspect="1"/>
          </p:cNvGraphicFramePr>
          <p:nvPr/>
        </p:nvGraphicFramePr>
        <p:xfrm>
          <a:off x="1623426" y="5621338"/>
          <a:ext cx="267414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26" name="Equation" r:id="rId13" imgW="27432000" imgH="5486400" progId="Equation.DSMT4">
                  <p:embed/>
                </p:oleObj>
              </mc:Choice>
              <mc:Fallback>
                <p:oleObj name="Equation" r:id="rId13" imgW="27432000" imgH="5486400" progId="Equation.DSMT4">
                  <p:embed/>
                  <p:pic>
                    <p:nvPicPr>
                      <p:cNvPr id="0" name="图片 131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426" y="5621338"/>
                        <a:ext cx="267414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37" name="Text Box 53"/>
          <p:cNvSpPr txBox="1">
            <a:spLocks noChangeArrowheads="1"/>
          </p:cNvSpPr>
          <p:nvPr/>
        </p:nvSpPr>
        <p:spPr bwMode="auto">
          <a:xfrm>
            <a:off x="3037468" y="2178953"/>
            <a:ext cx="75604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40170" y="4146550"/>
            <a:ext cx="4913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注意：含受控源的一端口的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输入电阻有可能为负值，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负电阻发出功率。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6" name="Text Box 105"/>
          <p:cNvSpPr txBox="1">
            <a:spLocks noChangeArrowheads="1"/>
          </p:cNvSpPr>
          <p:nvPr/>
        </p:nvSpPr>
        <p:spPr bwMode="auto">
          <a:xfrm>
            <a:off x="987733" y="762933"/>
            <a:ext cx="5762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5787" y="5588228"/>
            <a:ext cx="3647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受控源各等效多少</a:t>
            </a:r>
            <a:r>
              <a:rPr lang="el-GR" altLang="zh-CN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Ω</a:t>
            </a:r>
            <a:r>
              <a:rPr lang="zh-CN" altLang="en-US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7610" y="1487867"/>
            <a:ext cx="1008113" cy="251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13126" y="5647402"/>
            <a:ext cx="1764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B050"/>
                </a:solidFill>
              </a:rPr>
              <a:t>-12</a:t>
            </a:r>
            <a:r>
              <a:rPr lang="zh-CN" altLang="en-US" b="1" i="1" dirty="0" smtClean="0">
                <a:solidFill>
                  <a:srgbClr val="00B050"/>
                </a:solidFill>
              </a:rPr>
              <a:t>；</a:t>
            </a:r>
            <a:r>
              <a:rPr lang="en-US" altLang="zh-CN" b="1" i="1" dirty="0" smtClean="0">
                <a:solidFill>
                  <a:srgbClr val="00B050"/>
                </a:solidFill>
              </a:rPr>
              <a:t>-72/7</a:t>
            </a:r>
            <a:endParaRPr lang="zh-CN" altLang="en-US" b="1" i="1" dirty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E20156-3A3F-4213-8DD8-2CC0FD51E2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2" grpId="0" bldLvl="0" animBg="1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6" y="4072265"/>
            <a:ext cx="525658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ea typeface="楷体_GB2312" pitchFamily="49" charset="-122"/>
              </a:rPr>
              <a:t>2-7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2-11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2-12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2-14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2-16</a:t>
            </a:r>
            <a:endParaRPr lang="en-US" altLang="zh-CN" b="1" dirty="0" smtClean="0"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2704113"/>
            <a:ext cx="6120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ea typeface="楷体_GB2312" pitchFamily="49" charset="-122"/>
              </a:rPr>
              <a:t>2-2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2-3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2-4(a)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(c)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(d)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(f)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2-8</a:t>
            </a:r>
            <a:endParaRPr lang="en-US" altLang="zh-CN" b="1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第二章作业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9" name="Group 6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4640" name="Picture 6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41" name="Text Box 6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42" name="Group 6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4643" name="Picture 6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44" name="Text Box 6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66" name="Group 9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4667" name="Picture 9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68" name="Text Box 9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二端电路等效的概念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Group 93"/>
          <p:cNvGrpSpPr/>
          <p:nvPr/>
        </p:nvGrpSpPr>
        <p:grpSpPr bwMode="auto">
          <a:xfrm>
            <a:off x="2836228" y="2491740"/>
            <a:ext cx="2517775" cy="1311275"/>
            <a:chOff x="521" y="1434"/>
            <a:chExt cx="1586" cy="826"/>
          </a:xfrm>
        </p:grpSpPr>
        <p:grpSp>
          <p:nvGrpSpPr>
            <p:cNvPr id="5" name="Group 2"/>
            <p:cNvGrpSpPr/>
            <p:nvPr/>
          </p:nvGrpSpPr>
          <p:grpSpPr bwMode="auto">
            <a:xfrm>
              <a:off x="521" y="1480"/>
              <a:ext cx="1270" cy="771"/>
              <a:chOff x="612" y="1979"/>
              <a:chExt cx="1270" cy="771"/>
            </a:xfrm>
          </p:grpSpPr>
          <p:sp>
            <p:nvSpPr>
              <p:cNvPr id="6" name="Rectangle 3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r>
                  <a:rPr lang="en-US" altLang="zh-CN" sz="3200">
                    <a:solidFill>
                      <a:schemeClr val="bg1"/>
                    </a:solidFill>
                  </a:rPr>
                  <a:t>B</a:t>
                </a:r>
                <a:endParaRPr lang="en-US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4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292" y="1616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36" y="143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36" y="193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81" y="170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82" y="160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4"/>
          <p:cNvGrpSpPr/>
          <p:nvPr/>
        </p:nvGrpSpPr>
        <p:grpSpPr bwMode="auto">
          <a:xfrm>
            <a:off x="5357178" y="2707640"/>
            <a:ext cx="1439862" cy="719138"/>
            <a:chOff x="2109" y="210"/>
            <a:chExt cx="907" cy="453"/>
          </a:xfrm>
        </p:grpSpPr>
        <p:sp>
          <p:nvSpPr>
            <p:cNvPr id="15" name="AutoShap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221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Text Box 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90" y="21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等效</a:t>
              </a:r>
              <a:endPara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Text Box 2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93353" y="4076065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Aft>
                <a:spcPct val="50000"/>
              </a:spcAft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电路中的电流、电压和功率而言，满足：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" name="Group 40"/>
          <p:cNvGrpSpPr/>
          <p:nvPr/>
        </p:nvGrpSpPr>
        <p:grpSpPr bwMode="auto">
          <a:xfrm>
            <a:off x="2764790" y="4868228"/>
            <a:ext cx="2951163" cy="1223962"/>
            <a:chOff x="431" y="1752"/>
            <a:chExt cx="1859" cy="771"/>
          </a:xfrm>
        </p:grpSpPr>
        <p:grpSp>
          <p:nvGrpSpPr>
            <p:cNvPr id="19" name="Group 27"/>
            <p:cNvGrpSpPr/>
            <p:nvPr/>
          </p:nvGrpSpPr>
          <p:grpSpPr bwMode="auto"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20" name="Rectangle 28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r>
                  <a:rPr lang="en-US" altLang="zh-CN" sz="3200">
                    <a:solidFill>
                      <a:schemeClr val="bg1"/>
                    </a:solidFill>
                  </a:rPr>
                  <a:t>B</a:t>
                </a:r>
                <a:endParaRPr lang="en-US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Line 29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" name="Rectangle 3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zh-CN" sz="3200">
                  <a:solidFill>
                    <a:schemeClr val="bg1"/>
                  </a:solidFill>
                </a:rPr>
                <a:t>A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41"/>
          <p:cNvGrpSpPr/>
          <p:nvPr/>
        </p:nvGrpSpPr>
        <p:grpSpPr bwMode="auto">
          <a:xfrm>
            <a:off x="7012940" y="4867910"/>
            <a:ext cx="2951163" cy="1223963"/>
            <a:chOff x="431" y="1752"/>
            <a:chExt cx="1859" cy="771"/>
          </a:xfrm>
        </p:grpSpPr>
        <p:grpSp>
          <p:nvGrpSpPr>
            <p:cNvPr id="25" name="Group 42"/>
            <p:cNvGrpSpPr/>
            <p:nvPr/>
          </p:nvGrpSpPr>
          <p:grpSpPr bwMode="auto"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26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r>
                  <a:rPr lang="en-US" altLang="zh-CN" sz="3200">
                    <a:solidFill>
                      <a:schemeClr val="bg1"/>
                    </a:solidFill>
                  </a:rPr>
                  <a:t>C</a:t>
                </a:r>
                <a:endParaRPr lang="en-US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4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" name="Line 4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" name="Rectangle 4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lang="en-US" altLang="zh-CN" sz="3200">
                  <a:solidFill>
                    <a:schemeClr val="bg1"/>
                  </a:solidFill>
                </a:rPr>
                <a:t>A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49"/>
          <p:cNvGrpSpPr/>
          <p:nvPr/>
        </p:nvGrpSpPr>
        <p:grpSpPr bwMode="auto">
          <a:xfrm>
            <a:off x="6004878" y="5444490"/>
            <a:ext cx="792162" cy="215900"/>
            <a:chOff x="2154" y="3203"/>
            <a:chExt cx="499" cy="136"/>
          </a:xfrm>
        </p:grpSpPr>
        <p:sp>
          <p:nvSpPr>
            <p:cNvPr id="31" name="Line 47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154" y="3203"/>
              <a:ext cx="499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154" y="3339"/>
              <a:ext cx="499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3" name="Text Box 7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6125" y="1268095"/>
            <a:ext cx="106076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两个二端电路，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若端口具有相同的电压、电流关系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则称它们是等效的电路。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" name="Group 94"/>
          <p:cNvGrpSpPr/>
          <p:nvPr/>
        </p:nvGrpSpPr>
        <p:grpSpPr bwMode="auto">
          <a:xfrm>
            <a:off x="7012940" y="2491740"/>
            <a:ext cx="2517775" cy="1311275"/>
            <a:chOff x="3152" y="1434"/>
            <a:chExt cx="1586" cy="826"/>
          </a:xfrm>
        </p:grpSpPr>
        <p:grpSp>
          <p:nvGrpSpPr>
            <p:cNvPr id="35" name="Group 75"/>
            <p:cNvGrpSpPr/>
            <p:nvPr/>
          </p:nvGrpSpPr>
          <p:grpSpPr bwMode="auto">
            <a:xfrm>
              <a:off x="3152" y="1480"/>
              <a:ext cx="1270" cy="771"/>
              <a:chOff x="612" y="1979"/>
              <a:chExt cx="1270" cy="771"/>
            </a:xfrm>
          </p:grpSpPr>
          <p:sp>
            <p:nvSpPr>
              <p:cNvPr id="36" name="Rectangle 76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r>
                  <a:rPr lang="en-US" altLang="zh-CN" sz="3200">
                    <a:solidFill>
                      <a:schemeClr val="bg1"/>
                    </a:solidFill>
                  </a:rPr>
                  <a:t>C</a:t>
                </a:r>
                <a:endParaRPr lang="en-US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Line 7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47" y="2115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" name="Line 7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47" y="261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3923" y="1616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" name="Text Box 8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467" y="1434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Text Box 8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467" y="1933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 Box 8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512" y="170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u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  <p:sp>
          <p:nvSpPr>
            <p:cNvPr id="43" name="Text Box 8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13" y="1606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i</a:t>
              </a:r>
              <a:endParaRPr lang="en-US" altLang="zh-CN" i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2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3" grpId="0" autoUpdateAnimBg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39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3540" name="Picture 5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41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42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3543" name="Picture 5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44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51" name="Group 6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3552" name="Picture 6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53" name="Text Box 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33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正确理解电路等效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5228" y="177196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电路等效变换的条件：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5228" y="2708275"/>
            <a:ext cx="601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电路等效变换的对象</a:t>
            </a:r>
            <a:r>
              <a:rPr lang="zh-CN" altLang="en-US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楷体_GB2312" pitchFamily="49" charset="-122"/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楷体_GB2312" pitchFamily="49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楷体_GB2312" pitchFamily="49" charset="-122"/>
              </a:rPr>
              <a:t>C</a:t>
            </a:r>
            <a:endParaRPr lang="zh-CN" altLang="en-US" dirty="0">
              <a:solidFill>
                <a:srgbClr val="FF0000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8253" y="4565650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3"/>
            </a:pP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电路等效变换的目的：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06440" y="1784985"/>
            <a:ext cx="52222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两电路端口处具有相同的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VCR</a:t>
            </a:r>
            <a:r>
              <a:rPr lang="zh-CN" altLang="en-US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9" name="AutoShape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58423" y="198850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9525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61173" y="335724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9525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9693" y="479742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9525">
            <a:solidFill>
              <a:srgbClr val="66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26150" y="4579938"/>
            <a:ext cx="385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化简电路，方便计算。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" name="Group 57"/>
          <p:cNvGrpSpPr/>
          <p:nvPr/>
        </p:nvGrpSpPr>
        <p:grpSpPr bwMode="auto">
          <a:xfrm>
            <a:off x="1727835" y="1006793"/>
            <a:ext cx="1430338" cy="647700"/>
            <a:chOff x="455" y="3085"/>
            <a:chExt cx="901" cy="408"/>
          </a:xfrm>
        </p:grpSpPr>
        <p:pic>
          <p:nvPicPr>
            <p:cNvPr id="14" name="Picture 58" descr="123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" y="3085"/>
              <a:ext cx="448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5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明确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16" name="TextBox 1"/>
          <p:cNvSpPr txBox="1"/>
          <p:nvPr>
            <p:custDataLst>
              <p:tags r:id="rId13"/>
            </p:custDataLst>
          </p:nvPr>
        </p:nvSpPr>
        <p:spPr>
          <a:xfrm>
            <a:off x="6095604" y="5082004"/>
            <a:ext cx="31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B→C               </a:t>
            </a:r>
            <a:r>
              <a:rPr lang="en-US" altLang="zh-CN" b="1" i="1" dirty="0" smtClean="0">
                <a:solidFill>
                  <a:srgbClr val="FF0000"/>
                </a:solidFill>
              </a:rPr>
              <a:t>      A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17" name="Text Box 4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57818" y="3215323"/>
            <a:ext cx="69850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未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改变外电路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中的电压、电流和功率。（即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对外等效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，对内不等效）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/>
      <p:bldP spid="10" grpId="0" bldLvl="0" animBg="1"/>
      <p:bldP spid="11" grpId="0" bldLvl="0" animBg="1"/>
      <p:bldP spid="12" grpId="0" bldLvl="0" animBg="1" autoUpdateAnimBg="0"/>
      <p:bldP spid="16" grpId="0"/>
      <p:bldP spid="1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1633855" y="3241605"/>
            <a:ext cx="215900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电路特点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1489393" y="1556703"/>
            <a:ext cx="28082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1"/>
                </a:solidFill>
                <a:latin typeface="仿宋_GB2312" pitchFamily="49" charset="-122"/>
              </a:rPr>
              <a:t>1.</a:t>
            </a:r>
            <a:r>
              <a:rPr kumimoji="1" lang="zh-CN" altLang="en-US" sz="3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电阻串联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2063750" y="4076700"/>
            <a:ext cx="79200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b="1">
                <a:latin typeface="楷体_GB2312" pitchFamily="49" charset="-122"/>
                <a:ea typeface="楷体_GB2312" pitchFamily="49" charset="-122"/>
              </a:rPr>
              <a:t>各电阻顺序连接，流过同一电流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>
                <a:solidFill>
                  <a:schemeClr val="bg1"/>
                </a:solidFill>
                <a:ea typeface="楷体_GB2312" pitchFamily="49" charset="-122"/>
              </a:rPr>
              <a:t>KCL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zh-CN" altLang="en-US" b="1">
                <a:ea typeface="楷体_GB2312" pitchFamily="49" charset="-122"/>
              </a:rPr>
              <a:t>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2063750" y="4724400"/>
            <a:ext cx="8388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(b)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总电压等于各串联电阻的电压之和</a:t>
            </a:r>
            <a:r>
              <a:rPr kumimoji="1" lang="zh-CN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>
                <a:solidFill>
                  <a:schemeClr val="bg1"/>
                </a:solidFill>
                <a:ea typeface="楷体_GB2312" pitchFamily="49" charset="-122"/>
              </a:rPr>
              <a:t>KVL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70" name="Object 74"/>
          <p:cNvGraphicFramePr>
            <a:graphicFrameLocks noChangeAspect="1"/>
          </p:cNvGraphicFramePr>
          <p:nvPr/>
        </p:nvGraphicFramePr>
        <p:xfrm>
          <a:off x="3432175" y="5300663"/>
          <a:ext cx="45354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公式" r:id="rId1" imgW="2273300" imgH="317500" progId="Equation.3">
                  <p:embed/>
                </p:oleObj>
              </mc:Choice>
              <mc:Fallback>
                <p:oleObj name="公式" r:id="rId1" imgW="2273300" imgH="3175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300663"/>
                        <a:ext cx="453548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4" name="Group 7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175" name="Picture 7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76" name="Text Box 8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77" name="Group 8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178" name="Picture 8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79" name="Text Box 8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20" name="Group 124"/>
          <p:cNvGrpSpPr/>
          <p:nvPr/>
        </p:nvGrpSpPr>
        <p:grpSpPr bwMode="auto">
          <a:xfrm>
            <a:off x="5446395" y="1700848"/>
            <a:ext cx="4752975" cy="2049462"/>
            <a:chOff x="2290" y="1207"/>
            <a:chExt cx="2994" cy="1291"/>
          </a:xfrm>
        </p:grpSpPr>
        <p:sp>
          <p:nvSpPr>
            <p:cNvPr id="4184" name="Text Box 88"/>
            <p:cNvSpPr txBox="1">
              <a:spLocks noChangeArrowheads="1"/>
            </p:cNvSpPr>
            <p:nvPr/>
          </p:nvSpPr>
          <p:spPr bwMode="auto">
            <a:xfrm>
              <a:off x="2562" y="2169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85" name="Text Box 89"/>
            <p:cNvSpPr txBox="1">
              <a:spLocks noChangeArrowheads="1"/>
            </p:cNvSpPr>
            <p:nvPr/>
          </p:nvSpPr>
          <p:spPr bwMode="auto">
            <a:xfrm>
              <a:off x="4967" y="2078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86" name="Text Box 90"/>
            <p:cNvSpPr txBox="1">
              <a:spLocks noChangeArrowheads="1"/>
            </p:cNvSpPr>
            <p:nvPr/>
          </p:nvSpPr>
          <p:spPr bwMode="auto">
            <a:xfrm>
              <a:off x="2809" y="1207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87" name="Text Box 91"/>
            <p:cNvSpPr txBox="1">
              <a:spLocks noChangeArrowheads="1"/>
            </p:cNvSpPr>
            <p:nvPr/>
          </p:nvSpPr>
          <p:spPr bwMode="auto">
            <a:xfrm>
              <a:off x="4573" y="1207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 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88" name="Group 92"/>
            <p:cNvGrpSpPr/>
            <p:nvPr/>
          </p:nvGrpSpPr>
          <p:grpSpPr bwMode="auto">
            <a:xfrm>
              <a:off x="3515" y="1579"/>
              <a:ext cx="806" cy="441"/>
              <a:chOff x="576" y="1152"/>
              <a:chExt cx="768" cy="380"/>
            </a:xfrm>
          </p:grpSpPr>
          <p:sp>
            <p:nvSpPr>
              <p:cNvPr id="4189" name="Text Box 93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90" name="Text Box 94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91" name="Text Box 95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i="1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k</a:t>
                </a:r>
                <a:endPara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92" name="Text Box 96"/>
            <p:cNvSpPr txBox="1">
              <a:spLocks noChangeArrowheads="1"/>
            </p:cNvSpPr>
            <p:nvPr/>
          </p:nvSpPr>
          <p:spPr bwMode="auto">
            <a:xfrm>
              <a:off x="2290" y="1752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93" name="Line 97"/>
            <p:cNvSpPr>
              <a:spLocks noChangeShapeType="1"/>
            </p:cNvSpPr>
            <p:nvPr/>
          </p:nvSpPr>
          <p:spPr bwMode="auto">
            <a:xfrm>
              <a:off x="2517" y="1579"/>
              <a:ext cx="77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94" name="Group 98"/>
            <p:cNvGrpSpPr/>
            <p:nvPr/>
          </p:nvGrpSpPr>
          <p:grpSpPr bwMode="auto">
            <a:xfrm>
              <a:off x="2653" y="1579"/>
              <a:ext cx="806" cy="441"/>
              <a:chOff x="576" y="1152"/>
              <a:chExt cx="768" cy="380"/>
            </a:xfrm>
          </p:grpSpPr>
          <p:sp>
            <p:nvSpPr>
              <p:cNvPr id="4195" name="Text Box 99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96" name="Text Box 100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197" name="Text Box 101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1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98" name="Group 102"/>
            <p:cNvGrpSpPr/>
            <p:nvPr/>
          </p:nvGrpSpPr>
          <p:grpSpPr bwMode="auto">
            <a:xfrm>
              <a:off x="4422" y="1625"/>
              <a:ext cx="806" cy="441"/>
              <a:chOff x="576" y="1152"/>
              <a:chExt cx="768" cy="380"/>
            </a:xfrm>
          </p:grpSpPr>
          <p:sp>
            <p:nvSpPr>
              <p:cNvPr id="4199" name="Text Box 103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200" name="Text Box 104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201" name="Text Box 105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 i="1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n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02" name="Line 106"/>
            <p:cNvSpPr>
              <a:spLocks noChangeShapeType="1"/>
            </p:cNvSpPr>
            <p:nvPr/>
          </p:nvSpPr>
          <p:spPr bwMode="auto">
            <a:xfrm flipV="1">
              <a:off x="4422" y="1579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" name="Line 107"/>
            <p:cNvSpPr>
              <a:spLocks noChangeShapeType="1"/>
            </p:cNvSpPr>
            <p:nvPr/>
          </p:nvSpPr>
          <p:spPr bwMode="auto">
            <a:xfrm>
              <a:off x="5239" y="1579"/>
              <a:ext cx="0" cy="6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" name="Line 108"/>
            <p:cNvSpPr>
              <a:spLocks noChangeShapeType="1"/>
            </p:cNvSpPr>
            <p:nvPr/>
          </p:nvSpPr>
          <p:spPr bwMode="auto">
            <a:xfrm>
              <a:off x="2521" y="1562"/>
              <a:ext cx="0" cy="6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" name="Text Box 109"/>
            <p:cNvSpPr txBox="1">
              <a:spLocks noChangeArrowheads="1"/>
            </p:cNvSpPr>
            <p:nvPr/>
          </p:nvSpPr>
          <p:spPr bwMode="auto">
            <a:xfrm>
              <a:off x="3696" y="2169"/>
              <a:ext cx="3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06" name="Text Box 110"/>
            <p:cNvSpPr txBox="1">
              <a:spLocks noChangeArrowheads="1"/>
            </p:cNvSpPr>
            <p:nvPr/>
          </p:nvSpPr>
          <p:spPr bwMode="auto">
            <a:xfrm>
              <a:off x="3666" y="1207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07" name="Line 111"/>
            <p:cNvSpPr>
              <a:spLocks noChangeShapeType="1"/>
            </p:cNvSpPr>
            <p:nvPr/>
          </p:nvSpPr>
          <p:spPr bwMode="auto">
            <a:xfrm flipV="1">
              <a:off x="2517" y="1706"/>
              <a:ext cx="0" cy="39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auto">
            <a:xfrm>
              <a:off x="5213" y="2271"/>
              <a:ext cx="71" cy="79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auto">
            <a:xfrm>
              <a:off x="2486" y="2232"/>
              <a:ext cx="71" cy="79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" name="Rectangle 114"/>
            <p:cNvSpPr>
              <a:spLocks noChangeArrowheads="1"/>
            </p:cNvSpPr>
            <p:nvPr/>
          </p:nvSpPr>
          <p:spPr bwMode="auto">
            <a:xfrm>
              <a:off x="4558" y="15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" name="Rectangle 115"/>
            <p:cNvSpPr>
              <a:spLocks noChangeArrowheads="1"/>
            </p:cNvSpPr>
            <p:nvPr/>
          </p:nvSpPr>
          <p:spPr bwMode="auto">
            <a:xfrm>
              <a:off x="2789" y="15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" name="Line 116"/>
            <p:cNvSpPr>
              <a:spLocks noChangeShapeType="1"/>
            </p:cNvSpPr>
            <p:nvPr/>
          </p:nvSpPr>
          <p:spPr bwMode="auto">
            <a:xfrm>
              <a:off x="3288" y="1579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" name="Rectangle 117"/>
            <p:cNvSpPr>
              <a:spLocks noChangeArrowheads="1"/>
            </p:cNvSpPr>
            <p:nvPr/>
          </p:nvSpPr>
          <p:spPr bwMode="auto">
            <a:xfrm>
              <a:off x="3651" y="15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17" name="Group 12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218" name="Picture 12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19" name="Text Box 12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7670" y="480695"/>
            <a:ext cx="10515600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电阻的串联和并联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2" grpId="0" bldLvl="0" animBg="1" autoUpdateAnimBg="0"/>
      <p:bldP spid="4133" grpId="0" bldLvl="0" animBg="1"/>
      <p:bldP spid="4168" grpId="0" bldLvl="0" animBg="1" autoUpdateAnimBg="0"/>
      <p:bldP spid="416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52525" y="3931920"/>
            <a:ext cx="20859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由欧姆定律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131" name="Group 11"/>
          <p:cNvGrpSpPr/>
          <p:nvPr/>
        </p:nvGrpSpPr>
        <p:grpSpPr bwMode="auto">
          <a:xfrm>
            <a:off x="6743700" y="2490470"/>
            <a:ext cx="1066800" cy="685800"/>
            <a:chOff x="1488" y="720"/>
            <a:chExt cx="672" cy="432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1488" y="96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66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1536" y="720"/>
              <a:ext cx="57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等效</a:t>
              </a:r>
              <a:endParaRPr kumimoji="1" lang="zh-CN" altLang="en-US" b="1">
                <a:ea typeface="楷体_GB2312" pitchFamily="49" charset="-122"/>
              </a:endParaRPr>
            </a:p>
          </p:txBody>
        </p:sp>
      </p:grp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929890" y="5517198"/>
            <a:ext cx="64801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串联电路的总电阻等于各分电阻之和。  </a:t>
            </a:r>
            <a:endParaRPr kumimoji="1" lang="zh-CN" altLang="en-US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202373" y="1195070"/>
            <a:ext cx="244792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等效电阻</a:t>
            </a:r>
            <a:endParaRPr kumimoji="1" lang="zh-CN" altLang="en-US" b="1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218" name="Object 98"/>
          <p:cNvGraphicFramePr>
            <a:graphicFrameLocks noChangeAspect="1"/>
          </p:cNvGraphicFramePr>
          <p:nvPr/>
        </p:nvGraphicFramePr>
        <p:xfrm>
          <a:off x="3487103" y="3860165"/>
          <a:ext cx="7645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" name="公式" r:id="rId1" imgW="4025900" imgH="317500" progId="Equation.3">
                  <p:embed/>
                </p:oleObj>
              </mc:Choice>
              <mc:Fallback>
                <p:oleObj name="公式" r:id="rId1" imgW="4025900" imgH="3175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03" y="3860165"/>
                        <a:ext cx="7645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9" name="Object 99"/>
          <p:cNvGraphicFramePr>
            <a:graphicFrameLocks noChangeAspect="1"/>
          </p:cNvGraphicFramePr>
          <p:nvPr/>
        </p:nvGraphicFramePr>
        <p:xfrm>
          <a:off x="3355023" y="4221163"/>
          <a:ext cx="67897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公式" r:id="rId3" imgW="3695700" imgH="596900" progId="Equation.3">
                  <p:embed/>
                </p:oleObj>
              </mc:Choice>
              <mc:Fallback>
                <p:oleObj name="公式" r:id="rId3" imgW="3695700" imgH="5969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023" y="4221163"/>
                        <a:ext cx="678973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" name="Group 10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224" name="Picture 10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5" name="Text Box 10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26" name="Group 10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227" name="Picture 10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8" name="Text Box 10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2" name="Group 112"/>
          <p:cNvGrpSpPr/>
          <p:nvPr/>
        </p:nvGrpSpPr>
        <p:grpSpPr bwMode="auto">
          <a:xfrm>
            <a:off x="1345565" y="5301298"/>
            <a:ext cx="1541463" cy="685800"/>
            <a:chOff x="385" y="3022"/>
            <a:chExt cx="971" cy="432"/>
          </a:xfrm>
        </p:grpSpPr>
        <p:pic>
          <p:nvPicPr>
            <p:cNvPr id="5233" name="Picture 113" descr="1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450" cy="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4" name="Text Box 114"/>
            <p:cNvSpPr txBox="1">
              <a:spLocks noChangeArrowheads="1"/>
            </p:cNvSpPr>
            <p:nvPr/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结论</a:t>
              </a:r>
              <a:endParaRPr kumimoji="1" lang="zh-CN" altLang="en-US">
                <a:solidFill>
                  <a:srgbClr val="FA7748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5286" name="Group 166"/>
          <p:cNvGrpSpPr/>
          <p:nvPr/>
        </p:nvGrpSpPr>
        <p:grpSpPr bwMode="auto">
          <a:xfrm>
            <a:off x="1887538" y="1771333"/>
            <a:ext cx="4711700" cy="2049462"/>
            <a:chOff x="229" y="709"/>
            <a:chExt cx="2968" cy="1291"/>
          </a:xfrm>
        </p:grpSpPr>
        <p:sp>
          <p:nvSpPr>
            <p:cNvPr id="5236" name="Text Box 116"/>
            <p:cNvSpPr txBox="1">
              <a:spLocks noChangeArrowheads="1"/>
            </p:cNvSpPr>
            <p:nvPr/>
          </p:nvSpPr>
          <p:spPr bwMode="auto">
            <a:xfrm>
              <a:off x="475" y="1671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7" name="Text Box 117"/>
            <p:cNvSpPr txBox="1">
              <a:spLocks noChangeArrowheads="1"/>
            </p:cNvSpPr>
            <p:nvPr/>
          </p:nvSpPr>
          <p:spPr bwMode="auto">
            <a:xfrm>
              <a:off x="2880" y="1580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8" name="Text Box 118"/>
            <p:cNvSpPr txBox="1">
              <a:spLocks noChangeArrowheads="1"/>
            </p:cNvSpPr>
            <p:nvPr/>
          </p:nvSpPr>
          <p:spPr bwMode="auto">
            <a:xfrm>
              <a:off x="722" y="709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9" name="Text Box 119"/>
            <p:cNvSpPr txBox="1">
              <a:spLocks noChangeArrowheads="1"/>
            </p:cNvSpPr>
            <p:nvPr/>
          </p:nvSpPr>
          <p:spPr bwMode="auto">
            <a:xfrm>
              <a:off x="2486" y="709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240" name="Group 120"/>
            <p:cNvGrpSpPr/>
            <p:nvPr/>
          </p:nvGrpSpPr>
          <p:grpSpPr bwMode="auto">
            <a:xfrm>
              <a:off x="1428" y="1081"/>
              <a:ext cx="806" cy="441"/>
              <a:chOff x="576" y="1152"/>
              <a:chExt cx="768" cy="380"/>
            </a:xfrm>
          </p:grpSpPr>
          <p:sp>
            <p:nvSpPr>
              <p:cNvPr id="5241" name="Text Box 121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42" name="Text Box 122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43" name="Text Box 123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i="1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k</a:t>
                </a:r>
                <a:endPara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44" name="Text Box 124"/>
            <p:cNvSpPr txBox="1">
              <a:spLocks noChangeArrowheads="1"/>
            </p:cNvSpPr>
            <p:nvPr/>
          </p:nvSpPr>
          <p:spPr bwMode="auto">
            <a:xfrm>
              <a:off x="229" y="1263"/>
              <a:ext cx="20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45" name="Line 125"/>
            <p:cNvSpPr>
              <a:spLocks noChangeShapeType="1"/>
            </p:cNvSpPr>
            <p:nvPr/>
          </p:nvSpPr>
          <p:spPr bwMode="auto">
            <a:xfrm>
              <a:off x="430" y="1081"/>
              <a:ext cx="77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46" name="Group 126"/>
            <p:cNvGrpSpPr/>
            <p:nvPr/>
          </p:nvGrpSpPr>
          <p:grpSpPr bwMode="auto">
            <a:xfrm>
              <a:off x="566" y="1081"/>
              <a:ext cx="806" cy="441"/>
              <a:chOff x="576" y="1152"/>
              <a:chExt cx="768" cy="380"/>
            </a:xfrm>
          </p:grpSpPr>
          <p:sp>
            <p:nvSpPr>
              <p:cNvPr id="5247" name="Text Box 127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48" name="Text Box 128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49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1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50" name="Group 130"/>
            <p:cNvGrpSpPr/>
            <p:nvPr/>
          </p:nvGrpSpPr>
          <p:grpSpPr bwMode="auto">
            <a:xfrm>
              <a:off x="2335" y="1127"/>
              <a:ext cx="806" cy="441"/>
              <a:chOff x="576" y="1152"/>
              <a:chExt cx="768" cy="380"/>
            </a:xfrm>
          </p:grpSpPr>
          <p:sp>
            <p:nvSpPr>
              <p:cNvPr id="5251" name="Text Box 131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192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52" name="Text Box 132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19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bg1"/>
                    </a:solidFill>
                    <a:ea typeface="宋体" panose="02010600030101010101" pitchFamily="2" charset="-122"/>
                  </a:rPr>
                  <a:t>_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53" name="Text Box 133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38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bg1"/>
                    </a:solidFill>
                    <a:ea typeface="宋体" panose="02010600030101010101" pitchFamily="2" charset="-122"/>
                  </a:rPr>
                  <a:t>u</a:t>
                </a:r>
                <a:r>
                  <a:rPr kumimoji="1" lang="en-US" altLang="zh-CN" i="1" baseline="-25000">
                    <a:solidFill>
                      <a:schemeClr val="bg1"/>
                    </a:solidFill>
                    <a:ea typeface="宋体" panose="02010600030101010101" pitchFamily="2" charset="-122"/>
                  </a:rPr>
                  <a:t>n</a:t>
                </a:r>
                <a:endPara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54" name="Line 134"/>
            <p:cNvSpPr>
              <a:spLocks noChangeShapeType="1"/>
            </p:cNvSpPr>
            <p:nvPr/>
          </p:nvSpPr>
          <p:spPr bwMode="auto">
            <a:xfrm flipV="1">
              <a:off x="2335" y="1081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5" name="Line 135"/>
            <p:cNvSpPr>
              <a:spLocks noChangeShapeType="1"/>
            </p:cNvSpPr>
            <p:nvPr/>
          </p:nvSpPr>
          <p:spPr bwMode="auto">
            <a:xfrm>
              <a:off x="3152" y="1081"/>
              <a:ext cx="0" cy="6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6" name="Line 136"/>
            <p:cNvSpPr>
              <a:spLocks noChangeShapeType="1"/>
            </p:cNvSpPr>
            <p:nvPr/>
          </p:nvSpPr>
          <p:spPr bwMode="auto">
            <a:xfrm>
              <a:off x="434" y="1064"/>
              <a:ext cx="0" cy="6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7" name="Text Box 137"/>
            <p:cNvSpPr txBox="1">
              <a:spLocks noChangeArrowheads="1"/>
            </p:cNvSpPr>
            <p:nvPr/>
          </p:nvSpPr>
          <p:spPr bwMode="auto">
            <a:xfrm>
              <a:off x="1609" y="1671"/>
              <a:ext cx="3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58" name="Text Box 138"/>
            <p:cNvSpPr txBox="1">
              <a:spLocks noChangeArrowheads="1"/>
            </p:cNvSpPr>
            <p:nvPr/>
          </p:nvSpPr>
          <p:spPr bwMode="auto">
            <a:xfrm>
              <a:off x="1579" y="709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i="1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k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59" name="Line 139"/>
            <p:cNvSpPr>
              <a:spLocks noChangeShapeType="1"/>
            </p:cNvSpPr>
            <p:nvPr/>
          </p:nvSpPr>
          <p:spPr bwMode="auto">
            <a:xfrm flipV="1">
              <a:off x="431" y="1217"/>
              <a:ext cx="0" cy="39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0" name="Oval 140"/>
            <p:cNvSpPr>
              <a:spLocks noChangeArrowheads="1"/>
            </p:cNvSpPr>
            <p:nvPr/>
          </p:nvSpPr>
          <p:spPr bwMode="auto">
            <a:xfrm>
              <a:off x="3126" y="1773"/>
              <a:ext cx="71" cy="79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1" name="Oval 141"/>
            <p:cNvSpPr>
              <a:spLocks noChangeArrowheads="1"/>
            </p:cNvSpPr>
            <p:nvPr/>
          </p:nvSpPr>
          <p:spPr bwMode="auto">
            <a:xfrm>
              <a:off x="399" y="1734"/>
              <a:ext cx="71" cy="79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2" name="Rectangle 142"/>
            <p:cNvSpPr>
              <a:spLocks noChangeArrowheads="1"/>
            </p:cNvSpPr>
            <p:nvPr/>
          </p:nvSpPr>
          <p:spPr bwMode="auto">
            <a:xfrm>
              <a:off x="2471" y="10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" name="Rectangle 143"/>
            <p:cNvSpPr>
              <a:spLocks noChangeArrowheads="1"/>
            </p:cNvSpPr>
            <p:nvPr/>
          </p:nvSpPr>
          <p:spPr bwMode="auto">
            <a:xfrm>
              <a:off x="702" y="10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4" name="Line 144"/>
            <p:cNvSpPr>
              <a:spLocks noChangeShapeType="1"/>
            </p:cNvSpPr>
            <p:nvPr/>
          </p:nvSpPr>
          <p:spPr bwMode="auto">
            <a:xfrm>
              <a:off x="1201" y="1081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" name="Rectangle 145"/>
            <p:cNvSpPr>
              <a:spLocks noChangeArrowheads="1"/>
            </p:cNvSpPr>
            <p:nvPr/>
          </p:nvSpPr>
          <p:spPr bwMode="auto">
            <a:xfrm>
              <a:off x="1564" y="103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8" name="Group 168"/>
          <p:cNvGrpSpPr/>
          <p:nvPr/>
        </p:nvGrpSpPr>
        <p:grpSpPr bwMode="auto">
          <a:xfrm>
            <a:off x="7824788" y="1842770"/>
            <a:ext cx="2247900" cy="1978025"/>
            <a:chOff x="3969" y="754"/>
            <a:chExt cx="1416" cy="1246"/>
          </a:xfrm>
        </p:grpSpPr>
        <p:sp>
          <p:nvSpPr>
            <p:cNvPr id="5268" name="Text Box 148"/>
            <p:cNvSpPr txBox="1">
              <a:spLocks noChangeArrowheads="1"/>
            </p:cNvSpPr>
            <p:nvPr/>
          </p:nvSpPr>
          <p:spPr bwMode="auto">
            <a:xfrm>
              <a:off x="4646" y="1671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69" name="Text Box 149"/>
            <p:cNvSpPr txBox="1">
              <a:spLocks noChangeArrowheads="1"/>
            </p:cNvSpPr>
            <p:nvPr/>
          </p:nvSpPr>
          <p:spPr bwMode="auto">
            <a:xfrm rot="-5400000">
              <a:off x="4194" y="1649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70" name="Text Box 150"/>
            <p:cNvSpPr txBox="1">
              <a:spLocks noChangeArrowheads="1"/>
            </p:cNvSpPr>
            <p:nvPr/>
          </p:nvSpPr>
          <p:spPr bwMode="auto">
            <a:xfrm>
              <a:off x="5193" y="1525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_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71" name="Line 151"/>
            <p:cNvSpPr>
              <a:spLocks noChangeShapeType="1"/>
            </p:cNvSpPr>
            <p:nvPr/>
          </p:nvSpPr>
          <p:spPr bwMode="auto">
            <a:xfrm rot="-5400000">
              <a:off x="3923" y="1389"/>
              <a:ext cx="5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2" name="Line 152"/>
            <p:cNvSpPr>
              <a:spLocks noChangeShapeType="1"/>
            </p:cNvSpPr>
            <p:nvPr/>
          </p:nvSpPr>
          <p:spPr bwMode="auto">
            <a:xfrm rot="-5400000">
              <a:off x="4762" y="550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" name="Text Box 153"/>
            <p:cNvSpPr txBox="1">
              <a:spLocks noChangeArrowheads="1"/>
            </p:cNvSpPr>
            <p:nvPr/>
          </p:nvSpPr>
          <p:spPr bwMode="auto">
            <a:xfrm>
              <a:off x="4604" y="754"/>
              <a:ext cx="67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eq</a:t>
              </a:r>
              <a:endParaRPr kumimoji="1" lang="en-US" altLang="zh-CN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74" name="Line 154"/>
            <p:cNvSpPr>
              <a:spLocks noChangeShapeType="1"/>
            </p:cNvSpPr>
            <p:nvPr/>
          </p:nvSpPr>
          <p:spPr bwMode="auto">
            <a:xfrm rot="-5400000">
              <a:off x="4003" y="1400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5" name="Text Box 155"/>
            <p:cNvSpPr txBox="1">
              <a:spLocks noChangeArrowheads="1"/>
            </p:cNvSpPr>
            <p:nvPr/>
          </p:nvSpPr>
          <p:spPr bwMode="auto">
            <a:xfrm>
              <a:off x="3969" y="1253"/>
              <a:ext cx="1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76" name="Oval 156"/>
            <p:cNvSpPr>
              <a:spLocks noChangeArrowheads="1"/>
            </p:cNvSpPr>
            <p:nvPr/>
          </p:nvSpPr>
          <p:spPr bwMode="auto">
            <a:xfrm>
              <a:off x="4150" y="163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7" name="Line 157"/>
            <p:cNvSpPr>
              <a:spLocks noChangeShapeType="1"/>
            </p:cNvSpPr>
            <p:nvPr/>
          </p:nvSpPr>
          <p:spPr bwMode="auto">
            <a:xfrm rot="-5400000">
              <a:off x="5052" y="1383"/>
              <a:ext cx="544" cy="1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8" name="Oval 158"/>
            <p:cNvSpPr>
              <a:spLocks noChangeArrowheads="1"/>
            </p:cNvSpPr>
            <p:nvPr/>
          </p:nvSpPr>
          <p:spPr bwMode="auto">
            <a:xfrm>
              <a:off x="5284" y="1639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9" name="Rectangle 159"/>
            <p:cNvSpPr>
              <a:spLocks noChangeArrowheads="1"/>
            </p:cNvSpPr>
            <p:nvPr/>
          </p:nvSpPr>
          <p:spPr bwMode="auto">
            <a:xfrm>
              <a:off x="4604" y="10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3" name="Group 16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284" name="Picture 16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85" name="Text Box 1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0466198" y="3882193"/>
            <a:ext cx="487362" cy="648072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540335-77F0-432F-A839-C09D12EA6B16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串联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等效电阻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34" grpId="0" bldLvl="0" animBg="1"/>
      <p:bldP spid="5135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PP_MARK_KEY" val="b404f410-5596-4028-9c9b-b237737067d4"/>
  <p:tag name="COMMONDATA" val="eyJoZGlkIjoiMmI1YmRmYjZjOWE0NmM0OTExNDI3NzNmYjgxYWQ0NGU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0</TotalTime>
  <Words>6940</Words>
  <Application>WPS 演示</Application>
  <PresentationFormat>全屏显示(4:3)</PresentationFormat>
  <Paragraphs>2957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86</vt:i4>
      </vt:variant>
      <vt:variant>
        <vt:lpstr>幻灯片标题</vt:lpstr>
      </vt:variant>
      <vt:variant>
        <vt:i4>57</vt:i4>
      </vt:variant>
    </vt:vector>
  </HeadingPairs>
  <TitlesOfParts>
    <vt:vector size="171" baseType="lpstr">
      <vt:lpstr>Arial</vt:lpstr>
      <vt:lpstr>宋体</vt:lpstr>
      <vt:lpstr>Wingdings</vt:lpstr>
      <vt:lpstr>Times New Roman</vt:lpstr>
      <vt:lpstr>仿宋_GB2312</vt:lpstr>
      <vt:lpstr>仿宋</vt:lpstr>
      <vt:lpstr>华文行楷</vt:lpstr>
      <vt:lpstr>微软雅黑</vt:lpstr>
      <vt:lpstr>Calibri</vt:lpstr>
      <vt:lpstr>楷体_GB2312</vt:lpstr>
      <vt:lpstr>新宋体</vt:lpstr>
      <vt:lpstr>华文行楷</vt:lpstr>
      <vt:lpstr>隶书</vt:lpstr>
      <vt:lpstr>Symbol</vt:lpstr>
      <vt:lpstr>Wingdings 3</vt:lpstr>
      <vt:lpstr>Monotype Sorts</vt:lpstr>
      <vt:lpstr>Calibri Light</vt:lpstr>
      <vt:lpstr>Symbol</vt:lpstr>
      <vt:lpstr>Wingdings</vt:lpstr>
      <vt:lpstr>Arial Unicode MS</vt:lpstr>
      <vt:lpstr>Math4</vt:lpstr>
      <vt:lpstr>CommonBullets</vt:lpstr>
      <vt:lpstr>黑体</vt:lpstr>
      <vt:lpstr>Segoe Print</vt:lpstr>
      <vt:lpstr>默认设计模板</vt:lpstr>
      <vt:lpstr>Office 主题</vt:lpstr>
      <vt:lpstr>Beam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第一章要点</vt:lpstr>
      <vt:lpstr>第二章 电阻电路的等效变换</vt:lpstr>
      <vt:lpstr>本章重点</vt:lpstr>
      <vt:lpstr>2.1 引言</vt:lpstr>
      <vt:lpstr>2.2 电路的等效变换</vt:lpstr>
      <vt:lpstr>      2. 二端电路等效的概念</vt:lpstr>
      <vt:lpstr>      正确理解电路等效</vt:lpstr>
      <vt:lpstr>2.3 电阻的串联和并联</vt:lpstr>
      <vt:lpstr>      串联等效电阻</vt:lpstr>
      <vt:lpstr>      串联电阻的分压</vt:lpstr>
      <vt:lpstr>      串联电阻的功率</vt:lpstr>
      <vt:lpstr>      2. 电阻并联</vt:lpstr>
      <vt:lpstr>      并联等效电阻</vt:lpstr>
      <vt:lpstr>      并联电阻的分流</vt:lpstr>
      <vt:lpstr>      并联电阻的功率</vt:lpstr>
      <vt:lpstr>      3.电阻的串并联</vt:lpstr>
      <vt:lpstr>      串并联例1(续)</vt:lpstr>
      <vt:lpstr>      串并联例2</vt:lpstr>
      <vt:lpstr>      求解串联电路的一般步骤</vt:lpstr>
      <vt:lpstr>      求等效电阻例1</vt:lpstr>
      <vt:lpstr>      求等效电阻例2</vt:lpstr>
      <vt:lpstr>      求等效电阻例3</vt:lpstr>
      <vt:lpstr>      求等效电阻例4</vt:lpstr>
      <vt:lpstr>2.4 电阻的Y形联结和形联结的等效变换</vt:lpstr>
      <vt:lpstr>      Y、形网络的变形</vt:lpstr>
      <vt:lpstr>     2.Y-变换的等效条件</vt:lpstr>
      <vt:lpstr>      推导</vt:lpstr>
      <vt:lpstr>      推导(续)</vt:lpstr>
      <vt:lpstr>      变换条件</vt:lpstr>
      <vt:lpstr>      公式简记</vt:lpstr>
      <vt:lpstr>      正确正解变换公式</vt:lpstr>
      <vt:lpstr>      Y-形变换例1</vt:lpstr>
      <vt:lpstr>      Y-形变换例2</vt:lpstr>
      <vt:lpstr>      Y-形变换例2(续)</vt:lpstr>
      <vt:lpstr>      Y-形变换例3</vt:lpstr>
      <vt:lpstr>2.5 电压源、电流源的串联和并联</vt:lpstr>
      <vt:lpstr>      电压源与支路串/并联的等效</vt:lpstr>
      <vt:lpstr>      理想电流源的串联和并联</vt:lpstr>
      <vt:lpstr>      电源源与支路串/并联的等效</vt:lpstr>
      <vt:lpstr>2.6 实际电源的两种模型及其等效变换</vt:lpstr>
      <vt:lpstr>      2.实际电流源</vt:lpstr>
      <vt:lpstr>      3.实际电压源和实际电流源的等效变换</vt:lpstr>
      <vt:lpstr>      等效变换公式</vt:lpstr>
      <vt:lpstr>      正确理解电源等效变换</vt:lpstr>
      <vt:lpstr>      电源变换例1</vt:lpstr>
      <vt:lpstr>      电源变换例2</vt:lpstr>
      <vt:lpstr>      电源变换例2(1)</vt:lpstr>
      <vt:lpstr>      电源变换例2(2)</vt:lpstr>
      <vt:lpstr>      电源变换例3</vt:lpstr>
      <vt:lpstr>      电源变换例4</vt:lpstr>
      <vt:lpstr>      电源变换例5</vt:lpstr>
      <vt:lpstr>2.7 输入电阻</vt:lpstr>
      <vt:lpstr>      输入电阻计算例1</vt:lpstr>
      <vt:lpstr>      输入电阻计算例2</vt:lpstr>
      <vt:lpstr>      输入电阻计算例3</vt:lpstr>
      <vt:lpstr>      输入电阻计算例4</vt:lpstr>
      <vt:lpstr>第二章作业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linco</cp:lastModifiedBy>
  <cp:revision>517</cp:revision>
  <dcterms:created xsi:type="dcterms:W3CDTF">2002-07-09T04:04:00Z</dcterms:created>
  <dcterms:modified xsi:type="dcterms:W3CDTF">2023-02-22T03:09:32Z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A8F043A20B064923B4A305D9324B9FA3</vt:lpwstr>
  </property>
  <property fmtid="{D5CDD505-2E9C-101B-9397-08002B2CF9AE}" pid="3" name="KSOProductBuildVer">
    <vt:lpwstr>2052-11.1.0.13703</vt:lpwstr>
  </property>
</Properties>
</file>