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702" r:id="rId6"/>
    <p:sldMasterId id="2147483719" r:id="rId7"/>
    <p:sldMasterId id="2147483736" r:id="rId8"/>
    <p:sldMasterId id="2147483753" r:id="rId9"/>
    <p:sldMasterId id="2147483770" r:id="rId10"/>
    <p:sldMasterId id="2147483787" r:id="rId11"/>
    <p:sldMasterId id="2147483804" r:id="rId12"/>
    <p:sldMasterId id="2147483816" r:id="rId13"/>
  </p:sldMasterIdLst>
  <p:notesMasterIdLst>
    <p:notesMasterId r:id="rId76"/>
  </p:notesMasterIdLst>
  <p:sldIdLst>
    <p:sldId id="416" r:id="rId14"/>
    <p:sldId id="415" r:id="rId15"/>
    <p:sldId id="367" r:id="rId16"/>
    <p:sldId id="368" r:id="rId17"/>
    <p:sldId id="369" r:id="rId18"/>
    <p:sldId id="370" r:id="rId19"/>
    <p:sldId id="371" r:id="rId20"/>
    <p:sldId id="372" r:id="rId21"/>
    <p:sldId id="418" r:id="rId22"/>
    <p:sldId id="419" r:id="rId23"/>
    <p:sldId id="420" r:id="rId24"/>
    <p:sldId id="548" r:id="rId25"/>
    <p:sldId id="375" r:id="rId26"/>
    <p:sldId id="376" r:id="rId27"/>
    <p:sldId id="377" r:id="rId28"/>
    <p:sldId id="379" r:id="rId29"/>
    <p:sldId id="380" r:id="rId30"/>
    <p:sldId id="381" r:id="rId31"/>
    <p:sldId id="382" r:id="rId32"/>
    <p:sldId id="383" r:id="rId33"/>
    <p:sldId id="417" r:id="rId34"/>
    <p:sldId id="421" r:id="rId35"/>
    <p:sldId id="422" r:id="rId36"/>
    <p:sldId id="387" r:id="rId37"/>
    <p:sldId id="350" r:id="rId38"/>
    <p:sldId id="344" r:id="rId39"/>
    <p:sldId id="345" r:id="rId40"/>
    <p:sldId id="352" r:id="rId41"/>
    <p:sldId id="353" r:id="rId42"/>
    <p:sldId id="354" r:id="rId43"/>
    <p:sldId id="355" r:id="rId44"/>
    <p:sldId id="356" r:id="rId45"/>
    <p:sldId id="357" r:id="rId46"/>
    <p:sldId id="423" r:id="rId47"/>
    <p:sldId id="549" r:id="rId48"/>
    <p:sldId id="358" r:id="rId49"/>
    <p:sldId id="359" r:id="rId50"/>
    <p:sldId id="425" r:id="rId51"/>
    <p:sldId id="426" r:id="rId52"/>
    <p:sldId id="427" r:id="rId53"/>
    <p:sldId id="428" r:id="rId54"/>
    <p:sldId id="360" r:id="rId55"/>
    <p:sldId id="362" r:id="rId56"/>
    <p:sldId id="429" r:id="rId57"/>
    <p:sldId id="430" r:id="rId58"/>
    <p:sldId id="431" r:id="rId59"/>
    <p:sldId id="364" r:id="rId60"/>
    <p:sldId id="365" r:id="rId61"/>
    <p:sldId id="366" r:id="rId62"/>
    <p:sldId id="400" r:id="rId63"/>
    <p:sldId id="401" r:id="rId64"/>
    <p:sldId id="402" r:id="rId65"/>
    <p:sldId id="403" r:id="rId66"/>
    <p:sldId id="412" r:id="rId67"/>
    <p:sldId id="404" r:id="rId68"/>
    <p:sldId id="405" r:id="rId69"/>
    <p:sldId id="406" r:id="rId70"/>
    <p:sldId id="407" r:id="rId71"/>
    <p:sldId id="413" r:id="rId72"/>
    <p:sldId id="432" r:id="rId73"/>
    <p:sldId id="435" r:id="rId74"/>
    <p:sldId id="600" r:id="rId75"/>
  </p:sldIdLst>
  <p:sldSz cx="12192000" cy="6858000"/>
  <p:notesSz cx="6858000" cy="9144000"/>
  <p:custDataLst>
    <p:tags r:id="rId8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33CCFF"/>
    <a:srgbClr val="00FFFF"/>
    <a:srgbClr val="FF3300"/>
    <a:srgbClr val="FFCC99"/>
    <a:srgbClr val="99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 autoAdjust="0"/>
  </p:normalViewPr>
  <p:slideViewPr>
    <p:cSldViewPr showGuides="1">
      <p:cViewPr>
        <p:scale>
          <a:sx n="70" d="100"/>
          <a:sy n="70" d="100"/>
        </p:scale>
        <p:origin x="-846" y="-120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0" Type="http://schemas.openxmlformats.org/officeDocument/2006/relationships/tags" Target="tags/tag300.xml"/><Relationship Id="rId8" Type="http://schemas.openxmlformats.org/officeDocument/2006/relationships/slideMaster" Target="slideMasters/slideMaster7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emf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png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png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2.png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png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emf"/><Relationship Id="rId8" Type="http://schemas.openxmlformats.org/officeDocument/2006/relationships/image" Target="../media/image119.emf"/><Relationship Id="rId7" Type="http://schemas.openxmlformats.org/officeDocument/2006/relationships/image" Target="../media/image118.emf"/><Relationship Id="rId6" Type="http://schemas.openxmlformats.org/officeDocument/2006/relationships/image" Target="../media/image106.png"/><Relationship Id="rId5" Type="http://schemas.openxmlformats.org/officeDocument/2006/relationships/image" Target="../media/image117.emf"/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1" Type="http://schemas.openxmlformats.org/officeDocument/2006/relationships/image" Target="../media/image122.emf"/><Relationship Id="rId10" Type="http://schemas.openxmlformats.org/officeDocument/2006/relationships/image" Target="../media/image121.emf"/><Relationship Id="rId1" Type="http://schemas.openxmlformats.org/officeDocument/2006/relationships/image" Target="../media/image113.e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1.emf"/><Relationship Id="rId4" Type="http://schemas.openxmlformats.org/officeDocument/2006/relationships/image" Target="../media/image129.emf"/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emf"/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8.emf"/><Relationship Id="rId4" Type="http://schemas.openxmlformats.org/officeDocument/2006/relationships/image" Target="../media/image157.emf"/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0" Type="http://schemas.openxmlformats.org/officeDocument/2006/relationships/image" Target="../media/image171.wmf"/><Relationship Id="rId1" Type="http://schemas.openxmlformats.org/officeDocument/2006/relationships/image" Target="../media/image1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emf"/><Relationship Id="rId4" Type="http://schemas.openxmlformats.org/officeDocument/2006/relationships/image" Target="../media/image32.w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1A062FF-2B78-43B0-A72C-B3809A707FF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98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516099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0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1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2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3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4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5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6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7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8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9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0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1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2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3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4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5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8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9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0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1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2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3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4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5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6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7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8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9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0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1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2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3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4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6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136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37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6138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914400" y="2130469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6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16140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1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1C878A9-0B91-46F8-A71A-F43B21D39422}" type="slidenum">
              <a:rPr lang="en-US" altLang="zh-CN"/>
            </a:fld>
            <a:endParaRPr lang="en-US" altLang="zh-CN"/>
          </a:p>
        </p:txBody>
      </p:sp>
      <p:pic>
        <p:nvPicPr>
          <p:cNvPr id="516143" name="Picture 47" descr="图片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44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38" grpId="0" bldLvl="0" animBg="1"/>
      <p:bldP spid="516139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516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30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0D0B-A003-438D-BB55-8B72BA8AA0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6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6E30-C5F9-41B0-BD4E-6123C53BB2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49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4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2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4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4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2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2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4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2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39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3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1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3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3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1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1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3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1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27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0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98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516099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0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1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2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3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4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5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6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7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8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9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0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1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2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3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4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5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8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9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0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1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2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3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4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5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6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7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8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9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0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1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2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3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4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6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136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37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6138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914400" y="2130469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6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16140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1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1C878A9-0B91-46F8-A71A-F43B21D39422}" type="slidenum">
              <a:rPr lang="en-US" altLang="zh-CN"/>
            </a:fld>
            <a:endParaRPr lang="en-US" altLang="zh-CN"/>
          </a:p>
        </p:txBody>
      </p:sp>
      <p:pic>
        <p:nvPicPr>
          <p:cNvPr id="516143" name="Picture 47" descr="图片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44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38" grpId="0" bldLvl="0" animBg="1"/>
      <p:bldP spid="516139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516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58215-1E68-4335-913B-5285F2CE4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4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F7F11-0934-4939-A778-59228F7E8D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0ED37-61AF-40B4-ACAC-5873CBAA0D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CB54-7A20-40EA-B1C3-AE793F183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89D79-EF7B-41B1-812E-793691477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FA5FA-61D9-4EDE-A51C-E44CF2BC33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DA6F8-DA57-4330-BB74-B62AA62687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30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0D0B-A003-438D-BB55-8B72BA8AA0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6E30-C5F9-41B0-BD4E-6123C53BB2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98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516099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0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1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2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3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4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5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6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7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8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9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0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1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2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3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4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5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8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9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0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1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2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3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4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5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6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7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8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9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0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1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2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3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4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6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136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37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6138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914400" y="2130469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6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16140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1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6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1C878A9-0B91-46F8-A71A-F43B21D39422}" type="slidenum">
              <a:rPr lang="en-US" altLang="zh-CN"/>
            </a:fld>
            <a:endParaRPr lang="en-US" altLang="zh-CN"/>
          </a:p>
        </p:txBody>
      </p:sp>
      <p:pic>
        <p:nvPicPr>
          <p:cNvPr id="516143" name="Picture 47" descr="图片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44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516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1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38" grpId="0" bldLvl="0" animBg="1"/>
      <p:bldP spid="516139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516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516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58215-1E68-4335-913B-5285F2CE4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4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F7F11-0934-4939-A778-59228F7E8D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0ED37-61AF-40B4-ACAC-5873CBAA0D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CB54-7A20-40EA-B1C3-AE793F183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89D79-EF7B-41B1-812E-793691477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FA5FA-61D9-4EDE-A51C-E44CF2BC33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DA6F8-DA57-4330-BB74-B62AA62687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30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0D0B-A003-438D-BB55-8B72BA8AA0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6E30-C5F9-41B0-BD4E-6123C53BB2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58215-1E68-4335-913B-5285F2CE4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4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F7F11-0934-4939-A778-59228F7E8D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8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50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0ED37-61AF-40B4-ACAC-5873CBAA0D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7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7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71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71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46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71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71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46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46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CB54-7A20-40EA-B1C3-AE793F183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71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46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8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50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6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6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89D79-EF7B-41B1-812E-793691477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69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4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6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4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4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9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44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7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5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6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6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63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3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38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9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FA5FA-61D9-4EDE-A51C-E44CF2BC33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63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3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38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38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63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38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6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9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DA6F8-DA57-4330-BB74-B62AA62687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5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5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57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FBB2E-3E71-4532-9F87-77D736A382F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5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3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D7AA-90BC-4AB2-8B2B-5448DF458E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5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5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3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3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C3D4-3493-4144-8A3A-3EC19273E4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F5D57-A5B8-41AE-9C7E-74BC557DE85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57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32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7A4E7-E2B7-45DD-975B-E89D75218F4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9193-F5D3-4708-A787-3F0B8EB36CE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7" Type="http://schemas.openxmlformats.org/officeDocument/2006/relationships/theme" Target="../theme/theme10.xml"/><Relationship Id="rId16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47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8" Type="http://schemas.openxmlformats.org/officeDocument/2006/relationships/theme" Target="../theme/theme3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7" Type="http://schemas.openxmlformats.org/officeDocument/2006/relationships/theme" Target="../theme/theme8.xml"/><Relationship Id="rId16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7" Type="http://schemas.openxmlformats.org/officeDocument/2006/relationships/theme" Target="../theme/theme9.xml"/><Relationship Id="rId16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储能</a:t>
            </a:r>
            <a:r>
              <a:rPr lang="zh-CN" altLang="en-US" smtClean="0"/>
              <a:t>元件</a:t>
            </a:r>
            <a:endParaRPr lang="zh-CN" altLang="en-US" smtClean="0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61D8205F-9182-46F1-A1C7-15C458BA3FB2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09" name="WordArt 49"/>
          <p:cNvSpPr>
            <a:spLocks noChangeArrowheads="1" noChangeShapeType="1" noTextEdit="1"/>
          </p:cNvSpPr>
          <p:nvPr userDrawn="1"/>
        </p:nvSpPr>
        <p:spPr bwMode="auto">
          <a:xfrm>
            <a:off x="8113187" y="90490"/>
            <a:ext cx="2110316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储能元件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储能</a:t>
            </a:r>
            <a:r>
              <a:rPr lang="zh-CN" altLang="en-US" smtClean="0"/>
              <a:t>元件</a:t>
            </a:r>
            <a:endParaRPr lang="zh-CN" altLang="en-US" smtClean="0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61D8205F-9182-46F1-A1C7-15C458BA3FB2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09" name="WordArt 49"/>
          <p:cNvSpPr>
            <a:spLocks noChangeArrowheads="1" noChangeShapeType="1" noTextEdit="1"/>
          </p:cNvSpPr>
          <p:nvPr userDrawn="1"/>
        </p:nvSpPr>
        <p:spPr bwMode="auto">
          <a:xfrm>
            <a:off x="8113187" y="90490"/>
            <a:ext cx="2110316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储能元件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44"/>
            <a:ext cx="12192000" cy="6856413"/>
            <a:chOff x="0" y="0"/>
            <a:chExt cx="5760" cy="4319"/>
          </a:xfrm>
        </p:grpSpPr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储能</a:t>
            </a:r>
            <a:r>
              <a:rPr lang="zh-CN" altLang="en-US" smtClean="0"/>
              <a:t>元件</a:t>
            </a:r>
            <a:endParaRPr lang="zh-CN" altLang="en-US" smtClean="0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61D8205F-9182-46F1-A1C7-15C458BA3FB2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 userDrawn="1"/>
        </p:nvSpPr>
        <p:spPr bwMode="auto">
          <a:xfrm>
            <a:off x="1775884" y="44494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09" name="WordArt 49"/>
          <p:cNvSpPr>
            <a:spLocks noChangeArrowheads="1" noChangeShapeType="1" noTextEdit="1"/>
          </p:cNvSpPr>
          <p:nvPr userDrawn="1"/>
        </p:nvSpPr>
        <p:spPr bwMode="auto">
          <a:xfrm>
            <a:off x="8113187" y="90490"/>
            <a:ext cx="2110316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储能元件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AC9193-F5D3-4708-A787-3F0B8EB36CED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E56A21-00F7-4622-827D-18A6AF72F030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slide" Target="slide51.xml"/><Relationship Id="rId4" Type="http://schemas.openxmlformats.org/officeDocument/2006/relationships/slide" Target="slide2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5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4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52.xml"/><Relationship Id="rId11" Type="http://schemas.openxmlformats.org/officeDocument/2006/relationships/tags" Target="../tags/tag182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31.e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29.emf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153.xml"/><Relationship Id="rId2" Type="http://schemas.openxmlformats.org/officeDocument/2006/relationships/oleObject" Target="../embeddings/oleObject18.bin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image" Target="../media/image10.png"/><Relationship Id="rId15" Type="http://schemas.openxmlformats.org/officeDocument/2006/relationships/tags" Target="../tags/tag185.xml"/><Relationship Id="rId14" Type="http://schemas.openxmlformats.org/officeDocument/2006/relationships/image" Target="../media/image12.jpeg"/><Relationship Id="rId13" Type="http://schemas.openxmlformats.org/officeDocument/2006/relationships/tags" Target="../tags/tag184.xml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22.bin"/><Relationship Id="rId10" Type="http://schemas.openxmlformats.org/officeDocument/2006/relationships/tags" Target="../tags/tag18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9.e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8.png"/><Relationship Id="rId4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7.e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3.xml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30.bin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image" Target="../media/image10.png"/><Relationship Id="rId10" Type="http://schemas.openxmlformats.org/officeDocument/2006/relationships/tags" Target="../tags/tag189.xml"/><Relationship Id="rId1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8.png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tags" Target="../tags/tag195.xml"/><Relationship Id="rId7" Type="http://schemas.openxmlformats.org/officeDocument/2006/relationships/image" Target="../media/image44.emf"/><Relationship Id="rId6" Type="http://schemas.openxmlformats.org/officeDocument/2006/relationships/oleObject" Target="../embeddings/oleObject36.bin"/><Relationship Id="rId5" Type="http://schemas.openxmlformats.org/officeDocument/2006/relationships/tags" Target="../tags/tag194.xml"/><Relationship Id="rId4" Type="http://schemas.openxmlformats.org/officeDocument/2006/relationships/image" Target="../media/image8.png"/><Relationship Id="rId3" Type="http://schemas.openxmlformats.org/officeDocument/2006/relationships/image" Target="../media/image47.jpeg"/><Relationship Id="rId2" Type="http://schemas.openxmlformats.org/officeDocument/2006/relationships/image" Target="../media/image46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9.bin"/><Relationship Id="rId4" Type="http://schemas.openxmlformats.org/officeDocument/2006/relationships/tags" Target="../tags/tag196.xml"/><Relationship Id="rId3" Type="http://schemas.openxmlformats.org/officeDocument/2006/relationships/image" Target="../media/image8.png"/><Relationship Id="rId2" Type="http://schemas.openxmlformats.org/officeDocument/2006/relationships/image" Target="../media/image48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9.emf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.png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3.e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36.xml"/><Relationship Id="rId4" Type="http://schemas.openxmlformats.org/officeDocument/2006/relationships/image" Target="../media/image56.png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7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68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2.e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68.xml"/><Relationship Id="rId14" Type="http://schemas.openxmlformats.org/officeDocument/2006/relationships/image" Target="../media/image68.e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7.png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1" Type="http://schemas.openxmlformats.org/officeDocument/2006/relationships/slideLayout" Target="../slideLayouts/slideLayout7.xml"/><Relationship Id="rId70" Type="http://schemas.openxmlformats.org/officeDocument/2006/relationships/tags" Target="../tags/tag264.xml"/><Relationship Id="rId7" Type="http://schemas.openxmlformats.org/officeDocument/2006/relationships/tags" Target="../tags/tag202.xml"/><Relationship Id="rId69" Type="http://schemas.openxmlformats.org/officeDocument/2006/relationships/tags" Target="../tags/tag263.xml"/><Relationship Id="rId68" Type="http://schemas.openxmlformats.org/officeDocument/2006/relationships/tags" Target="../tags/tag262.xml"/><Relationship Id="rId67" Type="http://schemas.openxmlformats.org/officeDocument/2006/relationships/tags" Target="../tags/tag261.xml"/><Relationship Id="rId66" Type="http://schemas.openxmlformats.org/officeDocument/2006/relationships/tags" Target="../tags/tag260.xml"/><Relationship Id="rId65" Type="http://schemas.openxmlformats.org/officeDocument/2006/relationships/tags" Target="../tags/tag259.xml"/><Relationship Id="rId64" Type="http://schemas.openxmlformats.org/officeDocument/2006/relationships/tags" Target="../tags/tag258.xml"/><Relationship Id="rId63" Type="http://schemas.openxmlformats.org/officeDocument/2006/relationships/tags" Target="../tags/tag257.xml"/><Relationship Id="rId62" Type="http://schemas.openxmlformats.org/officeDocument/2006/relationships/tags" Target="../tags/tag256.xml"/><Relationship Id="rId61" Type="http://schemas.openxmlformats.org/officeDocument/2006/relationships/tags" Target="../tags/tag255.xml"/><Relationship Id="rId60" Type="http://schemas.openxmlformats.org/officeDocument/2006/relationships/tags" Target="../tags/tag254.xml"/><Relationship Id="rId6" Type="http://schemas.openxmlformats.org/officeDocument/2006/relationships/tags" Target="../tags/tag201.xml"/><Relationship Id="rId59" Type="http://schemas.openxmlformats.org/officeDocument/2006/relationships/tags" Target="../tags/tag253.xml"/><Relationship Id="rId58" Type="http://schemas.openxmlformats.org/officeDocument/2006/relationships/tags" Target="../tags/tag252.xml"/><Relationship Id="rId57" Type="http://schemas.openxmlformats.org/officeDocument/2006/relationships/tags" Target="../tags/tag251.xml"/><Relationship Id="rId56" Type="http://schemas.openxmlformats.org/officeDocument/2006/relationships/tags" Target="../tags/tag250.xml"/><Relationship Id="rId55" Type="http://schemas.openxmlformats.org/officeDocument/2006/relationships/tags" Target="../tags/tag249.xml"/><Relationship Id="rId54" Type="http://schemas.openxmlformats.org/officeDocument/2006/relationships/tags" Target="../tags/tag248.xml"/><Relationship Id="rId53" Type="http://schemas.openxmlformats.org/officeDocument/2006/relationships/tags" Target="../tags/tag247.xml"/><Relationship Id="rId52" Type="http://schemas.openxmlformats.org/officeDocument/2006/relationships/tags" Target="../tags/tag246.xml"/><Relationship Id="rId51" Type="http://schemas.openxmlformats.org/officeDocument/2006/relationships/tags" Target="../tags/tag245.xml"/><Relationship Id="rId50" Type="http://schemas.openxmlformats.org/officeDocument/2006/relationships/tags" Target="../tags/tag244.xml"/><Relationship Id="rId5" Type="http://schemas.openxmlformats.org/officeDocument/2006/relationships/tags" Target="../tags/tag200.xml"/><Relationship Id="rId49" Type="http://schemas.openxmlformats.org/officeDocument/2006/relationships/tags" Target="../tags/tag243.xml"/><Relationship Id="rId48" Type="http://schemas.openxmlformats.org/officeDocument/2006/relationships/tags" Target="../tags/tag242.xml"/><Relationship Id="rId47" Type="http://schemas.openxmlformats.org/officeDocument/2006/relationships/tags" Target="../tags/tag241.xml"/><Relationship Id="rId46" Type="http://schemas.openxmlformats.org/officeDocument/2006/relationships/tags" Target="../tags/tag240.xml"/><Relationship Id="rId45" Type="http://schemas.openxmlformats.org/officeDocument/2006/relationships/tags" Target="../tags/tag239.xml"/><Relationship Id="rId44" Type="http://schemas.openxmlformats.org/officeDocument/2006/relationships/tags" Target="../tags/tag238.xml"/><Relationship Id="rId43" Type="http://schemas.openxmlformats.org/officeDocument/2006/relationships/tags" Target="../tags/tag237.xml"/><Relationship Id="rId42" Type="http://schemas.openxmlformats.org/officeDocument/2006/relationships/tags" Target="../tags/tag236.xml"/><Relationship Id="rId41" Type="http://schemas.openxmlformats.org/officeDocument/2006/relationships/tags" Target="../tags/tag235.xml"/><Relationship Id="rId40" Type="http://schemas.openxmlformats.org/officeDocument/2006/relationships/tags" Target="../tags/tag234.xml"/><Relationship Id="rId4" Type="http://schemas.openxmlformats.org/officeDocument/2006/relationships/tags" Target="../tags/tag199.xml"/><Relationship Id="rId39" Type="http://schemas.openxmlformats.org/officeDocument/2006/relationships/tags" Target="../tags/tag233.xml"/><Relationship Id="rId38" Type="http://schemas.openxmlformats.org/officeDocument/2006/relationships/tags" Target="../tags/tag232.xml"/><Relationship Id="rId37" Type="http://schemas.openxmlformats.org/officeDocument/2006/relationships/tags" Target="../tags/tag231.xml"/><Relationship Id="rId36" Type="http://schemas.openxmlformats.org/officeDocument/2006/relationships/tags" Target="../tags/tag230.xml"/><Relationship Id="rId35" Type="http://schemas.openxmlformats.org/officeDocument/2006/relationships/tags" Target="../tags/tag229.xml"/><Relationship Id="rId34" Type="http://schemas.openxmlformats.org/officeDocument/2006/relationships/tags" Target="../tags/tag228.xml"/><Relationship Id="rId33" Type="http://schemas.openxmlformats.org/officeDocument/2006/relationships/tags" Target="../tags/tag227.xml"/><Relationship Id="rId32" Type="http://schemas.openxmlformats.org/officeDocument/2006/relationships/tags" Target="../tags/tag226.xml"/><Relationship Id="rId31" Type="http://schemas.openxmlformats.org/officeDocument/2006/relationships/tags" Target="../tags/tag225.xml"/><Relationship Id="rId30" Type="http://schemas.openxmlformats.org/officeDocument/2006/relationships/tags" Target="../tags/tag224.xml"/><Relationship Id="rId3" Type="http://schemas.openxmlformats.org/officeDocument/2006/relationships/tags" Target="../tags/tag198.xml"/><Relationship Id="rId29" Type="http://schemas.openxmlformats.org/officeDocument/2006/relationships/tags" Target="../tags/tag223.xml"/><Relationship Id="rId28" Type="http://schemas.openxmlformats.org/officeDocument/2006/relationships/tags" Target="../tags/tag222.xml"/><Relationship Id="rId27" Type="http://schemas.openxmlformats.org/officeDocument/2006/relationships/tags" Target="../tags/tag221.xml"/><Relationship Id="rId26" Type="http://schemas.openxmlformats.org/officeDocument/2006/relationships/tags" Target="../tags/tag220.xml"/><Relationship Id="rId25" Type="http://schemas.openxmlformats.org/officeDocument/2006/relationships/tags" Target="../tags/tag219.xml"/><Relationship Id="rId24" Type="http://schemas.openxmlformats.org/officeDocument/2006/relationships/tags" Target="../tags/tag218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197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image" Target="../media/image9.jpeg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5.xml"/><Relationship Id="rId2" Type="http://schemas.openxmlformats.org/officeDocument/2006/relationships/image" Target="../media/image69.jpe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6.xml"/><Relationship Id="rId2" Type="http://schemas.openxmlformats.org/officeDocument/2006/relationships/image" Target="../media/image70.jpe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7.xml"/><Relationship Id="rId2" Type="http://schemas.openxmlformats.org/officeDocument/2006/relationships/image" Target="../media/image71.jpe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8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12.jpeg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84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7.png"/><Relationship Id="rId1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tags" Target="../tags/tag269.xml"/><Relationship Id="rId7" Type="http://schemas.openxmlformats.org/officeDocument/2006/relationships/image" Target="../media/image82.png"/><Relationship Id="rId6" Type="http://schemas.openxmlformats.org/officeDocument/2006/relationships/oleObject" Target="../embeddings/oleObject70.bin"/><Relationship Id="rId5" Type="http://schemas.openxmlformats.org/officeDocument/2006/relationships/tags" Target="../tags/tag268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80.wmf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270.xml"/><Relationship Id="rId10" Type="http://schemas.openxmlformats.org/officeDocument/2006/relationships/image" Target="../media/image83.png"/><Relationship Id="rId1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6.e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10.png"/><Relationship Id="rId10" Type="http://schemas.openxmlformats.org/officeDocument/2006/relationships/vmlDrawing" Target="../drawings/vmlDrawing26.v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100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8.bin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image" Target="../media/image89.png"/><Relationship Id="rId1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100.xml"/><Relationship Id="rId7" Type="http://schemas.openxmlformats.org/officeDocument/2006/relationships/image" Target="../media/image94.w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0.bin"/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oleObject" Target="../embeddings/oleObject79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95.emf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image" Target="../media/image99.png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82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100.emf"/><Relationship Id="rId2" Type="http://schemas.openxmlformats.org/officeDocument/2006/relationships/oleObject" Target="../embeddings/oleObject86.bin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emf"/><Relationship Id="rId8" Type="http://schemas.openxmlformats.org/officeDocument/2006/relationships/oleObject" Target="../embeddings/oleObject90.bin"/><Relationship Id="rId7" Type="http://schemas.openxmlformats.org/officeDocument/2006/relationships/image" Target="../media/image103.emf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.png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01.emf"/><Relationship Id="rId19" Type="http://schemas.openxmlformats.org/officeDocument/2006/relationships/vmlDrawing" Target="../drawings/vmlDrawing32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77.xml"/><Relationship Id="rId16" Type="http://schemas.openxmlformats.org/officeDocument/2006/relationships/image" Target="../media/image105.emf"/><Relationship Id="rId15" Type="http://schemas.openxmlformats.org/officeDocument/2006/relationships/oleObject" Target="../embeddings/oleObject91.bin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image" Target="../media/image10.png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oleObject" Target="../embeddings/oleObject8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109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06.png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116.xml"/><Relationship Id="rId14" Type="http://schemas.openxmlformats.org/officeDocument/2006/relationships/image" Target="../media/image112.png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11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10.emf"/><Relationship Id="rId1" Type="http://schemas.openxmlformats.org/officeDocument/2006/relationships/oleObject" Target="../embeddings/oleObject92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16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4.emf"/><Relationship Id="rId3" Type="http://schemas.openxmlformats.org/officeDocument/2006/relationships/oleObject" Target="../embeddings/oleObject100.bin"/><Relationship Id="rId26" Type="http://schemas.openxmlformats.org/officeDocument/2006/relationships/vmlDrawing" Target="../drawings/vmlDrawing34.vml"/><Relationship Id="rId25" Type="http://schemas.openxmlformats.org/officeDocument/2006/relationships/slideLayout" Target="../slideLayouts/slideLayout116.xml"/><Relationship Id="rId24" Type="http://schemas.openxmlformats.org/officeDocument/2006/relationships/tags" Target="../tags/tag279.xml"/><Relationship Id="rId23" Type="http://schemas.openxmlformats.org/officeDocument/2006/relationships/image" Target="../media/image122.emf"/><Relationship Id="rId22" Type="http://schemas.openxmlformats.org/officeDocument/2006/relationships/oleObject" Target="../embeddings/oleObject109.bin"/><Relationship Id="rId21" Type="http://schemas.openxmlformats.org/officeDocument/2006/relationships/tags" Target="../tags/tag278.xml"/><Relationship Id="rId20" Type="http://schemas.openxmlformats.org/officeDocument/2006/relationships/image" Target="../media/image121.emf"/><Relationship Id="rId2" Type="http://schemas.openxmlformats.org/officeDocument/2006/relationships/image" Target="../media/image113.e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20.e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19.e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6.png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17.emf"/><Relationship Id="rId1" Type="http://schemas.openxmlformats.org/officeDocument/2006/relationships/oleObject" Target="../embeddings/oleObject99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6.xml"/><Relationship Id="rId1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jpeg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12.jpe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5.jpeg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emf"/><Relationship Id="rId8" Type="http://schemas.openxmlformats.org/officeDocument/2006/relationships/oleObject" Target="../embeddings/oleObject113.bin"/><Relationship Id="rId7" Type="http://schemas.openxmlformats.org/officeDocument/2006/relationships/image" Target="../media/image128.emf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11.bin"/><Relationship Id="rId31" Type="http://schemas.openxmlformats.org/officeDocument/2006/relationships/vmlDrawing" Target="../drawings/vmlDrawing35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26.emf"/><Relationship Id="rId29" Type="http://schemas.openxmlformats.org/officeDocument/2006/relationships/tags" Target="../tags/tag296.xml"/><Relationship Id="rId28" Type="http://schemas.openxmlformats.org/officeDocument/2006/relationships/tags" Target="../tags/tag295.xml"/><Relationship Id="rId27" Type="http://schemas.openxmlformats.org/officeDocument/2006/relationships/tags" Target="../tags/tag294.xml"/><Relationship Id="rId26" Type="http://schemas.openxmlformats.org/officeDocument/2006/relationships/tags" Target="../tags/tag293.xml"/><Relationship Id="rId25" Type="http://schemas.openxmlformats.org/officeDocument/2006/relationships/tags" Target="../tags/tag292.xml"/><Relationship Id="rId24" Type="http://schemas.openxmlformats.org/officeDocument/2006/relationships/tags" Target="../tags/tag291.xml"/><Relationship Id="rId23" Type="http://schemas.openxmlformats.org/officeDocument/2006/relationships/tags" Target="../tags/tag290.xml"/><Relationship Id="rId22" Type="http://schemas.openxmlformats.org/officeDocument/2006/relationships/tags" Target="../tags/tag289.xml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oleObject" Target="../embeddings/oleObject110.bin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image" Target="../media/image131.emf"/><Relationship Id="rId12" Type="http://schemas.openxmlformats.org/officeDocument/2006/relationships/oleObject" Target="../embeddings/oleObject114.bin"/><Relationship Id="rId11" Type="http://schemas.openxmlformats.org/officeDocument/2006/relationships/tags" Target="../tags/tag280.xml"/><Relationship Id="rId10" Type="http://schemas.openxmlformats.org/officeDocument/2006/relationships/image" Target="../media/image130.png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emf"/><Relationship Id="rId8" Type="http://schemas.openxmlformats.org/officeDocument/2006/relationships/oleObject" Target="../embeddings/oleObject118.bin"/><Relationship Id="rId7" Type="http://schemas.openxmlformats.org/officeDocument/2006/relationships/image" Target="../media/image134.emf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16.bin"/><Relationship Id="rId3" Type="http://schemas.openxmlformats.org/officeDocument/2006/relationships/image" Target="../media/image8.png"/><Relationship Id="rId2" Type="http://schemas.openxmlformats.org/officeDocument/2006/relationships/image" Target="../media/image132.e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97.xml"/><Relationship Id="rId11" Type="http://schemas.openxmlformats.org/officeDocument/2006/relationships/image" Target="../media/image136.emf"/><Relationship Id="rId10" Type="http://schemas.openxmlformats.org/officeDocument/2006/relationships/oleObject" Target="../embeddings/oleObject119.bin"/><Relationship Id="rId1" Type="http://schemas.openxmlformats.org/officeDocument/2006/relationships/oleObject" Target="../embeddings/oleObject115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emf"/><Relationship Id="rId8" Type="http://schemas.openxmlformats.org/officeDocument/2006/relationships/oleObject" Target="../embeddings/oleObject123.bin"/><Relationship Id="rId7" Type="http://schemas.openxmlformats.org/officeDocument/2006/relationships/image" Target="../media/image139.emf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38.emf"/><Relationship Id="rId4" Type="http://schemas.openxmlformats.org/officeDocument/2006/relationships/oleObject" Target="../embeddings/oleObject121.bin"/><Relationship Id="rId3" Type="http://schemas.openxmlformats.org/officeDocument/2006/relationships/image" Target="../media/image137.emf"/><Relationship Id="rId2" Type="http://schemas.openxmlformats.org/officeDocument/2006/relationships/oleObject" Target="../embeddings/oleObject120.bin"/><Relationship Id="rId13" Type="http://schemas.openxmlformats.org/officeDocument/2006/relationships/vmlDrawing" Target="../drawings/vmlDrawing3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1.emf"/><Relationship Id="rId10" Type="http://schemas.openxmlformats.org/officeDocument/2006/relationships/oleObject" Target="../embeddings/oleObject124.bin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e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44.e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42.emf"/><Relationship Id="rId2" Type="http://schemas.openxmlformats.org/officeDocument/2006/relationships/oleObject" Target="../embeddings/oleObject125.bin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6.emf"/><Relationship Id="rId10" Type="http://schemas.openxmlformats.org/officeDocument/2006/relationships/oleObject" Target="../embeddings/oleObject129.bin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emf"/><Relationship Id="rId8" Type="http://schemas.openxmlformats.org/officeDocument/2006/relationships/oleObject" Target="../embeddings/oleObject133.bin"/><Relationship Id="rId7" Type="http://schemas.openxmlformats.org/officeDocument/2006/relationships/image" Target="../media/image149.emf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48.emf"/><Relationship Id="rId4" Type="http://schemas.openxmlformats.org/officeDocument/2006/relationships/oleObject" Target="../embeddings/oleObject131.bin"/><Relationship Id="rId3" Type="http://schemas.openxmlformats.org/officeDocument/2006/relationships/image" Target="../media/image8.png"/><Relationship Id="rId2" Type="http://schemas.openxmlformats.org/officeDocument/2006/relationships/image" Target="../media/image147.emf"/><Relationship Id="rId11" Type="http://schemas.openxmlformats.org/officeDocument/2006/relationships/vmlDrawing" Target="../drawings/vmlDrawing3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0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0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8.xml"/><Relationship Id="rId6" Type="http://schemas.openxmlformats.org/officeDocument/2006/relationships/image" Target="../media/image153.png"/><Relationship Id="rId5" Type="http://schemas.openxmlformats.org/officeDocument/2006/relationships/image" Target="../media/image152.emf"/><Relationship Id="rId4" Type="http://schemas.openxmlformats.org/officeDocument/2006/relationships/oleObject" Target="../embeddings/oleObject135.bin"/><Relationship Id="rId3" Type="http://schemas.openxmlformats.org/officeDocument/2006/relationships/image" Target="../media/image8.png"/><Relationship Id="rId2" Type="http://schemas.openxmlformats.org/officeDocument/2006/relationships/image" Target="../media/image151.emf"/><Relationship Id="rId1" Type="http://schemas.openxmlformats.org/officeDocument/2006/relationships/oleObject" Target="../embeddings/oleObject13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emf"/><Relationship Id="rId8" Type="http://schemas.openxmlformats.org/officeDocument/2006/relationships/oleObject" Target="../embeddings/oleObject139.bin"/><Relationship Id="rId7" Type="http://schemas.openxmlformats.org/officeDocument/2006/relationships/image" Target="../media/image156.emf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55.emf"/><Relationship Id="rId4" Type="http://schemas.openxmlformats.org/officeDocument/2006/relationships/oleObject" Target="../embeddings/oleObject137.bin"/><Relationship Id="rId3" Type="http://schemas.openxmlformats.org/officeDocument/2006/relationships/image" Target="../media/image8.png"/><Relationship Id="rId2" Type="http://schemas.openxmlformats.org/officeDocument/2006/relationships/image" Target="../media/image154.emf"/><Relationship Id="rId13" Type="http://schemas.openxmlformats.org/officeDocument/2006/relationships/vmlDrawing" Target="../drawings/vmlDrawing4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8.emf"/><Relationship Id="rId10" Type="http://schemas.openxmlformats.org/officeDocument/2006/relationships/oleObject" Target="../embeddings/oleObject140.bin"/><Relationship Id="rId1" Type="http://schemas.openxmlformats.org/officeDocument/2006/relationships/oleObject" Target="../embeddings/oleObject136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1.emf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42.bin"/><Relationship Id="rId3" Type="http://schemas.openxmlformats.org/officeDocument/2006/relationships/image" Target="../media/image8.png"/><Relationship Id="rId2" Type="http://schemas.openxmlformats.org/officeDocument/2006/relationships/image" Target="../media/image159.emf"/><Relationship Id="rId1" Type="http://schemas.openxmlformats.org/officeDocument/2006/relationships/oleObject" Target="../embeddings/oleObject14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45.bin"/><Relationship Id="rId22" Type="http://schemas.openxmlformats.org/officeDocument/2006/relationships/vmlDrawing" Target="../drawings/vmlDrawing43.vml"/><Relationship Id="rId21" Type="http://schemas.openxmlformats.org/officeDocument/2006/relationships/slideLayout" Target="../slideLayouts/slideLayout132.xml"/><Relationship Id="rId20" Type="http://schemas.openxmlformats.org/officeDocument/2006/relationships/image" Target="../media/image171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4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image" Target="../media/image173.png"/><Relationship Id="rId1" Type="http://schemas.openxmlformats.org/officeDocument/2006/relationships/image" Target="../media/image1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4.xml"/><Relationship Id="rId2" Type="http://schemas.openxmlformats.org/officeDocument/2006/relationships/tags" Target="../tags/tag29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image" Target="../media/image10.png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181.xml"/><Relationship Id="rId30" Type="http://schemas.openxmlformats.org/officeDocument/2006/relationships/tags" Target="../tags/tag180.xml"/><Relationship Id="rId3" Type="http://schemas.openxmlformats.org/officeDocument/2006/relationships/image" Target="../media/image8.png"/><Relationship Id="rId29" Type="http://schemas.openxmlformats.org/officeDocument/2006/relationships/tags" Target="../tags/tag179.xml"/><Relationship Id="rId28" Type="http://schemas.openxmlformats.org/officeDocument/2006/relationships/tags" Target="../tags/tag178.xml"/><Relationship Id="rId27" Type="http://schemas.openxmlformats.org/officeDocument/2006/relationships/tags" Target="../tags/tag177.xml"/><Relationship Id="rId26" Type="http://schemas.openxmlformats.org/officeDocument/2006/relationships/tags" Target="../tags/tag176.xml"/><Relationship Id="rId25" Type="http://schemas.openxmlformats.org/officeDocument/2006/relationships/tags" Target="../tags/tag175.xml"/><Relationship Id="rId24" Type="http://schemas.openxmlformats.org/officeDocument/2006/relationships/tags" Target="../tags/tag174.xml"/><Relationship Id="rId23" Type="http://schemas.openxmlformats.org/officeDocument/2006/relationships/tags" Target="../tags/tag173.xml"/><Relationship Id="rId22" Type="http://schemas.openxmlformats.org/officeDocument/2006/relationships/image" Target="../media/image17.emf"/><Relationship Id="rId21" Type="http://schemas.openxmlformats.org/officeDocument/2006/relationships/oleObject" Target="../embeddings/oleObject6.bin"/><Relationship Id="rId20" Type="http://schemas.openxmlformats.org/officeDocument/2006/relationships/tags" Target="../tags/tag172.xml"/><Relationship Id="rId2" Type="http://schemas.openxmlformats.org/officeDocument/2006/relationships/image" Target="../media/image16.emf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5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609600" y="564833"/>
            <a:ext cx="10972800" cy="1143000"/>
          </a:xfrm>
        </p:spPr>
        <p:txBody>
          <a:bodyPr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储能元件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17125" name="Group 5"/>
          <p:cNvGrpSpPr/>
          <p:nvPr/>
        </p:nvGrpSpPr>
        <p:grpSpPr bwMode="auto">
          <a:xfrm>
            <a:off x="9120210" y="6021388"/>
            <a:ext cx="1368425" cy="647700"/>
            <a:chOff x="2971" y="3113"/>
            <a:chExt cx="1043" cy="499"/>
          </a:xfrm>
        </p:grpSpPr>
        <p:sp>
          <p:nvSpPr>
            <p:cNvPr id="517126" name="Oval 6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3366FF">
                    <a:gamma/>
                    <a:tint val="66667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27" name="Oval 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CC0000"/>
                  </a:solidFill>
                  <a:ea typeface="隶书" pitchFamily="49" charset="-122"/>
                </a:rPr>
                <a:t>首 页</a:t>
              </a:r>
              <a:endParaRPr lang="zh-CN" altLang="en-US">
                <a:solidFill>
                  <a:srgbClr val="CC0000"/>
                </a:solidFill>
                <a:ea typeface="隶书" pitchFamily="49" charset="-122"/>
              </a:endParaRPr>
            </a:p>
          </p:txBody>
        </p:sp>
      </p:grpSp>
      <p:grpSp>
        <p:nvGrpSpPr>
          <p:cNvPr id="517132" name="Group 12"/>
          <p:cNvGrpSpPr/>
          <p:nvPr/>
        </p:nvGrpSpPr>
        <p:grpSpPr bwMode="auto">
          <a:xfrm>
            <a:off x="2855935" y="2640330"/>
            <a:ext cx="6624637" cy="579438"/>
            <a:chOff x="567" y="1752"/>
            <a:chExt cx="4173" cy="365"/>
          </a:xfrm>
        </p:grpSpPr>
        <p:pic>
          <p:nvPicPr>
            <p:cNvPr id="517133" name="Picture 13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34" name="Text Box 14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电容元件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17135" name="Picture 15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36" name="Text Box 16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6-1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7137" name="Group 17"/>
          <p:cNvGrpSpPr/>
          <p:nvPr/>
        </p:nvGrpSpPr>
        <p:grpSpPr bwMode="auto">
          <a:xfrm>
            <a:off x="2855935" y="3428048"/>
            <a:ext cx="6624637" cy="579438"/>
            <a:chOff x="567" y="1752"/>
            <a:chExt cx="4173" cy="365"/>
          </a:xfrm>
        </p:grpSpPr>
        <p:pic>
          <p:nvPicPr>
            <p:cNvPr id="517138" name="Picture 18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39" name="Text Box 1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电感元件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17140" name="Picture 20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41" name="Text Box 2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6-2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7142" name="Group 22"/>
          <p:cNvGrpSpPr/>
          <p:nvPr/>
        </p:nvGrpSpPr>
        <p:grpSpPr bwMode="auto">
          <a:xfrm>
            <a:off x="2855935" y="4077018"/>
            <a:ext cx="6624637" cy="579438"/>
            <a:chOff x="567" y="1752"/>
            <a:chExt cx="4173" cy="365"/>
          </a:xfrm>
        </p:grpSpPr>
        <p:pic>
          <p:nvPicPr>
            <p:cNvPr id="517143" name="Picture 23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62"/>
              <a:ext cx="340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44" name="Text Box 2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520" y="1752"/>
              <a:ext cx="31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电容、电感元件的串联与并联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17145" name="Picture 25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762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46" name="Text Box 2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94" y="1788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6-3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1C878A9-0B91-46F8-A71A-F43B21D394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电压连续性分析例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492250" y="2216785"/>
          <a:ext cx="390080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8" name="VISIO" r:id="rId1" imgW="1624965" imgH="1088390" progId="Visio.Drawing.6">
                  <p:embed/>
                </p:oleObj>
              </mc:Choice>
              <mc:Fallback>
                <p:oleObj name="VISIO" r:id="rId1" imgW="1624965" imgH="1088390" progId="Visio.Drawing.6">
                  <p:embed/>
                  <p:pic>
                    <p:nvPicPr>
                      <p:cNvPr id="0" name="图片 512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16785"/>
                        <a:ext cx="3900805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4" name="Group 4"/>
          <p:cNvGrpSpPr/>
          <p:nvPr/>
        </p:nvGrpSpPr>
        <p:grpSpPr bwMode="auto">
          <a:xfrm>
            <a:off x="6615116" y="4738213"/>
            <a:ext cx="2792240" cy="560387"/>
            <a:chOff x="1701" y="3521"/>
            <a:chExt cx="1882" cy="353"/>
          </a:xfrm>
        </p:grpSpPr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2517" y="3521"/>
              <a:ext cx="10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（无界）</a:t>
              </a:r>
              <a:r>
                <a:rPr kumimoji="1" lang="zh-CN" altLang="en-US" sz="1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1" name="Object 6"/>
            <p:cNvGraphicFramePr>
              <a:graphicFrameLocks noChangeAspect="1"/>
            </p:cNvGraphicFramePr>
            <p:nvPr/>
          </p:nvGraphicFramePr>
          <p:xfrm>
            <a:off x="1701" y="3566"/>
            <a:ext cx="90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9" name="Equation" r:id="rId3" imgW="711200" imgH="241300" progId="Equation.3">
                    <p:embed/>
                  </p:oleObj>
                </mc:Choice>
                <mc:Fallback>
                  <p:oleObj name="Equation" r:id="rId3" imgW="711200" imgH="241300" progId="Equation.3">
                    <p:embed/>
                    <p:pic>
                      <p:nvPicPr>
                        <p:cNvPr id="0" name="图片 512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566"/>
                          <a:ext cx="90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166996" y="2503582"/>
            <a:ext cx="3672408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u 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在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t = 0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时将跃变，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由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KVL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可知： 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6615138" y="3998715"/>
          <a:ext cx="192814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0" name="Equation" r:id="rId5" imgW="939800" imgH="279400" progId="Equation.3">
                  <p:embed/>
                </p:oleObj>
              </mc:Choice>
              <mc:Fallback>
                <p:oleObj name="Equation" r:id="rId5" imgW="939800" imgH="279400" progId="Equation.3">
                  <p:embed/>
                  <p:pic>
                    <p:nvPicPr>
                      <p:cNvPr id="0" name="图片 512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38" y="3998715"/>
                        <a:ext cx="192814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1850390" y="1508760"/>
            <a:ext cx="5318125" cy="58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25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下图中若</a:t>
            </a:r>
            <a:r>
              <a:rPr kumimoji="1" lang="en-US" altLang="zh-CN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u(0-)= 0  ,  </a:t>
            </a:r>
            <a:r>
              <a:rPr kumimoji="1"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</a:t>
            </a:r>
            <a:r>
              <a:rPr kumimoji="1" lang="en-US" altLang="zh-CN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u(0+) = ?</a:t>
            </a:r>
            <a:endParaRPr kumimoji="1" lang="en-US" altLang="zh-CN" b="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837" y="5616044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思考：若电容上有并联电阻如何？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电压连续性分析例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345565" y="2418080"/>
          <a:ext cx="5274945" cy="25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1" name="VISIO" r:id="rId1" imgW="2819400" imgH="1196340" progId="Visio.Drawing.6">
                  <p:embed/>
                </p:oleObj>
              </mc:Choice>
              <mc:Fallback>
                <p:oleObj name="VISIO" r:id="rId1" imgW="2819400" imgH="1196340" progId="Visio.Drawing.6">
                  <p:embed/>
                  <p:pic>
                    <p:nvPicPr>
                      <p:cNvPr id="0" name="图片 513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5" y="2418080"/>
                        <a:ext cx="5274945" cy="253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9" name="Group 6"/>
          <p:cNvGrpSpPr/>
          <p:nvPr/>
        </p:nvGrpSpPr>
        <p:grpSpPr bwMode="auto">
          <a:xfrm>
            <a:off x="7267215" y="2590664"/>
            <a:ext cx="2429965" cy="1341169"/>
            <a:chOff x="3925" y="1008"/>
            <a:chExt cx="1835" cy="1091"/>
          </a:xfrm>
        </p:grpSpPr>
        <p:graphicFrame>
          <p:nvGraphicFramePr>
            <p:cNvPr id="39950" name="Object 7"/>
            <p:cNvGraphicFramePr>
              <a:graphicFrameLocks noChangeAspect="1"/>
            </p:cNvGraphicFramePr>
            <p:nvPr/>
          </p:nvGraphicFramePr>
          <p:xfrm>
            <a:off x="3925" y="1008"/>
            <a:ext cx="183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82" name="Equation" r:id="rId3" imgW="989965" imgH="241300" progId="Equation.3">
                    <p:embed/>
                  </p:oleObj>
                </mc:Choice>
                <mc:Fallback>
                  <p:oleObj name="Equation" r:id="rId3" imgW="989965" imgH="241300" progId="Equation.3">
                    <p:embed/>
                    <p:pic>
                      <p:nvPicPr>
                        <p:cNvPr id="0" name="图片 513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1008"/>
                          <a:ext cx="1835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8"/>
            <p:cNvGraphicFramePr>
              <a:graphicFrameLocks noChangeAspect="1"/>
            </p:cNvGraphicFramePr>
            <p:nvPr/>
          </p:nvGraphicFramePr>
          <p:xfrm>
            <a:off x="3978" y="1599"/>
            <a:ext cx="1581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83" name="Equation" r:id="rId5" imgW="1002665" imgH="317500" progId="Equation.3">
                    <p:embed/>
                  </p:oleObj>
                </mc:Choice>
                <mc:Fallback>
                  <p:oleObj name="Equation" r:id="rId5" imgW="1002665" imgH="317500" progId="Equation.3">
                    <p:embed/>
                    <p:pic>
                      <p:nvPicPr>
                        <p:cNvPr id="0" name="图片 513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599"/>
                          <a:ext cx="1581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7317374" y="4221130"/>
          <a:ext cx="3776185" cy="55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4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图片 513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374" y="4221130"/>
                        <a:ext cx="3776185" cy="558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1489001" y="5300072"/>
            <a:ext cx="6696744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t=0+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时，电容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相当于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2V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电压源，</a:t>
            </a:r>
            <a:r>
              <a:rPr kumimoji="1"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7165" name="Group 13"/>
          <p:cNvGrpSpPr/>
          <p:nvPr/>
        </p:nvGrpSpPr>
        <p:grpSpPr bwMode="auto">
          <a:xfrm>
            <a:off x="7608672" y="5300062"/>
            <a:ext cx="3564283" cy="648603"/>
            <a:chOff x="576" y="3645"/>
            <a:chExt cx="2570" cy="626"/>
          </a:xfrm>
        </p:grpSpPr>
        <p:sp>
          <p:nvSpPr>
            <p:cNvPr id="39944" name="Rectangle 14"/>
            <p:cNvSpPr>
              <a:spLocks noChangeArrowheads="1"/>
            </p:cNvSpPr>
            <p:nvPr/>
          </p:nvSpPr>
          <p:spPr bwMode="auto">
            <a:xfrm>
              <a:off x="576" y="3645"/>
              <a:ext cx="462" cy="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  <a:endParaRPr kumimoji="1"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5" name="Object 15"/>
            <p:cNvGraphicFramePr>
              <a:graphicFrameLocks noChangeAspect="1"/>
            </p:cNvGraphicFramePr>
            <p:nvPr/>
          </p:nvGraphicFramePr>
          <p:xfrm>
            <a:off x="1008" y="3798"/>
            <a:ext cx="213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85" name="Equation" r:id="rId9" imgW="1091565" imgH="241300" progId="Equation.3">
                    <p:embed/>
                  </p:oleObj>
                </mc:Choice>
                <mc:Fallback>
                  <p:oleObj name="Equation" r:id="rId9" imgW="1091565" imgH="241300" progId="Equation.3">
                    <p:embed/>
                    <p:pic>
                      <p:nvPicPr>
                        <p:cNvPr id="0" name="图片 513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798"/>
                          <a:ext cx="213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1127125" y="1556385"/>
            <a:ext cx="9747250" cy="6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00000"/>
              </a:lnSpc>
            </a:pPr>
            <a:r>
              <a:rPr lang="zh-CN" altLang="en-US" sz="2700" b="1" dirty="0">
                <a:latin typeface="楷体_GB2312" pitchFamily="49" charset="-122"/>
                <a:ea typeface="楷体_GB2312" pitchFamily="49" charset="-122"/>
              </a:rPr>
              <a:t>下图</a:t>
            </a:r>
            <a:r>
              <a:rPr lang="zh-CN" altLang="en-US" sz="2700" b="1" dirty="0">
                <a:latin typeface="楷体_GB2312" pitchFamily="49" charset="-122"/>
                <a:ea typeface="楷体_GB2312" pitchFamily="49" charset="-122"/>
              </a:rPr>
              <a:t>中开关动作前，电路已经处于稳态</a:t>
            </a:r>
            <a:r>
              <a:rPr lang="zh-CN" altLang="en-US" sz="2700" b="1" dirty="0" smtClean="0">
                <a:latin typeface="楷体_GB2312" pitchFamily="49" charset="-122"/>
                <a:ea typeface="楷体_GB2312" pitchFamily="49" charset="-122"/>
              </a:rPr>
              <a:t>，问：</a:t>
            </a:r>
            <a:r>
              <a:rPr lang="en-US" altLang="zh-CN" sz="2700" b="1" i="1" dirty="0" smtClean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700" b="1" dirty="0" smtClean="0">
                <a:latin typeface="楷体_GB2312" pitchFamily="49" charset="-122"/>
                <a:ea typeface="楷体_GB2312" pitchFamily="49" charset="-122"/>
              </a:rPr>
              <a:t>(0</a:t>
            </a:r>
            <a:r>
              <a:rPr lang="en-US" altLang="zh-CN" sz="2700" b="1" dirty="0">
                <a:latin typeface="楷体_GB2312" pitchFamily="49" charset="-122"/>
                <a:ea typeface="楷体_GB2312" pitchFamily="49" charset="-122"/>
              </a:rPr>
              <a:t>+)=?,</a:t>
            </a:r>
            <a:r>
              <a:rPr lang="en-US" altLang="zh-CN" sz="2700" b="1" i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700" b="1" dirty="0">
                <a:latin typeface="楷体_GB2312" pitchFamily="49" charset="-122"/>
                <a:ea typeface="楷体_GB2312" pitchFamily="49" charset="-122"/>
              </a:rPr>
              <a:t>(0+)=?</a:t>
            </a:r>
            <a:endParaRPr lang="en-US" altLang="zh-CN" sz="27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031" name="Group 1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2032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2033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2034" name="Group 1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2035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2036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2042" name="Group 26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2043" name="Picture 2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2044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42047" name="Object 31"/>
          <p:cNvGraphicFramePr>
            <a:graphicFrameLocks noChangeAspect="1"/>
          </p:cNvGraphicFramePr>
          <p:nvPr/>
        </p:nvGraphicFramePr>
        <p:xfrm>
          <a:off x="773430" y="1199059"/>
          <a:ext cx="30781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19" name="Equation" r:id="rId2" imgW="1562100" imgH="520700" progId="Equation.DSMT4">
                  <p:embed/>
                </p:oleObj>
              </mc:Choice>
              <mc:Fallback>
                <p:oleObj name="Equation" r:id="rId2" imgW="1562100" imgH="520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" y="1199059"/>
                        <a:ext cx="30781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8" name="Object 32"/>
          <p:cNvGraphicFramePr>
            <a:graphicFrameLocks noChangeAspect="1"/>
          </p:cNvGraphicFramePr>
          <p:nvPr/>
        </p:nvGraphicFramePr>
        <p:xfrm>
          <a:off x="3854450" y="1224462"/>
          <a:ext cx="4425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20" name="Equation" r:id="rId4" imgW="2298700" imgH="520700" progId="Equation.DSMT4">
                  <p:embed/>
                </p:oleObj>
              </mc:Choice>
              <mc:Fallback>
                <p:oleObj name="Equation" r:id="rId4" imgW="2298700" imgH="520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224462"/>
                        <a:ext cx="4425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49" name="Object 33"/>
          <p:cNvGraphicFramePr>
            <a:graphicFrameLocks noChangeAspect="1"/>
          </p:cNvGraphicFramePr>
          <p:nvPr/>
        </p:nvGraphicFramePr>
        <p:xfrm>
          <a:off x="8257562" y="1197693"/>
          <a:ext cx="35290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21" name="公式" r:id="rId6" imgW="1917700" imgH="609600" progId="Equation.3">
                  <p:embed/>
                </p:oleObj>
              </mc:Choice>
              <mc:Fallback>
                <p:oleObj name="公式" r:id="rId6" imgW="1917700" imgH="609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562" y="1197693"/>
                        <a:ext cx="35290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20689" y="234884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电荷电流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71220" y="2163445"/>
          <a:ext cx="794448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22" name="Equation" r:id="rId8" imgW="4356100" imgH="393700" progId="Equation.3">
                  <p:embed/>
                </p:oleObj>
              </mc:Choice>
              <mc:Fallback>
                <p:oleObj name="Equation" r:id="rId8" imgW="4356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" y="2163445"/>
                        <a:ext cx="7944485" cy="77978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积分关系</a:t>
            </a:r>
            <a:endParaRPr lang="zh-CN" altLang="en-US" sz="3600"/>
          </a:p>
        </p:txBody>
      </p:sp>
      <p:graphicFrame>
        <p:nvGraphicFramePr>
          <p:cNvPr id="343061" name="Object 2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608445" y="3060700"/>
          <a:ext cx="440626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37" name="公式" r:id="rId11" imgW="2451100" imgH="609600" progId="Equation.3">
                  <p:embed/>
                </p:oleObj>
              </mc:Choice>
              <mc:Fallback>
                <p:oleObj name="公式" r:id="rId11" imgW="2451100" imgH="60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445" y="3060700"/>
                        <a:ext cx="4406265" cy="993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50000">
                            <a:schemeClr val="tx1"/>
                          </a:gs>
                          <a:gs pos="100000">
                            <a:schemeClr val="hlink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4" name="AutoShape 14" descr="羊皮纸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38400" y="3286125"/>
            <a:ext cx="3703320" cy="539115"/>
          </a:xfrm>
          <a:prstGeom prst="wedgeRoundRectCallout">
            <a:avLst>
              <a:gd name="adj1" fmla="val 59744"/>
              <a:gd name="adj2" fmla="val 17137"/>
              <a:gd name="adj3" fmla="val 16667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/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的积分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形式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43044" name="Group 4"/>
          <p:cNvGrpSpPr/>
          <p:nvPr/>
        </p:nvGrpSpPr>
        <p:grpSpPr bwMode="auto">
          <a:xfrm>
            <a:off x="485624" y="3423603"/>
            <a:ext cx="1417166" cy="593725"/>
            <a:chOff x="473" y="3112"/>
            <a:chExt cx="868" cy="374"/>
          </a:xfrm>
        </p:grpSpPr>
        <p:pic>
          <p:nvPicPr>
            <p:cNvPr id="343045" name="Picture 5" descr="123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3112"/>
              <a:ext cx="412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3046" name="Text Box 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93" y="3125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43043" name="Text Box 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27505" y="4030663"/>
            <a:ext cx="985329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20000"/>
              </a:lnSpc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某一时刻的电容电压值与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en-US" b="0" dirty="0">
                <a:ea typeface="楷体_GB2312" pitchFamily="49" charset="-122"/>
                <a:sym typeface="Symbol" panose="05050102010706020507" pitchFamily="18" charset="2"/>
              </a:rPr>
              <a:t>∞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到该时刻的所有电流值有关，即电容元件有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记忆电流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的作用，故称电容元件为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记忆元件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3053" name="Text Box 1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34490" y="5191760"/>
            <a:ext cx="996442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研究某一初始时刻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aseline="-250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以后的电容电压，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需要知道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时刻开始作用的电流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时刻的电压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9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9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9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3054" grpId="0" bldLvl="0" animBg="1"/>
      <p:bldP spid="343043" grpId="0" bldLvl="0" animBg="1" autoUpdateAnimBg="0"/>
      <p:bldP spid="34305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069590" y="1700848"/>
            <a:ext cx="6724015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  <a:spcBef>
                <a:spcPct val="20000"/>
              </a:spcBef>
              <a:buFontTx/>
              <a:buAutoNum type="circleNumDbPlain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当电容的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为非关联参考方向时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上述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微分和积分表达式前要冠以负号</a:t>
            </a:r>
            <a:r>
              <a:rPr kumimoji="1"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44067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4068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4069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4070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4071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4072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4073" name="Group 9"/>
          <p:cNvGrpSpPr/>
          <p:nvPr/>
        </p:nvGrpSpPr>
        <p:grpSpPr bwMode="auto">
          <a:xfrm>
            <a:off x="839788" y="1626870"/>
            <a:ext cx="1662070" cy="850900"/>
            <a:chOff x="385" y="3022"/>
            <a:chExt cx="1019" cy="536"/>
          </a:xfrm>
        </p:grpSpPr>
        <p:pic>
          <p:nvPicPr>
            <p:cNvPr id="344074" name="Picture 10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794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1887220" y="4740275"/>
            <a:ext cx="8843010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  <a:spcBef>
                <a:spcPct val="20000"/>
              </a:spcBef>
              <a:buFontTx/>
              <a:buAutoNum type="circleNumDbPlain" startAt="2"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上式中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称为电容电压的初始值，</a:t>
            </a:r>
            <a:endParaRPr kumimoji="1" lang="zh-CN" altLang="en-US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它反映电容初始时刻的储能状况，也称为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初始状态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kumimoji="1"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44077" name="Object 13"/>
          <p:cNvGraphicFramePr>
            <a:graphicFrameLocks noChangeAspect="1"/>
          </p:cNvGraphicFramePr>
          <p:nvPr/>
        </p:nvGraphicFramePr>
        <p:xfrm>
          <a:off x="2352993" y="3210604"/>
          <a:ext cx="1944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6" name="公式" r:id="rId3" imgW="965200" imgH="609600" progId="Equation.3">
                  <p:embed/>
                </p:oleObj>
              </mc:Choice>
              <mc:Fallback>
                <p:oleObj name="公式" r:id="rId3" imgW="9652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93" y="3210604"/>
                        <a:ext cx="1944687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2" name="Group 1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4083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4084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44085" name="Object 21"/>
          <p:cNvGraphicFramePr>
            <a:graphicFrameLocks noChangeAspect="1"/>
          </p:cNvGraphicFramePr>
          <p:nvPr/>
        </p:nvGraphicFramePr>
        <p:xfrm>
          <a:off x="4944110" y="3210560"/>
          <a:ext cx="539908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7" name="公式" r:id="rId5" imgW="2438400" imgH="609600" progId="Equation.3">
                  <p:embed/>
                </p:oleObj>
              </mc:Choice>
              <mc:Fallback>
                <p:oleObj name="公式" r:id="rId5" imgW="2438400" imgH="60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110" y="3210560"/>
                        <a:ext cx="5399088" cy="1225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tx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3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正确使用公式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ldLvl="0" animBg="1"/>
      <p:bldP spid="34407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1130618" y="1336516"/>
            <a:ext cx="40322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4.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电容的功率和储能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3909697" y="1841862"/>
          <a:ext cx="28638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91" name="公式" r:id="rId1" imgW="1460500" imgH="609600" progId="Equation.3">
                  <p:embed/>
                </p:oleObj>
              </mc:Choice>
              <mc:Fallback>
                <p:oleObj name="公式" r:id="rId1" imgW="14605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697" y="1841862"/>
                        <a:ext cx="2863850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2423086" y="2992597"/>
            <a:ext cx="7704856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当电容充电时，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 &gt;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电容吸收功率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kumimoji="1"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变大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2423086" y="3641293"/>
            <a:ext cx="7848872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当电容放电时，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&lt;0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电容发出功率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kumimoji="1"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变小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777705" y="2202499"/>
            <a:ext cx="1512887" cy="521970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>
                <a:solidFill>
                  <a:srgbClr val="FF9900"/>
                </a:solidFill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0">
                <a:solidFill>
                  <a:srgbClr val="FF9900"/>
                </a:solidFill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功率</a:t>
            </a:r>
            <a:endParaRPr kumimoji="1" lang="zh-CN" altLang="en-US" b="0">
              <a:solidFill>
                <a:srgbClr val="FF9900"/>
              </a:solidFill>
              <a:latin typeface="华文中宋" pitchFamily="2" charset="-122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1125220" y="4483100"/>
            <a:ext cx="1024318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电容能在一段时间内吸收外部供给的能量转化为电场能量储存，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在另一段时间内又把能量释放回电路，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因此电容元件</a:t>
            </a:r>
            <a:r>
              <a:rPr kumimoji="1" lang="zh-CN" altLang="en-US" dirty="0" smtClean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无源元件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储能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元件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，它本身不消耗能量。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5096" name="AutoShape 8"/>
          <p:cNvSpPr>
            <a:spLocks noChangeArrowheads="1"/>
          </p:cNvSpPr>
          <p:nvPr/>
        </p:nvSpPr>
        <p:spPr bwMode="auto">
          <a:xfrm>
            <a:off x="7546340" y="2143125"/>
            <a:ext cx="3535680" cy="518160"/>
          </a:xfrm>
          <a:prstGeom prst="wedgeRectCallout">
            <a:avLst>
              <a:gd name="adj1" fmla="val -70315"/>
              <a:gd name="adj2" fmla="val 26148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45097" name="Group 9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5098" name="Picture 1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5099" name="Text Box 1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5100" name="Group 12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5101" name="Picture 1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5102" name="Text Box 1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5103" name="Group 15"/>
          <p:cNvGrpSpPr/>
          <p:nvPr/>
        </p:nvGrpSpPr>
        <p:grpSpPr bwMode="auto">
          <a:xfrm>
            <a:off x="484021" y="3716338"/>
            <a:ext cx="1733906" cy="850900"/>
            <a:chOff x="165" y="3022"/>
            <a:chExt cx="1062" cy="536"/>
          </a:xfrm>
        </p:grpSpPr>
        <p:pic>
          <p:nvPicPr>
            <p:cNvPr id="345104" name="Picture 16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5105" name="Text Box 17"/>
            <p:cNvSpPr txBox="1">
              <a:spLocks noChangeArrowheads="1"/>
            </p:cNvSpPr>
            <p:nvPr/>
          </p:nvSpPr>
          <p:spPr bwMode="auto">
            <a:xfrm>
              <a:off x="617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45109" name="Group 21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5110" name="Picture 2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5111" name="Text Box 2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电容的功率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9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ldLvl="0" animBg="1"/>
      <p:bldP spid="345092" grpId="0" bldLvl="0" animBg="1" autoUpdateAnimBg="0"/>
      <p:bldP spid="345093" grpId="0" bldLvl="0" animBg="1" autoUpdateAnimBg="0"/>
      <p:bldP spid="345094" grpId="0" bldLvl="0" animBg="1"/>
      <p:bldP spid="345095" grpId="0" bldLvl="0" animBg="1"/>
      <p:bldP spid="34509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902970" y="3141663"/>
            <a:ext cx="5382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</a:rPr>
              <a:t>从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</a:rPr>
              <a:t>到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</a:rPr>
              <a:t>电容储能的变化量为：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6096953" y="2854008"/>
          <a:ext cx="40100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31" name="公式" r:id="rId1" imgW="2438400" imgH="596900" progId="Equation.3">
                  <p:embed/>
                </p:oleObj>
              </mc:Choice>
              <mc:Fallback>
                <p:oleObj name="公式" r:id="rId1" imgW="24384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953" y="2854008"/>
                        <a:ext cx="40100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902971" y="1789113"/>
          <a:ext cx="54879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32" name="Equation" r:id="rId3" imgW="2641600" imgH="647700" progId="Equation.DSMT4">
                  <p:embed/>
                </p:oleObj>
              </mc:Choice>
              <mc:Fallback>
                <p:oleObj name="Equation" r:id="rId3" imgW="26416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1" y="1789113"/>
                        <a:ext cx="54879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131889" y="1267460"/>
            <a:ext cx="2736850" cy="521970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电容的储能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46118" name="Group 6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6119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6120" name="Text Box 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6121" name="Group 9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6122" name="Picture 1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6123" name="Text Box 1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46124" name="Object 12"/>
          <p:cNvGraphicFramePr>
            <a:graphicFrameLocks noChangeAspect="1"/>
          </p:cNvGraphicFramePr>
          <p:nvPr/>
        </p:nvGraphicFramePr>
        <p:xfrm>
          <a:off x="6372544" y="1847215"/>
          <a:ext cx="3517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33" name="公式" r:id="rId6" imgW="2273300" imgH="596900" progId="Equation.3">
                  <p:embed/>
                </p:oleObj>
              </mc:Choice>
              <mc:Fallback>
                <p:oleObj name="公式" r:id="rId6" imgW="2273300" imgH="596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544" y="1847215"/>
                        <a:ext cx="35179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9973310" y="1847259"/>
          <a:ext cx="1657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34" name="公式" r:id="rId8" imgW="1028700" imgH="596900" progId="Equation.3">
                  <p:embed/>
                </p:oleObj>
              </mc:Choice>
              <mc:Fallback>
                <p:oleObj name="公式" r:id="rId8" imgW="1028700" imgH="596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310" y="1847259"/>
                        <a:ext cx="1657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30" name="Group 1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6131" name="Picture 1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6132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6134" name="Group 22"/>
          <p:cNvGrpSpPr/>
          <p:nvPr/>
        </p:nvGrpSpPr>
        <p:grpSpPr bwMode="auto">
          <a:xfrm>
            <a:off x="8190550" y="1559878"/>
            <a:ext cx="1784350" cy="1266825"/>
            <a:chOff x="2527" y="1525"/>
            <a:chExt cx="1124" cy="798"/>
          </a:xfrm>
        </p:grpSpPr>
        <p:sp>
          <p:nvSpPr>
            <p:cNvPr id="346125" name="Line 13"/>
            <p:cNvSpPr>
              <a:spLocks noChangeShapeType="1"/>
            </p:cNvSpPr>
            <p:nvPr/>
          </p:nvSpPr>
          <p:spPr bwMode="auto">
            <a:xfrm flipV="1">
              <a:off x="2527" y="1706"/>
              <a:ext cx="761" cy="617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33" name="Text Box 21" descr="斜纹布"/>
            <p:cNvSpPr txBox="1">
              <a:spLocks noChangeArrowheads="1"/>
            </p:cNvSpPr>
            <p:nvPr/>
          </p:nvSpPr>
          <p:spPr bwMode="auto">
            <a:xfrm>
              <a:off x="3288" y="1525"/>
              <a:ext cx="363" cy="32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电容的储能</a:t>
            </a:r>
            <a:endParaRPr lang="zh-CN" altLang="en-US" sz="3600"/>
          </a:p>
        </p:txBody>
      </p:sp>
      <p:grpSp>
        <p:nvGrpSpPr>
          <p:cNvPr id="347145" name="Group 9"/>
          <p:cNvGrpSpPr/>
          <p:nvPr/>
        </p:nvGrpSpPr>
        <p:grpSpPr bwMode="auto">
          <a:xfrm>
            <a:off x="845185" y="3640455"/>
            <a:ext cx="1662068" cy="850900"/>
            <a:chOff x="385" y="3022"/>
            <a:chExt cx="1018" cy="536"/>
          </a:xfrm>
        </p:grpSpPr>
        <p:pic>
          <p:nvPicPr>
            <p:cNvPr id="347146" name="Picture 10" descr="123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7147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47138" name="Text Box 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30580" y="4418648"/>
            <a:ext cx="7630160" cy="185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3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电容的储能只与当时的电压值有关，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电容电压不能跃变，反映了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储能不能跃变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0" latinLnBrk="0" hangingPunct="0">
              <a:lnSpc>
                <a:spcPct val="15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电容储存的能量一定大于或等于零。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7471410" y="3921125"/>
            <a:ext cx="3803650" cy="1080770"/>
            <a:chOff x="1215" y="436"/>
            <a:chExt cx="2514" cy="801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215" y="436"/>
            <a:ext cx="2514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15" imgW="1981200" imgH="596900" progId="Equation.3">
                    <p:embed/>
                  </p:oleObj>
                </mc:Choice>
                <mc:Fallback>
                  <p:oleObj name="公式" r:id="rId15" imgW="1981200" imgH="596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436"/>
                          <a:ext cx="2514" cy="801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99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334" y="890"/>
              <a:ext cx="181" cy="9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ldLvl="0" animBg="1"/>
      <p:bldP spid="346117" grpId="0" bldLvl="0" animBg="1"/>
      <p:bldP spid="34713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203008" y="1482090"/>
            <a:ext cx="14398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8181" name="Text Box 21"/>
          <p:cNvSpPr txBox="1">
            <a:spLocks noChangeArrowheads="1"/>
          </p:cNvSpPr>
          <p:nvPr/>
        </p:nvSpPr>
        <p:spPr bwMode="auto">
          <a:xfrm>
            <a:off x="2282825" y="1482090"/>
            <a:ext cx="6673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求电容电流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、功率</a:t>
            </a:r>
            <a:r>
              <a:rPr kumimoji="1" lang="en-US" altLang="zh-CN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和储能</a:t>
            </a:r>
            <a:r>
              <a:rPr kumimoji="1" lang="en-US" altLang="zh-CN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48210" name="Group 50"/>
          <p:cNvGrpSpPr/>
          <p:nvPr/>
        </p:nvGrpSpPr>
        <p:grpSpPr bwMode="auto">
          <a:xfrm>
            <a:off x="6598625" y="1987277"/>
            <a:ext cx="3673475" cy="2106612"/>
            <a:chOff x="3061" y="845"/>
            <a:chExt cx="2314" cy="1327"/>
          </a:xfrm>
        </p:grpSpPr>
        <p:sp>
          <p:nvSpPr>
            <p:cNvPr id="348183" name="Line 23"/>
            <p:cNvSpPr>
              <a:spLocks noChangeShapeType="1"/>
            </p:cNvSpPr>
            <p:nvPr/>
          </p:nvSpPr>
          <p:spPr bwMode="auto">
            <a:xfrm>
              <a:off x="3277" y="93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184" name="Line 24"/>
            <p:cNvSpPr>
              <a:spLocks noChangeShapeType="1"/>
            </p:cNvSpPr>
            <p:nvPr/>
          </p:nvSpPr>
          <p:spPr bwMode="auto">
            <a:xfrm>
              <a:off x="3147" y="1843"/>
              <a:ext cx="20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185" name="Line 25"/>
            <p:cNvSpPr>
              <a:spLocks noChangeShapeType="1"/>
            </p:cNvSpPr>
            <p:nvPr/>
          </p:nvSpPr>
          <p:spPr bwMode="auto">
            <a:xfrm flipV="1">
              <a:off x="3277" y="1162"/>
              <a:ext cx="822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186" name="Line 26"/>
            <p:cNvSpPr>
              <a:spLocks noChangeShapeType="1"/>
            </p:cNvSpPr>
            <p:nvPr/>
          </p:nvSpPr>
          <p:spPr bwMode="auto">
            <a:xfrm>
              <a:off x="4099" y="1162"/>
              <a:ext cx="779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187" name="Text Box 27"/>
            <p:cNvSpPr txBox="1">
              <a:spLocks noChangeArrowheads="1"/>
            </p:cNvSpPr>
            <p:nvPr/>
          </p:nvSpPr>
          <p:spPr bwMode="auto">
            <a:xfrm>
              <a:off x="4704" y="1797"/>
              <a:ext cx="26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188" name="Text Box 28"/>
            <p:cNvSpPr txBox="1">
              <a:spLocks noChangeArrowheads="1"/>
            </p:cNvSpPr>
            <p:nvPr/>
          </p:nvSpPr>
          <p:spPr bwMode="auto">
            <a:xfrm>
              <a:off x="3969" y="1843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4899" y="1797"/>
              <a:ext cx="4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190" name="Text Box 30"/>
            <p:cNvSpPr txBox="1">
              <a:spLocks noChangeArrowheads="1"/>
            </p:cNvSpPr>
            <p:nvPr/>
          </p:nvSpPr>
          <p:spPr bwMode="auto">
            <a:xfrm>
              <a:off x="3061" y="1026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191" name="Text Box 31"/>
            <p:cNvSpPr txBox="1">
              <a:spLocks noChangeArrowheads="1"/>
            </p:cNvSpPr>
            <p:nvPr/>
          </p:nvSpPr>
          <p:spPr bwMode="auto">
            <a:xfrm>
              <a:off x="3061" y="1843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o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192" name="Line 32"/>
            <p:cNvSpPr>
              <a:spLocks noChangeShapeType="1"/>
            </p:cNvSpPr>
            <p:nvPr/>
          </p:nvSpPr>
          <p:spPr bwMode="auto">
            <a:xfrm>
              <a:off x="3277" y="1162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193" name="Text Box 33"/>
            <p:cNvSpPr txBox="1">
              <a:spLocks noChangeArrowheads="1"/>
            </p:cNvSpPr>
            <p:nvPr/>
          </p:nvSpPr>
          <p:spPr bwMode="auto">
            <a:xfrm>
              <a:off x="3320" y="845"/>
              <a:ext cx="64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V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48194" name="AutoShape 34"/>
          <p:cNvSpPr>
            <a:spLocks noChangeArrowheads="1"/>
          </p:cNvSpPr>
          <p:nvPr/>
        </p:nvSpPr>
        <p:spPr bwMode="auto">
          <a:xfrm>
            <a:off x="9188790" y="2273662"/>
            <a:ext cx="1728787" cy="504825"/>
          </a:xfrm>
          <a:prstGeom prst="wedgeRoundRectCallout">
            <a:avLst>
              <a:gd name="adj1" fmla="val -68789"/>
              <a:gd name="adj2" fmla="val 117978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电源波形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195" name="Text Box 35"/>
          <p:cNvSpPr txBox="1">
            <a:spLocks noChangeArrowheads="1"/>
          </p:cNvSpPr>
          <p:nvPr/>
        </p:nvSpPr>
        <p:spPr bwMode="auto">
          <a:xfrm>
            <a:off x="1345885" y="4649470"/>
            <a:ext cx="576262" cy="58356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8196" name="Text Box 36"/>
          <p:cNvSpPr txBox="1">
            <a:spLocks noChangeArrowheads="1"/>
          </p:cNvSpPr>
          <p:nvPr/>
        </p:nvSpPr>
        <p:spPr bwMode="auto">
          <a:xfrm>
            <a:off x="1924050" y="4721225"/>
            <a:ext cx="43345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1</a:t>
            </a:r>
            <a:r>
              <a:rPr kumimoji="1" lang="zh-CN" altLang="en-US" b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的函数表示式为：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48197" name="Object 37"/>
          <p:cNvGraphicFramePr>
            <a:graphicFrameLocks noChangeAspect="1"/>
          </p:cNvGraphicFramePr>
          <p:nvPr/>
        </p:nvGraphicFramePr>
        <p:xfrm>
          <a:off x="5855992" y="4221163"/>
          <a:ext cx="5089525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1" name="公式" r:id="rId1" imgW="3048000" imgH="1409700" progId="Equation.3">
                  <p:embed/>
                </p:oleObj>
              </mc:Choice>
              <mc:Fallback>
                <p:oleObj name="公式" r:id="rId1" imgW="3048000" imgH="1409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992" y="4221163"/>
                        <a:ext cx="5089525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98" name="Group 38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8199" name="Picture 3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00" name="Text Box 4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201" name="Group 41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8202" name="Picture 4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03" name="Text Box 4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207" name="Group 47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8208" name="Picture 4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09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212" name="Group 52"/>
          <p:cNvGrpSpPr/>
          <p:nvPr/>
        </p:nvGrpSpPr>
        <p:grpSpPr bwMode="auto">
          <a:xfrm>
            <a:off x="2064703" y="2417445"/>
            <a:ext cx="3706812" cy="1873250"/>
            <a:chOff x="657" y="890"/>
            <a:chExt cx="2335" cy="1180"/>
          </a:xfrm>
        </p:grpSpPr>
        <p:grpSp>
          <p:nvGrpSpPr>
            <p:cNvPr id="348164" name="Group 4"/>
            <p:cNvGrpSpPr/>
            <p:nvPr/>
          </p:nvGrpSpPr>
          <p:grpSpPr bwMode="auto">
            <a:xfrm>
              <a:off x="657" y="936"/>
              <a:ext cx="2335" cy="1134"/>
              <a:chOff x="3515" y="210"/>
              <a:chExt cx="2335" cy="1134"/>
            </a:xfrm>
          </p:grpSpPr>
          <p:sp>
            <p:nvSpPr>
              <p:cNvPr id="348165" name="Oval 5"/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 algn="ctr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166" name="Group 6"/>
              <p:cNvGrpSpPr/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348167" name="Line 7"/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48168" name="Line 8"/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169" name="Line 9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8170" name="Line 10"/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8171" name="Line 11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8172" name="Line 12"/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8173" name="Line 13"/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8174" name="Text Box 14"/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＋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175" name="Text Box 15"/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－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348176" name="Object 16"/>
              <p:cNvGraphicFramePr>
                <a:graphicFrameLocks noChangeAspect="1"/>
              </p:cNvGraphicFramePr>
              <p:nvPr/>
            </p:nvGraphicFramePr>
            <p:xfrm>
              <a:off x="3933" y="572"/>
              <a:ext cx="54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62" name="公式" r:id="rId4" imgW="457200" imgH="304800" progId="Equation.3">
                      <p:embed/>
                    </p:oleObj>
                  </mc:Choice>
                  <mc:Fallback>
                    <p:oleObj name="公式" r:id="rId4" imgW="457200" imgH="3048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572"/>
                            <a:ext cx="54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177" name="Text Box 17"/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C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178" name="Text Box 18"/>
              <p:cNvSpPr txBox="1">
                <a:spLocks noChangeArrowheads="1"/>
              </p:cNvSpPr>
              <p:nvPr/>
            </p:nvSpPr>
            <p:spPr bwMode="auto">
              <a:xfrm>
                <a:off x="5305" y="572"/>
                <a:ext cx="54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0.5F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1292" y="890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8211" name="Line 51"/>
            <p:cNvSpPr>
              <a:spLocks noChangeShapeType="1"/>
            </p:cNvSpPr>
            <p:nvPr/>
          </p:nvSpPr>
          <p:spPr bwMode="auto">
            <a:xfrm>
              <a:off x="1247" y="935"/>
              <a:ext cx="363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电容电路稳态分析例</a:t>
            </a:r>
            <a:r>
              <a:rPr lang="en-US" altLang="zh-CN" sz="3600"/>
              <a:t>1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ldLvl="0" animBg="1"/>
      <p:bldP spid="348181" grpId="0" bldLvl="0" animBg="1"/>
      <p:bldP spid="348194" grpId="0" bldLvl="0" animBg="1"/>
      <p:bldP spid="348195" grpId="0" bldLvl="0" animBg="1"/>
      <p:bldP spid="34819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186" name="Object 2"/>
          <p:cNvGraphicFramePr>
            <a:graphicFrameLocks noChangeAspect="1"/>
          </p:cNvGraphicFramePr>
          <p:nvPr/>
        </p:nvGraphicFramePr>
        <p:xfrm>
          <a:off x="1479249" y="1697355"/>
          <a:ext cx="4922837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5" name="公式" r:id="rId1" imgW="3048000" imgH="1409700" progId="Equation.3">
                  <p:embed/>
                </p:oleObj>
              </mc:Choice>
              <mc:Fallback>
                <p:oleObj name="公式" r:id="rId1" imgW="30480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249" y="1697355"/>
                        <a:ext cx="4922837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4289426" y="3931603"/>
          <a:ext cx="53022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6" name="公式" r:id="rId3" imgW="3352800" imgH="1409700" progId="Equation.3">
                  <p:embed/>
                </p:oleObj>
              </mc:Choice>
              <mc:Fallback>
                <p:oleObj name="公式" r:id="rId3" imgW="3352800" imgH="140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6" y="3931603"/>
                        <a:ext cx="530225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559560" y="4797425"/>
            <a:ext cx="24809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）解得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电流</a:t>
            </a:r>
            <a:r>
              <a:rPr kumimoji="1"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49189" name="Group 5"/>
          <p:cNvGrpSpPr/>
          <p:nvPr/>
        </p:nvGrpSpPr>
        <p:grpSpPr bwMode="auto">
          <a:xfrm>
            <a:off x="7390152" y="1389873"/>
            <a:ext cx="3311525" cy="2419350"/>
            <a:chOff x="3334" y="2795"/>
            <a:chExt cx="2086" cy="1134"/>
          </a:xfrm>
        </p:grpSpPr>
        <p:sp>
          <p:nvSpPr>
            <p:cNvPr id="349190" name="Line 6"/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191" name="Line 7"/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192" name="Text Box 8"/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3" name="Text Box 9"/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4" name="Text Box 10"/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197" name="Text Box 13"/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i/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8" name="Text Box 14"/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>
              <a:off x="5044" y="3430"/>
              <a:ext cx="0" cy="32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9202" name="Group 18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9203" name="Picture 1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204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9205" name="Group 21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9206" name="Picture 2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207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49208" name="Text Box 24" descr="斜纹布"/>
          <p:cNvSpPr txBox="1">
            <a:spLocks noChangeArrowheads="1"/>
          </p:cNvSpPr>
          <p:nvPr/>
        </p:nvSpPr>
        <p:spPr bwMode="auto">
          <a:xfrm>
            <a:off x="7391418" y="2420938"/>
            <a:ext cx="576263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9212" name="Group 2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9213" name="Picture 2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214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91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电容电路稳态分析例</a:t>
            </a:r>
            <a:r>
              <a:rPr lang="en-US" altLang="zh-CN" sz="3600"/>
              <a:t>1</a:t>
            </a:r>
            <a:r>
              <a:rPr lang="zh-CN" altLang="en-US" sz="3600"/>
              <a:t>续</a:t>
            </a:r>
            <a:r>
              <a:rPr lang="en-US" altLang="zh-CN" sz="3600"/>
              <a:t>1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bldLvl="0" animBg="1"/>
      <p:bldP spid="34920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675959" y="3874179"/>
          <a:ext cx="625792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5" name="公式" r:id="rId1" imgW="3848100" imgH="1409700" progId="Equation.3">
                  <p:embed/>
                </p:oleObj>
              </mc:Choice>
              <mc:Fallback>
                <p:oleObj name="公式" r:id="rId1" imgW="38481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9" y="3874179"/>
                        <a:ext cx="625792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11" name="Group 3"/>
          <p:cNvGrpSpPr/>
          <p:nvPr/>
        </p:nvGrpSpPr>
        <p:grpSpPr bwMode="auto">
          <a:xfrm>
            <a:off x="7019290" y="3499485"/>
            <a:ext cx="4103688" cy="2682875"/>
            <a:chOff x="2880" y="255"/>
            <a:chExt cx="2585" cy="1690"/>
          </a:xfrm>
        </p:grpSpPr>
        <p:sp>
          <p:nvSpPr>
            <p:cNvPr id="350212" name="Line 4"/>
            <p:cNvSpPr>
              <a:spLocks noChangeShapeType="1"/>
            </p:cNvSpPr>
            <p:nvPr/>
          </p:nvSpPr>
          <p:spPr bwMode="auto">
            <a:xfrm>
              <a:off x="3242" y="340"/>
              <a:ext cx="27" cy="1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13" name="Line 5"/>
            <p:cNvSpPr>
              <a:spLocks noChangeShapeType="1"/>
            </p:cNvSpPr>
            <p:nvPr/>
          </p:nvSpPr>
          <p:spPr bwMode="auto">
            <a:xfrm>
              <a:off x="3104" y="1198"/>
              <a:ext cx="2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14" name="Line 6"/>
            <p:cNvSpPr>
              <a:spLocks noChangeShapeType="1"/>
            </p:cNvSpPr>
            <p:nvPr/>
          </p:nvSpPr>
          <p:spPr bwMode="auto">
            <a:xfrm flipV="1">
              <a:off x="3242" y="554"/>
              <a:ext cx="871" cy="6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15" name="Line 7"/>
            <p:cNvSpPr>
              <a:spLocks noChangeShapeType="1"/>
            </p:cNvSpPr>
            <p:nvPr/>
          </p:nvSpPr>
          <p:spPr bwMode="auto">
            <a:xfrm flipV="1">
              <a:off x="4123" y="1198"/>
              <a:ext cx="734" cy="5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16" name="Text Box 8"/>
            <p:cNvSpPr txBox="1">
              <a:spLocks noChangeArrowheads="1"/>
            </p:cNvSpPr>
            <p:nvPr/>
          </p:nvSpPr>
          <p:spPr bwMode="auto">
            <a:xfrm>
              <a:off x="4720" y="1198"/>
              <a:ext cx="27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17" name="Text Box 9"/>
            <p:cNvSpPr txBox="1">
              <a:spLocks noChangeArrowheads="1"/>
            </p:cNvSpPr>
            <p:nvPr/>
          </p:nvSpPr>
          <p:spPr bwMode="auto">
            <a:xfrm>
              <a:off x="3866" y="1198"/>
              <a:ext cx="27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18" name="Text Box 10"/>
            <p:cNvSpPr txBox="1">
              <a:spLocks noChangeArrowheads="1"/>
            </p:cNvSpPr>
            <p:nvPr/>
          </p:nvSpPr>
          <p:spPr bwMode="auto">
            <a:xfrm>
              <a:off x="4961" y="1154"/>
              <a:ext cx="5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19" name="Text Box 11"/>
            <p:cNvSpPr txBox="1">
              <a:spLocks noChangeArrowheads="1"/>
            </p:cNvSpPr>
            <p:nvPr/>
          </p:nvSpPr>
          <p:spPr bwMode="auto">
            <a:xfrm>
              <a:off x="3013" y="426"/>
              <a:ext cx="2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20" name="Text Box 12"/>
            <p:cNvSpPr txBox="1">
              <a:spLocks noChangeArrowheads="1"/>
            </p:cNvSpPr>
            <p:nvPr/>
          </p:nvSpPr>
          <p:spPr bwMode="auto">
            <a:xfrm>
              <a:off x="3013" y="1153"/>
              <a:ext cx="2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o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21" name="Line 13"/>
            <p:cNvSpPr>
              <a:spLocks noChangeShapeType="1"/>
            </p:cNvSpPr>
            <p:nvPr/>
          </p:nvSpPr>
          <p:spPr bwMode="auto">
            <a:xfrm>
              <a:off x="3242" y="554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22" name="Text Box 14"/>
            <p:cNvSpPr txBox="1">
              <a:spLocks noChangeArrowheads="1"/>
            </p:cNvSpPr>
            <p:nvPr/>
          </p:nvSpPr>
          <p:spPr bwMode="auto">
            <a:xfrm>
              <a:off x="3289" y="255"/>
              <a:ext cx="5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p/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W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0223" name="Line 15"/>
            <p:cNvSpPr>
              <a:spLocks noChangeShapeType="1"/>
            </p:cNvSpPr>
            <p:nvPr/>
          </p:nvSpPr>
          <p:spPr bwMode="auto">
            <a:xfrm>
              <a:off x="4123" y="554"/>
              <a:ext cx="0" cy="12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3269" y="1797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0225" name="Text Box 17"/>
            <p:cNvSpPr txBox="1">
              <a:spLocks noChangeArrowheads="1"/>
            </p:cNvSpPr>
            <p:nvPr/>
          </p:nvSpPr>
          <p:spPr bwMode="auto">
            <a:xfrm>
              <a:off x="2880" y="161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50226" name="AutoShape 18" descr="蓝色面巾纸"/>
          <p:cNvSpPr>
            <a:spLocks noChangeArrowheads="1"/>
          </p:cNvSpPr>
          <p:nvPr/>
        </p:nvSpPr>
        <p:spPr bwMode="auto">
          <a:xfrm>
            <a:off x="9398635" y="3928745"/>
            <a:ext cx="2327910" cy="519430"/>
          </a:xfrm>
          <a:prstGeom prst="wedgeEllipseCallout">
            <a:avLst>
              <a:gd name="adj1" fmla="val -82195"/>
              <a:gd name="adj2" fmla="val 45484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吸收功率</a:t>
            </a:r>
            <a:endParaRPr kumimoji="1" lang="zh-CN" altLang="en-US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0227" name="AutoShape 19" descr="蓝色面巾纸"/>
          <p:cNvSpPr>
            <a:spLocks noChangeArrowheads="1"/>
          </p:cNvSpPr>
          <p:nvPr/>
        </p:nvSpPr>
        <p:spPr bwMode="auto">
          <a:xfrm>
            <a:off x="9469120" y="5731510"/>
            <a:ext cx="2327910" cy="445770"/>
          </a:xfrm>
          <a:prstGeom prst="wedgeEllipseCallout">
            <a:avLst>
              <a:gd name="adj1" fmla="val -39061"/>
              <a:gd name="adj2" fmla="val -9188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发出功率</a:t>
            </a:r>
            <a:endParaRPr kumimoji="1" lang="zh-CN" altLang="en-US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50228" name="Group 20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50229" name="Picture 21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0230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0231" name="Group 23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50232" name="Picture 24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0233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0237" name="Group 29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50238" name="Picture 30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0239" name="Text Box 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881110" y="6243638"/>
            <a:ext cx="2844800" cy="457200"/>
          </a:xfrm>
        </p:spPr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电容电路稳态分析例</a:t>
            </a:r>
            <a:r>
              <a:rPr lang="en-US" altLang="zh-CN" sz="3600"/>
              <a:t>1</a:t>
            </a:r>
            <a:r>
              <a:rPr lang="zh-CN" altLang="en-US" sz="3600"/>
              <a:t>续</a:t>
            </a:r>
            <a:r>
              <a:rPr lang="en-US" altLang="zh-CN" sz="3600"/>
              <a:t>2</a:t>
            </a:r>
            <a:endParaRPr lang="en-US" altLang="zh-CN" sz="3600"/>
          </a:p>
        </p:txBody>
      </p:sp>
      <p:graphicFrame>
        <p:nvGraphicFramePr>
          <p:cNvPr id="349186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9944" y="1482090"/>
          <a:ext cx="4922837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5" name="公式" r:id="rId6" imgW="3048000" imgH="1409700" progId="Equation.3">
                  <p:embed/>
                </p:oleObj>
              </mc:Choice>
              <mc:Fallback>
                <p:oleObj name="公式" r:id="rId6" imgW="30480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44" y="1482090"/>
                        <a:ext cx="4922837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7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011546" y="1348423"/>
          <a:ext cx="53022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6" name="公式" r:id="rId9" imgW="3352800" imgH="1409700" progId="Equation.3">
                  <p:embed/>
                </p:oleObj>
              </mc:Choice>
              <mc:Fallback>
                <p:oleObj name="公式" r:id="rId9" imgW="3352800" imgH="140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546" y="1348423"/>
                        <a:ext cx="530225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6" grpId="0" bldLvl="0" animBg="1"/>
      <p:bldP spid="35022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4" name="Object 2"/>
          <p:cNvGraphicFramePr>
            <a:graphicFrameLocks noChangeAspect="1"/>
          </p:cNvGraphicFramePr>
          <p:nvPr/>
        </p:nvGraphicFramePr>
        <p:xfrm>
          <a:off x="1384640" y="3745866"/>
          <a:ext cx="609282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4" name="公式" r:id="rId1" imgW="3898900" imgH="1435100" progId="Equation.3">
                  <p:embed/>
                </p:oleObj>
              </mc:Choice>
              <mc:Fallback>
                <p:oleObj name="公式" r:id="rId1" imgW="3898900" imgH="143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640" y="3745866"/>
                        <a:ext cx="609282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53" name="Group 21"/>
          <p:cNvGrpSpPr/>
          <p:nvPr/>
        </p:nvGrpSpPr>
        <p:grpSpPr bwMode="auto">
          <a:xfrm>
            <a:off x="7381875" y="1694815"/>
            <a:ext cx="3971925" cy="2599987"/>
            <a:chOff x="1701" y="1933"/>
            <a:chExt cx="2358" cy="1498"/>
          </a:xfrm>
        </p:grpSpPr>
        <p:sp>
          <p:nvSpPr>
            <p:cNvPr id="351236" name="Line 4"/>
            <p:cNvSpPr>
              <a:spLocks noChangeShapeType="1"/>
            </p:cNvSpPr>
            <p:nvPr/>
          </p:nvSpPr>
          <p:spPr bwMode="auto">
            <a:xfrm>
              <a:off x="1921" y="2085"/>
              <a:ext cx="0" cy="1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1237" name="Line 5"/>
            <p:cNvSpPr>
              <a:spLocks noChangeShapeType="1"/>
            </p:cNvSpPr>
            <p:nvPr/>
          </p:nvSpPr>
          <p:spPr bwMode="auto">
            <a:xfrm>
              <a:off x="1788" y="3130"/>
              <a:ext cx="20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1238" name="Text Box 6"/>
            <p:cNvSpPr txBox="1">
              <a:spLocks noChangeArrowheads="1"/>
            </p:cNvSpPr>
            <p:nvPr/>
          </p:nvSpPr>
          <p:spPr bwMode="auto">
            <a:xfrm>
              <a:off x="3375" y="3119"/>
              <a:ext cx="265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39" name="Text Box 7"/>
            <p:cNvSpPr txBox="1">
              <a:spLocks noChangeArrowheads="1"/>
            </p:cNvSpPr>
            <p:nvPr/>
          </p:nvSpPr>
          <p:spPr bwMode="auto">
            <a:xfrm>
              <a:off x="2627" y="3130"/>
              <a:ext cx="26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3573" y="3119"/>
              <a:ext cx="48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1701" y="2189"/>
              <a:ext cx="26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1701" y="3048"/>
              <a:ext cx="26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o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43" name="Line 11"/>
            <p:cNvSpPr>
              <a:spLocks noChangeShapeType="1"/>
            </p:cNvSpPr>
            <p:nvPr/>
          </p:nvSpPr>
          <p:spPr bwMode="auto">
            <a:xfrm>
              <a:off x="1921" y="2326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1902" y="1933"/>
              <a:ext cx="73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W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J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1245" name="Arc 13"/>
            <p:cNvSpPr/>
            <p:nvPr/>
          </p:nvSpPr>
          <p:spPr bwMode="auto">
            <a:xfrm flipV="1">
              <a:off x="1902" y="2336"/>
              <a:ext cx="853" cy="7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286"/>
                <a:gd name="T2" fmla="*/ 21589 w 21600"/>
                <a:gd name="T3" fmla="*/ 22286 h 22286"/>
                <a:gd name="T4" fmla="*/ 0 w 21600"/>
                <a:gd name="T5" fmla="*/ 21600 h 2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2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</a:path>
                <a:path w="21600" h="222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6" name="Arc 14"/>
            <p:cNvSpPr/>
            <p:nvPr/>
          </p:nvSpPr>
          <p:spPr bwMode="auto">
            <a:xfrm rot="5238797" flipV="1">
              <a:off x="2766" y="2319"/>
              <a:ext cx="848" cy="802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0 w 22794"/>
                <a:gd name="T1" fmla="*/ 33 h 21600"/>
                <a:gd name="T2" fmla="*/ 22794 w 22794"/>
                <a:gd name="T3" fmla="*/ 21574 h 21600"/>
                <a:gd name="T4" fmla="*/ 1194 w 2279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21600" fill="none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</a:path>
                <a:path w="22794" h="21600" stroke="0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  <a:lnTo>
                    <a:pt x="1194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7" name="Group 1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51248" name="Picture 1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1249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1250" name="Group 1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51251" name="Picture 1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1252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1257" name="Group 2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51258" name="Picture 2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1259" name="Text Box 2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电容电路稳态分析例</a:t>
            </a:r>
            <a:r>
              <a:rPr lang="en-US" altLang="zh-CN" sz="3600"/>
              <a:t>1</a:t>
            </a:r>
            <a:r>
              <a:rPr lang="zh-CN" altLang="en-US" sz="3600"/>
              <a:t>续</a:t>
            </a:r>
            <a:r>
              <a:rPr lang="en-US" altLang="zh-CN" sz="3600"/>
              <a:t>3</a:t>
            </a:r>
            <a:endParaRPr lang="en-US" altLang="zh-CN" sz="3600"/>
          </a:p>
        </p:txBody>
      </p:sp>
      <p:graphicFrame>
        <p:nvGraphicFramePr>
          <p:cNvPr id="34918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51004" y="1482090"/>
          <a:ext cx="4922837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5" name="公式" r:id="rId5" imgW="3048000" imgH="1409700" progId="Equation.3">
                  <p:embed/>
                </p:oleObj>
              </mc:Choice>
              <mc:Fallback>
                <p:oleObj name="公式" r:id="rId5" imgW="30480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04" y="1482090"/>
                        <a:ext cx="4922837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2065020" y="2924175"/>
            <a:ext cx="44176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3600" dirty="0">
                <a:latin typeface="楷体_GB2312" pitchFamily="49" charset="-122"/>
              </a:rPr>
              <a:t>1. </a:t>
            </a:r>
            <a:r>
              <a:rPr kumimoji="1" lang="zh-CN" altLang="en-US" sz="3600" dirty="0">
                <a:latin typeface="楷体_GB2312" pitchFamily="49" charset="-122"/>
              </a:rPr>
              <a:t>电容元件的特性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2065020" y="4435475"/>
            <a:ext cx="65728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3600" dirty="0">
                <a:latin typeface="楷体_GB2312" pitchFamily="49" charset="-122"/>
              </a:rPr>
              <a:t>3. </a:t>
            </a:r>
            <a:r>
              <a:rPr kumimoji="1" lang="zh-CN" altLang="en-US" sz="3600" dirty="0">
                <a:latin typeface="楷体_GB2312" pitchFamily="49" charset="-122"/>
              </a:rPr>
              <a:t>电容、电感的串、并联等效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877400" y="1698351"/>
            <a:ext cx="2132330" cy="64516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tx1"/>
                </a:solidFill>
                <a:latin typeface="楷体_GB2312" pitchFamily="49" charset="-122"/>
              </a:rPr>
              <a:t>重点</a:t>
            </a:r>
            <a:r>
              <a:rPr kumimoji="1" lang="zh-CN" altLang="en-US" sz="3600">
                <a:solidFill>
                  <a:schemeClr val="tx2"/>
                </a:solidFill>
                <a:latin typeface="楷体_GB2312" pitchFamily="49" charset="-122"/>
              </a:rPr>
              <a:t>：</a:t>
            </a:r>
            <a:endParaRPr kumimoji="1" lang="zh-CN" altLang="en-US" sz="320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2064705" y="3714433"/>
            <a:ext cx="413226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dirty="0">
                <a:latin typeface="楷体_GB2312" pitchFamily="49" charset="-122"/>
              </a:rPr>
              <a:t>2. </a:t>
            </a:r>
            <a:r>
              <a:rPr kumimoji="1" lang="zh-CN" altLang="en-US" sz="3600" dirty="0">
                <a:latin typeface="楷体_GB2312" pitchFamily="49" charset="-122"/>
              </a:rPr>
              <a:t>电感元件的特性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grpSp>
        <p:nvGrpSpPr>
          <p:cNvPr id="515082" name="Group 10"/>
          <p:cNvGrpSpPr/>
          <p:nvPr/>
        </p:nvGrpSpPr>
        <p:grpSpPr bwMode="auto">
          <a:xfrm>
            <a:off x="9840871" y="6445251"/>
            <a:ext cx="792162" cy="368300"/>
            <a:chOff x="4649" y="4020"/>
            <a:chExt cx="499" cy="232"/>
          </a:xfrm>
        </p:grpSpPr>
        <p:pic>
          <p:nvPicPr>
            <p:cNvPr id="515083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5084" name="Text Box 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15795" y="3428469"/>
            <a:ext cx="4420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储能</a:t>
            </a:r>
            <a:r>
              <a:rPr lang="en-US" altLang="zh-CN" sz="32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32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无源、动态、记忆</a:t>
            </a:r>
            <a:endParaRPr lang="zh-CN" altLang="en-US" sz="32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本章重点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 bldLvl="0" animBg="1" autoUpdateAnimBg="0"/>
      <p:bldP spid="515075" grpId="0" bldLvl="0" animBg="1" autoUpdateAnimBg="0"/>
      <p:bldP spid="515076" grpId="0" bldLvl="0" animBg="1" autoUpdateAnimBg="0"/>
      <p:bldP spid="515078" grpId="0" bldLvl="0" animBg="1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/>
          <p:cNvGraphicFramePr>
            <a:graphicFrameLocks noChangeAspect="1"/>
          </p:cNvGraphicFramePr>
          <p:nvPr/>
        </p:nvGraphicFramePr>
        <p:xfrm>
          <a:off x="3369630" y="1197019"/>
          <a:ext cx="3716337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1" name="公式" r:id="rId1" imgW="2336800" imgH="1409700" progId="Equation.3">
                  <p:embed/>
                </p:oleObj>
              </mc:Choice>
              <mc:Fallback>
                <p:oleObj name="公式" r:id="rId1" imgW="2336800" imgH="1409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630" y="1197019"/>
                        <a:ext cx="3716337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259" name="Group 3"/>
          <p:cNvGrpSpPr/>
          <p:nvPr/>
        </p:nvGrpSpPr>
        <p:grpSpPr bwMode="auto">
          <a:xfrm>
            <a:off x="7461250" y="1122680"/>
            <a:ext cx="3308985" cy="2409190"/>
            <a:chOff x="3334" y="2795"/>
            <a:chExt cx="2086" cy="1134"/>
          </a:xfrm>
        </p:grpSpPr>
        <p:sp>
          <p:nvSpPr>
            <p:cNvPr id="352260" name="Line 4"/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3" name="Text Box 7"/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2267" name="Text Box 11"/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i/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5044" y="343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1056005" y="1772285"/>
            <a:ext cx="3238500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若已知电流：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0" hangingPunct="0">
              <a:spcBef>
                <a:spcPct val="50000"/>
              </a:spcBef>
            </a:pP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求电容电压，有：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52273" name="Object 17"/>
          <p:cNvGraphicFramePr>
            <a:graphicFrameLocks noChangeAspect="1"/>
          </p:cNvGraphicFramePr>
          <p:nvPr/>
        </p:nvGraphicFramePr>
        <p:xfrm>
          <a:off x="1920560" y="3567748"/>
          <a:ext cx="84248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2" name="Equation" r:id="rId3" imgW="9918700" imgH="901700" progId="Equation.DSMT4">
                  <p:embed/>
                </p:oleObj>
              </mc:Choice>
              <mc:Fallback>
                <p:oleObj name="Equation" r:id="rId3" imgW="9918700" imgH="901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60" y="3567748"/>
                        <a:ext cx="842486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ChangeAspect="1"/>
          </p:cNvGraphicFramePr>
          <p:nvPr/>
        </p:nvGraphicFramePr>
        <p:xfrm>
          <a:off x="3648097" y="4291965"/>
          <a:ext cx="63277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3" name="公式" r:id="rId5" imgW="3594100" imgH="609600" progId="Equation.3">
                  <p:embed/>
                </p:oleObj>
              </mc:Choice>
              <mc:Fallback>
                <p:oleObj name="公式" r:id="rId5" imgW="3594100" imgH="60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97" y="4291965"/>
                        <a:ext cx="63277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5" name="Object 19"/>
          <p:cNvGraphicFramePr>
            <a:graphicFrameLocks noChangeAspect="1"/>
          </p:cNvGraphicFramePr>
          <p:nvPr/>
        </p:nvGraphicFramePr>
        <p:xfrm>
          <a:off x="1919605" y="4652645"/>
          <a:ext cx="1584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4" name="公式" r:id="rId7" imgW="965200" imgH="254000" progId="Equation.3">
                  <p:embed/>
                </p:oleObj>
              </mc:Choice>
              <mc:Fallback>
                <p:oleObj name="公式" r:id="rId7" imgW="9652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605" y="4652645"/>
                        <a:ext cx="1584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/>
          <p:cNvGraphicFramePr>
            <a:graphicFrameLocks noChangeAspect="1"/>
          </p:cNvGraphicFramePr>
          <p:nvPr/>
        </p:nvGraphicFramePr>
        <p:xfrm>
          <a:off x="1854518" y="5732463"/>
          <a:ext cx="9953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5" name="公式" r:id="rId9" imgW="622300" imgH="254000" progId="Equation.3">
                  <p:embed/>
                </p:oleObj>
              </mc:Choice>
              <mc:Fallback>
                <p:oleObj name="公式" r:id="rId9" imgW="6223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518" y="5732463"/>
                        <a:ext cx="9953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/>
        </p:nvGraphicFramePr>
        <p:xfrm>
          <a:off x="3719830" y="5443855"/>
          <a:ext cx="4706620" cy="92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6" name="公式" r:id="rId11" imgW="2628900" imgH="609600" progId="Equation.3">
                  <p:embed/>
                </p:oleObj>
              </mc:Choice>
              <mc:Fallback>
                <p:oleObj name="公式" r:id="rId11" imgW="2628900" imgH="60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830" y="5443855"/>
                        <a:ext cx="4706620" cy="927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278" name="Group 2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52279" name="Picture 23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2280" name="Text Box 2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2281" name="Group 2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52282" name="Picture 26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2283" name="Text Box 2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52284" name="Text Box 28" descr="斜纹布"/>
          <p:cNvSpPr txBox="1">
            <a:spLocks noChangeArrowheads="1"/>
          </p:cNvSpPr>
          <p:nvPr/>
        </p:nvSpPr>
        <p:spPr bwMode="auto">
          <a:xfrm>
            <a:off x="7607318" y="2346008"/>
            <a:ext cx="576263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2288" name="Group 32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52289" name="Picture 33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2290" name="Text Box 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0290" y="1726843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8323" y="2329716"/>
            <a:ext cx="439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电容电路稳态分析例</a:t>
            </a:r>
            <a:r>
              <a:rPr lang="en-US" altLang="zh-CN" sz="3600"/>
              <a:t>1</a:t>
            </a:r>
            <a:r>
              <a:rPr lang="zh-CN" altLang="en-US" sz="3600"/>
              <a:t>续</a:t>
            </a:r>
            <a:r>
              <a:rPr lang="en-US" altLang="zh-CN" sz="3600"/>
              <a:t>4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2" grpId="0" bldLvl="0" animBg="1"/>
      <p:bldP spid="352284" grpId="0" bldLvl="0" animBg="1"/>
      <p:bldP spid="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45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电容电路稳态分析例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086485" y="1076325"/>
            <a:ext cx="982662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电容上的电压为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)=10sin(5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)V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，其波形如图所示，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indent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求与电压参考方向关联的电流表达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式。 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847215" y="2277745"/>
          <a:ext cx="3496310" cy="31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62" name="Equation" r:id="rId1" imgW="1511300" imgH="1295400" progId="Equation.3">
                  <p:embed/>
                </p:oleObj>
              </mc:Choice>
              <mc:Fallback>
                <p:oleObj name="Equation" r:id="rId1" imgW="1511300" imgH="1295400" progId="Equation.3">
                  <p:embed/>
                  <p:pic>
                    <p:nvPicPr>
                      <p:cNvPr id="0" name="图片 510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215" y="2277745"/>
                        <a:ext cx="3496310" cy="315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4" name="Group 4"/>
          <p:cNvGrpSpPr/>
          <p:nvPr/>
        </p:nvGrpSpPr>
        <p:grpSpPr bwMode="auto">
          <a:xfrm>
            <a:off x="7301865" y="1800860"/>
            <a:ext cx="3750945" cy="4692015"/>
            <a:chOff x="3168" y="1152"/>
            <a:chExt cx="2181" cy="3220"/>
          </a:xfrm>
        </p:grpSpPr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3168" y="1152"/>
            <a:ext cx="2181" cy="2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63" name="Image" r:id="rId3" imgW="2313305" imgH="3154680" progId="Photoshop.Image.5">
                    <p:embed/>
                  </p:oleObj>
                </mc:Choice>
                <mc:Fallback>
                  <p:oleObj name="Image" r:id="rId3" imgW="2313305" imgH="3154680" progId="Photoshop.Image.5">
                    <p:embed/>
                    <p:pic>
                      <p:nvPicPr>
                        <p:cNvPr id="0" name="图片 510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152"/>
                          <a:ext cx="2181" cy="2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936" y="4080"/>
              <a:ext cx="62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</a:pP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70183" y="5577552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常用求导公式要熟记！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电容电路稳态分析例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82370" y="1090295"/>
            <a:ext cx="1020000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电容元件及其参考方向如图所示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，已知：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60sin100</a:t>
            </a:r>
            <a:r>
              <a:rPr kumimoji="1"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电容储存能量最大值为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18J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值及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π/300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时的电流。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2279015" y="3138805"/>
          <a:ext cx="17018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0" name="Equation" r:id="rId1" imgW="825500" imgH="393700" progId="Equation.3">
                  <p:embed/>
                </p:oleObj>
              </mc:Choice>
              <mc:Fallback>
                <p:oleObj name="Equation" r:id="rId1" imgW="825500" imgH="393700" progId="Equation.3">
                  <p:embed/>
                  <p:pic>
                    <p:nvPicPr>
                      <p:cNvPr id="0" name="图片 514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015" y="3138805"/>
                        <a:ext cx="1701800" cy="84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819784" y="2785519"/>
            <a:ext cx="2819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0810218" y="3240851"/>
            <a:ext cx="53467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3600" i="1">
                <a:solidFill>
                  <a:prstClr val="black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kumimoji="1" lang="en-US" altLang="zh-CN" sz="3600" i="1">
              <a:solidFill>
                <a:prstClr val="black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0693576" y="278551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0693576" y="3623717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0639308" y="2633117"/>
            <a:ext cx="1143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10639308" y="4385717"/>
            <a:ext cx="1143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10191132" y="3318919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i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10579276" y="347131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10579276" y="362371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10684552" y="2928392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0165080" y="2489101"/>
            <a:ext cx="3854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1"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0248283" y="4157119"/>
            <a:ext cx="3009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kumimoji="1" lang="en-US" altLang="zh-CN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1345767" y="2562374"/>
            <a:ext cx="8978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2065655" y="2584450"/>
            <a:ext cx="49714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 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的最大值为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60V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，所以：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38" name="Object 18"/>
          <p:cNvGraphicFramePr>
            <a:graphicFrameLocks noChangeAspect="1"/>
          </p:cNvGraphicFramePr>
          <p:nvPr/>
        </p:nvGraphicFramePr>
        <p:xfrm>
          <a:off x="4608830" y="3138805"/>
          <a:ext cx="320357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1" name="Equation" r:id="rId3" imgW="1548765" imgH="393700" progId="Equation.3">
                  <p:embed/>
                </p:oleObj>
              </mc:Choice>
              <mc:Fallback>
                <p:oleObj name="Equation" r:id="rId3" imgW="1548765" imgH="393700" progId="Equation.3">
                  <p:embed/>
                  <p:pic>
                    <p:nvPicPr>
                      <p:cNvPr id="0" name="图片 514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830" y="3138805"/>
                        <a:ext cx="3203575" cy="86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9" name="Object 19"/>
          <p:cNvGraphicFramePr>
            <a:graphicFrameLocks noChangeAspect="1"/>
          </p:cNvGraphicFramePr>
          <p:nvPr/>
        </p:nvGraphicFramePr>
        <p:xfrm>
          <a:off x="2206625" y="4076065"/>
          <a:ext cx="7672705" cy="9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2" name="Equation" r:id="rId5" imgW="2984500" imgH="393700" progId="Equation.3">
                  <p:embed/>
                </p:oleObj>
              </mc:Choice>
              <mc:Fallback>
                <p:oleObj name="Equation" r:id="rId5" imgW="2984500" imgH="393700" progId="Equation.3">
                  <p:embed/>
                  <p:pic>
                    <p:nvPicPr>
                      <p:cNvPr id="0" name="图片 514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076065"/>
                        <a:ext cx="7672705" cy="953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0" name="Object 20"/>
          <p:cNvGraphicFramePr>
            <a:graphicFrameLocks noChangeAspect="1"/>
          </p:cNvGraphicFramePr>
          <p:nvPr/>
        </p:nvGraphicFramePr>
        <p:xfrm>
          <a:off x="2206625" y="4940300"/>
          <a:ext cx="1321435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3" name="Equation" r:id="rId7" imgW="17068800" imgH="9448800" progId="Equation.DSMT4">
                  <p:embed/>
                </p:oleObj>
              </mc:Choice>
              <mc:Fallback>
                <p:oleObj name="Equation" r:id="rId7" imgW="17068800" imgH="9448800" progId="Equation.DSMT4">
                  <p:embed/>
                  <p:pic>
                    <p:nvPicPr>
                      <p:cNvPr id="0" name="图片 514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940300"/>
                        <a:ext cx="1321435" cy="887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1" name="Object 21"/>
          <p:cNvGraphicFramePr>
            <a:graphicFrameLocks noChangeAspect="1"/>
          </p:cNvGraphicFramePr>
          <p:nvPr/>
        </p:nvGraphicFramePr>
        <p:xfrm>
          <a:off x="4107180" y="4956175"/>
          <a:ext cx="5132705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14" name="Equation" r:id="rId9" imgW="2324100" imgH="431800" progId="Equation.3">
                  <p:embed/>
                </p:oleObj>
              </mc:Choice>
              <mc:Fallback>
                <p:oleObj name="Equation" r:id="rId9" imgW="2324100" imgH="431800" progId="Equation.3">
                  <p:embed/>
                  <p:pic>
                    <p:nvPicPr>
                      <p:cNvPr id="0" name="图片 514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180" y="4956175"/>
                        <a:ext cx="5132705" cy="1026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02953" y="6001871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常用三角函数值要熟记！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 bldLvl="0" animBg="1"/>
      <p:bldP spid="184337" grpId="0" bldLvl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电容电路稳态分析例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1270759" y="3196308"/>
          <a:ext cx="4053036" cy="115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1" name="Equation" r:id="rId1" imgW="1262380" imgH="302895" progId="Equation.DSMT4">
                  <p:embed/>
                </p:oleObj>
              </mc:Choice>
              <mc:Fallback>
                <p:oleObj name="Equation" r:id="rId1" imgW="1262380" imgH="302895" progId="Equation.DSMT4">
                  <p:embed/>
                  <p:pic>
                    <p:nvPicPr>
                      <p:cNvPr id="0" name="图片 515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59" y="3196308"/>
                        <a:ext cx="4053036" cy="115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1202999" y="4454093"/>
            <a:ext cx="676875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所以两个电容储存的电场能量分别为：</a:t>
            </a:r>
            <a:r>
              <a:rPr kumimoji="1"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800" b="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/>
        </p:nvGraphicFramePr>
        <p:xfrm>
          <a:off x="1992809" y="4997539"/>
          <a:ext cx="329183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3" name="Equation" r:id="rId3" imgW="953135" imgH="276860" progId="Equation.DSMT4">
                  <p:embed/>
                </p:oleObj>
              </mc:Choice>
              <mc:Fallback>
                <p:oleObj name="Equation" r:id="rId3" imgW="953135" imgH="276860" progId="Equation.DSMT4">
                  <p:embed/>
                  <p:pic>
                    <p:nvPicPr>
                      <p:cNvPr id="0" name="图片 515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809" y="4997539"/>
                        <a:ext cx="329183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/>
        </p:nvGraphicFramePr>
        <p:xfrm>
          <a:off x="5449952" y="4934253"/>
          <a:ext cx="266429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4" name="Equation" r:id="rId5" imgW="753110" imgH="276860" progId="Equation.DSMT4">
                  <p:embed/>
                </p:oleObj>
              </mc:Choice>
              <mc:Fallback>
                <p:oleObj name="Equation" r:id="rId5" imgW="753110" imgH="276860" progId="Equation.DSMT4">
                  <p:embed/>
                  <p:pic>
                    <p:nvPicPr>
                      <p:cNvPr id="0" name="图片 515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952" y="4934253"/>
                        <a:ext cx="2664296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4" name="Group 10"/>
          <p:cNvGrpSpPr/>
          <p:nvPr/>
        </p:nvGrpSpPr>
        <p:grpSpPr bwMode="auto">
          <a:xfrm>
            <a:off x="1201420" y="1179830"/>
            <a:ext cx="10089515" cy="1269884"/>
            <a:chOff x="1111" y="935"/>
            <a:chExt cx="4872" cy="1166"/>
          </a:xfrm>
        </p:grpSpPr>
        <p:sp>
          <p:nvSpPr>
            <p:cNvPr id="45068" name="Text Box 13"/>
            <p:cNvSpPr txBox="1">
              <a:spLocks noChangeArrowheads="1"/>
            </p:cNvSpPr>
            <p:nvPr/>
          </p:nvSpPr>
          <p:spPr bwMode="auto">
            <a:xfrm>
              <a:off x="1111" y="935"/>
              <a:ext cx="4872" cy="1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</a:pPr>
              <a:r>
                <a:rPr kumimoji="1" lang="zh-CN" alt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图示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电路，设</a:t>
              </a:r>
              <a:r>
                <a: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，                 ，电路处于直流工作状态。计算两个电容各自储存的电场能量。</a:t>
              </a:r>
              <a:endPara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5066" name="Object 11"/>
            <p:cNvGraphicFramePr>
              <a:graphicFrameLocks noChangeAspect="1"/>
            </p:cNvGraphicFramePr>
            <p:nvPr/>
          </p:nvGraphicFramePr>
          <p:xfrm>
            <a:off x="2202" y="1145"/>
            <a:ext cx="78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35" name="Equation" r:id="rId7" imgW="438150" imgH="154305" progId="Equation.DSMT4">
                    <p:embed/>
                  </p:oleObj>
                </mc:Choice>
                <mc:Fallback>
                  <p:oleObj name="Equation" r:id="rId7" imgW="438150" imgH="154305" progId="Equation.DSMT4">
                    <p:embed/>
                    <p:pic>
                      <p:nvPicPr>
                        <p:cNvPr id="0" name="图片 515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1145"/>
                          <a:ext cx="78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12"/>
            <p:cNvGraphicFramePr>
              <a:graphicFrameLocks noChangeAspect="1"/>
            </p:cNvGraphicFramePr>
            <p:nvPr/>
          </p:nvGraphicFramePr>
          <p:xfrm>
            <a:off x="3147" y="1145"/>
            <a:ext cx="82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36" name="Equation" r:id="rId9" imgW="502285" imgH="154305" progId="Equation.DSMT4">
                    <p:embed/>
                  </p:oleObj>
                </mc:Choice>
                <mc:Fallback>
                  <p:oleObj name="Equation" r:id="rId9" imgW="502285" imgH="154305" progId="Equation.DSMT4">
                    <p:embed/>
                    <p:pic>
                      <p:nvPicPr>
                        <p:cNvPr id="0" name="图片 515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1145"/>
                          <a:ext cx="821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5" name="Object 14"/>
          <p:cNvGraphicFramePr>
            <a:graphicFrameLocks noChangeAspect="1"/>
          </p:cNvGraphicFramePr>
          <p:nvPr/>
        </p:nvGraphicFramePr>
        <p:xfrm>
          <a:off x="8093710" y="2179320"/>
          <a:ext cx="3434715" cy="329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7" name="位图图像" r:id="rId11" imgW="5953125" imgH="4286250" progId="Paint.Picture">
                  <p:embed/>
                </p:oleObj>
              </mc:Choice>
              <mc:Fallback>
                <p:oleObj name="位图图像" r:id="rId11" imgW="5953125" imgH="4286250" progId="Paint.Picture">
                  <p:embed/>
                  <p:pic>
                    <p:nvPicPr>
                      <p:cNvPr id="0" name="图片 515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710" y="2179320"/>
                        <a:ext cx="3434715" cy="3298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09295" y="2614295"/>
            <a:ext cx="83661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解：直流电路中电容相当于开路，电容电压分别为：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/>
        </p:nvGraphicFramePr>
        <p:xfrm>
          <a:off x="5374640" y="3429635"/>
          <a:ext cx="295211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32" name="Equation" r:id="rId13" imgW="888365" imgH="154305" progId="Equation.DSMT4">
                  <p:embed/>
                </p:oleObj>
              </mc:Choice>
              <mc:Fallback>
                <p:oleObj name="Equation" r:id="rId13" imgW="888365" imgH="154305" progId="Equation.DSMT4">
                  <p:embed/>
                  <p:pic>
                    <p:nvPicPr>
                      <p:cNvPr id="0" name="图片 515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640" y="3429635"/>
                        <a:ext cx="2952115" cy="58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ldLvl="0" animBg="1"/>
      <p:bldP spid="29389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490345" y="1410335"/>
            <a:ext cx="4032250" cy="47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实际电容器的模型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56355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56356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357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6358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56359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360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6434" name="Group 82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56435" name="Picture 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436" name="Text Box 8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7588885" y="1482090"/>
            <a:ext cx="2160588" cy="2160588"/>
            <a:chOff x="1519" y="482"/>
            <a:chExt cx="1361" cy="1361"/>
          </a:xfrm>
        </p:grpSpPr>
        <p:sp>
          <p:nvSpPr>
            <p:cNvPr id="4" name="Line 1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88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47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6" name="Line 12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519" y="1162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519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19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9" name="Line 1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154" y="1525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45" y="1616"/>
              <a:ext cx="0" cy="1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472" y="1162"/>
              <a:ext cx="4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880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245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4" name="Text Box 2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62" y="61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19" y="482"/>
              <a:ext cx="31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62" y="5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" name="Rectangle 23" descr="信纸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7" y="799"/>
              <a:ext cx="499" cy="681"/>
            </a:xfrm>
            <a:prstGeom prst="rect">
              <a:avLst/>
            </a:prstGeom>
            <a:blipFill dpi="0" rotWithShape="1">
              <a:blip r:embed="rId16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b="0" i="1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</a:t>
              </a:r>
              <a:endParaRPr kumimoji="1" lang="en-US" altLang="zh-CN" b="0" i="1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8" name="Group 24"/>
          <p:cNvGrpSpPr/>
          <p:nvPr/>
        </p:nvGrpSpPr>
        <p:grpSpPr bwMode="auto">
          <a:xfrm>
            <a:off x="8308025" y="1482134"/>
            <a:ext cx="576262" cy="576263"/>
            <a:chOff x="4377" y="346"/>
            <a:chExt cx="363" cy="363"/>
          </a:xfrm>
        </p:grpSpPr>
        <p:sp>
          <p:nvSpPr>
            <p:cNvPr id="19" name="Line 2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422" y="709"/>
              <a:ext cx="318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Text Box 26" descr="斜纹布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377" y="346"/>
              <a:ext cx="363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1" name="Group 85"/>
          <p:cNvGrpSpPr/>
          <p:nvPr/>
        </p:nvGrpSpPr>
        <p:grpSpPr bwMode="auto">
          <a:xfrm>
            <a:off x="2047577" y="2100624"/>
            <a:ext cx="3168650" cy="1757363"/>
            <a:chOff x="657" y="826"/>
            <a:chExt cx="1996" cy="1107"/>
          </a:xfrm>
        </p:grpSpPr>
        <p:grpSp>
          <p:nvGrpSpPr>
            <p:cNvPr id="22" name="Group 65"/>
            <p:cNvGrpSpPr/>
            <p:nvPr/>
          </p:nvGrpSpPr>
          <p:grpSpPr bwMode="auto">
            <a:xfrm>
              <a:off x="747" y="826"/>
              <a:ext cx="1905" cy="762"/>
              <a:chOff x="2256" y="2679"/>
              <a:chExt cx="1905" cy="943"/>
            </a:xfrm>
          </p:grpSpPr>
          <p:sp>
            <p:nvSpPr>
              <p:cNvPr id="23" name="Text Box 66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4" name="Line 6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5" name="Line 6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6" name="Oval 69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256" y="3293"/>
                <a:ext cx="91" cy="112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7" name="Oval 70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070" y="3299"/>
                <a:ext cx="91" cy="112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grpSp>
            <p:nvGrpSpPr>
              <p:cNvPr id="28" name="Group 71"/>
              <p:cNvGrpSpPr/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9" name="Line 72"/>
                <p:cNvSpPr>
                  <a:spLocks noChangeShapeType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30" name="Line 73"/>
                <p:cNvSpPr>
                  <a:spLocks noChangeShapeType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</p:grpSp>
        </p:grpSp>
        <p:sp>
          <p:nvSpPr>
            <p:cNvPr id="31" name="Text Box 7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57" y="145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290" y="145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73" y="160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7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84" y="102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" name="Line 7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884" y="1371"/>
              <a:ext cx="409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36" name="Group 87"/>
          <p:cNvGrpSpPr/>
          <p:nvPr/>
        </p:nvGrpSpPr>
        <p:grpSpPr bwMode="auto">
          <a:xfrm>
            <a:off x="1762147" y="3900214"/>
            <a:ext cx="3598863" cy="2278063"/>
            <a:chOff x="432" y="2050"/>
            <a:chExt cx="2267" cy="1435"/>
          </a:xfrm>
        </p:grpSpPr>
        <p:sp>
          <p:nvSpPr>
            <p:cNvPr id="37" name="Text Box 2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99" y="2050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Line 3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 flipV="1">
              <a:off x="521" y="2613"/>
              <a:ext cx="1044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10" y="2600"/>
              <a:ext cx="820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0" name="Oval 3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76" y="2561"/>
              <a:ext cx="91" cy="91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1" name="Oval 3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30" y="2554"/>
              <a:ext cx="91" cy="91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pSp>
          <p:nvGrpSpPr>
            <p:cNvPr id="42" name="Group 34"/>
            <p:cNvGrpSpPr/>
            <p:nvPr/>
          </p:nvGrpSpPr>
          <p:grpSpPr bwMode="auto">
            <a:xfrm>
              <a:off x="1566" y="2376"/>
              <a:ext cx="144" cy="436"/>
              <a:chOff x="3053" y="3083"/>
              <a:chExt cx="211" cy="576"/>
            </a:xfrm>
          </p:grpSpPr>
          <p:sp>
            <p:nvSpPr>
              <p:cNvPr id="43" name="Line 3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053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264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45" name="Text Box 37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2" y="266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" name="Text Box 38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336" y="266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" name="Text Box 39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474" y="3158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" name="Text Box 40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429" y="278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" name="Line 41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657" y="2614"/>
              <a:ext cx="31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" name="Line 42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020" y="2614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1" name="Line 43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2200" y="2614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" name="Line 44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1020" y="3113"/>
              <a:ext cx="1180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3" name="Rectangle 4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429" y="3058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" name="Text Box 8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657" y="229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5" name="Group 98"/>
          <p:cNvGrpSpPr/>
          <p:nvPr/>
        </p:nvGrpSpPr>
        <p:grpSpPr bwMode="auto">
          <a:xfrm>
            <a:off x="5936933" y="4074795"/>
            <a:ext cx="4318000" cy="2160588"/>
            <a:chOff x="2655" y="2160"/>
            <a:chExt cx="2720" cy="1361"/>
          </a:xfrm>
        </p:grpSpPr>
        <p:sp>
          <p:nvSpPr>
            <p:cNvPr id="56" name="Line 94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2799" y="2614"/>
              <a:ext cx="36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7" name="Text Box 47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241" y="2160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8" name="Line 48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431" y="2600"/>
              <a:ext cx="820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9" name="Oval 4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251" y="2554"/>
              <a:ext cx="91" cy="91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pSp>
          <p:nvGrpSpPr>
            <p:cNvPr id="60" name="Group 50"/>
            <p:cNvGrpSpPr/>
            <p:nvPr/>
          </p:nvGrpSpPr>
          <p:grpSpPr bwMode="auto">
            <a:xfrm>
              <a:off x="4286" y="2468"/>
              <a:ext cx="135" cy="283"/>
              <a:chOff x="3053" y="3083"/>
              <a:chExt cx="211" cy="576"/>
            </a:xfrm>
          </p:grpSpPr>
          <p:sp>
            <p:nvSpPr>
              <p:cNvPr id="61" name="Line 5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053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62" name="Line 5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264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63" name="Text Box 53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55" y="2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" name="Text Box 54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12" y="2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195" y="3194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6" name="Text Box 56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241" y="2768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7" name="Line 5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835" y="2614"/>
              <a:ext cx="31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8" name="Line 5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3923" y="2604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9" name="Line 5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4830" y="2604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" name="Line 6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3923" y="3103"/>
              <a:ext cx="90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1" name="Rectangle 61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13" y="3040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2" name="Line 63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flipV="1">
              <a:off x="3923" y="2605"/>
              <a:ext cx="36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73" name="Group 88"/>
            <p:cNvGrpSpPr/>
            <p:nvPr/>
          </p:nvGrpSpPr>
          <p:grpSpPr bwMode="auto">
            <a:xfrm rot="5400000">
              <a:off x="3357" y="2318"/>
              <a:ext cx="90" cy="499"/>
              <a:chOff x="1565" y="2614"/>
              <a:chExt cx="90" cy="486"/>
            </a:xfrm>
          </p:grpSpPr>
          <p:sp>
            <p:nvSpPr>
              <p:cNvPr id="74" name="Arc 89"/>
              <p:cNvSpPr/>
              <p:nvPr>
                <p:custDataLst>
                  <p:tags r:id="rId64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5" name="Arc 90"/>
              <p:cNvSpPr/>
              <p:nvPr>
                <p:custDataLst>
                  <p:tags r:id="rId65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6" name="Arc 91"/>
              <p:cNvSpPr/>
              <p:nvPr>
                <p:custDataLst>
                  <p:tags r:id="rId66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7" name="Arc 92"/>
              <p:cNvSpPr/>
              <p:nvPr>
                <p:custDataLst>
                  <p:tags r:id="rId67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78" name="Line 93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flipV="1">
              <a:off x="3651" y="2605"/>
              <a:ext cx="27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9" name="Oval 95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699" y="2568"/>
              <a:ext cx="91" cy="91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80" name="Text Box 96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789" y="229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1" name="标题 80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9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电容器模型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66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18467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468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8469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18470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471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8480" name="Group 16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18481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482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18483" name="Picture 19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482408"/>
            <a:ext cx="75596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11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3600"/>
              <a:t>    </a:t>
            </a:r>
            <a:r>
              <a:rPr lang="zh-CN" altLang="en-US" sz="3600"/>
              <a:t>电容器实物图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120505" y="3573145"/>
            <a:ext cx="2056765" cy="1118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800"/>
              <a:t> </a:t>
            </a:r>
            <a:r>
              <a:rPr lang="zh-CN" altLang="en-US" sz="2800" b="0"/>
              <a:t>直插电容器</a:t>
            </a:r>
            <a:endParaRPr lang="zh-CN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04" name="Group 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07205" name="Picture 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06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207" name="Group 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07208" name="Picture 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09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07283" name="Picture 83" descr="PIC0001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05" y="1266825"/>
            <a:ext cx="6758305" cy="498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288" name="Group 8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07289" name="Picture 8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90" name="Text Box 9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102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电容器实物图</a:t>
            </a:r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264015" y="3933190"/>
            <a:ext cx="2220595" cy="1028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/>
              <a:t>电力电容器</a:t>
            </a:r>
            <a:endParaRPr lang="zh-CN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28" name="Group 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08229" name="Picture 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230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8231" name="Group 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08232" name="Picture 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233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08307" name="Picture 83" descr="PIC0001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30" y="1266825"/>
            <a:ext cx="6565265" cy="49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12" name="Group 8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08313" name="Picture 8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314" name="Text Box 9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3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发生器实物图</a:t>
            </a:r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40105" y="2996565"/>
            <a:ext cx="3060700" cy="1003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800"/>
              <a:t>      </a:t>
            </a:r>
            <a:r>
              <a:rPr lang="zh-CN" altLang="en-US" sz="2800" b="0"/>
              <a:t>冲击电压发生器</a:t>
            </a:r>
            <a:endParaRPr lang="zh-CN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22" name="Object 10"/>
          <p:cNvGraphicFramePr>
            <a:graphicFrameLocks noChangeAspect="1"/>
          </p:cNvGraphicFramePr>
          <p:nvPr/>
        </p:nvGraphicFramePr>
        <p:xfrm>
          <a:off x="7160947" y="3573145"/>
          <a:ext cx="324008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3" name="Visio" r:id="rId1" imgW="2393315" imgH="1422400" progId="Visio.Drawing.6">
                  <p:embed/>
                </p:oleObj>
              </mc:Choice>
              <mc:Fallback>
                <p:oleObj name="Visio" r:id="rId1" imgW="2393315" imgH="14224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947" y="3573145"/>
                        <a:ext cx="324008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18" name="Group 6"/>
          <p:cNvGrpSpPr/>
          <p:nvPr/>
        </p:nvGrpSpPr>
        <p:grpSpPr bwMode="auto">
          <a:xfrm>
            <a:off x="7449872" y="5300345"/>
            <a:ext cx="2736850" cy="644525"/>
            <a:chOff x="2789" y="1661"/>
            <a:chExt cx="1724" cy="406"/>
          </a:xfrm>
        </p:grpSpPr>
        <p:sp>
          <p:nvSpPr>
            <p:cNvPr id="320519" name="Text Box 7"/>
            <p:cNvSpPr txBox="1">
              <a:spLocks noChangeArrowheads="1"/>
            </p:cNvSpPr>
            <p:nvPr/>
          </p:nvSpPr>
          <p:spPr bwMode="auto">
            <a:xfrm>
              <a:off x="2789" y="1661"/>
              <a:ext cx="36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0520" name="Text Box 8"/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－</a:t>
              </a:r>
              <a:endPara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0521" name="Text Box 9"/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20523" name="Group 11"/>
          <p:cNvGrpSpPr/>
          <p:nvPr/>
        </p:nvGrpSpPr>
        <p:grpSpPr bwMode="auto">
          <a:xfrm>
            <a:off x="6729154" y="3789045"/>
            <a:ext cx="4175125" cy="1079500"/>
            <a:chOff x="2245" y="709"/>
            <a:chExt cx="2630" cy="680"/>
          </a:xfrm>
        </p:grpSpPr>
        <p:sp>
          <p:nvSpPr>
            <p:cNvPr id="320524" name="Line 12"/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525" name="Freeform 13"/>
            <p:cNvSpPr/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0526" name="Freeform 14"/>
            <p:cNvSpPr/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1130620" y="1594009"/>
            <a:ext cx="1871662" cy="52197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电感线圈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2351405" y="1597660"/>
            <a:ext cx="9117330" cy="177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把金属导线绕在一骨架上可构成一实际电感线圈。当电流通过线圈时，将产生磁通，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是一种抵抗电流变化、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储存磁能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的元件。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2279530" y="3573145"/>
            <a:ext cx="28082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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 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20530" name="Group 18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0531" name="Picture 1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0532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0533" name="Group 21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0534" name="Picture 2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0535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0539" name="Group 27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0540" name="Picture 2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0541" name="Text Box 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0543" name="Group 31"/>
          <p:cNvGrpSpPr/>
          <p:nvPr/>
        </p:nvGrpSpPr>
        <p:grpSpPr bwMode="auto">
          <a:xfrm>
            <a:off x="7592745" y="4797108"/>
            <a:ext cx="863600" cy="522287"/>
            <a:chOff x="1383" y="3067"/>
            <a:chExt cx="544" cy="329"/>
          </a:xfrm>
        </p:grpSpPr>
        <p:sp>
          <p:nvSpPr>
            <p:cNvPr id="320517" name="Text Box 5"/>
            <p:cNvSpPr txBox="1">
              <a:spLocks noChangeArrowheads="1"/>
            </p:cNvSpPr>
            <p:nvPr/>
          </p:nvSpPr>
          <p:spPr bwMode="auto">
            <a:xfrm>
              <a:off x="1428" y="3067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 </a:t>
              </a: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0542" name="Line 30"/>
            <p:cNvSpPr>
              <a:spLocks noChangeShapeType="1"/>
            </p:cNvSpPr>
            <p:nvPr/>
          </p:nvSpPr>
          <p:spPr bwMode="auto">
            <a:xfrm flipV="1">
              <a:off x="1383" y="3067"/>
              <a:ext cx="46" cy="27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23715" y="4437568"/>
            <a:ext cx="269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磁通链       磁通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400" y="5862349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磁通与电流成右手螺旋关系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20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/>
              <a:t>6.2 </a:t>
            </a:r>
            <a:r>
              <a:rPr lang="zh-CN" altLang="en-US" sz="4000"/>
              <a:t>电感元件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7" grpId="0" bldLvl="0" animBg="1" autoUpdateAnimBg="0"/>
      <p:bldP spid="320528" grpId="0" bldLvl="0" animBg="1"/>
      <p:bldP spid="320529" grpId="0" bldLvl="0" animBg="1"/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1204300" y="1410019"/>
            <a:ext cx="16922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778002" y="2130426"/>
            <a:ext cx="1800225" cy="521970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1540" name="AutoShape 4"/>
          <p:cNvSpPr>
            <a:spLocks noChangeArrowheads="1"/>
          </p:cNvSpPr>
          <p:nvPr/>
        </p:nvSpPr>
        <p:spPr bwMode="auto">
          <a:xfrm>
            <a:off x="3866198" y="2346369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33CCFF"/>
          </a:solidFill>
          <a:ln w="38100" cap="sq" algn="ctr">
            <a:solidFill>
              <a:srgbClr val="33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895090" y="2052003"/>
            <a:ext cx="719328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储存磁能</a:t>
            </a:r>
            <a:r>
              <a:rPr kumimoji="1" lang="zh-CN" altLang="en-US" dirty="0">
                <a:latin typeface="楷体_GB2312" pitchFamily="49" charset="-122"/>
              </a:rPr>
              <a:t>的两端元件。任何时刻，</a:t>
            </a:r>
            <a:endParaRPr kumimoji="1" lang="zh-CN" altLang="en-US" dirty="0">
              <a:latin typeface="楷体_GB2312" pitchFamily="49" charset="-12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其特性可用</a:t>
            </a:r>
            <a:r>
              <a:rPr kumimoji="1"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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i="1" dirty="0">
                <a:latin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</a:rPr>
              <a:t>平面上的一条曲线来描述。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pSp>
        <p:nvGrpSpPr>
          <p:cNvPr id="321549" name="Group 1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1550" name="Picture 1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1551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1552" name="Group 1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1553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1554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21555" name="AutoShape 19" descr="羊皮纸"/>
          <p:cNvSpPr>
            <a:spLocks noChangeArrowheads="1"/>
          </p:cNvSpPr>
          <p:nvPr/>
        </p:nvSpPr>
        <p:spPr bwMode="auto">
          <a:xfrm rot="1635320">
            <a:off x="3744300" y="4804127"/>
            <a:ext cx="2206625" cy="953134"/>
          </a:xfrm>
          <a:prstGeom prst="curvedUpArrow">
            <a:avLst>
              <a:gd name="adj1" fmla="val 18226"/>
              <a:gd name="adj2" fmla="val 70114"/>
              <a:gd name="adj3" fmla="val 33333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韦安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algn="ctr" eaLnBrk="0" hangingPunct="0"/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特性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21564" name="Group 28"/>
          <p:cNvGrpSpPr/>
          <p:nvPr/>
        </p:nvGrpSpPr>
        <p:grpSpPr bwMode="auto">
          <a:xfrm>
            <a:off x="6693535" y="3402330"/>
            <a:ext cx="3215005" cy="2759075"/>
            <a:chOff x="2880" y="1706"/>
            <a:chExt cx="1769" cy="1497"/>
          </a:xfrm>
        </p:grpSpPr>
        <p:sp>
          <p:nvSpPr>
            <p:cNvPr id="321544" name="Text Box 8"/>
            <p:cNvSpPr txBox="1">
              <a:spLocks noChangeArrowheads="1"/>
            </p:cNvSpPr>
            <p:nvPr/>
          </p:nvSpPr>
          <p:spPr bwMode="auto">
            <a:xfrm>
              <a:off x="4285" y="2331"/>
              <a:ext cx="36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1545" name="Line 9"/>
            <p:cNvSpPr>
              <a:spLocks noChangeShapeType="1"/>
            </p:cNvSpPr>
            <p:nvPr/>
          </p:nvSpPr>
          <p:spPr bwMode="auto">
            <a:xfrm>
              <a:off x="2984" y="2523"/>
              <a:ext cx="130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Line 10"/>
            <p:cNvSpPr>
              <a:spLocks noChangeShapeType="1"/>
            </p:cNvSpPr>
            <p:nvPr/>
          </p:nvSpPr>
          <p:spPr bwMode="auto">
            <a:xfrm>
              <a:off x="3606" y="1706"/>
              <a:ext cx="0" cy="14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Text Box 11"/>
            <p:cNvSpPr txBox="1">
              <a:spLocks noChangeArrowheads="1"/>
            </p:cNvSpPr>
            <p:nvPr/>
          </p:nvSpPr>
          <p:spPr bwMode="auto">
            <a:xfrm>
              <a:off x="3557" y="1706"/>
              <a:ext cx="36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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1548" name="Freeform 12"/>
            <p:cNvSpPr/>
            <p:nvPr/>
          </p:nvSpPr>
          <p:spPr bwMode="auto">
            <a:xfrm>
              <a:off x="2880" y="1898"/>
              <a:ext cx="1353" cy="913"/>
            </a:xfrm>
            <a:custGeom>
              <a:avLst/>
              <a:gdLst>
                <a:gd name="T0" fmla="*/ 0 w 1043"/>
                <a:gd name="T1" fmla="*/ 726 h 726"/>
                <a:gd name="T2" fmla="*/ 454 w 1043"/>
                <a:gd name="T3" fmla="*/ 590 h 726"/>
                <a:gd name="T4" fmla="*/ 1043 w 1043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Text Box 20" descr="斜纹布"/>
            <p:cNvSpPr txBox="1">
              <a:spLocks noChangeArrowheads="1"/>
            </p:cNvSpPr>
            <p:nvPr/>
          </p:nvSpPr>
          <p:spPr bwMode="auto">
            <a:xfrm>
              <a:off x="3606" y="2432"/>
              <a:ext cx="363" cy="28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1560" name="Group 24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1561" name="Picture 2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1562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21563" name="Text Box 27" descr="斜纹布"/>
          <p:cNvSpPr txBox="1">
            <a:spLocks noChangeArrowheads="1"/>
          </p:cNvSpPr>
          <p:nvPr/>
        </p:nvSpPr>
        <p:spPr bwMode="auto">
          <a:xfrm>
            <a:off x="1778319" y="3497580"/>
            <a:ext cx="3241675" cy="768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0" i="1">
                <a:solidFill>
                  <a:schemeClr val="tx1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4400" b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,i</a:t>
            </a:r>
            <a:r>
              <a:rPr lang="en-US" altLang="zh-CN" sz="4400" b="0">
                <a:solidFill>
                  <a:schemeClr val="tx1"/>
                </a:solidFill>
                <a:latin typeface="Times New Roman" panose="02020603050405020304" pitchFamily="18" charset="0"/>
              </a:rPr>
              <a:t>) = 0</a:t>
            </a:r>
            <a:endParaRPr lang="en-US" altLang="zh-CN" sz="4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2456" y="3620780"/>
            <a:ext cx="1447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韦伯</a:t>
            </a:r>
            <a:r>
              <a:rPr lang="en-US" altLang="zh-CN" dirty="0" err="1" smtClean="0">
                <a:solidFill>
                  <a:srgbClr val="FF0000"/>
                </a:solidFill>
              </a:rPr>
              <a:t>Wb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电感的定义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9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ldLvl="0" animBg="1"/>
      <p:bldP spid="321539" grpId="0" bldLvl="0" animBg="1" autoUpdateAnimBg="0"/>
      <p:bldP spid="321540" grpId="0" bldLvl="0" animBg="1"/>
      <p:bldP spid="321541" grpId="0" bldLvl="0" animBg="1"/>
      <p:bldP spid="321555" grpId="0" bldLvl="0" animBg="1"/>
      <p:bldP spid="321563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914968" y="1358107"/>
            <a:ext cx="1479550" cy="52197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电容器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855470" y="1412240"/>
            <a:ext cx="995426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 smtClean="0">
                <a:latin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dirty="0" smtClean="0">
                <a:latin typeface="楷体_GB2312" pitchFamily="49" charset="-122"/>
                <a:sym typeface="Symbol" panose="05050102010706020507" pitchFamily="18" charset="2"/>
              </a:rPr>
              <a:t>在外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电源作用下，正、负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电极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上分别带上等量异号电荷，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撤去电源，电极上的电荷仍可长久地聚集下去，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是一种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储存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电场能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的元件。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5877" name="Group 5"/>
          <p:cNvGrpSpPr/>
          <p:nvPr/>
        </p:nvGrpSpPr>
        <p:grpSpPr bwMode="auto">
          <a:xfrm>
            <a:off x="9840871" y="6445251"/>
            <a:ext cx="792162" cy="368300"/>
            <a:chOff x="5193" y="4020"/>
            <a:chExt cx="499" cy="232"/>
          </a:xfrm>
        </p:grpSpPr>
        <p:pic>
          <p:nvPicPr>
            <p:cNvPr id="335878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879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5880" name="Group 8"/>
          <p:cNvGrpSpPr/>
          <p:nvPr/>
        </p:nvGrpSpPr>
        <p:grpSpPr bwMode="auto">
          <a:xfrm>
            <a:off x="8977270" y="6445251"/>
            <a:ext cx="792162" cy="368300"/>
            <a:chOff x="4649" y="4020"/>
            <a:chExt cx="499" cy="232"/>
          </a:xfrm>
        </p:grpSpPr>
        <p:pic>
          <p:nvPicPr>
            <p:cNvPr id="335881" name="Picture 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882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5883" name="Group 11"/>
          <p:cNvGrpSpPr/>
          <p:nvPr/>
        </p:nvGrpSpPr>
        <p:grpSpPr bwMode="auto">
          <a:xfrm>
            <a:off x="6735785" y="2494287"/>
            <a:ext cx="3341687" cy="2682875"/>
            <a:chOff x="1247" y="2341"/>
            <a:chExt cx="2105" cy="1690"/>
          </a:xfrm>
        </p:grpSpPr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1937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>
              <a:off x="2763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86" name="Line 14"/>
            <p:cNvSpPr>
              <a:spLocks noChangeShapeType="1"/>
            </p:cNvSpPr>
            <p:nvPr/>
          </p:nvSpPr>
          <p:spPr bwMode="auto">
            <a:xfrm>
              <a:off x="1429" y="2999"/>
              <a:ext cx="5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>
              <a:off x="1429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>
              <a:off x="1429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>
              <a:off x="2318" y="3447"/>
              <a:ext cx="0" cy="3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2445" y="3559"/>
              <a:ext cx="0" cy="1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2763" y="2999"/>
              <a:ext cx="57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>
              <a:off x="3334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93" name="Line 21"/>
            <p:cNvSpPr>
              <a:spLocks noChangeShapeType="1"/>
            </p:cNvSpPr>
            <p:nvPr/>
          </p:nvSpPr>
          <p:spPr bwMode="auto">
            <a:xfrm>
              <a:off x="2445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894" name="Text Box 22"/>
            <p:cNvSpPr txBox="1">
              <a:spLocks noChangeArrowheads="1"/>
            </p:cNvSpPr>
            <p:nvPr/>
          </p:nvSpPr>
          <p:spPr bwMode="auto">
            <a:xfrm>
              <a:off x="2789" y="2341"/>
              <a:ext cx="38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kumimoji="1" lang="en-US" altLang="zh-CN" sz="36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5895" name="Text Box 23"/>
            <p:cNvSpPr txBox="1">
              <a:spLocks noChangeArrowheads="1"/>
            </p:cNvSpPr>
            <p:nvPr/>
          </p:nvSpPr>
          <p:spPr bwMode="auto">
            <a:xfrm>
              <a:off x="1247" y="2478"/>
              <a:ext cx="76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q</a:t>
              </a:r>
              <a:endParaRPr kumimoji="1" lang="en-US" altLang="zh-CN" sz="36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5896" name="Text Box 24"/>
            <p:cNvSpPr txBox="1">
              <a:spLocks noChangeArrowheads="1"/>
            </p:cNvSpPr>
            <p:nvPr/>
          </p:nvSpPr>
          <p:spPr bwMode="auto">
            <a:xfrm>
              <a:off x="2971" y="2478"/>
              <a:ext cx="3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5897" name="Rectangle 25" descr="信纸"/>
            <p:cNvSpPr>
              <a:spLocks noChangeArrowheads="1"/>
            </p:cNvSpPr>
            <p:nvPr/>
          </p:nvSpPr>
          <p:spPr bwMode="auto">
            <a:xfrm>
              <a:off x="2000" y="2551"/>
              <a:ext cx="699" cy="84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3600" b="0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</a:t>
              </a:r>
              <a:endParaRPr kumimoji="1" lang="en-US" altLang="zh-CN" sz="3600" b="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5898" name="Text Box 26"/>
            <p:cNvSpPr txBox="1">
              <a:spLocks noChangeArrowheads="1"/>
            </p:cNvSpPr>
            <p:nvPr/>
          </p:nvSpPr>
          <p:spPr bwMode="auto">
            <a:xfrm>
              <a:off x="2426" y="3702"/>
              <a:ext cx="3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35899" name="Text Box 27"/>
          <p:cNvSpPr txBox="1">
            <a:spLocks noChangeArrowheads="1"/>
          </p:cNvSpPr>
          <p:nvPr/>
        </p:nvSpPr>
        <p:spPr bwMode="auto">
          <a:xfrm>
            <a:off x="3679189" y="5443698"/>
            <a:ext cx="66179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dirty="0">
                <a:latin typeface="Times New Roman" panose="02020603050405020304" pitchFamily="18" charset="0"/>
                <a:sym typeface="Monotype Sorts" pitchFamily="2" charset="2"/>
              </a:rPr>
              <a:t>电导体由绝缘材料分开就可以产生电容。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35900" name="Group 28"/>
          <p:cNvGrpSpPr/>
          <p:nvPr/>
        </p:nvGrpSpPr>
        <p:grpSpPr bwMode="auto">
          <a:xfrm>
            <a:off x="1919290" y="5229225"/>
            <a:ext cx="1643064" cy="850900"/>
            <a:chOff x="385" y="3022"/>
            <a:chExt cx="1035" cy="536"/>
          </a:xfrm>
        </p:grpSpPr>
        <p:pic>
          <p:nvPicPr>
            <p:cNvPr id="335901" name="Picture 29" descr="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902" name="Text Box 30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35903" name="Group 31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5904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905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/>
              <a:t>6.1 </a:t>
            </a:r>
            <a:r>
              <a:rPr lang="zh-CN" altLang="en-US" sz="3600"/>
              <a:t>电容元件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9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ldLvl="0" animBg="1" autoUpdateAnimBg="0"/>
      <p:bldP spid="335876" grpId="1" bldLvl="0" animBg="1"/>
      <p:bldP spid="335899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270000" y="1983740"/>
            <a:ext cx="995299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任何时刻，通过电感元件的电流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与其磁链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kumimoji="1" lang="zh-CN" altLang="en-US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成正比。 </a:t>
            </a:r>
            <a:r>
              <a:rPr kumimoji="1" lang="zh-CN" altLang="en-US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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- i</a:t>
            </a:r>
            <a:r>
              <a:rPr kumimoji="1" lang="en-US" altLang="zh-CN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特性为过原点的直线。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346200" y="1482090"/>
            <a:ext cx="4894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2. 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线性时不变电感元件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2533650" y="3498577"/>
          <a:ext cx="27336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38" name="公式" r:id="rId1" imgW="1308100" imgH="304800" progId="Equation.3">
                  <p:embed/>
                </p:oleObj>
              </mc:Choice>
              <mc:Fallback>
                <p:oleObj name="公式" r:id="rId1" imgW="13081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498577"/>
                        <a:ext cx="27336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565" name="Group 5"/>
          <p:cNvGrpSpPr/>
          <p:nvPr/>
        </p:nvGrpSpPr>
        <p:grpSpPr bwMode="auto">
          <a:xfrm>
            <a:off x="7459980" y="3014521"/>
            <a:ext cx="3023235" cy="2893081"/>
            <a:chOff x="3878" y="1209"/>
            <a:chExt cx="1406" cy="1417"/>
          </a:xfrm>
        </p:grpSpPr>
        <p:grpSp>
          <p:nvGrpSpPr>
            <p:cNvPr id="322566" name="Group 6"/>
            <p:cNvGrpSpPr/>
            <p:nvPr/>
          </p:nvGrpSpPr>
          <p:grpSpPr bwMode="auto">
            <a:xfrm>
              <a:off x="3878" y="1209"/>
              <a:ext cx="1406" cy="1417"/>
              <a:chOff x="336" y="1872"/>
              <a:chExt cx="1056" cy="1038"/>
            </a:xfrm>
          </p:grpSpPr>
          <p:sp>
            <p:nvSpPr>
              <p:cNvPr id="322567" name="Line 7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2568" name="Line 8"/>
              <p:cNvSpPr>
                <a:spLocks noChangeShapeType="1"/>
              </p:cNvSpPr>
              <p:nvPr/>
            </p:nvSpPr>
            <p:spPr bwMode="auto">
              <a:xfrm flipV="1">
                <a:off x="714" y="1872"/>
                <a:ext cx="6" cy="10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4378" y="1236"/>
              <a:ext cx="26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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5120" y="2161"/>
              <a:ext cx="16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2571" name="Text Box 11"/>
            <p:cNvSpPr txBox="1">
              <a:spLocks noChangeArrowheads="1"/>
            </p:cNvSpPr>
            <p:nvPr/>
          </p:nvSpPr>
          <p:spPr bwMode="auto">
            <a:xfrm>
              <a:off x="4382" y="2126"/>
              <a:ext cx="20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2572" name="Freeform 12"/>
            <p:cNvSpPr/>
            <p:nvPr/>
          </p:nvSpPr>
          <p:spPr bwMode="auto">
            <a:xfrm>
              <a:off x="4683" y="1864"/>
              <a:ext cx="35" cy="269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2573" name="Text Box 13"/>
            <p:cNvSpPr txBox="1">
              <a:spLocks noChangeArrowheads="1"/>
            </p:cNvSpPr>
            <p:nvPr/>
          </p:nvSpPr>
          <p:spPr bwMode="auto">
            <a:xfrm>
              <a:off x="4641" y="1786"/>
              <a:ext cx="4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2574" name="Line 14"/>
            <p:cNvSpPr>
              <a:spLocks noChangeShapeType="1"/>
            </p:cNvSpPr>
            <p:nvPr/>
          </p:nvSpPr>
          <p:spPr bwMode="auto">
            <a:xfrm flipV="1">
              <a:off x="3969" y="1452"/>
              <a:ext cx="1104" cy="10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575" name="Group 1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2576" name="Picture 1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2577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2578" name="Group 1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2579" name="Picture 1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2580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22581" name="Object 21"/>
          <p:cNvGraphicFramePr>
            <a:graphicFrameLocks noChangeAspect="1"/>
          </p:cNvGraphicFramePr>
          <p:nvPr/>
        </p:nvGraphicFramePr>
        <p:xfrm>
          <a:off x="2528888" y="4292644"/>
          <a:ext cx="35337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39" name="公式" r:id="rId4" imgW="1536700" imgH="609600" progId="Equation.3">
                  <p:embed/>
                </p:oleObj>
              </mc:Choice>
              <mc:Fallback>
                <p:oleObj name="公式" r:id="rId4" imgW="1536700" imgH="60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292644"/>
                        <a:ext cx="3533775" cy="1393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585" name="Group 2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2586" name="Picture 2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2587" name="Text Box 2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线性时不变电感元件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9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bldLvl="0" animBg="1" autoUpdateAnimBg="0"/>
      <p:bldP spid="32256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347810" y="1714342"/>
            <a:ext cx="223202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电路符号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502025" y="3987165"/>
            <a:ext cx="50260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latin typeface="华文中宋" pitchFamily="2" charset="-122"/>
                <a:ea typeface="华文中宋" pitchFamily="2" charset="-122"/>
              </a:rPr>
              <a:t>H (</a:t>
            </a:r>
            <a:r>
              <a:rPr kumimoji="1" lang="zh-CN" altLang="en-US">
                <a:latin typeface="楷体_GB2312" pitchFamily="49" charset="-122"/>
              </a:rPr>
              <a:t>亨利</a:t>
            </a:r>
            <a:r>
              <a:rPr kumimoji="1" lang="en-US" altLang="zh-CN" b="0"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b="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zh-CN" altLang="en-US">
                <a:latin typeface="楷体_GB2312" pitchFamily="49" charset="-122"/>
              </a:rPr>
              <a:t>常用</a:t>
            </a:r>
            <a:r>
              <a:rPr kumimoji="1" lang="zh-CN" altLang="en-US" b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b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H</a:t>
            </a:r>
            <a:r>
              <a:rPr kumimoji="1" lang="zh-CN" altLang="en-US" b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mH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表示</a:t>
            </a:r>
            <a:r>
              <a:rPr kumimoji="1" lang="zh-CN" altLang="en-US" b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。</a:t>
            </a:r>
            <a:endParaRPr kumimoji="1" lang="zh-CN" altLang="en-US" b="0">
              <a:latin typeface="华文中宋" pitchFamily="2" charset="-122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1487488" y="4023044"/>
            <a:ext cx="1439862" cy="52197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单位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23597" name="Group 1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3598" name="Picture 1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599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3600" name="Group 1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3601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2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23603" name="AutoShape 19" descr="羊皮纸"/>
          <p:cNvSpPr>
            <a:spLocks noChangeArrowheads="1"/>
          </p:cNvSpPr>
          <p:nvPr/>
        </p:nvSpPr>
        <p:spPr bwMode="auto">
          <a:xfrm>
            <a:off x="8234680" y="2106930"/>
            <a:ext cx="2616835" cy="666750"/>
          </a:xfrm>
          <a:prstGeom prst="wedgeRoundRectCallout">
            <a:avLst>
              <a:gd name="adj1" fmla="val -129883"/>
              <a:gd name="adj2" fmla="val -7714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电感器的自感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604" name="Text Box 20"/>
          <p:cNvSpPr txBox="1">
            <a:spLocks noChangeArrowheads="1"/>
          </p:cNvSpPr>
          <p:nvPr/>
        </p:nvSpPr>
        <p:spPr bwMode="auto">
          <a:xfrm>
            <a:off x="3579814" y="4582839"/>
            <a:ext cx="3384550" cy="132207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1H=10</a:t>
            </a:r>
            <a:r>
              <a:rPr kumimoji="1" lang="en-US" altLang="zh-CN" sz="3200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 sz="32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=10</a:t>
            </a:r>
            <a:r>
              <a:rPr kumimoji="1" lang="en-US" altLang="zh-CN" sz="3200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23608" name="Group 24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3609" name="Picture 2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10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3619" name="Group 35"/>
          <p:cNvGrpSpPr/>
          <p:nvPr/>
        </p:nvGrpSpPr>
        <p:grpSpPr bwMode="auto">
          <a:xfrm>
            <a:off x="3863976" y="2130152"/>
            <a:ext cx="3887788" cy="1458912"/>
            <a:chOff x="1474" y="935"/>
            <a:chExt cx="2449" cy="919"/>
          </a:xfrm>
        </p:grpSpPr>
        <p:sp>
          <p:nvSpPr>
            <p:cNvPr id="323591" name="Text Box 7"/>
            <p:cNvSpPr txBox="1">
              <a:spLocks noChangeArrowheads="1"/>
            </p:cNvSpPr>
            <p:nvPr/>
          </p:nvSpPr>
          <p:spPr bwMode="auto">
            <a:xfrm>
              <a:off x="1474" y="152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3592" name="Text Box 8"/>
            <p:cNvSpPr txBox="1">
              <a:spLocks noChangeArrowheads="1"/>
            </p:cNvSpPr>
            <p:nvPr/>
          </p:nvSpPr>
          <p:spPr bwMode="auto">
            <a:xfrm>
              <a:off x="3470" y="152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3593" name="Text Box 9"/>
            <p:cNvSpPr txBox="1">
              <a:spLocks noChangeArrowheads="1"/>
            </p:cNvSpPr>
            <p:nvPr/>
          </p:nvSpPr>
          <p:spPr bwMode="auto">
            <a:xfrm>
              <a:off x="2320" y="1525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3594" name="Text Box 10"/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3595" name="Text Box 11"/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23611" name="Group 27"/>
            <p:cNvGrpSpPr/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323612" name="Arc 28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13" name="Arc 29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14" name="Arc 30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15" name="Arc 31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3616" name="Line 32"/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17" name="Line 33"/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18" name="Line 34"/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28051" y="4005064"/>
            <a:ext cx="21482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1Wb/1A=1H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44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电感的符号单位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bldLvl="0" animBg="1" autoUpdateAnimBg="0"/>
      <p:bldP spid="323587" grpId="0" bldLvl="0" animBg="1" autoUpdateAnimBg="0"/>
      <p:bldP spid="323596" grpId="0" bldLvl="0" animBg="1"/>
      <p:bldP spid="323603" grpId="0" bldLvl="0" animBg="1"/>
      <p:bldP spid="323604" grpId="0" bldLvl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/>
        </p:nvGraphicFramePr>
        <p:xfrm>
          <a:off x="6888480" y="3356610"/>
          <a:ext cx="398907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4" name="公式" r:id="rId1" imgW="1917700" imgH="609600" progId="Equation.3">
                  <p:embed/>
                </p:oleObj>
              </mc:Choice>
              <mc:Fallback>
                <p:oleObj name="公式" r:id="rId1" imgW="19177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480" y="3356610"/>
                        <a:ext cx="3989070" cy="14382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272858" y="1409703"/>
            <a:ext cx="54927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3.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线性电感的电压、电流关系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24612" name="AutoShape 4"/>
          <p:cNvSpPr>
            <a:spLocks noChangeArrowheads="1"/>
          </p:cNvSpPr>
          <p:nvPr/>
        </p:nvSpPr>
        <p:spPr bwMode="auto">
          <a:xfrm>
            <a:off x="7320280" y="2167890"/>
            <a:ext cx="3491865" cy="610870"/>
          </a:xfrm>
          <a:prstGeom prst="wedgeRectCallout">
            <a:avLst>
              <a:gd name="adj1" fmla="val -71022"/>
              <a:gd name="adj2" fmla="val 25259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4613" name="AutoShape 5" descr="羊皮纸"/>
          <p:cNvSpPr>
            <a:spLocks noChangeArrowheads="1"/>
          </p:cNvSpPr>
          <p:nvPr/>
        </p:nvSpPr>
        <p:spPr bwMode="auto">
          <a:xfrm>
            <a:off x="1706245" y="4076700"/>
            <a:ext cx="4286250" cy="502285"/>
          </a:xfrm>
          <a:prstGeom prst="wedgeRoundRectCallout">
            <a:avLst>
              <a:gd name="adj1" fmla="val 67318"/>
              <a:gd name="adj2" fmla="val -46680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电感元件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的微分关系</a:t>
            </a:r>
            <a:endParaRPr kumimoji="1" lang="zh-CN" altLang="en-US" dirty="0">
              <a:solidFill>
                <a:srgbClr val="0000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1383779" y="3210283"/>
            <a:ext cx="51847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根据电磁感应定律与楞次定律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24623" name="Group 1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4624" name="Picture 16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5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4626" name="Group 1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4627" name="Picture 19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8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4632" name="Group 24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4633" name="Picture 25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34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4635" name="Group 27"/>
          <p:cNvGrpSpPr/>
          <p:nvPr/>
        </p:nvGrpSpPr>
        <p:grpSpPr bwMode="auto">
          <a:xfrm>
            <a:off x="2208214" y="1915478"/>
            <a:ext cx="3989388" cy="1244600"/>
            <a:chOff x="1429" y="935"/>
            <a:chExt cx="2513" cy="784"/>
          </a:xfrm>
        </p:grpSpPr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1429" y="1390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4637" name="Text Box 29"/>
            <p:cNvSpPr txBox="1">
              <a:spLocks noChangeArrowheads="1"/>
            </p:cNvSpPr>
            <p:nvPr/>
          </p:nvSpPr>
          <p:spPr bwMode="auto">
            <a:xfrm>
              <a:off x="3560" y="1390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4638" name="Text Box 30"/>
            <p:cNvSpPr txBox="1">
              <a:spLocks noChangeArrowheads="1"/>
            </p:cNvSpPr>
            <p:nvPr/>
          </p:nvSpPr>
          <p:spPr bwMode="auto">
            <a:xfrm>
              <a:off x="2320" y="1390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4639" name="Text Box 31"/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4640" name="Text Box 32"/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24641" name="Group 33"/>
            <p:cNvGrpSpPr/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324642" name="Arc 3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43" name="Arc 3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44" name="Arc 3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45" name="Arc 3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4646" name="Line 38"/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47" name="Line 39"/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48" name="Line 40"/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7741" y="5050466"/>
            <a:ext cx="8928992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电路中感应电动势的大小与穿过这一电路的磁通量变化率成正比。</a:t>
            </a:r>
            <a:endParaRPr lang="en-US" altLang="zh-CN" sz="2400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感应电流的磁场总要阻碍引起感应电流的磁通量的变化。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0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电感的电压电流关系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ldLvl="0" animBg="1"/>
      <p:bldP spid="324612" grpId="0" bldLvl="0" animBg="1"/>
      <p:bldP spid="324613" grpId="0" bldLvl="0" animBg="1"/>
      <p:bldP spid="324622" grpId="0" bldLvl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8472806" y="1467529"/>
          <a:ext cx="27368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58" name="公式" r:id="rId1" imgW="1282700" imgH="609600" progId="Equation.3">
                  <p:embed/>
                </p:oleObj>
              </mc:Choice>
              <mc:Fallback>
                <p:oleObj name="公式" r:id="rId1" imgW="12827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806" y="1467529"/>
                        <a:ext cx="2736850" cy="1292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1584325" y="2921000"/>
            <a:ext cx="695198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电感电压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的大小取决于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的变化率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endParaRPr kumimoji="1" lang="en-US" altLang="zh-CN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的大小无关，电感是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动态元件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562735" y="4148138"/>
            <a:ext cx="81826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 startAt="2"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为常数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直流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。电感相当于短路。</a:t>
            </a:r>
            <a:endParaRPr kumimoji="1" lang="zh-CN" altLang="en-US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1633855" y="4869180"/>
            <a:ext cx="878459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30000"/>
              </a:lnSpc>
              <a:spcBef>
                <a:spcPts val="0"/>
              </a:spcBef>
              <a:buFontTx/>
              <a:buAutoNum type="circleNumDbPlain" startAt="3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实际电路中电感的电压</a:t>
            </a:r>
            <a:r>
              <a:rPr kumimoji="1" lang="zh-CN" altLang="en-US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为有限值，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电感电流 </a:t>
            </a:r>
            <a:r>
              <a:rPr kumimoji="1"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不能跃变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，必定是时间的连续函数。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5646" name="Line 14"/>
          <p:cNvSpPr>
            <a:spLocks noChangeShapeType="1"/>
          </p:cNvSpPr>
          <p:nvPr/>
        </p:nvSpPr>
        <p:spPr bwMode="auto">
          <a:xfrm>
            <a:off x="9108145" y="3353753"/>
            <a:ext cx="1728787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5647" name="AutoShape 15"/>
          <p:cNvSpPr>
            <a:spLocks noChangeArrowheads="1"/>
          </p:cNvSpPr>
          <p:nvPr/>
        </p:nvSpPr>
        <p:spPr bwMode="auto">
          <a:xfrm rot="1891188">
            <a:off x="7956572" y="277939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648" name="Group 16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5649" name="Picture 1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650" name="Text Box 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5651" name="Group 19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5652" name="Picture 2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653" name="Text Box 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5654" name="Group 22"/>
          <p:cNvGrpSpPr/>
          <p:nvPr/>
        </p:nvGrpSpPr>
        <p:grpSpPr bwMode="auto">
          <a:xfrm>
            <a:off x="621983" y="1777365"/>
            <a:ext cx="1662068" cy="850900"/>
            <a:chOff x="385" y="3022"/>
            <a:chExt cx="1018" cy="536"/>
          </a:xfrm>
        </p:grpSpPr>
        <p:pic>
          <p:nvPicPr>
            <p:cNvPr id="325655" name="Picture 23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656" name="Text Box 24"/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25664" name="Group 32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5665" name="Picture 3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5666" name="Text Box 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5667" name="Group 35"/>
          <p:cNvGrpSpPr/>
          <p:nvPr/>
        </p:nvGrpSpPr>
        <p:grpSpPr bwMode="auto">
          <a:xfrm>
            <a:off x="3857945" y="1482090"/>
            <a:ext cx="3887787" cy="1316038"/>
            <a:chOff x="1474" y="935"/>
            <a:chExt cx="2449" cy="829"/>
          </a:xfrm>
        </p:grpSpPr>
        <p:sp>
          <p:nvSpPr>
            <p:cNvPr id="325668" name="Text Box 36"/>
            <p:cNvSpPr txBox="1">
              <a:spLocks noChangeArrowheads="1"/>
            </p:cNvSpPr>
            <p:nvPr/>
          </p:nvSpPr>
          <p:spPr bwMode="auto">
            <a:xfrm>
              <a:off x="1474" y="143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5669" name="Text Box 37"/>
            <p:cNvSpPr txBox="1">
              <a:spLocks noChangeArrowheads="1"/>
            </p:cNvSpPr>
            <p:nvPr/>
          </p:nvSpPr>
          <p:spPr bwMode="auto">
            <a:xfrm>
              <a:off x="3470" y="143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5670" name="Text Box 38"/>
            <p:cNvSpPr txBox="1">
              <a:spLocks noChangeArrowheads="1"/>
            </p:cNvSpPr>
            <p:nvPr/>
          </p:nvSpPr>
          <p:spPr bwMode="auto">
            <a:xfrm>
              <a:off x="2320" y="1435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5671" name="Text Box 39"/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5672" name="Text Box 40"/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25673" name="Group 41"/>
            <p:cNvGrpSpPr/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325674" name="Arc 4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75" name="Arc 4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76" name="Arc 4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77" name="Arc 4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5678" name="Line 46"/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9" name="Line 47"/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正确理解微分关系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9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ldLvl="0" animBg="1"/>
      <p:bldP spid="325636" grpId="0" bldLvl="0" animBg="1"/>
      <p:bldP spid="325637" grpId="0" bldLvl="0" animBg="1"/>
      <p:bldP spid="325646" grpId="0" bldLvl="0" animBg="1"/>
      <p:bldP spid="32564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23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839470" y="1268730"/>
            <a:ext cx="10617835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电路如图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(a)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所示，已知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=5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电感上的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电流波形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如图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(b)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所示，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indent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求电感电压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),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并画出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波形图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。 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722989" y="2882009"/>
          <a:ext cx="44005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3" name="Image" r:id="rId1" imgW="19278600" imgH="7874000" progId="Photoshop.Image.5">
                  <p:embed/>
                </p:oleObj>
              </mc:Choice>
              <mc:Fallback>
                <p:oleObj name="Image" r:id="rId1" imgW="19278600" imgH="7874000" progId="Photoshop.Image.5">
                  <p:embed/>
                  <p:pic>
                    <p:nvPicPr>
                      <p:cNvPr id="0" name="图片 516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989" y="2882009"/>
                        <a:ext cx="4400550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600830" y="2633370"/>
            <a:ext cx="2820955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103606" y="3424699"/>
          <a:ext cx="3456384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5" name="" r:id="rId3" imgW="1879600" imgH="393700" progId="Equation.3">
                  <p:embed/>
                </p:oleObj>
              </mc:Choice>
              <mc:Fallback>
                <p:oleObj name="" r:id="rId3" imgW="1879600" imgH="393700" progId="Equation.3">
                  <p:embed/>
                  <p:pic>
                    <p:nvPicPr>
                      <p:cNvPr id="0" name="图片 516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606" y="3424699"/>
                        <a:ext cx="3456384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44310" y="4218305"/>
            <a:ext cx="4074795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031355" y="5079365"/>
          <a:ext cx="3892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7" name="" r:id="rId5" imgW="1879600" imgH="393700" progId="Equation.3">
                  <p:embed/>
                </p:oleObj>
              </mc:Choice>
              <mc:Fallback>
                <p:oleObj name="" r:id="rId5" imgW="1879600" imgH="393700" progId="Equation.3">
                  <p:embed/>
                  <p:pic>
                    <p:nvPicPr>
                      <p:cNvPr id="0" name="图片 516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355" y="5079365"/>
                        <a:ext cx="38925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15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48105" y="1492885"/>
            <a:ext cx="44900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962015" y="1341120"/>
          <a:ext cx="391414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4" name="Equation" r:id="rId1" imgW="47548800" imgH="10058400" progId="Equation.DSMT4">
                  <p:embed/>
                </p:oleObj>
              </mc:Choice>
              <mc:Fallback>
                <p:oleObj name="Equation" r:id="rId1" imgW="47548800" imgH="10058400" progId="Equation.DSMT4">
                  <p:embed/>
                  <p:pic>
                    <p:nvPicPr>
                      <p:cNvPr id="0" name="图片 516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015" y="1341120"/>
                        <a:ext cx="3914140" cy="88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78585" y="2228215"/>
            <a:ext cx="6165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zh-CN" altLang="en-US" i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24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-6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776730" y="2791460"/>
          <a:ext cx="5157470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6" name="Equation" r:id="rId3" imgW="52120800" imgH="10058400" progId="Equation.DSMT4">
                  <p:embed/>
                </p:oleObj>
              </mc:Choice>
              <mc:Fallback>
                <p:oleObj name="Equation" r:id="rId3" imgW="52120800" imgH="10058400" progId="Equation.DSMT4">
                  <p:embed/>
                  <p:pic>
                    <p:nvPicPr>
                      <p:cNvPr id="0" name="图片 516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730" y="2791460"/>
                        <a:ext cx="5157470" cy="95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825761" y="1567448"/>
            <a:ext cx="1339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=10mV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174" y="3014374"/>
            <a:ext cx="14573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=-30mV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1096010" y="3864610"/>
            <a:ext cx="4199255" cy="198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波形如图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(c)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所示。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indent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电感电流为三角波形时，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indent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其电感电压为矩形波形。 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0643" name="Group 3"/>
          <p:cNvGrpSpPr/>
          <p:nvPr/>
        </p:nvGrpSpPr>
        <p:grpSpPr bwMode="auto">
          <a:xfrm>
            <a:off x="5079539" y="3699312"/>
            <a:ext cx="6264696" cy="2819400"/>
            <a:chOff x="864" y="1920"/>
            <a:chExt cx="4110" cy="1776"/>
          </a:xfrm>
        </p:grpSpPr>
        <p:graphicFrame>
          <p:nvGraphicFramePr>
            <p:cNvPr id="73732" name="Object 4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864" y="1920"/>
            <a:ext cx="2064" cy="1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18" name="Image" r:id="rId6" imgW="10947400" imgH="7874000" progId="Photoshop.Image.5">
                    <p:embed/>
                  </p:oleObj>
                </mc:Choice>
                <mc:Fallback>
                  <p:oleObj name="Image" r:id="rId6" imgW="10947400" imgH="7874000" progId="Photoshop.Image.5">
                    <p:embed/>
                    <p:pic>
                      <p:nvPicPr>
                        <p:cNvPr id="0" name="图片 517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2064" cy="1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3" name="Object 5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2928" y="1968"/>
            <a:ext cx="2046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19" name="Image" r:id="rId9" imgW="11099800" imgH="7708900" progId="Photoshop.Image.5">
                    <p:embed/>
                  </p:oleObj>
                </mc:Choice>
                <mc:Fallback>
                  <p:oleObj name="Image" r:id="rId9" imgW="11099800" imgH="7708900" progId="Photoshop.Image.5">
                    <p:embed/>
                    <p:pic>
                      <p:nvPicPr>
                        <p:cNvPr id="0" name="图片 517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2046" cy="1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4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40" y="3445"/>
              <a:ext cx="2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2" grpId="0"/>
      <p:bldP spid="14" grpId="0"/>
      <p:bldP spid="2406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AutoShape 3"/>
          <p:cNvSpPr>
            <a:spLocks noChangeArrowheads="1"/>
          </p:cNvSpPr>
          <p:nvPr/>
        </p:nvSpPr>
        <p:spPr bwMode="auto">
          <a:xfrm>
            <a:off x="6619240" y="2595245"/>
            <a:ext cx="4227830" cy="633095"/>
          </a:xfrm>
          <a:prstGeom prst="wedgeRoundRectCallout">
            <a:avLst>
              <a:gd name="adj1" fmla="val -62702"/>
              <a:gd name="adj2" fmla="val 9478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电感元件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VCR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的积分关系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26660" name="Group 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6661" name="Picture 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662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6663" name="Group 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6664" name="Picture 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665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6668" name="Group 12"/>
          <p:cNvGrpSpPr/>
          <p:nvPr/>
        </p:nvGrpSpPr>
        <p:grpSpPr bwMode="auto">
          <a:xfrm>
            <a:off x="899286" y="2994660"/>
            <a:ext cx="1662068" cy="850900"/>
            <a:chOff x="385" y="3022"/>
            <a:chExt cx="1018" cy="536"/>
          </a:xfrm>
        </p:grpSpPr>
        <p:pic>
          <p:nvPicPr>
            <p:cNvPr id="326669" name="Picture 13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670" name="Text Box 14"/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 dirty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1137285" y="3751580"/>
            <a:ext cx="95916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任一时刻的电感电流值与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en-US" b="0" dirty="0">
                <a:ea typeface="楷体_GB2312" pitchFamily="49" charset="-122"/>
                <a:sym typeface="Symbol" panose="05050102010706020507" pitchFamily="18" charset="2"/>
              </a:rPr>
              <a:t>∞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到该时刻的所有电压值有关，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即电感元件有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记忆电压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的作用，电感元件也是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记忆元件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195070" y="4976495"/>
            <a:ext cx="1051369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研究初始时刻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以后的电感电流，不需了解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以前的电流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只需知道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时刻开始作用的电压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时刻的电流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b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26676" name="Group 20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6677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678" name="Text Box 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26679" name="Object 23"/>
          <p:cNvGraphicFramePr>
            <a:graphicFrameLocks noChangeAspect="1"/>
          </p:cNvGraphicFramePr>
          <p:nvPr/>
        </p:nvGraphicFramePr>
        <p:xfrm>
          <a:off x="1919923" y="1482094"/>
          <a:ext cx="3149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6" name="Equation" r:id="rId3" imgW="1562100" imgH="520700" progId="Equation.DSMT4">
                  <p:embed/>
                </p:oleObj>
              </mc:Choice>
              <mc:Fallback>
                <p:oleObj name="Equation" r:id="rId3" imgW="1562100" imgH="520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923" y="1482094"/>
                        <a:ext cx="3149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0" name="Object 24"/>
          <p:cNvGraphicFramePr>
            <a:graphicFrameLocks noChangeAspect="1"/>
          </p:cNvGraphicFramePr>
          <p:nvPr/>
        </p:nvGraphicFramePr>
        <p:xfrm>
          <a:off x="5088573" y="1480505"/>
          <a:ext cx="44053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7" name="Equation" r:id="rId5" imgW="2349500" imgH="520700" progId="Equation.DSMT4">
                  <p:embed/>
                </p:oleObj>
              </mc:Choice>
              <mc:Fallback>
                <p:oleObj name="Equation" r:id="rId5" imgW="2349500" imgH="520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573" y="1480505"/>
                        <a:ext cx="44053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1" name="Object 25"/>
          <p:cNvGraphicFramePr>
            <a:graphicFrameLocks noChangeAspect="1"/>
          </p:cNvGraphicFramePr>
          <p:nvPr/>
        </p:nvGraphicFramePr>
        <p:xfrm>
          <a:off x="2510474" y="2431415"/>
          <a:ext cx="34988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8" name="公式" r:id="rId7" imgW="1892300" imgH="596900" progId="Equation.3">
                  <p:embed/>
                </p:oleObj>
              </mc:Choice>
              <mc:Fallback>
                <p:oleObj name="公式" r:id="rId7" imgW="1892300" imgH="596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474" y="2431415"/>
                        <a:ext cx="34988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71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积分关系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" fill="hold"/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" fill="hold"/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9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" fill="hold"/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" fill="hold"/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9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ldLvl="0" animBg="1"/>
      <p:bldP spid="326671" grpId="0" bldLvl="0" animBg="1" autoUpdateAnimBg="0"/>
      <p:bldP spid="326672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82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7683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684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7685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7686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687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7689" name="Group 9"/>
          <p:cNvGrpSpPr/>
          <p:nvPr/>
        </p:nvGrpSpPr>
        <p:grpSpPr bwMode="auto">
          <a:xfrm>
            <a:off x="916305" y="1768475"/>
            <a:ext cx="1662070" cy="850900"/>
            <a:chOff x="385" y="3022"/>
            <a:chExt cx="1019" cy="536"/>
          </a:xfrm>
        </p:grpSpPr>
        <p:pic>
          <p:nvPicPr>
            <p:cNvPr id="327690" name="Picture 10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691" name="Text Box 11"/>
            <p:cNvSpPr txBox="1">
              <a:spLocks noChangeArrowheads="1"/>
            </p:cNvSpPr>
            <p:nvPr/>
          </p:nvSpPr>
          <p:spPr bwMode="auto">
            <a:xfrm>
              <a:off x="794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2567623" y="1911668"/>
            <a:ext cx="716280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当电感的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为非关联参考方向时，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上述微分和积分表达式前要冠以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负号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7693" name="Object 13"/>
          <p:cNvGraphicFramePr>
            <a:graphicFrameLocks noChangeAspect="1"/>
          </p:cNvGraphicFramePr>
          <p:nvPr/>
        </p:nvGraphicFramePr>
        <p:xfrm>
          <a:off x="2352041" y="3282359"/>
          <a:ext cx="19113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4" name="公式" r:id="rId3" imgW="952500" imgH="609600" progId="Equation.3">
                  <p:embed/>
                </p:oleObj>
              </mc:Choice>
              <mc:Fallback>
                <p:oleObj name="公式" r:id="rId3" imgW="9525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041" y="3282359"/>
                        <a:ext cx="1911350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2279650" y="4820285"/>
            <a:ext cx="804481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上式中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称为电感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电流的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初始值，它反映电感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初始时刻的储能状况，也称为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初始状态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       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27699" name="Group 19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7700" name="Picture 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01" name="Text Box 2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27703" name="Object 23"/>
          <p:cNvGraphicFramePr>
            <a:graphicFrameLocks noChangeAspect="1"/>
          </p:cNvGraphicFramePr>
          <p:nvPr/>
        </p:nvGraphicFramePr>
        <p:xfrm>
          <a:off x="5162235" y="3299822"/>
          <a:ext cx="5248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5" name="公式" r:id="rId5" imgW="2374900" imgH="596900" progId="Equation.3">
                  <p:embed/>
                </p:oleObj>
              </mc:Choice>
              <mc:Fallback>
                <p:oleObj name="公式" r:id="rId5" imgW="2374900" imgH="596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235" y="3299822"/>
                        <a:ext cx="5248275" cy="1190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tx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40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/>
              <a:t>正确使用公式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 bldLvl="0" animBg="1"/>
      <p:bldP spid="32769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55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1125220" y="1413510"/>
            <a:ext cx="9525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电路如图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(a)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所示，已知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=0.5mH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的电感电压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波形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如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</a:rPr>
              <a:t>(b)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所示，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试求电感电流。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3715" name="Group 3"/>
          <p:cNvGrpSpPr/>
          <p:nvPr/>
        </p:nvGrpSpPr>
        <p:grpSpPr bwMode="auto">
          <a:xfrm>
            <a:off x="4292600" y="2087880"/>
            <a:ext cx="6336665" cy="3390265"/>
            <a:chOff x="480" y="1152"/>
            <a:chExt cx="4704" cy="2263"/>
          </a:xfrm>
        </p:grpSpPr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480" y="1152"/>
            <a:ext cx="4704" cy="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92" name="Image" r:id="rId1" imgW="4340225" imgH="2087880" progId="Photoshop.Image.5">
                    <p:embed/>
                  </p:oleObj>
                </mc:Choice>
                <mc:Fallback>
                  <p:oleObj name="Image" r:id="rId1" imgW="4340225" imgH="2087880" progId="Photoshop.Image.5">
                    <p:embed/>
                    <p:pic>
                      <p:nvPicPr>
                        <p:cNvPr id="0" name="图片 518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152"/>
                          <a:ext cx="4704" cy="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2448" y="2965"/>
              <a:ext cx="23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2690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8860" y="4063162"/>
            <a:ext cx="2654467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77157" y="4997747"/>
          <a:ext cx="536921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66" name="Equation" r:id="rId5" imgW="2578100" imgH="393700" progId="Equation.3">
                  <p:embed/>
                </p:oleObj>
              </mc:Choice>
              <mc:Fallback>
                <p:oleObj name="Equation" r:id="rId5" imgW="2578100" imgH="393700" progId="Equation.3">
                  <p:embed/>
                  <p:pic>
                    <p:nvPicPr>
                      <p:cNvPr id="0" name="图片 519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157" y="4997747"/>
                        <a:ext cx="536921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890652" y="1412776"/>
            <a:ext cx="363483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0&lt;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&lt;1s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1mV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207301" y="1844846"/>
          <a:ext cx="717200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67" name="Equation" r:id="rId1" imgW="3759200" imgH="635000" progId="Equation.3">
                  <p:embed/>
                </p:oleObj>
              </mc:Choice>
              <mc:Fallback>
                <p:oleObj name="Equation" r:id="rId1" imgW="3759200" imgH="635000" progId="Equation.3">
                  <p:embed/>
                  <p:pic>
                    <p:nvPicPr>
                      <p:cNvPr id="0" name="图片 519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01" y="1844846"/>
                        <a:ext cx="7172002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5148" b="46947"/>
          <a:stretch>
            <a:fillRect/>
          </a:stretch>
        </p:blipFill>
        <p:spPr>
          <a:xfrm>
            <a:off x="7468870" y="2369820"/>
            <a:ext cx="4070350" cy="2526665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86460" y="3068955"/>
            <a:ext cx="38207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1s&lt;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&lt;2s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)=-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1mV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86501" y="4906056"/>
            <a:ext cx="4254264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2s&lt;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&lt;3s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1mV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130231" y="3789062"/>
          <a:ext cx="547260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68" name="Equation" r:id="rId4" imgW="70713600" imgH="15240000" progId="Equation.DSMT4">
                  <p:embed/>
                </p:oleObj>
              </mc:Choice>
              <mc:Fallback>
                <p:oleObj name="Equation" r:id="rId4" imgW="70713600" imgH="15240000" progId="Equation.DSMT4">
                  <p:embed/>
                  <p:pic>
                    <p:nvPicPr>
                      <p:cNvPr id="0" name="图片 519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231" y="3789062"/>
                        <a:ext cx="547260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490951" y="4942961"/>
          <a:ext cx="59169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69" name="Equation" r:id="rId6" imgW="68884800" imgH="15240000" progId="Equation.DSMT4">
                  <p:embed/>
                </p:oleObj>
              </mc:Choice>
              <mc:Fallback>
                <p:oleObj name="Equation" r:id="rId6" imgW="68884800" imgH="15240000" progId="Equation.DSMT4">
                  <p:embed/>
                  <p:pic>
                    <p:nvPicPr>
                      <p:cNvPr id="0" name="图片 519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951" y="4942961"/>
                        <a:ext cx="591693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0831" y="3913892"/>
            <a:ext cx="1240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=4-2</a:t>
            </a:r>
            <a:r>
              <a:rPr lang="en-US" altLang="zh-CN" b="0" i="1" dirty="0" smtClean="0">
                <a:solidFill>
                  <a:srgbClr val="FF0000"/>
                </a:solidFill>
              </a:rPr>
              <a:t>tA</a:t>
            </a:r>
            <a:endParaRPr lang="zh-CN" altLang="en-US" b="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8145" y="5014947"/>
            <a:ext cx="1476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=2</a:t>
            </a:r>
            <a:r>
              <a:rPr lang="en-US" altLang="zh-CN" b="0" dirty="0">
                <a:solidFill>
                  <a:srgbClr val="FF0000"/>
                </a:solidFill>
              </a:rPr>
              <a:t>(</a:t>
            </a:r>
            <a:r>
              <a:rPr lang="en-US" altLang="zh-CN" b="0" i="1" dirty="0" smtClean="0">
                <a:solidFill>
                  <a:srgbClr val="FF0000"/>
                </a:solidFill>
              </a:rPr>
              <a:t>t</a:t>
            </a:r>
            <a:r>
              <a:rPr lang="en-US" altLang="zh-CN" b="0" dirty="0" smtClean="0">
                <a:solidFill>
                  <a:srgbClr val="FF0000"/>
                </a:solidFill>
              </a:rPr>
              <a:t>-2</a:t>
            </a:r>
            <a:r>
              <a:rPr lang="en-US" altLang="zh-CN" b="0" i="1" dirty="0" smtClean="0">
                <a:solidFill>
                  <a:srgbClr val="FF0000"/>
                </a:solidFill>
              </a:rPr>
              <a:t>)A</a:t>
            </a:r>
            <a:endParaRPr lang="zh-CN" altLang="en-US" b="0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32035" y="2060848"/>
            <a:ext cx="547907" cy="360040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bldLvl="0" animBg="1"/>
      <p:bldP spid="8" grpId="0" bldLvl="0" animBg="1"/>
      <p:bldP spid="9" grpId="0" bldLvl="0" animBg="1"/>
      <p:bldP spid="3" grpId="0"/>
      <p:bldP spid="12" grpId="0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1131888" y="1338264"/>
            <a:ext cx="19431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1418590" y="2130425"/>
            <a:ext cx="1771015" cy="521970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电容元件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6900" name="AutoShape 4"/>
          <p:cNvSpPr>
            <a:spLocks noChangeArrowheads="1"/>
          </p:cNvSpPr>
          <p:nvPr/>
        </p:nvSpPr>
        <p:spPr bwMode="auto">
          <a:xfrm>
            <a:off x="3363610" y="234600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4142105" y="1791970"/>
            <a:ext cx="7138035" cy="164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储存电能的两端元件。</a:t>
            </a:r>
            <a:endParaRPr kumimoji="1" lang="zh-CN" altLang="en-US" dirty="0">
              <a:latin typeface="楷体_GB2312" pitchFamily="49" charset="-12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任何时刻其储存的电荷</a:t>
            </a:r>
            <a:r>
              <a:rPr kumimoji="1" lang="en-US" altLang="zh-CN" dirty="0">
                <a:latin typeface="楷体_GB2312" pitchFamily="49" charset="-12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q </a:t>
            </a:r>
            <a:r>
              <a:rPr kumimoji="1" lang="zh-CN" altLang="en-US" dirty="0">
                <a:latin typeface="楷体_GB2312" pitchFamily="49" charset="-122"/>
              </a:rPr>
              <a:t>与其两端的电压</a:t>
            </a:r>
            <a:r>
              <a:rPr kumimoji="1" lang="en-US" altLang="zh-CN" dirty="0">
                <a:latin typeface="楷体_GB2312" pitchFamily="49" charset="-12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endParaRPr kumimoji="1" lang="en-US" altLang="zh-CN" b="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能用</a:t>
            </a:r>
            <a:r>
              <a:rPr kumimoji="1" lang="en-US" altLang="zh-CN" dirty="0">
                <a:latin typeface="楷体_GB2312" pitchFamily="49" charset="-12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q-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u </a:t>
            </a:r>
            <a:r>
              <a:rPr kumimoji="1" lang="zh-CN" altLang="en-US" dirty="0">
                <a:latin typeface="楷体_GB2312" pitchFamily="49" charset="-122"/>
              </a:rPr>
              <a:t>平面上的一条曲线来描述。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1778318" y="3570288"/>
          <a:ext cx="23050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99" name="公式" r:id="rId1" imgW="1066800" imgH="304800" progId="Equation.3">
                  <p:embed/>
                </p:oleObj>
              </mc:Choice>
              <mc:Fallback>
                <p:oleObj name="公式" r:id="rId1" imgW="10668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18" y="3570288"/>
                        <a:ext cx="23050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09" name="Group 1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6910" name="Picture 1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911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6912" name="Group 1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6913" name="Picture 1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914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36915" name="AutoShape 19" descr="羊皮纸"/>
          <p:cNvSpPr>
            <a:spLocks noChangeArrowheads="1"/>
          </p:cNvSpPr>
          <p:nvPr/>
        </p:nvSpPr>
        <p:spPr bwMode="auto">
          <a:xfrm rot="1635320">
            <a:off x="4077972" y="4660617"/>
            <a:ext cx="2206625" cy="953134"/>
          </a:xfrm>
          <a:prstGeom prst="curvedUpArrow">
            <a:avLst>
              <a:gd name="adj1" fmla="val 18226"/>
              <a:gd name="adj2" fmla="val 70114"/>
              <a:gd name="adj3" fmla="val 33333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库伏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algn="ctr" eaLnBrk="0" hangingPunct="0"/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特性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6923" name="Group 27"/>
          <p:cNvGrpSpPr/>
          <p:nvPr/>
        </p:nvGrpSpPr>
        <p:grpSpPr bwMode="auto">
          <a:xfrm>
            <a:off x="6884990" y="3355023"/>
            <a:ext cx="3168650" cy="2881312"/>
            <a:chOff x="2925" y="1797"/>
            <a:chExt cx="1996" cy="1815"/>
          </a:xfrm>
        </p:grpSpPr>
        <p:sp>
          <p:nvSpPr>
            <p:cNvPr id="336904" name="Text Box 8"/>
            <p:cNvSpPr txBox="1">
              <a:spLocks noChangeArrowheads="1"/>
            </p:cNvSpPr>
            <p:nvPr/>
          </p:nvSpPr>
          <p:spPr bwMode="auto">
            <a:xfrm>
              <a:off x="4511" y="2526"/>
              <a:ext cx="4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6905" name="Line 9"/>
            <p:cNvSpPr>
              <a:spLocks noChangeShapeType="1"/>
            </p:cNvSpPr>
            <p:nvPr/>
          </p:nvSpPr>
          <p:spPr bwMode="auto">
            <a:xfrm>
              <a:off x="3043" y="2750"/>
              <a:ext cx="146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06" name="Line 10"/>
            <p:cNvSpPr>
              <a:spLocks noChangeShapeType="1"/>
            </p:cNvSpPr>
            <p:nvPr/>
          </p:nvSpPr>
          <p:spPr bwMode="auto">
            <a:xfrm>
              <a:off x="3742" y="1888"/>
              <a:ext cx="0" cy="17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07" name="Text Box 11"/>
            <p:cNvSpPr txBox="1">
              <a:spLocks noChangeArrowheads="1"/>
            </p:cNvSpPr>
            <p:nvPr/>
          </p:nvSpPr>
          <p:spPr bwMode="auto">
            <a:xfrm>
              <a:off x="3689" y="1797"/>
              <a:ext cx="4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4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6908" name="Freeform 12"/>
            <p:cNvSpPr/>
            <p:nvPr/>
          </p:nvSpPr>
          <p:spPr bwMode="auto">
            <a:xfrm>
              <a:off x="2925" y="2021"/>
              <a:ext cx="1526" cy="1065"/>
            </a:xfrm>
            <a:custGeom>
              <a:avLst/>
              <a:gdLst>
                <a:gd name="T0" fmla="*/ 0 w 1043"/>
                <a:gd name="T1" fmla="*/ 726 h 726"/>
                <a:gd name="T2" fmla="*/ 454 w 1043"/>
                <a:gd name="T3" fmla="*/ 590 h 726"/>
                <a:gd name="T4" fmla="*/ 1043 w 1043"/>
                <a:gd name="T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16" name="Text Box 20" descr="斜纹布"/>
            <p:cNvSpPr txBox="1">
              <a:spLocks noChangeArrowheads="1"/>
            </p:cNvSpPr>
            <p:nvPr/>
          </p:nvSpPr>
          <p:spPr bwMode="auto">
            <a:xfrm>
              <a:off x="3742" y="2659"/>
              <a:ext cx="227" cy="7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6920" name="Group 24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6921" name="Picture 2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922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电容的定义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bldLvl="0" animBg="1"/>
      <p:bldP spid="336899" grpId="0" bldLvl="0" animBg="1" autoUpdateAnimBg="0"/>
      <p:bldP spid="336900" grpId="0" bldLvl="0" animBg="1"/>
      <p:bldP spid="336901" grpId="1" bldLvl="0" animBg="1"/>
      <p:bldP spid="336915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355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电感电容电路稳态分析例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3700"/>
          <a:stretch>
            <a:fillRect/>
          </a:stretch>
        </p:blipFill>
        <p:spPr>
          <a:xfrm>
            <a:off x="4007769" y="2636695"/>
            <a:ext cx="4032448" cy="375295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485900" y="1360805"/>
            <a:ext cx="908431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所示电路的开关闭合已久，求开关在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断开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电容电压和电感电流的初始值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(0</a:t>
            </a:r>
            <a:r>
              <a:rPr kumimoji="1" lang="en-US" altLang="zh-CN" b="1" baseline="-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(0</a:t>
            </a:r>
            <a:r>
              <a:rPr kumimoji="1" lang="en-US" altLang="zh-CN" b="1" baseline="-300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kumimoji="1"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电感电容电路稳态分析例续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40105" y="1196340"/>
            <a:ext cx="955802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解：由于各电压电流均为不随时间变化的恒定值，电感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相当于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短路；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电容相当于开路，如图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所示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271905" y="2433320"/>
          <a:ext cx="3121025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78" name="Equation" r:id="rId1" imgW="1473200" imgH="393700" progId="Equation.3">
                  <p:embed/>
                </p:oleObj>
              </mc:Choice>
              <mc:Fallback>
                <p:oleObj name="Equation" r:id="rId1" imgW="1473200" imgH="393700" progId="Equation.3">
                  <p:embed/>
                  <p:pic>
                    <p:nvPicPr>
                      <p:cNvPr id="0" name="图片 520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905" y="2433320"/>
                        <a:ext cx="3121025" cy="882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71423" y="3449241"/>
          <a:ext cx="4386889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79" name="Equation" r:id="rId3" imgW="2273300" imgH="393700" progId="Equation.3">
                  <p:embed/>
                </p:oleObj>
              </mc:Choice>
              <mc:Fallback>
                <p:oleObj name="Equation" r:id="rId3" imgW="2273300" imgH="393700" progId="Equation.3">
                  <p:embed/>
                  <p:pic>
                    <p:nvPicPr>
                      <p:cNvPr id="0" name="图片 520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23" y="3449241"/>
                        <a:ext cx="4386889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271455" y="4797314"/>
            <a:ext cx="806489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开关断开时，电感电流不能跃变；电容电压不能跃变。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1275008" y="5373997"/>
          <a:ext cx="612068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80" name="Equation" r:id="rId5" imgW="2857500" imgH="228600" progId="Equation.3">
                  <p:embed/>
                </p:oleObj>
              </mc:Choice>
              <mc:Fallback>
                <p:oleObj name="Equation" r:id="rId5" imgW="2857500" imgH="228600" progId="Equation.3">
                  <p:embed/>
                  <p:pic>
                    <p:nvPicPr>
                      <p:cNvPr id="0" name="图片 520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8" y="5373997"/>
                        <a:ext cx="612068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827395" y="1943735"/>
          <a:ext cx="57721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81" name="Image" r:id="rId7" imgW="31140400" imgH="10071100" progId="Photoshop.Image.5">
                  <p:embed/>
                </p:oleObj>
              </mc:Choice>
              <mc:Fallback>
                <p:oleObj name="Image" r:id="rId7" imgW="31140400" imgH="10071100" progId="Photoshop.Image.5">
                  <p:embed/>
                  <p:pic>
                    <p:nvPicPr>
                      <p:cNvPr id="0" name="图片 520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395" y="1943735"/>
                        <a:ext cx="5772150" cy="284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ldLvl="0" animBg="1"/>
      <p:bldP spid="13619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06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28707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08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8709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28710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11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1346200" y="1479550"/>
            <a:ext cx="397446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4.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电感的功率和储能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1849755" y="2274570"/>
            <a:ext cx="1512888" cy="521970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>
                <a:solidFill>
                  <a:srgbClr val="FF9900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0">
                <a:solidFill>
                  <a:srgbClr val="FF9900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功率</a:t>
            </a:r>
            <a:endParaRPr kumimoji="1" lang="zh-CN" altLang="en-US" b="0">
              <a:solidFill>
                <a:srgbClr val="FF9900"/>
              </a:solidFill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28715" name="Object 11"/>
          <p:cNvGraphicFramePr>
            <a:graphicFrameLocks noChangeAspect="1"/>
          </p:cNvGraphicFramePr>
          <p:nvPr/>
        </p:nvGraphicFramePr>
        <p:xfrm>
          <a:off x="4009390" y="1915478"/>
          <a:ext cx="2562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5" name="公式" r:id="rId2" imgW="1358900" imgH="609600" progId="Equation.3">
                  <p:embed/>
                </p:oleObj>
              </mc:Choice>
              <mc:Fallback>
                <p:oleObj name="公式" r:id="rId2" imgW="13589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90" y="1915478"/>
                        <a:ext cx="25622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6" name="AutoShape 12"/>
          <p:cNvSpPr>
            <a:spLocks noChangeArrowheads="1"/>
          </p:cNvSpPr>
          <p:nvPr/>
        </p:nvSpPr>
        <p:spPr bwMode="auto">
          <a:xfrm>
            <a:off x="7249795" y="2222500"/>
            <a:ext cx="3602355" cy="613410"/>
          </a:xfrm>
          <a:prstGeom prst="wedgeRectCallout">
            <a:avLst>
              <a:gd name="adj1" fmla="val -65723"/>
              <a:gd name="adj2" fmla="val 34679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500120" y="3138488"/>
            <a:ext cx="61595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当电流增大</a:t>
            </a:r>
            <a:r>
              <a:rPr kumimoji="1" lang="zh-CN" altLang="en-US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p&gt;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电感吸收功率。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3500120" y="3785870"/>
            <a:ext cx="6143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当电流减小，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&lt;0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电感发出功率。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1057910" y="4436110"/>
            <a:ext cx="10567670" cy="177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电感能在一段时间内吸收外部供给的能量并转化为磁场能量储存，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在另一段时间内又把能量释放回电路，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因此电感元件是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无源元件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储能元件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，它本身不消耗能量。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28720" name="Group 16"/>
          <p:cNvGrpSpPr/>
          <p:nvPr/>
        </p:nvGrpSpPr>
        <p:grpSpPr bwMode="auto">
          <a:xfrm>
            <a:off x="767080" y="3664268"/>
            <a:ext cx="1662068" cy="850900"/>
            <a:chOff x="385" y="3022"/>
            <a:chExt cx="1018" cy="536"/>
          </a:xfrm>
        </p:grpSpPr>
        <p:pic>
          <p:nvPicPr>
            <p:cNvPr id="328721" name="Picture 17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28726" name="Group 22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28727" name="Picture 2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28" name="Text Box 2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7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电感的功率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9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3" grpId="0" bldLvl="0" animBg="1"/>
      <p:bldP spid="328714" grpId="0" bldLvl="0" animBg="1"/>
      <p:bldP spid="328716" grpId="0" bldLvl="0" animBg="1"/>
      <p:bldP spid="328717" grpId="0" bldLvl="0" animBg="1" autoUpdateAnimBg="0"/>
      <p:bldP spid="328718" grpId="0" bldLvl="0" animBg="1" autoUpdateAnimBg="0"/>
      <p:bldP spid="32871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198880" y="3034348"/>
            <a:ext cx="50653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从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>
                <a:latin typeface="楷体_GB2312" pitchFamily="49" charset="-122"/>
              </a:rPr>
              <a:t>到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电感储能的变化量为：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6240167" y="2639739"/>
          <a:ext cx="43926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2" name="公式" r:id="rId1" imgW="2286000" imgH="596900" progId="Equation.3">
                  <p:embed/>
                </p:oleObj>
              </mc:Choice>
              <mc:Fallback>
                <p:oleObj name="公式" r:id="rId1" imgW="22860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67" y="2639739"/>
                        <a:ext cx="43926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1347470" y="1628144"/>
          <a:ext cx="49545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3" name="Equation" r:id="rId3" imgW="2527300" imgH="647700" progId="Equation.DSMT4">
                  <p:embed/>
                </p:oleObj>
              </mc:Choice>
              <mc:Fallback>
                <p:oleObj name="Equation" r:id="rId3" imgW="25273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70" y="1628144"/>
                        <a:ext cx="49545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346835" y="1195705"/>
            <a:ext cx="2383155" cy="521970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电感的储能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30758" name="Group 6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0759" name="Picture 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760" name="Text Box 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0761" name="Group 9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0762" name="Picture 1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763" name="Text Box 1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30764" name="Object 12"/>
          <p:cNvGraphicFramePr>
            <a:graphicFrameLocks noChangeAspect="1"/>
          </p:cNvGraphicFramePr>
          <p:nvPr/>
        </p:nvGraphicFramePr>
        <p:xfrm>
          <a:off x="9686925" y="1775460"/>
          <a:ext cx="16573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4" name="公式" r:id="rId6" imgW="965200" imgH="596900" progId="Equation.3">
                  <p:embed/>
                </p:oleObj>
              </mc:Choice>
              <mc:Fallback>
                <p:oleObj name="公式" r:id="rId6" imgW="965200" imgH="596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925" y="1775460"/>
                        <a:ext cx="16573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6173472" y="1816735"/>
          <a:ext cx="3441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5" name="Equation" r:id="rId8" imgW="1866900" imgH="520700" progId="Equation.DSMT4">
                  <p:embed/>
                </p:oleObj>
              </mc:Choice>
              <mc:Fallback>
                <p:oleObj name="Equation" r:id="rId8" imgW="1866900" imgH="520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472" y="1816735"/>
                        <a:ext cx="34417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770" name="Group 1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0771" name="Picture 1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0772" name="Text Box 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0773" name="Group 21"/>
          <p:cNvGrpSpPr/>
          <p:nvPr/>
        </p:nvGrpSpPr>
        <p:grpSpPr bwMode="auto">
          <a:xfrm>
            <a:off x="7886702" y="1344613"/>
            <a:ext cx="1944688" cy="1439862"/>
            <a:chOff x="2426" y="1525"/>
            <a:chExt cx="1225" cy="907"/>
          </a:xfrm>
        </p:grpSpPr>
        <p:sp>
          <p:nvSpPr>
            <p:cNvPr id="330774" name="Line 22"/>
            <p:cNvSpPr>
              <a:spLocks noChangeShapeType="1"/>
            </p:cNvSpPr>
            <p:nvPr/>
          </p:nvSpPr>
          <p:spPr bwMode="auto">
            <a:xfrm flipV="1">
              <a:off x="2426" y="1706"/>
              <a:ext cx="862" cy="726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75" name="Text Box 23" descr="斜纹布"/>
            <p:cNvSpPr txBox="1">
              <a:spLocks noChangeArrowheads="1"/>
            </p:cNvSpPr>
            <p:nvPr/>
          </p:nvSpPr>
          <p:spPr bwMode="auto">
            <a:xfrm>
              <a:off x="3288" y="1525"/>
              <a:ext cx="363" cy="32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电感的储能</a:t>
            </a:r>
            <a:endParaRPr lang="zh-CN" altLang="en-US" sz="3600"/>
          </a:p>
        </p:txBody>
      </p:sp>
      <p:sp>
        <p:nvSpPr>
          <p:cNvPr id="331778" name="Text Box 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03009" y="4387851"/>
            <a:ext cx="7561262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电感的储能只与当时的电流值有关，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电感电流不能跃变，反映了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储能不能跃变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②电感储存的能量一定大于或等于零。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1786" name="Group 10"/>
          <p:cNvGrpSpPr/>
          <p:nvPr/>
        </p:nvGrpSpPr>
        <p:grpSpPr bwMode="auto">
          <a:xfrm>
            <a:off x="844550" y="3567113"/>
            <a:ext cx="1662068" cy="850900"/>
            <a:chOff x="385" y="3022"/>
            <a:chExt cx="1018" cy="536"/>
          </a:xfrm>
        </p:grpSpPr>
        <p:pic>
          <p:nvPicPr>
            <p:cNvPr id="331787" name="Picture 11" descr="123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1788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31796" name="Group 20"/>
          <p:cNvGrpSpPr/>
          <p:nvPr/>
        </p:nvGrpSpPr>
        <p:grpSpPr bwMode="auto">
          <a:xfrm>
            <a:off x="7699260" y="3851058"/>
            <a:ext cx="3373755" cy="1142365"/>
            <a:chOff x="1631" y="483"/>
            <a:chExt cx="2140" cy="727"/>
          </a:xfrm>
        </p:grpSpPr>
        <p:graphicFrame>
          <p:nvGraphicFramePr>
            <p:cNvPr id="331779" name="Object 3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631" y="483"/>
            <a:ext cx="2140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71" name="公式" r:id="rId15" imgW="1739900" imgH="596900" progId="Equation.3">
                    <p:embed/>
                  </p:oleObj>
                </mc:Choice>
                <mc:Fallback>
                  <p:oleObj name="公式" r:id="rId15" imgW="1739900" imgH="596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483"/>
                          <a:ext cx="2140" cy="727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CCFF"/>
                            </a:gs>
                            <a:gs pos="50000">
                              <a:schemeClr val="tx1"/>
                            </a:gs>
                            <a:gs pos="100000">
                              <a:srgbClr val="33CC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795" name="Line 1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291" y="905"/>
              <a:ext cx="181" cy="91"/>
            </a:xfrm>
            <a:prstGeom prst="line">
              <a:avLst/>
            </a:prstGeom>
            <a:noFill/>
            <a:ln w="19050" cap="sq">
              <a:solidFill>
                <a:srgbClr val="9900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ldLvl="0" animBg="1"/>
      <p:bldP spid="330757" grpId="0" bldLvl="0" animBg="1"/>
      <p:bldP spid="331778" grpId="1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7377367" y="3718813"/>
          <a:ext cx="3236119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6" name="位图图像" r:id="rId1" imgW="7258050" imgH="3867150" progId="Paint.Picture">
                  <p:embed/>
                </p:oleObj>
              </mc:Choice>
              <mc:Fallback>
                <p:oleObj name="位图图像" r:id="rId1" imgW="7258050" imgH="3867150" progId="Paint.Picture">
                  <p:embed/>
                  <p:pic>
                    <p:nvPicPr>
                      <p:cNvPr id="0" name="图片 521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367" y="3718813"/>
                        <a:ext cx="3236119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095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138329" y="2331085"/>
            <a:ext cx="6120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解：根据电流的变化规律，分段</a:t>
            </a:r>
            <a:r>
              <a:rPr kumimoji="1"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计算：</a:t>
            </a:r>
            <a:r>
              <a:rPr kumimoji="1"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500644" y="2980060"/>
          <a:ext cx="1485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0" name="Equation" r:id="rId3" imgW="760095" imgH="161290" progId="Equation.3">
                  <p:embed/>
                </p:oleObj>
              </mc:Choice>
              <mc:Fallback>
                <p:oleObj name="Equation" r:id="rId3" imgW="760095" imgH="161290" progId="Equation.3">
                  <p:embed/>
                  <p:pic>
                    <p:nvPicPr>
                      <p:cNvPr id="0" name="图片 521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44" y="2980060"/>
                        <a:ext cx="1485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3879850" y="2995295"/>
          <a:ext cx="100457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1" name="Equation" r:id="rId5" imgW="508635" imgH="161290" progId="Equation.3">
                  <p:embed/>
                </p:oleObj>
              </mc:Choice>
              <mc:Fallback>
                <p:oleObj name="Equation" r:id="rId5" imgW="508635" imgH="161290" progId="Equation.3">
                  <p:embed/>
                  <p:pic>
                    <p:nvPicPr>
                      <p:cNvPr id="0" name="图片 521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995295"/>
                        <a:ext cx="1004570" cy="443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1932188" y="3428241"/>
          <a:ext cx="374441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2" name="" r:id="rId7" imgW="1390650" imgH="270510" progId="Equation.3">
                  <p:embed/>
                </p:oleObj>
              </mc:Choice>
              <mc:Fallback>
                <p:oleObj name="" r:id="rId7" imgW="1390650" imgH="270510" progId="Equation.3">
                  <p:embed/>
                  <p:pic>
                    <p:nvPicPr>
                      <p:cNvPr id="0" name="图片 521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88" y="3428241"/>
                        <a:ext cx="374441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1859915" y="4357370"/>
          <a:ext cx="270256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3" name="Equation" r:id="rId9" imgW="978535" imgH="161290" progId="Equation.3">
                  <p:embed/>
                </p:oleObj>
              </mc:Choice>
              <mc:Fallback>
                <p:oleObj name="Equation" r:id="rId9" imgW="978535" imgH="161290" progId="Equation.3">
                  <p:embed/>
                  <p:pic>
                    <p:nvPicPr>
                      <p:cNvPr id="0" name="图片 521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915" y="4357370"/>
                        <a:ext cx="2702560" cy="53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1860178" y="4869678"/>
          <a:ext cx="3456384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4" name="Equation" r:id="rId11" imgW="1275080" imgH="321945" progId="Equation.DSMT4">
                  <p:embed/>
                </p:oleObj>
              </mc:Choice>
              <mc:Fallback>
                <p:oleObj name="Equation" r:id="rId11" imgW="1275080" imgH="321945" progId="Equation.DSMT4">
                  <p:embed/>
                  <p:pic>
                    <p:nvPicPr>
                      <p:cNvPr id="0" name="图片 52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78" y="4869678"/>
                        <a:ext cx="3456384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8437245" y="2348865"/>
          <a:ext cx="246316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45" name="位图图像" r:id="rId13" imgW="3562350" imgH="3143250" progId="Paint.Picture">
                  <p:embed/>
                </p:oleObj>
              </mc:Choice>
              <mc:Fallback>
                <p:oleObj name="位图图像" r:id="rId13" imgW="3562350" imgH="3143250" progId="Paint.Picture">
                  <p:embed/>
                  <p:pic>
                    <p:nvPicPr>
                      <p:cNvPr id="0" name="图片 521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245" y="2348865"/>
                        <a:ext cx="246316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1127125" y="1196340"/>
            <a:ext cx="9633585" cy="9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    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电路如图 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(a)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所示， 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0.1H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电感通以图 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(b)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所示的电流。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求时间</a:t>
            </a:r>
            <a:r>
              <a:rPr kumimoji="1" lang="en-US" altLang="zh-CN" i="1" dirty="0">
                <a:solidFill>
                  <a:prstClr val="black"/>
                </a:solidFill>
                <a:latin typeface="楷体_GB2312" pitchFamily="49" charset="-122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&gt;0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时电感电压、吸收功率及储存能量的变化规律。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030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1489006" y="1559575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2" name="Equation" r:id="rId1" imgW="824230" imgH="161290" progId="Equation.3">
                  <p:embed/>
                </p:oleObj>
              </mc:Choice>
              <mc:Fallback>
                <p:oleObj name="Equation" r:id="rId1" imgW="824230" imgH="161290" progId="Equation.3">
                  <p:embed/>
                  <p:pic>
                    <p:nvPicPr>
                      <p:cNvPr id="0" name="图片 522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06" y="1559575"/>
                        <a:ext cx="182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1992556" y="2169191"/>
          <a:ext cx="8001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3" name="Equation" r:id="rId3" imgW="405765" imgH="161290" progId="Equation.3">
                  <p:embed/>
                </p:oleObj>
              </mc:Choice>
              <mc:Fallback>
                <p:oleObj name="Equation" r:id="rId3" imgW="405765" imgH="161290" progId="Equation.3">
                  <p:embed/>
                  <p:pic>
                    <p:nvPicPr>
                      <p:cNvPr id="0" name="图片 522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556" y="2169191"/>
                        <a:ext cx="8001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1848540" y="2702587"/>
          <a:ext cx="15430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4" name="" r:id="rId5" imgW="534670" imgH="270510" progId="Equation.3">
                  <p:embed/>
                </p:oleObj>
              </mc:Choice>
              <mc:Fallback>
                <p:oleObj name="" r:id="rId5" imgW="534670" imgH="270510" progId="Equation.3">
                  <p:embed/>
                  <p:pic>
                    <p:nvPicPr>
                      <p:cNvPr id="0" name="图片 52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540" y="2702587"/>
                        <a:ext cx="15430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1776279" y="3845575"/>
          <a:ext cx="15430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5" name="" r:id="rId7" imgW="444500" imgH="141605" progId="Equation.3">
                  <p:embed/>
                </p:oleObj>
              </mc:Choice>
              <mc:Fallback>
                <p:oleObj name="" r:id="rId7" imgW="444500" imgH="141605" progId="Equation.3">
                  <p:embed/>
                  <p:pic>
                    <p:nvPicPr>
                      <p:cNvPr id="0" name="图片 52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279" y="3845575"/>
                        <a:ext cx="15430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1704525" y="4455175"/>
          <a:ext cx="2664296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6" name="Equation" r:id="rId9" imgW="1056005" imgH="321945" progId="Equation.DSMT4">
                  <p:embed/>
                </p:oleObj>
              </mc:Choice>
              <mc:Fallback>
                <p:oleObj name="Equation" r:id="rId9" imgW="1056005" imgH="321945" progId="Equation.DSMT4">
                  <p:embed/>
                  <p:pic>
                    <p:nvPicPr>
                      <p:cNvPr id="0" name="图片 52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25" y="4455175"/>
                        <a:ext cx="2664296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897503" y="1220470"/>
          <a:ext cx="3236119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7" name="位图图像" r:id="rId11" imgW="7258050" imgH="3867150" progId="Paint.Picture">
                  <p:embed/>
                </p:oleObj>
              </mc:Choice>
              <mc:Fallback>
                <p:oleObj name="位图图像" r:id="rId11" imgW="7258050" imgH="3867150" progId="Paint.Picture">
                  <p:embed/>
                  <p:pic>
                    <p:nvPicPr>
                      <p:cNvPr id="0" name="图片 522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503" y="1220470"/>
                        <a:ext cx="3236119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4" name="Object 8"/>
          <p:cNvGraphicFramePr>
            <a:graphicFrameLocks noChangeAspect="1"/>
          </p:cNvGraphicFramePr>
          <p:nvPr/>
        </p:nvGraphicFramePr>
        <p:xfrm>
          <a:off x="4802641" y="2399682"/>
          <a:ext cx="177503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8" name="Equation" r:id="rId13" imgW="824230" imgH="161290" progId="Equation.3">
                  <p:embed/>
                </p:oleObj>
              </mc:Choice>
              <mc:Fallback>
                <p:oleObj name="Equation" r:id="rId13" imgW="824230" imgH="161290" progId="Equation.3">
                  <p:embed/>
                  <p:pic>
                    <p:nvPicPr>
                      <p:cNvPr id="0" name="图片 52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641" y="2399682"/>
                        <a:ext cx="177503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5" name="Object 9"/>
          <p:cNvGraphicFramePr>
            <a:graphicFrameLocks noChangeAspect="1"/>
          </p:cNvGraphicFramePr>
          <p:nvPr/>
        </p:nvGraphicFramePr>
        <p:xfrm>
          <a:off x="5305683" y="2890009"/>
          <a:ext cx="1771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9" name="Equation" r:id="rId15" imgW="766445" imgH="161290" progId="Equation.3">
                  <p:embed/>
                </p:oleObj>
              </mc:Choice>
              <mc:Fallback>
                <p:oleObj name="Equation" r:id="rId15" imgW="766445" imgH="161290" progId="Equation.3">
                  <p:embed/>
                  <p:pic>
                    <p:nvPicPr>
                      <p:cNvPr id="0" name="图片 522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683" y="2890009"/>
                        <a:ext cx="1771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6" name="Object 10"/>
          <p:cNvGraphicFramePr>
            <a:graphicFrameLocks noChangeAspect="1"/>
          </p:cNvGraphicFramePr>
          <p:nvPr/>
        </p:nvGraphicFramePr>
        <p:xfrm>
          <a:off x="5305425" y="3388360"/>
          <a:ext cx="3388360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0" name="Equation" r:id="rId17" imgW="1654810" imgH="354330" progId="Equation.DSMT4">
                  <p:embed/>
                </p:oleObj>
              </mc:Choice>
              <mc:Fallback>
                <p:oleObj name="Equation" r:id="rId17" imgW="1654810" imgH="354330" progId="Equation.DSMT4">
                  <p:embed/>
                  <p:pic>
                    <p:nvPicPr>
                      <p:cNvPr id="0" name="图片 522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388360"/>
                        <a:ext cx="3388360" cy="88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87" name="Group 11"/>
          <p:cNvGrpSpPr>
            <a:grpSpLocks noChangeAspect="1"/>
          </p:cNvGrpSpPr>
          <p:nvPr/>
        </p:nvGrpSpPr>
        <p:grpSpPr bwMode="auto">
          <a:xfrm>
            <a:off x="5233670" y="4269105"/>
            <a:ext cx="3549650" cy="494030"/>
            <a:chOff x="240" y="848"/>
            <a:chExt cx="1960" cy="256"/>
          </a:xfrm>
        </p:grpSpPr>
        <p:sp>
          <p:nvSpPr>
            <p:cNvPr id="9319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40" y="864"/>
              <a:ext cx="1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198" name="Rectangle 13"/>
            <p:cNvSpPr>
              <a:spLocks noChangeArrowheads="1"/>
            </p:cNvSpPr>
            <p:nvPr/>
          </p:nvSpPr>
          <p:spPr bwMode="auto">
            <a:xfrm>
              <a:off x="1996" y="869"/>
              <a:ext cx="1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199" name="Rectangle 14"/>
            <p:cNvSpPr>
              <a:spLocks noChangeArrowheads="1"/>
            </p:cNvSpPr>
            <p:nvPr/>
          </p:nvSpPr>
          <p:spPr bwMode="auto">
            <a:xfrm>
              <a:off x="1933" y="869"/>
              <a:ext cx="5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0" name="Rectangle 15"/>
            <p:cNvSpPr>
              <a:spLocks noChangeArrowheads="1"/>
            </p:cNvSpPr>
            <p:nvPr/>
          </p:nvSpPr>
          <p:spPr bwMode="auto">
            <a:xfrm>
              <a:off x="1753" y="869"/>
              <a:ext cx="1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1" name="Rectangle 16"/>
            <p:cNvSpPr>
              <a:spLocks noChangeArrowheads="1"/>
            </p:cNvSpPr>
            <p:nvPr/>
          </p:nvSpPr>
          <p:spPr bwMode="auto">
            <a:xfrm>
              <a:off x="1709" y="869"/>
              <a:ext cx="4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2" name="Rectangle 17"/>
            <p:cNvSpPr>
              <a:spLocks noChangeArrowheads="1"/>
            </p:cNvSpPr>
            <p:nvPr/>
          </p:nvSpPr>
          <p:spPr bwMode="auto">
            <a:xfrm>
              <a:off x="1621" y="869"/>
              <a:ext cx="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3" name="Rectangle 18"/>
            <p:cNvSpPr>
              <a:spLocks noChangeArrowheads="1"/>
            </p:cNvSpPr>
            <p:nvPr/>
          </p:nvSpPr>
          <p:spPr bwMode="auto">
            <a:xfrm>
              <a:off x="1121" y="869"/>
              <a:ext cx="26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225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4" name="Rectangle 19"/>
            <p:cNvSpPr>
              <a:spLocks noChangeArrowheads="1"/>
            </p:cNvSpPr>
            <p:nvPr/>
          </p:nvSpPr>
          <p:spPr bwMode="auto">
            <a:xfrm>
              <a:off x="1076" y="869"/>
              <a:ext cx="4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5" name="Rectangle 20"/>
            <p:cNvSpPr>
              <a:spLocks noChangeArrowheads="1"/>
            </p:cNvSpPr>
            <p:nvPr/>
          </p:nvSpPr>
          <p:spPr bwMode="auto">
            <a:xfrm>
              <a:off x="988" y="869"/>
              <a:ext cx="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6" name="Rectangle 21"/>
            <p:cNvSpPr>
              <a:spLocks noChangeArrowheads="1"/>
            </p:cNvSpPr>
            <p:nvPr/>
          </p:nvSpPr>
          <p:spPr bwMode="auto">
            <a:xfrm>
              <a:off x="924" y="869"/>
              <a:ext cx="5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7" name="Rectangle 22"/>
            <p:cNvSpPr>
              <a:spLocks noChangeArrowheads="1"/>
            </p:cNvSpPr>
            <p:nvPr/>
          </p:nvSpPr>
          <p:spPr bwMode="auto">
            <a:xfrm>
              <a:off x="1485" y="848"/>
              <a:ext cx="9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8" name="Rectangle 23"/>
            <p:cNvSpPr>
              <a:spLocks noChangeArrowheads="1"/>
            </p:cNvSpPr>
            <p:nvPr/>
          </p:nvSpPr>
          <p:spPr bwMode="auto">
            <a:xfrm>
              <a:off x="781" y="848"/>
              <a:ext cx="9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09" name="Rectangle 24"/>
            <p:cNvSpPr>
              <a:spLocks noChangeArrowheads="1"/>
            </p:cNvSpPr>
            <p:nvPr/>
          </p:nvSpPr>
          <p:spPr bwMode="auto">
            <a:xfrm>
              <a:off x="427" y="848"/>
              <a:ext cx="9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10" name="Rectangle 25"/>
            <p:cNvSpPr>
              <a:spLocks noChangeArrowheads="1"/>
            </p:cNvSpPr>
            <p:nvPr/>
          </p:nvSpPr>
          <p:spPr bwMode="auto">
            <a:xfrm>
              <a:off x="1389" y="869"/>
              <a:ext cx="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11" name="Rectangle 26"/>
            <p:cNvSpPr>
              <a:spLocks noChangeArrowheads="1"/>
            </p:cNvSpPr>
            <p:nvPr/>
          </p:nvSpPr>
          <p:spPr bwMode="auto">
            <a:xfrm>
              <a:off x="576" y="869"/>
              <a:ext cx="1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ui</a:t>
              </a:r>
              <a:endParaRPr lang="en-US" altLang="zh-CN" sz="1800" b="0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212" name="Rectangle 27"/>
            <p:cNvSpPr>
              <a:spLocks noChangeArrowheads="1"/>
            </p:cNvSpPr>
            <p:nvPr/>
          </p:nvSpPr>
          <p:spPr bwMode="auto">
            <a:xfrm>
              <a:off x="292" y="869"/>
              <a:ext cx="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1800" b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5004" name="Object 28"/>
          <p:cNvGraphicFramePr>
            <a:graphicFrameLocks noChangeAspect="1"/>
          </p:cNvGraphicFramePr>
          <p:nvPr/>
        </p:nvGraphicFramePr>
        <p:xfrm>
          <a:off x="5250815" y="4756785"/>
          <a:ext cx="4481830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1" name="Equation" r:id="rId19" imgW="2092960" imgH="321945" progId="Equation.DSMT4">
                  <p:embed/>
                </p:oleObj>
              </mc:Choice>
              <mc:Fallback>
                <p:oleObj name="Equation" r:id="rId19" imgW="2092960" imgH="321945" progId="Equation.DSMT4">
                  <p:embed/>
                  <p:pic>
                    <p:nvPicPr>
                      <p:cNvPr id="0" name="图片 522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815" y="4756785"/>
                        <a:ext cx="4481830" cy="86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31624" y="2865595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718050" y="5610225"/>
          <a:ext cx="127825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3" name="Equation" r:id="rId22" imgW="566420" imgH="161290" progId="Equation.3">
                  <p:embed/>
                </p:oleObj>
              </mc:Choice>
              <mc:Fallback>
                <p:oleObj name="Equation" r:id="rId22" imgW="566420" imgH="161290" progId="Equation.3">
                  <p:embed/>
                  <p:pic>
                    <p:nvPicPr>
                      <p:cNvPr id="0" name="图片 523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5610225"/>
                        <a:ext cx="127825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3" name="Text Box 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65569" y="5616420"/>
            <a:ext cx="42128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电压、功率及能量均为零</a:t>
            </a:r>
            <a:r>
              <a:rPr kumimoji="1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000" b="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6003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4015" cy="1002665"/>
          </a:xfrm>
        </p:spPr>
        <p:txBody>
          <a:bodyPr/>
          <a:p>
            <a:pPr algn="ctr"/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电感电路稳态分析例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454150" y="1267460"/>
            <a:ext cx="622300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电压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、功率及能量的变化规律如右图：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082040" y="2180590"/>
            <a:ext cx="6372860" cy="34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小结：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本题可见</a:t>
            </a: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，</a:t>
            </a:r>
            <a:endParaRPr kumimoji="1" lang="en-US" altLang="zh-CN" dirty="0" smtClean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电流源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的端电压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取决于外电路</a:t>
            </a: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，即电感</a:t>
            </a:r>
            <a:r>
              <a:rPr kumimoji="1" lang="en-US" altLang="zh-CN" dirty="0" smtClean="0">
                <a:solidFill>
                  <a:prstClr val="black"/>
                </a:solidFill>
                <a:latin typeface="楷体_GB2312" pitchFamily="49" charset="-122"/>
              </a:rPr>
              <a:t>,</a:t>
            </a:r>
            <a:endParaRPr kumimoji="1" lang="en-US" altLang="zh-CN" dirty="0" smtClean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而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电感电压与电流的变化率</a:t>
            </a: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成正比</a:t>
            </a:r>
            <a:r>
              <a:rPr kumimoji="1" lang="en-US" altLang="zh-CN" dirty="0" smtClean="0">
                <a:solidFill>
                  <a:prstClr val="black"/>
                </a:solidFill>
                <a:latin typeface="楷体_GB2312" pitchFamily="49" charset="-122"/>
              </a:rPr>
              <a:t>,</a:t>
            </a:r>
            <a:endParaRPr kumimoji="1" lang="en-US" altLang="zh-CN" dirty="0" smtClean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因而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当</a:t>
            </a:r>
            <a:r>
              <a:rPr kumimoji="1" lang="en-US" altLang="zh-CN" dirty="0" smtClean="0">
                <a:solidFill>
                  <a:prstClr val="black"/>
                </a:solidFill>
                <a:latin typeface="楷体_GB2312" pitchFamily="49" charset="-122"/>
              </a:rPr>
              <a:t>2s&lt;</a:t>
            </a:r>
            <a:r>
              <a:rPr kumimoji="1" lang="en-US" altLang="zh-CN" i="1" dirty="0" smtClean="0">
                <a:solidFill>
                  <a:prstClr val="black"/>
                </a:solidFill>
                <a:latin typeface="楷体_GB2312" pitchFamily="49" charset="-122"/>
              </a:rPr>
              <a:t>t</a:t>
            </a:r>
            <a:r>
              <a:rPr kumimoji="1" lang="en-US" altLang="zh-CN" dirty="0" smtClean="0">
                <a:solidFill>
                  <a:prstClr val="black"/>
                </a:solidFill>
                <a:latin typeface="楷体_GB2312" pitchFamily="49" charset="-122"/>
              </a:rPr>
              <a:t>&lt;4s</a:t>
            </a: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时，</a:t>
            </a:r>
            <a:endParaRPr kumimoji="1" lang="en-US" altLang="zh-CN" dirty="0" smtClean="0">
              <a:solidFill>
                <a:prstClr val="black"/>
              </a:solidFill>
              <a:latin typeface="楷体_GB2312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prstClr val="black"/>
                </a:solidFill>
                <a:latin typeface="楷体_GB2312" pitchFamily="49" charset="-122"/>
              </a:rPr>
              <a:t>虽然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电流最大，电压却为零。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pic>
        <p:nvPicPr>
          <p:cNvPr id="94214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50" y="228600"/>
            <a:ext cx="302433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bldLvl="0" animBg="1"/>
      <p:bldP spid="25600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418273" y="1625283"/>
            <a:ext cx="4032250" cy="521970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实际电感线圈的模型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32803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2804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805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2806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2807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80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2883" name="Group 83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2884" name="Picture 8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885" name="Text Box 8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2886" name="Group 86"/>
          <p:cNvGrpSpPr/>
          <p:nvPr/>
        </p:nvGrpSpPr>
        <p:grpSpPr bwMode="auto">
          <a:xfrm>
            <a:off x="1992315" y="2418080"/>
            <a:ext cx="3887787" cy="1458913"/>
            <a:chOff x="1474" y="935"/>
            <a:chExt cx="2449" cy="919"/>
          </a:xfrm>
        </p:grpSpPr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1474" y="152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2888" name="Text Box 88"/>
            <p:cNvSpPr txBox="1">
              <a:spLocks noChangeArrowheads="1"/>
            </p:cNvSpPr>
            <p:nvPr/>
          </p:nvSpPr>
          <p:spPr bwMode="auto">
            <a:xfrm>
              <a:off x="3470" y="1525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2889" name="Text Box 89"/>
            <p:cNvSpPr txBox="1">
              <a:spLocks noChangeArrowheads="1"/>
            </p:cNvSpPr>
            <p:nvPr/>
          </p:nvSpPr>
          <p:spPr bwMode="auto">
            <a:xfrm>
              <a:off x="2320" y="1525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2890" name="Text Box 90"/>
            <p:cNvSpPr txBox="1">
              <a:spLocks noChangeArrowheads="1"/>
            </p:cNvSpPr>
            <p:nvPr/>
          </p:nvSpPr>
          <p:spPr bwMode="auto">
            <a:xfrm>
              <a:off x="1701" y="1026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2891" name="Text Box 91"/>
            <p:cNvSpPr txBox="1">
              <a:spLocks noChangeArrowheads="1"/>
            </p:cNvSpPr>
            <p:nvPr/>
          </p:nvSpPr>
          <p:spPr bwMode="auto">
            <a:xfrm>
              <a:off x="2427" y="935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32892" name="Group 92"/>
            <p:cNvGrpSpPr/>
            <p:nvPr/>
          </p:nvGrpSpPr>
          <p:grpSpPr bwMode="auto">
            <a:xfrm rot="5400000">
              <a:off x="2654" y="980"/>
              <a:ext cx="136" cy="681"/>
              <a:chOff x="1565" y="2614"/>
              <a:chExt cx="90" cy="486"/>
            </a:xfrm>
          </p:grpSpPr>
          <p:sp>
            <p:nvSpPr>
              <p:cNvPr id="332893" name="Arc 93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94" name="Arc 94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95" name="Arc 95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96" name="Arc 96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2897" name="Line 97"/>
            <p:cNvSpPr>
              <a:spLocks noChangeShapeType="1"/>
            </p:cNvSpPr>
            <p:nvPr/>
          </p:nvSpPr>
          <p:spPr bwMode="auto">
            <a:xfrm>
              <a:off x="1519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98" name="Line 98"/>
            <p:cNvSpPr>
              <a:spLocks noChangeShapeType="1"/>
            </p:cNvSpPr>
            <p:nvPr/>
          </p:nvSpPr>
          <p:spPr bwMode="auto">
            <a:xfrm>
              <a:off x="3061" y="1389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99" name="Line 99"/>
            <p:cNvSpPr>
              <a:spLocks noChangeShapeType="1"/>
            </p:cNvSpPr>
            <p:nvPr/>
          </p:nvSpPr>
          <p:spPr bwMode="auto">
            <a:xfrm>
              <a:off x="1701" y="1389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2914" name="Group 114"/>
          <p:cNvGrpSpPr/>
          <p:nvPr/>
        </p:nvGrpSpPr>
        <p:grpSpPr bwMode="auto">
          <a:xfrm>
            <a:off x="1849440" y="4362812"/>
            <a:ext cx="3887787" cy="1458912"/>
            <a:chOff x="431" y="2568"/>
            <a:chExt cx="2449" cy="919"/>
          </a:xfrm>
        </p:grpSpPr>
        <p:sp>
          <p:nvSpPr>
            <p:cNvPr id="332912" name="Line 112"/>
            <p:cNvSpPr>
              <a:spLocks noChangeShapeType="1"/>
            </p:cNvSpPr>
            <p:nvPr/>
          </p:nvSpPr>
          <p:spPr bwMode="auto">
            <a:xfrm>
              <a:off x="2018" y="3022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2245" y="2632"/>
              <a:ext cx="3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2245" y="2949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01" name="Text Box 101"/>
            <p:cNvSpPr txBox="1">
              <a:spLocks noChangeArrowheads="1"/>
            </p:cNvSpPr>
            <p:nvPr/>
          </p:nvSpPr>
          <p:spPr bwMode="auto">
            <a:xfrm>
              <a:off x="431" y="3158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2902" name="Text Box 102"/>
            <p:cNvSpPr txBox="1">
              <a:spLocks noChangeArrowheads="1"/>
            </p:cNvSpPr>
            <p:nvPr/>
          </p:nvSpPr>
          <p:spPr bwMode="auto">
            <a:xfrm>
              <a:off x="2427" y="3158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2903" name="Text Box 103"/>
            <p:cNvSpPr txBox="1">
              <a:spLocks noChangeArrowheads="1"/>
            </p:cNvSpPr>
            <p:nvPr/>
          </p:nvSpPr>
          <p:spPr bwMode="auto">
            <a:xfrm>
              <a:off x="1277" y="3158"/>
              <a:ext cx="6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)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2904" name="Text Box 104"/>
            <p:cNvSpPr txBox="1">
              <a:spLocks noChangeArrowheads="1"/>
            </p:cNvSpPr>
            <p:nvPr/>
          </p:nvSpPr>
          <p:spPr bwMode="auto">
            <a:xfrm>
              <a:off x="658" y="265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2905" name="Text Box 105"/>
            <p:cNvSpPr txBox="1">
              <a:spLocks noChangeArrowheads="1"/>
            </p:cNvSpPr>
            <p:nvPr/>
          </p:nvSpPr>
          <p:spPr bwMode="auto">
            <a:xfrm>
              <a:off x="1384" y="2568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32906" name="Group 106"/>
            <p:cNvGrpSpPr/>
            <p:nvPr/>
          </p:nvGrpSpPr>
          <p:grpSpPr bwMode="auto">
            <a:xfrm rot="5400000">
              <a:off x="1611" y="2613"/>
              <a:ext cx="136" cy="681"/>
              <a:chOff x="1565" y="2614"/>
              <a:chExt cx="90" cy="486"/>
            </a:xfrm>
          </p:grpSpPr>
          <p:sp>
            <p:nvSpPr>
              <p:cNvPr id="332907" name="Arc 10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08" name="Arc 10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09" name="Arc 10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0" name="Arc 11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2911" name="Line 111"/>
            <p:cNvSpPr>
              <a:spLocks noChangeShapeType="1"/>
            </p:cNvSpPr>
            <p:nvPr/>
          </p:nvSpPr>
          <p:spPr bwMode="auto">
            <a:xfrm>
              <a:off x="476" y="3022"/>
              <a:ext cx="86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913" name="Line 113"/>
            <p:cNvSpPr>
              <a:spLocks noChangeShapeType="1"/>
            </p:cNvSpPr>
            <p:nvPr/>
          </p:nvSpPr>
          <p:spPr bwMode="auto">
            <a:xfrm>
              <a:off x="658" y="3022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2941" name="Group 141"/>
          <p:cNvGrpSpPr/>
          <p:nvPr/>
        </p:nvGrpSpPr>
        <p:grpSpPr bwMode="auto">
          <a:xfrm>
            <a:off x="7246642" y="2347278"/>
            <a:ext cx="3414713" cy="2611437"/>
            <a:chOff x="3288" y="1706"/>
            <a:chExt cx="2151" cy="1645"/>
          </a:xfrm>
        </p:grpSpPr>
        <p:sp>
          <p:nvSpPr>
            <p:cNvPr id="332876" name="Text Box 76"/>
            <p:cNvSpPr txBox="1">
              <a:spLocks noChangeArrowheads="1"/>
            </p:cNvSpPr>
            <p:nvPr/>
          </p:nvSpPr>
          <p:spPr bwMode="auto">
            <a:xfrm>
              <a:off x="4332" y="2376"/>
              <a:ext cx="29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332940" name="Group 140"/>
            <p:cNvGrpSpPr/>
            <p:nvPr/>
          </p:nvGrpSpPr>
          <p:grpSpPr bwMode="auto">
            <a:xfrm>
              <a:off x="3288" y="1706"/>
              <a:ext cx="2151" cy="1645"/>
              <a:chOff x="3288" y="1706"/>
              <a:chExt cx="2151" cy="1645"/>
            </a:xfrm>
          </p:grpSpPr>
          <p:sp>
            <p:nvSpPr>
              <p:cNvPr id="332939" name="Line 139"/>
              <p:cNvSpPr>
                <a:spLocks noChangeShapeType="1"/>
              </p:cNvSpPr>
              <p:nvPr/>
            </p:nvSpPr>
            <p:spPr bwMode="auto">
              <a:xfrm flipV="1">
                <a:off x="3560" y="2160"/>
                <a:ext cx="1" cy="998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36" name="Line 136"/>
              <p:cNvSpPr>
                <a:spLocks noChangeShapeType="1"/>
              </p:cNvSpPr>
              <p:nvPr/>
            </p:nvSpPr>
            <p:spPr bwMode="auto">
              <a:xfrm>
                <a:off x="4694" y="2160"/>
                <a:ext cx="726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6" name="Line 116"/>
              <p:cNvSpPr>
                <a:spLocks noChangeShapeType="1"/>
              </p:cNvSpPr>
              <p:nvPr/>
            </p:nvSpPr>
            <p:spPr bwMode="auto">
              <a:xfrm>
                <a:off x="4513" y="2795"/>
                <a:ext cx="907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7" name="Text Box 117"/>
              <p:cNvSpPr txBox="1">
                <a:spLocks noChangeArrowheads="1"/>
              </p:cNvSpPr>
              <p:nvPr/>
            </p:nvSpPr>
            <p:spPr bwMode="auto">
              <a:xfrm>
                <a:off x="4921" y="1770"/>
                <a:ext cx="36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G</a:t>
                </a:r>
                <a:endParaRPr kumimoji="1" lang="en-US" altLang="zh-CN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2918" name="Rectangle 118"/>
              <p:cNvSpPr>
                <a:spLocks noChangeArrowheads="1"/>
              </p:cNvSpPr>
              <p:nvPr/>
            </p:nvSpPr>
            <p:spPr bwMode="auto">
              <a:xfrm>
                <a:off x="4921" y="2087"/>
                <a:ext cx="362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99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19" name="Text Box 119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38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2920" name="Text Box 120"/>
              <p:cNvSpPr txBox="1">
                <a:spLocks noChangeArrowheads="1"/>
              </p:cNvSpPr>
              <p:nvPr/>
            </p:nvSpPr>
            <p:spPr bwMode="auto">
              <a:xfrm>
                <a:off x="5057" y="3022"/>
                <a:ext cx="38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2921" name="Text Box 121"/>
              <p:cNvSpPr txBox="1">
                <a:spLocks noChangeArrowheads="1"/>
              </p:cNvSpPr>
              <p:nvPr/>
            </p:nvSpPr>
            <p:spPr bwMode="auto">
              <a:xfrm>
                <a:off x="4105" y="3022"/>
                <a:ext cx="668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)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2922" name="Text Box 122"/>
              <p:cNvSpPr txBox="1">
                <a:spLocks noChangeArrowheads="1"/>
              </p:cNvSpPr>
              <p:nvPr/>
            </p:nvSpPr>
            <p:spPr bwMode="auto">
              <a:xfrm>
                <a:off x="3288" y="2750"/>
                <a:ext cx="36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2923" name="Text Box 123"/>
              <p:cNvSpPr txBox="1">
                <a:spLocks noChangeArrowheads="1"/>
              </p:cNvSpPr>
              <p:nvPr/>
            </p:nvSpPr>
            <p:spPr bwMode="auto">
              <a:xfrm>
                <a:off x="4060" y="1706"/>
                <a:ext cx="49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L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grpSp>
            <p:nvGrpSpPr>
              <p:cNvPr id="332924" name="Group 124"/>
              <p:cNvGrpSpPr/>
              <p:nvPr/>
            </p:nvGrpSpPr>
            <p:grpSpPr bwMode="auto">
              <a:xfrm rot="5400000">
                <a:off x="4287" y="1751"/>
                <a:ext cx="136" cy="681"/>
                <a:chOff x="1565" y="2614"/>
                <a:chExt cx="90" cy="486"/>
              </a:xfrm>
            </p:grpSpPr>
            <p:sp>
              <p:nvSpPr>
                <p:cNvPr id="332925" name="Arc 125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926" name="Arc 126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927" name="Arc 127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928" name="Arc 128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2929" name="Line 129"/>
              <p:cNvSpPr>
                <a:spLocks noChangeShapeType="1"/>
              </p:cNvSpPr>
              <p:nvPr/>
            </p:nvSpPr>
            <p:spPr bwMode="auto">
              <a:xfrm>
                <a:off x="3560" y="2795"/>
                <a:ext cx="86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30" name="Line 130"/>
              <p:cNvSpPr>
                <a:spLocks noChangeShapeType="1"/>
              </p:cNvSpPr>
              <p:nvPr/>
            </p:nvSpPr>
            <p:spPr bwMode="auto">
              <a:xfrm flipV="1">
                <a:off x="3560" y="2840"/>
                <a:ext cx="0" cy="227"/>
              </a:xfrm>
              <a:prstGeom prst="line">
                <a:avLst/>
              </a:prstGeom>
              <a:noFill/>
              <a:ln w="38100" cap="sq">
                <a:solidFill>
                  <a:srgbClr val="00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2931" name="Group 131"/>
              <p:cNvGrpSpPr/>
              <p:nvPr/>
            </p:nvGrpSpPr>
            <p:grpSpPr bwMode="auto">
              <a:xfrm rot="5400000">
                <a:off x="4349" y="2732"/>
                <a:ext cx="240" cy="93"/>
                <a:chOff x="3787" y="2478"/>
                <a:chExt cx="240" cy="93"/>
              </a:xfrm>
            </p:grpSpPr>
            <p:sp>
              <p:nvSpPr>
                <p:cNvPr id="33293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3787" y="2568"/>
                  <a:ext cx="240" cy="3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933" name="Line 133"/>
                <p:cNvSpPr>
                  <a:spLocks noChangeShapeType="1"/>
                </p:cNvSpPr>
                <p:nvPr/>
              </p:nvSpPr>
              <p:spPr bwMode="auto">
                <a:xfrm>
                  <a:off x="3787" y="2478"/>
                  <a:ext cx="240" cy="1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2935" name="Line 135"/>
              <p:cNvSpPr>
                <a:spLocks noChangeShapeType="1"/>
              </p:cNvSpPr>
              <p:nvPr/>
            </p:nvSpPr>
            <p:spPr bwMode="auto">
              <a:xfrm>
                <a:off x="3560" y="2160"/>
                <a:ext cx="454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938" name="Line 138"/>
              <p:cNvSpPr>
                <a:spLocks noChangeShapeType="1"/>
              </p:cNvSpPr>
              <p:nvPr/>
            </p:nvSpPr>
            <p:spPr bwMode="auto">
              <a:xfrm flipV="1">
                <a:off x="5420" y="2160"/>
                <a:ext cx="0" cy="1043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45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电感线圈模型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826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3827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828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3829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3830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831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33832" name="Picture 8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64671" r="50403" b="2490"/>
          <a:stretch>
            <a:fillRect/>
          </a:stretch>
        </p:blipFill>
        <p:spPr bwMode="auto">
          <a:xfrm>
            <a:off x="2282825" y="3859530"/>
            <a:ext cx="576008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833" name="Picture 9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10455" r="52705" b="54901"/>
          <a:stretch>
            <a:fillRect/>
          </a:stretch>
        </p:blipFill>
        <p:spPr bwMode="auto">
          <a:xfrm>
            <a:off x="2281895" y="1482134"/>
            <a:ext cx="5761037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834" name="Text Box 10" descr="斜纹布"/>
          <p:cNvSpPr txBox="1">
            <a:spLocks noChangeArrowheads="1"/>
          </p:cNvSpPr>
          <p:nvPr/>
        </p:nvSpPr>
        <p:spPr bwMode="auto">
          <a:xfrm>
            <a:off x="8329613" y="2996248"/>
            <a:ext cx="2951162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贴片型功率电感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3835" name="Text Box 11" descr="斜纹布"/>
          <p:cNvSpPr txBox="1">
            <a:spLocks noChangeArrowheads="1"/>
          </p:cNvSpPr>
          <p:nvPr/>
        </p:nvSpPr>
        <p:spPr bwMode="auto">
          <a:xfrm>
            <a:off x="8545195" y="4864100"/>
            <a:ext cx="1720215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贴片电感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33839" name="Group 1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3840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3841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2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电感实物图</a:t>
            </a:r>
            <a:r>
              <a:rPr lang="en-US" altLang="zh-CN" sz="3600"/>
              <a:t>1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50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485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485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4853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485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485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34856" name="Picture 8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8" t="63368" r="2419" b="4079"/>
          <a:stretch>
            <a:fillRect/>
          </a:stretch>
        </p:blipFill>
        <p:spPr bwMode="auto">
          <a:xfrm>
            <a:off x="6024880" y="3859213"/>
            <a:ext cx="3238500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857" name="Text Box 9" descr="斜纹布"/>
          <p:cNvSpPr txBox="1">
            <a:spLocks noChangeArrowheads="1"/>
          </p:cNvSpPr>
          <p:nvPr/>
        </p:nvSpPr>
        <p:spPr bwMode="auto">
          <a:xfrm>
            <a:off x="766445" y="2421890"/>
            <a:ext cx="1701800" cy="1168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贴片型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空心线圈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4858" name="Text Box 10" descr="斜纹布"/>
          <p:cNvSpPr txBox="1">
            <a:spLocks noChangeArrowheads="1"/>
          </p:cNvSpPr>
          <p:nvPr/>
        </p:nvSpPr>
        <p:spPr bwMode="auto">
          <a:xfrm>
            <a:off x="9408795" y="2780665"/>
            <a:ext cx="1988185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可调式电感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34859" name="Picture 11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8" t="63406" r="26009" b="4041"/>
          <a:stretch>
            <a:fillRect/>
          </a:stretch>
        </p:blipFill>
        <p:spPr bwMode="auto">
          <a:xfrm>
            <a:off x="2495868" y="3859213"/>
            <a:ext cx="3168650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860" name="Picture 12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0" t="10271" r="2419" b="55438"/>
          <a:stretch>
            <a:fillRect/>
          </a:stretch>
        </p:blipFill>
        <p:spPr bwMode="auto">
          <a:xfrm>
            <a:off x="6025220" y="1338580"/>
            <a:ext cx="3311525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861" name="Picture 13" descr="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1" t="10309" r="28445" b="55438"/>
          <a:stretch>
            <a:fillRect/>
          </a:stretch>
        </p:blipFill>
        <p:spPr bwMode="auto">
          <a:xfrm>
            <a:off x="2495870" y="1338580"/>
            <a:ext cx="3167062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862" name="Text Box 14" descr="斜纹布"/>
          <p:cNvSpPr txBox="1">
            <a:spLocks noChangeArrowheads="1"/>
          </p:cNvSpPr>
          <p:nvPr/>
        </p:nvSpPr>
        <p:spPr bwMode="auto">
          <a:xfrm>
            <a:off x="766445" y="4869180"/>
            <a:ext cx="1664335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环形线圈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4863" name="Text Box 15" descr="斜纹布"/>
          <p:cNvSpPr txBox="1">
            <a:spLocks noChangeArrowheads="1"/>
          </p:cNvSpPr>
          <p:nvPr/>
        </p:nvSpPr>
        <p:spPr bwMode="auto">
          <a:xfrm>
            <a:off x="9264015" y="4796790"/>
            <a:ext cx="2728595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立式功率型电感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34867" name="Group 19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4868" name="Picture 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4869" name="Text Box 2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电感实物图</a:t>
            </a:r>
            <a:r>
              <a:rPr lang="en-US" altLang="zh-CN" sz="3600"/>
              <a:t>2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1621790" y="1911668"/>
            <a:ext cx="955929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30000"/>
              </a:lnSpc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任何时刻，电容元件极板上的电荷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与电压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成正比。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特性曲线是过原点的直线。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2139963" y="3355023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7" name="公式" r:id="rId1" imgW="876300" imgH="304800" progId="Equation.3">
                  <p:embed/>
                </p:oleObj>
              </mc:Choice>
              <mc:Fallback>
                <p:oleObj name="公式" r:id="rId1" imgW="8763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63" y="3355023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34" name="Group 1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7935" name="Picture 1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36" name="Text Box 1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7937" name="Group 1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7938" name="Picture 1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39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987744" y="1410970"/>
            <a:ext cx="54737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线性时不变电容元件</a:t>
            </a:r>
            <a:endParaRPr kumimoji="1" lang="zh-CN" altLang="en-US" sz="3200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37941" name="Object 21"/>
          <p:cNvGraphicFramePr>
            <a:graphicFrameLocks noChangeAspect="1"/>
          </p:cNvGraphicFramePr>
          <p:nvPr/>
        </p:nvGraphicFramePr>
        <p:xfrm>
          <a:off x="2208530" y="4435475"/>
          <a:ext cx="33845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8" name="公式" r:id="rId4" imgW="1536700" imgH="609600" progId="Equation.3">
                  <p:embed/>
                </p:oleObj>
              </mc:Choice>
              <mc:Fallback>
                <p:oleObj name="公式" r:id="rId4" imgW="1536700" imgH="60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530" y="4435475"/>
                        <a:ext cx="3384550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2" name="AutoShape 22" descr="羊皮纸"/>
          <p:cNvSpPr>
            <a:spLocks noChangeArrowheads="1"/>
          </p:cNvSpPr>
          <p:nvPr/>
        </p:nvSpPr>
        <p:spPr bwMode="auto">
          <a:xfrm>
            <a:off x="4731385" y="3325495"/>
            <a:ext cx="2440940" cy="551815"/>
          </a:xfrm>
          <a:prstGeom prst="wedgeRoundRectCallout">
            <a:avLst>
              <a:gd name="adj1" fmla="val -108870"/>
              <a:gd name="adj2" fmla="val -26985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电容器的电容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7946" name="Group 26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7947" name="Picture 2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48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线性时不变电容元件</a:t>
            </a:r>
            <a:endParaRPr lang="zh-CN" altLang="en-US" sz="360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7976667" y="3146510"/>
            <a:ext cx="2520950" cy="2710036"/>
            <a:chOff x="3795" y="1359"/>
            <a:chExt cx="1406" cy="1539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6" name="Line 6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" name="Line 7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412" y="1359"/>
              <a:ext cx="20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q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17" y="2323"/>
              <a:ext cx="20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11" y="2323"/>
              <a:ext cx="20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>
              <p:custDataLst>
                <p:tags r:id="rId12"/>
              </p:custDataLst>
            </p:nvPr>
          </p:nvSpPr>
          <p:spPr bwMode="auto">
            <a:xfrm>
              <a:off x="4562" y="2106"/>
              <a:ext cx="42" cy="203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52" y="1966"/>
              <a:ext cx="43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884" y="1815"/>
              <a:ext cx="998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3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3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ldLvl="0" animBg="1" autoUpdateAnimBg="0"/>
      <p:bldP spid="337940" grpId="0" bldLvl="0" animBg="1"/>
      <p:bldP spid="337942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10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7821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821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8213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7821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821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478219" name="Picture 11" descr="2005051914051373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6579" y="1051243"/>
            <a:ext cx="3206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8221" name="Text Box 13" descr="斜纹布"/>
          <p:cNvSpPr txBox="1">
            <a:spLocks noChangeArrowheads="1"/>
          </p:cNvSpPr>
          <p:nvPr/>
        </p:nvSpPr>
        <p:spPr bwMode="auto">
          <a:xfrm>
            <a:off x="5231765" y="5300980"/>
            <a:ext cx="1372870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电抗器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78225" name="Group 17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78226" name="Picture 1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8227" name="Text Box 1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电感实物图</a:t>
            </a:r>
            <a:r>
              <a:rPr lang="en-US" altLang="zh-CN" sz="3600"/>
              <a:t>3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6" name="Group 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4597" name="Picture 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4598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4599" name="Group 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4600" name="Picture 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4601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94655" name="Text Box 63"/>
          <p:cNvSpPr txBox="1">
            <a:spLocks noChangeArrowheads="1"/>
          </p:cNvSpPr>
          <p:nvPr/>
        </p:nvSpPr>
        <p:spPr bwMode="auto">
          <a:xfrm>
            <a:off x="1203325" y="1554480"/>
            <a:ext cx="2794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1.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电容的串联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494693" name="Group 101"/>
          <p:cNvGrpSpPr/>
          <p:nvPr/>
        </p:nvGrpSpPr>
        <p:grpSpPr bwMode="auto">
          <a:xfrm>
            <a:off x="8108634" y="1629728"/>
            <a:ext cx="2520950" cy="2312988"/>
            <a:chOff x="3515" y="1117"/>
            <a:chExt cx="1588" cy="1457"/>
          </a:xfrm>
        </p:grpSpPr>
        <p:sp>
          <p:nvSpPr>
            <p:cNvPr id="494657" name="Line 65"/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58" name="Line 66"/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59" name="Line 67"/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60" name="Line 68"/>
            <p:cNvSpPr>
              <a:spLocks noChangeShapeType="1"/>
            </p:cNvSpPr>
            <p:nvPr/>
          </p:nvSpPr>
          <p:spPr bwMode="auto">
            <a:xfrm>
              <a:off x="4513" y="1571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61" name="Line 69"/>
            <p:cNvSpPr>
              <a:spLocks noChangeShapeType="1"/>
            </p:cNvSpPr>
            <p:nvPr/>
          </p:nvSpPr>
          <p:spPr bwMode="auto">
            <a:xfrm flipV="1">
              <a:off x="4513" y="2161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4662" name="Group 70"/>
            <p:cNvGrpSpPr/>
            <p:nvPr/>
          </p:nvGrpSpPr>
          <p:grpSpPr bwMode="auto">
            <a:xfrm>
              <a:off x="4377" y="1480"/>
              <a:ext cx="318" cy="90"/>
              <a:chOff x="4059" y="1117"/>
              <a:chExt cx="318" cy="90"/>
            </a:xfrm>
          </p:grpSpPr>
          <p:sp>
            <p:nvSpPr>
              <p:cNvPr id="494663" name="Line 71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664" name="Line 72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4665" name="Group 73"/>
            <p:cNvGrpSpPr/>
            <p:nvPr/>
          </p:nvGrpSpPr>
          <p:grpSpPr bwMode="auto">
            <a:xfrm>
              <a:off x="4377" y="2070"/>
              <a:ext cx="318" cy="90"/>
              <a:chOff x="4059" y="1117"/>
              <a:chExt cx="318" cy="90"/>
            </a:xfrm>
          </p:grpSpPr>
          <p:sp>
            <p:nvSpPr>
              <p:cNvPr id="494666" name="Line 74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4667" name="Line 75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4668" name="Oval 76" descr="斜纹布"/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69" name="Oval 77" descr="斜纹布"/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70" name="Text Box 78" descr="斜纹布"/>
            <p:cNvSpPr txBox="1">
              <a:spLocks noChangeArrowheads="1"/>
            </p:cNvSpPr>
            <p:nvPr/>
          </p:nvSpPr>
          <p:spPr bwMode="auto">
            <a:xfrm>
              <a:off x="4649" y="134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1" name="Text Box 79" descr="斜纹布"/>
            <p:cNvSpPr txBox="1">
              <a:spLocks noChangeArrowheads="1"/>
            </p:cNvSpPr>
            <p:nvPr/>
          </p:nvSpPr>
          <p:spPr bwMode="auto">
            <a:xfrm>
              <a:off x="3515" y="161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2" name="Text Box 80" descr="斜纹布"/>
            <p:cNvSpPr txBox="1">
              <a:spLocks noChangeArrowheads="1"/>
            </p:cNvSpPr>
            <p:nvPr/>
          </p:nvSpPr>
          <p:spPr bwMode="auto">
            <a:xfrm>
              <a:off x="3969" y="193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3" name="Text Box 81" descr="斜纹布"/>
            <p:cNvSpPr txBox="1">
              <a:spLocks noChangeArrowheads="1"/>
            </p:cNvSpPr>
            <p:nvPr/>
          </p:nvSpPr>
          <p:spPr bwMode="auto">
            <a:xfrm>
              <a:off x="3969" y="134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4" name="Text Box 82" descr="斜纹布"/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5" name="Line 83"/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76" name="Text Box 84" descr="斜纹布"/>
            <p:cNvSpPr txBox="1">
              <a:spLocks noChangeArrowheads="1"/>
            </p:cNvSpPr>
            <p:nvPr/>
          </p:nvSpPr>
          <p:spPr bwMode="auto">
            <a:xfrm>
              <a:off x="4694" y="1707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7" name="Text Box 85" descr="斜纹布"/>
            <p:cNvSpPr txBox="1">
              <a:spLocks noChangeArrowheads="1"/>
            </p:cNvSpPr>
            <p:nvPr/>
          </p:nvSpPr>
          <p:spPr bwMode="auto">
            <a:xfrm>
              <a:off x="4694" y="1117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8" name="Text Box 86" descr="斜纹布"/>
            <p:cNvSpPr txBox="1">
              <a:spLocks noChangeArrowheads="1"/>
            </p:cNvSpPr>
            <p:nvPr/>
          </p:nvSpPr>
          <p:spPr bwMode="auto">
            <a:xfrm>
              <a:off x="3651" y="1208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4679" name="Text Box 87" descr="斜纹布"/>
            <p:cNvSpPr txBox="1">
              <a:spLocks noChangeArrowheads="1"/>
            </p:cNvSpPr>
            <p:nvPr/>
          </p:nvSpPr>
          <p:spPr bwMode="auto">
            <a:xfrm>
              <a:off x="4694" y="1569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4680" name="Text Box 88" descr="斜纹布"/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4681" name="Text Box 89" descr="斜纹布"/>
            <p:cNvSpPr txBox="1">
              <a:spLocks noChangeArrowheads="1"/>
            </p:cNvSpPr>
            <p:nvPr/>
          </p:nvSpPr>
          <p:spPr bwMode="auto">
            <a:xfrm>
              <a:off x="3787" y="12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94682" name="Object 90"/>
          <p:cNvGraphicFramePr>
            <a:graphicFrameLocks noChangeAspect="1"/>
          </p:cNvGraphicFramePr>
          <p:nvPr/>
        </p:nvGraphicFramePr>
        <p:xfrm>
          <a:off x="1776095" y="2999105"/>
          <a:ext cx="280860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2" name="Equation" r:id="rId2" imgW="1435100" imgH="571500" progId="Equation.DSMT4">
                  <p:embed/>
                </p:oleObj>
              </mc:Choice>
              <mc:Fallback>
                <p:oleObj name="Equation" r:id="rId2" imgW="1435100" imgH="571500" progId="Equation.DSMT4">
                  <p:embed/>
                  <p:pic>
                    <p:nvPicPr>
                      <p:cNvPr id="0" name="Object 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095" y="2999105"/>
                        <a:ext cx="280860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83" name="Object 91"/>
          <p:cNvGraphicFramePr>
            <a:graphicFrameLocks noChangeAspect="1"/>
          </p:cNvGraphicFramePr>
          <p:nvPr/>
        </p:nvGraphicFramePr>
        <p:xfrm>
          <a:off x="4825365" y="2948305"/>
          <a:ext cx="311658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3" name="Equation" r:id="rId4" imgW="1485900" imgH="571500" progId="Equation.DSMT4">
                  <p:embed/>
                </p:oleObj>
              </mc:Choice>
              <mc:Fallback>
                <p:oleObj name="Equation" r:id="rId4" imgW="1485900" imgH="571500" progId="Equation.DSMT4">
                  <p:embed/>
                  <p:pic>
                    <p:nvPicPr>
                      <p:cNvPr id="0" name="Object 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365" y="2948305"/>
                        <a:ext cx="311658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84" name="Object 92"/>
          <p:cNvGraphicFramePr>
            <a:graphicFrameLocks noChangeAspect="1"/>
          </p:cNvGraphicFramePr>
          <p:nvPr/>
        </p:nvGraphicFramePr>
        <p:xfrm>
          <a:off x="1784350" y="4108133"/>
          <a:ext cx="57277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4" name="Equation" r:id="rId6" imgW="2654300" imgH="571500" progId="Equation.DSMT4">
                  <p:embed/>
                </p:oleObj>
              </mc:Choice>
              <mc:Fallback>
                <p:oleObj name="Equation" r:id="rId6" imgW="2654300" imgH="571500" progId="Equation.DSMT4">
                  <p:embed/>
                  <p:pic>
                    <p:nvPicPr>
                      <p:cNvPr id="0" name="Object 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108133"/>
                        <a:ext cx="57277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85" name="Object 93"/>
          <p:cNvGraphicFramePr>
            <a:graphicFrameLocks noChangeAspect="1"/>
          </p:cNvGraphicFramePr>
          <p:nvPr/>
        </p:nvGraphicFramePr>
        <p:xfrm>
          <a:off x="2063115" y="5013369"/>
          <a:ext cx="2381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5" name="Equation" r:id="rId8" imgW="1206500" imgH="520700" progId="Equation.DSMT4">
                  <p:embed/>
                </p:oleObj>
              </mc:Choice>
              <mc:Fallback>
                <p:oleObj name="Equation" r:id="rId8" imgW="1206500" imgH="520700" progId="Equation.DSMT4">
                  <p:embed/>
                  <p:pic>
                    <p:nvPicPr>
                      <p:cNvPr id="0" name="Object 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15" y="5013369"/>
                        <a:ext cx="2381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86" name="Text Box 94"/>
          <p:cNvSpPr txBox="1">
            <a:spLocks noChangeArrowheads="1"/>
          </p:cNvSpPr>
          <p:nvPr/>
        </p:nvSpPr>
        <p:spPr bwMode="auto">
          <a:xfrm>
            <a:off x="1847215" y="2271395"/>
            <a:ext cx="2030730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等效电容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4690" name="Group 9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4691" name="Picture 9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4692" name="Text Box 10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4" name="Text Box 88" descr="斜纹布"/>
          <p:cNvSpPr txBox="1">
            <a:spLocks noChangeArrowheads="1"/>
          </p:cNvSpPr>
          <p:nvPr/>
        </p:nvSpPr>
        <p:spPr bwMode="auto">
          <a:xfrm>
            <a:off x="8396461" y="3281357"/>
            <a:ext cx="4333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32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09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/>
              <a:t>6.3 </a:t>
            </a:r>
            <a:r>
              <a:rPr lang="zh-CN" altLang="en-US" sz="4000"/>
              <a:t>电容、电感元件的串联与并联</a:t>
            </a:r>
            <a:endParaRPr lang="zh-CN" altLang="en-US" sz="4000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2355" y="5300980"/>
            <a:ext cx="2602865" cy="1060450"/>
          </a:xfrm>
          <a:prstGeom prst="rect">
            <a:avLst/>
          </a:prstGeom>
        </p:spPr>
      </p:pic>
      <p:graphicFrame>
        <p:nvGraphicFramePr>
          <p:cNvPr id="507942" name="Object 3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159715" y="1752921"/>
          <a:ext cx="25288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01" name="公式" r:id="rId12" imgW="1130300" imgH="571500" progId="Equation.3">
                  <p:embed/>
                </p:oleObj>
              </mc:Choice>
              <mc:Fallback>
                <p:oleObj name="公式" r:id="rId12" imgW="1130300" imgH="5715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715" y="1752921"/>
                        <a:ext cx="2528887" cy="11890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025" name="Group 121"/>
          <p:cNvGrpSpPr/>
          <p:nvPr/>
        </p:nvGrpSpPr>
        <p:grpSpPr bwMode="auto">
          <a:xfrm>
            <a:off x="8321697" y="4047173"/>
            <a:ext cx="1657350" cy="2093913"/>
            <a:chOff x="3152" y="651"/>
            <a:chExt cx="1044" cy="1319"/>
          </a:xfrm>
        </p:grpSpPr>
        <p:sp>
          <p:nvSpPr>
            <p:cNvPr id="507944" name="Line 4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45" name="Line 4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46" name="Line 4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47" name="Line 4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07948" name="Group 44"/>
            <p:cNvGrpSpPr/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507949" name="Line 4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507950" name="Line 4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507951" name="Oval 47" descr="斜纹布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52" name="Text Box 48" descr="斜纹布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608" y="74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7953" name="Text Box 49" descr="斜纹布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152" y="11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7954" name="Text Box 50" descr="斜纹布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43" y="651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7955" name="Text Box 51" descr="斜纹布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43" y="160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7956" name="Line 5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57" name="Text Box 53" descr="斜纹布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73" y="110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7958" name="Oval 54" descr="斜纹布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507959" name="Group 55"/>
          <p:cNvGrpSpPr/>
          <p:nvPr/>
        </p:nvGrpSpPr>
        <p:grpSpPr bwMode="auto">
          <a:xfrm>
            <a:off x="9917205" y="3862632"/>
            <a:ext cx="1014149" cy="612896"/>
            <a:chOff x="3562" y="2976"/>
            <a:chExt cx="639" cy="388"/>
          </a:xfrm>
        </p:grpSpPr>
        <p:sp>
          <p:nvSpPr>
            <p:cNvPr id="507960" name="Line 5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5400000">
              <a:off x="3955" y="3170"/>
              <a:ext cx="387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7961" name="Text Box 57" descr="斜纹布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62" y="2976"/>
              <a:ext cx="639" cy="2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等效</a:t>
              </a:r>
              <a:endParaRPr kumimoji="1" lang="zh-CN" altLang="en-US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9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20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55" grpId="0" bldLvl="0" animBg="1"/>
      <p:bldP spid="494686" grpId="0" bldLvl="0" animBg="1"/>
      <p:bldP spid="4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618" name="Object 2"/>
          <p:cNvGraphicFramePr>
            <a:graphicFrameLocks noChangeAspect="1"/>
          </p:cNvGraphicFramePr>
          <p:nvPr/>
        </p:nvGraphicFramePr>
        <p:xfrm>
          <a:off x="1131570" y="2139315"/>
          <a:ext cx="292100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0" name="Equation" r:id="rId1" imgW="1435100" imgH="571500" progId="Equation.DSMT4">
                  <p:embed/>
                </p:oleObj>
              </mc:Choice>
              <mc:Fallback>
                <p:oleObj name="Equation" r:id="rId1" imgW="14351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570" y="2139315"/>
                        <a:ext cx="2921000" cy="1082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5619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5620" name="Picture 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21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5622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5623" name="Picture 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24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495625" name="Object 9"/>
          <p:cNvGraphicFramePr>
            <a:graphicFrameLocks noChangeAspect="1"/>
          </p:cNvGraphicFramePr>
          <p:nvPr/>
        </p:nvGraphicFramePr>
        <p:xfrm>
          <a:off x="1136015" y="3221399"/>
          <a:ext cx="29591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1" name="Equation" r:id="rId4" imgW="1485900" imgH="571500" progId="Equation.DSMT4">
                  <p:embed/>
                </p:oleObj>
              </mc:Choice>
              <mc:Fallback>
                <p:oleObj name="Equation" r:id="rId4" imgW="1485900" imgH="57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15" y="3221399"/>
                        <a:ext cx="29591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6" name="Object 10"/>
          <p:cNvGraphicFramePr>
            <a:graphicFrameLocks noChangeAspect="1"/>
          </p:cNvGraphicFramePr>
          <p:nvPr/>
        </p:nvGraphicFramePr>
        <p:xfrm>
          <a:off x="1130300" y="4364483"/>
          <a:ext cx="27257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2" name="Equation" r:id="rId6" imgW="1333500" imgH="520700" progId="Equation.DSMT4">
                  <p:embed/>
                </p:oleObj>
              </mc:Choice>
              <mc:Fallback>
                <p:oleObj name="Equation" r:id="rId6" imgW="1333500" imgH="520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364483"/>
                        <a:ext cx="27257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/>
          <p:cNvGraphicFramePr>
            <a:graphicFrameLocks noChangeAspect="1"/>
          </p:cNvGraphicFramePr>
          <p:nvPr/>
        </p:nvGraphicFramePr>
        <p:xfrm>
          <a:off x="4082120" y="4362812"/>
          <a:ext cx="34559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3" name="公式" r:id="rId8" imgW="1943100" imgH="660400" progId="Equation.3">
                  <p:embed/>
                </p:oleObj>
              </mc:Choice>
              <mc:Fallback>
                <p:oleObj name="公式" r:id="rId8" imgW="19431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120" y="4362812"/>
                        <a:ext cx="34559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/>
        </p:nvGraphicFramePr>
        <p:xfrm>
          <a:off x="7751764" y="4352825"/>
          <a:ext cx="37433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04" name="公式" r:id="rId10" imgW="1981200" imgH="660400" progId="Equation.3">
                  <p:embed/>
                </p:oleObj>
              </mc:Choice>
              <mc:Fallback>
                <p:oleObj name="公式" r:id="rId10" imgW="1981200" imgH="660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4352825"/>
                        <a:ext cx="37433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71" name="Text Box 55"/>
          <p:cNvSpPr txBox="1">
            <a:spLocks noChangeArrowheads="1"/>
          </p:cNvSpPr>
          <p:nvPr/>
        </p:nvSpPr>
        <p:spPr bwMode="auto">
          <a:xfrm>
            <a:off x="1203665" y="1623854"/>
            <a:ext cx="331152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串联电容的分压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5675" name="Group 59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5676" name="Picture 6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77" name="Text Box 6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5678" name="Group 62"/>
          <p:cNvGrpSpPr/>
          <p:nvPr/>
        </p:nvGrpSpPr>
        <p:grpSpPr bwMode="auto">
          <a:xfrm>
            <a:off x="6740525" y="1772964"/>
            <a:ext cx="2520950" cy="2312987"/>
            <a:chOff x="3515" y="1117"/>
            <a:chExt cx="1588" cy="1457"/>
          </a:xfrm>
        </p:grpSpPr>
        <p:sp>
          <p:nvSpPr>
            <p:cNvPr id="495679" name="Line 63"/>
            <p:cNvSpPr>
              <a:spLocks noChangeShapeType="1"/>
            </p:cNvSpPr>
            <p:nvPr/>
          </p:nvSpPr>
          <p:spPr bwMode="auto">
            <a:xfrm>
              <a:off x="3787" y="120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0" name="Line 64"/>
            <p:cNvSpPr>
              <a:spLocks noChangeShapeType="1"/>
            </p:cNvSpPr>
            <p:nvPr/>
          </p:nvSpPr>
          <p:spPr bwMode="auto">
            <a:xfrm>
              <a:off x="3787" y="243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1" name="Line 65"/>
            <p:cNvSpPr>
              <a:spLocks noChangeShapeType="1"/>
            </p:cNvSpPr>
            <p:nvPr/>
          </p:nvSpPr>
          <p:spPr bwMode="auto">
            <a:xfrm>
              <a:off x="4513" y="1208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2" name="Line 66"/>
            <p:cNvSpPr>
              <a:spLocks noChangeShapeType="1"/>
            </p:cNvSpPr>
            <p:nvPr/>
          </p:nvSpPr>
          <p:spPr bwMode="auto">
            <a:xfrm>
              <a:off x="4513" y="1571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83" name="Line 67"/>
            <p:cNvSpPr>
              <a:spLocks noChangeShapeType="1"/>
            </p:cNvSpPr>
            <p:nvPr/>
          </p:nvSpPr>
          <p:spPr bwMode="auto">
            <a:xfrm flipV="1">
              <a:off x="4513" y="2161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5684" name="Group 68"/>
            <p:cNvGrpSpPr/>
            <p:nvPr/>
          </p:nvGrpSpPr>
          <p:grpSpPr bwMode="auto">
            <a:xfrm>
              <a:off x="4377" y="1480"/>
              <a:ext cx="318" cy="90"/>
              <a:chOff x="4059" y="1117"/>
              <a:chExt cx="318" cy="90"/>
            </a:xfrm>
          </p:grpSpPr>
          <p:sp>
            <p:nvSpPr>
              <p:cNvPr id="495685" name="Line 69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6" name="Line 70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5687" name="Group 71"/>
            <p:cNvGrpSpPr/>
            <p:nvPr/>
          </p:nvGrpSpPr>
          <p:grpSpPr bwMode="auto">
            <a:xfrm>
              <a:off x="4377" y="2070"/>
              <a:ext cx="318" cy="90"/>
              <a:chOff x="4059" y="1117"/>
              <a:chExt cx="318" cy="90"/>
            </a:xfrm>
          </p:grpSpPr>
          <p:sp>
            <p:nvSpPr>
              <p:cNvPr id="495688" name="Line 72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89" name="Line 73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5690" name="Oval 74" descr="斜纹布"/>
            <p:cNvSpPr>
              <a:spLocks noChangeArrowheads="1"/>
            </p:cNvSpPr>
            <p:nvPr/>
          </p:nvSpPr>
          <p:spPr bwMode="auto">
            <a:xfrm>
              <a:off x="3696" y="116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91" name="Oval 75" descr="斜纹布"/>
            <p:cNvSpPr>
              <a:spLocks noChangeArrowheads="1"/>
            </p:cNvSpPr>
            <p:nvPr/>
          </p:nvSpPr>
          <p:spPr bwMode="auto">
            <a:xfrm>
              <a:off x="3696" y="238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92" name="Text Box 76" descr="斜纹布"/>
            <p:cNvSpPr txBox="1">
              <a:spLocks noChangeArrowheads="1"/>
            </p:cNvSpPr>
            <p:nvPr/>
          </p:nvSpPr>
          <p:spPr bwMode="auto">
            <a:xfrm>
              <a:off x="4649" y="134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3" name="Text Box 77" descr="斜纹布"/>
            <p:cNvSpPr txBox="1">
              <a:spLocks noChangeArrowheads="1"/>
            </p:cNvSpPr>
            <p:nvPr/>
          </p:nvSpPr>
          <p:spPr bwMode="auto">
            <a:xfrm>
              <a:off x="3515" y="161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4" name="Text Box 78" descr="斜纹布"/>
            <p:cNvSpPr txBox="1">
              <a:spLocks noChangeArrowheads="1"/>
            </p:cNvSpPr>
            <p:nvPr/>
          </p:nvSpPr>
          <p:spPr bwMode="auto">
            <a:xfrm>
              <a:off x="3969" y="193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5" name="Text Box 79" descr="斜纹布"/>
            <p:cNvSpPr txBox="1">
              <a:spLocks noChangeArrowheads="1"/>
            </p:cNvSpPr>
            <p:nvPr/>
          </p:nvSpPr>
          <p:spPr bwMode="auto">
            <a:xfrm>
              <a:off x="3969" y="134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6" name="Text Box 80" descr="斜纹布"/>
            <p:cNvSpPr txBox="1">
              <a:spLocks noChangeArrowheads="1"/>
            </p:cNvSpPr>
            <p:nvPr/>
          </p:nvSpPr>
          <p:spPr bwMode="auto">
            <a:xfrm>
              <a:off x="4649" y="193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7" name="Line 81"/>
            <p:cNvSpPr>
              <a:spLocks noChangeShapeType="1"/>
            </p:cNvSpPr>
            <p:nvPr/>
          </p:nvSpPr>
          <p:spPr bwMode="auto">
            <a:xfrm>
              <a:off x="3878" y="1207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98" name="Text Box 82" descr="斜纹布"/>
            <p:cNvSpPr txBox="1">
              <a:spLocks noChangeArrowheads="1"/>
            </p:cNvSpPr>
            <p:nvPr/>
          </p:nvSpPr>
          <p:spPr bwMode="auto">
            <a:xfrm>
              <a:off x="4694" y="1707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699" name="Text Box 83" descr="斜纹布"/>
            <p:cNvSpPr txBox="1">
              <a:spLocks noChangeArrowheads="1"/>
            </p:cNvSpPr>
            <p:nvPr/>
          </p:nvSpPr>
          <p:spPr bwMode="auto">
            <a:xfrm>
              <a:off x="4694" y="1117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00" name="Text Box 84" descr="斜纹布"/>
            <p:cNvSpPr txBox="1">
              <a:spLocks noChangeArrowheads="1"/>
            </p:cNvSpPr>
            <p:nvPr/>
          </p:nvSpPr>
          <p:spPr bwMode="auto">
            <a:xfrm>
              <a:off x="3651" y="1163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01" name="Text Box 85" descr="斜纹布"/>
            <p:cNvSpPr txBox="1">
              <a:spLocks noChangeArrowheads="1"/>
            </p:cNvSpPr>
            <p:nvPr/>
          </p:nvSpPr>
          <p:spPr bwMode="auto">
            <a:xfrm>
              <a:off x="4694" y="1569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5702" name="Text Box 86" descr="斜纹布"/>
            <p:cNvSpPr txBox="1">
              <a:spLocks noChangeArrowheads="1"/>
            </p:cNvSpPr>
            <p:nvPr/>
          </p:nvSpPr>
          <p:spPr bwMode="auto">
            <a:xfrm>
              <a:off x="4694" y="2206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5703" name="Text Box 87" descr="斜纹布"/>
            <p:cNvSpPr txBox="1">
              <a:spLocks noChangeArrowheads="1"/>
            </p:cNvSpPr>
            <p:nvPr/>
          </p:nvSpPr>
          <p:spPr bwMode="auto">
            <a:xfrm>
              <a:off x="3787" y="12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95704" name="Group 88"/>
          <p:cNvGrpSpPr/>
          <p:nvPr/>
        </p:nvGrpSpPr>
        <p:grpSpPr bwMode="auto">
          <a:xfrm>
            <a:off x="9477397" y="1844358"/>
            <a:ext cx="1657350" cy="2093913"/>
            <a:chOff x="3152" y="651"/>
            <a:chExt cx="1044" cy="1319"/>
          </a:xfrm>
        </p:grpSpPr>
        <p:sp>
          <p:nvSpPr>
            <p:cNvPr id="495705" name="Line 89"/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06" name="Line 90"/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07" name="Line 91"/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08" name="Line 92"/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5709" name="Group 93"/>
            <p:cNvGrpSpPr/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495710" name="Line 94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711" name="Line 95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5712" name="Oval 96" descr="斜纹布"/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13" name="Text Box 97" descr="斜纹布"/>
            <p:cNvSpPr txBox="1">
              <a:spLocks noChangeArrowheads="1"/>
            </p:cNvSpPr>
            <p:nvPr/>
          </p:nvSpPr>
          <p:spPr bwMode="auto">
            <a:xfrm>
              <a:off x="3608" y="74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14" name="Text Box 98" descr="斜纹布"/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15" name="Text Box 99" descr="斜纹布"/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16" name="Text Box 100" descr="斜纹布"/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5717" name="Line 101"/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718" name="Text Box 102" descr="斜纹布"/>
            <p:cNvSpPr txBox="1">
              <a:spLocks noChangeArrowheads="1"/>
            </p:cNvSpPr>
            <p:nvPr/>
          </p:nvSpPr>
          <p:spPr bwMode="auto">
            <a:xfrm>
              <a:off x="3473" y="110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5719" name="Oval 103" descr="斜纹布"/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37885" y="5720080"/>
            <a:ext cx="5516880" cy="5359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电容串联，分压与电容值成反比。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串联电容的分压</a:t>
            </a:r>
            <a:endParaRPr lang="zh-CN" altLang="en-US" sz="3600"/>
          </a:p>
        </p:txBody>
      </p:sp>
      <p:sp>
        <p:nvSpPr>
          <p:cNvPr id="5" name="Text Box 100" descr="斜纹布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22170" y="3409316"/>
            <a:ext cx="433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3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71" grpId="0" bldLvl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2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6643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6644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6645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6646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6647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6708" name="Group 68"/>
          <p:cNvGrpSpPr/>
          <p:nvPr/>
        </p:nvGrpSpPr>
        <p:grpSpPr bwMode="auto">
          <a:xfrm>
            <a:off x="8397242" y="908685"/>
            <a:ext cx="2520950" cy="2093913"/>
            <a:chOff x="3742" y="482"/>
            <a:chExt cx="1588" cy="1319"/>
          </a:xfrm>
        </p:grpSpPr>
        <p:sp>
          <p:nvSpPr>
            <p:cNvPr id="496649" name="Line 9"/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0" name="Line 10"/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53" name="Line 13"/>
            <p:cNvSpPr>
              <a:spLocks noChangeShapeType="1"/>
            </p:cNvSpPr>
            <p:nvPr/>
          </p:nvSpPr>
          <p:spPr bwMode="auto">
            <a:xfrm flipV="1">
              <a:off x="4921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6654" name="Group 14"/>
            <p:cNvGrpSpPr/>
            <p:nvPr/>
          </p:nvGrpSpPr>
          <p:grpSpPr bwMode="auto">
            <a:xfrm>
              <a:off x="4785" y="1027"/>
              <a:ext cx="318" cy="90"/>
              <a:chOff x="4059" y="1117"/>
              <a:chExt cx="318" cy="90"/>
            </a:xfrm>
          </p:grpSpPr>
          <p:sp>
            <p:nvSpPr>
              <p:cNvPr id="496655" name="Line 1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6" name="Line 1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6657" name="Group 17"/>
            <p:cNvGrpSpPr/>
            <p:nvPr/>
          </p:nvGrpSpPr>
          <p:grpSpPr bwMode="auto">
            <a:xfrm>
              <a:off x="4240" y="1027"/>
              <a:ext cx="318" cy="90"/>
              <a:chOff x="4059" y="1117"/>
              <a:chExt cx="318" cy="90"/>
            </a:xfrm>
          </p:grpSpPr>
          <p:sp>
            <p:nvSpPr>
              <p:cNvPr id="496658" name="Line 18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659" name="Line 19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660" name="Oval 20" descr="斜纹布"/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1" name="Oval 21" descr="斜纹布"/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2" name="Line 22"/>
            <p:cNvSpPr>
              <a:spLocks noChangeShapeType="1"/>
            </p:cNvSpPr>
            <p:nvPr/>
          </p:nvSpPr>
          <p:spPr bwMode="auto">
            <a:xfrm>
              <a:off x="4377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3" name="Text Box 23" descr="斜纹布"/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64" name="Text Box 24" descr="斜纹布"/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65" name="Text Box 25" descr="斜纹布"/>
            <p:cNvSpPr txBox="1">
              <a:spLocks noChangeArrowheads="1"/>
            </p:cNvSpPr>
            <p:nvPr/>
          </p:nvSpPr>
          <p:spPr bwMode="auto">
            <a:xfrm>
              <a:off x="3742" y="93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66" name="Text Box 26" descr="斜纹布"/>
            <p:cNvSpPr txBox="1">
              <a:spLocks noChangeArrowheads="1"/>
            </p:cNvSpPr>
            <p:nvPr/>
          </p:nvSpPr>
          <p:spPr bwMode="auto">
            <a:xfrm>
              <a:off x="3787" y="48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6667" name="Text Box 27" descr="斜纹布"/>
            <p:cNvSpPr txBox="1">
              <a:spLocks noChangeArrowheads="1"/>
            </p:cNvSpPr>
            <p:nvPr/>
          </p:nvSpPr>
          <p:spPr bwMode="auto">
            <a:xfrm>
              <a:off x="3833" y="1433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6668" name="Line 28"/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70" name="Text Box 30" descr="斜纹布"/>
            <p:cNvSpPr txBox="1">
              <a:spLocks noChangeArrowheads="1"/>
            </p:cNvSpPr>
            <p:nvPr/>
          </p:nvSpPr>
          <p:spPr bwMode="auto">
            <a:xfrm>
              <a:off x="4332" y="111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71" name="Text Box 31" descr="斜纹布"/>
            <p:cNvSpPr txBox="1">
              <a:spLocks noChangeArrowheads="1"/>
            </p:cNvSpPr>
            <p:nvPr/>
          </p:nvSpPr>
          <p:spPr bwMode="auto">
            <a:xfrm>
              <a:off x="4876" y="111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72" name="Text Box 32" descr="斜纹布"/>
            <p:cNvSpPr txBox="1">
              <a:spLocks noChangeArrowheads="1"/>
            </p:cNvSpPr>
            <p:nvPr/>
          </p:nvSpPr>
          <p:spPr bwMode="auto">
            <a:xfrm>
              <a:off x="3924" y="52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6673" name="Line 33"/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6674" name="Object 34"/>
          <p:cNvGraphicFramePr>
            <a:graphicFrameLocks noChangeAspect="1"/>
          </p:cNvGraphicFramePr>
          <p:nvPr/>
        </p:nvGraphicFramePr>
        <p:xfrm>
          <a:off x="2279334" y="2993117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5" name="公式" r:id="rId2" imgW="927100" imgH="609600" progId="Equation.3">
                  <p:embed/>
                </p:oleObj>
              </mc:Choice>
              <mc:Fallback>
                <p:oleObj name="公式" r:id="rId2" imgW="927100" imgH="609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334" y="2993117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5" name="Object 35"/>
          <p:cNvGraphicFramePr>
            <a:graphicFrameLocks noChangeAspect="1"/>
          </p:cNvGraphicFramePr>
          <p:nvPr/>
        </p:nvGraphicFramePr>
        <p:xfrm>
          <a:off x="4655821" y="2920092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6" name="公式" r:id="rId4" imgW="965200" imgH="609600" progId="Equation.3">
                  <p:embed/>
                </p:oleObj>
              </mc:Choice>
              <mc:Fallback>
                <p:oleObj name="公式" r:id="rId4" imgW="965200" imgH="609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21" y="2920092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6" name="Object 36"/>
          <p:cNvGraphicFramePr>
            <a:graphicFrameLocks noChangeAspect="1"/>
          </p:cNvGraphicFramePr>
          <p:nvPr/>
        </p:nvGraphicFramePr>
        <p:xfrm>
          <a:off x="2280603" y="4144689"/>
          <a:ext cx="4105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7" name="公式" r:id="rId6" imgW="2197100" imgH="609600" progId="Equation.3">
                  <p:embed/>
                </p:oleObj>
              </mc:Choice>
              <mc:Fallback>
                <p:oleObj name="公式" r:id="rId6" imgW="2197100" imgH="609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603" y="4144689"/>
                        <a:ext cx="4105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7" name="Object 37"/>
          <p:cNvGraphicFramePr>
            <a:graphicFrameLocks noChangeAspect="1"/>
          </p:cNvGraphicFramePr>
          <p:nvPr/>
        </p:nvGraphicFramePr>
        <p:xfrm>
          <a:off x="6385878" y="4148817"/>
          <a:ext cx="14001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8" name="公式" r:id="rId8" imgW="711200" imgH="609600" progId="Equation.3">
                  <p:embed/>
                </p:oleObj>
              </mc:Choice>
              <mc:Fallback>
                <p:oleObj name="公式" r:id="rId8" imgW="711200" imgH="609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878" y="4148817"/>
                        <a:ext cx="14001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8" name="Object 38"/>
          <p:cNvGraphicFramePr>
            <a:graphicFrameLocks noChangeAspect="1"/>
          </p:cNvGraphicFramePr>
          <p:nvPr/>
        </p:nvGraphicFramePr>
        <p:xfrm>
          <a:off x="5015550" y="2060937"/>
          <a:ext cx="25654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99" name="公式" r:id="rId10" imgW="1308100" imgH="317500" progId="Equation.3">
                  <p:embed/>
                </p:oleObj>
              </mc:Choice>
              <mc:Fallback>
                <p:oleObj name="公式" r:id="rId10" imgW="1308100" imgH="3175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50" y="2060937"/>
                        <a:ext cx="2565400" cy="630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6697" name="Group 57"/>
          <p:cNvGrpSpPr/>
          <p:nvPr/>
        </p:nvGrpSpPr>
        <p:grpSpPr bwMode="auto">
          <a:xfrm>
            <a:off x="9116380" y="3141666"/>
            <a:ext cx="830262" cy="647700"/>
            <a:chOff x="4014" y="1979"/>
            <a:chExt cx="523" cy="408"/>
          </a:xfrm>
        </p:grpSpPr>
        <p:sp>
          <p:nvSpPr>
            <p:cNvPr id="496698" name="Line 58"/>
            <p:cNvSpPr>
              <a:spLocks noChangeShapeType="1"/>
            </p:cNvSpPr>
            <p:nvPr/>
          </p:nvSpPr>
          <p:spPr bwMode="auto">
            <a:xfrm flipH="1">
              <a:off x="4038" y="2021"/>
              <a:ext cx="0" cy="36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699" name="Text Box 59" descr="斜纹布"/>
            <p:cNvSpPr txBox="1">
              <a:spLocks noChangeArrowheads="1"/>
            </p:cNvSpPr>
            <p:nvPr/>
          </p:nvSpPr>
          <p:spPr bwMode="auto">
            <a:xfrm>
              <a:off x="4014" y="1979"/>
              <a:ext cx="523" cy="29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等效</a:t>
              </a:r>
              <a:endParaRPr kumimoji="1" lang="zh-CN" altLang="en-US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96700" name="Text Box 60"/>
          <p:cNvSpPr txBox="1">
            <a:spLocks noChangeArrowheads="1"/>
          </p:cNvSpPr>
          <p:nvPr/>
        </p:nvSpPr>
        <p:spPr bwMode="auto">
          <a:xfrm>
            <a:off x="1419225" y="1408430"/>
            <a:ext cx="280098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2.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电容的并联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496701" name="Text Box 61"/>
          <p:cNvSpPr txBox="1">
            <a:spLocks noChangeArrowheads="1"/>
          </p:cNvSpPr>
          <p:nvPr/>
        </p:nvSpPr>
        <p:spPr bwMode="auto">
          <a:xfrm>
            <a:off x="1849120" y="2128520"/>
            <a:ext cx="2057400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等效电容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6705" name="Group 6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6706" name="Picture 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6707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6709" name="Group 69"/>
          <p:cNvGrpSpPr/>
          <p:nvPr/>
        </p:nvGrpSpPr>
        <p:grpSpPr bwMode="auto">
          <a:xfrm>
            <a:off x="8899865" y="3932238"/>
            <a:ext cx="1657350" cy="2093913"/>
            <a:chOff x="3152" y="651"/>
            <a:chExt cx="1044" cy="1319"/>
          </a:xfrm>
        </p:grpSpPr>
        <p:sp>
          <p:nvSpPr>
            <p:cNvPr id="496710" name="Line 70"/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11" name="Line 71"/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12" name="Line 72"/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13" name="Line 73"/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6714" name="Group 74"/>
            <p:cNvGrpSpPr/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496715" name="Line 7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6716" name="Line 7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6717" name="Oval 77" descr="斜纹布"/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18" name="Text Box 78" descr="斜纹布"/>
            <p:cNvSpPr txBox="1">
              <a:spLocks noChangeArrowheads="1"/>
            </p:cNvSpPr>
            <p:nvPr/>
          </p:nvSpPr>
          <p:spPr bwMode="auto">
            <a:xfrm>
              <a:off x="3608" y="742"/>
              <a:ext cx="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6719" name="Text Box 79" descr="斜纹布"/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6720" name="Text Box 80" descr="斜纹布"/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6721" name="Text Box 81" descr="斜纹布"/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6722" name="Line 82"/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6723" name="Text Box 83" descr="斜纹布"/>
            <p:cNvSpPr txBox="1">
              <a:spLocks noChangeArrowheads="1"/>
            </p:cNvSpPr>
            <p:nvPr/>
          </p:nvSpPr>
          <p:spPr bwMode="auto">
            <a:xfrm>
              <a:off x="3563" y="128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6724" name="Oval 84" descr="斜纹布"/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电容的并联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9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49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00" grpId="0" bldLvl="0" animBg="1"/>
      <p:bldP spid="496701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930" name="Group 2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50893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893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8933" name="Group 5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50893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893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508962" name="Object 34"/>
          <p:cNvGraphicFramePr>
            <a:graphicFrameLocks noChangeAspect="1"/>
          </p:cNvGraphicFramePr>
          <p:nvPr/>
        </p:nvGraphicFramePr>
        <p:xfrm>
          <a:off x="1994218" y="2561275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21" name="公式" r:id="rId2" imgW="927100" imgH="609600" progId="Equation.3">
                  <p:embed/>
                </p:oleObj>
              </mc:Choice>
              <mc:Fallback>
                <p:oleObj name="公式" r:id="rId2" imgW="927100" imgH="609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218" y="2561275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3" name="Object 35"/>
          <p:cNvGraphicFramePr>
            <a:graphicFrameLocks noChangeAspect="1"/>
          </p:cNvGraphicFramePr>
          <p:nvPr/>
        </p:nvGraphicFramePr>
        <p:xfrm>
          <a:off x="4081781" y="2488250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22" name="公式" r:id="rId4" imgW="965200" imgH="609600" progId="Equation.3">
                  <p:embed/>
                </p:oleObj>
              </mc:Choice>
              <mc:Fallback>
                <p:oleObj name="公式" r:id="rId4" imgW="965200" imgH="609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781" y="2488250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4" name="Object 36"/>
          <p:cNvGraphicFramePr>
            <a:graphicFrameLocks noChangeAspect="1"/>
          </p:cNvGraphicFramePr>
          <p:nvPr/>
        </p:nvGraphicFramePr>
        <p:xfrm>
          <a:off x="6239850" y="2494959"/>
          <a:ext cx="1546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23" name="公式" r:id="rId6" imgW="825500" imgH="609600" progId="Equation.3">
                  <p:embed/>
                </p:oleObj>
              </mc:Choice>
              <mc:Fallback>
                <p:oleObj name="公式" r:id="rId6" imgW="825500" imgH="609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850" y="2494959"/>
                        <a:ext cx="1546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7" name="Object 39"/>
          <p:cNvGraphicFramePr>
            <a:graphicFrameLocks noChangeAspect="1"/>
          </p:cNvGraphicFramePr>
          <p:nvPr/>
        </p:nvGraphicFramePr>
        <p:xfrm>
          <a:off x="1994219" y="3932873"/>
          <a:ext cx="12969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24" name="公式" r:id="rId8" imgW="749300" imgH="609600" progId="Equation.3">
                  <p:embed/>
                </p:oleObj>
              </mc:Choice>
              <mc:Fallback>
                <p:oleObj name="公式" r:id="rId8" imgW="749300" imgH="609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219" y="3932873"/>
                        <a:ext cx="12969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8" name="Object 40"/>
          <p:cNvGraphicFramePr>
            <a:graphicFrameLocks noChangeAspect="1"/>
          </p:cNvGraphicFramePr>
          <p:nvPr/>
        </p:nvGraphicFramePr>
        <p:xfrm>
          <a:off x="3937340" y="3859892"/>
          <a:ext cx="15652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25" name="公式" r:id="rId10" imgW="800100" imgH="609600" progId="Equation.3">
                  <p:embed/>
                </p:oleObj>
              </mc:Choice>
              <mc:Fallback>
                <p:oleObj name="公式" r:id="rId10" imgW="800100" imgH="609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340" y="3859892"/>
                        <a:ext cx="15652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89" name="Text Box 61"/>
          <p:cNvSpPr txBox="1">
            <a:spLocks noChangeArrowheads="1"/>
          </p:cNvSpPr>
          <p:nvPr/>
        </p:nvSpPr>
        <p:spPr bwMode="auto">
          <a:xfrm>
            <a:off x="1705632" y="1839119"/>
            <a:ext cx="331152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并联电容的分流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508993" name="Group 6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508994" name="Picture 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8995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8996" name="Group 68"/>
          <p:cNvGrpSpPr/>
          <p:nvPr/>
        </p:nvGrpSpPr>
        <p:grpSpPr bwMode="auto">
          <a:xfrm>
            <a:off x="8253732" y="1052513"/>
            <a:ext cx="2520950" cy="2093913"/>
            <a:chOff x="3742" y="482"/>
            <a:chExt cx="1588" cy="1319"/>
          </a:xfrm>
        </p:grpSpPr>
        <p:sp>
          <p:nvSpPr>
            <p:cNvPr id="508997" name="Line 69"/>
            <p:cNvSpPr>
              <a:spLocks noChangeShapeType="1"/>
            </p:cNvSpPr>
            <p:nvPr/>
          </p:nvSpPr>
          <p:spPr bwMode="auto">
            <a:xfrm>
              <a:off x="3923" y="528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98" name="Line 70"/>
            <p:cNvSpPr>
              <a:spLocks noChangeShapeType="1"/>
            </p:cNvSpPr>
            <p:nvPr/>
          </p:nvSpPr>
          <p:spPr bwMode="auto">
            <a:xfrm>
              <a:off x="3923" y="1752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8999" name="Line 71"/>
            <p:cNvSpPr>
              <a:spLocks noChangeShapeType="1"/>
            </p:cNvSpPr>
            <p:nvPr/>
          </p:nvSpPr>
          <p:spPr bwMode="auto">
            <a:xfrm>
              <a:off x="4921" y="527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00" name="Line 72"/>
            <p:cNvSpPr>
              <a:spLocks noChangeShapeType="1"/>
            </p:cNvSpPr>
            <p:nvPr/>
          </p:nvSpPr>
          <p:spPr bwMode="auto">
            <a:xfrm>
              <a:off x="4377" y="528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01" name="Line 73"/>
            <p:cNvSpPr>
              <a:spLocks noChangeShapeType="1"/>
            </p:cNvSpPr>
            <p:nvPr/>
          </p:nvSpPr>
          <p:spPr bwMode="auto">
            <a:xfrm flipV="1">
              <a:off x="4921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002" name="Group 74"/>
            <p:cNvGrpSpPr/>
            <p:nvPr/>
          </p:nvGrpSpPr>
          <p:grpSpPr bwMode="auto">
            <a:xfrm>
              <a:off x="4785" y="1027"/>
              <a:ext cx="318" cy="90"/>
              <a:chOff x="4059" y="1117"/>
              <a:chExt cx="318" cy="90"/>
            </a:xfrm>
          </p:grpSpPr>
          <p:sp>
            <p:nvSpPr>
              <p:cNvPr id="509003" name="Line 75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9004" name="Line 76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9005" name="Group 77"/>
            <p:cNvGrpSpPr/>
            <p:nvPr/>
          </p:nvGrpSpPr>
          <p:grpSpPr bwMode="auto">
            <a:xfrm>
              <a:off x="4240" y="1027"/>
              <a:ext cx="318" cy="90"/>
              <a:chOff x="4059" y="1117"/>
              <a:chExt cx="318" cy="90"/>
            </a:xfrm>
          </p:grpSpPr>
          <p:sp>
            <p:nvSpPr>
              <p:cNvPr id="509006" name="Line 78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9007" name="Line 79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9008" name="Oval 80" descr="斜纹布"/>
            <p:cNvSpPr>
              <a:spLocks noChangeArrowheads="1"/>
            </p:cNvSpPr>
            <p:nvPr/>
          </p:nvSpPr>
          <p:spPr bwMode="auto">
            <a:xfrm>
              <a:off x="3833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09" name="Oval 81" descr="斜纹布"/>
            <p:cNvSpPr>
              <a:spLocks noChangeArrowheads="1"/>
            </p:cNvSpPr>
            <p:nvPr/>
          </p:nvSpPr>
          <p:spPr bwMode="auto">
            <a:xfrm>
              <a:off x="3833" y="170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10" name="Line 82"/>
            <p:cNvSpPr>
              <a:spLocks noChangeShapeType="1"/>
            </p:cNvSpPr>
            <p:nvPr/>
          </p:nvSpPr>
          <p:spPr bwMode="auto">
            <a:xfrm>
              <a:off x="4377" y="1117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11" name="Text Box 83" descr="斜纹布"/>
            <p:cNvSpPr txBox="1">
              <a:spLocks noChangeArrowheads="1"/>
            </p:cNvSpPr>
            <p:nvPr/>
          </p:nvSpPr>
          <p:spPr bwMode="auto">
            <a:xfrm>
              <a:off x="4876" y="61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12" name="Text Box 84" descr="斜纹布"/>
            <p:cNvSpPr txBox="1">
              <a:spLocks noChangeArrowheads="1"/>
            </p:cNvSpPr>
            <p:nvPr/>
          </p:nvSpPr>
          <p:spPr bwMode="auto">
            <a:xfrm>
              <a:off x="4332" y="61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13" name="Text Box 85" descr="斜纹布"/>
            <p:cNvSpPr txBox="1">
              <a:spLocks noChangeArrowheads="1"/>
            </p:cNvSpPr>
            <p:nvPr/>
          </p:nvSpPr>
          <p:spPr bwMode="auto">
            <a:xfrm>
              <a:off x="3742" y="93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14" name="Text Box 86" descr="斜纹布"/>
            <p:cNvSpPr txBox="1">
              <a:spLocks noChangeArrowheads="1"/>
            </p:cNvSpPr>
            <p:nvPr/>
          </p:nvSpPr>
          <p:spPr bwMode="auto">
            <a:xfrm>
              <a:off x="3787" y="48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9015" name="Text Box 87" descr="斜纹布"/>
            <p:cNvSpPr txBox="1">
              <a:spLocks noChangeArrowheads="1"/>
            </p:cNvSpPr>
            <p:nvPr/>
          </p:nvSpPr>
          <p:spPr bwMode="auto">
            <a:xfrm>
              <a:off x="3833" y="1433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9016" name="Line 88"/>
            <p:cNvSpPr>
              <a:spLocks noChangeShapeType="1"/>
            </p:cNvSpPr>
            <p:nvPr/>
          </p:nvSpPr>
          <p:spPr bwMode="auto">
            <a:xfrm>
              <a:off x="4377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17" name="Line 89"/>
            <p:cNvSpPr>
              <a:spLocks noChangeShapeType="1"/>
            </p:cNvSpPr>
            <p:nvPr/>
          </p:nvSpPr>
          <p:spPr bwMode="auto">
            <a:xfrm>
              <a:off x="4921" y="663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18" name="Text Box 90" descr="斜纹布"/>
            <p:cNvSpPr txBox="1">
              <a:spLocks noChangeArrowheads="1"/>
            </p:cNvSpPr>
            <p:nvPr/>
          </p:nvSpPr>
          <p:spPr bwMode="auto">
            <a:xfrm>
              <a:off x="4332" y="111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19" name="Text Box 91" descr="斜纹布"/>
            <p:cNvSpPr txBox="1">
              <a:spLocks noChangeArrowheads="1"/>
            </p:cNvSpPr>
            <p:nvPr/>
          </p:nvSpPr>
          <p:spPr bwMode="auto">
            <a:xfrm>
              <a:off x="4876" y="111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20" name="Text Box 92" descr="斜纹布"/>
            <p:cNvSpPr txBox="1">
              <a:spLocks noChangeArrowheads="1"/>
            </p:cNvSpPr>
            <p:nvPr/>
          </p:nvSpPr>
          <p:spPr bwMode="auto">
            <a:xfrm>
              <a:off x="3924" y="52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9021" name="Line 93"/>
            <p:cNvSpPr>
              <a:spLocks noChangeShapeType="1"/>
            </p:cNvSpPr>
            <p:nvPr/>
          </p:nvSpPr>
          <p:spPr bwMode="auto">
            <a:xfrm>
              <a:off x="4059" y="527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9025" name="Group 97"/>
          <p:cNvGrpSpPr/>
          <p:nvPr/>
        </p:nvGrpSpPr>
        <p:grpSpPr bwMode="auto">
          <a:xfrm>
            <a:off x="8828110" y="3500438"/>
            <a:ext cx="1657350" cy="2093913"/>
            <a:chOff x="3152" y="651"/>
            <a:chExt cx="1044" cy="1319"/>
          </a:xfrm>
        </p:grpSpPr>
        <p:sp>
          <p:nvSpPr>
            <p:cNvPr id="509026" name="Line 98"/>
            <p:cNvSpPr>
              <a:spLocks noChangeShapeType="1"/>
            </p:cNvSpPr>
            <p:nvPr/>
          </p:nvSpPr>
          <p:spPr bwMode="auto">
            <a:xfrm>
              <a:off x="3333" y="697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27" name="Line 99"/>
            <p:cNvSpPr>
              <a:spLocks noChangeShapeType="1"/>
            </p:cNvSpPr>
            <p:nvPr/>
          </p:nvSpPr>
          <p:spPr bwMode="auto">
            <a:xfrm>
              <a:off x="3333" y="1921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28" name="Line 100"/>
            <p:cNvSpPr>
              <a:spLocks noChangeShapeType="1"/>
            </p:cNvSpPr>
            <p:nvPr/>
          </p:nvSpPr>
          <p:spPr bwMode="auto">
            <a:xfrm>
              <a:off x="4014" y="696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29" name="Line 101"/>
            <p:cNvSpPr>
              <a:spLocks noChangeShapeType="1"/>
            </p:cNvSpPr>
            <p:nvPr/>
          </p:nvSpPr>
          <p:spPr bwMode="auto">
            <a:xfrm flipV="1">
              <a:off x="4014" y="1286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9030" name="Group 102"/>
            <p:cNvGrpSpPr/>
            <p:nvPr/>
          </p:nvGrpSpPr>
          <p:grpSpPr bwMode="auto">
            <a:xfrm>
              <a:off x="3878" y="1196"/>
              <a:ext cx="318" cy="90"/>
              <a:chOff x="4059" y="1117"/>
              <a:chExt cx="318" cy="90"/>
            </a:xfrm>
          </p:grpSpPr>
          <p:sp>
            <p:nvSpPr>
              <p:cNvPr id="509031" name="Line 103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9032" name="Line 104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9033" name="Oval 105" descr="斜纹布"/>
            <p:cNvSpPr>
              <a:spLocks noChangeArrowheads="1"/>
            </p:cNvSpPr>
            <p:nvPr/>
          </p:nvSpPr>
          <p:spPr bwMode="auto">
            <a:xfrm>
              <a:off x="3243" y="65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34" name="Text Box 106" descr="斜纹布"/>
            <p:cNvSpPr txBox="1">
              <a:spLocks noChangeArrowheads="1"/>
            </p:cNvSpPr>
            <p:nvPr/>
          </p:nvSpPr>
          <p:spPr bwMode="auto">
            <a:xfrm>
              <a:off x="3608" y="74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9035" name="Text Box 107" descr="斜纹布"/>
            <p:cNvSpPr txBox="1">
              <a:spLocks noChangeArrowheads="1"/>
            </p:cNvSpPr>
            <p:nvPr/>
          </p:nvSpPr>
          <p:spPr bwMode="auto">
            <a:xfrm>
              <a:off x="3152" y="110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9036" name="Text Box 108" descr="斜纹布"/>
            <p:cNvSpPr txBox="1">
              <a:spLocks noChangeArrowheads="1"/>
            </p:cNvSpPr>
            <p:nvPr/>
          </p:nvSpPr>
          <p:spPr bwMode="auto">
            <a:xfrm>
              <a:off x="3243" y="651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9037" name="Text Box 109" descr="斜纹布"/>
            <p:cNvSpPr txBox="1">
              <a:spLocks noChangeArrowheads="1"/>
            </p:cNvSpPr>
            <p:nvPr/>
          </p:nvSpPr>
          <p:spPr bwMode="auto">
            <a:xfrm>
              <a:off x="3243" y="1602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9038" name="Line 110"/>
            <p:cNvSpPr>
              <a:spLocks noChangeShapeType="1"/>
            </p:cNvSpPr>
            <p:nvPr/>
          </p:nvSpPr>
          <p:spPr bwMode="auto">
            <a:xfrm>
              <a:off x="4014" y="84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9039" name="Text Box 111" descr="斜纹布"/>
            <p:cNvSpPr txBox="1">
              <a:spLocks noChangeArrowheads="1"/>
            </p:cNvSpPr>
            <p:nvPr/>
          </p:nvSpPr>
          <p:spPr bwMode="auto">
            <a:xfrm>
              <a:off x="3563" y="133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9040" name="Oval 112" descr="斜纹布"/>
            <p:cNvSpPr>
              <a:spLocks noChangeArrowheads="1"/>
            </p:cNvSpPr>
            <p:nvPr/>
          </p:nvSpPr>
          <p:spPr bwMode="auto">
            <a:xfrm>
              <a:off x="3243" y="187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92050" y="5299870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电容并联，分流与电容值成正比。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0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并联电容的分流</a:t>
            </a:r>
            <a:r>
              <a:rPr lang="en-US" altLang="zh-CN"/>
              <a:t>  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89" grpId="0" bldLvl="0" animBg="1"/>
      <p:bldP spid="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202690" y="1625600"/>
            <a:ext cx="300418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3. 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电感的串联</a:t>
            </a:r>
            <a:endParaRPr kumimoji="1" lang="zh-CN" altLang="en-US" sz="32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1775165" y="3141663"/>
          <a:ext cx="17367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48" name="公式" r:id="rId1" imgW="914400" imgH="609600" progId="Equation.3">
                  <p:embed/>
                </p:oleObj>
              </mc:Choice>
              <mc:Fallback>
                <p:oleObj name="公式" r:id="rId1" imgW="9144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165" y="3141663"/>
                        <a:ext cx="17367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668" name="Group 4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7669" name="Picture 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70" name="Text Box 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7671" name="Group 7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7672" name="Picture 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73" name="Text Box 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497674" name="Object 10"/>
          <p:cNvGraphicFramePr>
            <a:graphicFrameLocks noChangeAspect="1"/>
          </p:cNvGraphicFramePr>
          <p:nvPr/>
        </p:nvGraphicFramePr>
        <p:xfrm>
          <a:off x="1777048" y="4507909"/>
          <a:ext cx="60182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49" name="公式" r:id="rId4" imgW="2908300" imgH="609600" progId="Equation.3">
                  <p:embed/>
                </p:oleObj>
              </mc:Choice>
              <mc:Fallback>
                <p:oleObj name="公式" r:id="rId4" imgW="29083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048" y="4507909"/>
                        <a:ext cx="60182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5" name="Object 11"/>
          <p:cNvGraphicFramePr>
            <a:graphicFrameLocks noChangeAspect="1"/>
          </p:cNvGraphicFramePr>
          <p:nvPr/>
        </p:nvGraphicFramePr>
        <p:xfrm>
          <a:off x="8400120" y="4724762"/>
          <a:ext cx="28082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50" name="公式" r:id="rId6" imgW="1104900" imgH="317500" progId="Equation.3">
                  <p:embed/>
                </p:oleObj>
              </mc:Choice>
              <mc:Fallback>
                <p:oleObj name="公式" r:id="rId6" imgW="11049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120" y="4724762"/>
                        <a:ext cx="2808287" cy="758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1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21" name="Object 57"/>
          <p:cNvGraphicFramePr>
            <a:graphicFrameLocks noChangeAspect="1"/>
          </p:cNvGraphicFramePr>
          <p:nvPr/>
        </p:nvGraphicFramePr>
        <p:xfrm>
          <a:off x="3936365" y="3140075"/>
          <a:ext cx="1833245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51" name="公式" r:id="rId8" imgW="965200" imgH="609600" progId="Equation.3">
                  <p:embed/>
                </p:oleObj>
              </mc:Choice>
              <mc:Fallback>
                <p:oleObj name="公式" r:id="rId8" imgW="965200" imgH="609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365" y="3140075"/>
                        <a:ext cx="1833245" cy="1024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722" name="Group 58"/>
          <p:cNvGrpSpPr/>
          <p:nvPr/>
        </p:nvGrpSpPr>
        <p:grpSpPr bwMode="auto">
          <a:xfrm>
            <a:off x="8684282" y="2634024"/>
            <a:ext cx="1223963" cy="576263"/>
            <a:chOff x="2381" y="1298"/>
            <a:chExt cx="771" cy="363"/>
          </a:xfrm>
        </p:grpSpPr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24" name="Text Box 60" descr="斜纹布"/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9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等效</a:t>
              </a:r>
              <a:endParaRPr kumimoji="1" lang="zh-CN" altLang="en-US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97728" name="Text Box 64"/>
          <p:cNvSpPr txBox="1">
            <a:spLocks noChangeArrowheads="1"/>
          </p:cNvSpPr>
          <p:nvPr/>
        </p:nvSpPr>
        <p:spPr bwMode="auto">
          <a:xfrm>
            <a:off x="1777365" y="2416175"/>
            <a:ext cx="2096770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等效电感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7732" name="Group 6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7733" name="Picture 6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734" name="Text Box 7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7745" name="Group 81"/>
          <p:cNvGrpSpPr/>
          <p:nvPr/>
        </p:nvGrpSpPr>
        <p:grpSpPr bwMode="auto">
          <a:xfrm>
            <a:off x="6236337" y="1625962"/>
            <a:ext cx="2520950" cy="2673349"/>
            <a:chOff x="2200" y="527"/>
            <a:chExt cx="1588" cy="1684"/>
          </a:xfrm>
        </p:grpSpPr>
        <p:sp>
          <p:nvSpPr>
            <p:cNvPr id="497677" name="Line 13"/>
            <p:cNvSpPr>
              <a:spLocks noChangeShapeType="1"/>
            </p:cNvSpPr>
            <p:nvPr/>
          </p:nvSpPr>
          <p:spPr bwMode="auto">
            <a:xfrm>
              <a:off x="2472" y="845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8" name="Line 14"/>
            <p:cNvSpPr>
              <a:spLocks noChangeShapeType="1"/>
            </p:cNvSpPr>
            <p:nvPr/>
          </p:nvSpPr>
          <p:spPr bwMode="auto">
            <a:xfrm>
              <a:off x="2472" y="2070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79" name="Line 15"/>
            <p:cNvSpPr>
              <a:spLocks noChangeShapeType="1"/>
            </p:cNvSpPr>
            <p:nvPr/>
          </p:nvSpPr>
          <p:spPr bwMode="auto">
            <a:xfrm>
              <a:off x="3198" y="845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80" name="Line 16"/>
            <p:cNvSpPr>
              <a:spLocks noChangeShapeType="1"/>
            </p:cNvSpPr>
            <p:nvPr/>
          </p:nvSpPr>
          <p:spPr bwMode="auto">
            <a:xfrm>
              <a:off x="3198" y="1344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81" name="Line 17"/>
            <p:cNvSpPr>
              <a:spLocks noChangeShapeType="1"/>
            </p:cNvSpPr>
            <p:nvPr/>
          </p:nvSpPr>
          <p:spPr bwMode="auto">
            <a:xfrm flipV="1">
              <a:off x="3198" y="1888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82" name="Oval 18" descr="斜纹布"/>
            <p:cNvSpPr>
              <a:spLocks noChangeArrowheads="1"/>
            </p:cNvSpPr>
            <p:nvPr/>
          </p:nvSpPr>
          <p:spPr bwMode="auto">
            <a:xfrm>
              <a:off x="2381" y="80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83" name="Oval 19" descr="斜纹布"/>
            <p:cNvSpPr>
              <a:spLocks noChangeArrowheads="1"/>
            </p:cNvSpPr>
            <p:nvPr/>
          </p:nvSpPr>
          <p:spPr bwMode="auto">
            <a:xfrm>
              <a:off x="2381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84" name="Text Box 20" descr="斜纹布"/>
            <p:cNvSpPr txBox="1">
              <a:spLocks noChangeArrowheads="1"/>
            </p:cNvSpPr>
            <p:nvPr/>
          </p:nvSpPr>
          <p:spPr bwMode="auto">
            <a:xfrm>
              <a:off x="3334" y="98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685" name="Text Box 21" descr="斜纹布"/>
            <p:cNvSpPr txBox="1">
              <a:spLocks noChangeArrowheads="1"/>
            </p:cNvSpPr>
            <p:nvPr/>
          </p:nvSpPr>
          <p:spPr bwMode="auto">
            <a:xfrm>
              <a:off x="2200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686" name="Text Box 22" descr="斜纹布"/>
            <p:cNvSpPr txBox="1">
              <a:spLocks noChangeArrowheads="1"/>
            </p:cNvSpPr>
            <p:nvPr/>
          </p:nvSpPr>
          <p:spPr bwMode="auto">
            <a:xfrm>
              <a:off x="2699" y="157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687" name="Text Box 23" descr="斜纹布"/>
            <p:cNvSpPr txBox="1">
              <a:spLocks noChangeArrowheads="1"/>
            </p:cNvSpPr>
            <p:nvPr/>
          </p:nvSpPr>
          <p:spPr bwMode="auto">
            <a:xfrm>
              <a:off x="2654" y="98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688" name="Text Box 24" descr="斜纹布"/>
            <p:cNvSpPr txBox="1">
              <a:spLocks noChangeArrowheads="1"/>
            </p:cNvSpPr>
            <p:nvPr/>
          </p:nvSpPr>
          <p:spPr bwMode="auto">
            <a:xfrm>
              <a:off x="3334" y="157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689" name="Line 25"/>
            <p:cNvSpPr>
              <a:spLocks noChangeShapeType="1"/>
            </p:cNvSpPr>
            <p:nvPr/>
          </p:nvSpPr>
          <p:spPr bwMode="auto">
            <a:xfrm>
              <a:off x="2562" y="845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690" name="Text Box 26" descr="斜纹布"/>
            <p:cNvSpPr txBox="1">
              <a:spLocks noChangeArrowheads="1"/>
            </p:cNvSpPr>
            <p:nvPr/>
          </p:nvSpPr>
          <p:spPr bwMode="auto">
            <a:xfrm>
              <a:off x="3379" y="134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691" name="Text Box 27" descr="斜纹布"/>
            <p:cNvSpPr txBox="1">
              <a:spLocks noChangeArrowheads="1"/>
            </p:cNvSpPr>
            <p:nvPr/>
          </p:nvSpPr>
          <p:spPr bwMode="auto">
            <a:xfrm>
              <a:off x="3379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692" name="Text Box 28" descr="斜纹布"/>
            <p:cNvSpPr txBox="1">
              <a:spLocks noChangeArrowheads="1"/>
            </p:cNvSpPr>
            <p:nvPr/>
          </p:nvSpPr>
          <p:spPr bwMode="auto">
            <a:xfrm>
              <a:off x="2336" y="799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693" name="Text Box 29" descr="斜纹布"/>
            <p:cNvSpPr txBox="1">
              <a:spLocks noChangeArrowheads="1"/>
            </p:cNvSpPr>
            <p:nvPr/>
          </p:nvSpPr>
          <p:spPr bwMode="auto">
            <a:xfrm>
              <a:off x="3379" y="1206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694" name="Text Box 30" descr="斜纹布"/>
            <p:cNvSpPr txBox="1">
              <a:spLocks noChangeArrowheads="1"/>
            </p:cNvSpPr>
            <p:nvPr/>
          </p:nvSpPr>
          <p:spPr bwMode="auto">
            <a:xfrm>
              <a:off x="3379" y="1843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695" name="Text Box 31" descr="斜纹布"/>
            <p:cNvSpPr txBox="1">
              <a:spLocks noChangeArrowheads="1"/>
            </p:cNvSpPr>
            <p:nvPr/>
          </p:nvSpPr>
          <p:spPr bwMode="auto">
            <a:xfrm>
              <a:off x="2472" y="52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97735" name="Group 71"/>
            <p:cNvGrpSpPr/>
            <p:nvPr/>
          </p:nvGrpSpPr>
          <p:grpSpPr bwMode="auto">
            <a:xfrm rot="10800000">
              <a:off x="3198" y="981"/>
              <a:ext cx="90" cy="363"/>
              <a:chOff x="1565" y="2614"/>
              <a:chExt cx="90" cy="486"/>
            </a:xfrm>
          </p:grpSpPr>
          <p:sp>
            <p:nvSpPr>
              <p:cNvPr id="497736" name="Arc 7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37" name="Arc 7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38" name="Arc 7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39" name="Arc 7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7740" name="Group 76"/>
            <p:cNvGrpSpPr/>
            <p:nvPr/>
          </p:nvGrpSpPr>
          <p:grpSpPr bwMode="auto">
            <a:xfrm rot="10800000">
              <a:off x="3198" y="1525"/>
              <a:ext cx="90" cy="363"/>
              <a:chOff x="1565" y="2614"/>
              <a:chExt cx="90" cy="486"/>
            </a:xfrm>
          </p:grpSpPr>
          <p:sp>
            <p:nvSpPr>
              <p:cNvPr id="497741" name="Arc 7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42" name="Arc 7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43" name="Arc 7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44" name="Arc 8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7751" name="Group 87"/>
          <p:cNvGrpSpPr/>
          <p:nvPr/>
        </p:nvGrpSpPr>
        <p:grpSpPr bwMode="auto">
          <a:xfrm>
            <a:off x="9692345" y="1986280"/>
            <a:ext cx="1512887" cy="2093913"/>
            <a:chOff x="4377" y="754"/>
            <a:chExt cx="953" cy="1319"/>
          </a:xfrm>
        </p:grpSpPr>
        <p:sp>
          <p:nvSpPr>
            <p:cNvPr id="497705" name="Line 41"/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06" name="Line 42"/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07" name="Line 43"/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08" name="Line 44"/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09" name="Oval 45" descr="斜纹布"/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10" name="Text Box 46" descr="斜纹布"/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711" name="Text Box 47" descr="斜纹布"/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712" name="Text Box 48" descr="斜纹布"/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713" name="Text Box 49" descr="斜纹布"/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7714" name="Line 50"/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15" name="Text Box 51" descr="斜纹布"/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7716" name="Oval 52" descr="斜纹布"/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7746" name="Group 82"/>
            <p:cNvGrpSpPr/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97747" name="Arc 83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48" name="Arc 84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49" name="Arc 85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7750" name="Arc 86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电感的串联</a:t>
            </a:r>
            <a:endParaRPr lang="zh-CN" altLang="en-US" sz="3600"/>
          </a:p>
        </p:txBody>
      </p:sp>
      <p:sp>
        <p:nvSpPr>
          <p:cNvPr id="4" name="Text Box 49" descr="斜纹布"/>
          <p:cNvSpPr txBox="1">
            <a:spLocks noChangeArrowheads="1"/>
          </p:cNvSpPr>
          <p:nvPr/>
        </p:nvSpPr>
        <p:spPr bwMode="auto">
          <a:xfrm>
            <a:off x="6519567" y="3622993"/>
            <a:ext cx="4333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3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4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9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bldLvl="0" animBg="1"/>
      <p:bldP spid="497728" grpId="0" bldLvl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690" name="Object 2"/>
          <p:cNvGraphicFramePr>
            <a:graphicFrameLocks noChangeAspect="1"/>
          </p:cNvGraphicFramePr>
          <p:nvPr/>
        </p:nvGraphicFramePr>
        <p:xfrm>
          <a:off x="1276985" y="2919095"/>
          <a:ext cx="485648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58" name="公式" r:id="rId1" imgW="2552700" imgH="660400" progId="Equation.3">
                  <p:embed/>
                </p:oleObj>
              </mc:Choice>
              <mc:Fallback>
                <p:oleObj name="公式" r:id="rId1" imgW="25527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985" y="2919095"/>
                        <a:ext cx="485648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8691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8692" name="Picture 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693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8694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8695" name="Picture 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696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498697" name="Object 9"/>
          <p:cNvGraphicFramePr>
            <a:graphicFrameLocks noChangeAspect="1"/>
          </p:cNvGraphicFramePr>
          <p:nvPr/>
        </p:nvGraphicFramePr>
        <p:xfrm>
          <a:off x="1261111" y="4214813"/>
          <a:ext cx="49847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59" name="公式" r:id="rId4" imgW="2628900" imgH="660400" progId="Equation.3">
                  <p:embed/>
                </p:oleObj>
              </mc:Choice>
              <mc:Fallback>
                <p:oleObj name="公式" r:id="rId4" imgW="2628900" imgH="66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111" y="4214813"/>
                        <a:ext cx="49847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46" name="Text Box 58"/>
          <p:cNvSpPr txBox="1">
            <a:spLocks noChangeArrowheads="1"/>
          </p:cNvSpPr>
          <p:nvPr/>
        </p:nvSpPr>
        <p:spPr bwMode="auto">
          <a:xfrm>
            <a:off x="1203347" y="1910874"/>
            <a:ext cx="331152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串联电感的分压</a:t>
            </a:r>
            <a:endParaRPr kumimoji="1" lang="zh-CN" altLang="en-US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8750" name="Group 62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8751" name="Picture 6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752" name="Text Box 6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8756" name="Group 68"/>
          <p:cNvGrpSpPr/>
          <p:nvPr/>
        </p:nvGrpSpPr>
        <p:grpSpPr bwMode="auto">
          <a:xfrm>
            <a:off x="6729652" y="2352402"/>
            <a:ext cx="2520950" cy="2673349"/>
            <a:chOff x="2200" y="527"/>
            <a:chExt cx="1588" cy="1684"/>
          </a:xfrm>
        </p:grpSpPr>
        <p:sp>
          <p:nvSpPr>
            <p:cNvPr id="498757" name="Line 69"/>
            <p:cNvSpPr>
              <a:spLocks noChangeShapeType="1"/>
            </p:cNvSpPr>
            <p:nvPr/>
          </p:nvSpPr>
          <p:spPr bwMode="auto">
            <a:xfrm>
              <a:off x="2472" y="845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58" name="Line 70"/>
            <p:cNvSpPr>
              <a:spLocks noChangeShapeType="1"/>
            </p:cNvSpPr>
            <p:nvPr/>
          </p:nvSpPr>
          <p:spPr bwMode="auto">
            <a:xfrm>
              <a:off x="2472" y="2070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59" name="Line 71"/>
            <p:cNvSpPr>
              <a:spLocks noChangeShapeType="1"/>
            </p:cNvSpPr>
            <p:nvPr/>
          </p:nvSpPr>
          <p:spPr bwMode="auto">
            <a:xfrm>
              <a:off x="3198" y="845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60" name="Line 72"/>
            <p:cNvSpPr>
              <a:spLocks noChangeShapeType="1"/>
            </p:cNvSpPr>
            <p:nvPr/>
          </p:nvSpPr>
          <p:spPr bwMode="auto">
            <a:xfrm>
              <a:off x="3198" y="1344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61" name="Line 73"/>
            <p:cNvSpPr>
              <a:spLocks noChangeShapeType="1"/>
            </p:cNvSpPr>
            <p:nvPr/>
          </p:nvSpPr>
          <p:spPr bwMode="auto">
            <a:xfrm flipV="1">
              <a:off x="3198" y="1888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62" name="Oval 74" descr="斜纹布"/>
            <p:cNvSpPr>
              <a:spLocks noChangeArrowheads="1"/>
            </p:cNvSpPr>
            <p:nvPr/>
          </p:nvSpPr>
          <p:spPr bwMode="auto">
            <a:xfrm>
              <a:off x="2381" y="80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63" name="Oval 75" descr="斜纹布"/>
            <p:cNvSpPr>
              <a:spLocks noChangeArrowheads="1"/>
            </p:cNvSpPr>
            <p:nvPr/>
          </p:nvSpPr>
          <p:spPr bwMode="auto">
            <a:xfrm>
              <a:off x="2381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64" name="Text Box 76" descr="斜纹布"/>
            <p:cNvSpPr txBox="1">
              <a:spLocks noChangeArrowheads="1"/>
            </p:cNvSpPr>
            <p:nvPr/>
          </p:nvSpPr>
          <p:spPr bwMode="auto">
            <a:xfrm>
              <a:off x="3334" y="98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65" name="Text Box 77" descr="斜纹布"/>
            <p:cNvSpPr txBox="1">
              <a:spLocks noChangeArrowheads="1"/>
            </p:cNvSpPr>
            <p:nvPr/>
          </p:nvSpPr>
          <p:spPr bwMode="auto">
            <a:xfrm>
              <a:off x="2200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66" name="Text Box 78" descr="斜纹布"/>
            <p:cNvSpPr txBox="1">
              <a:spLocks noChangeArrowheads="1"/>
            </p:cNvSpPr>
            <p:nvPr/>
          </p:nvSpPr>
          <p:spPr bwMode="auto">
            <a:xfrm>
              <a:off x="2699" y="157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67" name="Text Box 79" descr="斜纹布"/>
            <p:cNvSpPr txBox="1">
              <a:spLocks noChangeArrowheads="1"/>
            </p:cNvSpPr>
            <p:nvPr/>
          </p:nvSpPr>
          <p:spPr bwMode="auto">
            <a:xfrm>
              <a:off x="2654" y="98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68" name="Text Box 80" descr="斜纹布"/>
            <p:cNvSpPr txBox="1">
              <a:spLocks noChangeArrowheads="1"/>
            </p:cNvSpPr>
            <p:nvPr/>
          </p:nvSpPr>
          <p:spPr bwMode="auto">
            <a:xfrm>
              <a:off x="3334" y="1571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69" name="Line 81"/>
            <p:cNvSpPr>
              <a:spLocks noChangeShapeType="1"/>
            </p:cNvSpPr>
            <p:nvPr/>
          </p:nvSpPr>
          <p:spPr bwMode="auto">
            <a:xfrm>
              <a:off x="2562" y="845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70" name="Text Box 82" descr="斜纹布"/>
            <p:cNvSpPr txBox="1">
              <a:spLocks noChangeArrowheads="1"/>
            </p:cNvSpPr>
            <p:nvPr/>
          </p:nvSpPr>
          <p:spPr bwMode="auto">
            <a:xfrm>
              <a:off x="3379" y="134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71" name="Text Box 83" descr="斜纹布"/>
            <p:cNvSpPr txBox="1">
              <a:spLocks noChangeArrowheads="1"/>
            </p:cNvSpPr>
            <p:nvPr/>
          </p:nvSpPr>
          <p:spPr bwMode="auto">
            <a:xfrm>
              <a:off x="3379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72" name="Text Box 84" descr="斜纹布"/>
            <p:cNvSpPr txBox="1">
              <a:spLocks noChangeArrowheads="1"/>
            </p:cNvSpPr>
            <p:nvPr/>
          </p:nvSpPr>
          <p:spPr bwMode="auto">
            <a:xfrm>
              <a:off x="2336" y="799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73" name="Text Box 85" descr="斜纹布"/>
            <p:cNvSpPr txBox="1">
              <a:spLocks noChangeArrowheads="1"/>
            </p:cNvSpPr>
            <p:nvPr/>
          </p:nvSpPr>
          <p:spPr bwMode="auto">
            <a:xfrm>
              <a:off x="3379" y="1206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74" name="Text Box 86" descr="斜纹布"/>
            <p:cNvSpPr txBox="1">
              <a:spLocks noChangeArrowheads="1"/>
            </p:cNvSpPr>
            <p:nvPr/>
          </p:nvSpPr>
          <p:spPr bwMode="auto">
            <a:xfrm>
              <a:off x="3379" y="1843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75" name="Text Box 87" descr="斜纹布"/>
            <p:cNvSpPr txBox="1">
              <a:spLocks noChangeArrowheads="1"/>
            </p:cNvSpPr>
            <p:nvPr/>
          </p:nvSpPr>
          <p:spPr bwMode="auto">
            <a:xfrm>
              <a:off x="2472" y="52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98776" name="Group 88"/>
            <p:cNvGrpSpPr/>
            <p:nvPr/>
          </p:nvGrpSpPr>
          <p:grpSpPr bwMode="auto">
            <a:xfrm rot="10800000">
              <a:off x="3198" y="981"/>
              <a:ext cx="90" cy="363"/>
              <a:chOff x="1565" y="2614"/>
              <a:chExt cx="90" cy="486"/>
            </a:xfrm>
          </p:grpSpPr>
          <p:sp>
            <p:nvSpPr>
              <p:cNvPr id="498777" name="Arc 89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78" name="Arc 90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79" name="Arc 91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80" name="Arc 92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8781" name="Group 93"/>
            <p:cNvGrpSpPr/>
            <p:nvPr/>
          </p:nvGrpSpPr>
          <p:grpSpPr bwMode="auto">
            <a:xfrm rot="10800000">
              <a:off x="3198" y="1525"/>
              <a:ext cx="90" cy="363"/>
              <a:chOff x="1565" y="2614"/>
              <a:chExt cx="90" cy="486"/>
            </a:xfrm>
          </p:grpSpPr>
          <p:sp>
            <p:nvSpPr>
              <p:cNvPr id="498782" name="Arc 9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83" name="Arc 9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84" name="Arc 9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785" name="Arc 9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8786" name="Group 98"/>
          <p:cNvGrpSpPr/>
          <p:nvPr/>
        </p:nvGrpSpPr>
        <p:grpSpPr bwMode="auto">
          <a:xfrm>
            <a:off x="9753990" y="2712720"/>
            <a:ext cx="1512887" cy="2093913"/>
            <a:chOff x="4377" y="754"/>
            <a:chExt cx="953" cy="1319"/>
          </a:xfrm>
        </p:grpSpPr>
        <p:sp>
          <p:nvSpPr>
            <p:cNvPr id="498787" name="Line 99"/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88" name="Line 100"/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89" name="Line 101"/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90" name="Line 102"/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91" name="Oval 103" descr="斜纹布"/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92" name="Text Box 104" descr="斜纹布"/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93" name="Text Box 105" descr="斜纹布"/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94" name="Text Box 106" descr="斜纹布"/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95" name="Text Box 107" descr="斜纹布"/>
            <p:cNvSpPr txBox="1">
              <a:spLocks noChangeArrowheads="1"/>
            </p:cNvSpPr>
            <p:nvPr/>
          </p:nvSpPr>
          <p:spPr bwMode="auto">
            <a:xfrm>
              <a:off x="4468" y="1698"/>
              <a:ext cx="27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8796" name="Line 108"/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8797" name="Text Box 109" descr="斜纹布"/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8798" name="Oval 110" descr="斜纹布"/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8799" name="Group 111"/>
            <p:cNvGrpSpPr/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98800" name="Arc 11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801" name="Arc 11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802" name="Arc 11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8803" name="Arc 11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5951220" y="5518150"/>
            <a:ext cx="551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电感串联，分压与电感值成正比。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串联电感的分压</a:t>
            </a:r>
            <a:endParaRPr lang="zh-CN" altLang="en-US" sz="3600"/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370" y="1741805"/>
            <a:ext cx="1395730" cy="890270"/>
          </a:xfrm>
          <a:prstGeom prst="rect">
            <a:avLst/>
          </a:prstGeom>
        </p:spPr>
      </p:pic>
      <p:sp>
        <p:nvSpPr>
          <p:cNvPr id="6" name="Text Box 107" descr="斜纹布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1742" y="4338320"/>
            <a:ext cx="43338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3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46" grpId="0" bldLvl="0" animBg="1"/>
      <p:bldP spid="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/>
          <p:cNvGraphicFramePr>
            <a:graphicFrameLocks noChangeAspect="1"/>
          </p:cNvGraphicFramePr>
          <p:nvPr/>
        </p:nvGraphicFramePr>
        <p:xfrm>
          <a:off x="1775460" y="2856865"/>
          <a:ext cx="2763520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3" name="Equation" r:id="rId1" imgW="1422400" imgH="571500" progId="Equation.DSMT4">
                  <p:embed/>
                </p:oleObj>
              </mc:Choice>
              <mc:Fallback>
                <p:oleObj name="Equation" r:id="rId1" imgW="14224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460" y="2856865"/>
                        <a:ext cx="2763520" cy="1035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15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499716" name="Picture 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9717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9718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499719" name="Picture 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9720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9764" name="Group 52"/>
          <p:cNvGrpSpPr/>
          <p:nvPr/>
        </p:nvGrpSpPr>
        <p:grpSpPr bwMode="auto">
          <a:xfrm>
            <a:off x="8688388" y="4044633"/>
            <a:ext cx="844550" cy="647700"/>
            <a:chOff x="3470" y="2840"/>
            <a:chExt cx="532" cy="408"/>
          </a:xfrm>
        </p:grpSpPr>
        <p:sp>
          <p:nvSpPr>
            <p:cNvPr id="499765" name="Line 53"/>
            <p:cNvSpPr>
              <a:spLocks noChangeShapeType="1"/>
            </p:cNvSpPr>
            <p:nvPr/>
          </p:nvSpPr>
          <p:spPr bwMode="auto">
            <a:xfrm>
              <a:off x="3605" y="3248"/>
              <a:ext cx="340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66" name="Text Box 54" descr="斜纹布"/>
            <p:cNvSpPr txBox="1">
              <a:spLocks noChangeArrowheads="1"/>
            </p:cNvSpPr>
            <p:nvPr/>
          </p:nvSpPr>
          <p:spPr bwMode="auto">
            <a:xfrm>
              <a:off x="3470" y="2840"/>
              <a:ext cx="532" cy="29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等效</a:t>
              </a:r>
              <a:endParaRPr kumimoji="1" lang="zh-CN" altLang="en-US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99767" name="Object 55"/>
          <p:cNvGraphicFramePr>
            <a:graphicFrameLocks noChangeAspect="1"/>
          </p:cNvGraphicFramePr>
          <p:nvPr/>
        </p:nvGraphicFramePr>
        <p:xfrm>
          <a:off x="4932385" y="2877185"/>
          <a:ext cx="28654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4" name="Equation" r:id="rId4" imgW="1473200" imgH="571500" progId="Equation.DSMT4">
                  <p:embed/>
                </p:oleObj>
              </mc:Choice>
              <mc:Fallback>
                <p:oleObj name="Equation" r:id="rId4" imgW="1473200" imgH="5715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85" y="2877185"/>
                        <a:ext cx="28654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8" name="Object 56"/>
          <p:cNvGraphicFramePr>
            <a:graphicFrameLocks noChangeAspect="1"/>
          </p:cNvGraphicFramePr>
          <p:nvPr/>
        </p:nvGraphicFramePr>
        <p:xfrm>
          <a:off x="1778635" y="3867194"/>
          <a:ext cx="518318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5" name="Equation" r:id="rId6" imgW="2578100" imgH="647700" progId="Equation.DSMT4">
                  <p:embed/>
                </p:oleObj>
              </mc:Choice>
              <mc:Fallback>
                <p:oleObj name="Equation" r:id="rId6" imgW="2578100" imgH="647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635" y="3867194"/>
                        <a:ext cx="518318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69" name="Object 57"/>
          <p:cNvGraphicFramePr>
            <a:graphicFrameLocks noChangeAspect="1"/>
          </p:cNvGraphicFramePr>
          <p:nvPr/>
        </p:nvGraphicFramePr>
        <p:xfrm>
          <a:off x="3211831" y="5086033"/>
          <a:ext cx="24558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6" name="Equation" r:id="rId8" imgW="1219200" imgH="520700" progId="Equation.DSMT4">
                  <p:embed/>
                </p:oleObj>
              </mc:Choice>
              <mc:Fallback>
                <p:oleObj name="Equation" r:id="rId8" imgW="1219200" imgH="5207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831" y="5086033"/>
                        <a:ext cx="24558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70" name="Object 58"/>
          <p:cNvGraphicFramePr>
            <a:graphicFrameLocks noChangeAspect="1"/>
          </p:cNvGraphicFramePr>
          <p:nvPr/>
        </p:nvGraphicFramePr>
        <p:xfrm>
          <a:off x="4008120" y="1707515"/>
          <a:ext cx="4341495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7" name="公式" r:id="rId10" imgW="2451100" imgH="723900" progId="Equation.3">
                  <p:embed/>
                </p:oleObj>
              </mc:Choice>
              <mc:Fallback>
                <p:oleObj name="公式" r:id="rId10" imgW="2451100" imgH="7239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120" y="1707515"/>
                        <a:ext cx="4341495" cy="119126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tx2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915670" y="1482090"/>
            <a:ext cx="27781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4.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电感的并联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9772" name="Text Box 60"/>
          <p:cNvSpPr txBox="1">
            <a:spLocks noChangeArrowheads="1"/>
          </p:cNvSpPr>
          <p:nvPr/>
        </p:nvSpPr>
        <p:spPr bwMode="auto">
          <a:xfrm>
            <a:off x="1487805" y="2275840"/>
            <a:ext cx="2099310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等效电感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499776" name="Group 64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499777" name="Picture 6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9778" name="Text Box 6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9779" name="Group 67"/>
          <p:cNvGrpSpPr/>
          <p:nvPr/>
        </p:nvGrpSpPr>
        <p:grpSpPr bwMode="auto">
          <a:xfrm>
            <a:off x="9621520" y="3708400"/>
            <a:ext cx="1512888" cy="2093913"/>
            <a:chOff x="4377" y="754"/>
            <a:chExt cx="953" cy="1319"/>
          </a:xfrm>
        </p:grpSpPr>
        <p:sp>
          <p:nvSpPr>
            <p:cNvPr id="499780" name="Line 68"/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81" name="Line 69"/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82" name="Line 70"/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83" name="Line 71"/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84" name="Oval 72" descr="斜纹布"/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85" name="Text Box 73" descr="斜纹布"/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786" name="Text Box 74" descr="斜纹布"/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787" name="Text Box 75" descr="斜纹布"/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9788" name="Text Box 76" descr="斜纹布"/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9789" name="Line 77"/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90" name="Text Box 78" descr="斜纹布"/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791" name="Oval 79" descr="斜纹布"/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9792" name="Group 80"/>
            <p:cNvGrpSpPr/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499793" name="Arc 8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794" name="Arc 8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795" name="Arc 8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796" name="Arc 8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9808" name="Group 96"/>
          <p:cNvGrpSpPr/>
          <p:nvPr/>
        </p:nvGrpSpPr>
        <p:grpSpPr bwMode="auto">
          <a:xfrm>
            <a:off x="8676027" y="1412240"/>
            <a:ext cx="2449513" cy="2093913"/>
            <a:chOff x="1202" y="754"/>
            <a:chExt cx="1543" cy="1319"/>
          </a:xfrm>
        </p:grpSpPr>
        <p:sp>
          <p:nvSpPr>
            <p:cNvPr id="499809" name="Line 97"/>
            <p:cNvSpPr>
              <a:spLocks noChangeShapeType="1"/>
            </p:cNvSpPr>
            <p:nvPr/>
          </p:nvSpPr>
          <p:spPr bwMode="auto">
            <a:xfrm>
              <a:off x="1383" y="800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0" name="Line 98"/>
            <p:cNvSpPr>
              <a:spLocks noChangeShapeType="1"/>
            </p:cNvSpPr>
            <p:nvPr/>
          </p:nvSpPr>
          <p:spPr bwMode="auto">
            <a:xfrm>
              <a:off x="1383" y="2024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1" name="Line 99"/>
            <p:cNvSpPr>
              <a:spLocks noChangeShapeType="1"/>
            </p:cNvSpPr>
            <p:nvPr/>
          </p:nvSpPr>
          <p:spPr bwMode="auto">
            <a:xfrm flipH="1">
              <a:off x="206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2" name="Line 100"/>
            <p:cNvSpPr>
              <a:spLocks noChangeShapeType="1"/>
            </p:cNvSpPr>
            <p:nvPr/>
          </p:nvSpPr>
          <p:spPr bwMode="auto">
            <a:xfrm flipH="1" flipV="1">
              <a:off x="206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3" name="Oval 101" descr="斜纹布"/>
            <p:cNvSpPr>
              <a:spLocks noChangeArrowheads="1"/>
            </p:cNvSpPr>
            <p:nvPr/>
          </p:nvSpPr>
          <p:spPr bwMode="auto">
            <a:xfrm>
              <a:off x="1293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4" name="Text Box 102" descr="斜纹布"/>
            <p:cNvSpPr txBox="1">
              <a:spLocks noChangeArrowheads="1"/>
            </p:cNvSpPr>
            <p:nvPr/>
          </p:nvSpPr>
          <p:spPr bwMode="auto">
            <a:xfrm>
              <a:off x="1202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815" name="Text Box 103" descr="斜纹布"/>
            <p:cNvSpPr txBox="1">
              <a:spLocks noChangeArrowheads="1"/>
            </p:cNvSpPr>
            <p:nvPr/>
          </p:nvSpPr>
          <p:spPr bwMode="auto">
            <a:xfrm>
              <a:off x="1293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9816" name="Text Box 104" descr="斜纹布"/>
            <p:cNvSpPr txBox="1">
              <a:spLocks noChangeArrowheads="1"/>
            </p:cNvSpPr>
            <p:nvPr/>
          </p:nvSpPr>
          <p:spPr bwMode="auto">
            <a:xfrm>
              <a:off x="1293" y="170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99817" name="Line 105"/>
            <p:cNvSpPr>
              <a:spLocks noChangeShapeType="1"/>
            </p:cNvSpPr>
            <p:nvPr/>
          </p:nvSpPr>
          <p:spPr bwMode="auto">
            <a:xfrm>
              <a:off x="206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18" name="Text Box 106" descr="斜纹布"/>
            <p:cNvSpPr txBox="1">
              <a:spLocks noChangeArrowheads="1"/>
            </p:cNvSpPr>
            <p:nvPr/>
          </p:nvSpPr>
          <p:spPr bwMode="auto">
            <a:xfrm>
              <a:off x="1701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819" name="Oval 107" descr="斜纹布"/>
            <p:cNvSpPr>
              <a:spLocks noChangeArrowheads="1"/>
            </p:cNvSpPr>
            <p:nvPr/>
          </p:nvSpPr>
          <p:spPr bwMode="auto">
            <a:xfrm>
              <a:off x="1293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20" name="Line 108"/>
            <p:cNvSpPr>
              <a:spLocks noChangeShapeType="1"/>
            </p:cNvSpPr>
            <p:nvPr/>
          </p:nvSpPr>
          <p:spPr bwMode="auto">
            <a:xfrm flipH="1">
              <a:off x="265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21" name="Line 109"/>
            <p:cNvSpPr>
              <a:spLocks noChangeShapeType="1"/>
            </p:cNvSpPr>
            <p:nvPr/>
          </p:nvSpPr>
          <p:spPr bwMode="auto">
            <a:xfrm flipH="1" flipV="1">
              <a:off x="265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22" name="Line 110"/>
            <p:cNvSpPr>
              <a:spLocks noChangeShapeType="1"/>
            </p:cNvSpPr>
            <p:nvPr/>
          </p:nvSpPr>
          <p:spPr bwMode="auto">
            <a:xfrm>
              <a:off x="265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23" name="Text Box 111" descr="斜纹布"/>
            <p:cNvSpPr txBox="1">
              <a:spLocks noChangeArrowheads="1"/>
            </p:cNvSpPr>
            <p:nvPr/>
          </p:nvSpPr>
          <p:spPr bwMode="auto">
            <a:xfrm>
              <a:off x="2291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824" name="Text Box 112" descr="斜纹布"/>
            <p:cNvSpPr txBox="1">
              <a:spLocks noChangeArrowheads="1"/>
            </p:cNvSpPr>
            <p:nvPr/>
          </p:nvSpPr>
          <p:spPr bwMode="auto">
            <a:xfrm>
              <a:off x="2291" y="79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9825" name="Text Box 113" descr="斜纹布"/>
            <p:cNvSpPr txBox="1">
              <a:spLocks noChangeArrowheads="1"/>
            </p:cNvSpPr>
            <p:nvPr/>
          </p:nvSpPr>
          <p:spPr bwMode="auto">
            <a:xfrm>
              <a:off x="1701" y="79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99826" name="Group 114"/>
            <p:cNvGrpSpPr/>
            <p:nvPr/>
          </p:nvGrpSpPr>
          <p:grpSpPr bwMode="auto">
            <a:xfrm rot="10800000">
              <a:off x="2654" y="1207"/>
              <a:ext cx="90" cy="363"/>
              <a:chOff x="1565" y="2614"/>
              <a:chExt cx="90" cy="486"/>
            </a:xfrm>
          </p:grpSpPr>
          <p:sp>
            <p:nvSpPr>
              <p:cNvPr id="499827" name="Arc 115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28" name="Arc 116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29" name="Arc 117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30" name="Arc 118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9831" name="Group 119"/>
            <p:cNvGrpSpPr/>
            <p:nvPr/>
          </p:nvGrpSpPr>
          <p:grpSpPr bwMode="auto">
            <a:xfrm rot="10800000">
              <a:off x="2064" y="1207"/>
              <a:ext cx="90" cy="363"/>
              <a:chOff x="1565" y="2614"/>
              <a:chExt cx="90" cy="486"/>
            </a:xfrm>
          </p:grpSpPr>
          <p:sp>
            <p:nvSpPr>
              <p:cNvPr id="499832" name="Arc 120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33" name="Arc 121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34" name="Arc 122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9835" name="Arc 123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9836" name="Line 124"/>
            <p:cNvSpPr>
              <a:spLocks noChangeShapeType="1"/>
            </p:cNvSpPr>
            <p:nvPr/>
          </p:nvSpPr>
          <p:spPr bwMode="auto">
            <a:xfrm>
              <a:off x="1565" y="799"/>
              <a:ext cx="226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837" name="Text Box 125" descr="斜纹布"/>
            <p:cNvSpPr txBox="1">
              <a:spLocks noChangeArrowheads="1"/>
            </p:cNvSpPr>
            <p:nvPr/>
          </p:nvSpPr>
          <p:spPr bwMode="auto">
            <a:xfrm>
              <a:off x="1383" y="75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10884" y="4653136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6629" y="2499299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电感的并联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71" grpId="0" bldLvl="0" animBg="1"/>
      <p:bldP spid="499772" grpId="0" bldLvl="0" animBg="1"/>
      <p:bldP spid="2" grpId="0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738" name="Object 2"/>
          <p:cNvGraphicFramePr>
            <a:graphicFrameLocks noChangeAspect="1"/>
          </p:cNvGraphicFramePr>
          <p:nvPr/>
        </p:nvGraphicFramePr>
        <p:xfrm>
          <a:off x="1563038" y="2552700"/>
          <a:ext cx="2381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80" name="Equation" r:id="rId1" imgW="1257300" imgH="444500" progId="Equation.DSMT4">
                  <p:embed/>
                </p:oleObj>
              </mc:Choice>
              <mc:Fallback>
                <p:oleObj name="Equation" r:id="rId1" imgW="12573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038" y="2552700"/>
                        <a:ext cx="2381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0739" name="Group 3"/>
          <p:cNvGrpSpPr/>
          <p:nvPr/>
        </p:nvGrpSpPr>
        <p:grpSpPr bwMode="auto">
          <a:xfrm>
            <a:off x="8316871" y="6446881"/>
            <a:ext cx="792162" cy="368300"/>
            <a:chOff x="5193" y="4020"/>
            <a:chExt cx="499" cy="232"/>
          </a:xfrm>
        </p:grpSpPr>
        <p:pic>
          <p:nvPicPr>
            <p:cNvPr id="500740" name="Picture 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41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0742" name="Group 6"/>
          <p:cNvGrpSpPr/>
          <p:nvPr/>
        </p:nvGrpSpPr>
        <p:grpSpPr bwMode="auto">
          <a:xfrm>
            <a:off x="7453270" y="6446881"/>
            <a:ext cx="792162" cy="368300"/>
            <a:chOff x="4649" y="4020"/>
            <a:chExt cx="499" cy="232"/>
          </a:xfrm>
        </p:grpSpPr>
        <p:pic>
          <p:nvPicPr>
            <p:cNvPr id="500743" name="Picture 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44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500745" name="Object 9"/>
          <p:cNvGraphicFramePr>
            <a:graphicFrameLocks noChangeAspect="1"/>
          </p:cNvGraphicFramePr>
          <p:nvPr/>
        </p:nvGraphicFramePr>
        <p:xfrm>
          <a:off x="1632254" y="3358242"/>
          <a:ext cx="51149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81" name="Equation" r:id="rId4" imgW="2692400" imgH="571500" progId="Equation.DSMT4">
                  <p:embed/>
                </p:oleObj>
              </mc:Choice>
              <mc:Fallback>
                <p:oleObj name="Equation" r:id="rId4" imgW="2692400" imgH="57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254" y="3358242"/>
                        <a:ext cx="511492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6" name="Object 10"/>
          <p:cNvGraphicFramePr>
            <a:graphicFrameLocks noChangeAspect="1"/>
          </p:cNvGraphicFramePr>
          <p:nvPr/>
        </p:nvGraphicFramePr>
        <p:xfrm>
          <a:off x="1632011" y="4366622"/>
          <a:ext cx="52435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82" name="Equation" r:id="rId6" imgW="2755900" imgH="571500" progId="Equation.DSMT4">
                  <p:embed/>
                </p:oleObj>
              </mc:Choice>
              <mc:Fallback>
                <p:oleObj name="Equation" r:id="rId6" imgW="2755900" imgH="571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011" y="4366622"/>
                        <a:ext cx="524351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93" name="Text Box 57"/>
          <p:cNvSpPr txBox="1">
            <a:spLocks noChangeArrowheads="1"/>
          </p:cNvSpPr>
          <p:nvPr/>
        </p:nvSpPr>
        <p:spPr bwMode="auto">
          <a:xfrm>
            <a:off x="970937" y="1839437"/>
            <a:ext cx="331152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并联电感的分流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500797" name="Group 61"/>
          <p:cNvGrpSpPr/>
          <p:nvPr/>
        </p:nvGrpSpPr>
        <p:grpSpPr bwMode="auto">
          <a:xfrm>
            <a:off x="6588095" y="6445251"/>
            <a:ext cx="792163" cy="368300"/>
            <a:chOff x="4649" y="4020"/>
            <a:chExt cx="499" cy="232"/>
          </a:xfrm>
        </p:grpSpPr>
        <p:pic>
          <p:nvPicPr>
            <p:cNvPr id="500798" name="Picture 6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99" name="Text Box 6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0803" name="Group 67"/>
          <p:cNvGrpSpPr/>
          <p:nvPr/>
        </p:nvGrpSpPr>
        <p:grpSpPr bwMode="auto">
          <a:xfrm>
            <a:off x="9238308" y="3851910"/>
            <a:ext cx="1512887" cy="2093913"/>
            <a:chOff x="4377" y="754"/>
            <a:chExt cx="953" cy="1319"/>
          </a:xfrm>
        </p:grpSpPr>
        <p:sp>
          <p:nvSpPr>
            <p:cNvPr id="500804" name="Line 68"/>
            <p:cNvSpPr>
              <a:spLocks noChangeShapeType="1"/>
            </p:cNvSpPr>
            <p:nvPr/>
          </p:nvSpPr>
          <p:spPr bwMode="auto">
            <a:xfrm>
              <a:off x="4558" y="80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05" name="Line 69"/>
            <p:cNvSpPr>
              <a:spLocks noChangeShapeType="1"/>
            </p:cNvSpPr>
            <p:nvPr/>
          </p:nvSpPr>
          <p:spPr bwMode="auto">
            <a:xfrm>
              <a:off x="4558" y="2024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06" name="Line 70"/>
            <p:cNvSpPr>
              <a:spLocks noChangeShapeType="1"/>
            </p:cNvSpPr>
            <p:nvPr/>
          </p:nvSpPr>
          <p:spPr bwMode="auto">
            <a:xfrm flipH="1">
              <a:off x="5238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07" name="Line 71"/>
            <p:cNvSpPr>
              <a:spLocks noChangeShapeType="1"/>
            </p:cNvSpPr>
            <p:nvPr/>
          </p:nvSpPr>
          <p:spPr bwMode="auto">
            <a:xfrm flipH="1" flipV="1">
              <a:off x="5238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08" name="Oval 72" descr="斜纹布"/>
            <p:cNvSpPr>
              <a:spLocks noChangeArrowheads="1"/>
            </p:cNvSpPr>
            <p:nvPr/>
          </p:nvSpPr>
          <p:spPr bwMode="auto">
            <a:xfrm>
              <a:off x="4468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09" name="Text Box 73" descr="斜纹布"/>
            <p:cNvSpPr txBox="1">
              <a:spLocks noChangeArrowheads="1"/>
            </p:cNvSpPr>
            <p:nvPr/>
          </p:nvSpPr>
          <p:spPr bwMode="auto">
            <a:xfrm>
              <a:off x="4830" y="84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10" name="Text Box 74" descr="斜纹布"/>
            <p:cNvSpPr txBox="1">
              <a:spLocks noChangeArrowheads="1"/>
            </p:cNvSpPr>
            <p:nvPr/>
          </p:nvSpPr>
          <p:spPr bwMode="auto">
            <a:xfrm>
              <a:off x="4377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11" name="Text Box 75" descr="斜纹布"/>
            <p:cNvSpPr txBox="1">
              <a:spLocks noChangeArrowheads="1"/>
            </p:cNvSpPr>
            <p:nvPr/>
          </p:nvSpPr>
          <p:spPr bwMode="auto">
            <a:xfrm>
              <a:off x="4468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0812" name="Text Box 76" descr="斜纹布"/>
            <p:cNvSpPr txBox="1">
              <a:spLocks noChangeArrowheads="1"/>
            </p:cNvSpPr>
            <p:nvPr/>
          </p:nvSpPr>
          <p:spPr bwMode="auto">
            <a:xfrm>
              <a:off x="4468" y="170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0813" name="Line 77"/>
            <p:cNvSpPr>
              <a:spLocks noChangeShapeType="1"/>
            </p:cNvSpPr>
            <p:nvPr/>
          </p:nvSpPr>
          <p:spPr bwMode="auto">
            <a:xfrm>
              <a:off x="5239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14" name="Text Box 78" descr="斜纹布"/>
            <p:cNvSpPr txBox="1">
              <a:spLocks noChangeArrowheads="1"/>
            </p:cNvSpPr>
            <p:nvPr/>
          </p:nvSpPr>
          <p:spPr bwMode="auto">
            <a:xfrm>
              <a:off x="4876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15" name="Oval 79" descr="斜纹布"/>
            <p:cNvSpPr>
              <a:spLocks noChangeArrowheads="1"/>
            </p:cNvSpPr>
            <p:nvPr/>
          </p:nvSpPr>
          <p:spPr bwMode="auto">
            <a:xfrm>
              <a:off x="4468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0816" name="Group 80"/>
            <p:cNvGrpSpPr/>
            <p:nvPr/>
          </p:nvGrpSpPr>
          <p:grpSpPr bwMode="auto">
            <a:xfrm rot="10800000">
              <a:off x="5239" y="1207"/>
              <a:ext cx="90" cy="363"/>
              <a:chOff x="1565" y="2614"/>
              <a:chExt cx="90" cy="486"/>
            </a:xfrm>
          </p:grpSpPr>
          <p:sp>
            <p:nvSpPr>
              <p:cNvPr id="500817" name="Arc 8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18" name="Arc 8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19" name="Arc 8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20" name="Arc 8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0851" name="Group 115"/>
          <p:cNvGrpSpPr/>
          <p:nvPr/>
        </p:nvGrpSpPr>
        <p:grpSpPr bwMode="auto">
          <a:xfrm>
            <a:off x="8294386" y="1412240"/>
            <a:ext cx="2449513" cy="2093913"/>
            <a:chOff x="1202" y="754"/>
            <a:chExt cx="1543" cy="1319"/>
          </a:xfrm>
        </p:grpSpPr>
        <p:sp>
          <p:nvSpPr>
            <p:cNvPr id="500822" name="Line 86"/>
            <p:cNvSpPr>
              <a:spLocks noChangeShapeType="1"/>
            </p:cNvSpPr>
            <p:nvPr/>
          </p:nvSpPr>
          <p:spPr bwMode="auto">
            <a:xfrm>
              <a:off x="1383" y="800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3" name="Line 87"/>
            <p:cNvSpPr>
              <a:spLocks noChangeShapeType="1"/>
            </p:cNvSpPr>
            <p:nvPr/>
          </p:nvSpPr>
          <p:spPr bwMode="auto">
            <a:xfrm>
              <a:off x="1383" y="2024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4" name="Line 88"/>
            <p:cNvSpPr>
              <a:spLocks noChangeShapeType="1"/>
            </p:cNvSpPr>
            <p:nvPr/>
          </p:nvSpPr>
          <p:spPr bwMode="auto">
            <a:xfrm flipH="1">
              <a:off x="206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5" name="Line 89"/>
            <p:cNvSpPr>
              <a:spLocks noChangeShapeType="1"/>
            </p:cNvSpPr>
            <p:nvPr/>
          </p:nvSpPr>
          <p:spPr bwMode="auto">
            <a:xfrm flipH="1" flipV="1">
              <a:off x="206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6" name="Oval 90" descr="斜纹布"/>
            <p:cNvSpPr>
              <a:spLocks noChangeArrowheads="1"/>
            </p:cNvSpPr>
            <p:nvPr/>
          </p:nvSpPr>
          <p:spPr bwMode="auto">
            <a:xfrm>
              <a:off x="1293" y="75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27" name="Text Box 91" descr="斜纹布"/>
            <p:cNvSpPr txBox="1">
              <a:spLocks noChangeArrowheads="1"/>
            </p:cNvSpPr>
            <p:nvPr/>
          </p:nvSpPr>
          <p:spPr bwMode="auto">
            <a:xfrm>
              <a:off x="1202" y="120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28" name="Text Box 92" descr="斜纹布"/>
            <p:cNvSpPr txBox="1">
              <a:spLocks noChangeArrowheads="1"/>
            </p:cNvSpPr>
            <p:nvPr/>
          </p:nvSpPr>
          <p:spPr bwMode="auto">
            <a:xfrm>
              <a:off x="1293" y="754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0829" name="Text Box 93" descr="斜纹布"/>
            <p:cNvSpPr txBox="1">
              <a:spLocks noChangeArrowheads="1"/>
            </p:cNvSpPr>
            <p:nvPr/>
          </p:nvSpPr>
          <p:spPr bwMode="auto">
            <a:xfrm>
              <a:off x="1293" y="170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0830" name="Line 94"/>
            <p:cNvSpPr>
              <a:spLocks noChangeShapeType="1"/>
            </p:cNvSpPr>
            <p:nvPr/>
          </p:nvSpPr>
          <p:spPr bwMode="auto">
            <a:xfrm>
              <a:off x="206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31" name="Text Box 95" descr="斜纹布"/>
            <p:cNvSpPr txBox="1">
              <a:spLocks noChangeArrowheads="1"/>
            </p:cNvSpPr>
            <p:nvPr/>
          </p:nvSpPr>
          <p:spPr bwMode="auto">
            <a:xfrm>
              <a:off x="1701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32" name="Oval 96" descr="斜纹布"/>
            <p:cNvSpPr>
              <a:spLocks noChangeArrowheads="1"/>
            </p:cNvSpPr>
            <p:nvPr/>
          </p:nvSpPr>
          <p:spPr bwMode="auto">
            <a:xfrm>
              <a:off x="1293" y="1978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33" name="Line 97"/>
            <p:cNvSpPr>
              <a:spLocks noChangeShapeType="1"/>
            </p:cNvSpPr>
            <p:nvPr/>
          </p:nvSpPr>
          <p:spPr bwMode="auto">
            <a:xfrm flipH="1">
              <a:off x="2653" y="799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34" name="Line 98"/>
            <p:cNvSpPr>
              <a:spLocks noChangeShapeType="1"/>
            </p:cNvSpPr>
            <p:nvPr/>
          </p:nvSpPr>
          <p:spPr bwMode="auto">
            <a:xfrm flipH="1" flipV="1">
              <a:off x="2653" y="1571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35" name="Line 99"/>
            <p:cNvSpPr>
              <a:spLocks noChangeShapeType="1"/>
            </p:cNvSpPr>
            <p:nvPr/>
          </p:nvSpPr>
          <p:spPr bwMode="auto">
            <a:xfrm>
              <a:off x="2654" y="890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36" name="Text Box 100" descr="斜纹布"/>
            <p:cNvSpPr txBox="1">
              <a:spLocks noChangeArrowheads="1"/>
            </p:cNvSpPr>
            <p:nvPr/>
          </p:nvSpPr>
          <p:spPr bwMode="auto">
            <a:xfrm>
              <a:off x="2291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37" name="Text Box 101" descr="斜纹布"/>
            <p:cNvSpPr txBox="1">
              <a:spLocks noChangeArrowheads="1"/>
            </p:cNvSpPr>
            <p:nvPr/>
          </p:nvSpPr>
          <p:spPr bwMode="auto">
            <a:xfrm>
              <a:off x="2291" y="79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0838" name="Text Box 102" descr="斜纹布"/>
            <p:cNvSpPr txBox="1">
              <a:spLocks noChangeArrowheads="1"/>
            </p:cNvSpPr>
            <p:nvPr/>
          </p:nvSpPr>
          <p:spPr bwMode="auto">
            <a:xfrm>
              <a:off x="1701" y="79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500839" name="Group 103"/>
            <p:cNvGrpSpPr/>
            <p:nvPr/>
          </p:nvGrpSpPr>
          <p:grpSpPr bwMode="auto">
            <a:xfrm rot="10800000">
              <a:off x="2654" y="1207"/>
              <a:ext cx="90" cy="363"/>
              <a:chOff x="1565" y="2614"/>
              <a:chExt cx="90" cy="486"/>
            </a:xfrm>
          </p:grpSpPr>
          <p:sp>
            <p:nvSpPr>
              <p:cNvPr id="500840" name="Arc 10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1" name="Arc 10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2" name="Arc 10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3" name="Arc 10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844" name="Group 108"/>
            <p:cNvGrpSpPr/>
            <p:nvPr/>
          </p:nvGrpSpPr>
          <p:grpSpPr bwMode="auto">
            <a:xfrm rot="10800000">
              <a:off x="2064" y="1207"/>
              <a:ext cx="90" cy="363"/>
              <a:chOff x="1565" y="2614"/>
              <a:chExt cx="90" cy="486"/>
            </a:xfrm>
          </p:grpSpPr>
          <p:sp>
            <p:nvSpPr>
              <p:cNvPr id="500845" name="Arc 109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6" name="Arc 110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7" name="Arc 111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848" name="Arc 112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0849" name="Line 113"/>
            <p:cNvSpPr>
              <a:spLocks noChangeShapeType="1"/>
            </p:cNvSpPr>
            <p:nvPr/>
          </p:nvSpPr>
          <p:spPr bwMode="auto">
            <a:xfrm>
              <a:off x="1565" y="799"/>
              <a:ext cx="226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850" name="Text Box 114" descr="斜纹布"/>
            <p:cNvSpPr txBox="1">
              <a:spLocks noChangeArrowheads="1"/>
            </p:cNvSpPr>
            <p:nvPr/>
          </p:nvSpPr>
          <p:spPr bwMode="auto">
            <a:xfrm>
              <a:off x="1383" y="75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12845" y="5590540"/>
            <a:ext cx="5399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电感并联，分流与电感值成反比。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并联电感的分流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93" grpId="0" bldLvl="0" animBg="1"/>
      <p:bldP spid="6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03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512004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05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006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512007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0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058" name="Group 58"/>
          <p:cNvGrpSpPr/>
          <p:nvPr/>
        </p:nvGrpSpPr>
        <p:grpSpPr bwMode="auto">
          <a:xfrm>
            <a:off x="912198" y="1772285"/>
            <a:ext cx="1662067" cy="850900"/>
            <a:chOff x="385" y="3022"/>
            <a:chExt cx="1017" cy="536"/>
          </a:xfrm>
        </p:grpSpPr>
        <p:pic>
          <p:nvPicPr>
            <p:cNvPr id="512059" name="Picture 59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60" name="Text Box 60"/>
            <p:cNvSpPr txBox="1">
              <a:spLocks noChangeArrowheads="1"/>
            </p:cNvSpPr>
            <p:nvPr/>
          </p:nvSpPr>
          <p:spPr bwMode="auto">
            <a:xfrm>
              <a:off x="793" y="3125"/>
              <a:ext cx="6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12061" name="Text Box 61"/>
          <p:cNvSpPr txBox="1">
            <a:spLocks noChangeArrowheads="1"/>
          </p:cNvSpPr>
          <p:nvPr/>
        </p:nvSpPr>
        <p:spPr bwMode="auto">
          <a:xfrm>
            <a:off x="1858010" y="1888490"/>
            <a:ext cx="9693275" cy="125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以上是两个电容或两个电感的串联和并联等效，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其结论可以推广到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个电容或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b="0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个电感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的串联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和并联等效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512065" name="Group 6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512066" name="Picture 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67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39616" y="3356992"/>
            <a:ext cx="59918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电感、电容的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Y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型连接与</a:t>
            </a:r>
            <a:r>
              <a:rPr lang="el-GR" altLang="zh-CN" b="0" dirty="0">
                <a:solidFill>
                  <a:srgbClr val="FF0000"/>
                </a:solidFill>
                <a:ea typeface="华文行楷" panose="02010800040101010101" pitchFamily="2" charset="-122"/>
              </a:rPr>
              <a:t>Δ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连接变换？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4201924"/>
            <a:ext cx="6080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初始电压不为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的电容的</a:t>
            </a:r>
            <a:r>
              <a:rPr lang="zh-CN" altLang="en-US" b="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串联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并联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1624" y="4994012"/>
            <a:ext cx="6080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初始电流不为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的电感的</a:t>
            </a:r>
            <a:r>
              <a:rPr lang="zh-CN" altLang="en-US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串联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b="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并联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串并联</a:t>
            </a:r>
            <a:r>
              <a:rPr lang="zh-CN" altLang="en-US" sz="3600"/>
              <a:t>等效的推广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1" grpId="0" bldLvl="0" animBg="1"/>
      <p:bldP spid="2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1347153" y="1931194"/>
            <a:ext cx="2049462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电路符号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338962" name="Text Box 18"/>
          <p:cNvSpPr txBox="1">
            <a:spLocks noChangeArrowheads="1"/>
          </p:cNvSpPr>
          <p:nvPr/>
        </p:nvSpPr>
        <p:spPr bwMode="auto">
          <a:xfrm>
            <a:off x="3362960" y="3374073"/>
            <a:ext cx="352298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 (</a:t>
            </a:r>
            <a:r>
              <a:rPr kumimoji="1" lang="zh-CN" altLang="en-US" dirty="0">
                <a:latin typeface="楷体_GB2312" pitchFamily="49" charset="-122"/>
              </a:rPr>
              <a:t>法拉</a:t>
            </a:r>
            <a:r>
              <a:rPr kumimoji="1" lang="en-US" altLang="zh-CN" b="0" dirty="0">
                <a:latin typeface="华文中宋" pitchFamily="2" charset="-122"/>
                <a:ea typeface="华文中宋" pitchFamily="2" charset="-122"/>
              </a:rPr>
              <a:t>),  </a:t>
            </a:r>
            <a:endParaRPr kumimoji="1" lang="en-US" altLang="zh-CN" b="0" dirty="0" smtClean="0">
              <a:latin typeface="华文中宋" pitchFamily="2" charset="-122"/>
              <a:ea typeface="华文中宋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dirty="0" smtClean="0">
                <a:latin typeface="楷体_GB2312" pitchFamily="49" charset="-122"/>
              </a:rPr>
              <a:t>常用</a:t>
            </a:r>
            <a:r>
              <a:rPr kumimoji="1" lang="zh-CN" altLang="en-US" b="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b="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F</a:t>
            </a:r>
            <a:r>
              <a:rPr kumimoji="1" lang="zh-CN" altLang="en-US" b="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pF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等表示</a:t>
            </a:r>
            <a:r>
              <a:rPr kumimoji="1" lang="zh-CN" altLang="en-US" b="0" dirty="0" smtClean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。</a:t>
            </a:r>
            <a:endParaRPr kumimoji="1"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1489075" y="3426144"/>
            <a:ext cx="1512888" cy="52197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单位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8964" name="Group 20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8965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966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8967" name="Group 23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8968" name="Picture 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969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7265065" y="3502635"/>
            <a:ext cx="3384550" cy="132207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1F=10</a:t>
            </a:r>
            <a:r>
              <a:rPr kumimoji="1" lang="en-US" altLang="zh-CN" sz="3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=10</a:t>
            </a:r>
            <a:r>
              <a:rPr kumimoji="1" lang="en-US" altLang="zh-CN" sz="3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pF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38975" name="Group 31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8976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977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86500" y="3366650"/>
            <a:ext cx="1793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1C/1V=1F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830" y="5302979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电容元件的参数：电容量、耐压值。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5300879" y="1402240"/>
            <a:ext cx="3023716" cy="1776413"/>
            <a:chOff x="2629" y="1097"/>
            <a:chExt cx="1884" cy="1119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2629" y="1097"/>
              <a:ext cx="1862" cy="860"/>
              <a:chOff x="2277" y="2762"/>
              <a:chExt cx="1862" cy="860"/>
            </a:xfrm>
          </p:grpSpPr>
          <p:sp>
            <p:nvSpPr>
              <p:cNvPr id="7" name="Text Box 5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3053" y="2762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277" y="3325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049" y="3311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endParaRPr lang="zh-CN" altLang="en-US"/>
              </a:p>
            </p:txBody>
          </p:sp>
          <p:grpSp>
            <p:nvGrpSpPr>
              <p:cNvPr id="12" name="Group 10"/>
              <p:cNvGrpSpPr/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3" name="Line 11"/>
                <p:cNvSpPr>
                  <a:spLocks noChangeShapeType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</p:grpSp>
        </p:grpSp>
        <p:sp>
          <p:nvSpPr>
            <p:cNvPr id="15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705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50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79" y="188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符号单位参数</a:t>
            </a:r>
            <a:endParaRPr lang="zh-CN" altLang="en-US" sz="3600"/>
          </a:p>
        </p:txBody>
      </p:sp>
      <p:sp>
        <p:nvSpPr>
          <p:cNvPr id="21" name="文本框 20"/>
          <p:cNvSpPr txBox="1"/>
          <p:nvPr/>
        </p:nvSpPr>
        <p:spPr>
          <a:xfrm>
            <a:off x="4124325" y="4603115"/>
            <a:ext cx="1438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微</a:t>
            </a:r>
            <a:r>
              <a:rPr kumimoji="1" lang="zh-CN" altLang="en-US" b="0" dirty="0" smtClean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、</a:t>
            </a: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皮</a:t>
            </a:r>
            <a:endParaRPr kumimoji="1"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" fill="hold"/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fill="hold"/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bldLvl="0" animBg="1" autoUpdateAnimBg="0"/>
      <p:bldP spid="338962" grpId="0" bldLvl="0" animBg="1" autoUpdateAnimBg="0"/>
      <p:bldP spid="338963" grpId="0" bldLvl="0" animBg="1"/>
      <p:bldP spid="338970" grpId="0" bldLvl="0" animBg="1"/>
      <p:bldP spid="2" grpId="0"/>
      <p:bldP spid="3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689610"/>
          </a:xfrm>
        </p:spPr>
        <p:txBody>
          <a:bodyPr>
            <a:normAutofit/>
          </a:bodyPr>
          <a:p>
            <a:pPr algn="ctr"/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电容、电感公式汇总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0613" y="908721"/>
            <a:ext cx="7078538" cy="5453802"/>
            <a:chOff x="1021854" y="1266053"/>
            <a:chExt cx="7078538" cy="5453802"/>
          </a:xfrm>
        </p:grpSpPr>
        <p:graphicFrame>
          <p:nvGraphicFramePr>
            <p:cNvPr id="107523" name="Object 3"/>
            <p:cNvGraphicFramePr>
              <a:graphicFrameLocks noChangeAspect="1"/>
            </p:cNvGraphicFramePr>
            <p:nvPr/>
          </p:nvGraphicFramePr>
          <p:xfrm>
            <a:off x="5086352" y="3217685"/>
            <a:ext cx="3014040" cy="164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20" name="Equation" r:id="rId1" imgW="1435100" imgH="787400" progId="Equation.3">
                    <p:embed/>
                  </p:oleObj>
                </mc:Choice>
                <mc:Fallback>
                  <p:oleObj name="Equation" r:id="rId1" imgW="1435100" imgH="787400" progId="Equation.3">
                    <p:embed/>
                    <p:pic>
                      <p:nvPicPr>
                        <p:cNvPr id="0" name="图片 524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352" y="3217685"/>
                          <a:ext cx="3014040" cy="164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组合 1"/>
            <p:cNvGrpSpPr/>
            <p:nvPr/>
          </p:nvGrpSpPr>
          <p:grpSpPr>
            <a:xfrm>
              <a:off x="1021854" y="1266053"/>
              <a:ext cx="6574482" cy="5453802"/>
              <a:chOff x="1021854" y="1266053"/>
              <a:chExt cx="6574482" cy="5453802"/>
            </a:xfrm>
          </p:grpSpPr>
          <p:graphicFrame>
            <p:nvGraphicFramePr>
              <p:cNvPr id="107522" name="Object 2"/>
              <p:cNvGraphicFramePr>
                <a:graphicFrameLocks noChangeAspect="1"/>
              </p:cNvGraphicFramePr>
              <p:nvPr/>
            </p:nvGraphicFramePr>
            <p:xfrm>
              <a:off x="5292080" y="1338060"/>
              <a:ext cx="1224136" cy="526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1" name="Equation" r:id="rId3" imgW="431800" imgH="190500" progId="Equation.3">
                      <p:embed/>
                    </p:oleObj>
                  </mc:Choice>
                  <mc:Fallback>
                    <p:oleObj name="Equation" r:id="rId3" imgW="431800" imgH="190500" progId="Equation.3">
                      <p:embed/>
                      <p:pic>
                        <p:nvPicPr>
                          <p:cNvPr id="0" name="图片 5247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2080" y="1338060"/>
                            <a:ext cx="1224136" cy="526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4" name="Object 4"/>
              <p:cNvGraphicFramePr>
                <a:graphicFrameLocks noChangeAspect="1"/>
              </p:cNvGraphicFramePr>
              <p:nvPr/>
            </p:nvGraphicFramePr>
            <p:xfrm>
              <a:off x="5029202" y="5046490"/>
              <a:ext cx="1991070" cy="550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2" name="Equation" r:id="rId5" imgW="964565" imgH="215900" progId="Equation.3">
                      <p:embed/>
                    </p:oleObj>
                  </mc:Choice>
                  <mc:Fallback>
                    <p:oleObj name="Equation" r:id="rId5" imgW="964565" imgH="215900" progId="Equation.3">
                      <p:embed/>
                      <p:pic>
                        <p:nvPicPr>
                          <p:cNvPr id="0" name="图片 5247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9202" y="5046490"/>
                            <a:ext cx="1991070" cy="550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5" name="Object 5"/>
              <p:cNvGraphicFramePr>
                <a:graphicFrameLocks noChangeAspect="1"/>
              </p:cNvGraphicFramePr>
              <p:nvPr/>
            </p:nvGraphicFramePr>
            <p:xfrm>
              <a:off x="5089922" y="5857697"/>
              <a:ext cx="2290390" cy="836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3" name="Equation" r:id="rId7" imgW="1040765" imgH="393700" progId="Equation.3">
                      <p:embed/>
                    </p:oleObj>
                  </mc:Choice>
                  <mc:Fallback>
                    <p:oleObj name="Equation" r:id="rId7" imgW="1040765" imgH="393700" progId="Equation.3">
                      <p:embed/>
                      <p:pic>
                        <p:nvPicPr>
                          <p:cNvPr id="0" name="图片 5247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9922" y="5857697"/>
                            <a:ext cx="2290390" cy="836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6" name="Object 6"/>
              <p:cNvGraphicFramePr>
                <a:graphicFrameLocks noChangeAspect="1"/>
              </p:cNvGraphicFramePr>
              <p:nvPr/>
            </p:nvGraphicFramePr>
            <p:xfrm>
              <a:off x="1043608" y="1266053"/>
              <a:ext cx="1152128" cy="543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4" name="Equation" r:id="rId9" imgW="469900" imgH="203200" progId="Equation.3">
                      <p:embed/>
                    </p:oleObj>
                  </mc:Choice>
                  <mc:Fallback>
                    <p:oleObj name="Equation" r:id="rId9" imgW="469900" imgH="203200" progId="Equation.3">
                      <p:embed/>
                      <p:pic>
                        <p:nvPicPr>
                          <p:cNvPr id="0" name="图片 5247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608" y="1266053"/>
                            <a:ext cx="1152128" cy="543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7" name="Object 7"/>
              <p:cNvGraphicFramePr>
                <a:graphicFrameLocks noChangeAspect="1"/>
              </p:cNvGraphicFramePr>
              <p:nvPr/>
            </p:nvGraphicFramePr>
            <p:xfrm>
              <a:off x="1021854" y="1914124"/>
              <a:ext cx="2326010" cy="965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5" name="Equation" r:id="rId11" imgW="1066165" imgH="393700" progId="Equation.3">
                      <p:embed/>
                    </p:oleObj>
                  </mc:Choice>
                  <mc:Fallback>
                    <p:oleObj name="Equation" r:id="rId11" imgW="1066165" imgH="393700" progId="Equation.3">
                      <p:embed/>
                      <p:pic>
                        <p:nvPicPr>
                          <p:cNvPr id="0" name="图片 5247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1854" y="1914124"/>
                            <a:ext cx="2326010" cy="965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8" name="Object 8"/>
              <p:cNvGraphicFramePr>
                <a:graphicFrameLocks noChangeAspect="1"/>
              </p:cNvGraphicFramePr>
              <p:nvPr/>
            </p:nvGraphicFramePr>
            <p:xfrm>
              <a:off x="1039044" y="3138260"/>
              <a:ext cx="2668860" cy="174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6" name="Equation" r:id="rId13" imgW="1485900" imgH="812800" progId="Equation.3">
                      <p:embed/>
                    </p:oleObj>
                  </mc:Choice>
                  <mc:Fallback>
                    <p:oleObj name="Equation" r:id="rId13" imgW="1485900" imgH="812800" progId="Equation.3">
                      <p:embed/>
                      <p:pic>
                        <p:nvPicPr>
                          <p:cNvPr id="0" name="图片 5247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9044" y="3138260"/>
                            <a:ext cx="2668860" cy="174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9" name="Object 9"/>
              <p:cNvGraphicFramePr>
                <a:graphicFrameLocks noChangeAspect="1"/>
              </p:cNvGraphicFramePr>
              <p:nvPr/>
            </p:nvGraphicFramePr>
            <p:xfrm>
              <a:off x="1043608" y="5154484"/>
              <a:ext cx="2304579" cy="572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7" name="Equation" r:id="rId15" imgW="1040765" imgH="228600" progId="Equation.3">
                      <p:embed/>
                    </p:oleObj>
                  </mc:Choice>
                  <mc:Fallback>
                    <p:oleObj name="Equation" r:id="rId15" imgW="1040765" imgH="228600" progId="Equation.3">
                      <p:embed/>
                      <p:pic>
                        <p:nvPicPr>
                          <p:cNvPr id="0" name="图片 5247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608" y="5154484"/>
                            <a:ext cx="2304579" cy="572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30" name="Object 10"/>
              <p:cNvGraphicFramePr>
                <a:graphicFrameLocks noChangeAspect="1"/>
              </p:cNvGraphicFramePr>
              <p:nvPr/>
            </p:nvGraphicFramePr>
            <p:xfrm>
              <a:off x="1115616" y="5874564"/>
              <a:ext cx="2232571" cy="845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8" name="Equation" r:id="rId17" imgW="1116965" imgH="393700" progId="Equation.3">
                      <p:embed/>
                    </p:oleObj>
                  </mc:Choice>
                  <mc:Fallback>
                    <p:oleObj name="Equation" r:id="rId17" imgW="1116965" imgH="393700" progId="Equation.3">
                      <p:embed/>
                      <p:pic>
                        <p:nvPicPr>
                          <p:cNvPr id="0" name="图片 5247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5616" y="5874564"/>
                            <a:ext cx="2232571" cy="845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31" name="Object 11"/>
              <p:cNvGraphicFramePr>
                <a:graphicFrameLocks noChangeAspect="1"/>
              </p:cNvGraphicFramePr>
              <p:nvPr/>
            </p:nvGraphicFramePr>
            <p:xfrm>
              <a:off x="5143502" y="1922289"/>
              <a:ext cx="2452834" cy="930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29" name="Equation" r:id="rId19" imgW="1091565" imgH="393700" progId="Equation.3">
                      <p:embed/>
                    </p:oleObj>
                  </mc:Choice>
                  <mc:Fallback>
                    <p:oleObj name="Equation" r:id="rId19" imgW="1091565" imgH="393700" progId="Equation.3">
                      <p:embed/>
                      <p:pic>
                        <p:nvPicPr>
                          <p:cNvPr id="0" name="图片 5247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3502" y="1922289"/>
                            <a:ext cx="2452834" cy="930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860"/>
          </a:xfrm>
        </p:spPr>
        <p:txBody>
          <a:bodyPr/>
          <a:p>
            <a:pPr algn="ctr"/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电容、电感公式汇总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23779" y="1366684"/>
                <a:ext cx="3383280" cy="378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电容串联：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 smtClean="0">
                    <a:solidFill>
                      <a:schemeClr val="tx2"/>
                    </a:solidFill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𝑪</m:t>
                        </m:r>
                        <m:r>
                          <a:rPr lang="en-US" altLang="zh-CN" b="1" i="1" baseline="-25000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𝑪</m:t>
                        </m:r>
                        <m:r>
                          <a:rPr lang="en-US" altLang="zh-CN" b="1" i="1" baseline="-25000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𝑪</m:t>
                        </m:r>
                        <m:r>
                          <a:rPr lang="en-US" altLang="zh-CN" b="1" i="1" baseline="-25000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𝑪</m:t>
                        </m:r>
                        <m:r>
                          <a:rPr lang="en-US" altLang="zh-CN" b="1" i="1" baseline="-25000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分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压与电容值成反比</a:t>
                </a:r>
                <a:endParaRPr lang="en-US" altLang="zh-CN" dirty="0" smtClean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电容并联：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 smtClean="0">
                    <a:solidFill>
                      <a:schemeClr val="tx2"/>
                    </a:solidFill>
                  </a:rPr>
                  <a:t>C=C</a:t>
                </a:r>
                <a:r>
                  <a:rPr lang="en-US" altLang="zh-CN" baseline="-25000" dirty="0" smtClean="0">
                    <a:solidFill>
                      <a:schemeClr val="tx2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2"/>
                    </a:solidFill>
                  </a:rPr>
                  <a:t>+C</a:t>
                </a:r>
                <a:r>
                  <a:rPr lang="en-US" altLang="zh-CN" baseline="-25000" dirty="0" smtClean="0">
                    <a:solidFill>
                      <a:schemeClr val="tx2"/>
                    </a:solidFill>
                  </a:rPr>
                  <a:t>2</a:t>
                </a:r>
                <a:endParaRPr lang="en-US" altLang="zh-CN" baseline="-25000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分流与电容值成正比</a:t>
                </a:r>
                <a:endParaRPr lang="zh-CN" altLang="en-US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79" y="1366684"/>
                <a:ext cx="3383280" cy="3785870"/>
              </a:xfrm>
              <a:prstGeom prst="rect">
                <a:avLst/>
              </a:prstGeom>
              <a:blipFill rotWithShape="1">
                <a:blip r:embed="rId1"/>
                <a:stretch>
                  <a:fillRect l="-9" t="-4" r="-344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56040" y="1412523"/>
                <a:ext cx="3738880" cy="3860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电感串联：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 smtClean="0">
                    <a:solidFill>
                      <a:schemeClr val="tx2"/>
                    </a:solidFill>
                  </a:rPr>
                  <a:t>L=L</a:t>
                </a:r>
                <a:r>
                  <a:rPr lang="en-US" altLang="zh-CN" baseline="-25000" dirty="0" smtClean="0">
                    <a:solidFill>
                      <a:schemeClr val="tx2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tx2"/>
                    </a:solidFill>
                  </a:rPr>
                  <a:t>+L</a:t>
                </a:r>
                <a:r>
                  <a:rPr lang="en-US" altLang="zh-CN" baseline="-25000" dirty="0" smtClean="0">
                    <a:solidFill>
                      <a:schemeClr val="tx2"/>
                    </a:solidFill>
                  </a:rPr>
                  <a:t>2</a:t>
                </a:r>
                <a:endParaRPr lang="en-US" altLang="zh-CN" baseline="-25000" dirty="0" smtClean="0">
                  <a:solidFill>
                    <a:schemeClr val="tx2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分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压与电感值成正比</a:t>
                </a:r>
                <a:r>
                  <a:rPr lang="zh-CN" altLang="en-US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spcBef>
                    <a:spcPts val="4200"/>
                  </a:spcBef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电感并联：</a:t>
                </a:r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 smtClean="0">
                    <a:solidFill>
                      <a:schemeClr val="tx2"/>
                    </a:solidFill>
                  </a:rPr>
                  <a:t>L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𝑳</m:t>
                        </m:r>
                        <m:r>
                          <a:rPr lang="en-US" altLang="zh-CN" i="1" baseline="-2500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𝑳</m:t>
                        </m:r>
                        <m:r>
                          <a:rPr lang="en-US" altLang="zh-CN" i="1" baseline="-2500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𝑳</m:t>
                        </m:r>
                        <m:r>
                          <a:rPr lang="en-US" altLang="zh-CN" i="1" baseline="-2500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𝑳</m:t>
                        </m:r>
                        <m:r>
                          <a:rPr lang="en-US" altLang="zh-CN" i="1" baseline="-2500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分流与</a:t>
                </a:r>
                <a:r>
                  <a:rPr lang="zh-CN" altLang="en-US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电感值成反比。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1412523"/>
                <a:ext cx="3738880" cy="3860800"/>
              </a:xfrm>
              <a:prstGeom prst="rect">
                <a:avLst/>
              </a:prstGeom>
              <a:blipFill rotWithShape="1">
                <a:blip r:embed="rId2"/>
                <a:stretch>
                  <a:fillRect l="-17" t="-7" r="-310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23778" y="5498321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从这些公式可以看出电容与电感有何关系？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03" name="Group 3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512004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05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006" name="Group 6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512007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0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065" name="Group 65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512066" name="Picture 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067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3600"/>
              <a:t>第六章作业</a:t>
            </a:r>
            <a:endParaRPr lang="zh-CN" altLang="en-US" sz="3600"/>
          </a:p>
        </p:txBody>
      </p:sp>
      <p:sp>
        <p:nvSpPr>
          <p:cNvPr id="5" name="TextBox 2"/>
          <p:cNvSpPr txBox="1"/>
          <p:nvPr>
            <p:custDataLst>
              <p:tags r:id="rId2"/>
            </p:custDataLst>
          </p:nvPr>
        </p:nvSpPr>
        <p:spPr>
          <a:xfrm>
            <a:off x="4074210" y="2920643"/>
            <a:ext cx="37973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5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9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10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Object 2"/>
          <p:cNvGraphicFramePr>
            <a:graphicFrameLocks noChangeAspect="1"/>
          </p:cNvGraphicFramePr>
          <p:nvPr/>
        </p:nvGraphicFramePr>
        <p:xfrm>
          <a:off x="1572600" y="3142303"/>
          <a:ext cx="43084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6" name="公式" r:id="rId1" imgW="1993900" imgH="609600" progId="Equation.3">
                  <p:embed/>
                </p:oleObj>
              </mc:Choice>
              <mc:Fallback>
                <p:oleObj name="公式" r:id="rId1" imgW="19939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600" y="3142303"/>
                        <a:ext cx="4308475" cy="13096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204278" y="1624965"/>
            <a:ext cx="48958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</a:rPr>
              <a:t>3.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电容的电压</a:t>
            </a:r>
            <a:r>
              <a:rPr kumimoji="1" lang="en-US" altLang="zh-CN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-</a:t>
            </a:r>
            <a:r>
              <a:rPr kumimoji="1"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电流关系</a:t>
            </a:r>
            <a:endParaRPr kumimoji="1" lang="zh-CN" altLang="en-US" sz="32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6710680" y="4067810"/>
            <a:ext cx="4252595" cy="548005"/>
          </a:xfrm>
          <a:prstGeom prst="wedgeRoundRectCallout">
            <a:avLst>
              <a:gd name="adj1" fmla="val -69172"/>
              <a:gd name="adj2" fmla="val -56720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VCR</a:t>
            </a:r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的微分形式</a:t>
            </a:r>
            <a:endParaRPr kumimoji="1" lang="zh-CN" altLang="en-US">
              <a:solidFill>
                <a:srgbClr val="0000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9973" name="Group 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39974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9975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9976" name="Group 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39977" name="Picture 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9978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39979" name="AutoShape 11"/>
          <p:cNvSpPr>
            <a:spLocks noChangeArrowheads="1"/>
          </p:cNvSpPr>
          <p:nvPr/>
        </p:nvSpPr>
        <p:spPr bwMode="auto">
          <a:xfrm>
            <a:off x="7223760" y="3278505"/>
            <a:ext cx="3623310" cy="552450"/>
          </a:xfrm>
          <a:prstGeom prst="wedgeRoundRectCallout">
            <a:avLst>
              <a:gd name="adj1" fmla="val -36996"/>
              <a:gd name="adj2" fmla="val -138735"/>
              <a:gd name="adj3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b="0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39998" name="Group 30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39999" name="Picture 3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0000" name="Text Box 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0929" y="5157956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物理意义：电流与电压的变化率成正比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电容的电压电流关系</a:t>
            </a:r>
            <a:endParaRPr lang="zh-CN" altLang="en-US" sz="3600"/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856436" y="1483721"/>
            <a:ext cx="3046413" cy="1685925"/>
            <a:chOff x="929" y="799"/>
            <a:chExt cx="1919" cy="1062"/>
          </a:xfrm>
        </p:grpSpPr>
        <p:grpSp>
          <p:nvGrpSpPr>
            <p:cNvPr id="6" name="Group 13"/>
            <p:cNvGrpSpPr/>
            <p:nvPr/>
          </p:nvGrpSpPr>
          <p:grpSpPr bwMode="auto">
            <a:xfrm>
              <a:off x="929" y="799"/>
              <a:ext cx="1919" cy="762"/>
              <a:chOff x="2256" y="2679"/>
              <a:chExt cx="1919" cy="943"/>
            </a:xfrm>
          </p:grpSpPr>
          <p:sp>
            <p:nvSpPr>
              <p:cNvPr id="7" name="Text Box 1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  <a:endParaRPr kumimoji="1" lang="en-US" altLang="zh-CN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" name="Line 15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" name="Line 16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" name="Oval 17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256" y="3297"/>
                <a:ext cx="91" cy="112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11" name="Oval 18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084" y="3297"/>
                <a:ext cx="91" cy="112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grpSp>
            <p:nvGrpSpPr>
              <p:cNvPr id="12" name="Group 19"/>
              <p:cNvGrpSpPr/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3" name="Line 20"/>
                <p:cNvSpPr>
                  <a:spLocks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14" name="Line 21"/>
                <p:cNvSpPr>
                  <a:spLocks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</p:grpSp>
        </p:grpSp>
        <p:sp>
          <p:nvSpPr>
            <p:cNvPr id="15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29" y="13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72" y="13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790" y="1534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3" y="99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202" y="1344"/>
              <a:ext cx="408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ldLvl="0" animBg="1"/>
      <p:bldP spid="339972" grpId="0" bldLvl="0" animBg="1"/>
      <p:bldP spid="339979" grpId="0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4" name="Object 2"/>
          <p:cNvGraphicFramePr>
            <a:graphicFrameLocks noChangeAspect="1"/>
          </p:cNvGraphicFramePr>
          <p:nvPr/>
        </p:nvGraphicFramePr>
        <p:xfrm>
          <a:off x="9377363" y="2552427"/>
          <a:ext cx="17272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0" name="公式" r:id="rId1" imgW="825500" imgH="609600" progId="Equation.3">
                  <p:embed/>
                </p:oleObj>
              </mc:Choice>
              <mc:Fallback>
                <p:oleObj name="公式" r:id="rId1" imgW="8255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7363" y="2552427"/>
                        <a:ext cx="1727200" cy="1265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743585" y="3159760"/>
            <a:ext cx="837565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buFontTx/>
              <a:buAutoNum type="circleNumDbPlain" startAt="2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为常数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直流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。电容相当于开路，电容有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隔断直流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作用。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40997" name="Group 5"/>
          <p:cNvGrpSpPr/>
          <p:nvPr/>
        </p:nvGrpSpPr>
        <p:grpSpPr bwMode="auto">
          <a:xfrm>
            <a:off x="9840871" y="6446881"/>
            <a:ext cx="792162" cy="368300"/>
            <a:chOff x="5193" y="4020"/>
            <a:chExt cx="499" cy="232"/>
          </a:xfrm>
        </p:grpSpPr>
        <p:pic>
          <p:nvPicPr>
            <p:cNvPr id="340998" name="Picture 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0999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1000" name="Group 8"/>
          <p:cNvGrpSpPr/>
          <p:nvPr/>
        </p:nvGrpSpPr>
        <p:grpSpPr bwMode="auto">
          <a:xfrm>
            <a:off x="8977270" y="6446881"/>
            <a:ext cx="792162" cy="368300"/>
            <a:chOff x="4649" y="4020"/>
            <a:chExt cx="499" cy="232"/>
          </a:xfrm>
        </p:grpSpPr>
        <p:pic>
          <p:nvPicPr>
            <p:cNvPr id="341001" name="Picture 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002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1003" name="Group 11"/>
          <p:cNvGrpSpPr/>
          <p:nvPr/>
        </p:nvGrpSpPr>
        <p:grpSpPr bwMode="auto">
          <a:xfrm>
            <a:off x="628968" y="1056005"/>
            <a:ext cx="1662068" cy="850900"/>
            <a:chOff x="385" y="3022"/>
            <a:chExt cx="1018" cy="536"/>
          </a:xfrm>
        </p:grpSpPr>
        <p:pic>
          <p:nvPicPr>
            <p:cNvPr id="341004" name="Picture 12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 dirty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341036" name="Rectangle 44" descr="斜纹布"/>
          <p:cNvSpPr>
            <a:spLocks noChangeArrowheads="1"/>
          </p:cNvSpPr>
          <p:nvPr/>
        </p:nvSpPr>
        <p:spPr bwMode="auto">
          <a:xfrm>
            <a:off x="695960" y="1928495"/>
            <a:ext cx="8133080" cy="1168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5000"/>
              </a:lnSpc>
              <a:buFontTx/>
              <a:buAutoNum type="circleNumDbPlain"/>
            </a:pPr>
            <a:r>
              <a:rPr kumimoji="1" lang="en-US" altLang="zh-CN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任一时刻电流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b="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大小取决于电压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的变化率，</a:t>
            </a:r>
            <a:endParaRPr kumimoji="1" lang="zh-CN" altLang="en-US" dirty="0">
              <a:solidFill>
                <a:srgbClr val="FFFF00"/>
              </a:solidFill>
              <a:ea typeface="楷体_GB2312" pitchFamily="49" charset="-122"/>
            </a:endParaRPr>
          </a:p>
          <a:p>
            <a:pPr marL="0" indent="0" eaLnBrk="0" hangingPunct="0">
              <a:lnSpc>
                <a:spcPct val="125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与该时刻电压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i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的大小无关</a:t>
            </a:r>
            <a:r>
              <a:rPr kumimoji="1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。电容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动态元件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341040" name="Group 48"/>
          <p:cNvGrpSpPr/>
          <p:nvPr/>
        </p:nvGrpSpPr>
        <p:grpSpPr bwMode="auto">
          <a:xfrm>
            <a:off x="8112095" y="6445251"/>
            <a:ext cx="792163" cy="368300"/>
            <a:chOff x="4649" y="4020"/>
            <a:chExt cx="499" cy="232"/>
          </a:xfrm>
        </p:grpSpPr>
        <p:pic>
          <p:nvPicPr>
            <p:cNvPr id="341041" name="Picture 4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042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872969" y="3820264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隔直通交，通高阻低。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F8FCCC-36C4-44BA-AAF3-0074BBB2CDCF}" type="slidenum">
              <a:rPr lang="en-US" altLang="zh-CN"/>
            </a:fld>
            <a:endParaRPr lang="en-US" altLang="zh-CN"/>
          </a:p>
        </p:txBody>
      </p:sp>
      <p:grpSp>
        <p:nvGrpSpPr>
          <p:cNvPr id="19" name="Group 29"/>
          <p:cNvGrpSpPr/>
          <p:nvPr/>
        </p:nvGrpSpPr>
        <p:grpSpPr bwMode="auto">
          <a:xfrm>
            <a:off x="8149274" y="621074"/>
            <a:ext cx="3046413" cy="1847850"/>
            <a:chOff x="2608" y="1052"/>
            <a:chExt cx="1919" cy="1164"/>
          </a:xfrm>
        </p:grpSpPr>
        <p:grpSp>
          <p:nvGrpSpPr>
            <p:cNvPr id="20" name="Group 30"/>
            <p:cNvGrpSpPr/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21" name="Text Box 3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3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256" y="3306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5" name="Oval 35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084" y="3306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grpSp>
            <p:nvGrpSpPr>
              <p:cNvPr id="26" name="Group 36"/>
              <p:cNvGrpSpPr/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7" name="Line 37"/>
                <p:cNvSpPr>
                  <a:spLocks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p>
                  <a:endParaRPr lang="zh-CN" altLang="en-US"/>
                </a:p>
              </p:txBody>
            </p:sp>
          </p:grpSp>
        </p:grpSp>
        <p:sp>
          <p:nvSpPr>
            <p:cNvPr id="29" name="Text Box 3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08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0" name="Text Box 4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50" y="17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1" name="Text Box 4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79" y="1889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61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" name="Text Box 4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60" y="129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6" name="Line 2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365148" y="1641180"/>
            <a:ext cx="6477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7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94551" y="1196499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/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kumimoji="1" lang="en-US" altLang="zh-CN" b="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/>
              <a:t>正确理解微分关系</a:t>
            </a:r>
            <a:endParaRPr lang="zh-CN" altLang="en-US" sz="3600"/>
          </a:p>
        </p:txBody>
      </p:sp>
      <p:sp>
        <p:nvSpPr>
          <p:cNvPr id="342018" name="Text Box 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67737" y="4436428"/>
            <a:ext cx="7129463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实际电路中通过电容的电流</a:t>
            </a:r>
            <a:r>
              <a:rPr kumimoji="1" lang="zh-CN" altLang="en-US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为有限值，则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电容电压 </a:t>
            </a:r>
            <a:r>
              <a:rPr kumimoji="1" lang="en-US" altLang="zh-CN" b="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必定是时间的连续函数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701843" y="5572487"/>
          <a:ext cx="26177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18" name="Equation" r:id="rId21" imgW="1358900" imgH="520700" progId="Equation.DSMT4">
                  <p:embed/>
                </p:oleObj>
              </mc:Choice>
              <mc:Fallback>
                <p:oleObj name="Equation" r:id="rId21" imgW="1358900" imgH="520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843" y="5572487"/>
                        <a:ext cx="261778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2038" name="Group 22"/>
          <p:cNvGrpSpPr/>
          <p:nvPr/>
        </p:nvGrpSpPr>
        <p:grpSpPr bwMode="auto">
          <a:xfrm>
            <a:off x="8809028" y="3924618"/>
            <a:ext cx="2519362" cy="1817687"/>
            <a:chOff x="793" y="1071"/>
            <a:chExt cx="1587" cy="1145"/>
          </a:xfrm>
        </p:grpSpPr>
        <p:grpSp>
          <p:nvGrpSpPr>
            <p:cNvPr id="342019" name="Group 3"/>
            <p:cNvGrpSpPr/>
            <p:nvPr/>
          </p:nvGrpSpPr>
          <p:grpSpPr bwMode="auto">
            <a:xfrm>
              <a:off x="884" y="1071"/>
              <a:ext cx="1496" cy="1145"/>
              <a:chOff x="839" y="845"/>
              <a:chExt cx="1496" cy="1145"/>
            </a:xfrm>
          </p:grpSpPr>
          <p:sp>
            <p:nvSpPr>
              <p:cNvPr id="342020" name="Line 4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39" y="1661"/>
                <a:ext cx="14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2021" name="Line 5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975" y="935"/>
                <a:ext cx="0" cy="9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2022" name="Text Box 6" descr="斜纹布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018" y="1661"/>
                <a:ext cx="317" cy="329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t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2023" name="Text Box 7" descr="斜纹布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20" y="845"/>
                <a:ext cx="317" cy="329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2024" name="Line 8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975" y="1389"/>
                <a:ext cx="408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2025" name="Line 9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383" y="1071"/>
                <a:ext cx="681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2026" name="Line 10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383" y="1071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342037" name="Text Box 21" descr="斜纹布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93" y="1842"/>
              <a:ext cx="272" cy="32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"/>
          <p:cNvSpPr txBox="1"/>
          <p:nvPr>
            <p:custDataLst>
              <p:tags r:id="rId31"/>
            </p:custDataLst>
          </p:nvPr>
        </p:nvSpPr>
        <p:spPr>
          <a:xfrm>
            <a:off x="7792824" y="5805453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电容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是电压惯性元件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bldLvl="0" animBg="1"/>
      <p:bldP spid="341036" grpId="0" bldLvl="0" animBg="1"/>
      <p:bldP spid="3" grpId="0"/>
      <p:bldP spid="342018" grpId="0" bldLvl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6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电压连续性分析例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09929" y="1790224"/>
            <a:ext cx="66370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下图中，若 </a:t>
            </a:r>
            <a:r>
              <a:rPr kumimoji="1" lang="en-US" altLang="zh-CN" i="1" dirty="0">
                <a:solidFill>
                  <a:prstClr val="black"/>
                </a:solidFill>
                <a:latin typeface="楷体_GB2312" pitchFamily="49" charset="-122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(0-) = 0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，问 </a:t>
            </a:r>
            <a:r>
              <a:rPr kumimoji="1" lang="en-US" altLang="zh-CN" i="1" dirty="0">
                <a:solidFill>
                  <a:prstClr val="black"/>
                </a:solidFill>
                <a:latin typeface="楷体_GB2312" pitchFamily="49" charset="-122"/>
              </a:rPr>
              <a:t>u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(0+) = 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？ 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564960" y="2660282"/>
          <a:ext cx="4055270" cy="328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34" name="VISIO" r:id="rId1" imgW="1950720" imgH="1577340" progId="Visio.Drawing.6">
                  <p:embed/>
                </p:oleObj>
              </mc:Choice>
              <mc:Fallback>
                <p:oleObj name="VISIO" r:id="rId1" imgW="1950720" imgH="1577340" progId="Visio.Drawing.6">
                  <p:embed/>
                  <p:pic>
                    <p:nvPicPr>
                      <p:cNvPr id="0" name="图片 51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960" y="2660282"/>
                        <a:ext cx="4055270" cy="3283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6481316" y="2528411"/>
            <a:ext cx="26873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∵有电阻</a:t>
            </a: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</a:rPr>
              <a:t>R</a:t>
            </a:r>
            <a:r>
              <a:rPr kumimoji="1" lang="zh-CN" altLang="en-US" dirty="0">
                <a:solidFill>
                  <a:prstClr val="black"/>
                </a:solidFill>
                <a:latin typeface="楷体_GB2312" pitchFamily="49" charset="-122"/>
              </a:rPr>
              <a:t>存在 </a:t>
            </a:r>
            <a:endParaRPr kumimoji="1" lang="zh-CN" altLang="en-US" dirty="0">
              <a:solidFill>
                <a:prstClr val="black"/>
              </a:solidFill>
              <a:latin typeface="楷体_GB2312" pitchFamily="49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6995636" y="3297951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7614792" y="3297951"/>
          <a:ext cx="16480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35" name="Equation" r:id="rId3" imgW="723900" imgH="241300" progId="Equation.3">
                  <p:embed/>
                </p:oleObj>
              </mc:Choice>
              <mc:Fallback>
                <p:oleObj name="Equation" r:id="rId3" imgW="723900" imgH="241300" progId="Equation.3">
                  <p:embed/>
                  <p:pic>
                    <p:nvPicPr>
                      <p:cNvPr id="0" name="图片 51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792" y="3297951"/>
                        <a:ext cx="16480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6959564" y="4176865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400" b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061958" y="5048359"/>
            <a:ext cx="1612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（连续）</a:t>
            </a:r>
            <a:endParaRPr kumimoji="1" lang="zh-CN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6833338" y="4291167"/>
          <a:ext cx="307757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36" name="Equation" r:id="rId5" imgW="1524000" imgH="241300" progId="Equation.3">
                  <p:embed/>
                </p:oleObj>
              </mc:Choice>
              <mc:Fallback>
                <p:oleObj name="Equation" r:id="rId5" imgW="1524000" imgH="241300" progId="Equation.3">
                  <p:embed/>
                  <p:pic>
                    <p:nvPicPr>
                      <p:cNvPr id="0" name="图片 51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338" y="4291167"/>
                        <a:ext cx="307757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6445192" y="4268898"/>
            <a:ext cx="538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∴</a:t>
            </a:r>
            <a:endParaRPr kumimoji="1"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2E56A21-00F7-4622-827D-18A6AF72F0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bldLvl="0" animBg="1"/>
      <p:bldP spid="178181" grpId="0" bldLvl="0" animBg="1"/>
      <p:bldP spid="178184" grpId="0" bldLvl="0" animBg="1"/>
      <p:bldP spid="178186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PP_MARK_KEY" val="30c77aa7-9707-47a5-950d-43c471e40437"/>
  <p:tag name="COMMONDATA" val="eyJoZGlkIjoiMmI1YmRmYjZjOWE0NmM0OTExNDI3NzNmYjgxYWQ0NGU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5313</Words>
  <Application>WPS 演示</Application>
  <PresentationFormat>全屏显示(4:3)</PresentationFormat>
  <Paragraphs>1534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153</vt:i4>
      </vt:variant>
      <vt:variant>
        <vt:lpstr>幻灯片标题</vt:lpstr>
      </vt:variant>
      <vt:variant>
        <vt:i4>62</vt:i4>
      </vt:variant>
    </vt:vector>
  </HeadingPairs>
  <TitlesOfParts>
    <vt:vector size="248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Wingdings</vt:lpstr>
      <vt:lpstr>Calibri</vt:lpstr>
      <vt:lpstr>隶书</vt:lpstr>
      <vt:lpstr>Times New Roman</vt:lpstr>
      <vt:lpstr>Monotype Sorts</vt:lpstr>
      <vt:lpstr>华文行楷</vt:lpstr>
      <vt:lpstr>Symbol</vt:lpstr>
      <vt:lpstr>仿宋_GB2312</vt:lpstr>
      <vt:lpstr>华文中宋</vt:lpstr>
      <vt:lpstr>Arial Unicode MS</vt:lpstr>
      <vt:lpstr>仿宋</vt:lpstr>
      <vt:lpstr>Cambria Math</vt:lpstr>
      <vt:lpstr>Arial</vt:lpstr>
      <vt:lpstr>Calibri Light</vt:lpstr>
      <vt:lpstr>Beam</vt:lpstr>
      <vt:lpstr>自定义设计方案</vt:lpstr>
      <vt:lpstr>1_自定义设计方案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1_Beam</vt:lpstr>
      <vt:lpstr>2_Beam</vt:lpstr>
      <vt:lpstr>Equation.3</vt:lpstr>
      <vt:lpstr>Visio.Drawing.6</vt:lpstr>
      <vt:lpstr>Equation.3</vt:lpstr>
      <vt:lpstr>Equation.3</vt:lpstr>
      <vt:lpstr>Equation.3</vt:lpstr>
      <vt:lpstr>Equation.DSMT4</vt:lpstr>
      <vt:lpstr>Paint.Picture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Visio.Drawing.6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Equation.DSMT4</vt:lpstr>
      <vt:lpstr>Equation.DSMT4</vt:lpstr>
      <vt:lpstr>Visio.Drawing.6</vt:lpstr>
      <vt:lpstr>Photoshop.Image.5</vt:lpstr>
      <vt:lpstr>Photoshop.Image.5</vt:lpstr>
      <vt:lpstr>Equation.DSMT4</vt:lpstr>
      <vt:lpstr>Equation.DSMT4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Photoshop.Image.5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Equation.3</vt:lpstr>
      <vt:lpstr>Equation.3</vt:lpstr>
      <vt:lpstr>Equation.DSMT4</vt:lpstr>
      <vt:lpstr>Paint.Picture</vt:lpstr>
      <vt:lpstr>Equation.3</vt:lpstr>
      <vt:lpstr>第六章 储能元件</vt:lpstr>
      <vt:lpstr>本章重点</vt:lpstr>
      <vt:lpstr>6.1 电容元件</vt:lpstr>
      <vt:lpstr>      电容的定义</vt:lpstr>
      <vt:lpstr>      线性时不变电容元件</vt:lpstr>
      <vt:lpstr>      符号单位参数</vt:lpstr>
      <vt:lpstr>      电容的电压电流关系</vt:lpstr>
      <vt:lpstr>      正确理解微分关系</vt:lpstr>
      <vt:lpstr>      电压连续性分析例1</vt:lpstr>
      <vt:lpstr>      电压连续性分析例2</vt:lpstr>
      <vt:lpstr>      电压连续性分析例3</vt:lpstr>
      <vt:lpstr>      积分关系</vt:lpstr>
      <vt:lpstr>      正确使用公式</vt:lpstr>
      <vt:lpstr>      电容的功率</vt:lpstr>
      <vt:lpstr>      电容的储能</vt:lpstr>
      <vt:lpstr>      电容电路稳态分析例1</vt:lpstr>
      <vt:lpstr>      电容电路稳态分析例1续1</vt:lpstr>
      <vt:lpstr>      电容电路稳态分析例1续2</vt:lpstr>
      <vt:lpstr>      电容电路稳态分析例1续3</vt:lpstr>
      <vt:lpstr>      电容电路稳态分析例1续4</vt:lpstr>
      <vt:lpstr>      电容电路稳态分析例2</vt:lpstr>
      <vt:lpstr>      电容电路稳态分析例3</vt:lpstr>
      <vt:lpstr>      电容电路稳态分析例4</vt:lpstr>
      <vt:lpstr>      电容器模型</vt:lpstr>
      <vt:lpstr>      电容器实物图1</vt:lpstr>
      <vt:lpstr>      电容器实物图2</vt:lpstr>
      <vt:lpstr>      发生器实物图3</vt:lpstr>
      <vt:lpstr>6.2 电感元件</vt:lpstr>
      <vt:lpstr>      电感的定义</vt:lpstr>
      <vt:lpstr>      线性时不变电感元件</vt:lpstr>
      <vt:lpstr>      电感的符号单位</vt:lpstr>
      <vt:lpstr>      电感的电压电流关系</vt:lpstr>
      <vt:lpstr>      正确理解微分关系</vt:lpstr>
      <vt:lpstr>      电感电路稳态分析例1</vt:lpstr>
      <vt:lpstr>      电感电路稳态分析例1续</vt:lpstr>
      <vt:lpstr>      积分关系</vt:lpstr>
      <vt:lpstr>      正确使用公式</vt:lpstr>
      <vt:lpstr>      电感电路稳态分析例2</vt:lpstr>
      <vt:lpstr>      电感电路稳态分析例2续</vt:lpstr>
      <vt:lpstr>      电感电容电路稳态分析例</vt:lpstr>
      <vt:lpstr>      电感电容电路稳态分析例续</vt:lpstr>
      <vt:lpstr>      电感的功率</vt:lpstr>
      <vt:lpstr>      电感的储能</vt:lpstr>
      <vt:lpstr>      电感电路稳态分析例3</vt:lpstr>
      <vt:lpstr>      电感电路稳态分析例3续1</vt:lpstr>
      <vt:lpstr>      电感电路稳态分析例3续2</vt:lpstr>
      <vt:lpstr>      电感线圈模型</vt:lpstr>
      <vt:lpstr>      电感实物图1</vt:lpstr>
      <vt:lpstr>      电感实物图2</vt:lpstr>
      <vt:lpstr>      电感实物图3</vt:lpstr>
      <vt:lpstr>6.3 电容、电感元件的串联与并联</vt:lpstr>
      <vt:lpstr>      串联电容的分压</vt:lpstr>
      <vt:lpstr>      电容的并联</vt:lpstr>
      <vt:lpstr>      并联电容的分流     </vt:lpstr>
      <vt:lpstr>      电感的串联</vt:lpstr>
      <vt:lpstr>      串联电感的分压</vt:lpstr>
      <vt:lpstr>      电感的并联</vt:lpstr>
      <vt:lpstr>      并联电感的分流</vt:lpstr>
      <vt:lpstr>      串并联等效的推广</vt:lpstr>
      <vt:lpstr>电容、电感公式汇总1</vt:lpstr>
      <vt:lpstr>电容、电感公式汇总2</vt:lpstr>
      <vt:lpstr>第六章作业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linco</cp:lastModifiedBy>
  <cp:revision>774</cp:revision>
  <dcterms:created xsi:type="dcterms:W3CDTF">2002-05-27T07:30:00Z</dcterms:created>
  <dcterms:modified xsi:type="dcterms:W3CDTF">2023-05-03T13:40:57Z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F72156DBBAD049CE9733C819264169E5</vt:lpwstr>
  </property>
  <property fmtid="{D5CDD505-2E9C-101B-9397-08002B2CF9AE}" pid="3" name="KSOProductBuildVer">
    <vt:lpwstr>2052-11.1.0.14036</vt:lpwstr>
  </property>
</Properties>
</file>