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3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27017CC-4F74-4DA0-864B-6034E7B4C1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754" name="Picture 2" descr="33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0"/>
            <a:ext cx="12240684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7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72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622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u="none" strike="noStrike" kern="1200" cap="none" spc="0" normalizeH="0">
                <a:solidFill>
                  <a:schemeClr val="bg1"/>
                </a:solidFill>
                <a:uFillTx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8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8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84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33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45085"/>
            <a:ext cx="12240684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WordArt 8"/>
          <p:cNvSpPr>
            <a:spLocks noChangeArrowheads="1" noChangeShapeType="1" noTextEdit="1"/>
          </p:cNvSpPr>
          <p:nvPr userDrawn="1"/>
        </p:nvSpPr>
        <p:spPr bwMode="auto">
          <a:xfrm>
            <a:off x="5232400" y="90490"/>
            <a:ext cx="5183717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一阶电路和二阶电路的时域分析</a:t>
            </a:r>
            <a:endParaRPr lang="zh-CN" altLang="en-US" sz="2400" kern="1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2" Type="http://schemas.openxmlformats.org/officeDocument/2006/relationships/notesSlide" Target="../notesSlides/notesSlide1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 flipV="1">
            <a:off x="9155620" y="4634951"/>
            <a:ext cx="0" cy="2160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69016" name="Text Box 56"/>
          <p:cNvSpPr txBox="1">
            <a:spLocks noChangeArrowheads="1"/>
          </p:cNvSpPr>
          <p:nvPr/>
        </p:nvSpPr>
        <p:spPr bwMode="auto">
          <a:xfrm>
            <a:off x="621665" y="889000"/>
            <a:ext cx="5233035" cy="304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solidFill>
                  <a:schemeClr val="bg1"/>
                </a:solidFill>
                <a:latin typeface="楷体_GB2312" pitchFamily="49" charset="-122"/>
              </a:rPr>
              <a:t>    </a:t>
            </a:r>
            <a:r>
              <a:rPr kumimoji="1" lang="zh-CN" altLang="en-US" sz="3200" dirty="0">
                <a:solidFill>
                  <a:schemeClr val="bg1"/>
                </a:solidFill>
                <a:latin typeface="楷体_GB2312" pitchFamily="49" charset="-122"/>
              </a:rPr>
              <a:t>一、求图示电路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3200" dirty="0">
                <a:solidFill>
                  <a:schemeClr val="bg1"/>
                </a:solidFill>
                <a:latin typeface="楷体_GB2312" pitchFamily="49" charset="-122"/>
              </a:rPr>
              <a:t>闭合后</a:t>
            </a:r>
            <a:endParaRPr kumimoji="1" lang="zh-CN" altLang="en-US" sz="3200" dirty="0">
              <a:solidFill>
                <a:schemeClr val="bg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dirty="0">
                <a:solidFill>
                  <a:schemeClr val="bg1"/>
                </a:solidFill>
                <a:latin typeface="楷体_GB2312" pitchFamily="49" charset="-122"/>
              </a:rPr>
              <a:t>各元件的电压和电流</a:t>
            </a:r>
            <a:endParaRPr kumimoji="1" lang="zh-CN" altLang="en-US" sz="3200" dirty="0">
              <a:solidFill>
                <a:schemeClr val="bg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dirty="0">
                <a:solidFill>
                  <a:schemeClr val="bg1"/>
                </a:solidFill>
                <a:latin typeface="楷体_GB2312" pitchFamily="49" charset="-122"/>
              </a:rPr>
              <a:t>随时间变化的规律，</a:t>
            </a:r>
            <a:endParaRPr kumimoji="1" lang="zh-CN" altLang="en-US" sz="3200" dirty="0">
              <a:solidFill>
                <a:schemeClr val="bg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dirty="0">
                <a:solidFill>
                  <a:schemeClr val="bg1"/>
                </a:solidFill>
                <a:latin typeface="楷体_GB2312" pitchFamily="49" charset="-122"/>
                <a:sym typeface="+mn-ea"/>
              </a:rPr>
              <a:t>电阻共耗能多少？</a:t>
            </a:r>
            <a:endParaRPr kumimoji="1" lang="zh-CN" altLang="en-US" sz="3200" dirty="0">
              <a:solidFill>
                <a:schemeClr val="bg1"/>
              </a:solidFill>
              <a:latin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200" dirty="0">
                <a:solidFill>
                  <a:schemeClr val="bg1"/>
                </a:solidFill>
                <a:latin typeface="楷体_GB2312" pitchFamily="49" charset="-122"/>
                <a:sym typeface="+mn-ea"/>
              </a:rPr>
              <a:t>电容分别释放多少</a:t>
            </a:r>
            <a:r>
              <a:rPr kumimoji="1" lang="zh-CN" altLang="en-US" sz="3200" dirty="0">
                <a:solidFill>
                  <a:schemeClr val="bg1"/>
                </a:solidFill>
                <a:latin typeface="楷体_GB2312" pitchFamily="49" charset="-122"/>
              </a:rPr>
              <a:t>储能？</a:t>
            </a:r>
            <a:endParaRPr kumimoji="1" lang="zh-CN" altLang="en-US" sz="3200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grpSp>
        <p:nvGrpSpPr>
          <p:cNvPr id="169063" name="Group 103"/>
          <p:cNvGrpSpPr/>
          <p:nvPr/>
        </p:nvGrpSpPr>
        <p:grpSpPr bwMode="auto">
          <a:xfrm>
            <a:off x="5709604" y="796642"/>
            <a:ext cx="6048375" cy="2495550"/>
            <a:chOff x="703" y="1207"/>
            <a:chExt cx="3810" cy="1572"/>
          </a:xfrm>
        </p:grpSpPr>
        <p:sp>
          <p:nvSpPr>
            <p:cNvPr id="169045" name="Line 85"/>
            <p:cNvSpPr>
              <a:spLocks noChangeShapeType="1"/>
            </p:cNvSpPr>
            <p:nvPr/>
          </p:nvSpPr>
          <p:spPr bwMode="auto">
            <a:xfrm>
              <a:off x="3288" y="1525"/>
              <a:ext cx="7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9019" name="Line 59"/>
            <p:cNvSpPr>
              <a:spLocks noChangeShapeType="1"/>
            </p:cNvSpPr>
            <p:nvPr/>
          </p:nvSpPr>
          <p:spPr bwMode="auto">
            <a:xfrm>
              <a:off x="4059" y="1525"/>
              <a:ext cx="0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69020" name="Line 60"/>
            <p:cNvSpPr>
              <a:spLocks noChangeShapeType="1"/>
            </p:cNvSpPr>
            <p:nvPr/>
          </p:nvSpPr>
          <p:spPr bwMode="auto">
            <a:xfrm>
              <a:off x="1837" y="2749"/>
              <a:ext cx="222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9021" name="Line 61"/>
            <p:cNvSpPr>
              <a:spLocks noChangeShapeType="1"/>
            </p:cNvSpPr>
            <p:nvPr/>
          </p:nvSpPr>
          <p:spPr bwMode="auto">
            <a:xfrm>
              <a:off x="1837" y="1525"/>
              <a:ext cx="117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9022" name="Line 62"/>
            <p:cNvSpPr>
              <a:spLocks noChangeShapeType="1"/>
            </p:cNvSpPr>
            <p:nvPr/>
          </p:nvSpPr>
          <p:spPr bwMode="auto">
            <a:xfrm>
              <a:off x="1837" y="1525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9023" name="Line 63"/>
            <p:cNvSpPr>
              <a:spLocks noChangeShapeType="1"/>
            </p:cNvSpPr>
            <p:nvPr/>
          </p:nvSpPr>
          <p:spPr bwMode="auto">
            <a:xfrm>
              <a:off x="1837" y="1888"/>
              <a:ext cx="0" cy="49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9024" name="Line 64"/>
            <p:cNvSpPr>
              <a:spLocks noChangeShapeType="1"/>
            </p:cNvSpPr>
            <p:nvPr/>
          </p:nvSpPr>
          <p:spPr bwMode="auto">
            <a:xfrm flipV="1">
              <a:off x="1837" y="2478"/>
              <a:ext cx="0" cy="272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169025" name="Group 65"/>
            <p:cNvGrpSpPr/>
            <p:nvPr/>
          </p:nvGrpSpPr>
          <p:grpSpPr bwMode="auto">
            <a:xfrm>
              <a:off x="1701" y="1797"/>
              <a:ext cx="318" cy="90"/>
              <a:chOff x="4059" y="1117"/>
              <a:chExt cx="318" cy="90"/>
            </a:xfrm>
          </p:grpSpPr>
          <p:sp>
            <p:nvSpPr>
              <p:cNvPr id="169026" name="Line 66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69027" name="Line 67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169028" name="Group 68"/>
            <p:cNvGrpSpPr/>
            <p:nvPr/>
          </p:nvGrpSpPr>
          <p:grpSpPr bwMode="auto">
            <a:xfrm>
              <a:off x="1701" y="2387"/>
              <a:ext cx="318" cy="90"/>
              <a:chOff x="4059" y="1117"/>
              <a:chExt cx="318" cy="90"/>
            </a:xfrm>
          </p:grpSpPr>
          <p:sp>
            <p:nvSpPr>
              <p:cNvPr id="169029" name="Line 69"/>
              <p:cNvSpPr>
                <a:spLocks noChangeShapeType="1"/>
              </p:cNvSpPr>
              <p:nvPr/>
            </p:nvSpPr>
            <p:spPr bwMode="auto">
              <a:xfrm>
                <a:off x="4059" y="111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69030" name="Line 70"/>
              <p:cNvSpPr>
                <a:spLocks noChangeShapeType="1"/>
              </p:cNvSpPr>
              <p:nvPr/>
            </p:nvSpPr>
            <p:spPr bwMode="auto">
              <a:xfrm>
                <a:off x="4059" y="1207"/>
                <a:ext cx="318" cy="0"/>
              </a:xfrm>
              <a:prstGeom prst="line">
                <a:avLst/>
              </a:prstGeom>
              <a:noFill/>
              <a:ln w="38100" cap="sq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69031" name="Text Box 71" descr="斜纹布"/>
            <p:cNvSpPr txBox="1">
              <a:spLocks noChangeArrowheads="1"/>
            </p:cNvSpPr>
            <p:nvPr/>
          </p:nvSpPr>
          <p:spPr bwMode="auto">
            <a:xfrm>
              <a:off x="1847" y="1706"/>
              <a:ext cx="158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800" b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(0</a:t>
              </a:r>
              <a:r>
                <a:rPr kumimoji="1" lang="en-US" altLang="zh-CN" sz="2800" b="0" baseline="-25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sz="2800" b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 =4V</a:t>
              </a:r>
              <a:endParaRPr kumimoji="1"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9032" name="Text Box 72" descr="斜纹布"/>
            <p:cNvSpPr txBox="1">
              <a:spLocks noChangeArrowheads="1"/>
            </p:cNvSpPr>
            <p:nvPr/>
          </p:nvSpPr>
          <p:spPr bwMode="auto">
            <a:xfrm>
              <a:off x="4059" y="1888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kumimoji="1" lang="en-US" altLang="zh-CN" sz="2800" b="0" i="1" baseline="-25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9033" name="Text Box 73" descr="斜纹布"/>
            <p:cNvSpPr txBox="1">
              <a:spLocks noChangeArrowheads="1"/>
            </p:cNvSpPr>
            <p:nvPr/>
          </p:nvSpPr>
          <p:spPr bwMode="auto">
            <a:xfrm>
              <a:off x="2789" y="1207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kumimoji="1" lang="en-US" altLang="zh-CN" sz="2800" b="0" baseline="-25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9034" name="Text Box 74" descr="斜纹布"/>
            <p:cNvSpPr txBox="1">
              <a:spLocks noChangeArrowheads="1"/>
            </p:cNvSpPr>
            <p:nvPr/>
          </p:nvSpPr>
          <p:spPr bwMode="auto">
            <a:xfrm>
              <a:off x="794" y="1616"/>
              <a:ext cx="9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=5F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9035" name="Line 75"/>
            <p:cNvSpPr>
              <a:spLocks noChangeShapeType="1"/>
            </p:cNvSpPr>
            <p:nvPr/>
          </p:nvSpPr>
          <p:spPr bwMode="auto">
            <a:xfrm>
              <a:off x="3515" y="1525"/>
              <a:ext cx="317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9036" name="Text Box 76" descr="斜纹布"/>
            <p:cNvSpPr txBox="1">
              <a:spLocks noChangeArrowheads="1"/>
            </p:cNvSpPr>
            <p:nvPr/>
          </p:nvSpPr>
          <p:spPr bwMode="auto">
            <a:xfrm>
              <a:off x="1973" y="2099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9037" name="Text Box 77" descr="斜纹布"/>
            <p:cNvSpPr txBox="1">
              <a:spLocks noChangeArrowheads="1"/>
            </p:cNvSpPr>
            <p:nvPr/>
          </p:nvSpPr>
          <p:spPr bwMode="auto">
            <a:xfrm>
              <a:off x="4059" y="1525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9038" name="Text Box 78" descr="斜纹布"/>
            <p:cNvSpPr txBox="1">
              <a:spLocks noChangeArrowheads="1"/>
            </p:cNvSpPr>
            <p:nvPr/>
          </p:nvSpPr>
          <p:spPr bwMode="auto">
            <a:xfrm>
              <a:off x="4105" y="2250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9039" name="Text Box 79" descr="斜纹布"/>
            <p:cNvSpPr txBox="1">
              <a:spLocks noChangeArrowheads="1"/>
            </p:cNvSpPr>
            <p:nvPr/>
          </p:nvSpPr>
          <p:spPr bwMode="auto">
            <a:xfrm>
              <a:off x="1973" y="1888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9040" name="Text Box 80" descr="斜纹布"/>
            <p:cNvSpPr txBox="1">
              <a:spLocks noChangeArrowheads="1"/>
            </p:cNvSpPr>
            <p:nvPr/>
          </p:nvSpPr>
          <p:spPr bwMode="auto">
            <a:xfrm>
              <a:off x="1973" y="2411"/>
              <a:ext cx="28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9041" name="Text Box 81" descr="斜纹布"/>
            <p:cNvSpPr txBox="1">
              <a:spLocks noChangeArrowheads="1"/>
            </p:cNvSpPr>
            <p:nvPr/>
          </p:nvSpPr>
          <p:spPr bwMode="auto">
            <a:xfrm>
              <a:off x="3424" y="1207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kumimoji="1" lang="en-US" altLang="zh-CN" sz="2800" b="0" i="1" baseline="-25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9042" name="Text Box 82" descr="斜纹布"/>
            <p:cNvSpPr txBox="1">
              <a:spLocks noChangeArrowheads="1"/>
            </p:cNvSpPr>
            <p:nvPr/>
          </p:nvSpPr>
          <p:spPr bwMode="auto">
            <a:xfrm>
              <a:off x="703" y="2259"/>
              <a:ext cx="99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=20F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9043" name="Text Box 83" descr="斜纹布"/>
            <p:cNvSpPr txBox="1">
              <a:spLocks noChangeArrowheads="1"/>
            </p:cNvSpPr>
            <p:nvPr/>
          </p:nvSpPr>
          <p:spPr bwMode="auto">
            <a:xfrm>
              <a:off x="1918" y="2251"/>
              <a:ext cx="158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800" b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(0</a:t>
              </a:r>
              <a:r>
                <a:rPr kumimoji="1" lang="en-US" altLang="zh-CN" sz="2800" b="0" baseline="-25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sz="2800" b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 =6V</a:t>
              </a:r>
              <a:endParaRPr kumimoji="1"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9044" name="Rectangle 84"/>
            <p:cNvSpPr>
              <a:spLocks noChangeArrowheads="1"/>
            </p:cNvSpPr>
            <p:nvPr/>
          </p:nvSpPr>
          <p:spPr bwMode="auto">
            <a:xfrm>
              <a:off x="3994" y="193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9047" name="Text Box 87" descr="斜纹布"/>
            <p:cNvSpPr txBox="1">
              <a:spLocks noChangeArrowheads="1"/>
            </p:cNvSpPr>
            <p:nvPr/>
          </p:nvSpPr>
          <p:spPr bwMode="auto">
            <a:xfrm>
              <a:off x="3288" y="1933"/>
              <a:ext cx="79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250k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9048" name="Line 88"/>
            <p:cNvSpPr>
              <a:spLocks noChangeShapeType="1"/>
            </p:cNvSpPr>
            <p:nvPr/>
          </p:nvSpPr>
          <p:spPr bwMode="auto">
            <a:xfrm flipV="1">
              <a:off x="3107" y="1525"/>
              <a:ext cx="181" cy="136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9049" name="Line 89"/>
            <p:cNvSpPr>
              <a:spLocks noChangeShapeType="1"/>
            </p:cNvSpPr>
            <p:nvPr/>
          </p:nvSpPr>
          <p:spPr bwMode="auto">
            <a:xfrm>
              <a:off x="3107" y="1434"/>
              <a:ext cx="13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69060" name="Text Box 100" descr="斜纹布"/>
            <p:cNvSpPr txBox="1">
              <a:spLocks noChangeArrowheads="1"/>
            </p:cNvSpPr>
            <p:nvPr/>
          </p:nvSpPr>
          <p:spPr bwMode="auto">
            <a:xfrm>
              <a:off x="2019" y="1480"/>
              <a:ext cx="2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403" name="Group 131"/>
          <p:cNvGrpSpPr/>
          <p:nvPr/>
        </p:nvGrpSpPr>
        <p:grpSpPr bwMode="auto">
          <a:xfrm>
            <a:off x="7516495" y="3820303"/>
            <a:ext cx="4226560" cy="2364597"/>
            <a:chOff x="3198" y="1228"/>
            <a:chExt cx="2441" cy="1261"/>
          </a:xfrm>
        </p:grpSpPr>
        <p:sp>
          <p:nvSpPr>
            <p:cNvPr id="54374" name="Line 10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5239" y="1299"/>
              <a:ext cx="6" cy="3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4362" name="Oval 9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198" y="161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4363" name="Line 91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239" y="1298"/>
              <a:ext cx="0" cy="31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4364" name="Text Box 9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75" y="1363"/>
              <a:ext cx="35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3600" b="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600" b="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36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65" name="Text Box 9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58" y="1983"/>
              <a:ext cx="68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S(</a:t>
              </a:r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=0)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66" name="Text Box 9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79" y="1390"/>
              <a:ext cx="25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67" name="Text Box 95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379" y="1939"/>
              <a:ext cx="24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68" name="Text Box 96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485" y="1700"/>
              <a:ext cx="59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24V</a:t>
              </a:r>
              <a:endParaRPr kumimoji="1" lang="en-US" altLang="zh-CN" sz="28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69" name="Text Box 97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79" y="1686"/>
              <a:ext cx="55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0.6H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70" name="Line 98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3367" y="1299"/>
              <a:ext cx="187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4372" name="Line 10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379" y="2489"/>
              <a:ext cx="18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4373" name="Line 10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 flipV="1">
              <a:off x="5239" y="2039"/>
              <a:ext cx="0" cy="44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4377" name="Line 10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379" y="1299"/>
              <a:ext cx="0" cy="11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4378" name="Text Box 10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480" y="1306"/>
              <a:ext cx="39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79" name="Text Box 10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265" y="1448"/>
              <a:ext cx="25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80" name="Text Box 10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239" y="2003"/>
              <a:ext cx="257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8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381" name="Text Box 10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291" y="1698"/>
              <a:ext cx="348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36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6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36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82" name="Text Box 11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195" y="1451"/>
              <a:ext cx="399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383" name="Line 11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4161" y="2063"/>
              <a:ext cx="0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4385" name="Line 11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rot="10800000">
              <a:off x="4143" y="1304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4386" name="Rectangle 11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505" y="1228"/>
              <a:ext cx="297" cy="13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54398" name="Group 126"/>
            <p:cNvGrpSpPr/>
            <p:nvPr/>
          </p:nvGrpSpPr>
          <p:grpSpPr bwMode="auto">
            <a:xfrm rot="10800000">
              <a:off x="5239" y="1661"/>
              <a:ext cx="90" cy="363"/>
              <a:chOff x="1565" y="2614"/>
              <a:chExt cx="90" cy="486"/>
            </a:xfrm>
          </p:grpSpPr>
          <p:sp>
            <p:nvSpPr>
              <p:cNvPr id="54399" name="Arc 127"/>
              <p:cNvSpPr/>
              <p:nvPr>
                <p:custDataLst>
                  <p:tags r:id="rId23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54400" name="Arc 128"/>
              <p:cNvSpPr/>
              <p:nvPr>
                <p:custDataLst>
                  <p:tags r:id="rId24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54401" name="Arc 129"/>
              <p:cNvSpPr/>
              <p:nvPr>
                <p:custDataLst>
                  <p:tags r:id="rId25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54402" name="Arc 130"/>
              <p:cNvSpPr/>
              <p:nvPr>
                <p:custDataLst>
                  <p:tags r:id="rId26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123011" name="Rectangle 131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048785" y="4150394"/>
            <a:ext cx="201613" cy="504825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4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2991" name="Line 111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 flipV="1">
            <a:off x="8951947" y="4892074"/>
            <a:ext cx="431800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2990" name="Line 11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 flipV="1">
            <a:off x="9146892" y="4848577"/>
            <a:ext cx="215900" cy="4318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54275" name="Text Box 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316355" y="4454525"/>
            <a:ext cx="4482465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t=0 </a:t>
            </a:r>
            <a:r>
              <a:rPr kumimoji="1" lang="zh-CN" altLang="zh-CN" sz="3200">
                <a:solidFill>
                  <a:schemeClr val="bg1"/>
                </a:solidFill>
                <a:latin typeface="楷体_GB2312" pitchFamily="49" charset="-122"/>
              </a:rPr>
              <a:t>时 </a:t>
            </a:r>
            <a:r>
              <a:rPr kumimoji="1" lang="en-US" altLang="zh-CN" sz="3200">
                <a:solidFill>
                  <a:schemeClr val="bg1"/>
                </a:solidFill>
                <a:latin typeface="楷体_GB2312" pitchFamily="49" charset="-122"/>
              </a:rPr>
              <a:t>,</a:t>
            </a: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</a:rPr>
              <a:t>开关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</a:rPr>
              <a:t>打开，</a:t>
            </a:r>
            <a:endParaRPr kumimoji="1" lang="zh-CN" altLang="en-US" sz="3200">
              <a:solidFill>
                <a:schemeClr val="bg1"/>
              </a:solidFill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</a:rPr>
              <a:t> </a:t>
            </a:r>
            <a:r>
              <a:rPr kumimoji="1" lang="en-US" altLang="zh-CN" sz="3200">
                <a:solidFill>
                  <a:schemeClr val="bg1"/>
                </a:solidFill>
                <a:latin typeface="楷体_GB2312" pitchFamily="49" charset="-122"/>
              </a:rPr>
              <a:t>  </a:t>
            </a: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</a:rPr>
              <a:t>求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t &gt;0</a:t>
            </a: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</a:rPr>
              <a:t>后的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3200" b="0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MmI1YmRmYjZjOWE0NmM0OTExNDI3NzNmYjgxYWQ0NGUifQ=="/>
  <p:tag name="KSO_WPP_MARK_KEY" val="23af3040-ce91-4643-a677-4a2a70200949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dirty="0" smtClean="0">
            <a:solidFill>
              <a:srgbClr val="FF0000"/>
            </a:solidFill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59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楷体_GB2312</vt:lpstr>
      <vt:lpstr>新宋体</vt:lpstr>
      <vt:lpstr>华文行楷</vt:lpstr>
      <vt:lpstr>微软雅黑</vt:lpstr>
      <vt:lpstr>华文行楷</vt:lpstr>
      <vt:lpstr>Times New Roman</vt:lpstr>
      <vt:lpstr>Symbol</vt:lpstr>
      <vt:lpstr>仿宋_GB2312</vt:lpstr>
      <vt:lpstr>Arial Unicode MS</vt:lpstr>
      <vt:lpstr>Calibri</vt:lpstr>
      <vt:lpstr>仿宋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linco</cp:lastModifiedBy>
  <cp:revision>158</cp:revision>
  <dcterms:created xsi:type="dcterms:W3CDTF">2019-06-19T02:08:00Z</dcterms:created>
  <dcterms:modified xsi:type="dcterms:W3CDTF">2023-05-29T08:39:03Z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DBA71FC69A4C4C0585ED38416082B23F_11</vt:lpwstr>
  </property>
</Properties>
</file>