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319" r:id="rId3"/>
    <p:sldId id="318" r:id="rId4"/>
    <p:sldId id="304" r:id="rId5"/>
    <p:sldId id="310" r:id="rId6"/>
    <p:sldId id="376" r:id="rId7"/>
    <p:sldId id="269" r:id="rId8"/>
    <p:sldId id="311" r:id="rId9"/>
    <p:sldId id="270" r:id="rId10"/>
    <p:sldId id="271" r:id="rId11"/>
    <p:sldId id="257" r:id="rId12"/>
    <p:sldId id="303" r:id="rId13"/>
    <p:sldId id="258" r:id="rId14"/>
    <p:sldId id="259" r:id="rId15"/>
    <p:sldId id="261" r:id="rId16"/>
    <p:sldId id="260" r:id="rId17"/>
    <p:sldId id="262" r:id="rId18"/>
    <p:sldId id="321" r:id="rId19"/>
    <p:sldId id="264" r:id="rId20"/>
    <p:sldId id="307" r:id="rId21"/>
    <p:sldId id="266" r:id="rId22"/>
    <p:sldId id="308" r:id="rId23"/>
    <p:sldId id="322" r:id="rId24"/>
    <p:sldId id="324" r:id="rId25"/>
    <p:sldId id="272" r:id="rId26"/>
    <p:sldId id="325" r:id="rId27"/>
    <p:sldId id="273" r:id="rId28"/>
    <p:sldId id="312" r:id="rId29"/>
    <p:sldId id="274" r:id="rId30"/>
    <p:sldId id="275" r:id="rId31"/>
    <p:sldId id="276" r:id="rId32"/>
    <p:sldId id="313" r:id="rId33"/>
    <p:sldId id="314" r:id="rId34"/>
    <p:sldId id="278" r:id="rId35"/>
    <p:sldId id="279" r:id="rId36"/>
    <p:sldId id="280" r:id="rId37"/>
    <p:sldId id="315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316" r:id="rId48"/>
    <p:sldId id="292" r:id="rId49"/>
    <p:sldId id="293" r:id="rId50"/>
    <p:sldId id="294" r:id="rId51"/>
    <p:sldId id="297" r:id="rId52"/>
    <p:sldId id="298" r:id="rId53"/>
    <p:sldId id="305" r:id="rId54"/>
    <p:sldId id="323" r:id="rId55"/>
  </p:sldIdLst>
  <p:sldSz cx="12192000" cy="6858000"/>
  <p:notesSz cx="6858000" cy="9144000"/>
  <p:custDataLst>
    <p:tags r:id="rId6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FFFF"/>
    <a:srgbClr val="00CC00"/>
    <a:srgbClr val="3399FF"/>
    <a:srgbClr val="3333FF"/>
    <a:srgbClr val="663300"/>
    <a:srgbClr val="8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7" autoAdjust="0"/>
    <p:restoredTop sz="94588" autoAdjust="0"/>
  </p:normalViewPr>
  <p:slideViewPr>
    <p:cSldViewPr showGuides="1">
      <p:cViewPr>
        <p:scale>
          <a:sx n="75" d="100"/>
          <a:sy n="75" d="100"/>
        </p:scale>
        <p:origin x="-678" y="60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346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notesMaster" Target="notesMasters/notesMaster1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emf"/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emf"/><Relationship Id="rId8" Type="http://schemas.openxmlformats.org/officeDocument/2006/relationships/image" Target="../media/image55.emf"/><Relationship Id="rId7" Type="http://schemas.openxmlformats.org/officeDocument/2006/relationships/image" Target="../media/image54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1" Type="http://schemas.openxmlformats.org/officeDocument/2006/relationships/image" Target="../media/image58.emf"/><Relationship Id="rId10" Type="http://schemas.openxmlformats.org/officeDocument/2006/relationships/image" Target="../media/image57.emf"/><Relationship Id="rId1" Type="http://schemas.openxmlformats.org/officeDocument/2006/relationships/image" Target="../media/image48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emf"/><Relationship Id="rId4" Type="http://schemas.openxmlformats.org/officeDocument/2006/relationships/image" Target="../media/image69.wmf"/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9.emf"/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wmf"/><Relationship Id="rId1" Type="http://schemas.openxmlformats.org/officeDocument/2006/relationships/image" Target="../media/image80.e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90.emf"/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Relationship Id="rId3" Type="http://schemas.openxmlformats.org/officeDocument/2006/relationships/image" Target="../media/image92.emf"/><Relationship Id="rId2" Type="http://schemas.openxmlformats.org/officeDocument/2006/relationships/image" Target="../media/image93.jpeg"/><Relationship Id="rId1" Type="http://schemas.openxmlformats.org/officeDocument/2006/relationships/image" Target="../media/image91.e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3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emf"/><Relationship Id="rId8" Type="http://schemas.openxmlformats.org/officeDocument/2006/relationships/image" Target="../media/image111.emf"/><Relationship Id="rId7" Type="http://schemas.openxmlformats.org/officeDocument/2006/relationships/image" Target="../media/image110.emf"/><Relationship Id="rId6" Type="http://schemas.openxmlformats.org/officeDocument/2006/relationships/image" Target="../media/image109.emf"/><Relationship Id="rId5" Type="http://schemas.openxmlformats.org/officeDocument/2006/relationships/image" Target="../media/image108.emf"/><Relationship Id="rId4" Type="http://schemas.openxmlformats.org/officeDocument/2006/relationships/image" Target="../media/image107.emf"/><Relationship Id="rId3" Type="http://schemas.openxmlformats.org/officeDocument/2006/relationships/image" Target="../media/image106.emf"/><Relationship Id="rId2" Type="http://schemas.openxmlformats.org/officeDocument/2006/relationships/image" Target="../media/image105.emf"/><Relationship Id="rId13" Type="http://schemas.openxmlformats.org/officeDocument/2006/relationships/image" Target="../media/image116.emf"/><Relationship Id="rId12" Type="http://schemas.openxmlformats.org/officeDocument/2006/relationships/image" Target="../media/image115.emf"/><Relationship Id="rId11" Type="http://schemas.openxmlformats.org/officeDocument/2006/relationships/image" Target="../media/image114.emf"/><Relationship Id="rId10" Type="http://schemas.openxmlformats.org/officeDocument/2006/relationships/image" Target="../media/image113.emf"/><Relationship Id="rId1" Type="http://schemas.openxmlformats.org/officeDocument/2006/relationships/image" Target="../media/image104.e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1.emf"/><Relationship Id="rId4" Type="http://schemas.openxmlformats.org/officeDocument/2006/relationships/image" Target="../media/image120.emf"/><Relationship Id="rId3" Type="http://schemas.openxmlformats.org/officeDocument/2006/relationships/image" Target="../media/image119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0.emf"/><Relationship Id="rId5" Type="http://schemas.openxmlformats.org/officeDocument/2006/relationships/image" Target="../media/image129.emf"/><Relationship Id="rId4" Type="http://schemas.openxmlformats.org/officeDocument/2006/relationships/image" Target="../media/image128.emf"/><Relationship Id="rId3" Type="http://schemas.openxmlformats.org/officeDocument/2006/relationships/image" Target="../media/image127.emf"/><Relationship Id="rId2" Type="http://schemas.openxmlformats.org/officeDocument/2006/relationships/image" Target="../media/image126.emf"/><Relationship Id="rId1" Type="http://schemas.openxmlformats.org/officeDocument/2006/relationships/image" Target="../media/image125.e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5.emf"/><Relationship Id="rId4" Type="http://schemas.openxmlformats.org/officeDocument/2006/relationships/image" Target="../media/image134.emf"/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1.emf"/><Relationship Id="rId5" Type="http://schemas.openxmlformats.org/officeDocument/2006/relationships/image" Target="../media/image140.emf"/><Relationship Id="rId4" Type="http://schemas.openxmlformats.org/officeDocument/2006/relationships/image" Target="../media/image139.emf"/><Relationship Id="rId3" Type="http://schemas.openxmlformats.org/officeDocument/2006/relationships/image" Target="../media/image138.w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" Type="http://schemas.openxmlformats.org/officeDocument/2006/relationships/image" Target="../media/image14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4.emf"/><Relationship Id="rId6" Type="http://schemas.openxmlformats.org/officeDocument/2006/relationships/image" Target="../media/image153.emf"/><Relationship Id="rId5" Type="http://schemas.openxmlformats.org/officeDocument/2006/relationships/image" Target="../media/image152.emf"/><Relationship Id="rId4" Type="http://schemas.openxmlformats.org/officeDocument/2006/relationships/image" Target="../media/image151.emf"/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emf"/><Relationship Id="rId1" Type="http://schemas.openxmlformats.org/officeDocument/2006/relationships/image" Target="../media/image155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5.emf"/><Relationship Id="rId4" Type="http://schemas.openxmlformats.org/officeDocument/2006/relationships/image" Target="../media/image164.emf"/><Relationship Id="rId3" Type="http://schemas.openxmlformats.org/officeDocument/2006/relationships/image" Target="../media/image163.emf"/><Relationship Id="rId2" Type="http://schemas.openxmlformats.org/officeDocument/2006/relationships/image" Target="../media/image162.emf"/><Relationship Id="rId1" Type="http://schemas.openxmlformats.org/officeDocument/2006/relationships/image" Target="../media/image160.e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emf"/><Relationship Id="rId8" Type="http://schemas.openxmlformats.org/officeDocument/2006/relationships/image" Target="../media/image173.emf"/><Relationship Id="rId7" Type="http://schemas.openxmlformats.org/officeDocument/2006/relationships/image" Target="../media/image172.emf"/><Relationship Id="rId6" Type="http://schemas.openxmlformats.org/officeDocument/2006/relationships/image" Target="../media/image171.emf"/><Relationship Id="rId5" Type="http://schemas.openxmlformats.org/officeDocument/2006/relationships/image" Target="../media/image170.emf"/><Relationship Id="rId4" Type="http://schemas.openxmlformats.org/officeDocument/2006/relationships/image" Target="../media/image169.emf"/><Relationship Id="rId3" Type="http://schemas.openxmlformats.org/officeDocument/2006/relationships/image" Target="../media/image168.emf"/><Relationship Id="rId2" Type="http://schemas.openxmlformats.org/officeDocument/2006/relationships/image" Target="../media/image167.emf"/><Relationship Id="rId12" Type="http://schemas.openxmlformats.org/officeDocument/2006/relationships/image" Target="../media/image177.emf"/><Relationship Id="rId11" Type="http://schemas.openxmlformats.org/officeDocument/2006/relationships/image" Target="../media/image176.emf"/><Relationship Id="rId10" Type="http://schemas.openxmlformats.org/officeDocument/2006/relationships/image" Target="../media/image175.emf"/><Relationship Id="rId1" Type="http://schemas.openxmlformats.org/officeDocument/2006/relationships/image" Target="../media/image166.e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emf"/><Relationship Id="rId8" Type="http://schemas.openxmlformats.org/officeDocument/2006/relationships/image" Target="../media/image185.emf"/><Relationship Id="rId7" Type="http://schemas.openxmlformats.org/officeDocument/2006/relationships/image" Target="../media/image184.emf"/><Relationship Id="rId6" Type="http://schemas.openxmlformats.org/officeDocument/2006/relationships/image" Target="../media/image183.emf"/><Relationship Id="rId5" Type="http://schemas.openxmlformats.org/officeDocument/2006/relationships/image" Target="../media/image182.emf"/><Relationship Id="rId4" Type="http://schemas.openxmlformats.org/officeDocument/2006/relationships/image" Target="../media/image181.emf"/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2" Type="http://schemas.openxmlformats.org/officeDocument/2006/relationships/image" Target="../media/image189.emf"/><Relationship Id="rId11" Type="http://schemas.openxmlformats.org/officeDocument/2006/relationships/image" Target="../media/image188.emf"/><Relationship Id="rId10" Type="http://schemas.openxmlformats.org/officeDocument/2006/relationships/image" Target="../media/image187.emf"/><Relationship Id="rId1" Type="http://schemas.openxmlformats.org/officeDocument/2006/relationships/image" Target="../media/image178.e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emf"/><Relationship Id="rId8" Type="http://schemas.openxmlformats.org/officeDocument/2006/relationships/image" Target="../media/image197.emf"/><Relationship Id="rId7" Type="http://schemas.openxmlformats.org/officeDocument/2006/relationships/image" Target="../media/image196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2" Type="http://schemas.openxmlformats.org/officeDocument/2006/relationships/image" Target="../media/image201.emf"/><Relationship Id="rId11" Type="http://schemas.openxmlformats.org/officeDocument/2006/relationships/image" Target="../media/image200.emf"/><Relationship Id="rId10" Type="http://schemas.openxmlformats.org/officeDocument/2006/relationships/image" Target="../media/image199.emf"/><Relationship Id="rId1" Type="http://schemas.openxmlformats.org/officeDocument/2006/relationships/image" Target="../media/image190.e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0.emf"/><Relationship Id="rId8" Type="http://schemas.openxmlformats.org/officeDocument/2006/relationships/image" Target="../media/image209.emf"/><Relationship Id="rId7" Type="http://schemas.openxmlformats.org/officeDocument/2006/relationships/image" Target="../media/image208.emf"/><Relationship Id="rId6" Type="http://schemas.openxmlformats.org/officeDocument/2006/relationships/image" Target="../media/image207.emf"/><Relationship Id="rId5" Type="http://schemas.openxmlformats.org/officeDocument/2006/relationships/image" Target="../media/image206.emf"/><Relationship Id="rId4" Type="http://schemas.openxmlformats.org/officeDocument/2006/relationships/image" Target="../media/image205.emf"/><Relationship Id="rId3" Type="http://schemas.openxmlformats.org/officeDocument/2006/relationships/image" Target="../media/image204.emf"/><Relationship Id="rId2" Type="http://schemas.openxmlformats.org/officeDocument/2006/relationships/image" Target="../media/image203.emf"/><Relationship Id="rId1" Type="http://schemas.openxmlformats.org/officeDocument/2006/relationships/image" Target="../media/image202.e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9.emf"/><Relationship Id="rId8" Type="http://schemas.openxmlformats.org/officeDocument/2006/relationships/image" Target="../media/image218.emf"/><Relationship Id="rId7" Type="http://schemas.openxmlformats.org/officeDocument/2006/relationships/image" Target="../media/image217.emf"/><Relationship Id="rId6" Type="http://schemas.openxmlformats.org/officeDocument/2006/relationships/image" Target="../media/image216.emf"/><Relationship Id="rId5" Type="http://schemas.openxmlformats.org/officeDocument/2006/relationships/image" Target="../media/image215.emf"/><Relationship Id="rId4" Type="http://schemas.openxmlformats.org/officeDocument/2006/relationships/image" Target="../media/image214.emf"/><Relationship Id="rId3" Type="http://schemas.openxmlformats.org/officeDocument/2006/relationships/image" Target="../media/image213.emf"/><Relationship Id="rId2" Type="http://schemas.openxmlformats.org/officeDocument/2006/relationships/image" Target="../media/image212.emf"/><Relationship Id="rId11" Type="http://schemas.openxmlformats.org/officeDocument/2006/relationships/image" Target="../media/image221.emf"/><Relationship Id="rId10" Type="http://schemas.openxmlformats.org/officeDocument/2006/relationships/image" Target="../media/image220.emf"/><Relationship Id="rId1" Type="http://schemas.openxmlformats.org/officeDocument/2006/relationships/image" Target="../media/image211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.emf"/><Relationship Id="rId8" Type="http://schemas.openxmlformats.org/officeDocument/2006/relationships/image" Target="../media/image27.emf"/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0" Type="http://schemas.openxmlformats.org/officeDocument/2006/relationships/image" Target="../media/image29.emf"/><Relationship Id="rId1" Type="http://schemas.openxmlformats.org/officeDocument/2006/relationships/image" Target="../media/image20.e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0.emf"/><Relationship Id="rId8" Type="http://schemas.openxmlformats.org/officeDocument/2006/relationships/image" Target="../media/image229.emf"/><Relationship Id="rId7" Type="http://schemas.openxmlformats.org/officeDocument/2006/relationships/image" Target="../media/image228.emf"/><Relationship Id="rId6" Type="http://schemas.openxmlformats.org/officeDocument/2006/relationships/image" Target="../media/image227.emf"/><Relationship Id="rId5" Type="http://schemas.openxmlformats.org/officeDocument/2006/relationships/image" Target="../media/image226.emf"/><Relationship Id="rId4" Type="http://schemas.openxmlformats.org/officeDocument/2006/relationships/image" Target="../media/image225.emf"/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0" Type="http://schemas.openxmlformats.org/officeDocument/2006/relationships/image" Target="../media/image231.emf"/><Relationship Id="rId1" Type="http://schemas.openxmlformats.org/officeDocument/2006/relationships/image" Target="../media/image222.e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0.emf"/><Relationship Id="rId8" Type="http://schemas.openxmlformats.org/officeDocument/2006/relationships/image" Target="../media/image239.emf"/><Relationship Id="rId7" Type="http://schemas.openxmlformats.org/officeDocument/2006/relationships/image" Target="../media/image238.emf"/><Relationship Id="rId6" Type="http://schemas.openxmlformats.org/officeDocument/2006/relationships/image" Target="../media/image237.emf"/><Relationship Id="rId5" Type="http://schemas.openxmlformats.org/officeDocument/2006/relationships/image" Target="../media/image236.emf"/><Relationship Id="rId4" Type="http://schemas.openxmlformats.org/officeDocument/2006/relationships/image" Target="../media/image235.emf"/><Relationship Id="rId3" Type="http://schemas.openxmlformats.org/officeDocument/2006/relationships/image" Target="../media/image234.emf"/><Relationship Id="rId2" Type="http://schemas.openxmlformats.org/officeDocument/2006/relationships/image" Target="../media/image233.emf"/><Relationship Id="rId14" Type="http://schemas.openxmlformats.org/officeDocument/2006/relationships/image" Target="../media/image245.emf"/><Relationship Id="rId13" Type="http://schemas.openxmlformats.org/officeDocument/2006/relationships/image" Target="../media/image244.emf"/><Relationship Id="rId12" Type="http://schemas.openxmlformats.org/officeDocument/2006/relationships/image" Target="../media/image243.emf"/><Relationship Id="rId11" Type="http://schemas.openxmlformats.org/officeDocument/2006/relationships/image" Target="../media/image242.emf"/><Relationship Id="rId10" Type="http://schemas.openxmlformats.org/officeDocument/2006/relationships/image" Target="../media/image241.emf"/><Relationship Id="rId1" Type="http://schemas.openxmlformats.org/officeDocument/2006/relationships/image" Target="../media/image232.e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4.emf"/><Relationship Id="rId8" Type="http://schemas.openxmlformats.org/officeDocument/2006/relationships/image" Target="../media/image253.emf"/><Relationship Id="rId7" Type="http://schemas.openxmlformats.org/officeDocument/2006/relationships/image" Target="../media/image252.emf"/><Relationship Id="rId6" Type="http://schemas.openxmlformats.org/officeDocument/2006/relationships/image" Target="../media/image251.emf"/><Relationship Id="rId5" Type="http://schemas.openxmlformats.org/officeDocument/2006/relationships/image" Target="../media/image250.emf"/><Relationship Id="rId4" Type="http://schemas.openxmlformats.org/officeDocument/2006/relationships/image" Target="../media/image249.emf"/><Relationship Id="rId3" Type="http://schemas.openxmlformats.org/officeDocument/2006/relationships/image" Target="../media/image248.emf"/><Relationship Id="rId2" Type="http://schemas.openxmlformats.org/officeDocument/2006/relationships/image" Target="../media/image247.emf"/><Relationship Id="rId13" Type="http://schemas.openxmlformats.org/officeDocument/2006/relationships/image" Target="../media/image258.emf"/><Relationship Id="rId12" Type="http://schemas.openxmlformats.org/officeDocument/2006/relationships/image" Target="../media/image257.emf"/><Relationship Id="rId11" Type="http://schemas.openxmlformats.org/officeDocument/2006/relationships/image" Target="../media/image256.emf"/><Relationship Id="rId10" Type="http://schemas.openxmlformats.org/officeDocument/2006/relationships/image" Target="../media/image255.emf"/><Relationship Id="rId1" Type="http://schemas.openxmlformats.org/officeDocument/2006/relationships/image" Target="../media/image246.emf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7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 descr="33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684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33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12240684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2" name="WordArt 8"/>
          <p:cNvSpPr>
            <a:spLocks noChangeArrowheads="1" noChangeShapeType="1" noTextEdit="1"/>
          </p:cNvSpPr>
          <p:nvPr userDrawn="1"/>
        </p:nvSpPr>
        <p:spPr bwMode="auto">
          <a:xfrm>
            <a:off x="8688917" y="88900"/>
            <a:ext cx="2110316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相量法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36.xml"/><Relationship Id="rId7" Type="http://schemas.openxmlformats.org/officeDocument/2006/relationships/image" Target="../media/image5.png"/><Relationship Id="rId6" Type="http://schemas.openxmlformats.org/officeDocument/2006/relationships/slide" Target="slide23.xml"/><Relationship Id="rId5" Type="http://schemas.openxmlformats.org/officeDocument/2006/relationships/image" Target="../media/image4.png"/><Relationship Id="rId4" Type="http://schemas.openxmlformats.org/officeDocument/2006/relationships/slide" Target="slide10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image" Target="../media/image11.jpeg"/><Relationship Id="rId30" Type="http://schemas.openxmlformats.org/officeDocument/2006/relationships/vmlDrawing" Target="../drawings/vmlDrawing6.vml"/><Relationship Id="rId3" Type="http://schemas.openxmlformats.org/officeDocument/2006/relationships/image" Target="../media/image6.png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60.xml"/><Relationship Id="rId27" Type="http://schemas.openxmlformats.org/officeDocument/2006/relationships/tags" Target="../tags/tag59.xml"/><Relationship Id="rId26" Type="http://schemas.openxmlformats.org/officeDocument/2006/relationships/tags" Target="../tags/tag58.xml"/><Relationship Id="rId25" Type="http://schemas.openxmlformats.org/officeDocument/2006/relationships/tags" Target="../tags/tag57.xml"/><Relationship Id="rId24" Type="http://schemas.openxmlformats.org/officeDocument/2006/relationships/tags" Target="../tags/tag56.xml"/><Relationship Id="rId23" Type="http://schemas.openxmlformats.org/officeDocument/2006/relationships/tags" Target="../tags/tag55.xml"/><Relationship Id="rId22" Type="http://schemas.openxmlformats.org/officeDocument/2006/relationships/tags" Target="../tags/tag54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image" Target="../media/image38.wmf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oleObject" Target="../embeddings/oleObject29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0.bin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37.png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94.xml"/><Relationship Id="rId30" Type="http://schemas.openxmlformats.org/officeDocument/2006/relationships/tags" Target="../tags/tag93.xml"/><Relationship Id="rId3" Type="http://schemas.openxmlformats.org/officeDocument/2006/relationships/tags" Target="../tags/tag66.xml"/><Relationship Id="rId29" Type="http://schemas.openxmlformats.org/officeDocument/2006/relationships/tags" Target="../tags/tag92.xml"/><Relationship Id="rId28" Type="http://schemas.openxmlformats.org/officeDocument/2006/relationships/tags" Target="../tags/tag91.xml"/><Relationship Id="rId27" Type="http://schemas.openxmlformats.org/officeDocument/2006/relationships/tags" Target="../tags/tag90.xml"/><Relationship Id="rId26" Type="http://schemas.openxmlformats.org/officeDocument/2006/relationships/tags" Target="../tags/tag89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image" Target="../media/image37.png"/><Relationship Id="rId19" Type="http://schemas.openxmlformats.org/officeDocument/2006/relationships/tags" Target="../tags/tag82.xml"/><Relationship Id="rId18" Type="http://schemas.openxmlformats.org/officeDocument/2006/relationships/tags" Target="../tags/tag81.xml"/><Relationship Id="rId17" Type="http://schemas.openxmlformats.org/officeDocument/2006/relationships/tags" Target="../tags/tag80.xml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3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1.emf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.png"/><Relationship Id="rId14" Type="http://schemas.openxmlformats.org/officeDocument/2006/relationships/image" Target="../media/image47.e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46.e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5.emf"/><Relationship Id="rId1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01.xml"/><Relationship Id="rId8" Type="http://schemas.openxmlformats.org/officeDocument/2006/relationships/tags" Target="../tags/tag100.xml"/><Relationship Id="rId7" Type="http://schemas.openxmlformats.org/officeDocument/2006/relationships/tags" Target="../tags/tag99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116.xml"/><Relationship Id="rId23" Type="http://schemas.openxmlformats.org/officeDocument/2006/relationships/tags" Target="../tags/tag115.xml"/><Relationship Id="rId22" Type="http://schemas.openxmlformats.org/officeDocument/2006/relationships/tags" Target="../tags/tag114.xml"/><Relationship Id="rId21" Type="http://schemas.openxmlformats.org/officeDocument/2006/relationships/tags" Target="../tags/tag113.xml"/><Relationship Id="rId20" Type="http://schemas.openxmlformats.org/officeDocument/2006/relationships/tags" Target="../tags/tag112.xml"/><Relationship Id="rId2" Type="http://schemas.openxmlformats.org/officeDocument/2006/relationships/image" Target="../media/image11.jpeg"/><Relationship Id="rId19" Type="http://schemas.openxmlformats.org/officeDocument/2006/relationships/tags" Target="../tags/tag111.xml"/><Relationship Id="rId18" Type="http://schemas.openxmlformats.org/officeDocument/2006/relationships/tags" Target="../tags/tag110.xml"/><Relationship Id="rId17" Type="http://schemas.openxmlformats.org/officeDocument/2006/relationships/tags" Target="../tags/tag109.xml"/><Relationship Id="rId16" Type="http://schemas.openxmlformats.org/officeDocument/2006/relationships/tags" Target="../tags/tag108.xml"/><Relationship Id="rId15" Type="http://schemas.openxmlformats.org/officeDocument/2006/relationships/tags" Target="../tags/tag107.xml"/><Relationship Id="rId14" Type="http://schemas.openxmlformats.org/officeDocument/2006/relationships/tags" Target="../tags/tag106.xml"/><Relationship Id="rId13" Type="http://schemas.openxmlformats.org/officeDocument/2006/relationships/tags" Target="../tags/tag105.xml"/><Relationship Id="rId12" Type="http://schemas.openxmlformats.org/officeDocument/2006/relationships/tags" Target="../tags/tag104.xml"/><Relationship Id="rId11" Type="http://schemas.openxmlformats.org/officeDocument/2006/relationships/tags" Target="../tags/tag103.xml"/><Relationship Id="rId10" Type="http://schemas.openxmlformats.org/officeDocument/2006/relationships/tags" Target="../tags/tag10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4.xml"/><Relationship Id="rId8" Type="http://schemas.openxmlformats.org/officeDocument/2006/relationships/tags" Target="../tags/tag123.xml"/><Relationship Id="rId7" Type="http://schemas.openxmlformats.org/officeDocument/2006/relationships/tags" Target="../tags/tag122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3" Type="http://schemas.openxmlformats.org/officeDocument/2006/relationships/tags" Target="../tags/tag118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140.xml"/><Relationship Id="rId24" Type="http://schemas.openxmlformats.org/officeDocument/2006/relationships/tags" Target="../tags/tag139.xml"/><Relationship Id="rId23" Type="http://schemas.openxmlformats.org/officeDocument/2006/relationships/tags" Target="../tags/tag138.xml"/><Relationship Id="rId22" Type="http://schemas.openxmlformats.org/officeDocument/2006/relationships/tags" Target="../tags/tag137.xml"/><Relationship Id="rId21" Type="http://schemas.openxmlformats.org/officeDocument/2006/relationships/tags" Target="../tags/tag136.xml"/><Relationship Id="rId20" Type="http://schemas.openxmlformats.org/officeDocument/2006/relationships/tags" Target="../tags/tag135.xml"/><Relationship Id="rId2" Type="http://schemas.openxmlformats.org/officeDocument/2006/relationships/tags" Target="../tags/tag117.xml"/><Relationship Id="rId19" Type="http://schemas.openxmlformats.org/officeDocument/2006/relationships/tags" Target="../tags/tag134.xml"/><Relationship Id="rId18" Type="http://schemas.openxmlformats.org/officeDocument/2006/relationships/tags" Target="../tags/tag133.xml"/><Relationship Id="rId17" Type="http://schemas.openxmlformats.org/officeDocument/2006/relationships/tags" Target="../tags/tag132.xml"/><Relationship Id="rId16" Type="http://schemas.openxmlformats.org/officeDocument/2006/relationships/tags" Target="../tags/tag131.xml"/><Relationship Id="rId15" Type="http://schemas.openxmlformats.org/officeDocument/2006/relationships/tags" Target="../tags/tag130.xml"/><Relationship Id="rId14" Type="http://schemas.openxmlformats.org/officeDocument/2006/relationships/tags" Target="../tags/tag129.xml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tags" Target="../tags/tag126.xml"/><Relationship Id="rId10" Type="http://schemas.openxmlformats.org/officeDocument/2006/relationships/tags" Target="../tags/tag125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1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0.bin"/><Relationship Id="rId29" Type="http://schemas.openxmlformats.org/officeDocument/2006/relationships/vmlDrawing" Target="../drawings/vmlDrawing10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61.png"/><Relationship Id="rId26" Type="http://schemas.openxmlformats.org/officeDocument/2006/relationships/image" Target="../media/image60.png"/><Relationship Id="rId25" Type="http://schemas.openxmlformats.org/officeDocument/2006/relationships/image" Target="../media/image59.png"/><Relationship Id="rId24" Type="http://schemas.openxmlformats.org/officeDocument/2006/relationships/image" Target="../media/image58.e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57.e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56.emf"/><Relationship Id="rId2" Type="http://schemas.openxmlformats.org/officeDocument/2006/relationships/image" Target="../media/image48.e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55.e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54.e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53.e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37.png"/><Relationship Id="rId11" Type="http://schemas.openxmlformats.org/officeDocument/2006/relationships/image" Target="../media/image52.emf"/><Relationship Id="rId10" Type="http://schemas.openxmlformats.org/officeDocument/2006/relationships/oleObject" Target="../embeddings/oleObject43.bin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52.bin"/><Relationship Id="rId6" Type="http://schemas.openxmlformats.org/officeDocument/2006/relationships/tags" Target="../tags/tag141.xml"/><Relationship Id="rId5" Type="http://schemas.openxmlformats.org/officeDocument/2006/relationships/image" Target="../media/image6.png"/><Relationship Id="rId4" Type="http://schemas.openxmlformats.org/officeDocument/2006/relationships/image" Target="../media/image63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62.emf"/><Relationship Id="rId16" Type="http://schemas.openxmlformats.org/officeDocument/2006/relationships/vmlDrawing" Target="../drawings/vmlDrawing1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53.bin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image" Target="../media/image11.jpeg"/><Relationship Id="rId1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image" Target="../media/image67.emf"/><Relationship Id="rId6" Type="http://schemas.openxmlformats.org/officeDocument/2006/relationships/oleObject" Target="../embeddings/oleObject55.bin"/><Relationship Id="rId5" Type="http://schemas.openxmlformats.org/officeDocument/2006/relationships/tags" Target="../tags/tag146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54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53.xml"/><Relationship Id="rId2" Type="http://schemas.openxmlformats.org/officeDocument/2006/relationships/tags" Target="../tags/tag145.xml"/><Relationship Id="rId19" Type="http://schemas.openxmlformats.org/officeDocument/2006/relationships/image" Target="../media/image70.emf"/><Relationship Id="rId18" Type="http://schemas.openxmlformats.org/officeDocument/2006/relationships/oleObject" Target="../embeddings/oleObject58.bin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image" Target="../media/image69.wmf"/><Relationship Id="rId14" Type="http://schemas.openxmlformats.org/officeDocument/2006/relationships/oleObject" Target="../embeddings/oleObject57.bin"/><Relationship Id="rId13" Type="http://schemas.openxmlformats.org/officeDocument/2006/relationships/tags" Target="../tags/tag150.xml"/><Relationship Id="rId12" Type="http://schemas.openxmlformats.org/officeDocument/2006/relationships/tags" Target="../tags/tag149.xml"/><Relationship Id="rId11" Type="http://schemas.openxmlformats.org/officeDocument/2006/relationships/image" Target="../media/image68.emf"/><Relationship Id="rId10" Type="http://schemas.openxmlformats.org/officeDocument/2006/relationships/oleObject" Target="../embeddings/oleObject56.bin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71.emf"/><Relationship Id="rId1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image" Target="../media/image37.png"/><Relationship Id="rId4" Type="http://schemas.openxmlformats.org/officeDocument/2006/relationships/tags" Target="../tags/tag154.xml"/><Relationship Id="rId3" Type="http://schemas.openxmlformats.org/officeDocument/2006/relationships/image" Target="../media/image6.png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60.xml"/><Relationship Id="rId8" Type="http://schemas.openxmlformats.org/officeDocument/2006/relationships/tags" Target="../tags/tag159.xml"/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63.bin"/><Relationship Id="rId3" Type="http://schemas.openxmlformats.org/officeDocument/2006/relationships/image" Target="../media/image74.emf"/><Relationship Id="rId21" Type="http://schemas.openxmlformats.org/officeDocument/2006/relationships/vmlDrawing" Target="../drawings/vmlDrawing16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62.bin"/><Relationship Id="rId19" Type="http://schemas.openxmlformats.org/officeDocument/2006/relationships/tags" Target="../tags/tag170.xml"/><Relationship Id="rId18" Type="http://schemas.openxmlformats.org/officeDocument/2006/relationships/tags" Target="../tags/tag169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tags" Target="../tags/tag161.xml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11.jpe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image" Target="../media/image79.e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78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7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76.emf"/><Relationship Id="rId13" Type="http://schemas.openxmlformats.org/officeDocument/2006/relationships/vmlDrawing" Target="../drawings/vmlDrawing17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37.png"/><Relationship Id="rId10" Type="http://schemas.openxmlformats.org/officeDocument/2006/relationships/image" Target="../media/image6.png"/><Relationship Id="rId1" Type="http://schemas.openxmlformats.org/officeDocument/2006/relationships/oleObject" Target="../embeddings/oleObject6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image" Target="../media/image81.wmf"/><Relationship Id="rId6" Type="http://schemas.openxmlformats.org/officeDocument/2006/relationships/oleObject" Target="../embeddings/oleObject69.bin"/><Relationship Id="rId5" Type="http://schemas.openxmlformats.org/officeDocument/2006/relationships/image" Target="../media/image37.png"/><Relationship Id="rId4" Type="http://schemas.openxmlformats.org/officeDocument/2006/relationships/image" Target="../media/image11.jpeg"/><Relationship Id="rId3" Type="http://schemas.openxmlformats.org/officeDocument/2006/relationships/image" Target="../media/image6.png"/><Relationship Id="rId2" Type="http://schemas.openxmlformats.org/officeDocument/2006/relationships/image" Target="../media/image80.e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3.xml"/><Relationship Id="rId11" Type="http://schemas.openxmlformats.org/officeDocument/2006/relationships/image" Target="../media/image82.emf"/><Relationship Id="rId10" Type="http://schemas.openxmlformats.org/officeDocument/2006/relationships/oleObject" Target="../embeddings/oleObject70.bin"/><Relationship Id="rId1" Type="http://schemas.openxmlformats.org/officeDocument/2006/relationships/oleObject" Target="../embeddings/oleObject6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6.emf"/><Relationship Id="rId8" Type="http://schemas.openxmlformats.org/officeDocument/2006/relationships/oleObject" Target="../embeddings/oleObject74.bin"/><Relationship Id="rId7" Type="http://schemas.openxmlformats.org/officeDocument/2006/relationships/image" Target="../media/image85.emf"/><Relationship Id="rId6" Type="http://schemas.openxmlformats.org/officeDocument/2006/relationships/oleObject" Target="../embeddings/oleObject73.bin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2.bin"/><Relationship Id="rId3" Type="http://schemas.openxmlformats.org/officeDocument/2006/relationships/image" Target="../media/image6.png"/><Relationship Id="rId2" Type="http://schemas.openxmlformats.org/officeDocument/2006/relationships/image" Target="../media/image83.emf"/><Relationship Id="rId11" Type="http://schemas.openxmlformats.org/officeDocument/2006/relationships/vmlDrawing" Target="../drawings/vmlDrawing19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7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0.emf"/><Relationship Id="rId8" Type="http://schemas.openxmlformats.org/officeDocument/2006/relationships/oleObject" Target="../embeddings/oleObject78.bin"/><Relationship Id="rId7" Type="http://schemas.openxmlformats.org/officeDocument/2006/relationships/image" Target="../media/image89.emf"/><Relationship Id="rId6" Type="http://schemas.openxmlformats.org/officeDocument/2006/relationships/oleObject" Target="../embeddings/oleObject77.bin"/><Relationship Id="rId5" Type="http://schemas.openxmlformats.org/officeDocument/2006/relationships/image" Target="../media/image88.emf"/><Relationship Id="rId4" Type="http://schemas.openxmlformats.org/officeDocument/2006/relationships/oleObject" Target="../embeddings/oleObject76.bin"/><Relationship Id="rId3" Type="http://schemas.openxmlformats.org/officeDocument/2006/relationships/image" Target="../media/image87.emf"/><Relationship Id="rId2" Type="http://schemas.openxmlformats.org/officeDocument/2006/relationships/oleObject" Target="../embeddings/oleObject75.bin"/><Relationship Id="rId11" Type="http://schemas.openxmlformats.org/officeDocument/2006/relationships/vmlDrawing" Target="../drawings/vmlDrawing20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0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emf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11.jpeg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6.png"/><Relationship Id="rId7" Type="http://schemas.openxmlformats.org/officeDocument/2006/relationships/image" Target="../media/image94.emf"/><Relationship Id="rId6" Type="http://schemas.openxmlformats.org/officeDocument/2006/relationships/oleObject" Target="../embeddings/oleObject81.bin"/><Relationship Id="rId5" Type="http://schemas.openxmlformats.org/officeDocument/2006/relationships/image" Target="../media/image93.jpeg"/><Relationship Id="rId4" Type="http://schemas.openxmlformats.org/officeDocument/2006/relationships/image" Target="../media/image92.emf"/><Relationship Id="rId3" Type="http://schemas.openxmlformats.org/officeDocument/2006/relationships/oleObject" Target="../embeddings/oleObject80.bin"/><Relationship Id="rId20" Type="http://schemas.openxmlformats.org/officeDocument/2006/relationships/vmlDrawing" Target="../drawings/vmlDrawing21.vml"/><Relationship Id="rId2" Type="http://schemas.openxmlformats.org/officeDocument/2006/relationships/image" Target="../media/image91.emf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178.xml"/><Relationship Id="rId17" Type="http://schemas.openxmlformats.org/officeDocument/2006/relationships/tags" Target="../tags/tag177.xml"/><Relationship Id="rId16" Type="http://schemas.openxmlformats.org/officeDocument/2006/relationships/tags" Target="../tags/tag176.xml"/><Relationship Id="rId15" Type="http://schemas.openxmlformats.org/officeDocument/2006/relationships/image" Target="../media/image96.emf"/><Relationship Id="rId14" Type="http://schemas.openxmlformats.org/officeDocument/2006/relationships/oleObject" Target="../embeddings/oleObject83.bin"/><Relationship Id="rId13" Type="http://schemas.openxmlformats.org/officeDocument/2006/relationships/tags" Target="../tags/tag175.xml"/><Relationship Id="rId12" Type="http://schemas.openxmlformats.org/officeDocument/2006/relationships/tags" Target="../tags/tag174.xml"/><Relationship Id="rId11" Type="http://schemas.openxmlformats.org/officeDocument/2006/relationships/image" Target="../media/image95.emf"/><Relationship Id="rId10" Type="http://schemas.openxmlformats.org/officeDocument/2006/relationships/oleObject" Target="../embeddings/oleObject82.bin"/><Relationship Id="rId1" Type="http://schemas.openxmlformats.org/officeDocument/2006/relationships/oleObject" Target="../embeddings/oleObject79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emf"/><Relationship Id="rId8" Type="http://schemas.openxmlformats.org/officeDocument/2006/relationships/oleObject" Target="../embeddings/oleObject87.bin"/><Relationship Id="rId7" Type="http://schemas.openxmlformats.org/officeDocument/2006/relationships/image" Target="../media/image99.emf"/><Relationship Id="rId6" Type="http://schemas.openxmlformats.org/officeDocument/2006/relationships/oleObject" Target="../embeddings/oleObject86.bin"/><Relationship Id="rId5" Type="http://schemas.openxmlformats.org/officeDocument/2006/relationships/image" Target="../media/image98.emf"/><Relationship Id="rId4" Type="http://schemas.openxmlformats.org/officeDocument/2006/relationships/oleObject" Target="../embeddings/oleObject85.bin"/><Relationship Id="rId3" Type="http://schemas.openxmlformats.org/officeDocument/2006/relationships/image" Target="../media/image97.emf"/><Relationship Id="rId2" Type="http://schemas.openxmlformats.org/officeDocument/2006/relationships/oleObject" Target="../embeddings/oleObject84.bin"/><Relationship Id="rId17" Type="http://schemas.openxmlformats.org/officeDocument/2006/relationships/vmlDrawing" Target="../drawings/vmlDrawing2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03.emf"/><Relationship Id="rId14" Type="http://schemas.openxmlformats.org/officeDocument/2006/relationships/oleObject" Target="../embeddings/oleObject90.bin"/><Relationship Id="rId13" Type="http://schemas.openxmlformats.org/officeDocument/2006/relationships/image" Target="../media/image102.emf"/><Relationship Id="rId12" Type="http://schemas.openxmlformats.org/officeDocument/2006/relationships/oleObject" Target="../embeddings/oleObject89.bin"/><Relationship Id="rId11" Type="http://schemas.openxmlformats.org/officeDocument/2006/relationships/image" Target="../media/image101.emf"/><Relationship Id="rId10" Type="http://schemas.openxmlformats.org/officeDocument/2006/relationships/oleObject" Target="../embeddings/oleObject88.bin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7.emf"/><Relationship Id="rId8" Type="http://schemas.openxmlformats.org/officeDocument/2006/relationships/oleObject" Target="../embeddings/oleObject94.bin"/><Relationship Id="rId7" Type="http://schemas.openxmlformats.org/officeDocument/2006/relationships/image" Target="../media/image106.emf"/><Relationship Id="rId6" Type="http://schemas.openxmlformats.org/officeDocument/2006/relationships/oleObject" Target="../embeddings/oleObject93.bin"/><Relationship Id="rId5" Type="http://schemas.openxmlformats.org/officeDocument/2006/relationships/image" Target="../media/image105.emf"/><Relationship Id="rId4" Type="http://schemas.openxmlformats.org/officeDocument/2006/relationships/oleObject" Target="../embeddings/oleObject92.bin"/><Relationship Id="rId31" Type="http://schemas.openxmlformats.org/officeDocument/2006/relationships/vmlDrawing" Target="../drawings/vmlDrawing23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104.emf"/><Relationship Id="rId29" Type="http://schemas.openxmlformats.org/officeDocument/2006/relationships/image" Target="../media/image116.emf"/><Relationship Id="rId28" Type="http://schemas.openxmlformats.org/officeDocument/2006/relationships/oleObject" Target="../embeddings/oleObject103.bin"/><Relationship Id="rId27" Type="http://schemas.openxmlformats.org/officeDocument/2006/relationships/image" Target="../media/image115.emf"/><Relationship Id="rId26" Type="http://schemas.openxmlformats.org/officeDocument/2006/relationships/oleObject" Target="../embeddings/oleObject102.bin"/><Relationship Id="rId25" Type="http://schemas.openxmlformats.org/officeDocument/2006/relationships/image" Target="../media/image114.emf"/><Relationship Id="rId24" Type="http://schemas.openxmlformats.org/officeDocument/2006/relationships/oleObject" Target="../embeddings/oleObject101.bin"/><Relationship Id="rId23" Type="http://schemas.openxmlformats.org/officeDocument/2006/relationships/image" Target="../media/image113.emf"/><Relationship Id="rId22" Type="http://schemas.openxmlformats.org/officeDocument/2006/relationships/oleObject" Target="../embeddings/oleObject100.bin"/><Relationship Id="rId21" Type="http://schemas.openxmlformats.org/officeDocument/2006/relationships/image" Target="../media/image112.emf"/><Relationship Id="rId20" Type="http://schemas.openxmlformats.org/officeDocument/2006/relationships/oleObject" Target="../embeddings/oleObject99.bin"/><Relationship Id="rId2" Type="http://schemas.openxmlformats.org/officeDocument/2006/relationships/oleObject" Target="../embeddings/oleObject91.bin"/><Relationship Id="rId19" Type="http://schemas.openxmlformats.org/officeDocument/2006/relationships/image" Target="../media/image111.emf"/><Relationship Id="rId18" Type="http://schemas.openxmlformats.org/officeDocument/2006/relationships/oleObject" Target="../embeddings/oleObject98.bin"/><Relationship Id="rId17" Type="http://schemas.openxmlformats.org/officeDocument/2006/relationships/image" Target="../media/image110.emf"/><Relationship Id="rId16" Type="http://schemas.openxmlformats.org/officeDocument/2006/relationships/oleObject" Target="../embeddings/oleObject97.bin"/><Relationship Id="rId15" Type="http://schemas.openxmlformats.org/officeDocument/2006/relationships/image" Target="../media/image6.png"/><Relationship Id="rId14" Type="http://schemas.openxmlformats.org/officeDocument/2006/relationships/image" Target="../media/image11.jpeg"/><Relationship Id="rId13" Type="http://schemas.openxmlformats.org/officeDocument/2006/relationships/image" Target="../media/image109.emf"/><Relationship Id="rId12" Type="http://schemas.openxmlformats.org/officeDocument/2006/relationships/oleObject" Target="../embeddings/oleObject96.bin"/><Relationship Id="rId11" Type="http://schemas.openxmlformats.org/officeDocument/2006/relationships/image" Target="../media/image108.emf"/><Relationship Id="rId10" Type="http://schemas.openxmlformats.org/officeDocument/2006/relationships/oleObject" Target="../embeddings/oleObject95.bin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image" Target="../media/image6.png"/><Relationship Id="rId7" Type="http://schemas.openxmlformats.org/officeDocument/2006/relationships/image" Target="../media/image119.emf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3.jpeg"/><Relationship Id="rId4" Type="http://schemas.openxmlformats.org/officeDocument/2006/relationships/image" Target="../media/image118.e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17.e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1.emf"/><Relationship Id="rId11" Type="http://schemas.openxmlformats.org/officeDocument/2006/relationships/oleObject" Target="../embeddings/oleObject108.bin"/><Relationship Id="rId10" Type="http://schemas.openxmlformats.org/officeDocument/2006/relationships/image" Target="../media/image120.emf"/><Relationship Id="rId1" Type="http://schemas.openxmlformats.org/officeDocument/2006/relationships/oleObject" Target="../embeddings/oleObject104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7.png"/><Relationship Id="rId7" Type="http://schemas.openxmlformats.org/officeDocument/2006/relationships/image" Target="../media/image6.png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11.bin"/><Relationship Id="rId4" Type="http://schemas.openxmlformats.org/officeDocument/2006/relationships/image" Target="../media/image123.e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22.e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109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37.png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6.png"/><Relationship Id="rId7" Type="http://schemas.openxmlformats.org/officeDocument/2006/relationships/image" Target="../media/image127.emf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26.emf"/><Relationship Id="rId40" Type="http://schemas.openxmlformats.org/officeDocument/2006/relationships/vmlDrawing" Target="../drawings/vmlDrawing26.vml"/><Relationship Id="rId4" Type="http://schemas.openxmlformats.org/officeDocument/2006/relationships/oleObject" Target="../embeddings/oleObject113.bin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30.emf"/><Relationship Id="rId37" Type="http://schemas.openxmlformats.org/officeDocument/2006/relationships/oleObject" Target="../embeddings/oleObject117.bin"/><Relationship Id="rId36" Type="http://schemas.openxmlformats.org/officeDocument/2006/relationships/tags" Target="../tags/tag202.xml"/><Relationship Id="rId35" Type="http://schemas.openxmlformats.org/officeDocument/2006/relationships/image" Target="../media/image129.emf"/><Relationship Id="rId34" Type="http://schemas.openxmlformats.org/officeDocument/2006/relationships/oleObject" Target="../embeddings/oleObject116.bin"/><Relationship Id="rId33" Type="http://schemas.openxmlformats.org/officeDocument/2006/relationships/tags" Target="../tags/tag201.xml"/><Relationship Id="rId32" Type="http://schemas.openxmlformats.org/officeDocument/2006/relationships/tags" Target="../tags/tag200.xml"/><Relationship Id="rId31" Type="http://schemas.openxmlformats.org/officeDocument/2006/relationships/tags" Target="../tags/tag199.xml"/><Relationship Id="rId30" Type="http://schemas.openxmlformats.org/officeDocument/2006/relationships/tags" Target="../tags/tag198.xml"/><Relationship Id="rId3" Type="http://schemas.openxmlformats.org/officeDocument/2006/relationships/image" Target="../media/image125.emf"/><Relationship Id="rId29" Type="http://schemas.openxmlformats.org/officeDocument/2006/relationships/tags" Target="../tags/tag197.xml"/><Relationship Id="rId28" Type="http://schemas.openxmlformats.org/officeDocument/2006/relationships/tags" Target="../tags/tag196.xml"/><Relationship Id="rId27" Type="http://schemas.openxmlformats.org/officeDocument/2006/relationships/tags" Target="../tags/tag195.xml"/><Relationship Id="rId26" Type="http://schemas.openxmlformats.org/officeDocument/2006/relationships/tags" Target="../tags/tag194.xml"/><Relationship Id="rId25" Type="http://schemas.openxmlformats.org/officeDocument/2006/relationships/tags" Target="../tags/tag193.xml"/><Relationship Id="rId24" Type="http://schemas.openxmlformats.org/officeDocument/2006/relationships/tags" Target="../tags/tag192.xml"/><Relationship Id="rId23" Type="http://schemas.openxmlformats.org/officeDocument/2006/relationships/tags" Target="../tags/tag191.xml"/><Relationship Id="rId22" Type="http://schemas.openxmlformats.org/officeDocument/2006/relationships/tags" Target="../tags/tag190.xml"/><Relationship Id="rId21" Type="http://schemas.openxmlformats.org/officeDocument/2006/relationships/tags" Target="../tags/tag189.xml"/><Relationship Id="rId20" Type="http://schemas.openxmlformats.org/officeDocument/2006/relationships/tags" Target="../tags/tag188.xml"/><Relationship Id="rId2" Type="http://schemas.openxmlformats.org/officeDocument/2006/relationships/oleObject" Target="../embeddings/oleObject112.bin"/><Relationship Id="rId19" Type="http://schemas.openxmlformats.org/officeDocument/2006/relationships/tags" Target="../tags/tag187.xml"/><Relationship Id="rId18" Type="http://schemas.openxmlformats.org/officeDocument/2006/relationships/tags" Target="../tags/tag186.xml"/><Relationship Id="rId17" Type="http://schemas.openxmlformats.org/officeDocument/2006/relationships/tags" Target="../tags/tag185.xml"/><Relationship Id="rId16" Type="http://schemas.openxmlformats.org/officeDocument/2006/relationships/tags" Target="../tags/tag184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image" Target="../media/image128.emf"/><Relationship Id="rId1" Type="http://schemas.openxmlformats.org/officeDocument/2006/relationships/image" Target="../media/image13.jpeg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11.jpeg"/><Relationship Id="rId7" Type="http://schemas.openxmlformats.org/officeDocument/2006/relationships/image" Target="../media/image133.emf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32.emf"/><Relationship Id="rId4" Type="http://schemas.openxmlformats.org/officeDocument/2006/relationships/oleObject" Target="../embeddings/oleObject119.bin"/><Relationship Id="rId35" Type="http://schemas.openxmlformats.org/officeDocument/2006/relationships/vmlDrawing" Target="../drawings/vmlDrawing27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222.xml"/><Relationship Id="rId32" Type="http://schemas.openxmlformats.org/officeDocument/2006/relationships/tags" Target="../tags/tag221.xml"/><Relationship Id="rId31" Type="http://schemas.openxmlformats.org/officeDocument/2006/relationships/tags" Target="../tags/tag220.xml"/><Relationship Id="rId30" Type="http://schemas.openxmlformats.org/officeDocument/2006/relationships/tags" Target="../tags/tag219.xml"/><Relationship Id="rId3" Type="http://schemas.openxmlformats.org/officeDocument/2006/relationships/image" Target="../media/image131.emf"/><Relationship Id="rId29" Type="http://schemas.openxmlformats.org/officeDocument/2006/relationships/tags" Target="../tags/tag218.xml"/><Relationship Id="rId28" Type="http://schemas.openxmlformats.org/officeDocument/2006/relationships/tags" Target="../tags/tag217.xml"/><Relationship Id="rId27" Type="http://schemas.openxmlformats.org/officeDocument/2006/relationships/tags" Target="../tags/tag216.xml"/><Relationship Id="rId26" Type="http://schemas.openxmlformats.org/officeDocument/2006/relationships/tags" Target="../tags/tag215.xml"/><Relationship Id="rId25" Type="http://schemas.openxmlformats.org/officeDocument/2006/relationships/tags" Target="../tags/tag214.xml"/><Relationship Id="rId24" Type="http://schemas.openxmlformats.org/officeDocument/2006/relationships/tags" Target="../tags/tag213.xml"/><Relationship Id="rId23" Type="http://schemas.openxmlformats.org/officeDocument/2006/relationships/tags" Target="../tags/tag212.xml"/><Relationship Id="rId22" Type="http://schemas.openxmlformats.org/officeDocument/2006/relationships/tags" Target="../tags/tag211.xml"/><Relationship Id="rId21" Type="http://schemas.openxmlformats.org/officeDocument/2006/relationships/tags" Target="../tags/tag210.xml"/><Relationship Id="rId20" Type="http://schemas.openxmlformats.org/officeDocument/2006/relationships/tags" Target="../tags/tag209.xml"/><Relationship Id="rId2" Type="http://schemas.openxmlformats.org/officeDocument/2006/relationships/oleObject" Target="../embeddings/oleObject118.bin"/><Relationship Id="rId19" Type="http://schemas.openxmlformats.org/officeDocument/2006/relationships/tags" Target="../tags/tag208.xml"/><Relationship Id="rId18" Type="http://schemas.openxmlformats.org/officeDocument/2006/relationships/tags" Target="../tags/tag207.xml"/><Relationship Id="rId17" Type="http://schemas.openxmlformats.org/officeDocument/2006/relationships/image" Target="../media/image135.emf"/><Relationship Id="rId16" Type="http://schemas.openxmlformats.org/officeDocument/2006/relationships/oleObject" Target="../embeddings/oleObject122.bin"/><Relationship Id="rId15" Type="http://schemas.openxmlformats.org/officeDocument/2006/relationships/tags" Target="../tags/tag206.xml"/><Relationship Id="rId14" Type="http://schemas.openxmlformats.org/officeDocument/2006/relationships/image" Target="../media/image134.emf"/><Relationship Id="rId13" Type="http://schemas.openxmlformats.org/officeDocument/2006/relationships/oleObject" Target="../embeddings/oleObject121.bin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6.bin"/><Relationship Id="rId8" Type="http://schemas.openxmlformats.org/officeDocument/2006/relationships/image" Target="../media/image6.png"/><Relationship Id="rId7" Type="http://schemas.openxmlformats.org/officeDocument/2006/relationships/image" Target="../media/image138.wmf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3.jpeg"/><Relationship Id="rId48" Type="http://schemas.openxmlformats.org/officeDocument/2006/relationships/vmlDrawing" Target="../drawings/vmlDrawing28.vml"/><Relationship Id="rId47" Type="http://schemas.openxmlformats.org/officeDocument/2006/relationships/slideLayout" Target="../slideLayouts/slideLayout7.xml"/><Relationship Id="rId46" Type="http://schemas.openxmlformats.org/officeDocument/2006/relationships/tags" Target="../tags/tag254.xml"/><Relationship Id="rId45" Type="http://schemas.openxmlformats.org/officeDocument/2006/relationships/tags" Target="../tags/tag253.xml"/><Relationship Id="rId44" Type="http://schemas.openxmlformats.org/officeDocument/2006/relationships/tags" Target="../tags/tag252.xml"/><Relationship Id="rId43" Type="http://schemas.openxmlformats.org/officeDocument/2006/relationships/tags" Target="../tags/tag251.xml"/><Relationship Id="rId42" Type="http://schemas.openxmlformats.org/officeDocument/2006/relationships/image" Target="../media/image141.emf"/><Relationship Id="rId41" Type="http://schemas.openxmlformats.org/officeDocument/2006/relationships/oleObject" Target="../embeddings/oleObject128.bin"/><Relationship Id="rId40" Type="http://schemas.openxmlformats.org/officeDocument/2006/relationships/tags" Target="../tags/tag250.xml"/><Relationship Id="rId4" Type="http://schemas.openxmlformats.org/officeDocument/2006/relationships/image" Target="../media/image137.emf"/><Relationship Id="rId39" Type="http://schemas.openxmlformats.org/officeDocument/2006/relationships/image" Target="../media/image140.emf"/><Relationship Id="rId38" Type="http://schemas.openxmlformats.org/officeDocument/2006/relationships/oleObject" Target="../embeddings/oleObject127.bin"/><Relationship Id="rId37" Type="http://schemas.openxmlformats.org/officeDocument/2006/relationships/tags" Target="../tags/tag249.xml"/><Relationship Id="rId36" Type="http://schemas.openxmlformats.org/officeDocument/2006/relationships/tags" Target="../tags/tag248.xml"/><Relationship Id="rId35" Type="http://schemas.openxmlformats.org/officeDocument/2006/relationships/tags" Target="../tags/tag247.xml"/><Relationship Id="rId34" Type="http://schemas.openxmlformats.org/officeDocument/2006/relationships/tags" Target="../tags/tag246.xml"/><Relationship Id="rId33" Type="http://schemas.openxmlformats.org/officeDocument/2006/relationships/tags" Target="../tags/tag245.xml"/><Relationship Id="rId32" Type="http://schemas.openxmlformats.org/officeDocument/2006/relationships/tags" Target="../tags/tag244.xml"/><Relationship Id="rId31" Type="http://schemas.openxmlformats.org/officeDocument/2006/relationships/tags" Target="../tags/tag243.xml"/><Relationship Id="rId30" Type="http://schemas.openxmlformats.org/officeDocument/2006/relationships/tags" Target="../tags/tag242.xml"/><Relationship Id="rId3" Type="http://schemas.openxmlformats.org/officeDocument/2006/relationships/oleObject" Target="../embeddings/oleObject124.bin"/><Relationship Id="rId29" Type="http://schemas.openxmlformats.org/officeDocument/2006/relationships/tags" Target="../tags/tag241.xml"/><Relationship Id="rId28" Type="http://schemas.openxmlformats.org/officeDocument/2006/relationships/tags" Target="../tags/tag240.xml"/><Relationship Id="rId27" Type="http://schemas.openxmlformats.org/officeDocument/2006/relationships/tags" Target="../tags/tag239.xml"/><Relationship Id="rId26" Type="http://schemas.openxmlformats.org/officeDocument/2006/relationships/tags" Target="../tags/tag238.xml"/><Relationship Id="rId25" Type="http://schemas.openxmlformats.org/officeDocument/2006/relationships/tags" Target="../tags/tag237.xml"/><Relationship Id="rId24" Type="http://schemas.openxmlformats.org/officeDocument/2006/relationships/tags" Target="../tags/tag236.xml"/><Relationship Id="rId23" Type="http://schemas.openxmlformats.org/officeDocument/2006/relationships/tags" Target="../tags/tag235.xml"/><Relationship Id="rId22" Type="http://schemas.openxmlformats.org/officeDocument/2006/relationships/tags" Target="../tags/tag234.xml"/><Relationship Id="rId21" Type="http://schemas.openxmlformats.org/officeDocument/2006/relationships/tags" Target="../tags/tag233.xml"/><Relationship Id="rId20" Type="http://schemas.openxmlformats.org/officeDocument/2006/relationships/tags" Target="../tags/tag232.xml"/><Relationship Id="rId2" Type="http://schemas.openxmlformats.org/officeDocument/2006/relationships/image" Target="../media/image136.emf"/><Relationship Id="rId19" Type="http://schemas.openxmlformats.org/officeDocument/2006/relationships/tags" Target="../tags/tag231.xml"/><Relationship Id="rId18" Type="http://schemas.openxmlformats.org/officeDocument/2006/relationships/tags" Target="../tags/tag230.xml"/><Relationship Id="rId17" Type="http://schemas.openxmlformats.org/officeDocument/2006/relationships/tags" Target="../tags/tag229.xml"/><Relationship Id="rId16" Type="http://schemas.openxmlformats.org/officeDocument/2006/relationships/tags" Target="../tags/tag228.xml"/><Relationship Id="rId15" Type="http://schemas.openxmlformats.org/officeDocument/2006/relationships/tags" Target="../tags/tag227.xml"/><Relationship Id="rId14" Type="http://schemas.openxmlformats.org/officeDocument/2006/relationships/tags" Target="../tags/tag226.xml"/><Relationship Id="rId13" Type="http://schemas.openxmlformats.org/officeDocument/2006/relationships/tags" Target="../tags/tag225.xml"/><Relationship Id="rId12" Type="http://schemas.openxmlformats.org/officeDocument/2006/relationships/tags" Target="../tags/tag224.xml"/><Relationship Id="rId11" Type="http://schemas.openxmlformats.org/officeDocument/2006/relationships/tags" Target="../tags/tag223.xml"/><Relationship Id="rId10" Type="http://schemas.openxmlformats.org/officeDocument/2006/relationships/image" Target="../media/image139.emf"/><Relationship Id="rId1" Type="http://schemas.openxmlformats.org/officeDocument/2006/relationships/oleObject" Target="../embeddings/oleObject123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png"/><Relationship Id="rId7" Type="http://schemas.openxmlformats.org/officeDocument/2006/relationships/image" Target="../media/image144.emf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43.emf"/><Relationship Id="rId4" Type="http://schemas.openxmlformats.org/officeDocument/2006/relationships/oleObject" Target="../embeddings/oleObject130.bin"/><Relationship Id="rId3" Type="http://schemas.openxmlformats.org/officeDocument/2006/relationships/image" Target="../media/image142.emf"/><Relationship Id="rId2" Type="http://schemas.openxmlformats.org/officeDocument/2006/relationships/oleObject" Target="../embeddings/oleObject129.bin"/><Relationship Id="rId10" Type="http://schemas.openxmlformats.org/officeDocument/2006/relationships/vmlDrawing" Target="../drawings/vmlDrawing29.vml"/><Relationship Id="rId1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7.bin"/><Relationship Id="rId3" Type="http://schemas.openxmlformats.org/officeDocument/2006/relationships/image" Target="../media/image14.emf"/><Relationship Id="rId2" Type="http://schemas.openxmlformats.org/officeDocument/2006/relationships/oleObject" Target="../embeddings/oleObject6.bin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.xml"/><Relationship Id="rId10" Type="http://schemas.openxmlformats.org/officeDocument/2006/relationships/image" Target="../media/image17.emf"/><Relationship Id="rId1" Type="http://schemas.openxmlformats.org/officeDocument/2006/relationships/image" Target="../media/image13.jpeg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image" Target="../media/image6.png"/><Relationship Id="rId4" Type="http://schemas.openxmlformats.org/officeDocument/2006/relationships/image" Target="../media/image11.jpeg"/><Relationship Id="rId38" Type="http://schemas.openxmlformats.org/officeDocument/2006/relationships/vmlDrawing" Target="../drawings/vmlDrawing30.v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281.xml"/><Relationship Id="rId35" Type="http://schemas.openxmlformats.org/officeDocument/2006/relationships/tags" Target="../tags/tag280.xml"/><Relationship Id="rId34" Type="http://schemas.openxmlformats.org/officeDocument/2006/relationships/tags" Target="../tags/tag279.xml"/><Relationship Id="rId33" Type="http://schemas.openxmlformats.org/officeDocument/2006/relationships/tags" Target="../tags/tag278.xml"/><Relationship Id="rId32" Type="http://schemas.openxmlformats.org/officeDocument/2006/relationships/image" Target="../media/image147.emf"/><Relationship Id="rId31" Type="http://schemas.openxmlformats.org/officeDocument/2006/relationships/oleObject" Target="../embeddings/oleObject134.bin"/><Relationship Id="rId30" Type="http://schemas.openxmlformats.org/officeDocument/2006/relationships/tags" Target="../tags/tag277.xml"/><Relationship Id="rId3" Type="http://schemas.openxmlformats.org/officeDocument/2006/relationships/image" Target="../media/image145.emf"/><Relationship Id="rId29" Type="http://schemas.openxmlformats.org/officeDocument/2006/relationships/tags" Target="../tags/tag276.xml"/><Relationship Id="rId28" Type="http://schemas.openxmlformats.org/officeDocument/2006/relationships/tags" Target="../tags/tag275.xml"/><Relationship Id="rId27" Type="http://schemas.openxmlformats.org/officeDocument/2006/relationships/image" Target="../media/image146.emf"/><Relationship Id="rId26" Type="http://schemas.openxmlformats.org/officeDocument/2006/relationships/oleObject" Target="../embeddings/oleObject133.bin"/><Relationship Id="rId25" Type="http://schemas.openxmlformats.org/officeDocument/2006/relationships/tags" Target="../tags/tag274.xml"/><Relationship Id="rId24" Type="http://schemas.openxmlformats.org/officeDocument/2006/relationships/tags" Target="../tags/tag273.xml"/><Relationship Id="rId23" Type="http://schemas.openxmlformats.org/officeDocument/2006/relationships/tags" Target="../tags/tag272.xml"/><Relationship Id="rId22" Type="http://schemas.openxmlformats.org/officeDocument/2006/relationships/tags" Target="../tags/tag271.xml"/><Relationship Id="rId21" Type="http://schemas.openxmlformats.org/officeDocument/2006/relationships/tags" Target="../tags/tag270.xml"/><Relationship Id="rId20" Type="http://schemas.openxmlformats.org/officeDocument/2006/relationships/tags" Target="../tags/tag269.xml"/><Relationship Id="rId2" Type="http://schemas.openxmlformats.org/officeDocument/2006/relationships/oleObject" Target="../embeddings/oleObject132.bin"/><Relationship Id="rId19" Type="http://schemas.openxmlformats.org/officeDocument/2006/relationships/tags" Target="../tags/tag268.xml"/><Relationship Id="rId18" Type="http://schemas.openxmlformats.org/officeDocument/2006/relationships/tags" Target="../tags/tag267.xml"/><Relationship Id="rId17" Type="http://schemas.openxmlformats.org/officeDocument/2006/relationships/tags" Target="../tags/tag266.xml"/><Relationship Id="rId16" Type="http://schemas.openxmlformats.org/officeDocument/2006/relationships/tags" Target="../tags/tag265.xml"/><Relationship Id="rId15" Type="http://schemas.openxmlformats.org/officeDocument/2006/relationships/tags" Target="../tags/tag264.xml"/><Relationship Id="rId14" Type="http://schemas.openxmlformats.org/officeDocument/2006/relationships/tags" Target="../tags/tag263.xml"/><Relationship Id="rId13" Type="http://schemas.openxmlformats.org/officeDocument/2006/relationships/tags" Target="../tags/tag262.xml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image" Target="../media/image13.jpe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6.png"/><Relationship Id="rId7" Type="http://schemas.openxmlformats.org/officeDocument/2006/relationships/image" Target="../media/image150.emf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3.jpeg"/><Relationship Id="rId46" Type="http://schemas.openxmlformats.org/officeDocument/2006/relationships/vmlDrawing" Target="../drawings/vmlDrawing31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154.emf"/><Relationship Id="rId43" Type="http://schemas.openxmlformats.org/officeDocument/2006/relationships/oleObject" Target="../embeddings/oleObject141.bin"/><Relationship Id="rId42" Type="http://schemas.openxmlformats.org/officeDocument/2006/relationships/tags" Target="../tags/tag309.xml"/><Relationship Id="rId41" Type="http://schemas.openxmlformats.org/officeDocument/2006/relationships/tags" Target="../tags/tag308.xml"/><Relationship Id="rId40" Type="http://schemas.openxmlformats.org/officeDocument/2006/relationships/tags" Target="../tags/tag307.xml"/><Relationship Id="rId4" Type="http://schemas.openxmlformats.org/officeDocument/2006/relationships/image" Target="../media/image149.emf"/><Relationship Id="rId39" Type="http://schemas.openxmlformats.org/officeDocument/2006/relationships/tags" Target="../tags/tag306.xml"/><Relationship Id="rId38" Type="http://schemas.openxmlformats.org/officeDocument/2006/relationships/tags" Target="../tags/tag305.xml"/><Relationship Id="rId37" Type="http://schemas.openxmlformats.org/officeDocument/2006/relationships/tags" Target="../tags/tag304.xml"/><Relationship Id="rId36" Type="http://schemas.openxmlformats.org/officeDocument/2006/relationships/tags" Target="../tags/tag303.xml"/><Relationship Id="rId35" Type="http://schemas.openxmlformats.org/officeDocument/2006/relationships/tags" Target="../tags/tag302.xml"/><Relationship Id="rId34" Type="http://schemas.openxmlformats.org/officeDocument/2006/relationships/tags" Target="../tags/tag301.xml"/><Relationship Id="rId33" Type="http://schemas.openxmlformats.org/officeDocument/2006/relationships/tags" Target="../tags/tag300.xml"/><Relationship Id="rId32" Type="http://schemas.openxmlformats.org/officeDocument/2006/relationships/tags" Target="../tags/tag299.xml"/><Relationship Id="rId31" Type="http://schemas.openxmlformats.org/officeDocument/2006/relationships/tags" Target="../tags/tag298.xml"/><Relationship Id="rId30" Type="http://schemas.openxmlformats.org/officeDocument/2006/relationships/image" Target="../media/image153.emf"/><Relationship Id="rId3" Type="http://schemas.openxmlformats.org/officeDocument/2006/relationships/oleObject" Target="../embeddings/oleObject136.bin"/><Relationship Id="rId29" Type="http://schemas.openxmlformats.org/officeDocument/2006/relationships/oleObject" Target="../embeddings/oleObject140.bin"/><Relationship Id="rId28" Type="http://schemas.openxmlformats.org/officeDocument/2006/relationships/tags" Target="../tags/tag297.xml"/><Relationship Id="rId27" Type="http://schemas.openxmlformats.org/officeDocument/2006/relationships/image" Target="../media/image152.emf"/><Relationship Id="rId26" Type="http://schemas.openxmlformats.org/officeDocument/2006/relationships/oleObject" Target="../embeddings/oleObject139.bin"/><Relationship Id="rId25" Type="http://schemas.openxmlformats.org/officeDocument/2006/relationships/tags" Target="../tags/tag296.xml"/><Relationship Id="rId24" Type="http://schemas.openxmlformats.org/officeDocument/2006/relationships/tags" Target="../tags/tag295.xml"/><Relationship Id="rId23" Type="http://schemas.openxmlformats.org/officeDocument/2006/relationships/tags" Target="../tags/tag294.xml"/><Relationship Id="rId22" Type="http://schemas.openxmlformats.org/officeDocument/2006/relationships/tags" Target="../tags/tag293.xml"/><Relationship Id="rId21" Type="http://schemas.openxmlformats.org/officeDocument/2006/relationships/tags" Target="../tags/tag292.xml"/><Relationship Id="rId20" Type="http://schemas.openxmlformats.org/officeDocument/2006/relationships/tags" Target="../tags/tag291.xml"/><Relationship Id="rId2" Type="http://schemas.openxmlformats.org/officeDocument/2006/relationships/image" Target="../media/image148.emf"/><Relationship Id="rId19" Type="http://schemas.openxmlformats.org/officeDocument/2006/relationships/tags" Target="../tags/tag290.xml"/><Relationship Id="rId18" Type="http://schemas.openxmlformats.org/officeDocument/2006/relationships/tags" Target="../tags/tag289.xml"/><Relationship Id="rId17" Type="http://schemas.openxmlformats.org/officeDocument/2006/relationships/tags" Target="../tags/tag288.xml"/><Relationship Id="rId16" Type="http://schemas.openxmlformats.org/officeDocument/2006/relationships/tags" Target="../tags/tag287.xml"/><Relationship Id="rId15" Type="http://schemas.openxmlformats.org/officeDocument/2006/relationships/tags" Target="../tags/tag286.xml"/><Relationship Id="rId14" Type="http://schemas.openxmlformats.org/officeDocument/2006/relationships/tags" Target="../tags/tag285.xml"/><Relationship Id="rId13" Type="http://schemas.openxmlformats.org/officeDocument/2006/relationships/tags" Target="../tags/tag284.xml"/><Relationship Id="rId12" Type="http://schemas.openxmlformats.org/officeDocument/2006/relationships/tags" Target="../tags/tag283.xml"/><Relationship Id="rId11" Type="http://schemas.openxmlformats.org/officeDocument/2006/relationships/tags" Target="../tags/tag282.xml"/><Relationship Id="rId10" Type="http://schemas.openxmlformats.org/officeDocument/2006/relationships/image" Target="../media/image151.emf"/><Relationship Id="rId1" Type="http://schemas.openxmlformats.org/officeDocument/2006/relationships/oleObject" Target="../embeddings/oleObject135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6.png"/><Relationship Id="rId3" Type="http://schemas.openxmlformats.org/officeDocument/2006/relationships/image" Target="../media/image155.emf"/><Relationship Id="rId2" Type="http://schemas.openxmlformats.org/officeDocument/2006/relationships/oleObject" Target="../embeddings/oleObject142.bin"/><Relationship Id="rId1" Type="http://schemas.openxmlformats.org/officeDocument/2006/relationships/image" Target="../media/image13.jpeg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311.xml"/><Relationship Id="rId8" Type="http://schemas.openxmlformats.org/officeDocument/2006/relationships/image" Target="../media/image158.emf"/><Relationship Id="rId7" Type="http://schemas.openxmlformats.org/officeDocument/2006/relationships/oleObject" Target="../embeddings/oleObject145.bin"/><Relationship Id="rId6" Type="http://schemas.openxmlformats.org/officeDocument/2006/relationships/tags" Target="../tags/tag310.xml"/><Relationship Id="rId5" Type="http://schemas.openxmlformats.org/officeDocument/2006/relationships/image" Target="../media/image6.png"/><Relationship Id="rId4" Type="http://schemas.openxmlformats.org/officeDocument/2006/relationships/image" Target="../media/image11.jpeg"/><Relationship Id="rId38" Type="http://schemas.openxmlformats.org/officeDocument/2006/relationships/vmlDrawing" Target="../drawings/vmlDrawing33.v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336.xml"/><Relationship Id="rId35" Type="http://schemas.openxmlformats.org/officeDocument/2006/relationships/tags" Target="../tags/tag335.xml"/><Relationship Id="rId34" Type="http://schemas.openxmlformats.org/officeDocument/2006/relationships/tags" Target="../tags/tag334.xml"/><Relationship Id="rId33" Type="http://schemas.openxmlformats.org/officeDocument/2006/relationships/tags" Target="../tags/tag333.xml"/><Relationship Id="rId32" Type="http://schemas.openxmlformats.org/officeDocument/2006/relationships/tags" Target="../tags/tag332.xml"/><Relationship Id="rId31" Type="http://schemas.openxmlformats.org/officeDocument/2006/relationships/tags" Target="../tags/tag331.xml"/><Relationship Id="rId30" Type="http://schemas.openxmlformats.org/officeDocument/2006/relationships/tags" Target="../tags/tag330.xml"/><Relationship Id="rId3" Type="http://schemas.openxmlformats.org/officeDocument/2006/relationships/image" Target="../media/image157.emf"/><Relationship Id="rId29" Type="http://schemas.openxmlformats.org/officeDocument/2006/relationships/tags" Target="../tags/tag329.xml"/><Relationship Id="rId28" Type="http://schemas.openxmlformats.org/officeDocument/2006/relationships/tags" Target="../tags/tag328.xml"/><Relationship Id="rId27" Type="http://schemas.openxmlformats.org/officeDocument/2006/relationships/tags" Target="../tags/tag327.xml"/><Relationship Id="rId26" Type="http://schemas.openxmlformats.org/officeDocument/2006/relationships/tags" Target="../tags/tag326.xml"/><Relationship Id="rId25" Type="http://schemas.openxmlformats.org/officeDocument/2006/relationships/tags" Target="../tags/tag325.xml"/><Relationship Id="rId24" Type="http://schemas.openxmlformats.org/officeDocument/2006/relationships/tags" Target="../tags/tag324.xml"/><Relationship Id="rId23" Type="http://schemas.openxmlformats.org/officeDocument/2006/relationships/tags" Target="../tags/tag323.xml"/><Relationship Id="rId22" Type="http://schemas.openxmlformats.org/officeDocument/2006/relationships/tags" Target="../tags/tag322.xml"/><Relationship Id="rId21" Type="http://schemas.openxmlformats.org/officeDocument/2006/relationships/tags" Target="../tags/tag321.xml"/><Relationship Id="rId20" Type="http://schemas.openxmlformats.org/officeDocument/2006/relationships/tags" Target="../tags/tag320.xml"/><Relationship Id="rId2" Type="http://schemas.openxmlformats.org/officeDocument/2006/relationships/oleObject" Target="../embeddings/oleObject144.bin"/><Relationship Id="rId19" Type="http://schemas.openxmlformats.org/officeDocument/2006/relationships/tags" Target="../tags/tag319.xml"/><Relationship Id="rId18" Type="http://schemas.openxmlformats.org/officeDocument/2006/relationships/tags" Target="../tags/tag318.xml"/><Relationship Id="rId17" Type="http://schemas.openxmlformats.org/officeDocument/2006/relationships/tags" Target="../tags/tag317.xml"/><Relationship Id="rId16" Type="http://schemas.openxmlformats.org/officeDocument/2006/relationships/tags" Target="../tags/tag316.xml"/><Relationship Id="rId15" Type="http://schemas.openxmlformats.org/officeDocument/2006/relationships/tags" Target="../tags/tag315.xml"/><Relationship Id="rId14" Type="http://schemas.openxmlformats.org/officeDocument/2006/relationships/tags" Target="../tags/tag314.xml"/><Relationship Id="rId13" Type="http://schemas.openxmlformats.org/officeDocument/2006/relationships/image" Target="../media/image159.emf"/><Relationship Id="rId12" Type="http://schemas.openxmlformats.org/officeDocument/2006/relationships/oleObject" Target="../embeddings/oleObject146.bin"/><Relationship Id="rId11" Type="http://schemas.openxmlformats.org/officeDocument/2006/relationships/tags" Target="../tags/tag313.xml"/><Relationship Id="rId10" Type="http://schemas.openxmlformats.org/officeDocument/2006/relationships/tags" Target="../tags/tag312.xml"/><Relationship Id="rId1" Type="http://schemas.openxmlformats.org/officeDocument/2006/relationships/image" Target="../media/image13.jpeg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emf"/><Relationship Id="rId8" Type="http://schemas.openxmlformats.org/officeDocument/2006/relationships/oleObject" Target="../embeddings/oleObject150.bin"/><Relationship Id="rId7" Type="http://schemas.openxmlformats.org/officeDocument/2006/relationships/image" Target="../media/image163.emf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62.emf"/><Relationship Id="rId4" Type="http://schemas.openxmlformats.org/officeDocument/2006/relationships/oleObject" Target="../embeddings/oleObject148.bin"/><Relationship Id="rId3" Type="http://schemas.openxmlformats.org/officeDocument/2006/relationships/image" Target="../media/image161.jpeg"/><Relationship Id="rId2" Type="http://schemas.openxmlformats.org/officeDocument/2006/relationships/image" Target="../media/image160.emf"/><Relationship Id="rId15" Type="http://schemas.openxmlformats.org/officeDocument/2006/relationships/vmlDrawing" Target="../drawings/vmlDrawing3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7.png"/><Relationship Id="rId12" Type="http://schemas.openxmlformats.org/officeDocument/2006/relationships/image" Target="../media/image6.png"/><Relationship Id="rId11" Type="http://schemas.openxmlformats.org/officeDocument/2006/relationships/image" Target="../media/image165.emf"/><Relationship Id="rId10" Type="http://schemas.openxmlformats.org/officeDocument/2006/relationships/oleObject" Target="../embeddings/oleObject151.bin"/><Relationship Id="rId1" Type="http://schemas.openxmlformats.org/officeDocument/2006/relationships/oleObject" Target="../embeddings/oleObject147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9.emf"/><Relationship Id="rId8" Type="http://schemas.openxmlformats.org/officeDocument/2006/relationships/oleObject" Target="../embeddings/oleObject155.bin"/><Relationship Id="rId7" Type="http://schemas.openxmlformats.org/officeDocument/2006/relationships/image" Target="../media/image168.emf"/><Relationship Id="rId6" Type="http://schemas.openxmlformats.org/officeDocument/2006/relationships/oleObject" Target="../embeddings/oleObject154.bin"/><Relationship Id="rId5" Type="http://schemas.openxmlformats.org/officeDocument/2006/relationships/image" Target="../media/image167.emf"/><Relationship Id="rId4" Type="http://schemas.openxmlformats.org/officeDocument/2006/relationships/oleObject" Target="../embeddings/oleObject153.bin"/><Relationship Id="rId3" Type="http://schemas.openxmlformats.org/officeDocument/2006/relationships/image" Target="../media/image161.jpeg"/><Relationship Id="rId28" Type="http://schemas.openxmlformats.org/officeDocument/2006/relationships/vmlDrawing" Target="../drawings/vmlDrawing3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6.png"/><Relationship Id="rId25" Type="http://schemas.openxmlformats.org/officeDocument/2006/relationships/image" Target="../media/image177.emf"/><Relationship Id="rId24" Type="http://schemas.openxmlformats.org/officeDocument/2006/relationships/oleObject" Target="../embeddings/oleObject163.bin"/><Relationship Id="rId23" Type="http://schemas.openxmlformats.org/officeDocument/2006/relationships/image" Target="../media/image176.emf"/><Relationship Id="rId22" Type="http://schemas.openxmlformats.org/officeDocument/2006/relationships/oleObject" Target="../embeddings/oleObject162.bin"/><Relationship Id="rId21" Type="http://schemas.openxmlformats.org/officeDocument/2006/relationships/image" Target="../media/image175.emf"/><Relationship Id="rId20" Type="http://schemas.openxmlformats.org/officeDocument/2006/relationships/oleObject" Target="../embeddings/oleObject161.bin"/><Relationship Id="rId2" Type="http://schemas.openxmlformats.org/officeDocument/2006/relationships/image" Target="../media/image166.emf"/><Relationship Id="rId19" Type="http://schemas.openxmlformats.org/officeDocument/2006/relationships/image" Target="../media/image174.emf"/><Relationship Id="rId18" Type="http://schemas.openxmlformats.org/officeDocument/2006/relationships/oleObject" Target="../embeddings/oleObject160.bin"/><Relationship Id="rId17" Type="http://schemas.openxmlformats.org/officeDocument/2006/relationships/image" Target="../media/image173.emf"/><Relationship Id="rId16" Type="http://schemas.openxmlformats.org/officeDocument/2006/relationships/oleObject" Target="../embeddings/oleObject159.bin"/><Relationship Id="rId15" Type="http://schemas.openxmlformats.org/officeDocument/2006/relationships/image" Target="../media/image172.emf"/><Relationship Id="rId14" Type="http://schemas.openxmlformats.org/officeDocument/2006/relationships/oleObject" Target="../embeddings/oleObject158.bin"/><Relationship Id="rId13" Type="http://schemas.openxmlformats.org/officeDocument/2006/relationships/image" Target="../media/image171.emf"/><Relationship Id="rId12" Type="http://schemas.openxmlformats.org/officeDocument/2006/relationships/oleObject" Target="../embeddings/oleObject157.bin"/><Relationship Id="rId11" Type="http://schemas.openxmlformats.org/officeDocument/2006/relationships/image" Target="../media/image170.emf"/><Relationship Id="rId10" Type="http://schemas.openxmlformats.org/officeDocument/2006/relationships/oleObject" Target="../embeddings/oleObject156.bin"/><Relationship Id="rId1" Type="http://schemas.openxmlformats.org/officeDocument/2006/relationships/oleObject" Target="../embeddings/oleObject152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emf"/><Relationship Id="rId8" Type="http://schemas.openxmlformats.org/officeDocument/2006/relationships/oleObject" Target="../embeddings/oleObject167.bin"/><Relationship Id="rId7" Type="http://schemas.openxmlformats.org/officeDocument/2006/relationships/image" Target="../media/image180.emf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79.emf"/><Relationship Id="rId4" Type="http://schemas.openxmlformats.org/officeDocument/2006/relationships/oleObject" Target="../embeddings/oleObject165.bin"/><Relationship Id="rId3" Type="http://schemas.openxmlformats.org/officeDocument/2006/relationships/image" Target="../media/image178.emf"/><Relationship Id="rId27" Type="http://schemas.openxmlformats.org/officeDocument/2006/relationships/vmlDrawing" Target="../drawings/vmlDrawing36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89.emf"/><Relationship Id="rId24" Type="http://schemas.openxmlformats.org/officeDocument/2006/relationships/oleObject" Target="../embeddings/oleObject175.bin"/><Relationship Id="rId23" Type="http://schemas.openxmlformats.org/officeDocument/2006/relationships/image" Target="../media/image188.emf"/><Relationship Id="rId22" Type="http://schemas.openxmlformats.org/officeDocument/2006/relationships/oleObject" Target="../embeddings/oleObject174.bin"/><Relationship Id="rId21" Type="http://schemas.openxmlformats.org/officeDocument/2006/relationships/image" Target="../media/image187.emf"/><Relationship Id="rId20" Type="http://schemas.openxmlformats.org/officeDocument/2006/relationships/oleObject" Target="../embeddings/oleObject173.bin"/><Relationship Id="rId2" Type="http://schemas.openxmlformats.org/officeDocument/2006/relationships/oleObject" Target="../embeddings/oleObject164.bin"/><Relationship Id="rId19" Type="http://schemas.openxmlformats.org/officeDocument/2006/relationships/image" Target="../media/image186.emf"/><Relationship Id="rId18" Type="http://schemas.openxmlformats.org/officeDocument/2006/relationships/oleObject" Target="../embeddings/oleObject172.bin"/><Relationship Id="rId17" Type="http://schemas.openxmlformats.org/officeDocument/2006/relationships/image" Target="../media/image185.emf"/><Relationship Id="rId16" Type="http://schemas.openxmlformats.org/officeDocument/2006/relationships/oleObject" Target="../embeddings/oleObject171.bin"/><Relationship Id="rId15" Type="http://schemas.openxmlformats.org/officeDocument/2006/relationships/image" Target="../media/image184.emf"/><Relationship Id="rId14" Type="http://schemas.openxmlformats.org/officeDocument/2006/relationships/oleObject" Target="../embeddings/oleObject170.bin"/><Relationship Id="rId13" Type="http://schemas.openxmlformats.org/officeDocument/2006/relationships/image" Target="../media/image183.emf"/><Relationship Id="rId12" Type="http://schemas.openxmlformats.org/officeDocument/2006/relationships/oleObject" Target="../embeddings/oleObject169.bin"/><Relationship Id="rId11" Type="http://schemas.openxmlformats.org/officeDocument/2006/relationships/image" Target="../media/image182.emf"/><Relationship Id="rId10" Type="http://schemas.openxmlformats.org/officeDocument/2006/relationships/oleObject" Target="../embeddings/oleObject168.bin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3.emf"/><Relationship Id="rId8" Type="http://schemas.openxmlformats.org/officeDocument/2006/relationships/oleObject" Target="../embeddings/oleObject179.bin"/><Relationship Id="rId7" Type="http://schemas.openxmlformats.org/officeDocument/2006/relationships/image" Target="../media/image6.png"/><Relationship Id="rId6" Type="http://schemas.openxmlformats.org/officeDocument/2006/relationships/image" Target="../media/image192.e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91.emf"/><Relationship Id="rId33" Type="http://schemas.openxmlformats.org/officeDocument/2006/relationships/vmlDrawing" Target="../drawings/vmlDrawing37.v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342.xml"/><Relationship Id="rId30" Type="http://schemas.openxmlformats.org/officeDocument/2006/relationships/tags" Target="../tags/tag341.xml"/><Relationship Id="rId3" Type="http://schemas.openxmlformats.org/officeDocument/2006/relationships/oleObject" Target="../embeddings/oleObject177.bin"/><Relationship Id="rId29" Type="http://schemas.openxmlformats.org/officeDocument/2006/relationships/image" Target="../media/image201.emf"/><Relationship Id="rId28" Type="http://schemas.openxmlformats.org/officeDocument/2006/relationships/oleObject" Target="../embeddings/oleObject187.bin"/><Relationship Id="rId27" Type="http://schemas.openxmlformats.org/officeDocument/2006/relationships/tags" Target="../tags/tag340.xml"/><Relationship Id="rId26" Type="http://schemas.openxmlformats.org/officeDocument/2006/relationships/tags" Target="../tags/tag339.xml"/><Relationship Id="rId25" Type="http://schemas.openxmlformats.org/officeDocument/2006/relationships/image" Target="../media/image200.emf"/><Relationship Id="rId24" Type="http://schemas.openxmlformats.org/officeDocument/2006/relationships/oleObject" Target="../embeddings/oleObject186.bin"/><Relationship Id="rId23" Type="http://schemas.openxmlformats.org/officeDocument/2006/relationships/tags" Target="../tags/tag338.xml"/><Relationship Id="rId22" Type="http://schemas.openxmlformats.org/officeDocument/2006/relationships/image" Target="../media/image199.emf"/><Relationship Id="rId21" Type="http://schemas.openxmlformats.org/officeDocument/2006/relationships/oleObject" Target="../embeddings/oleObject185.bin"/><Relationship Id="rId20" Type="http://schemas.openxmlformats.org/officeDocument/2006/relationships/tags" Target="../tags/tag337.xml"/><Relationship Id="rId2" Type="http://schemas.openxmlformats.org/officeDocument/2006/relationships/image" Target="../media/image190.emf"/><Relationship Id="rId19" Type="http://schemas.openxmlformats.org/officeDocument/2006/relationships/image" Target="../media/image198.emf"/><Relationship Id="rId18" Type="http://schemas.openxmlformats.org/officeDocument/2006/relationships/oleObject" Target="../embeddings/oleObject184.bin"/><Relationship Id="rId17" Type="http://schemas.openxmlformats.org/officeDocument/2006/relationships/image" Target="../media/image197.emf"/><Relationship Id="rId16" Type="http://schemas.openxmlformats.org/officeDocument/2006/relationships/oleObject" Target="../embeddings/oleObject183.bin"/><Relationship Id="rId15" Type="http://schemas.openxmlformats.org/officeDocument/2006/relationships/image" Target="../media/image196.emf"/><Relationship Id="rId14" Type="http://schemas.openxmlformats.org/officeDocument/2006/relationships/oleObject" Target="../embeddings/oleObject182.bin"/><Relationship Id="rId13" Type="http://schemas.openxmlformats.org/officeDocument/2006/relationships/image" Target="../media/image195.emf"/><Relationship Id="rId12" Type="http://schemas.openxmlformats.org/officeDocument/2006/relationships/oleObject" Target="../embeddings/oleObject181.bin"/><Relationship Id="rId11" Type="http://schemas.openxmlformats.org/officeDocument/2006/relationships/image" Target="../media/image194.emf"/><Relationship Id="rId10" Type="http://schemas.openxmlformats.org/officeDocument/2006/relationships/oleObject" Target="../embeddings/oleObject180.bin"/><Relationship Id="rId1" Type="http://schemas.openxmlformats.org/officeDocument/2006/relationships/oleObject" Target="../embeddings/oleObject176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205.e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204.e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203.emf"/><Relationship Id="rId3" Type="http://schemas.openxmlformats.org/officeDocument/2006/relationships/oleObject" Target="../embeddings/oleObject189.bin"/><Relationship Id="rId21" Type="http://schemas.openxmlformats.org/officeDocument/2006/relationships/vmlDrawing" Target="../drawings/vmlDrawing38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02.emf"/><Relationship Id="rId19" Type="http://schemas.openxmlformats.org/officeDocument/2006/relationships/image" Target="../media/image210.emf"/><Relationship Id="rId18" Type="http://schemas.openxmlformats.org/officeDocument/2006/relationships/oleObject" Target="../embeddings/oleObject196.bin"/><Relationship Id="rId17" Type="http://schemas.openxmlformats.org/officeDocument/2006/relationships/image" Target="../media/image209.emf"/><Relationship Id="rId16" Type="http://schemas.openxmlformats.org/officeDocument/2006/relationships/oleObject" Target="../embeddings/oleObject195.bin"/><Relationship Id="rId15" Type="http://schemas.openxmlformats.org/officeDocument/2006/relationships/image" Target="../media/image208.emf"/><Relationship Id="rId14" Type="http://schemas.openxmlformats.org/officeDocument/2006/relationships/oleObject" Target="../embeddings/oleObject194.bin"/><Relationship Id="rId13" Type="http://schemas.openxmlformats.org/officeDocument/2006/relationships/image" Target="../media/image207.emf"/><Relationship Id="rId12" Type="http://schemas.openxmlformats.org/officeDocument/2006/relationships/oleObject" Target="../embeddings/oleObject193.bin"/><Relationship Id="rId11" Type="http://schemas.openxmlformats.org/officeDocument/2006/relationships/image" Target="../media/image206.emf"/><Relationship Id="rId10" Type="http://schemas.openxmlformats.org/officeDocument/2006/relationships/oleObject" Target="../embeddings/oleObject192.bin"/><Relationship Id="rId1" Type="http://schemas.openxmlformats.org/officeDocument/2006/relationships/oleObject" Target="../embeddings/oleObject188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214.emf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213.e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12.emf"/><Relationship Id="rId3" Type="http://schemas.openxmlformats.org/officeDocument/2006/relationships/oleObject" Target="../embeddings/oleObject198.bin"/><Relationship Id="rId25" Type="http://schemas.openxmlformats.org/officeDocument/2006/relationships/vmlDrawing" Target="../drawings/vmlDrawing39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21.emf"/><Relationship Id="rId22" Type="http://schemas.openxmlformats.org/officeDocument/2006/relationships/oleObject" Target="../embeddings/oleObject207.bin"/><Relationship Id="rId21" Type="http://schemas.openxmlformats.org/officeDocument/2006/relationships/image" Target="../media/image6.png"/><Relationship Id="rId20" Type="http://schemas.openxmlformats.org/officeDocument/2006/relationships/image" Target="../media/image220.emf"/><Relationship Id="rId2" Type="http://schemas.openxmlformats.org/officeDocument/2006/relationships/image" Target="../media/image211.emf"/><Relationship Id="rId19" Type="http://schemas.openxmlformats.org/officeDocument/2006/relationships/oleObject" Target="../embeddings/oleObject206.bin"/><Relationship Id="rId18" Type="http://schemas.openxmlformats.org/officeDocument/2006/relationships/image" Target="../media/image219.emf"/><Relationship Id="rId17" Type="http://schemas.openxmlformats.org/officeDocument/2006/relationships/oleObject" Target="../embeddings/oleObject205.bin"/><Relationship Id="rId16" Type="http://schemas.openxmlformats.org/officeDocument/2006/relationships/image" Target="../media/image218.emf"/><Relationship Id="rId15" Type="http://schemas.openxmlformats.org/officeDocument/2006/relationships/oleObject" Target="../embeddings/oleObject204.bin"/><Relationship Id="rId14" Type="http://schemas.openxmlformats.org/officeDocument/2006/relationships/image" Target="../media/image217.emf"/><Relationship Id="rId13" Type="http://schemas.openxmlformats.org/officeDocument/2006/relationships/oleObject" Target="../embeddings/oleObject203.bin"/><Relationship Id="rId12" Type="http://schemas.openxmlformats.org/officeDocument/2006/relationships/image" Target="../media/image216.emf"/><Relationship Id="rId11" Type="http://schemas.openxmlformats.org/officeDocument/2006/relationships/oleObject" Target="../embeddings/oleObject202.bin"/><Relationship Id="rId10" Type="http://schemas.openxmlformats.org/officeDocument/2006/relationships/image" Target="../media/image215.emf"/><Relationship Id="rId1" Type="http://schemas.openxmlformats.org/officeDocument/2006/relationships/oleObject" Target="../embeddings/oleObject197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11.jpeg"/><Relationship Id="rId4" Type="http://schemas.openxmlformats.org/officeDocument/2006/relationships/tags" Target="../tags/tag4.xml"/><Relationship Id="rId38" Type="http://schemas.openxmlformats.org/officeDocument/2006/relationships/slideLayout" Target="../slideLayouts/slideLayout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3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emf"/><Relationship Id="rId8" Type="http://schemas.openxmlformats.org/officeDocument/2006/relationships/oleObject" Target="../embeddings/oleObject211.bin"/><Relationship Id="rId7" Type="http://schemas.openxmlformats.org/officeDocument/2006/relationships/image" Target="../media/image224.emf"/><Relationship Id="rId6" Type="http://schemas.openxmlformats.org/officeDocument/2006/relationships/oleObject" Target="../embeddings/oleObject210.bin"/><Relationship Id="rId5" Type="http://schemas.openxmlformats.org/officeDocument/2006/relationships/image" Target="../media/image6.png"/><Relationship Id="rId4" Type="http://schemas.openxmlformats.org/officeDocument/2006/relationships/image" Target="../media/image223.emf"/><Relationship Id="rId3" Type="http://schemas.openxmlformats.org/officeDocument/2006/relationships/oleObject" Target="../embeddings/oleObject209.bin"/><Relationship Id="rId26" Type="http://schemas.openxmlformats.org/officeDocument/2006/relationships/vmlDrawing" Target="../drawings/vmlDrawing40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345.xml"/><Relationship Id="rId23" Type="http://schemas.openxmlformats.org/officeDocument/2006/relationships/image" Target="../media/image231.emf"/><Relationship Id="rId22" Type="http://schemas.openxmlformats.org/officeDocument/2006/relationships/oleObject" Target="../embeddings/oleObject217.bin"/><Relationship Id="rId21" Type="http://schemas.openxmlformats.org/officeDocument/2006/relationships/tags" Target="../tags/tag344.xml"/><Relationship Id="rId20" Type="http://schemas.openxmlformats.org/officeDocument/2006/relationships/tags" Target="../tags/tag343.xml"/><Relationship Id="rId2" Type="http://schemas.openxmlformats.org/officeDocument/2006/relationships/image" Target="../media/image222.emf"/><Relationship Id="rId19" Type="http://schemas.openxmlformats.org/officeDocument/2006/relationships/image" Target="../media/image230.emf"/><Relationship Id="rId18" Type="http://schemas.openxmlformats.org/officeDocument/2006/relationships/oleObject" Target="../embeddings/oleObject216.bin"/><Relationship Id="rId17" Type="http://schemas.openxmlformats.org/officeDocument/2006/relationships/image" Target="../media/image229.emf"/><Relationship Id="rId16" Type="http://schemas.openxmlformats.org/officeDocument/2006/relationships/oleObject" Target="../embeddings/oleObject215.bin"/><Relationship Id="rId15" Type="http://schemas.openxmlformats.org/officeDocument/2006/relationships/image" Target="../media/image228.emf"/><Relationship Id="rId14" Type="http://schemas.openxmlformats.org/officeDocument/2006/relationships/oleObject" Target="../embeddings/oleObject214.bin"/><Relationship Id="rId13" Type="http://schemas.openxmlformats.org/officeDocument/2006/relationships/image" Target="../media/image227.emf"/><Relationship Id="rId12" Type="http://schemas.openxmlformats.org/officeDocument/2006/relationships/oleObject" Target="../embeddings/oleObject213.bin"/><Relationship Id="rId11" Type="http://schemas.openxmlformats.org/officeDocument/2006/relationships/image" Target="../media/image226.emf"/><Relationship Id="rId10" Type="http://schemas.openxmlformats.org/officeDocument/2006/relationships/oleObject" Target="../embeddings/oleObject212.bin"/><Relationship Id="rId1" Type="http://schemas.openxmlformats.org/officeDocument/2006/relationships/oleObject" Target="../embeddings/oleObject208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235.e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234.e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33.emf"/><Relationship Id="rId31" Type="http://schemas.openxmlformats.org/officeDocument/2006/relationships/vmlDrawing" Target="../drawings/vmlDrawing41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19.bin"/><Relationship Id="rId29" Type="http://schemas.openxmlformats.org/officeDocument/2006/relationships/image" Target="../media/image245.emf"/><Relationship Id="rId28" Type="http://schemas.openxmlformats.org/officeDocument/2006/relationships/oleObject" Target="../embeddings/oleObject231.bin"/><Relationship Id="rId27" Type="http://schemas.openxmlformats.org/officeDocument/2006/relationships/image" Target="../media/image244.emf"/><Relationship Id="rId26" Type="http://schemas.openxmlformats.org/officeDocument/2006/relationships/oleObject" Target="../embeddings/oleObject230.bin"/><Relationship Id="rId25" Type="http://schemas.openxmlformats.org/officeDocument/2006/relationships/image" Target="../media/image243.emf"/><Relationship Id="rId24" Type="http://schemas.openxmlformats.org/officeDocument/2006/relationships/oleObject" Target="../embeddings/oleObject229.bin"/><Relationship Id="rId23" Type="http://schemas.openxmlformats.org/officeDocument/2006/relationships/image" Target="../media/image242.emf"/><Relationship Id="rId22" Type="http://schemas.openxmlformats.org/officeDocument/2006/relationships/oleObject" Target="../embeddings/oleObject228.bin"/><Relationship Id="rId21" Type="http://schemas.openxmlformats.org/officeDocument/2006/relationships/image" Target="../media/image6.png"/><Relationship Id="rId20" Type="http://schemas.openxmlformats.org/officeDocument/2006/relationships/image" Target="../media/image241.emf"/><Relationship Id="rId2" Type="http://schemas.openxmlformats.org/officeDocument/2006/relationships/image" Target="../media/image232.emf"/><Relationship Id="rId19" Type="http://schemas.openxmlformats.org/officeDocument/2006/relationships/oleObject" Target="../embeddings/oleObject227.bin"/><Relationship Id="rId18" Type="http://schemas.openxmlformats.org/officeDocument/2006/relationships/image" Target="../media/image240.emf"/><Relationship Id="rId17" Type="http://schemas.openxmlformats.org/officeDocument/2006/relationships/oleObject" Target="../embeddings/oleObject226.bin"/><Relationship Id="rId16" Type="http://schemas.openxmlformats.org/officeDocument/2006/relationships/image" Target="../media/image239.e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238.e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237.e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236.emf"/><Relationship Id="rId1" Type="http://schemas.openxmlformats.org/officeDocument/2006/relationships/oleObject" Target="../embeddings/oleObject218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49.e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48.e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47.emf"/><Relationship Id="rId3" Type="http://schemas.openxmlformats.org/officeDocument/2006/relationships/oleObject" Target="../embeddings/oleObject233.bin"/><Relationship Id="rId29" Type="http://schemas.openxmlformats.org/officeDocument/2006/relationships/vmlDrawing" Target="../drawings/vmlDrawing42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258.emf"/><Relationship Id="rId26" Type="http://schemas.openxmlformats.org/officeDocument/2006/relationships/oleObject" Target="../embeddings/oleObject244.bin"/><Relationship Id="rId25" Type="http://schemas.openxmlformats.org/officeDocument/2006/relationships/image" Target="../media/image257.emf"/><Relationship Id="rId24" Type="http://schemas.openxmlformats.org/officeDocument/2006/relationships/oleObject" Target="../embeddings/oleObject243.bin"/><Relationship Id="rId23" Type="http://schemas.openxmlformats.org/officeDocument/2006/relationships/image" Target="../media/image256.emf"/><Relationship Id="rId22" Type="http://schemas.openxmlformats.org/officeDocument/2006/relationships/oleObject" Target="../embeddings/oleObject242.bin"/><Relationship Id="rId21" Type="http://schemas.openxmlformats.org/officeDocument/2006/relationships/image" Target="../media/image6.png"/><Relationship Id="rId20" Type="http://schemas.openxmlformats.org/officeDocument/2006/relationships/image" Target="../media/image255.emf"/><Relationship Id="rId2" Type="http://schemas.openxmlformats.org/officeDocument/2006/relationships/image" Target="../media/image246.e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54.e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53.e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52.e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51.e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50.emf"/><Relationship Id="rId1" Type="http://schemas.openxmlformats.org/officeDocument/2006/relationships/oleObject" Target="../embeddings/oleObject232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emf"/><Relationship Id="rId8" Type="http://schemas.openxmlformats.org/officeDocument/2006/relationships/oleObject" Target="../embeddings/oleObject15.bin"/><Relationship Id="rId7" Type="http://schemas.openxmlformats.org/officeDocument/2006/relationships/image" Target="../media/image22.e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6.png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3.bin"/><Relationship Id="rId23" Type="http://schemas.openxmlformats.org/officeDocument/2006/relationships/vmlDrawing" Target="../drawings/vmlDrawing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9.emf"/><Relationship Id="rId20" Type="http://schemas.openxmlformats.org/officeDocument/2006/relationships/oleObject" Target="../embeddings/oleObject21.bin"/><Relationship Id="rId2" Type="http://schemas.openxmlformats.org/officeDocument/2006/relationships/image" Target="../media/image20.emf"/><Relationship Id="rId19" Type="http://schemas.openxmlformats.org/officeDocument/2006/relationships/image" Target="../media/image28.emf"/><Relationship Id="rId18" Type="http://schemas.openxmlformats.org/officeDocument/2006/relationships/oleObject" Target="../embeddings/oleObject20.bin"/><Relationship Id="rId17" Type="http://schemas.openxmlformats.org/officeDocument/2006/relationships/image" Target="../media/image27.emf"/><Relationship Id="rId16" Type="http://schemas.openxmlformats.org/officeDocument/2006/relationships/oleObject" Target="../embeddings/oleObject19.bin"/><Relationship Id="rId15" Type="http://schemas.openxmlformats.org/officeDocument/2006/relationships/image" Target="../media/image26.emf"/><Relationship Id="rId14" Type="http://schemas.openxmlformats.org/officeDocument/2006/relationships/oleObject" Target="../embeddings/oleObject18.bin"/><Relationship Id="rId13" Type="http://schemas.openxmlformats.org/officeDocument/2006/relationships/image" Target="../media/image25.emf"/><Relationship Id="rId12" Type="http://schemas.openxmlformats.org/officeDocument/2006/relationships/oleObject" Target="../embeddings/oleObject17.bin"/><Relationship Id="rId11" Type="http://schemas.openxmlformats.org/officeDocument/2006/relationships/image" Target="../media/image24.emf"/><Relationship Id="rId10" Type="http://schemas.openxmlformats.org/officeDocument/2006/relationships/oleObject" Target="../embeddings/oleObject16.bin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jpe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e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13.jpeg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0.emf"/><Relationship Id="rId19" Type="http://schemas.openxmlformats.org/officeDocument/2006/relationships/vmlDrawing" Target="../drawings/vmlDrawing5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7.png"/><Relationship Id="rId16" Type="http://schemas.openxmlformats.org/officeDocument/2006/relationships/image" Target="../media/image6.png"/><Relationship Id="rId15" Type="http://schemas.openxmlformats.org/officeDocument/2006/relationships/image" Target="../media/image36.emf"/><Relationship Id="rId14" Type="http://schemas.openxmlformats.org/officeDocument/2006/relationships/oleObject" Target="../embeddings/oleObject28.bin"/><Relationship Id="rId13" Type="http://schemas.openxmlformats.org/officeDocument/2006/relationships/image" Target="../media/image35.emf"/><Relationship Id="rId12" Type="http://schemas.openxmlformats.org/officeDocument/2006/relationships/oleObject" Target="../embeddings/oleObject27.bin"/><Relationship Id="rId11" Type="http://schemas.openxmlformats.org/officeDocument/2006/relationships/image" Target="../media/image34.emf"/><Relationship Id="rId10" Type="http://schemas.openxmlformats.org/officeDocument/2006/relationships/oleObject" Target="../embeddings/oleObject26.bin"/><Relationship Id="rId1" Type="http://schemas.openxmlformats.org/officeDocument/2006/relationships/oleObject" Target="../embeddings/oleObject2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3" name="Group 5"/>
          <p:cNvGrpSpPr/>
          <p:nvPr/>
        </p:nvGrpSpPr>
        <p:grpSpPr bwMode="auto">
          <a:xfrm>
            <a:off x="3359150" y="1902143"/>
            <a:ext cx="5545138" cy="620712"/>
            <a:chOff x="1156" y="1831"/>
            <a:chExt cx="3402" cy="391"/>
          </a:xfrm>
        </p:grpSpPr>
        <p:pic>
          <p:nvPicPr>
            <p:cNvPr id="78854" name="Picture 6" descr="GEL Rounded Rectangle aquamarine">
              <a:hlinkClick r:id="rId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" y="1831"/>
              <a:ext cx="2704" cy="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55" name="Text Box 7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29" y="1860"/>
              <a:ext cx="23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复数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78856" name="Picture 8" descr="GEL Rounded Rectangle aquamarine">
              <a:hlinkClick r:id="rId1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1831"/>
              <a:ext cx="771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57" name="Text Box 9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38" y="1861"/>
              <a:ext cx="4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8-1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58" name="Group 10"/>
          <p:cNvGrpSpPr/>
          <p:nvPr/>
        </p:nvGrpSpPr>
        <p:grpSpPr bwMode="auto">
          <a:xfrm>
            <a:off x="3359150" y="2622868"/>
            <a:ext cx="5545138" cy="593725"/>
            <a:chOff x="1156" y="2285"/>
            <a:chExt cx="3402" cy="391"/>
          </a:xfrm>
        </p:grpSpPr>
        <p:pic>
          <p:nvPicPr>
            <p:cNvPr id="78859" name="Picture 11" descr="GEL Rounded Rectangle aquamarine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" y="2285"/>
              <a:ext cx="2704" cy="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60" name="Text Box 12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29" y="2314"/>
              <a:ext cx="2355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正弦量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78861" name="Picture 13" descr="GEL Rounded Rectangle aquamarine">
              <a:hlinkClick r:id="rId4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2285"/>
              <a:ext cx="771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2" name="Text Box 14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38" y="2315"/>
              <a:ext cx="412" cy="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8-2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63" name="Group 15"/>
          <p:cNvGrpSpPr/>
          <p:nvPr/>
        </p:nvGrpSpPr>
        <p:grpSpPr bwMode="auto">
          <a:xfrm>
            <a:off x="3359150" y="3342005"/>
            <a:ext cx="5545138" cy="666750"/>
            <a:chOff x="1156" y="2738"/>
            <a:chExt cx="3402" cy="391"/>
          </a:xfrm>
        </p:grpSpPr>
        <p:pic>
          <p:nvPicPr>
            <p:cNvPr id="78864" name="Picture 16" descr="GEL Rounded Rectangle aquamarine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" y="2738"/>
              <a:ext cx="2704" cy="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65" name="Text Box 17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29" y="2767"/>
              <a:ext cx="2355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相量法的基础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78866" name="Picture 18" descr="GEL Rounded Rectangle aquamarine">
              <a:hlinkClick r:id="rId6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2738"/>
              <a:ext cx="771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7" name="Text Box 19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38" y="2768"/>
              <a:ext cx="41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8-3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68" name="Group 20"/>
          <p:cNvGrpSpPr/>
          <p:nvPr/>
        </p:nvGrpSpPr>
        <p:grpSpPr bwMode="auto">
          <a:xfrm>
            <a:off x="3359150" y="4035743"/>
            <a:ext cx="5545138" cy="620712"/>
            <a:chOff x="1156" y="3175"/>
            <a:chExt cx="3402" cy="391"/>
          </a:xfrm>
        </p:grpSpPr>
        <p:pic>
          <p:nvPicPr>
            <p:cNvPr id="78869" name="Picture 21" descr="GEL Rounded Rectangle aquamarine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4" y="3175"/>
              <a:ext cx="2704" cy="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870" name="Text Box 22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29" y="3204"/>
              <a:ext cx="235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电路定律的相量形式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78871" name="Picture 23" descr="GEL Rounded Rectangle aquamarine">
              <a:hlinkClick r:id="rId8" action="ppaction://hlinksldjump"/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6" y="3175"/>
              <a:ext cx="771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72" name="Text Box 2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38" y="3205"/>
              <a:ext cx="4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8-4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873" name="Group 25"/>
          <p:cNvGrpSpPr/>
          <p:nvPr/>
        </p:nvGrpSpPr>
        <p:grpSpPr bwMode="auto">
          <a:xfrm>
            <a:off x="9120188" y="6021388"/>
            <a:ext cx="1368425" cy="647700"/>
            <a:chOff x="2971" y="3113"/>
            <a:chExt cx="1043" cy="499"/>
          </a:xfrm>
        </p:grpSpPr>
        <p:sp>
          <p:nvSpPr>
            <p:cNvPr id="78874" name="Oval 26"/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3366FF">
                    <a:gamma/>
                    <a:tint val="66667"/>
                    <a:invGamma/>
                  </a:srgbClr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5" name="Oval 27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CC0000"/>
                  </a:solidFill>
                  <a:ea typeface="隶书" pitchFamily="49" charset="-122"/>
                </a:rPr>
                <a:t>首 页</a:t>
              </a:r>
              <a:endParaRPr lang="zh-CN" altLang="en-US">
                <a:solidFill>
                  <a:srgbClr val="CC0000"/>
                </a:solidFill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7956" y="505237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第九章的理论基础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第八章</a:t>
            </a:r>
            <a:r>
              <a:rPr lang="en-US" altLang="zh-CN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8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915670" y="1341120"/>
            <a:ext cx="2166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>
                <a:solidFill>
                  <a:schemeClr val="bg1"/>
                </a:solidFill>
                <a:latin typeface="楷体_GB2312" pitchFamily="49" charset="-122"/>
              </a:rPr>
              <a:t>1. </a:t>
            </a: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</a:rPr>
              <a:t>正弦量</a:t>
            </a:r>
            <a:endParaRPr kumimoji="1" lang="zh-CN" altLang="en-US" sz="320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1275715" y="2019300"/>
            <a:ext cx="257619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FF9933"/>
                </a:solidFill>
                <a:latin typeface="楷体_GB2312" pitchFamily="49" charset="-122"/>
              </a:rPr>
              <a:t>瞬时值表达式</a:t>
            </a:r>
            <a:endParaRPr kumimoji="1" lang="zh-CN" altLang="en-US">
              <a:solidFill>
                <a:srgbClr val="FF9933"/>
              </a:solidFill>
              <a:latin typeface="楷体_GB2312" pitchFamily="49" charset="-122"/>
            </a:endParaRPr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4036060" y="1989132"/>
            <a:ext cx="29959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200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3200" b="0" dirty="0">
              <a:solidFill>
                <a:schemeClr val="bg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33839" name="Text Box 47"/>
          <p:cNvSpPr txBox="1">
            <a:spLocks noChangeArrowheads="1"/>
          </p:cNvSpPr>
          <p:nvPr/>
        </p:nvSpPr>
        <p:spPr bwMode="auto">
          <a:xfrm>
            <a:off x="1275715" y="3359785"/>
            <a:ext cx="2804160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 dirty="0">
                <a:solidFill>
                  <a:srgbClr val="FF9933"/>
                </a:solidFill>
                <a:latin typeface="楷体_GB2312" pitchFamily="49" charset="-122"/>
              </a:rPr>
              <a:t>周期</a:t>
            </a:r>
            <a:r>
              <a:rPr kumimoji="1" lang="en-US" altLang="zh-CN" b="0" i="1" dirty="0">
                <a:solidFill>
                  <a:srgbClr val="FF9933"/>
                </a:solidFill>
                <a:latin typeface="楷体_GB2312" pitchFamily="49" charset="-122"/>
              </a:rPr>
              <a:t>T</a:t>
            </a:r>
            <a:r>
              <a:rPr kumimoji="1" lang="en-US" altLang="zh-CN" i="1" dirty="0">
                <a:solidFill>
                  <a:srgbClr val="FF9933"/>
                </a:solidFill>
                <a:latin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9933"/>
                </a:solidFill>
                <a:latin typeface="楷体_GB2312" pitchFamily="49" charset="-122"/>
              </a:rPr>
              <a:t>和频率</a:t>
            </a:r>
            <a:r>
              <a:rPr kumimoji="1" lang="en-US" altLang="zh-CN" b="0" i="1" dirty="0">
                <a:solidFill>
                  <a:srgbClr val="FF9933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dirty="0">
              <a:solidFill>
                <a:srgbClr val="FF99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840" name="Text Box 48"/>
          <p:cNvSpPr txBox="1">
            <a:spLocks noChangeArrowheads="1"/>
          </p:cNvSpPr>
          <p:nvPr/>
        </p:nvSpPr>
        <p:spPr bwMode="auto">
          <a:xfrm>
            <a:off x="1726248" y="4510489"/>
            <a:ext cx="51133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频率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：每秒重复变化的次数。</a:t>
            </a:r>
            <a:endParaRPr kumimoji="1" lang="zh-CN" altLang="en-US" i="1">
              <a:latin typeface="楷体_GB2312" pitchFamily="49" charset="-122"/>
            </a:endParaRPr>
          </a:p>
        </p:txBody>
      </p:sp>
      <p:sp>
        <p:nvSpPr>
          <p:cNvPr id="33841" name="Text Box 49"/>
          <p:cNvSpPr txBox="1">
            <a:spLocks noChangeArrowheads="1"/>
          </p:cNvSpPr>
          <p:nvPr/>
        </p:nvSpPr>
        <p:spPr bwMode="auto">
          <a:xfrm>
            <a:off x="1703388" y="3989472"/>
            <a:ext cx="59055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周期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：重复变化一次所需的时间。</a:t>
            </a:r>
            <a:endParaRPr kumimoji="1" lang="zh-CN" altLang="en-US" i="1">
              <a:latin typeface="楷体_GB2312" pitchFamily="49" charset="-122"/>
            </a:endParaRPr>
          </a:p>
        </p:txBody>
      </p:sp>
      <p:sp>
        <p:nvSpPr>
          <p:cNvPr id="33842" name="AutoShape 50"/>
          <p:cNvSpPr/>
          <p:nvPr/>
        </p:nvSpPr>
        <p:spPr bwMode="auto">
          <a:xfrm flipH="1">
            <a:off x="1418908" y="4296153"/>
            <a:ext cx="301625" cy="575674"/>
          </a:xfrm>
          <a:prstGeom prst="rightBrace">
            <a:avLst>
              <a:gd name="adj1" fmla="val 30395"/>
              <a:gd name="adj2" fmla="val 50000"/>
            </a:avLst>
          </a:prstGeom>
          <a:noFill/>
          <a:ln w="2857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7021830" y="4512310"/>
            <a:ext cx="26695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单位</a:t>
            </a:r>
            <a:r>
              <a:rPr kumimoji="1" lang="en-US" altLang="zh-CN">
                <a:latin typeface="楷体_GB2312" pitchFamily="49" charset="-122"/>
              </a:rPr>
              <a:t>: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Hz </a:t>
            </a:r>
            <a:r>
              <a:rPr kumimoji="1" lang="en-US" altLang="zh-CN">
                <a:latin typeface="楷体_GB2312" pitchFamily="49" charset="-122"/>
              </a:rPr>
              <a:t>(</a:t>
            </a:r>
            <a:r>
              <a:rPr kumimoji="1" lang="zh-CN" altLang="en-US">
                <a:latin typeface="楷体_GB2312" pitchFamily="49" charset="-122"/>
              </a:rPr>
              <a:t>赫兹</a:t>
            </a:r>
            <a:r>
              <a:rPr kumimoji="1" lang="en-US" altLang="zh-CN">
                <a:latin typeface="楷体_GB2312" pitchFamily="49" charset="-122"/>
              </a:rPr>
              <a:t>)</a:t>
            </a:r>
            <a:endParaRPr kumimoji="1" lang="en-US" altLang="zh-CN">
              <a:latin typeface="楷体_GB2312" pitchFamily="49" charset="-122"/>
            </a:endParaRPr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7536180" y="3936365"/>
            <a:ext cx="21672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单位：</a:t>
            </a:r>
            <a:r>
              <a:rPr kumimoji="1" lang="en-US" altLang="zh-CN" b="0">
                <a:latin typeface="楷体_GB2312" pitchFamily="49" charset="-122"/>
              </a:rPr>
              <a:t>s(</a:t>
            </a:r>
            <a:r>
              <a:rPr kumimoji="1" lang="zh-CN" altLang="en-US">
                <a:latin typeface="楷体_GB2312" pitchFamily="49" charset="-122"/>
              </a:rPr>
              <a:t>秒</a:t>
            </a:r>
            <a:r>
              <a:rPr kumimoji="1" lang="en-US" altLang="zh-CN">
                <a:latin typeface="楷体_GB2312" pitchFamily="49" charset="-122"/>
              </a:rPr>
              <a:t>)</a:t>
            </a:r>
            <a:endParaRPr kumimoji="1" lang="en-US" altLang="zh-CN">
              <a:latin typeface="楷体_GB2312" pitchFamily="49" charset="-122"/>
            </a:endParaRPr>
          </a:p>
        </p:txBody>
      </p:sp>
      <p:graphicFrame>
        <p:nvGraphicFramePr>
          <p:cNvPr id="33845" name="Object 53"/>
          <p:cNvGraphicFramePr>
            <a:graphicFrameLocks noChangeAspect="1"/>
          </p:cNvGraphicFramePr>
          <p:nvPr/>
        </p:nvGraphicFramePr>
        <p:xfrm>
          <a:off x="10024110" y="3917950"/>
          <a:ext cx="1265555" cy="116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76" name="公式" r:id="rId1" imgW="482600" imgH="444500" progId="Equation.3">
                  <p:embed/>
                </p:oleObj>
              </mc:Choice>
              <mc:Fallback>
                <p:oleObj name="公式" r:id="rId1" imgW="482600" imgH="4445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4110" y="3917950"/>
                        <a:ext cx="1265555" cy="116649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accent1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9" name="Text Box 57"/>
          <p:cNvSpPr txBox="1">
            <a:spLocks noChangeArrowheads="1"/>
          </p:cNvSpPr>
          <p:nvPr/>
        </p:nvSpPr>
        <p:spPr bwMode="auto">
          <a:xfrm>
            <a:off x="1271588" y="2711217"/>
            <a:ext cx="5545137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正弦量为周期函数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T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3200" b="0">
              <a:solidFill>
                <a:schemeClr val="bg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grpSp>
        <p:nvGrpSpPr>
          <p:cNvPr id="33851" name="Group 59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33852" name="Picture 6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53" name="Text Box 6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854" name="Group 62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33855" name="Picture 6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56" name="Text Box 6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3860" name="AutoShape 68" descr="羊皮纸"/>
          <p:cNvSpPr>
            <a:spLocks noChangeArrowheads="1"/>
          </p:cNvSpPr>
          <p:nvPr/>
        </p:nvSpPr>
        <p:spPr bwMode="auto">
          <a:xfrm>
            <a:off x="10228580" y="3279775"/>
            <a:ext cx="998855" cy="537210"/>
          </a:xfrm>
          <a:prstGeom prst="wedgeRoundRectCallout">
            <a:avLst>
              <a:gd name="adj1" fmla="val -61633"/>
              <a:gd name="adj2" fmla="val -136406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波形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3865" name="Group 73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33866" name="Picture 7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67" name="Text Box 7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18773" y="1385094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按正弦规律变化的电压</a:t>
            </a:r>
            <a:r>
              <a:rPr lang="zh-CN" altLang="en-US" sz="24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电流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95140" y="3429650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也可采用正弦函数</a:t>
            </a:r>
            <a:endParaRPr lang="zh-CN" altLang="en-US" sz="2400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8.2 </a:t>
            </a:r>
            <a:r>
              <a:rPr lang="zh-CN" altLang="en-US" sz="40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正弦量</a:t>
            </a:r>
            <a:endParaRPr lang="zh-CN" altLang="en-US" sz="40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69"/>
          <p:cNvGrpSpPr/>
          <p:nvPr/>
        </p:nvGrpSpPr>
        <p:grpSpPr bwMode="auto">
          <a:xfrm>
            <a:off x="7082155" y="1339095"/>
            <a:ext cx="4465638" cy="2057094"/>
            <a:chOff x="3023" y="865"/>
            <a:chExt cx="2292" cy="1179"/>
          </a:xfrm>
        </p:grpSpPr>
        <p:sp>
          <p:nvSpPr>
            <p:cNvPr id="6" name="Freeform 22"/>
            <p:cNvSpPr/>
            <p:nvPr>
              <p:custDataLst>
                <p:tags r:id="rId5"/>
              </p:custDataLst>
            </p:nvPr>
          </p:nvSpPr>
          <p:spPr bwMode="auto">
            <a:xfrm>
              <a:off x="3295" y="1361"/>
              <a:ext cx="137" cy="284"/>
            </a:xfrm>
            <a:custGeom>
              <a:avLst/>
              <a:gdLst>
                <a:gd name="T0" fmla="*/ 0 w 118"/>
                <a:gd name="T1" fmla="*/ 274 h 274"/>
                <a:gd name="T2" fmla="*/ 13 w 118"/>
                <a:gd name="T3" fmla="*/ 240 h 274"/>
                <a:gd name="T4" fmla="*/ 29 w 118"/>
                <a:gd name="T5" fmla="*/ 200 h 274"/>
                <a:gd name="T6" fmla="*/ 59 w 118"/>
                <a:gd name="T7" fmla="*/ 127 h 274"/>
                <a:gd name="T8" fmla="*/ 75 w 118"/>
                <a:gd name="T9" fmla="*/ 90 h 274"/>
                <a:gd name="T10" fmla="*/ 89 w 118"/>
                <a:gd name="T11" fmla="*/ 56 h 274"/>
                <a:gd name="T12" fmla="*/ 105 w 118"/>
                <a:gd name="T13" fmla="*/ 27 h 274"/>
                <a:gd name="T14" fmla="*/ 118 w 118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7" name="Freeform 23"/>
            <p:cNvSpPr/>
            <p:nvPr>
              <p:custDataLst>
                <p:tags r:id="rId6"/>
              </p:custDataLst>
            </p:nvPr>
          </p:nvSpPr>
          <p:spPr bwMode="auto">
            <a:xfrm>
              <a:off x="3432" y="1244"/>
              <a:ext cx="135" cy="117"/>
            </a:xfrm>
            <a:custGeom>
              <a:avLst/>
              <a:gdLst>
                <a:gd name="T0" fmla="*/ 0 w 116"/>
                <a:gd name="T1" fmla="*/ 113 h 113"/>
                <a:gd name="T2" fmla="*/ 14 w 116"/>
                <a:gd name="T3" fmla="*/ 88 h 113"/>
                <a:gd name="T4" fmla="*/ 30 w 116"/>
                <a:gd name="T5" fmla="*/ 69 h 113"/>
                <a:gd name="T6" fmla="*/ 44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7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8" name="Freeform 24"/>
            <p:cNvSpPr/>
            <p:nvPr>
              <p:custDataLst>
                <p:tags r:id="rId7"/>
              </p:custDataLst>
            </p:nvPr>
          </p:nvSpPr>
          <p:spPr bwMode="auto">
            <a:xfrm>
              <a:off x="3567" y="1244"/>
              <a:ext cx="139" cy="117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4 w 119"/>
                <a:gd name="T7" fmla="*/ 20 h 113"/>
                <a:gd name="T8" fmla="*/ 60 w 119"/>
                <a:gd name="T9" fmla="*/ 32 h 113"/>
                <a:gd name="T10" fmla="*/ 76 w 119"/>
                <a:gd name="T11" fmla="*/ 49 h 113"/>
                <a:gd name="T12" fmla="*/ 90 w 119"/>
                <a:gd name="T13" fmla="*/ 69 h 113"/>
                <a:gd name="T14" fmla="*/ 106 w 119"/>
                <a:gd name="T15" fmla="*/ 88 h 113"/>
                <a:gd name="T16" fmla="*/ 119 w 119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9" name="Freeform 25"/>
            <p:cNvSpPr/>
            <p:nvPr>
              <p:custDataLst>
                <p:tags r:id="rId8"/>
              </p:custDataLst>
            </p:nvPr>
          </p:nvSpPr>
          <p:spPr bwMode="auto">
            <a:xfrm>
              <a:off x="3706" y="1361"/>
              <a:ext cx="135" cy="284"/>
            </a:xfrm>
            <a:custGeom>
              <a:avLst/>
              <a:gdLst>
                <a:gd name="T0" fmla="*/ 0 w 116"/>
                <a:gd name="T1" fmla="*/ 0 h 274"/>
                <a:gd name="T2" fmla="*/ 14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7 w 116"/>
                <a:gd name="T11" fmla="*/ 203 h 274"/>
                <a:gd name="T12" fmla="*/ 103 w 116"/>
                <a:gd name="T13" fmla="*/ 240 h 274"/>
                <a:gd name="T14" fmla="*/ 116 w 116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0" name="Freeform 26"/>
            <p:cNvSpPr/>
            <p:nvPr>
              <p:custDataLst>
                <p:tags r:id="rId9"/>
              </p:custDataLst>
            </p:nvPr>
          </p:nvSpPr>
          <p:spPr bwMode="auto">
            <a:xfrm>
              <a:off x="3841" y="1645"/>
              <a:ext cx="138" cy="280"/>
            </a:xfrm>
            <a:custGeom>
              <a:avLst/>
              <a:gdLst>
                <a:gd name="T0" fmla="*/ 0 w 119"/>
                <a:gd name="T1" fmla="*/ 0 h 271"/>
                <a:gd name="T2" fmla="*/ 14 w 119"/>
                <a:gd name="T3" fmla="*/ 34 h 271"/>
                <a:gd name="T4" fmla="*/ 30 w 119"/>
                <a:gd name="T5" fmla="*/ 71 h 271"/>
                <a:gd name="T6" fmla="*/ 60 w 119"/>
                <a:gd name="T7" fmla="*/ 146 h 271"/>
                <a:gd name="T8" fmla="*/ 76 w 119"/>
                <a:gd name="T9" fmla="*/ 181 h 271"/>
                <a:gd name="T10" fmla="*/ 89 w 119"/>
                <a:gd name="T11" fmla="*/ 215 h 271"/>
                <a:gd name="T12" fmla="*/ 106 w 119"/>
                <a:gd name="T13" fmla="*/ 244 h 271"/>
                <a:gd name="T14" fmla="*/ 119 w 119"/>
                <a:gd name="T1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1" name="Freeform 27"/>
            <p:cNvSpPr/>
            <p:nvPr>
              <p:custDataLst>
                <p:tags r:id="rId10"/>
              </p:custDataLst>
            </p:nvPr>
          </p:nvSpPr>
          <p:spPr bwMode="auto">
            <a:xfrm>
              <a:off x="3979" y="1925"/>
              <a:ext cx="136" cy="119"/>
            </a:xfrm>
            <a:custGeom>
              <a:avLst/>
              <a:gdLst>
                <a:gd name="T0" fmla="*/ 0 w 116"/>
                <a:gd name="T1" fmla="*/ 0 h 115"/>
                <a:gd name="T2" fmla="*/ 14 w 116"/>
                <a:gd name="T3" fmla="*/ 25 h 115"/>
                <a:gd name="T4" fmla="*/ 30 w 116"/>
                <a:gd name="T5" fmla="*/ 44 h 115"/>
                <a:gd name="T6" fmla="*/ 43 w 116"/>
                <a:gd name="T7" fmla="*/ 64 h 115"/>
                <a:gd name="T8" fmla="*/ 57 w 116"/>
                <a:gd name="T9" fmla="*/ 81 h 115"/>
                <a:gd name="T10" fmla="*/ 73 w 116"/>
                <a:gd name="T11" fmla="*/ 96 h 115"/>
                <a:gd name="T12" fmla="*/ 87 w 116"/>
                <a:gd name="T13" fmla="*/ 105 h 115"/>
                <a:gd name="T14" fmla="*/ 103 w 116"/>
                <a:gd name="T15" fmla="*/ 113 h 115"/>
                <a:gd name="T16" fmla="*/ 116 w 116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2" name="Freeform 28"/>
            <p:cNvSpPr/>
            <p:nvPr>
              <p:custDataLst>
                <p:tags r:id="rId11"/>
              </p:custDataLst>
            </p:nvPr>
          </p:nvSpPr>
          <p:spPr bwMode="auto">
            <a:xfrm>
              <a:off x="4115" y="1925"/>
              <a:ext cx="138" cy="119"/>
            </a:xfrm>
            <a:custGeom>
              <a:avLst/>
              <a:gdLst>
                <a:gd name="T0" fmla="*/ 0 w 119"/>
                <a:gd name="T1" fmla="*/ 115 h 115"/>
                <a:gd name="T2" fmla="*/ 14 w 119"/>
                <a:gd name="T3" fmla="*/ 113 h 115"/>
                <a:gd name="T4" fmla="*/ 30 w 119"/>
                <a:gd name="T5" fmla="*/ 105 h 115"/>
                <a:gd name="T6" fmla="*/ 43 w 119"/>
                <a:gd name="T7" fmla="*/ 96 h 115"/>
                <a:gd name="T8" fmla="*/ 60 w 119"/>
                <a:gd name="T9" fmla="*/ 81 h 115"/>
                <a:gd name="T10" fmla="*/ 76 w 119"/>
                <a:gd name="T11" fmla="*/ 64 h 115"/>
                <a:gd name="T12" fmla="*/ 89 w 119"/>
                <a:gd name="T13" fmla="*/ 44 h 115"/>
                <a:gd name="T14" fmla="*/ 106 w 119"/>
                <a:gd name="T15" fmla="*/ 25 h 115"/>
                <a:gd name="T16" fmla="*/ 119 w 119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3" name="Freeform 29"/>
            <p:cNvSpPr/>
            <p:nvPr>
              <p:custDataLst>
                <p:tags r:id="rId12"/>
              </p:custDataLst>
            </p:nvPr>
          </p:nvSpPr>
          <p:spPr bwMode="auto">
            <a:xfrm>
              <a:off x="4253" y="1645"/>
              <a:ext cx="135" cy="280"/>
            </a:xfrm>
            <a:custGeom>
              <a:avLst/>
              <a:gdLst>
                <a:gd name="T0" fmla="*/ 0 w 116"/>
                <a:gd name="T1" fmla="*/ 271 h 271"/>
                <a:gd name="T2" fmla="*/ 14 w 116"/>
                <a:gd name="T3" fmla="*/ 244 h 271"/>
                <a:gd name="T4" fmla="*/ 30 w 116"/>
                <a:gd name="T5" fmla="*/ 215 h 271"/>
                <a:gd name="T6" fmla="*/ 43 w 116"/>
                <a:gd name="T7" fmla="*/ 181 h 271"/>
                <a:gd name="T8" fmla="*/ 57 w 116"/>
                <a:gd name="T9" fmla="*/ 146 h 271"/>
                <a:gd name="T10" fmla="*/ 86 w 116"/>
                <a:gd name="T11" fmla="*/ 71 h 271"/>
                <a:gd name="T12" fmla="*/ 103 w 116"/>
                <a:gd name="T13" fmla="*/ 34 h 271"/>
                <a:gd name="T14" fmla="*/ 116 w 116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4" name="Freeform 30"/>
            <p:cNvSpPr/>
            <p:nvPr>
              <p:custDataLst>
                <p:tags r:id="rId13"/>
              </p:custDataLst>
            </p:nvPr>
          </p:nvSpPr>
          <p:spPr bwMode="auto">
            <a:xfrm>
              <a:off x="4388" y="1361"/>
              <a:ext cx="139" cy="284"/>
            </a:xfrm>
            <a:custGeom>
              <a:avLst/>
              <a:gdLst>
                <a:gd name="T0" fmla="*/ 0 w 119"/>
                <a:gd name="T1" fmla="*/ 274 h 274"/>
                <a:gd name="T2" fmla="*/ 14 w 119"/>
                <a:gd name="T3" fmla="*/ 240 h 274"/>
                <a:gd name="T4" fmla="*/ 30 w 119"/>
                <a:gd name="T5" fmla="*/ 203 h 274"/>
                <a:gd name="T6" fmla="*/ 60 w 119"/>
                <a:gd name="T7" fmla="*/ 127 h 274"/>
                <a:gd name="T8" fmla="*/ 76 w 119"/>
                <a:gd name="T9" fmla="*/ 90 h 274"/>
                <a:gd name="T10" fmla="*/ 89 w 119"/>
                <a:gd name="T11" fmla="*/ 56 h 274"/>
                <a:gd name="T12" fmla="*/ 105 w 119"/>
                <a:gd name="T13" fmla="*/ 27 h 274"/>
                <a:gd name="T14" fmla="*/ 119 w 119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" name="Freeform 31"/>
            <p:cNvSpPr/>
            <p:nvPr>
              <p:custDataLst>
                <p:tags r:id="rId14"/>
              </p:custDataLst>
            </p:nvPr>
          </p:nvSpPr>
          <p:spPr bwMode="auto">
            <a:xfrm>
              <a:off x="4527" y="1244"/>
              <a:ext cx="135" cy="117"/>
            </a:xfrm>
            <a:custGeom>
              <a:avLst/>
              <a:gdLst>
                <a:gd name="T0" fmla="*/ 0 w 116"/>
                <a:gd name="T1" fmla="*/ 113 h 113"/>
                <a:gd name="T2" fmla="*/ 13 w 116"/>
                <a:gd name="T3" fmla="*/ 88 h 113"/>
                <a:gd name="T4" fmla="*/ 30 w 116"/>
                <a:gd name="T5" fmla="*/ 69 h 113"/>
                <a:gd name="T6" fmla="*/ 43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6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6" name="Freeform 32"/>
            <p:cNvSpPr/>
            <p:nvPr>
              <p:custDataLst>
                <p:tags r:id="rId15"/>
              </p:custDataLst>
            </p:nvPr>
          </p:nvSpPr>
          <p:spPr bwMode="auto">
            <a:xfrm>
              <a:off x="4662" y="1244"/>
              <a:ext cx="138" cy="117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3 w 119"/>
                <a:gd name="T7" fmla="*/ 20 h 113"/>
                <a:gd name="T8" fmla="*/ 59 w 119"/>
                <a:gd name="T9" fmla="*/ 32 h 113"/>
                <a:gd name="T10" fmla="*/ 76 w 119"/>
                <a:gd name="T11" fmla="*/ 49 h 113"/>
                <a:gd name="T12" fmla="*/ 89 w 119"/>
                <a:gd name="T13" fmla="*/ 69 h 113"/>
                <a:gd name="T14" fmla="*/ 105 w 119"/>
                <a:gd name="T15" fmla="*/ 88 h 113"/>
                <a:gd name="T16" fmla="*/ 119 w 119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7" name="Freeform 33"/>
            <p:cNvSpPr/>
            <p:nvPr>
              <p:custDataLst>
                <p:tags r:id="rId16"/>
              </p:custDataLst>
            </p:nvPr>
          </p:nvSpPr>
          <p:spPr bwMode="auto">
            <a:xfrm>
              <a:off x="4800" y="1361"/>
              <a:ext cx="135" cy="284"/>
            </a:xfrm>
            <a:custGeom>
              <a:avLst/>
              <a:gdLst>
                <a:gd name="T0" fmla="*/ 0 w 116"/>
                <a:gd name="T1" fmla="*/ 0 h 274"/>
                <a:gd name="T2" fmla="*/ 13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6 w 116"/>
                <a:gd name="T11" fmla="*/ 203 h 274"/>
                <a:gd name="T12" fmla="*/ 102 w 116"/>
                <a:gd name="T13" fmla="*/ 240 h 274"/>
                <a:gd name="T14" fmla="*/ 116 w 116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8" name="Line 3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935" y="1645"/>
              <a:ext cx="139" cy="2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9" name="Line 3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3023" y="1638"/>
              <a:ext cx="22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Line 3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3415" y="944"/>
              <a:ext cx="0" cy="107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" name="Text Box 3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154" y="1569"/>
              <a:ext cx="153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38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421" y="865"/>
              <a:ext cx="153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39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440" y="1674"/>
              <a:ext cx="189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44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519" y="1093"/>
              <a:ext cx="0" cy="54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5" name="Line 45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3415" y="1193"/>
              <a:ext cx="111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6" name="Text Box 4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926" y="912"/>
              <a:ext cx="19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6322" name="Text Box 2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1346200" y="5213350"/>
            <a:ext cx="259143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  <a:buSzPct val="85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9933"/>
                </a:solidFill>
                <a:latin typeface="楷体_GB2312" pitchFamily="49" charset="-122"/>
              </a:rPr>
              <a:t>正弦电流电路</a:t>
            </a:r>
            <a:endParaRPr lang="zh-CN" altLang="en-US">
              <a:solidFill>
                <a:srgbClr val="FF9933"/>
              </a:solidFill>
              <a:latin typeface="楷体_GB2312" pitchFamily="49" charset="-122"/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3758883" y="5085398"/>
            <a:ext cx="7848600" cy="12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kumimoji="1" lang="en-US" altLang="zh-CN" dirty="0">
                <a:latin typeface="楷体_GB2312" pitchFamily="49" charset="-122"/>
              </a:rPr>
              <a:t>    </a:t>
            </a:r>
            <a:r>
              <a:rPr kumimoji="1" lang="zh-CN" altLang="en-US" dirty="0">
                <a:latin typeface="楷体_GB2312" pitchFamily="49" charset="-122"/>
              </a:rPr>
              <a:t>激励和响应均为同频率的正弦量的线性电路（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正弦稳态电路</a:t>
            </a:r>
            <a:r>
              <a:rPr kumimoji="1" lang="zh-CN" altLang="en-US" dirty="0">
                <a:latin typeface="楷体_GB2312" pitchFamily="49" charset="-122"/>
              </a:rPr>
              <a:t>）称为正弦电路或交流电路。</a:t>
            </a:r>
            <a:endParaRPr kumimoji="1" lang="zh-CN" altLang="en-US" dirty="0">
              <a:latin typeface="楷体_GB2312" pitchFamily="49" charset="-122"/>
            </a:endParaRPr>
          </a:p>
        </p:txBody>
      </p:sp>
      <p:sp>
        <p:nvSpPr>
          <p:cNvPr id="56324" name="Line 4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940175" y="5429885"/>
            <a:ext cx="574675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33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33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4" dur="20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9" grpId="0"/>
      <p:bldP spid="33800" grpId="0" bldLvl="0" animBg="1"/>
      <p:bldP spid="33801" grpId="0" autoUpdateAnimBg="0"/>
      <p:bldP spid="33839" grpId="0" bldLvl="0" animBg="1"/>
      <p:bldP spid="33840" grpId="0" bldLvl="0" animBg="1" autoUpdateAnimBg="0"/>
      <p:bldP spid="33841" grpId="0" bldLvl="0" animBg="1" autoUpdateAnimBg="0"/>
      <p:bldP spid="33842" grpId="0" bldLvl="0" animBg="1"/>
      <p:bldP spid="33843" grpId="0" bldLvl="0" animBg="1" autoUpdateAnimBg="0"/>
      <p:bldP spid="33844" grpId="0" bldLvl="0" animBg="1" autoUpdateAnimBg="0"/>
      <p:bldP spid="33849" grpId="0" autoUpdateAnimBg="0"/>
      <p:bldP spid="33860" grpId="0" bldLvl="0" animBg="1"/>
      <p:bldP spid="2" grpId="0"/>
      <p:bldP spid="3" grpId="0"/>
      <p:bldP spid="56322" grpId="0" bldLvl="0" animBg="1"/>
      <p:bldP spid="56323" grpId="0" bldLvl="0" animBg="1"/>
      <p:bldP spid="56324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41375" y="1898015"/>
            <a:ext cx="1034478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arabicPeriod"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正弦稳态电路在电力系统和电子技术领域占有十分重要的地位。</a:t>
            </a:r>
            <a:endParaRPr kumimoji="1" lang="zh-CN" altLang="en-US" i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910908" y="1348740"/>
            <a:ext cx="395922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85000"/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9933"/>
                </a:solidFill>
                <a:latin typeface="楷体_GB2312" pitchFamily="49" charset="-122"/>
              </a:rPr>
              <a:t>研究正弦电路的意义</a:t>
            </a:r>
            <a:endParaRPr lang="zh-CN" altLang="en-US">
              <a:solidFill>
                <a:srgbClr val="FF9933"/>
              </a:solidFill>
              <a:latin typeface="楷体_GB2312" pitchFamily="49" charset="-122"/>
            </a:endParaRP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1274445" y="2372360"/>
            <a:ext cx="891222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正弦函数是周期函数，其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加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减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求导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积分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运算后仍是同频率的正弦函数。</a:t>
            </a:r>
            <a:endParaRPr kumimoji="1" lang="zh-CN" altLang="en-US" i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1275080" y="3589655"/>
            <a:ext cx="57397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2"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正弦信号容易产生、传送和使用。</a:t>
            </a:r>
            <a:endParaRPr kumimoji="1" lang="zh-CN" altLang="en-US" i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6336" name="Group 1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6337" name="Picture 1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38" name="Text Box 1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6339" name="Group 1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6340" name="Picture 2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41" name="Text Box 2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6345" name="Group 25"/>
          <p:cNvGrpSpPr/>
          <p:nvPr/>
        </p:nvGrpSpPr>
        <p:grpSpPr bwMode="auto">
          <a:xfrm>
            <a:off x="701040" y="2345691"/>
            <a:ext cx="673100" cy="1404937"/>
            <a:chOff x="343" y="2975"/>
            <a:chExt cx="424" cy="885"/>
          </a:xfrm>
        </p:grpSpPr>
        <p:pic>
          <p:nvPicPr>
            <p:cNvPr id="56346" name="Picture 26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" y="2975"/>
              <a:ext cx="424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47" name="Text Box 27"/>
            <p:cNvSpPr txBox="1">
              <a:spLocks noChangeArrowheads="1"/>
            </p:cNvSpPr>
            <p:nvPr/>
          </p:nvSpPr>
          <p:spPr bwMode="auto">
            <a:xfrm>
              <a:off x="388" y="3268"/>
              <a:ext cx="339" cy="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Autofit/>
            </a:bodyPr>
            <a:lstStyle/>
            <a:p>
              <a:r>
                <a:rPr kumimoji="1" lang="zh-CN" altLang="en-US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优</a:t>
              </a:r>
              <a:endParaRPr kumimoji="1" lang="zh-CN" altLang="en-US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  <a:p>
              <a:r>
                <a:rPr kumimoji="1" lang="zh-CN" altLang="en-US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点</a:t>
              </a:r>
              <a:endParaRPr kumimoji="1" lang="zh-CN" altLang="en-US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6351" name="Group 3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6352" name="Picture 3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53" name="Text Box 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9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研究正弦电路的意义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343" name="Text Box 4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6940" y="4208780"/>
            <a:ext cx="1022159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arabicPeriod" startAt="2"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正弦信号是一种基本信号，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任何非正弦周期信号可以分解为按正弦规律变化的分量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的求和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i="1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5345" name="Object 49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949440" y="3716020"/>
          <a:ext cx="458343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2" name="公式" r:id="rId5" imgW="1828800" imgH="444500" progId="Equation.3">
                  <p:embed/>
                </p:oleObj>
              </mc:Choice>
              <mc:Fallback>
                <p:oleObj name="公式" r:id="rId5" imgW="1828800" imgH="4445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440" y="3716020"/>
                        <a:ext cx="4583430" cy="11144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FF"/>
                          </a:gs>
                          <a:gs pos="50000">
                            <a:schemeClr val="bg1"/>
                          </a:gs>
                          <a:gs pos="100000">
                            <a:srgbClr val="66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46" name="Text Box 5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150110" y="5542915"/>
            <a:ext cx="902144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</a:rPr>
              <a:t>对正弦电路的分析研究具有重要的理论价值和实际意义。</a:t>
            </a:r>
            <a:endParaRPr kumimoji="1" lang="zh-CN" altLang="en-US" i="1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grpSp>
        <p:nvGrpSpPr>
          <p:cNvPr id="55357" name="Group 61"/>
          <p:cNvGrpSpPr/>
          <p:nvPr/>
        </p:nvGrpSpPr>
        <p:grpSpPr bwMode="auto">
          <a:xfrm>
            <a:off x="536258" y="5396230"/>
            <a:ext cx="1643063" cy="850900"/>
            <a:chOff x="385" y="3022"/>
            <a:chExt cx="1035" cy="536"/>
          </a:xfrm>
        </p:grpSpPr>
        <p:pic>
          <p:nvPicPr>
            <p:cNvPr id="55358" name="Picture 62" descr="123"/>
            <p:cNvPicPr>
              <a:picLocks noChangeAspect="1" noChangeArrowheads="1"/>
            </p:cNvPicPr>
            <p:nvPr>
              <p:custDataLst>
                <p:tags r:id="rId8"/>
              </p:custData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359" name="Text Box 6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5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5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5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ldLvl="0" animBg="1" autoUpdateAnimBg="0"/>
      <p:bldP spid="56329" grpId="0" bldLvl="0" animBg="1"/>
      <p:bldP spid="56332" grpId="0" bldLvl="0" animBg="1" autoUpdateAnimBg="0"/>
      <p:bldP spid="56334" grpId="0" bldLvl="0" animBg="1" autoUpdateAnimBg="0"/>
      <p:bldP spid="55343" grpId="0" bldLvl="0" animBg="1" autoUpdateAnimBg="0"/>
      <p:bldP spid="55346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8" name="Rectangle 50"/>
          <p:cNvSpPr>
            <a:spLocks noChangeArrowheads="1"/>
          </p:cNvSpPr>
          <p:nvPr/>
        </p:nvSpPr>
        <p:spPr bwMode="auto">
          <a:xfrm>
            <a:off x="1202373" y="1485583"/>
            <a:ext cx="583247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9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AutoNum type="arabicParenBoth"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幅值</a:t>
            </a:r>
            <a:r>
              <a:rPr kumimoji="1" lang="zh-CN" altLang="zh-CN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振幅、最大值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b="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b="0" baseline="-250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b="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幅度</a:t>
            </a:r>
            <a:endParaRPr kumimoji="1" lang="en-US" altLang="zh-CN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819" name="Text Box 51"/>
          <p:cNvSpPr txBox="1">
            <a:spLocks noChangeArrowheads="1"/>
          </p:cNvSpPr>
          <p:nvPr/>
        </p:nvSpPr>
        <p:spPr bwMode="auto">
          <a:xfrm>
            <a:off x="1202690" y="2852420"/>
            <a:ext cx="607822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角频率</a:t>
            </a:r>
            <a:r>
              <a:rPr kumimoji="1" lang="el-GR" altLang="zh-CN" sz="3200" b="0" i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ω</a:t>
            </a:r>
            <a:r>
              <a:rPr kumimoji="1" lang="en-US" altLang="zh-CN" sz="3200" b="0" i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r>
              <a:rPr kumimoji="1" lang="en-US" altLang="zh-CN" b="0" i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b="0" i="1" dirty="0" smtClean="0">
                <a:solidFill>
                  <a:srgbClr val="FF0000"/>
                </a:solidFill>
                <a:latin typeface="Symbol" panose="05050102010706020507" pitchFamily="18" charset="2"/>
              </a:rPr>
              <a:t>w </a:t>
            </a:r>
            <a:r>
              <a:rPr kumimoji="1"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b="0" i="1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kumimoji="1"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相位、相角</a:t>
            </a:r>
            <a:r>
              <a:rPr kumimoji="1" lang="en-US" altLang="zh-CN" sz="3200" b="0" i="1" dirty="0" smtClean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endParaRPr kumimoji="1" lang="el-GR" altLang="zh-CN" sz="3200" b="0" dirty="0">
              <a:solidFill>
                <a:schemeClr val="bg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2847" name="Text Box 79"/>
          <p:cNvSpPr txBox="1">
            <a:spLocks noChangeArrowheads="1"/>
          </p:cNvSpPr>
          <p:nvPr/>
        </p:nvSpPr>
        <p:spPr bwMode="auto">
          <a:xfrm>
            <a:off x="1273810" y="4868545"/>
            <a:ext cx="55200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dirty="0">
                <a:latin typeface="楷体_GB2312" pitchFamily="49" charset="-122"/>
              </a:rPr>
              <a:t>(3)</a:t>
            </a:r>
            <a:r>
              <a:rPr kumimoji="1" lang="en-US" altLang="zh-CN" dirty="0"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zh-CN" altLang="en-US" dirty="0">
                <a:latin typeface="楷体_GB2312" pitchFamily="49" charset="-122"/>
              </a:rPr>
              <a:t>初相位</a:t>
            </a:r>
            <a:r>
              <a:rPr kumimoji="1" lang="zh-CN" altLang="en-US" b="0" i="1" dirty="0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         </a:t>
            </a:r>
            <a:r>
              <a:rPr kumimoji="1" lang="en-US" altLang="zh-CN" b="0" i="1" dirty="0" smtClean="0">
                <a:solidFill>
                  <a:srgbClr val="FF0000"/>
                </a:solidFill>
                <a:latin typeface="+mn-lt"/>
                <a:ea typeface="宋体" panose="02010600030101010101" pitchFamily="2" charset="-122"/>
                <a:sym typeface="Symbol" panose="05050102010706020507" pitchFamily="18" charset="2"/>
              </a:rPr>
              <a:t>t=0</a:t>
            </a:r>
            <a:r>
              <a:rPr kumimoji="1"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Symbol" panose="05050102010706020507" pitchFamily="18" charset="2"/>
              </a:rPr>
              <a:t>时刻的相位</a:t>
            </a:r>
            <a:endParaRPr kumimoji="1"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2855" name="Object 87"/>
          <p:cNvGraphicFramePr>
            <a:graphicFrameLocks noChangeAspect="1"/>
          </p:cNvGraphicFramePr>
          <p:nvPr/>
        </p:nvGraphicFramePr>
        <p:xfrm>
          <a:off x="2754313" y="4147820"/>
          <a:ext cx="2716212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" name="公式" r:id="rId1" imgW="1562100" imgH="457200" progId="Equation.3">
                  <p:embed/>
                </p:oleObj>
              </mc:Choice>
              <mc:Fallback>
                <p:oleObj name="公式" r:id="rId1" imgW="1562100" imgH="457200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4147820"/>
                        <a:ext cx="2716212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56" name="Rectangle 88"/>
          <p:cNvSpPr>
            <a:spLocks noChangeArrowheads="1"/>
          </p:cNvSpPr>
          <p:nvPr/>
        </p:nvSpPr>
        <p:spPr bwMode="auto">
          <a:xfrm>
            <a:off x="5880100" y="4291965"/>
            <a:ext cx="40322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单位：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rad/s</a:t>
            </a:r>
            <a:r>
              <a:rPr kumimoji="1" lang="en-US" altLang="zh-CN" b="0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zh-CN" dirty="0">
                <a:latin typeface="楷体_GB2312" pitchFamily="49" charset="-122"/>
              </a:rPr>
              <a:t>弧度</a:t>
            </a:r>
            <a:r>
              <a:rPr kumimoji="1" lang="en-US" altLang="zh-CN" dirty="0">
                <a:latin typeface="楷体_GB2312" pitchFamily="49" charset="-122"/>
              </a:rPr>
              <a:t>/</a:t>
            </a:r>
            <a:r>
              <a:rPr kumimoji="1" lang="zh-CN" altLang="en-US" dirty="0">
                <a:latin typeface="楷体_GB2312" pitchFamily="49" charset="-122"/>
              </a:rPr>
              <a:t>秒</a:t>
            </a:r>
            <a:endParaRPr kumimoji="1" lang="zh-CN" altLang="en-US" baseline="30000" dirty="0">
              <a:latin typeface="楷体_GB2312" pitchFamily="49" charset="-122"/>
            </a:endParaRPr>
          </a:p>
        </p:txBody>
      </p:sp>
      <p:sp>
        <p:nvSpPr>
          <p:cNvPr id="32858" name="Line 90"/>
          <p:cNvSpPr>
            <a:spLocks noChangeShapeType="1"/>
          </p:cNvSpPr>
          <p:nvPr/>
        </p:nvSpPr>
        <p:spPr bwMode="auto">
          <a:xfrm>
            <a:off x="1993062" y="2564130"/>
            <a:ext cx="576263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9" name="Rectangle 91"/>
          <p:cNvSpPr>
            <a:spLocks noChangeArrowheads="1"/>
          </p:cNvSpPr>
          <p:nvPr/>
        </p:nvSpPr>
        <p:spPr bwMode="auto">
          <a:xfrm>
            <a:off x="2640881" y="2276793"/>
            <a:ext cx="72009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r>
              <a:rPr kumimoji="1" lang="zh-CN" altLang="zh-CN" dirty="0">
                <a:latin typeface="楷体_GB2312" pitchFamily="49" charset="-122"/>
              </a:rPr>
              <a:t>反映正弦量变化幅度的大小</a:t>
            </a:r>
            <a:r>
              <a:rPr kumimoji="1" lang="zh-CN" altLang="zh-CN" dirty="0" smtClean="0">
                <a:latin typeface="楷体_GB2312" pitchFamily="49" charset="-122"/>
              </a:rPr>
              <a:t>。</a:t>
            </a:r>
            <a:r>
              <a:rPr kumimoji="1" lang="en-US" altLang="zh-CN" dirty="0" smtClean="0">
                <a:latin typeface="楷体_GB2312" pitchFamily="49" charset="-122"/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  <a:latin typeface="楷体_GB2312" pitchFamily="49" charset="-122"/>
              </a:rPr>
              <a:t>2I</a:t>
            </a:r>
            <a:r>
              <a:rPr kumimoji="1" lang="en-US" altLang="zh-CN" baseline="-25000" dirty="0" smtClean="0">
                <a:solidFill>
                  <a:srgbClr val="FF0000"/>
                </a:solidFill>
                <a:latin typeface="楷体_GB2312" pitchFamily="49" charset="-122"/>
              </a:rPr>
              <a:t>m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峰</a:t>
            </a:r>
            <a:r>
              <a:rPr kumimoji="1" lang="en-US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-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峰值</a:t>
            </a:r>
            <a:endParaRPr kumimoji="1"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860" name="Line 92"/>
          <p:cNvSpPr>
            <a:spLocks noChangeShapeType="1"/>
          </p:cNvSpPr>
          <p:nvPr/>
        </p:nvSpPr>
        <p:spPr bwMode="auto">
          <a:xfrm>
            <a:off x="1920801" y="3860165"/>
            <a:ext cx="576262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1" name="Rectangle 93"/>
          <p:cNvSpPr>
            <a:spLocks noChangeArrowheads="1"/>
          </p:cNvSpPr>
          <p:nvPr/>
        </p:nvSpPr>
        <p:spPr bwMode="auto">
          <a:xfrm>
            <a:off x="2641134" y="3509645"/>
            <a:ext cx="679767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楷体_GB2312" pitchFamily="49" charset="-122"/>
              </a:rPr>
              <a:t>相位变化的速度，反映正弦量变化快慢。 </a:t>
            </a:r>
            <a:endParaRPr kumimoji="1" lang="zh-CN" altLang="en-US" dirty="0">
              <a:latin typeface="楷体_GB2312" pitchFamily="49" charset="-122"/>
            </a:endParaRPr>
          </a:p>
        </p:txBody>
      </p:sp>
      <p:sp>
        <p:nvSpPr>
          <p:cNvPr id="32862" name="Line 94"/>
          <p:cNvSpPr>
            <a:spLocks noChangeShapeType="1"/>
          </p:cNvSpPr>
          <p:nvPr/>
        </p:nvSpPr>
        <p:spPr bwMode="auto">
          <a:xfrm>
            <a:off x="1920801" y="5803583"/>
            <a:ext cx="647700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63" name="Rectangle 95"/>
          <p:cNvSpPr>
            <a:spLocks noChangeArrowheads="1"/>
          </p:cNvSpPr>
          <p:nvPr/>
        </p:nvSpPr>
        <p:spPr bwMode="auto">
          <a:xfrm>
            <a:off x="2927350" y="5516245"/>
            <a:ext cx="661797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楷体_GB2312" pitchFamily="49" charset="-122"/>
              </a:rPr>
              <a:t>反映正弦量的计时起点，常用角度表示。 </a:t>
            </a:r>
            <a:endParaRPr kumimoji="1" lang="zh-CN" altLang="en-US" dirty="0">
              <a:latin typeface="楷体_GB2312" pitchFamily="49" charset="-122"/>
            </a:endParaRPr>
          </a:p>
        </p:txBody>
      </p:sp>
      <p:sp>
        <p:nvSpPr>
          <p:cNvPr id="32864" name="Text Box 96"/>
          <p:cNvSpPr txBox="1">
            <a:spLocks noChangeArrowheads="1"/>
          </p:cNvSpPr>
          <p:nvPr/>
        </p:nvSpPr>
        <p:spPr bwMode="auto">
          <a:xfrm>
            <a:off x="7320915" y="1470025"/>
            <a:ext cx="3950970" cy="706755"/>
          </a:xfrm>
          <a:prstGeom prst="rect">
            <a:avLst/>
          </a:prstGeom>
          <a:gradFill rotWithShape="1">
            <a:gsLst>
              <a:gs pos="0">
                <a:srgbClr val="66FFFF"/>
              </a:gs>
              <a:gs pos="50000">
                <a:schemeClr val="bg1"/>
              </a:gs>
              <a:gs pos="100000">
                <a:srgbClr val="66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40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40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40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4000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4000" b="0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4000" b="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4000" b="0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4000" b="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4000" b="0" i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40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endParaRPr kumimoji="1" lang="en-US" altLang="zh-CN" sz="4000" b="0" dirty="0">
              <a:solidFill>
                <a:schemeClr val="tx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grpSp>
        <p:nvGrpSpPr>
          <p:cNvPr id="32869" name="Group 10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2870" name="Picture 10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71" name="Text Box 10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872" name="Group 10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2873" name="Picture 10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74" name="Text Box 10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2881" name="Group 11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2882" name="Picture 11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883" name="Text Box 11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1043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正弦量的三要素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2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2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2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8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8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32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32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8" grpId="0" autoUpdateAnimBg="0"/>
      <p:bldP spid="32819" grpId="0" autoUpdateAnimBg="0"/>
      <p:bldP spid="32847" grpId="0" autoUpdateAnimBg="0"/>
      <p:bldP spid="32856" grpId="0" bldLvl="0" animBg="1" autoUpdateAnimBg="0"/>
      <p:bldP spid="32858" grpId="0" bldLvl="0" animBg="1"/>
      <p:bldP spid="32859" grpId="0" bldLvl="0" animBg="1"/>
      <p:bldP spid="32860" grpId="0" bldLvl="0" animBg="1"/>
      <p:bldP spid="32861" grpId="0" bldLvl="0" animBg="1"/>
      <p:bldP spid="32862" grpId="0" bldLvl="0" animBg="1"/>
      <p:bldP spid="32863" grpId="0" bldLvl="0" animBg="1"/>
      <p:bldP spid="32864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2353102" y="1339795"/>
            <a:ext cx="72009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98000" rIns="19800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同一个正弦量，计时起点不同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，初相</a:t>
            </a:r>
            <a:r>
              <a:rPr kumimoji="1" lang="zh-CN" altLang="en-US" dirty="0">
                <a:latin typeface="Times New Roman" panose="02020603050405020304" pitchFamily="18" charset="0"/>
              </a:rPr>
              <a:t>位不同。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1780" name="Group 3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1781" name="Picture 3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82" name="Text Box 3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783" name="Group 3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1784" name="Picture 4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85" name="Text Box 4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803" name="Group 59"/>
          <p:cNvGrpSpPr/>
          <p:nvPr/>
        </p:nvGrpSpPr>
        <p:grpSpPr bwMode="auto">
          <a:xfrm>
            <a:off x="566103" y="1140460"/>
            <a:ext cx="1643063" cy="850900"/>
            <a:chOff x="385" y="3022"/>
            <a:chExt cx="1035" cy="536"/>
          </a:xfrm>
        </p:grpSpPr>
        <p:pic>
          <p:nvPicPr>
            <p:cNvPr id="31804" name="Picture 60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05" name="Text Box 61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1809" name="Group 6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1810" name="Picture 6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811" name="Text Box 6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813" name="Group 69"/>
          <p:cNvGrpSpPr/>
          <p:nvPr/>
        </p:nvGrpSpPr>
        <p:grpSpPr bwMode="auto">
          <a:xfrm>
            <a:off x="7891145" y="2418715"/>
            <a:ext cx="3670300" cy="584201"/>
            <a:chOff x="3152" y="1162"/>
            <a:chExt cx="2312" cy="368"/>
          </a:xfrm>
        </p:grpSpPr>
        <p:sp>
          <p:nvSpPr>
            <p:cNvPr id="31772" name="Text Box 28"/>
            <p:cNvSpPr txBox="1">
              <a:spLocks noChangeArrowheads="1"/>
            </p:cNvSpPr>
            <p:nvPr/>
          </p:nvSpPr>
          <p:spPr bwMode="auto">
            <a:xfrm>
              <a:off x="3152" y="1162"/>
              <a:ext cx="231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8000" rIns="19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Times New Roman" panose="02020603050405020304" pitchFamily="18" charset="0"/>
                </a:rPr>
                <a:t>一般规定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|&lt;</a:t>
              </a:r>
              <a:r>
                <a:rPr kumimoji="1"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。</a:t>
              </a:r>
              <a:endPara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12" name="Line 68"/>
            <p:cNvSpPr>
              <a:spLocks noChangeShapeType="1"/>
            </p:cNvSpPr>
            <p:nvPr/>
          </p:nvSpPr>
          <p:spPr bwMode="auto">
            <a:xfrm>
              <a:off x="4722" y="1407"/>
              <a:ext cx="154" cy="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4" name="Rectangle 27"/>
          <p:cNvSpPr>
            <a:spLocks noChangeArrowheads="1"/>
          </p:cNvSpPr>
          <p:nvPr/>
        </p:nvSpPr>
        <p:spPr bwMode="auto">
          <a:xfrm>
            <a:off x="9386986" y="3185795"/>
            <a:ext cx="1605280" cy="5219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kumimoji="1"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主值范围</a:t>
            </a:r>
            <a:endParaRPr kumimoji="1" lang="en-US" altLang="zh-CN" b="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51825" y="4872355"/>
            <a:ext cx="3552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改变参考方向则</a:t>
            </a:r>
            <a:r>
              <a:rPr lang="el-GR" altLang="zh-CN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φ±π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初相位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Group 48"/>
          <p:cNvGrpSpPr/>
          <p:nvPr/>
        </p:nvGrpSpPr>
        <p:grpSpPr bwMode="auto">
          <a:xfrm>
            <a:off x="3345498" y="2101850"/>
            <a:ext cx="1903413" cy="2355850"/>
            <a:chOff x="1565" y="1052"/>
            <a:chExt cx="1199" cy="1484"/>
          </a:xfrm>
        </p:grpSpPr>
        <p:sp>
          <p:nvSpPr>
            <p:cNvPr id="5" name="Line 23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1565" y="1240"/>
              <a:ext cx="0" cy="129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prstDash val="dash"/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" name="AutoShape 29"/>
            <p:cNvSpPr/>
            <p:nvPr>
              <p:custDataLst>
                <p:tags r:id="rId4"/>
              </p:custDataLst>
            </p:nvPr>
          </p:nvSpPr>
          <p:spPr bwMode="auto">
            <a:xfrm>
              <a:off x="2154" y="1052"/>
              <a:ext cx="610" cy="336"/>
            </a:xfrm>
            <a:prstGeom prst="borderCallout2">
              <a:avLst>
                <a:gd name="adj1" fmla="val 17648"/>
                <a:gd name="adj2" fmla="val -6227"/>
                <a:gd name="adj3" fmla="val 17648"/>
                <a:gd name="adj4" fmla="val -6227"/>
                <a:gd name="adj5" fmla="val 82857"/>
                <a:gd name="adj6" fmla="val -85704"/>
              </a:avLst>
            </a:prstGeom>
            <a:solidFill>
              <a:srgbClr val="66FFFF"/>
            </a:solidFill>
            <a:ln w="28575">
              <a:solidFill>
                <a:srgbClr val="33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 </a:t>
              </a:r>
              <a:r>
                <a:rPr kumimoji="1" lang="en-US" altLang="zh-CN" sz="3200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=0</a:t>
              </a:r>
              <a:endParaRPr kumimoji="1" lang="en-US" altLang="zh-CN" sz="3200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pPr algn="ctr"/>
              <a:endParaRPr lang="en-US" altLang="zh-CN" sz="3200" b="0">
                <a:ea typeface="仿宋_GB2312" pitchFamily="49" charset="-122"/>
              </a:endParaRPr>
            </a:p>
          </p:txBody>
        </p:sp>
      </p:grpSp>
      <p:grpSp>
        <p:nvGrpSpPr>
          <p:cNvPr id="7" name="Group 47"/>
          <p:cNvGrpSpPr/>
          <p:nvPr/>
        </p:nvGrpSpPr>
        <p:grpSpPr bwMode="auto">
          <a:xfrm>
            <a:off x="4064635" y="2446338"/>
            <a:ext cx="2700338" cy="3460750"/>
            <a:chOff x="2018" y="1269"/>
            <a:chExt cx="1701" cy="2180"/>
          </a:xfrm>
        </p:grpSpPr>
        <p:sp>
          <p:nvSpPr>
            <p:cNvPr id="8" name="Line 24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2018" y="1269"/>
              <a:ext cx="0" cy="129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AutoShape 30"/>
            <p:cNvSpPr/>
            <p:nvPr>
              <p:custDataLst>
                <p:tags r:id="rId6"/>
              </p:custDataLst>
            </p:nvPr>
          </p:nvSpPr>
          <p:spPr bwMode="auto">
            <a:xfrm>
              <a:off x="2914" y="3113"/>
              <a:ext cx="805" cy="336"/>
            </a:xfrm>
            <a:prstGeom prst="borderCallout2">
              <a:avLst>
                <a:gd name="adj1" fmla="val 17648"/>
                <a:gd name="adj2" fmla="val -5898"/>
                <a:gd name="adj3" fmla="val 17648"/>
                <a:gd name="adj4" fmla="val -5898"/>
                <a:gd name="adj5" fmla="val -145297"/>
                <a:gd name="adj6" fmla="val -109515"/>
              </a:avLst>
            </a:prstGeom>
            <a:solidFill>
              <a:schemeClr val="bg1"/>
            </a:solidFill>
            <a:ln w="28575">
              <a:solidFill>
                <a:schemeClr val="bg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ea typeface="仿宋_GB2312" pitchFamily="49" charset="-122"/>
                  <a:sym typeface="Symbol" panose="05050102010706020507" pitchFamily="18" charset="2"/>
                </a:rPr>
                <a:t> </a:t>
              </a:r>
              <a:r>
                <a:rPr kumimoji="1" lang="en-US" altLang="zh-CN" b="0">
                  <a:solidFill>
                    <a:schemeClr val="tx1"/>
                  </a:solidFill>
                  <a:ea typeface="仿宋_GB2312" pitchFamily="49" charset="-122"/>
                  <a:sym typeface="Symbol" panose="05050102010706020507" pitchFamily="18" charset="2"/>
                </a:rPr>
                <a:t>=/2</a:t>
              </a:r>
              <a:endParaRPr kumimoji="1" lang="en-US" altLang="zh-CN" b="0">
                <a:solidFill>
                  <a:schemeClr val="tx1"/>
                </a:solidFill>
                <a:ea typeface="仿宋_GB2312" pitchFamily="49" charset="-122"/>
              </a:endParaRPr>
            </a:p>
            <a:p>
              <a:pPr algn="ctr"/>
              <a:endParaRPr lang="en-US" altLang="zh-CN" b="0">
                <a:solidFill>
                  <a:schemeClr val="tx1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10" name="Group 46"/>
          <p:cNvGrpSpPr/>
          <p:nvPr/>
        </p:nvGrpSpPr>
        <p:grpSpPr bwMode="auto">
          <a:xfrm>
            <a:off x="2650173" y="2428876"/>
            <a:ext cx="2014537" cy="3514725"/>
            <a:chOff x="1127" y="1258"/>
            <a:chExt cx="1269" cy="2214"/>
          </a:xfrm>
        </p:grpSpPr>
        <p:sp>
          <p:nvSpPr>
            <p:cNvPr id="11" name="Line 2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1127" y="1258"/>
              <a:ext cx="0" cy="1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dash"/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2" name="AutoShape 31"/>
            <p:cNvSpPr/>
            <p:nvPr>
              <p:custDataLst>
                <p:tags r:id="rId8"/>
              </p:custDataLst>
            </p:nvPr>
          </p:nvSpPr>
          <p:spPr bwMode="auto">
            <a:xfrm>
              <a:off x="1384" y="3159"/>
              <a:ext cx="1012" cy="313"/>
            </a:xfrm>
            <a:prstGeom prst="borderCallout2">
              <a:avLst>
                <a:gd name="adj1" fmla="val 17648"/>
                <a:gd name="adj2" fmla="val -4069"/>
                <a:gd name="adj3" fmla="val 17648"/>
                <a:gd name="adj4" fmla="val -14421"/>
                <a:gd name="adj5" fmla="val -155884"/>
                <a:gd name="adj6" fmla="val -25106"/>
              </a:avLst>
            </a:prstGeom>
            <a:solidFill>
              <a:srgbClr val="008080"/>
            </a:solidFill>
            <a:ln w="38100">
              <a:solidFill>
                <a:schemeClr val="hlink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pPr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 </a:t>
              </a:r>
              <a:r>
                <a:rPr kumimoji="1" lang="en-US" altLang="zh-CN" b="0" dirty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=</a:t>
              </a:r>
              <a:r>
                <a:rPr kumimoji="1" lang="zh-CN" altLang="en-US" b="0" dirty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－</a:t>
              </a:r>
              <a:r>
                <a:rPr kumimoji="1" lang="en-US" altLang="zh-CN" b="0" dirty="0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/2</a:t>
              </a:r>
              <a:endParaRPr kumimoji="1" lang="en-US" altLang="zh-CN" b="0" dirty="0">
                <a:solidFill>
                  <a:schemeClr val="bg1"/>
                </a:solidFill>
                <a:ea typeface="仿宋_GB2312" pitchFamily="49" charset="-122"/>
              </a:endParaRPr>
            </a:p>
            <a:p>
              <a:pPr algn="ctr"/>
              <a:endParaRPr lang="en-US" altLang="zh-CN" b="0" dirty="0">
                <a:solidFill>
                  <a:schemeClr val="bg1"/>
                </a:solidFill>
                <a:ea typeface="仿宋_GB2312" pitchFamily="49" charset="-122"/>
              </a:endParaRPr>
            </a:p>
          </p:txBody>
        </p:sp>
      </p:grpSp>
      <p:grpSp>
        <p:nvGrpSpPr>
          <p:cNvPr id="13" name="Group 56"/>
          <p:cNvGrpSpPr/>
          <p:nvPr/>
        </p:nvGrpSpPr>
        <p:grpSpPr bwMode="auto">
          <a:xfrm>
            <a:off x="2000886" y="2060575"/>
            <a:ext cx="6600824" cy="3127375"/>
            <a:chOff x="703" y="1041"/>
            <a:chExt cx="4158" cy="1970"/>
          </a:xfrm>
        </p:grpSpPr>
        <p:sp>
          <p:nvSpPr>
            <p:cNvPr id="14" name="Freeform 4"/>
            <p:cNvSpPr/>
            <p:nvPr>
              <p:custDataLst>
                <p:tags r:id="rId9"/>
              </p:custDataLst>
            </p:nvPr>
          </p:nvSpPr>
          <p:spPr bwMode="auto">
            <a:xfrm>
              <a:off x="1131" y="1851"/>
              <a:ext cx="217" cy="399"/>
            </a:xfrm>
            <a:custGeom>
              <a:avLst/>
              <a:gdLst>
                <a:gd name="T0" fmla="*/ 0 w 118"/>
                <a:gd name="T1" fmla="*/ 274 h 274"/>
                <a:gd name="T2" fmla="*/ 13 w 118"/>
                <a:gd name="T3" fmla="*/ 240 h 274"/>
                <a:gd name="T4" fmla="*/ 29 w 118"/>
                <a:gd name="T5" fmla="*/ 200 h 274"/>
                <a:gd name="T6" fmla="*/ 59 w 118"/>
                <a:gd name="T7" fmla="*/ 127 h 274"/>
                <a:gd name="T8" fmla="*/ 75 w 118"/>
                <a:gd name="T9" fmla="*/ 90 h 274"/>
                <a:gd name="T10" fmla="*/ 89 w 118"/>
                <a:gd name="T11" fmla="*/ 56 h 274"/>
                <a:gd name="T12" fmla="*/ 105 w 118"/>
                <a:gd name="T13" fmla="*/ 27 h 274"/>
                <a:gd name="T14" fmla="*/ 118 w 118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5" name="Freeform 5"/>
            <p:cNvSpPr/>
            <p:nvPr>
              <p:custDataLst>
                <p:tags r:id="rId10"/>
              </p:custDataLst>
            </p:nvPr>
          </p:nvSpPr>
          <p:spPr bwMode="auto">
            <a:xfrm>
              <a:off x="1348" y="1687"/>
              <a:ext cx="214" cy="164"/>
            </a:xfrm>
            <a:custGeom>
              <a:avLst/>
              <a:gdLst>
                <a:gd name="T0" fmla="*/ 0 w 116"/>
                <a:gd name="T1" fmla="*/ 113 h 113"/>
                <a:gd name="T2" fmla="*/ 14 w 116"/>
                <a:gd name="T3" fmla="*/ 88 h 113"/>
                <a:gd name="T4" fmla="*/ 30 w 116"/>
                <a:gd name="T5" fmla="*/ 69 h 113"/>
                <a:gd name="T6" fmla="*/ 44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7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6" name="Freeform 6"/>
            <p:cNvSpPr/>
            <p:nvPr>
              <p:custDataLst>
                <p:tags r:id="rId11"/>
              </p:custDataLst>
            </p:nvPr>
          </p:nvSpPr>
          <p:spPr bwMode="auto">
            <a:xfrm>
              <a:off x="1562" y="1687"/>
              <a:ext cx="218" cy="164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4 w 119"/>
                <a:gd name="T7" fmla="*/ 20 h 113"/>
                <a:gd name="T8" fmla="*/ 60 w 119"/>
                <a:gd name="T9" fmla="*/ 32 h 113"/>
                <a:gd name="T10" fmla="*/ 76 w 119"/>
                <a:gd name="T11" fmla="*/ 49 h 113"/>
                <a:gd name="T12" fmla="*/ 90 w 119"/>
                <a:gd name="T13" fmla="*/ 69 h 113"/>
                <a:gd name="T14" fmla="*/ 106 w 119"/>
                <a:gd name="T15" fmla="*/ 88 h 113"/>
                <a:gd name="T16" fmla="*/ 119 w 119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7" name="Freeform 7"/>
            <p:cNvSpPr/>
            <p:nvPr>
              <p:custDataLst>
                <p:tags r:id="rId12"/>
              </p:custDataLst>
            </p:nvPr>
          </p:nvSpPr>
          <p:spPr bwMode="auto">
            <a:xfrm>
              <a:off x="1780" y="1851"/>
              <a:ext cx="214" cy="399"/>
            </a:xfrm>
            <a:custGeom>
              <a:avLst/>
              <a:gdLst>
                <a:gd name="T0" fmla="*/ 0 w 116"/>
                <a:gd name="T1" fmla="*/ 0 h 274"/>
                <a:gd name="T2" fmla="*/ 14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7 w 116"/>
                <a:gd name="T11" fmla="*/ 203 h 274"/>
                <a:gd name="T12" fmla="*/ 103 w 116"/>
                <a:gd name="T13" fmla="*/ 240 h 274"/>
                <a:gd name="T14" fmla="*/ 116 w 116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8" name="Freeform 8"/>
            <p:cNvSpPr/>
            <p:nvPr>
              <p:custDataLst>
                <p:tags r:id="rId13"/>
              </p:custDataLst>
            </p:nvPr>
          </p:nvSpPr>
          <p:spPr bwMode="auto">
            <a:xfrm>
              <a:off x="1994" y="2250"/>
              <a:ext cx="218" cy="394"/>
            </a:xfrm>
            <a:custGeom>
              <a:avLst/>
              <a:gdLst>
                <a:gd name="T0" fmla="*/ 0 w 119"/>
                <a:gd name="T1" fmla="*/ 0 h 271"/>
                <a:gd name="T2" fmla="*/ 14 w 119"/>
                <a:gd name="T3" fmla="*/ 34 h 271"/>
                <a:gd name="T4" fmla="*/ 30 w 119"/>
                <a:gd name="T5" fmla="*/ 71 h 271"/>
                <a:gd name="T6" fmla="*/ 60 w 119"/>
                <a:gd name="T7" fmla="*/ 146 h 271"/>
                <a:gd name="T8" fmla="*/ 76 w 119"/>
                <a:gd name="T9" fmla="*/ 181 h 271"/>
                <a:gd name="T10" fmla="*/ 89 w 119"/>
                <a:gd name="T11" fmla="*/ 215 h 271"/>
                <a:gd name="T12" fmla="*/ 106 w 119"/>
                <a:gd name="T13" fmla="*/ 244 h 271"/>
                <a:gd name="T14" fmla="*/ 119 w 119"/>
                <a:gd name="T1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19" name="Freeform 9"/>
            <p:cNvSpPr/>
            <p:nvPr>
              <p:custDataLst>
                <p:tags r:id="rId14"/>
              </p:custDataLst>
            </p:nvPr>
          </p:nvSpPr>
          <p:spPr bwMode="auto">
            <a:xfrm>
              <a:off x="2212" y="2644"/>
              <a:ext cx="214" cy="168"/>
            </a:xfrm>
            <a:custGeom>
              <a:avLst/>
              <a:gdLst>
                <a:gd name="T0" fmla="*/ 0 w 116"/>
                <a:gd name="T1" fmla="*/ 0 h 115"/>
                <a:gd name="T2" fmla="*/ 14 w 116"/>
                <a:gd name="T3" fmla="*/ 25 h 115"/>
                <a:gd name="T4" fmla="*/ 30 w 116"/>
                <a:gd name="T5" fmla="*/ 44 h 115"/>
                <a:gd name="T6" fmla="*/ 43 w 116"/>
                <a:gd name="T7" fmla="*/ 64 h 115"/>
                <a:gd name="T8" fmla="*/ 57 w 116"/>
                <a:gd name="T9" fmla="*/ 81 h 115"/>
                <a:gd name="T10" fmla="*/ 73 w 116"/>
                <a:gd name="T11" fmla="*/ 96 h 115"/>
                <a:gd name="T12" fmla="*/ 87 w 116"/>
                <a:gd name="T13" fmla="*/ 105 h 115"/>
                <a:gd name="T14" fmla="*/ 103 w 116"/>
                <a:gd name="T15" fmla="*/ 113 h 115"/>
                <a:gd name="T16" fmla="*/ 116 w 116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0" name="Freeform 10"/>
            <p:cNvSpPr/>
            <p:nvPr>
              <p:custDataLst>
                <p:tags r:id="rId15"/>
              </p:custDataLst>
            </p:nvPr>
          </p:nvSpPr>
          <p:spPr bwMode="auto">
            <a:xfrm>
              <a:off x="2426" y="2644"/>
              <a:ext cx="218" cy="168"/>
            </a:xfrm>
            <a:custGeom>
              <a:avLst/>
              <a:gdLst>
                <a:gd name="T0" fmla="*/ 0 w 119"/>
                <a:gd name="T1" fmla="*/ 115 h 115"/>
                <a:gd name="T2" fmla="*/ 14 w 119"/>
                <a:gd name="T3" fmla="*/ 113 h 115"/>
                <a:gd name="T4" fmla="*/ 30 w 119"/>
                <a:gd name="T5" fmla="*/ 105 h 115"/>
                <a:gd name="T6" fmla="*/ 43 w 119"/>
                <a:gd name="T7" fmla="*/ 96 h 115"/>
                <a:gd name="T8" fmla="*/ 60 w 119"/>
                <a:gd name="T9" fmla="*/ 81 h 115"/>
                <a:gd name="T10" fmla="*/ 76 w 119"/>
                <a:gd name="T11" fmla="*/ 64 h 115"/>
                <a:gd name="T12" fmla="*/ 89 w 119"/>
                <a:gd name="T13" fmla="*/ 44 h 115"/>
                <a:gd name="T14" fmla="*/ 106 w 119"/>
                <a:gd name="T15" fmla="*/ 25 h 115"/>
                <a:gd name="T16" fmla="*/ 119 w 119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1" name="Freeform 11"/>
            <p:cNvSpPr/>
            <p:nvPr>
              <p:custDataLst>
                <p:tags r:id="rId16"/>
              </p:custDataLst>
            </p:nvPr>
          </p:nvSpPr>
          <p:spPr bwMode="auto">
            <a:xfrm>
              <a:off x="2644" y="2250"/>
              <a:ext cx="214" cy="394"/>
            </a:xfrm>
            <a:custGeom>
              <a:avLst/>
              <a:gdLst>
                <a:gd name="T0" fmla="*/ 0 w 116"/>
                <a:gd name="T1" fmla="*/ 271 h 271"/>
                <a:gd name="T2" fmla="*/ 14 w 116"/>
                <a:gd name="T3" fmla="*/ 244 h 271"/>
                <a:gd name="T4" fmla="*/ 30 w 116"/>
                <a:gd name="T5" fmla="*/ 215 h 271"/>
                <a:gd name="T6" fmla="*/ 43 w 116"/>
                <a:gd name="T7" fmla="*/ 181 h 271"/>
                <a:gd name="T8" fmla="*/ 57 w 116"/>
                <a:gd name="T9" fmla="*/ 146 h 271"/>
                <a:gd name="T10" fmla="*/ 86 w 116"/>
                <a:gd name="T11" fmla="*/ 71 h 271"/>
                <a:gd name="T12" fmla="*/ 103 w 116"/>
                <a:gd name="T13" fmla="*/ 34 h 271"/>
                <a:gd name="T14" fmla="*/ 116 w 116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2" name="Freeform 12"/>
            <p:cNvSpPr/>
            <p:nvPr>
              <p:custDataLst>
                <p:tags r:id="rId17"/>
              </p:custDataLst>
            </p:nvPr>
          </p:nvSpPr>
          <p:spPr bwMode="auto">
            <a:xfrm>
              <a:off x="2858" y="1851"/>
              <a:ext cx="218" cy="399"/>
            </a:xfrm>
            <a:custGeom>
              <a:avLst/>
              <a:gdLst>
                <a:gd name="T0" fmla="*/ 0 w 119"/>
                <a:gd name="T1" fmla="*/ 274 h 274"/>
                <a:gd name="T2" fmla="*/ 14 w 119"/>
                <a:gd name="T3" fmla="*/ 240 h 274"/>
                <a:gd name="T4" fmla="*/ 30 w 119"/>
                <a:gd name="T5" fmla="*/ 203 h 274"/>
                <a:gd name="T6" fmla="*/ 60 w 119"/>
                <a:gd name="T7" fmla="*/ 127 h 274"/>
                <a:gd name="T8" fmla="*/ 76 w 119"/>
                <a:gd name="T9" fmla="*/ 90 h 274"/>
                <a:gd name="T10" fmla="*/ 89 w 119"/>
                <a:gd name="T11" fmla="*/ 56 h 274"/>
                <a:gd name="T12" fmla="*/ 105 w 119"/>
                <a:gd name="T13" fmla="*/ 27 h 274"/>
                <a:gd name="T14" fmla="*/ 119 w 119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3" name="Freeform 13"/>
            <p:cNvSpPr/>
            <p:nvPr>
              <p:custDataLst>
                <p:tags r:id="rId18"/>
              </p:custDataLst>
            </p:nvPr>
          </p:nvSpPr>
          <p:spPr bwMode="auto">
            <a:xfrm>
              <a:off x="3076" y="1687"/>
              <a:ext cx="214" cy="164"/>
            </a:xfrm>
            <a:custGeom>
              <a:avLst/>
              <a:gdLst>
                <a:gd name="T0" fmla="*/ 0 w 116"/>
                <a:gd name="T1" fmla="*/ 113 h 113"/>
                <a:gd name="T2" fmla="*/ 13 w 116"/>
                <a:gd name="T3" fmla="*/ 88 h 113"/>
                <a:gd name="T4" fmla="*/ 30 w 116"/>
                <a:gd name="T5" fmla="*/ 69 h 113"/>
                <a:gd name="T6" fmla="*/ 43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6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4" name="Freeform 14"/>
            <p:cNvSpPr/>
            <p:nvPr>
              <p:custDataLst>
                <p:tags r:id="rId19"/>
              </p:custDataLst>
            </p:nvPr>
          </p:nvSpPr>
          <p:spPr bwMode="auto">
            <a:xfrm>
              <a:off x="3290" y="1687"/>
              <a:ext cx="218" cy="164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3 w 119"/>
                <a:gd name="T7" fmla="*/ 20 h 113"/>
                <a:gd name="T8" fmla="*/ 59 w 119"/>
                <a:gd name="T9" fmla="*/ 32 h 113"/>
                <a:gd name="T10" fmla="*/ 76 w 119"/>
                <a:gd name="T11" fmla="*/ 49 h 113"/>
                <a:gd name="T12" fmla="*/ 89 w 119"/>
                <a:gd name="T13" fmla="*/ 69 h 113"/>
                <a:gd name="T14" fmla="*/ 105 w 119"/>
                <a:gd name="T15" fmla="*/ 88 h 113"/>
                <a:gd name="T16" fmla="*/ 119 w 119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5" name="Freeform 15"/>
            <p:cNvSpPr/>
            <p:nvPr>
              <p:custDataLst>
                <p:tags r:id="rId20"/>
              </p:custDataLst>
            </p:nvPr>
          </p:nvSpPr>
          <p:spPr bwMode="auto">
            <a:xfrm>
              <a:off x="3508" y="1851"/>
              <a:ext cx="214" cy="399"/>
            </a:xfrm>
            <a:custGeom>
              <a:avLst/>
              <a:gdLst>
                <a:gd name="T0" fmla="*/ 0 w 116"/>
                <a:gd name="T1" fmla="*/ 0 h 274"/>
                <a:gd name="T2" fmla="*/ 13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6 w 116"/>
                <a:gd name="T11" fmla="*/ 203 h 274"/>
                <a:gd name="T12" fmla="*/ 102 w 116"/>
                <a:gd name="T13" fmla="*/ 240 h 274"/>
                <a:gd name="T14" fmla="*/ 116 w 116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6" name="Line 16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3722" y="2250"/>
              <a:ext cx="218" cy="39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7" name="Line 17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703" y="2240"/>
              <a:ext cx="361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8" name="Line 18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321" y="1265"/>
              <a:ext cx="0" cy="174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9" name="Text Box 19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368" y="2007"/>
              <a:ext cx="1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endParaRPr kumimoji="1" lang="zh-CN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20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1383" y="1041"/>
              <a:ext cx="18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21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110" y="226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53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241" y="2115"/>
              <a:ext cx="6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b="0" i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t </a:t>
              </a:r>
              <a:r>
                <a:rPr kumimoji="1" lang="en-US" altLang="zh-CN" b="0" i="1" dirty="0" err="1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t</a:t>
              </a:r>
              <a:endPara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Group 58"/>
          <p:cNvGrpSpPr/>
          <p:nvPr/>
        </p:nvGrpSpPr>
        <p:grpSpPr bwMode="auto">
          <a:xfrm>
            <a:off x="2551748" y="2586039"/>
            <a:ext cx="1303337" cy="2640013"/>
            <a:chOff x="1065" y="1357"/>
            <a:chExt cx="821" cy="1663"/>
          </a:xfrm>
        </p:grpSpPr>
        <p:grpSp>
          <p:nvGrpSpPr>
            <p:cNvPr id="34" name="Group 55"/>
            <p:cNvGrpSpPr/>
            <p:nvPr/>
          </p:nvGrpSpPr>
          <p:grpSpPr bwMode="auto">
            <a:xfrm>
              <a:off x="1065" y="2341"/>
              <a:ext cx="821" cy="679"/>
              <a:chOff x="611" y="3748"/>
              <a:chExt cx="821" cy="679"/>
            </a:xfrm>
          </p:grpSpPr>
          <p:grpSp>
            <p:nvGrpSpPr>
              <p:cNvPr id="35" name="Group 54"/>
              <p:cNvGrpSpPr/>
              <p:nvPr/>
            </p:nvGrpSpPr>
            <p:grpSpPr bwMode="auto">
              <a:xfrm>
                <a:off x="611" y="3929"/>
                <a:ext cx="821" cy="0"/>
                <a:chOff x="1065" y="2478"/>
                <a:chExt cx="821" cy="0"/>
              </a:xfrm>
            </p:grpSpPr>
            <p:sp>
              <p:nvSpPr>
                <p:cNvPr id="36" name="Line 50"/>
                <p:cNvSpPr>
                  <a:spLocks noChangeShapeType="1"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1065" y="2478"/>
                  <a:ext cx="227" cy="0"/>
                </a:xfrm>
                <a:prstGeom prst="line">
                  <a:avLst/>
                </a:prstGeom>
                <a:noFill/>
                <a:ln w="28575">
                  <a:solidFill>
                    <a:srgbClr val="66FF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p>
                  <a:endParaRPr lang="zh-CN" altLang="en-US"/>
                </a:p>
              </p:txBody>
            </p:sp>
            <p:sp>
              <p:nvSpPr>
                <p:cNvPr id="37" name="Line 51"/>
                <p:cNvSpPr>
                  <a:spLocks noChangeShapeType="1"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 flipH="1">
                  <a:off x="1594" y="2478"/>
                  <a:ext cx="292" cy="0"/>
                </a:xfrm>
                <a:prstGeom prst="line">
                  <a:avLst/>
                </a:prstGeom>
                <a:noFill/>
                <a:ln w="28575">
                  <a:solidFill>
                    <a:srgbClr val="66FFFF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p>
                  <a:endParaRPr lang="zh-CN" altLang="en-US"/>
                </a:p>
              </p:txBody>
            </p:sp>
          </p:grpSp>
          <p:sp>
            <p:nvSpPr>
              <p:cNvPr id="38" name="Text Box 52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839" y="3748"/>
                <a:ext cx="317" cy="6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p>
                <a:pPr>
                  <a:spcBef>
                    <a:spcPct val="50000"/>
                  </a:spcBef>
                </a:pPr>
                <a:r>
                  <a:rPr kumimoji="1" lang="en-US" altLang="zh-CN" b="0" i="1" dirty="0" smtClean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endParaRPr kumimoji="1" lang="en-US" altLang="zh-CN" b="0" i="1" dirty="0" smtClean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endParaRPr>
              </a:p>
              <a:p>
                <a:pPr>
                  <a:spcBef>
                    <a:spcPct val="50000"/>
                  </a:spcBef>
                </a:pPr>
                <a:r>
                  <a:rPr kumimoji="1" lang="zh-CN" altLang="en-US" sz="2400" b="0" i="1" dirty="0">
                    <a:solidFill>
                      <a:srgbClr val="FF0000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  <a:sym typeface="Symbol" panose="05050102010706020507" pitchFamily="18" charset="2"/>
                  </a:rPr>
                  <a:t>负</a:t>
                </a:r>
                <a:endParaRPr kumimoji="1" lang="en-US" altLang="zh-CN" sz="2400" b="0" dirty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39" name="Line 57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 flipV="1">
              <a:off x="1565" y="1357"/>
              <a:ext cx="0" cy="127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  <p:bldP spid="54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1058545" y="1122045"/>
            <a:ext cx="12255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A5002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2-1</a:t>
            </a:r>
            <a:endParaRPr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2191385" y="1050290"/>
            <a:ext cx="9161780" cy="1198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楷体_GB2312" pitchFamily="49" charset="-122"/>
              </a:rPr>
              <a:t>已知正弦电流波形如图，</a:t>
            </a:r>
            <a:r>
              <a:rPr lang="zh-CN" altLang="en-US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en-US" altLang="zh-CN" b="0" baseline="30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rad/s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楷体_GB2312" pitchFamily="49" charset="-122"/>
                <a:sym typeface="Symbol" panose="05050102010706020507" pitchFamily="18" charset="2"/>
              </a:rPr>
              <a:t>1.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写出</a:t>
            </a:r>
            <a:r>
              <a:rPr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表达式；</a:t>
            </a:r>
            <a:endParaRPr lang="zh-CN" altLang="en-US" dirty="0">
              <a:latin typeface="楷体_GB2312" pitchFamily="49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求最大值发生的时间</a:t>
            </a:r>
            <a:r>
              <a:rPr lang="en-US" altLang="zh-CN" sz="3200" b="0" i="1" dirty="0">
                <a:solidFill>
                  <a:schemeClr val="bg1"/>
                </a:solidFill>
                <a:latin typeface="楷体_GB2312" pitchFamily="49" charset="-122"/>
                <a:sym typeface="Symbol" panose="05050102010706020507" pitchFamily="18" charset="2"/>
              </a:rPr>
              <a:t>t</a:t>
            </a:r>
            <a:r>
              <a:rPr lang="en-US" altLang="zh-CN" baseline="-25000" dirty="0">
                <a:solidFill>
                  <a:schemeClr val="bg1"/>
                </a:solidFill>
                <a:latin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dirty="0">
                <a:latin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dirty="0">
              <a:latin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9754" name="Group 58"/>
          <p:cNvGrpSpPr/>
          <p:nvPr/>
        </p:nvGrpSpPr>
        <p:grpSpPr bwMode="auto">
          <a:xfrm>
            <a:off x="8269605" y="1844040"/>
            <a:ext cx="2792413" cy="2881313"/>
            <a:chOff x="3752" y="1025"/>
            <a:chExt cx="1759" cy="1815"/>
          </a:xfrm>
        </p:grpSpPr>
        <p:sp>
          <p:nvSpPr>
            <p:cNvPr id="29713" name="Line 17"/>
            <p:cNvSpPr>
              <a:spLocks noChangeShapeType="1"/>
            </p:cNvSpPr>
            <p:nvPr/>
          </p:nvSpPr>
          <p:spPr bwMode="auto">
            <a:xfrm>
              <a:off x="3787" y="2115"/>
              <a:ext cx="172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18"/>
            <p:cNvSpPr>
              <a:spLocks noChangeShapeType="1"/>
            </p:cNvSpPr>
            <p:nvPr/>
          </p:nvSpPr>
          <p:spPr bwMode="auto">
            <a:xfrm flipV="1">
              <a:off x="4314" y="1158"/>
              <a:ext cx="0" cy="168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Text Box 19"/>
            <p:cNvSpPr txBox="1">
              <a:spLocks noChangeArrowheads="1"/>
            </p:cNvSpPr>
            <p:nvPr/>
          </p:nvSpPr>
          <p:spPr bwMode="auto">
            <a:xfrm>
              <a:off x="5329" y="1752"/>
              <a:ext cx="17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6" name="Text Box 20"/>
            <p:cNvSpPr txBox="1">
              <a:spLocks noChangeArrowheads="1"/>
            </p:cNvSpPr>
            <p:nvPr/>
          </p:nvSpPr>
          <p:spPr bwMode="auto">
            <a:xfrm>
              <a:off x="4332" y="1025"/>
              <a:ext cx="178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no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7" name="Text Box 21"/>
            <p:cNvSpPr txBox="1">
              <a:spLocks noChangeArrowheads="1"/>
            </p:cNvSpPr>
            <p:nvPr/>
          </p:nvSpPr>
          <p:spPr bwMode="auto">
            <a:xfrm>
              <a:off x="4069" y="2178"/>
              <a:ext cx="23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9" name="Text Box 23"/>
            <p:cNvSpPr txBox="1">
              <a:spLocks noChangeArrowheads="1"/>
            </p:cNvSpPr>
            <p:nvPr/>
          </p:nvSpPr>
          <p:spPr bwMode="auto">
            <a:xfrm>
              <a:off x="3878" y="1071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100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9720" name="Text Box 24"/>
            <p:cNvSpPr txBox="1">
              <a:spLocks noChangeArrowheads="1"/>
            </p:cNvSpPr>
            <p:nvPr/>
          </p:nvSpPr>
          <p:spPr bwMode="auto">
            <a:xfrm>
              <a:off x="3878" y="1570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50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9700" name="Freeform 4"/>
            <p:cNvSpPr/>
            <p:nvPr/>
          </p:nvSpPr>
          <p:spPr bwMode="auto">
            <a:xfrm>
              <a:off x="4110" y="1598"/>
              <a:ext cx="263" cy="613"/>
            </a:xfrm>
            <a:custGeom>
              <a:avLst/>
              <a:gdLst>
                <a:gd name="T0" fmla="*/ 0 w 118"/>
                <a:gd name="T1" fmla="*/ 274 h 274"/>
                <a:gd name="T2" fmla="*/ 13 w 118"/>
                <a:gd name="T3" fmla="*/ 240 h 274"/>
                <a:gd name="T4" fmla="*/ 29 w 118"/>
                <a:gd name="T5" fmla="*/ 200 h 274"/>
                <a:gd name="T6" fmla="*/ 59 w 118"/>
                <a:gd name="T7" fmla="*/ 127 h 274"/>
                <a:gd name="T8" fmla="*/ 75 w 118"/>
                <a:gd name="T9" fmla="*/ 90 h 274"/>
                <a:gd name="T10" fmla="*/ 89 w 118"/>
                <a:gd name="T11" fmla="*/ 56 h 274"/>
                <a:gd name="T12" fmla="*/ 105 w 118"/>
                <a:gd name="T13" fmla="*/ 27 h 274"/>
                <a:gd name="T14" fmla="*/ 118 w 118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1" name="Freeform 5"/>
            <p:cNvSpPr/>
            <p:nvPr/>
          </p:nvSpPr>
          <p:spPr bwMode="auto">
            <a:xfrm>
              <a:off x="4373" y="1344"/>
              <a:ext cx="259" cy="254"/>
            </a:xfrm>
            <a:custGeom>
              <a:avLst/>
              <a:gdLst>
                <a:gd name="T0" fmla="*/ 0 w 116"/>
                <a:gd name="T1" fmla="*/ 113 h 113"/>
                <a:gd name="T2" fmla="*/ 14 w 116"/>
                <a:gd name="T3" fmla="*/ 88 h 113"/>
                <a:gd name="T4" fmla="*/ 30 w 116"/>
                <a:gd name="T5" fmla="*/ 69 h 113"/>
                <a:gd name="T6" fmla="*/ 44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7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2" name="Freeform 6"/>
            <p:cNvSpPr/>
            <p:nvPr/>
          </p:nvSpPr>
          <p:spPr bwMode="auto">
            <a:xfrm>
              <a:off x="4632" y="1344"/>
              <a:ext cx="265" cy="254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4 w 119"/>
                <a:gd name="T7" fmla="*/ 20 h 113"/>
                <a:gd name="T8" fmla="*/ 60 w 119"/>
                <a:gd name="T9" fmla="*/ 32 h 113"/>
                <a:gd name="T10" fmla="*/ 76 w 119"/>
                <a:gd name="T11" fmla="*/ 49 h 113"/>
                <a:gd name="T12" fmla="*/ 90 w 119"/>
                <a:gd name="T13" fmla="*/ 69 h 113"/>
                <a:gd name="T14" fmla="*/ 106 w 119"/>
                <a:gd name="T15" fmla="*/ 88 h 113"/>
                <a:gd name="T16" fmla="*/ 119 w 119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3" name="Freeform 7"/>
            <p:cNvSpPr/>
            <p:nvPr/>
          </p:nvSpPr>
          <p:spPr bwMode="auto">
            <a:xfrm>
              <a:off x="4897" y="1598"/>
              <a:ext cx="258" cy="613"/>
            </a:xfrm>
            <a:custGeom>
              <a:avLst/>
              <a:gdLst>
                <a:gd name="T0" fmla="*/ 0 w 116"/>
                <a:gd name="T1" fmla="*/ 0 h 274"/>
                <a:gd name="T2" fmla="*/ 14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7 w 116"/>
                <a:gd name="T11" fmla="*/ 203 h 274"/>
                <a:gd name="T12" fmla="*/ 103 w 116"/>
                <a:gd name="T13" fmla="*/ 240 h 274"/>
                <a:gd name="T14" fmla="*/ 116 w 116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Freeform 8"/>
            <p:cNvSpPr/>
            <p:nvPr/>
          </p:nvSpPr>
          <p:spPr bwMode="auto">
            <a:xfrm>
              <a:off x="5155" y="2211"/>
              <a:ext cx="265" cy="606"/>
            </a:xfrm>
            <a:custGeom>
              <a:avLst/>
              <a:gdLst>
                <a:gd name="T0" fmla="*/ 0 w 119"/>
                <a:gd name="T1" fmla="*/ 0 h 271"/>
                <a:gd name="T2" fmla="*/ 14 w 119"/>
                <a:gd name="T3" fmla="*/ 34 h 271"/>
                <a:gd name="T4" fmla="*/ 30 w 119"/>
                <a:gd name="T5" fmla="*/ 71 h 271"/>
                <a:gd name="T6" fmla="*/ 60 w 119"/>
                <a:gd name="T7" fmla="*/ 146 h 271"/>
                <a:gd name="T8" fmla="*/ 76 w 119"/>
                <a:gd name="T9" fmla="*/ 181 h 271"/>
                <a:gd name="T10" fmla="*/ 89 w 119"/>
                <a:gd name="T11" fmla="*/ 215 h 271"/>
                <a:gd name="T12" fmla="*/ 106 w 119"/>
                <a:gd name="T13" fmla="*/ 244 h 271"/>
                <a:gd name="T14" fmla="*/ 119 w 119"/>
                <a:gd name="T1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8" name="Line 22"/>
            <p:cNvSpPr>
              <a:spLocks noChangeShapeType="1"/>
            </p:cNvSpPr>
            <p:nvPr/>
          </p:nvSpPr>
          <p:spPr bwMode="auto">
            <a:xfrm>
              <a:off x="3752" y="1354"/>
              <a:ext cx="87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1" name="Line 25"/>
            <p:cNvSpPr>
              <a:spLocks noChangeShapeType="1"/>
            </p:cNvSpPr>
            <p:nvPr/>
          </p:nvSpPr>
          <p:spPr bwMode="auto">
            <a:xfrm>
              <a:off x="4230" y="1716"/>
              <a:ext cx="23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6" name="Line 30"/>
            <p:cNvSpPr>
              <a:spLocks noChangeShapeType="1"/>
            </p:cNvSpPr>
            <p:nvPr/>
          </p:nvSpPr>
          <p:spPr bwMode="auto">
            <a:xfrm>
              <a:off x="4659" y="1344"/>
              <a:ext cx="0" cy="77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27" name="Text Box 31"/>
            <p:cNvSpPr txBox="1">
              <a:spLocks noChangeArrowheads="1"/>
            </p:cNvSpPr>
            <p:nvPr/>
          </p:nvSpPr>
          <p:spPr bwMode="auto">
            <a:xfrm>
              <a:off x="4569" y="2069"/>
              <a:ext cx="45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t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29729" name="Text Box 33"/>
          <p:cNvSpPr txBox="1">
            <a:spLocks noChangeArrowheads="1"/>
          </p:cNvSpPr>
          <p:nvPr/>
        </p:nvSpPr>
        <p:spPr bwMode="auto">
          <a:xfrm>
            <a:off x="1202055" y="2203768"/>
            <a:ext cx="647700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9730" name="Object 34"/>
          <p:cNvGraphicFramePr>
            <a:graphicFrameLocks noChangeAspect="1"/>
          </p:cNvGraphicFramePr>
          <p:nvPr/>
        </p:nvGraphicFramePr>
        <p:xfrm>
          <a:off x="2137093" y="2203768"/>
          <a:ext cx="36988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7" name="公式" r:id="rId1" imgW="2146300" imgH="342900" progId="Equation.3">
                  <p:embed/>
                </p:oleObj>
              </mc:Choice>
              <mc:Fallback>
                <p:oleObj name="公式" r:id="rId1" imgW="2146300" imgH="342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093" y="2203768"/>
                        <a:ext cx="36988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1" name="Object 35"/>
          <p:cNvGraphicFramePr>
            <a:graphicFrameLocks noChangeAspect="1"/>
          </p:cNvGraphicFramePr>
          <p:nvPr/>
        </p:nvGraphicFramePr>
        <p:xfrm>
          <a:off x="2182178" y="2851150"/>
          <a:ext cx="365601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8" name="公式" r:id="rId3" imgW="2082800" imgH="292100" progId="Equation.3">
                  <p:embed/>
                </p:oleObj>
              </mc:Choice>
              <mc:Fallback>
                <p:oleObj name="公式" r:id="rId3" imgW="2082800" imgH="2921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178" y="2851150"/>
                        <a:ext cx="365601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2" name="Line 36"/>
          <p:cNvSpPr>
            <a:spLocks noChangeShapeType="1"/>
          </p:cNvSpPr>
          <p:nvPr/>
        </p:nvSpPr>
        <p:spPr bwMode="auto">
          <a:xfrm>
            <a:off x="2208213" y="3644265"/>
            <a:ext cx="720725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33" name="Object 37"/>
          <p:cNvGraphicFramePr>
            <a:graphicFrameLocks noChangeAspect="1"/>
          </p:cNvGraphicFramePr>
          <p:nvPr/>
        </p:nvGraphicFramePr>
        <p:xfrm>
          <a:off x="3287395" y="3428365"/>
          <a:ext cx="1406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19" name="公式" r:id="rId5" imgW="901700" imgH="317500" progId="Equation.3">
                  <p:embed/>
                </p:oleObj>
              </mc:Choice>
              <mc:Fallback>
                <p:oleObj name="公式" r:id="rId5" imgW="901700" imgH="3175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395" y="3428365"/>
                        <a:ext cx="14065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4" name="Text Box 38"/>
          <p:cNvSpPr txBox="1">
            <a:spLocks noChangeArrowheads="1"/>
          </p:cNvSpPr>
          <p:nvPr/>
        </p:nvSpPr>
        <p:spPr bwMode="auto">
          <a:xfrm>
            <a:off x="2062540" y="4149090"/>
            <a:ext cx="54006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由于最大值发生在计时起点</a:t>
            </a:r>
            <a:r>
              <a:rPr lang="zh-CN" altLang="en-US" dirty="0">
                <a:solidFill>
                  <a:srgbClr val="FF0000"/>
                </a:solidFill>
              </a:rPr>
              <a:t>右侧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>
            <a:off x="5016818" y="3645535"/>
            <a:ext cx="576262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36" name="Object 40"/>
          <p:cNvGraphicFramePr>
            <a:graphicFrameLocks noChangeAspect="1"/>
          </p:cNvGraphicFramePr>
          <p:nvPr/>
        </p:nvGraphicFramePr>
        <p:xfrm>
          <a:off x="5835015" y="3140710"/>
          <a:ext cx="118745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0" name="公式" r:id="rId7" imgW="749300" imgH="609600" progId="Equation.3">
                  <p:embed/>
                </p:oleObj>
              </mc:Choice>
              <mc:Fallback>
                <p:oleObj name="公式" r:id="rId7" imgW="749300" imgH="609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015" y="3140710"/>
                        <a:ext cx="1187450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7" name="Object 41"/>
          <p:cNvGraphicFramePr>
            <a:graphicFrameLocks noChangeAspect="1"/>
          </p:cNvGraphicFramePr>
          <p:nvPr/>
        </p:nvGraphicFramePr>
        <p:xfrm>
          <a:off x="2224723" y="4508818"/>
          <a:ext cx="39433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1" name="公式" r:id="rId9" imgW="2184400" imgH="609600" progId="Equation.3">
                  <p:embed/>
                </p:oleObj>
              </mc:Choice>
              <mc:Fallback>
                <p:oleObj name="公式" r:id="rId9" imgW="2184400" imgH="609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723" y="4508818"/>
                        <a:ext cx="39433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8" name="Object 42"/>
          <p:cNvGraphicFramePr>
            <a:graphicFrameLocks noChangeAspect="1"/>
          </p:cNvGraphicFramePr>
          <p:nvPr/>
        </p:nvGraphicFramePr>
        <p:xfrm>
          <a:off x="2232978" y="5516563"/>
          <a:ext cx="38973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2" name="公式" r:id="rId11" imgW="2489200" imgH="342900" progId="Equation.3">
                  <p:embed/>
                </p:oleObj>
              </mc:Choice>
              <mc:Fallback>
                <p:oleObj name="公式" r:id="rId11" imgW="2489200" imgH="3429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978" y="5516563"/>
                        <a:ext cx="38973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9" name="Line 43"/>
          <p:cNvSpPr>
            <a:spLocks noChangeShapeType="1"/>
          </p:cNvSpPr>
          <p:nvPr/>
        </p:nvSpPr>
        <p:spPr bwMode="auto">
          <a:xfrm>
            <a:off x="6167438" y="5805488"/>
            <a:ext cx="647700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740" name="Object 44"/>
          <p:cNvGraphicFramePr>
            <a:graphicFrameLocks noChangeAspect="1"/>
          </p:cNvGraphicFramePr>
          <p:nvPr/>
        </p:nvGraphicFramePr>
        <p:xfrm>
          <a:off x="6869113" y="5230495"/>
          <a:ext cx="3262312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23" name="公式" r:id="rId13" imgW="1841500" imgH="609600" progId="Equation.3">
                  <p:embed/>
                </p:oleObj>
              </mc:Choice>
              <mc:Fallback>
                <p:oleObj name="公式" r:id="rId13" imgW="1841500" imgH="609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113" y="5230495"/>
                        <a:ext cx="3262312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45" name="Group 4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9746" name="Picture 50" descr="789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47" name="Text Box 5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9748" name="Group 5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9749" name="Picture 53" descr="789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50" name="Text Box 5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9758" name="Group 6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9759" name="Picture 63" descr="789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60" name="Text Box 6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04241" y="4593381"/>
            <a:ext cx="15182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l-GR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正弦波形分析举例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1" dur="500"/>
                                        <p:tgtEl>
                                          <p:spTgt spid="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9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 animBg="1"/>
      <p:bldP spid="29725" grpId="0" bldLvl="0" animBg="1"/>
      <p:bldP spid="29729" grpId="0" bldLvl="0" animBg="1"/>
      <p:bldP spid="29732" grpId="0" bldLvl="0" animBg="1"/>
      <p:bldP spid="29734" grpId="0" bldLvl="0" animBg="1"/>
      <p:bldP spid="29735" grpId="0" bldLvl="0" animBg="1"/>
      <p:bldP spid="29739" grpId="0" bldLvl="0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916623" y="1484948"/>
            <a:ext cx="73825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设</a:t>
            </a:r>
            <a:r>
              <a:rPr kumimoji="1"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cos(</a:t>
            </a: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  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cos(</a:t>
            </a: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15670" y="2275840"/>
            <a:ext cx="69830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相位差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：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(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3200" b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kumimoji="1" lang="en-US" altLang="zh-CN" sz="3200" b="0" i="1" baseline="-25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52" name="Group 3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0753" name="Picture 3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54" name="Text Box 3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755" name="Group 3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0756" name="Picture 3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57" name="Text Box 3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0761" name="AutoShape 41" descr="羊皮纸"/>
          <p:cNvSpPr>
            <a:spLocks noChangeArrowheads="1"/>
          </p:cNvSpPr>
          <p:nvPr/>
        </p:nvSpPr>
        <p:spPr bwMode="auto">
          <a:xfrm>
            <a:off x="8596630" y="2324735"/>
            <a:ext cx="2952750" cy="572770"/>
          </a:xfrm>
          <a:prstGeom prst="wedgeRoundRectCallout">
            <a:avLst>
              <a:gd name="adj1" fmla="val -78258"/>
              <a:gd name="adj2" fmla="val -14634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tx1"/>
                </a:solidFill>
              </a:rPr>
              <a:t>等于初相位之差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30765" name="Group 4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0766" name="Picture 4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67" name="Text Box 4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769" name="Group 49"/>
          <p:cNvGrpSpPr/>
          <p:nvPr/>
        </p:nvGrpSpPr>
        <p:grpSpPr bwMode="auto">
          <a:xfrm>
            <a:off x="8471218" y="1526858"/>
            <a:ext cx="3222625" cy="576263"/>
            <a:chOff x="385" y="1933"/>
            <a:chExt cx="2030" cy="363"/>
          </a:xfrm>
        </p:grpSpPr>
        <p:sp>
          <p:nvSpPr>
            <p:cNvPr id="30747" name="Rectangle 27"/>
            <p:cNvSpPr>
              <a:spLocks noChangeArrowheads="1"/>
            </p:cNvSpPr>
            <p:nvPr/>
          </p:nvSpPr>
          <p:spPr bwMode="auto">
            <a:xfrm>
              <a:off x="385" y="1933"/>
              <a:ext cx="2030" cy="329"/>
            </a:xfrm>
            <a:prstGeom prst="rect">
              <a:avLst/>
            </a:prstGeom>
            <a:gradFill rotWithShape="1">
              <a:gsLst>
                <a:gs pos="0">
                  <a:srgbClr val="66FFFF"/>
                </a:gs>
                <a:gs pos="50000">
                  <a:srgbClr val="FFFFFF"/>
                </a:gs>
                <a:gs pos="100000">
                  <a:srgbClr val="66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规定</a:t>
              </a:r>
              <a:r>
                <a:rPr kumimoji="1"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b="0" i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 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&lt;(180°)</a:t>
              </a:r>
              <a:endPara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768" name="Line 48"/>
            <p:cNvSpPr>
              <a:spLocks noChangeShapeType="1"/>
            </p:cNvSpPr>
            <p:nvPr/>
          </p:nvSpPr>
          <p:spPr bwMode="auto">
            <a:xfrm>
              <a:off x="1791" y="2205"/>
              <a:ext cx="182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1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同频率正弦量的相位差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4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01675" y="3275965"/>
            <a:ext cx="6149340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b="0" i="1" dirty="0">
                <a:solidFill>
                  <a:schemeClr val="bg1"/>
                </a:solidFill>
                <a:latin typeface="Symbol" panose="05050102010706020507" pitchFamily="18" charset="2"/>
              </a:rPr>
              <a:t>j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&gt;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超前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0" i="1" dirty="0">
                <a:solidFill>
                  <a:schemeClr val="bg1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b="0" i="1" dirty="0">
                <a:solidFill>
                  <a:srgbClr val="FFFF00"/>
                </a:solidFill>
                <a:latin typeface="Symbol" panose="05050102010706020507" pitchFamily="18" charset="2"/>
              </a:rPr>
              <a:t> </a:t>
            </a:r>
            <a:r>
              <a:rPr kumimoji="1" lang="zh-CN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角</a:t>
            </a:r>
            <a:r>
              <a:rPr kumimoji="1" lang="zh-CN" altLang="zh-CN" dirty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kumimoji="1" lang="zh-CN" altLang="zh-CN" dirty="0">
                <a:solidFill>
                  <a:srgbClr val="FFFF00"/>
                </a:solidFill>
                <a:ea typeface="楷体_GB2312" pitchFamily="49" charset="-122"/>
              </a:rPr>
              <a:t>或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zh-CN" altLang="zh-CN" b="0" dirty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ea typeface="楷体_GB2312" pitchFamily="49" charset="-122"/>
              </a:rPr>
              <a:t>滞后</a:t>
            </a:r>
            <a:r>
              <a:rPr kumimoji="1" lang="zh-CN" altLang="zh-CN" b="0" dirty="0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zh-CN" altLang="zh-CN" b="0" dirty="0">
                <a:solidFill>
                  <a:schemeClr val="bg1"/>
                </a:solidFill>
                <a:ea typeface="仿宋_GB2312" pitchFamily="49" charset="-122"/>
              </a:rPr>
              <a:t> </a:t>
            </a:r>
            <a:r>
              <a:rPr kumimoji="1" lang="en-US" altLang="zh-CN" sz="2400" b="0" i="1" dirty="0">
                <a:solidFill>
                  <a:schemeClr val="bg1"/>
                </a:solidFill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i="1" dirty="0">
                <a:solidFill>
                  <a:srgbClr val="FFFF00"/>
                </a:solidFill>
                <a:ea typeface="仿宋_GB2312" pitchFamily="49" charset="-122"/>
              </a:rPr>
              <a:t> </a:t>
            </a:r>
            <a:r>
              <a:rPr kumimoji="1" lang="zh-CN" altLang="zh-CN" dirty="0">
                <a:solidFill>
                  <a:srgbClr val="FFFF00"/>
                </a:solidFill>
                <a:ea typeface="仿宋_GB2312" pitchFamily="49" charset="-122"/>
              </a:rPr>
              <a:t>角</a:t>
            </a:r>
            <a:endParaRPr kumimoji="1" lang="zh-CN" altLang="zh-CN" dirty="0">
              <a:solidFill>
                <a:srgbClr val="FFFF00"/>
              </a:solidFill>
              <a:ea typeface="仿宋_GB2312" pitchFamily="49" charset="-122"/>
            </a:endParaRPr>
          </a:p>
          <a:p>
            <a:pPr marL="0" indent="0" algn="just">
              <a:lnSpc>
                <a:spcPct val="120000"/>
              </a:lnSpc>
              <a:buSzPct val="80000"/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FFFF00"/>
                </a:solidFill>
                <a:ea typeface="仿宋_GB2312" pitchFamily="49" charset="-122"/>
              </a:rPr>
              <a:t>   </a:t>
            </a:r>
            <a:r>
              <a:rPr kumimoji="1" lang="zh-CN" altLang="zh-CN" dirty="0">
                <a:solidFill>
                  <a:srgbClr val="FFFF00"/>
                </a:solidFill>
                <a:ea typeface="仿宋_GB2312" pitchFamily="49" charset="-122"/>
              </a:rPr>
              <a:t>（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i="1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比 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先到达最大值）</a:t>
            </a:r>
            <a:r>
              <a:rPr kumimoji="1" lang="zh-CN" altLang="en-US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61446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1040" y="4643755"/>
            <a:ext cx="6167120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zh-CN" dirty="0">
                <a:latin typeface="Times New Roman" panose="02020603050405020304" pitchFamily="18" charset="0"/>
              </a:rPr>
              <a:t>超前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kumimoji="1" lang="en-US" altLang="zh-CN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i="1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zh-CN" altLang="zh-CN" dirty="0">
                <a:latin typeface="Times New Roman" panose="02020603050405020304" pitchFamily="18" charset="0"/>
              </a:rPr>
              <a:t>角，或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滞后</a:t>
            </a:r>
            <a:r>
              <a:rPr kumimoji="1"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i="1" dirty="0"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zh-CN" altLang="zh-CN" dirty="0">
                <a:latin typeface="Times New Roman" panose="02020603050405020304" pitchFamily="18" charset="0"/>
              </a:rPr>
              <a:t>角</a:t>
            </a:r>
            <a:endParaRPr kumimoji="1" lang="zh-CN" altLang="zh-CN" dirty="0">
              <a:latin typeface="Times New Roman" panose="02020603050405020304" pitchFamily="18" charset="0"/>
            </a:endParaRPr>
          </a:p>
          <a:p>
            <a:pPr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</a:t>
            </a:r>
            <a:r>
              <a:rPr kumimoji="1" lang="zh-CN" altLang="zh-CN" dirty="0">
                <a:latin typeface="Times New Roman" panose="02020603050405020304" pitchFamily="18" charset="0"/>
              </a:rPr>
              <a:t>（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</a:rPr>
              <a:t>比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楷体_GB2312" pitchFamily="49" charset="-122"/>
              </a:rPr>
              <a:t>先到达最大值）。</a:t>
            </a:r>
            <a:endParaRPr kumimoji="1" lang="zh-CN" altLang="en-US" dirty="0">
              <a:latin typeface="楷体_GB2312" pitchFamily="49" charset="-122"/>
            </a:endParaRPr>
          </a:p>
        </p:txBody>
      </p:sp>
      <p:grpSp>
        <p:nvGrpSpPr>
          <p:cNvPr id="61487" name="Group 47"/>
          <p:cNvGrpSpPr/>
          <p:nvPr/>
        </p:nvGrpSpPr>
        <p:grpSpPr bwMode="auto">
          <a:xfrm>
            <a:off x="6170945" y="3068320"/>
            <a:ext cx="5724525" cy="3241675"/>
            <a:chOff x="1127" y="1978"/>
            <a:chExt cx="3606" cy="2042"/>
          </a:xfrm>
        </p:grpSpPr>
        <p:sp>
          <p:nvSpPr>
            <p:cNvPr id="61449" name="Line 9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H="1" flipV="1">
              <a:off x="1738" y="1997"/>
              <a:ext cx="8" cy="184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450" name="Line 10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1127" y="2873"/>
              <a:ext cx="3606" cy="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1451" name="Text Box 11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260" y="2835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2" name="Freeform 12"/>
            <p:cNvSpPr/>
            <p:nvPr>
              <p:custDataLst>
                <p:tags r:id="rId8"/>
              </p:custDataLst>
            </p:nvPr>
          </p:nvSpPr>
          <p:spPr bwMode="auto">
            <a:xfrm>
              <a:off x="1474" y="2387"/>
              <a:ext cx="2880" cy="996"/>
            </a:xfrm>
            <a:custGeom>
              <a:avLst/>
              <a:gdLst>
                <a:gd name="T0" fmla="*/ 0 w 2262"/>
                <a:gd name="T1" fmla="*/ 549 h 1091"/>
                <a:gd name="T2" fmla="*/ 96 w 2262"/>
                <a:gd name="T3" fmla="*/ 360 h 1091"/>
                <a:gd name="T4" fmla="*/ 183 w 2262"/>
                <a:gd name="T5" fmla="*/ 204 h 1091"/>
                <a:gd name="T6" fmla="*/ 294 w 2262"/>
                <a:gd name="T7" fmla="*/ 66 h 1091"/>
                <a:gd name="T8" fmla="*/ 420 w 2262"/>
                <a:gd name="T9" fmla="*/ 3 h 1091"/>
                <a:gd name="T10" fmla="*/ 576 w 2262"/>
                <a:gd name="T11" fmla="*/ 81 h 1091"/>
                <a:gd name="T12" fmla="*/ 732 w 2262"/>
                <a:gd name="T13" fmla="*/ 309 h 1091"/>
                <a:gd name="T14" fmla="*/ 849 w 2262"/>
                <a:gd name="T15" fmla="*/ 540 h 1091"/>
                <a:gd name="T16" fmla="*/ 981 w 2262"/>
                <a:gd name="T17" fmla="*/ 789 h 1091"/>
                <a:gd name="T18" fmla="*/ 1110 w 2262"/>
                <a:gd name="T19" fmla="*/ 990 h 1091"/>
                <a:gd name="T20" fmla="*/ 1290 w 2262"/>
                <a:gd name="T21" fmla="*/ 1083 h 1091"/>
                <a:gd name="T22" fmla="*/ 1482 w 2262"/>
                <a:gd name="T23" fmla="*/ 939 h 1091"/>
                <a:gd name="T24" fmla="*/ 1701 w 2262"/>
                <a:gd name="T25" fmla="*/ 555 h 1091"/>
                <a:gd name="T26" fmla="*/ 1803 w 2262"/>
                <a:gd name="T27" fmla="*/ 348 h 1091"/>
                <a:gd name="T28" fmla="*/ 1980 w 2262"/>
                <a:gd name="T29" fmla="*/ 84 h 1091"/>
                <a:gd name="T30" fmla="*/ 2127 w 2262"/>
                <a:gd name="T31" fmla="*/ 6 h 1091"/>
                <a:gd name="T32" fmla="*/ 2262 w 2262"/>
                <a:gd name="T33" fmla="*/ 66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61453" name="Freeform 13"/>
            <p:cNvSpPr/>
            <p:nvPr>
              <p:custDataLst>
                <p:tags r:id="rId9"/>
              </p:custDataLst>
            </p:nvPr>
          </p:nvSpPr>
          <p:spPr bwMode="auto">
            <a:xfrm>
              <a:off x="1494" y="2629"/>
              <a:ext cx="2880" cy="494"/>
            </a:xfrm>
            <a:custGeom>
              <a:avLst/>
              <a:gdLst>
                <a:gd name="T0" fmla="*/ 0 w 2262"/>
                <a:gd name="T1" fmla="*/ 540 h 541"/>
                <a:gd name="T2" fmla="*/ 186 w 2262"/>
                <a:gd name="T3" fmla="*/ 483 h 541"/>
                <a:gd name="T4" fmla="*/ 423 w 2262"/>
                <a:gd name="T5" fmla="*/ 270 h 541"/>
                <a:gd name="T6" fmla="*/ 654 w 2262"/>
                <a:gd name="T7" fmla="*/ 66 h 541"/>
                <a:gd name="T8" fmla="*/ 864 w 2262"/>
                <a:gd name="T9" fmla="*/ 3 h 541"/>
                <a:gd name="T10" fmla="*/ 1068 w 2262"/>
                <a:gd name="T11" fmla="*/ 84 h 541"/>
                <a:gd name="T12" fmla="*/ 1275 w 2262"/>
                <a:gd name="T13" fmla="*/ 273 h 541"/>
                <a:gd name="T14" fmla="*/ 1533 w 2262"/>
                <a:gd name="T15" fmla="*/ 495 h 541"/>
                <a:gd name="T16" fmla="*/ 1698 w 2262"/>
                <a:gd name="T17" fmla="*/ 540 h 541"/>
                <a:gd name="T18" fmla="*/ 1851 w 2262"/>
                <a:gd name="T19" fmla="*/ 498 h 541"/>
                <a:gd name="T20" fmla="*/ 2025 w 2262"/>
                <a:gd name="T21" fmla="*/ 366 h 541"/>
                <a:gd name="T22" fmla="*/ 2133 w 2262"/>
                <a:gd name="T23" fmla="*/ 261 h 541"/>
                <a:gd name="T24" fmla="*/ 2262 w 2262"/>
                <a:gd name="T25" fmla="*/ 1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61454" name="Text Box 1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789" y="1978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5" name="Text Box 15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266" y="227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6" name="Text Box 1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55" y="2402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57" name="Line 17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2562" y="2659"/>
              <a:ext cx="0" cy="136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1458" name="Line 18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18" y="2387"/>
              <a:ext cx="0" cy="163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1459" name="Line 1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519" y="3294"/>
              <a:ext cx="22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1460" name="Line 2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 flipH="1">
              <a:off x="2018" y="3294"/>
              <a:ext cx="30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1461" name="Line 21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2064" y="3838"/>
              <a:ext cx="49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1462" name="Text Box 22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701" y="3113"/>
              <a:ext cx="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3" name="Text Box 23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018" y="3294"/>
              <a:ext cx="2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64" name="Text Box 24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109" y="3521"/>
              <a:ext cx="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61465" name="Text Box 25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519" y="2894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482" name="Line 42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1762" y="3521"/>
              <a:ext cx="30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61486" name="Line 4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2256" y="3521"/>
              <a:ext cx="30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</p:grpSp>
      <p:sp>
        <p:nvSpPr>
          <p:cNvPr id="34" name="矩形 33"/>
          <p:cNvSpPr/>
          <p:nvPr>
            <p:custDataLst>
              <p:tags r:id="rId24"/>
            </p:custDataLst>
          </p:nvPr>
        </p:nvSpPr>
        <p:spPr>
          <a:xfrm>
            <a:off x="9120184" y="5517992"/>
            <a:ext cx="2511425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kumimoji="1" lang="en-US" altLang="zh-CN" b="0" i="1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kumimoji="1" lang="en-US" altLang="zh-CN" b="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1" lang="zh-CN" altLang="en-US" b="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b="0" i="1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kumimoji="1" lang="en-US" altLang="zh-CN" b="0" i="1" baseline="-250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b="0" i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是负值</a:t>
            </a:r>
            <a:r>
              <a:rPr kumimoji="1" lang="zh-CN" altLang="en-US" b="0" dirty="0">
                <a:solidFill>
                  <a:srgbClr val="FF00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！</a:t>
            </a:r>
            <a:endParaRPr kumimoji="1" lang="en-US" altLang="zh-CN" b="0" i="1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utoUpdateAnimBg="0"/>
      <p:bldP spid="30761" grpId="0" bldLvl="0" animBg="1"/>
      <p:bldP spid="61445" grpId="0" autoUpdateAnimBg="0"/>
      <p:bldP spid="61446" grpId="0" autoUpdateAnimBg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784475" y="1700530"/>
            <a:ext cx="26187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98000" rIns="198000">
            <a:spAutoFit/>
          </a:bodyPr>
          <a:lstStyle/>
          <a:p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zh-CN" altLang="en-US" sz="32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＝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zh-CN" altLang="zh-CN">
                <a:latin typeface="Times New Roman" panose="02020603050405020304" pitchFamily="18" charset="0"/>
              </a:rPr>
              <a:t>同相</a:t>
            </a:r>
            <a:endParaRPr kumimoji="1" lang="zh-CN" altLang="en-US">
              <a:latin typeface="Symbol" panose="05050102010706020507" pitchFamily="18" charset="2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6525260" y="1410018"/>
            <a:ext cx="4608513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198000" rIns="198000">
            <a:spAutoFit/>
          </a:bodyPr>
          <a:lstStyle/>
          <a:p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  (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180</a:t>
            </a:r>
            <a:r>
              <a: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°</a:t>
            </a:r>
            <a:r>
              <a:rPr kumimoji="1" lang="en-US" altLang="zh-CN" sz="3200" b="0" baseline="5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3200" b="0" baseline="5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zh-CN">
                <a:latin typeface="Times New Roman" panose="02020603050405020304" pitchFamily="18" charset="0"/>
              </a:rPr>
              <a:t>反相</a:t>
            </a:r>
            <a:endParaRPr kumimoji="1"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059180" y="1051560"/>
            <a:ext cx="2576195" cy="556895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/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9933"/>
                </a:solidFill>
                <a:latin typeface="Times New Roman" panose="02020603050405020304" pitchFamily="18" charset="0"/>
              </a:rPr>
              <a:t>特殊相位关系</a:t>
            </a:r>
            <a:endParaRPr kumimoji="1" lang="zh-CN" altLang="en-US">
              <a:solidFill>
                <a:srgbClr val="FF993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1271270" y="4509135"/>
            <a:ext cx="45466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kumimoji="1" lang="en-US" altLang="zh-CN" b="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kumimoji="1" lang="en-US" altLang="zh-CN" b="0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p/2</a:t>
            </a:r>
            <a:r>
              <a:rPr kumimoji="1" lang="zh-CN" altLang="en-US" b="0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：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 </a:t>
            </a:r>
            <a:r>
              <a:rPr kumimoji="1"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超前</a:t>
            </a:r>
            <a:r>
              <a:rPr kumimoji="1" lang="zh-CN" altLang="en-US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dirty="0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p/2</a:t>
            </a:r>
            <a:r>
              <a:rPr kumimoji="1" lang="en-US" altLang="zh-CN" b="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en-US" b="0" i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正交</a:t>
            </a:r>
            <a:r>
              <a:rPr kumimoji="1" lang="en-US" altLang="zh-CN" b="0" i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kumimoji="1" lang="en-US" altLang="zh-CN" b="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988695" y="5518785"/>
            <a:ext cx="7187565" cy="52197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同样可比较两个电压或两个电流的相位差。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8714" name="Group 4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8715" name="Picture 4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16" name="Text Box 4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8717" name="Group 4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8718" name="Picture 4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19" name="Text Box 4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8729" name="Group 5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8730" name="Picture 5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31" name="Text Box 5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特殊相位关系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Group 51"/>
          <p:cNvGrpSpPr/>
          <p:nvPr/>
        </p:nvGrpSpPr>
        <p:grpSpPr bwMode="auto">
          <a:xfrm>
            <a:off x="1400175" y="1916113"/>
            <a:ext cx="4062413" cy="2290762"/>
            <a:chOff x="158" y="1248"/>
            <a:chExt cx="2559" cy="1443"/>
          </a:xfrm>
        </p:grpSpPr>
        <p:sp>
          <p:nvSpPr>
            <p:cNvPr id="4" name="Line 7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 flipV="1">
              <a:off x="733" y="1248"/>
              <a:ext cx="0" cy="1443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" name="Line 8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328" y="2088"/>
              <a:ext cx="2238" cy="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" name="Text Box 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2329" y="205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Freeform 10"/>
            <p:cNvSpPr/>
            <p:nvPr>
              <p:custDataLst>
                <p:tags r:id="rId5"/>
              </p:custDataLst>
            </p:nvPr>
          </p:nvSpPr>
          <p:spPr bwMode="auto">
            <a:xfrm>
              <a:off x="318" y="1626"/>
              <a:ext cx="1951" cy="932"/>
            </a:xfrm>
            <a:custGeom>
              <a:avLst/>
              <a:gdLst>
                <a:gd name="T0" fmla="*/ 0 w 2118"/>
                <a:gd name="T1" fmla="*/ 734 h 868"/>
                <a:gd name="T2" fmla="*/ 260 w 2118"/>
                <a:gd name="T3" fmla="*/ 286 h 868"/>
                <a:gd name="T4" fmla="*/ 335 w 2118"/>
                <a:gd name="T5" fmla="*/ 162 h 868"/>
                <a:gd name="T6" fmla="*/ 430 w 2118"/>
                <a:gd name="T7" fmla="*/ 53 h 868"/>
                <a:gd name="T8" fmla="*/ 538 w 2118"/>
                <a:gd name="T9" fmla="*/ 2 h 868"/>
                <a:gd name="T10" fmla="*/ 672 w 2118"/>
                <a:gd name="T11" fmla="*/ 64 h 868"/>
                <a:gd name="T12" fmla="*/ 806 w 2118"/>
                <a:gd name="T13" fmla="*/ 246 h 868"/>
                <a:gd name="T14" fmla="*/ 906 w 2118"/>
                <a:gd name="T15" fmla="*/ 430 h 868"/>
                <a:gd name="T16" fmla="*/ 1019 w 2118"/>
                <a:gd name="T17" fmla="*/ 628 h 868"/>
                <a:gd name="T18" fmla="*/ 1130 w 2118"/>
                <a:gd name="T19" fmla="*/ 788 h 868"/>
                <a:gd name="T20" fmla="*/ 1284 w 2118"/>
                <a:gd name="T21" fmla="*/ 862 h 868"/>
                <a:gd name="T22" fmla="*/ 1449 w 2118"/>
                <a:gd name="T23" fmla="*/ 747 h 868"/>
                <a:gd name="T24" fmla="*/ 1637 w 2118"/>
                <a:gd name="T25" fmla="*/ 442 h 868"/>
                <a:gd name="T26" fmla="*/ 1724 w 2118"/>
                <a:gd name="T27" fmla="*/ 277 h 868"/>
                <a:gd name="T28" fmla="*/ 1876 w 2118"/>
                <a:gd name="T29" fmla="*/ 67 h 868"/>
                <a:gd name="T30" fmla="*/ 2002 w 2118"/>
                <a:gd name="T31" fmla="*/ 5 h 868"/>
                <a:gd name="T32" fmla="*/ 2118 w 2118"/>
                <a:gd name="T33" fmla="*/ 5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8" name="Freeform 11"/>
            <p:cNvSpPr/>
            <p:nvPr>
              <p:custDataLst>
                <p:tags r:id="rId6"/>
              </p:custDataLst>
            </p:nvPr>
          </p:nvSpPr>
          <p:spPr bwMode="auto">
            <a:xfrm>
              <a:off x="158" y="1859"/>
              <a:ext cx="2125" cy="464"/>
            </a:xfrm>
            <a:custGeom>
              <a:avLst/>
              <a:gdLst>
                <a:gd name="T0" fmla="*/ 0 w 2307"/>
                <a:gd name="T1" fmla="*/ 430 h 432"/>
                <a:gd name="T2" fmla="*/ 160 w 2307"/>
                <a:gd name="T3" fmla="*/ 385 h 432"/>
                <a:gd name="T4" fmla="*/ 363 w 2307"/>
                <a:gd name="T5" fmla="*/ 215 h 432"/>
                <a:gd name="T6" fmla="*/ 561 w 2307"/>
                <a:gd name="T7" fmla="*/ 53 h 432"/>
                <a:gd name="T8" fmla="*/ 741 w 2307"/>
                <a:gd name="T9" fmla="*/ 2 h 432"/>
                <a:gd name="T10" fmla="*/ 916 w 2307"/>
                <a:gd name="T11" fmla="*/ 67 h 432"/>
                <a:gd name="T12" fmla="*/ 1094 w 2307"/>
                <a:gd name="T13" fmla="*/ 217 h 432"/>
                <a:gd name="T14" fmla="*/ 1311 w 2307"/>
                <a:gd name="T15" fmla="*/ 385 h 432"/>
                <a:gd name="T16" fmla="*/ 1446 w 2307"/>
                <a:gd name="T17" fmla="*/ 430 h 432"/>
                <a:gd name="T18" fmla="*/ 1588 w 2307"/>
                <a:gd name="T19" fmla="*/ 397 h 432"/>
                <a:gd name="T20" fmla="*/ 1731 w 2307"/>
                <a:gd name="T21" fmla="*/ 286 h 432"/>
                <a:gd name="T22" fmla="*/ 1830 w 2307"/>
                <a:gd name="T23" fmla="*/ 205 h 432"/>
                <a:gd name="T24" fmla="*/ 1968 w 2307"/>
                <a:gd name="T25" fmla="*/ 82 h 432"/>
                <a:gd name="T26" fmla="*/ 2139 w 2307"/>
                <a:gd name="T27" fmla="*/ 13 h 432"/>
                <a:gd name="T28" fmla="*/ 2256 w 2307"/>
                <a:gd name="T29" fmla="*/ 28 h 432"/>
                <a:gd name="T30" fmla="*/ 2307 w 230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9" name="Text Box 13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262" y="142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214" y="1729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15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20" y="2069"/>
              <a:ext cx="2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Group 52"/>
          <p:cNvGrpSpPr/>
          <p:nvPr/>
        </p:nvGrpSpPr>
        <p:grpSpPr bwMode="auto">
          <a:xfrm>
            <a:off x="6724968" y="2056765"/>
            <a:ext cx="4143375" cy="1706563"/>
            <a:chOff x="2835" y="843"/>
            <a:chExt cx="2610" cy="1075"/>
          </a:xfrm>
        </p:grpSpPr>
        <p:sp>
          <p:nvSpPr>
            <p:cNvPr id="13" name="Line 1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3379" y="843"/>
              <a:ext cx="0" cy="102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Line 18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993" y="1480"/>
              <a:ext cx="2075" cy="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5057" y="1434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Freeform 20"/>
            <p:cNvSpPr/>
            <p:nvPr>
              <p:custDataLst>
                <p:tags r:id="rId13"/>
              </p:custDataLst>
            </p:nvPr>
          </p:nvSpPr>
          <p:spPr bwMode="auto">
            <a:xfrm>
              <a:off x="2984" y="1050"/>
              <a:ext cx="1809" cy="868"/>
            </a:xfrm>
            <a:custGeom>
              <a:avLst/>
              <a:gdLst>
                <a:gd name="T0" fmla="*/ 0 w 2118"/>
                <a:gd name="T1" fmla="*/ 734 h 868"/>
                <a:gd name="T2" fmla="*/ 260 w 2118"/>
                <a:gd name="T3" fmla="*/ 286 h 868"/>
                <a:gd name="T4" fmla="*/ 335 w 2118"/>
                <a:gd name="T5" fmla="*/ 162 h 868"/>
                <a:gd name="T6" fmla="*/ 430 w 2118"/>
                <a:gd name="T7" fmla="*/ 53 h 868"/>
                <a:gd name="T8" fmla="*/ 538 w 2118"/>
                <a:gd name="T9" fmla="*/ 2 h 868"/>
                <a:gd name="T10" fmla="*/ 672 w 2118"/>
                <a:gd name="T11" fmla="*/ 64 h 868"/>
                <a:gd name="T12" fmla="*/ 806 w 2118"/>
                <a:gd name="T13" fmla="*/ 246 h 868"/>
                <a:gd name="T14" fmla="*/ 906 w 2118"/>
                <a:gd name="T15" fmla="*/ 430 h 868"/>
                <a:gd name="T16" fmla="*/ 1019 w 2118"/>
                <a:gd name="T17" fmla="*/ 628 h 868"/>
                <a:gd name="T18" fmla="*/ 1130 w 2118"/>
                <a:gd name="T19" fmla="*/ 788 h 868"/>
                <a:gd name="T20" fmla="*/ 1284 w 2118"/>
                <a:gd name="T21" fmla="*/ 862 h 868"/>
                <a:gd name="T22" fmla="*/ 1449 w 2118"/>
                <a:gd name="T23" fmla="*/ 747 h 868"/>
                <a:gd name="T24" fmla="*/ 1637 w 2118"/>
                <a:gd name="T25" fmla="*/ 442 h 868"/>
                <a:gd name="T26" fmla="*/ 1724 w 2118"/>
                <a:gd name="T27" fmla="*/ 277 h 868"/>
                <a:gd name="T28" fmla="*/ 1876 w 2118"/>
                <a:gd name="T29" fmla="*/ 67 h 868"/>
                <a:gd name="T30" fmla="*/ 2002 w 2118"/>
                <a:gd name="T31" fmla="*/ 5 h 868"/>
                <a:gd name="T32" fmla="*/ 2118 w 2118"/>
                <a:gd name="T33" fmla="*/ 5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18" h="868">
                  <a:moveTo>
                    <a:pt x="0" y="734"/>
                  </a:moveTo>
                  <a:cubicBezTo>
                    <a:pt x="43" y="660"/>
                    <a:pt x="204" y="381"/>
                    <a:pt x="260" y="286"/>
                  </a:cubicBezTo>
                  <a:cubicBezTo>
                    <a:pt x="316" y="191"/>
                    <a:pt x="307" y="201"/>
                    <a:pt x="335" y="162"/>
                  </a:cubicBezTo>
                  <a:cubicBezTo>
                    <a:pt x="363" y="123"/>
                    <a:pt x="397" y="79"/>
                    <a:pt x="430" y="53"/>
                  </a:cubicBezTo>
                  <a:cubicBezTo>
                    <a:pt x="464" y="26"/>
                    <a:pt x="498" y="0"/>
                    <a:pt x="538" y="2"/>
                  </a:cubicBezTo>
                  <a:cubicBezTo>
                    <a:pt x="579" y="5"/>
                    <a:pt x="627" y="24"/>
                    <a:pt x="672" y="64"/>
                  </a:cubicBezTo>
                  <a:cubicBezTo>
                    <a:pt x="717" y="105"/>
                    <a:pt x="767" y="185"/>
                    <a:pt x="806" y="246"/>
                  </a:cubicBezTo>
                  <a:cubicBezTo>
                    <a:pt x="844" y="306"/>
                    <a:pt x="870" y="366"/>
                    <a:pt x="906" y="430"/>
                  </a:cubicBezTo>
                  <a:cubicBezTo>
                    <a:pt x="942" y="493"/>
                    <a:pt x="982" y="568"/>
                    <a:pt x="1019" y="628"/>
                  </a:cubicBezTo>
                  <a:cubicBezTo>
                    <a:pt x="1057" y="687"/>
                    <a:pt x="1086" y="749"/>
                    <a:pt x="1130" y="788"/>
                  </a:cubicBezTo>
                  <a:cubicBezTo>
                    <a:pt x="1174" y="827"/>
                    <a:pt x="1231" y="868"/>
                    <a:pt x="1284" y="862"/>
                  </a:cubicBezTo>
                  <a:cubicBezTo>
                    <a:pt x="1338" y="855"/>
                    <a:pt x="1390" y="817"/>
                    <a:pt x="1449" y="747"/>
                  </a:cubicBezTo>
                  <a:cubicBezTo>
                    <a:pt x="1508" y="677"/>
                    <a:pt x="1591" y="520"/>
                    <a:pt x="1637" y="442"/>
                  </a:cubicBezTo>
                  <a:cubicBezTo>
                    <a:pt x="1682" y="364"/>
                    <a:pt x="1685" y="339"/>
                    <a:pt x="1724" y="277"/>
                  </a:cubicBezTo>
                  <a:cubicBezTo>
                    <a:pt x="1764" y="215"/>
                    <a:pt x="1830" y="112"/>
                    <a:pt x="1876" y="67"/>
                  </a:cubicBezTo>
                  <a:cubicBezTo>
                    <a:pt x="1922" y="21"/>
                    <a:pt x="1962" y="7"/>
                    <a:pt x="2002" y="5"/>
                  </a:cubicBezTo>
                  <a:cubicBezTo>
                    <a:pt x="2043" y="2"/>
                    <a:pt x="2094" y="43"/>
                    <a:pt x="2118" y="5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7" name="Freeform 21"/>
            <p:cNvSpPr/>
            <p:nvPr>
              <p:custDataLst>
                <p:tags r:id="rId14"/>
              </p:custDataLst>
            </p:nvPr>
          </p:nvSpPr>
          <p:spPr bwMode="auto">
            <a:xfrm flipV="1">
              <a:off x="2835" y="1207"/>
              <a:ext cx="1970" cy="575"/>
            </a:xfrm>
            <a:custGeom>
              <a:avLst/>
              <a:gdLst>
                <a:gd name="T0" fmla="*/ 0 w 2307"/>
                <a:gd name="T1" fmla="*/ 430 h 432"/>
                <a:gd name="T2" fmla="*/ 160 w 2307"/>
                <a:gd name="T3" fmla="*/ 385 h 432"/>
                <a:gd name="T4" fmla="*/ 363 w 2307"/>
                <a:gd name="T5" fmla="*/ 215 h 432"/>
                <a:gd name="T6" fmla="*/ 561 w 2307"/>
                <a:gd name="T7" fmla="*/ 53 h 432"/>
                <a:gd name="T8" fmla="*/ 741 w 2307"/>
                <a:gd name="T9" fmla="*/ 2 h 432"/>
                <a:gd name="T10" fmla="*/ 916 w 2307"/>
                <a:gd name="T11" fmla="*/ 67 h 432"/>
                <a:gd name="T12" fmla="*/ 1094 w 2307"/>
                <a:gd name="T13" fmla="*/ 217 h 432"/>
                <a:gd name="T14" fmla="*/ 1311 w 2307"/>
                <a:gd name="T15" fmla="*/ 385 h 432"/>
                <a:gd name="T16" fmla="*/ 1446 w 2307"/>
                <a:gd name="T17" fmla="*/ 430 h 432"/>
                <a:gd name="T18" fmla="*/ 1588 w 2307"/>
                <a:gd name="T19" fmla="*/ 397 h 432"/>
                <a:gd name="T20" fmla="*/ 1731 w 2307"/>
                <a:gd name="T21" fmla="*/ 286 h 432"/>
                <a:gd name="T22" fmla="*/ 1830 w 2307"/>
                <a:gd name="T23" fmla="*/ 205 h 432"/>
                <a:gd name="T24" fmla="*/ 1968 w 2307"/>
                <a:gd name="T25" fmla="*/ 82 h 432"/>
                <a:gd name="T26" fmla="*/ 2139 w 2307"/>
                <a:gd name="T27" fmla="*/ 13 h 432"/>
                <a:gd name="T28" fmla="*/ 2256 w 2307"/>
                <a:gd name="T29" fmla="*/ 28 h 432"/>
                <a:gd name="T30" fmla="*/ 2307 w 230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7" h="432">
                  <a:moveTo>
                    <a:pt x="0" y="430"/>
                  </a:moveTo>
                  <a:cubicBezTo>
                    <a:pt x="27" y="423"/>
                    <a:pt x="99" y="421"/>
                    <a:pt x="160" y="385"/>
                  </a:cubicBezTo>
                  <a:cubicBezTo>
                    <a:pt x="220" y="349"/>
                    <a:pt x="296" y="270"/>
                    <a:pt x="363" y="215"/>
                  </a:cubicBezTo>
                  <a:cubicBezTo>
                    <a:pt x="430" y="160"/>
                    <a:pt x="498" y="88"/>
                    <a:pt x="561" y="53"/>
                  </a:cubicBezTo>
                  <a:cubicBezTo>
                    <a:pt x="624" y="18"/>
                    <a:pt x="682" y="0"/>
                    <a:pt x="741" y="2"/>
                  </a:cubicBezTo>
                  <a:cubicBezTo>
                    <a:pt x="800" y="5"/>
                    <a:pt x="858" y="31"/>
                    <a:pt x="916" y="67"/>
                  </a:cubicBezTo>
                  <a:cubicBezTo>
                    <a:pt x="974" y="103"/>
                    <a:pt x="1028" y="164"/>
                    <a:pt x="1094" y="217"/>
                  </a:cubicBezTo>
                  <a:cubicBezTo>
                    <a:pt x="1160" y="270"/>
                    <a:pt x="1252" y="349"/>
                    <a:pt x="1311" y="385"/>
                  </a:cubicBezTo>
                  <a:cubicBezTo>
                    <a:pt x="1370" y="421"/>
                    <a:pt x="1400" y="428"/>
                    <a:pt x="1446" y="430"/>
                  </a:cubicBezTo>
                  <a:cubicBezTo>
                    <a:pt x="1492" y="432"/>
                    <a:pt x="1540" y="421"/>
                    <a:pt x="1588" y="397"/>
                  </a:cubicBezTo>
                  <a:cubicBezTo>
                    <a:pt x="1636" y="373"/>
                    <a:pt x="1691" y="318"/>
                    <a:pt x="1731" y="286"/>
                  </a:cubicBezTo>
                  <a:cubicBezTo>
                    <a:pt x="1771" y="254"/>
                    <a:pt x="1791" y="239"/>
                    <a:pt x="1830" y="205"/>
                  </a:cubicBezTo>
                  <a:cubicBezTo>
                    <a:pt x="1869" y="171"/>
                    <a:pt x="1917" y="114"/>
                    <a:pt x="1968" y="82"/>
                  </a:cubicBezTo>
                  <a:cubicBezTo>
                    <a:pt x="2019" y="50"/>
                    <a:pt x="2091" y="22"/>
                    <a:pt x="2139" y="13"/>
                  </a:cubicBezTo>
                  <a:cubicBezTo>
                    <a:pt x="2187" y="4"/>
                    <a:pt x="2228" y="21"/>
                    <a:pt x="2256" y="28"/>
                  </a:cubicBezTo>
                  <a:cubicBezTo>
                    <a:pt x="2284" y="35"/>
                    <a:pt x="2297" y="47"/>
                    <a:pt x="2307" y="52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8" name="Text Box 23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786" y="85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24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741" y="1482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2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379" y="149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53"/>
          <p:cNvGrpSpPr/>
          <p:nvPr/>
        </p:nvGrpSpPr>
        <p:grpSpPr bwMode="auto">
          <a:xfrm>
            <a:off x="6868478" y="3692525"/>
            <a:ext cx="3657600" cy="1898650"/>
            <a:chOff x="3061" y="2326"/>
            <a:chExt cx="2304" cy="1196"/>
          </a:xfrm>
        </p:grpSpPr>
        <p:sp>
          <p:nvSpPr>
            <p:cNvPr id="22" name="Line 28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3502" y="2368"/>
              <a:ext cx="8" cy="102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3" name="Line 29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3061" y="3036"/>
              <a:ext cx="2144" cy="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4" name="Text Box 30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977" y="3000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Freeform 31"/>
            <p:cNvSpPr/>
            <p:nvPr>
              <p:custDataLst>
                <p:tags r:id="rId21"/>
              </p:custDataLst>
            </p:nvPr>
          </p:nvSpPr>
          <p:spPr bwMode="auto">
            <a:xfrm>
              <a:off x="3209" y="2559"/>
              <a:ext cx="1712" cy="963"/>
            </a:xfrm>
            <a:custGeom>
              <a:avLst/>
              <a:gdLst>
                <a:gd name="T0" fmla="*/ 0 w 2262"/>
                <a:gd name="T1" fmla="*/ 549 h 1091"/>
                <a:gd name="T2" fmla="*/ 96 w 2262"/>
                <a:gd name="T3" fmla="*/ 360 h 1091"/>
                <a:gd name="T4" fmla="*/ 183 w 2262"/>
                <a:gd name="T5" fmla="*/ 204 h 1091"/>
                <a:gd name="T6" fmla="*/ 294 w 2262"/>
                <a:gd name="T7" fmla="*/ 66 h 1091"/>
                <a:gd name="T8" fmla="*/ 420 w 2262"/>
                <a:gd name="T9" fmla="*/ 3 h 1091"/>
                <a:gd name="T10" fmla="*/ 576 w 2262"/>
                <a:gd name="T11" fmla="*/ 81 h 1091"/>
                <a:gd name="T12" fmla="*/ 732 w 2262"/>
                <a:gd name="T13" fmla="*/ 309 h 1091"/>
                <a:gd name="T14" fmla="*/ 849 w 2262"/>
                <a:gd name="T15" fmla="*/ 540 h 1091"/>
                <a:gd name="T16" fmla="*/ 981 w 2262"/>
                <a:gd name="T17" fmla="*/ 789 h 1091"/>
                <a:gd name="T18" fmla="*/ 1110 w 2262"/>
                <a:gd name="T19" fmla="*/ 990 h 1091"/>
                <a:gd name="T20" fmla="*/ 1290 w 2262"/>
                <a:gd name="T21" fmla="*/ 1083 h 1091"/>
                <a:gd name="T22" fmla="*/ 1482 w 2262"/>
                <a:gd name="T23" fmla="*/ 939 h 1091"/>
                <a:gd name="T24" fmla="*/ 1701 w 2262"/>
                <a:gd name="T25" fmla="*/ 555 h 1091"/>
                <a:gd name="T26" fmla="*/ 1803 w 2262"/>
                <a:gd name="T27" fmla="*/ 348 h 1091"/>
                <a:gd name="T28" fmla="*/ 1980 w 2262"/>
                <a:gd name="T29" fmla="*/ 84 h 1091"/>
                <a:gd name="T30" fmla="*/ 2127 w 2262"/>
                <a:gd name="T31" fmla="*/ 6 h 1091"/>
                <a:gd name="T32" fmla="*/ 2262 w 2262"/>
                <a:gd name="T33" fmla="*/ 66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6" name="Freeform 32"/>
            <p:cNvSpPr/>
            <p:nvPr>
              <p:custDataLst>
                <p:tags r:id="rId22"/>
              </p:custDataLst>
            </p:nvPr>
          </p:nvSpPr>
          <p:spPr bwMode="auto">
            <a:xfrm>
              <a:off x="3186" y="2800"/>
              <a:ext cx="1712" cy="478"/>
            </a:xfrm>
            <a:custGeom>
              <a:avLst/>
              <a:gdLst>
                <a:gd name="T0" fmla="*/ 0 w 2262"/>
                <a:gd name="T1" fmla="*/ 540 h 541"/>
                <a:gd name="T2" fmla="*/ 186 w 2262"/>
                <a:gd name="T3" fmla="*/ 483 h 541"/>
                <a:gd name="T4" fmla="*/ 423 w 2262"/>
                <a:gd name="T5" fmla="*/ 270 h 541"/>
                <a:gd name="T6" fmla="*/ 654 w 2262"/>
                <a:gd name="T7" fmla="*/ 66 h 541"/>
                <a:gd name="T8" fmla="*/ 864 w 2262"/>
                <a:gd name="T9" fmla="*/ 3 h 541"/>
                <a:gd name="T10" fmla="*/ 1068 w 2262"/>
                <a:gd name="T11" fmla="*/ 84 h 541"/>
                <a:gd name="T12" fmla="*/ 1275 w 2262"/>
                <a:gd name="T13" fmla="*/ 273 h 541"/>
                <a:gd name="T14" fmla="*/ 1533 w 2262"/>
                <a:gd name="T15" fmla="*/ 495 h 541"/>
                <a:gd name="T16" fmla="*/ 1698 w 2262"/>
                <a:gd name="T17" fmla="*/ 540 h 541"/>
                <a:gd name="T18" fmla="*/ 1851 w 2262"/>
                <a:gd name="T19" fmla="*/ 498 h 541"/>
                <a:gd name="T20" fmla="*/ 2025 w 2262"/>
                <a:gd name="T21" fmla="*/ 366 h 541"/>
                <a:gd name="T22" fmla="*/ 2133 w 2262"/>
                <a:gd name="T23" fmla="*/ 261 h 541"/>
                <a:gd name="T24" fmla="*/ 2262 w 2262"/>
                <a:gd name="T25" fmla="*/ 1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7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3604" y="232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969" y="2580"/>
              <a:ext cx="2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96" y="305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/>
      <p:bldP spid="28675" grpId="0" autoUpdateAnimBg="0"/>
      <p:bldP spid="28677" grpId="0" bldLvl="0" animBg="1" autoUpdateAnimBg="0"/>
      <p:bldP spid="28698" grpId="0" autoUpdateAnimBg="0"/>
      <p:bldP spid="28709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915988" y="621030"/>
            <a:ext cx="6477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ea typeface="宋体" panose="02010600030101010101" pitchFamily="2" charset="-122"/>
              </a:rPr>
              <a:t>例</a:t>
            </a:r>
            <a:endParaRPr lang="zh-CN" altLang="en-US" sz="32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80900" name="Group 4"/>
          <p:cNvGrpSpPr/>
          <p:nvPr/>
        </p:nvGrpSpPr>
        <p:grpSpPr bwMode="auto">
          <a:xfrm>
            <a:off x="2522220" y="1200150"/>
            <a:ext cx="4769698" cy="4677122"/>
            <a:chOff x="900" y="618"/>
            <a:chExt cx="3075" cy="3040"/>
          </a:xfrm>
        </p:grpSpPr>
        <p:graphicFrame>
          <p:nvGraphicFramePr>
            <p:cNvPr id="80901" name="Object 5"/>
            <p:cNvGraphicFramePr>
              <a:graphicFrameLocks noChangeAspect="1"/>
            </p:cNvGraphicFramePr>
            <p:nvPr/>
          </p:nvGraphicFramePr>
          <p:xfrm>
            <a:off x="947" y="1431"/>
            <a:ext cx="2981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42" name="公式" r:id="rId1" imgW="2984500" imgH="647700" progId="Equation.3">
                    <p:embed/>
                  </p:oleObj>
                </mc:Choice>
                <mc:Fallback>
                  <p:oleObj name="公式" r:id="rId1" imgW="2984500" imgH="647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7" y="1431"/>
                          <a:ext cx="2981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2" name="Object 6"/>
            <p:cNvGraphicFramePr>
              <a:graphicFrameLocks noChangeAspect="1"/>
            </p:cNvGraphicFramePr>
            <p:nvPr/>
          </p:nvGraphicFramePr>
          <p:xfrm>
            <a:off x="909" y="618"/>
            <a:ext cx="3066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43" name="公式" r:id="rId3" imgW="3060700" imgH="698500" progId="Equation.3">
                    <p:embed/>
                  </p:oleObj>
                </mc:Choice>
                <mc:Fallback>
                  <p:oleObj name="公式" r:id="rId3" imgW="3060700" imgH="698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618"/>
                          <a:ext cx="3066" cy="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3" name="Object 7"/>
            <p:cNvGraphicFramePr>
              <a:graphicFrameLocks noChangeAspect="1"/>
            </p:cNvGraphicFramePr>
            <p:nvPr/>
          </p:nvGraphicFramePr>
          <p:xfrm>
            <a:off x="909" y="2247"/>
            <a:ext cx="3049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44" name="公式" r:id="rId5" imgW="3048000" imgH="647700" progId="Equation.3">
                    <p:embed/>
                  </p:oleObj>
                </mc:Choice>
                <mc:Fallback>
                  <p:oleObj name="公式" r:id="rId5" imgW="3048000" imgH="647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2247"/>
                          <a:ext cx="3049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4" name="Object 8"/>
            <p:cNvGraphicFramePr>
              <a:graphicFrameLocks noChangeAspect="1"/>
            </p:cNvGraphicFramePr>
            <p:nvPr/>
          </p:nvGraphicFramePr>
          <p:xfrm>
            <a:off x="900" y="3018"/>
            <a:ext cx="2998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45" name="公式" r:id="rId7" imgW="2997200" imgH="647700" progId="Equation.3">
                    <p:embed/>
                  </p:oleObj>
                </mc:Choice>
                <mc:Fallback>
                  <p:oleObj name="公式" r:id="rId7" imgW="2997200" imgH="647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3018"/>
                          <a:ext cx="2998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05" name="Group 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0906" name="Picture 10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907" name="Text Box 1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0908" name="Group 1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0909" name="Picture 13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910" name="Text Box 1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1274763" y="1412875"/>
            <a:ext cx="647700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宋体" panose="02010600030101010101" pitchFamily="2" charset="-122"/>
              </a:rPr>
              <a:t>解</a:t>
            </a:r>
            <a:endParaRPr lang="zh-CN" altLang="en-US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80923" name="Group 27"/>
          <p:cNvGrpSpPr/>
          <p:nvPr/>
        </p:nvGrpSpPr>
        <p:grpSpPr bwMode="auto">
          <a:xfrm>
            <a:off x="7860348" y="3648710"/>
            <a:ext cx="2951162" cy="1058863"/>
            <a:chOff x="1565" y="1097"/>
            <a:chExt cx="1859" cy="667"/>
          </a:xfrm>
        </p:grpSpPr>
        <p:sp>
          <p:nvSpPr>
            <p:cNvPr id="80924" name="Text Box 28"/>
            <p:cNvSpPr txBox="1">
              <a:spLocks noChangeArrowheads="1"/>
            </p:cNvSpPr>
            <p:nvPr/>
          </p:nvSpPr>
          <p:spPr bwMode="auto">
            <a:xfrm>
              <a:off x="1565" y="1435"/>
              <a:ext cx="185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/>
                <a:t>不能比较相位差</a:t>
              </a:r>
              <a:endParaRPr lang="zh-CN" altLang="en-US"/>
            </a:p>
          </p:txBody>
        </p:sp>
        <p:graphicFrame>
          <p:nvGraphicFramePr>
            <p:cNvPr id="80925" name="Object 29"/>
            <p:cNvGraphicFramePr>
              <a:graphicFrameLocks noChangeAspect="1"/>
            </p:cNvGraphicFramePr>
            <p:nvPr/>
          </p:nvGraphicFramePr>
          <p:xfrm>
            <a:off x="1908" y="1097"/>
            <a:ext cx="109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46" name="公式" r:id="rId10" imgW="723900" imgH="317500" progId="Equation.3">
                    <p:embed/>
                  </p:oleObj>
                </mc:Choice>
                <mc:Fallback>
                  <p:oleObj name="公式" r:id="rId10" imgW="723900" imgH="3175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8" y="1097"/>
                          <a:ext cx="1092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32" name="Group 36"/>
          <p:cNvGrpSpPr/>
          <p:nvPr/>
        </p:nvGrpSpPr>
        <p:grpSpPr bwMode="auto">
          <a:xfrm>
            <a:off x="8471535" y="1423377"/>
            <a:ext cx="1785938" cy="850900"/>
            <a:chOff x="295" y="3067"/>
            <a:chExt cx="1125" cy="536"/>
          </a:xfrm>
        </p:grpSpPr>
        <p:pic>
          <p:nvPicPr>
            <p:cNvPr id="80933" name="Picture 37" descr="12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3067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934" name="Text Box 38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 dirty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</a:t>
              </a:r>
              <a:endParaRPr kumimoji="1" lang="zh-CN" altLang="en-US" sz="3200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80935" name="Group 3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0936" name="Picture 40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937" name="Text Box 4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0941" name="Group 45"/>
          <p:cNvGrpSpPr/>
          <p:nvPr/>
        </p:nvGrpSpPr>
        <p:grpSpPr bwMode="auto">
          <a:xfrm>
            <a:off x="2496820" y="2204864"/>
            <a:ext cx="5618163" cy="1511300"/>
            <a:chOff x="1973" y="1344"/>
            <a:chExt cx="3493" cy="952"/>
          </a:xfrm>
        </p:grpSpPr>
        <p:grpSp>
          <p:nvGrpSpPr>
            <p:cNvPr id="80942" name="Group 46"/>
            <p:cNvGrpSpPr/>
            <p:nvPr/>
          </p:nvGrpSpPr>
          <p:grpSpPr bwMode="auto">
            <a:xfrm>
              <a:off x="1973" y="1344"/>
              <a:ext cx="3493" cy="952"/>
              <a:chOff x="476" y="210"/>
              <a:chExt cx="3493" cy="952"/>
            </a:xfrm>
          </p:grpSpPr>
          <p:sp>
            <p:nvSpPr>
              <p:cNvPr id="80943" name="Rectangle 47"/>
              <p:cNvSpPr>
                <a:spLocks noChangeArrowheads="1"/>
              </p:cNvSpPr>
              <p:nvPr/>
            </p:nvSpPr>
            <p:spPr bwMode="auto">
              <a:xfrm>
                <a:off x="476" y="210"/>
                <a:ext cx="3493" cy="952"/>
              </a:xfrm>
              <a:prstGeom prst="rect">
                <a:avLst/>
              </a:prstGeom>
              <a:solidFill>
                <a:srgbClr val="B2B2B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0944" name="Object 48"/>
              <p:cNvGraphicFramePr>
                <a:graphicFrameLocks noChangeAspect="1"/>
              </p:cNvGraphicFramePr>
              <p:nvPr/>
            </p:nvGraphicFramePr>
            <p:xfrm>
              <a:off x="1097" y="391"/>
              <a:ext cx="2552" cy="2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347" name="公式" r:id="rId13" imgW="2781300" imgH="317500" progId="Equation.3">
                      <p:embed/>
                    </p:oleObj>
                  </mc:Choice>
                  <mc:Fallback>
                    <p:oleObj name="公式" r:id="rId13" imgW="2781300" imgH="317500" progId="Equation.3">
                      <p:embed/>
                      <p:pic>
                        <p:nvPicPr>
                          <p:cNvPr id="0" name="Object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7" y="391"/>
                            <a:ext cx="2552" cy="294"/>
                          </a:xfrm>
                          <a:prstGeom prst="rect">
                            <a:avLst/>
                          </a:prstGeom>
                          <a:solidFill>
                            <a:srgbClr val="B2B2B2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0945" name="Line 49"/>
            <p:cNvSpPr>
              <a:spLocks noChangeShapeType="1"/>
            </p:cNvSpPr>
            <p:nvPr/>
          </p:nvSpPr>
          <p:spPr bwMode="auto">
            <a:xfrm>
              <a:off x="2653" y="2024"/>
              <a:ext cx="317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0946" name="Object 50"/>
            <p:cNvGraphicFramePr>
              <a:graphicFrameLocks noChangeAspect="1"/>
            </p:cNvGraphicFramePr>
            <p:nvPr/>
          </p:nvGraphicFramePr>
          <p:xfrm>
            <a:off x="3105" y="1842"/>
            <a:ext cx="2023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48" name="公式" r:id="rId15" imgW="2197100" imgH="317500" progId="Equation.3">
                    <p:embed/>
                  </p:oleObj>
                </mc:Choice>
                <mc:Fallback>
                  <p:oleObj name="公式" r:id="rId15" imgW="2197100" imgH="3175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1842"/>
                          <a:ext cx="2023" cy="294"/>
                        </a:xfrm>
                        <a:prstGeom prst="rect">
                          <a:avLst/>
                        </a:prstGeom>
                        <a:solidFill>
                          <a:srgbClr val="B2B2B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47" name="Group 51"/>
          <p:cNvGrpSpPr/>
          <p:nvPr/>
        </p:nvGrpSpPr>
        <p:grpSpPr bwMode="auto">
          <a:xfrm>
            <a:off x="2494340" y="3501008"/>
            <a:ext cx="5616575" cy="1439862"/>
            <a:chOff x="884" y="754"/>
            <a:chExt cx="3448" cy="907"/>
          </a:xfrm>
        </p:grpSpPr>
        <p:sp>
          <p:nvSpPr>
            <p:cNvPr id="80948" name="Rectangle 52"/>
            <p:cNvSpPr>
              <a:spLocks noChangeArrowheads="1"/>
            </p:cNvSpPr>
            <p:nvPr/>
          </p:nvSpPr>
          <p:spPr bwMode="auto">
            <a:xfrm>
              <a:off x="884" y="754"/>
              <a:ext cx="3448" cy="907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49" name="Object 53"/>
            <p:cNvGraphicFramePr>
              <a:graphicFrameLocks noChangeAspect="1"/>
            </p:cNvGraphicFramePr>
            <p:nvPr/>
          </p:nvGraphicFramePr>
          <p:xfrm>
            <a:off x="1724" y="1253"/>
            <a:ext cx="210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49" name="公式" r:id="rId17" imgW="2286000" imgH="342900" progId="Equation.3">
                    <p:embed/>
                  </p:oleObj>
                </mc:Choice>
                <mc:Fallback>
                  <p:oleObj name="公式" r:id="rId17" imgW="2286000" imgH="3429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4" y="1253"/>
                          <a:ext cx="2102" cy="310"/>
                        </a:xfrm>
                        <a:prstGeom prst="rect">
                          <a:avLst/>
                        </a:prstGeom>
                        <a:solidFill>
                          <a:srgbClr val="B2B2B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50" name="Line 54"/>
            <p:cNvSpPr>
              <a:spLocks noChangeShapeType="1"/>
            </p:cNvSpPr>
            <p:nvPr/>
          </p:nvSpPr>
          <p:spPr bwMode="auto">
            <a:xfrm flipV="1">
              <a:off x="1202" y="1434"/>
              <a:ext cx="408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0951" name="Object 55"/>
            <p:cNvGraphicFramePr>
              <a:graphicFrameLocks noChangeAspect="1"/>
            </p:cNvGraphicFramePr>
            <p:nvPr/>
          </p:nvGraphicFramePr>
          <p:xfrm>
            <a:off x="1334" y="816"/>
            <a:ext cx="245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50" name="公式" r:id="rId19" imgW="2222500" imgH="304800" progId="Equation.3">
                    <p:embed/>
                  </p:oleObj>
                </mc:Choice>
                <mc:Fallback>
                  <p:oleObj name="公式" r:id="rId19" imgW="2222500" imgH="3048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4" y="816"/>
                          <a:ext cx="2457" cy="309"/>
                        </a:xfrm>
                        <a:prstGeom prst="rect">
                          <a:avLst/>
                        </a:prstGeom>
                        <a:solidFill>
                          <a:srgbClr val="B2B2B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52" name="Group 56"/>
          <p:cNvGrpSpPr/>
          <p:nvPr/>
        </p:nvGrpSpPr>
        <p:grpSpPr bwMode="auto">
          <a:xfrm>
            <a:off x="2569126" y="3501008"/>
            <a:ext cx="5616575" cy="1439862"/>
            <a:chOff x="839" y="1162"/>
            <a:chExt cx="3402" cy="907"/>
          </a:xfrm>
        </p:grpSpPr>
        <p:sp>
          <p:nvSpPr>
            <p:cNvPr id="80953" name="Rectangle 57"/>
            <p:cNvSpPr>
              <a:spLocks noChangeArrowheads="1"/>
            </p:cNvSpPr>
            <p:nvPr/>
          </p:nvSpPr>
          <p:spPr bwMode="auto">
            <a:xfrm>
              <a:off x="839" y="1162"/>
              <a:ext cx="3402" cy="907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0954" name="Object 58"/>
            <p:cNvGraphicFramePr>
              <a:graphicFrameLocks noChangeAspect="1"/>
            </p:cNvGraphicFramePr>
            <p:nvPr/>
          </p:nvGraphicFramePr>
          <p:xfrm>
            <a:off x="1626" y="1661"/>
            <a:ext cx="224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51" name="公式" r:id="rId21" imgW="2438400" imgH="342900" progId="Equation.3">
                    <p:embed/>
                  </p:oleObj>
                </mc:Choice>
                <mc:Fallback>
                  <p:oleObj name="公式" r:id="rId21" imgW="2438400" imgH="3429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1661"/>
                          <a:ext cx="2242" cy="310"/>
                        </a:xfrm>
                        <a:prstGeom prst="rect">
                          <a:avLst/>
                        </a:prstGeom>
                        <a:solidFill>
                          <a:srgbClr val="B2B2B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55" name="Line 59"/>
            <p:cNvSpPr>
              <a:spLocks noChangeShapeType="1"/>
            </p:cNvSpPr>
            <p:nvPr/>
          </p:nvSpPr>
          <p:spPr bwMode="auto">
            <a:xfrm flipV="1">
              <a:off x="1247" y="1842"/>
              <a:ext cx="363" cy="0"/>
            </a:xfrm>
            <a:prstGeom prst="line">
              <a:avLst/>
            </a:prstGeom>
            <a:noFill/>
            <a:ln w="76200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0956" name="Object 60"/>
            <p:cNvGraphicFramePr>
              <a:graphicFrameLocks noChangeAspect="1"/>
            </p:cNvGraphicFramePr>
            <p:nvPr/>
          </p:nvGraphicFramePr>
          <p:xfrm>
            <a:off x="1429" y="1253"/>
            <a:ext cx="248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52" name="公式" r:id="rId23" imgW="2438400" imgH="342900" progId="Equation.3">
                    <p:embed/>
                  </p:oleObj>
                </mc:Choice>
                <mc:Fallback>
                  <p:oleObj name="公式" r:id="rId23" imgW="2438400" imgH="3429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253"/>
                          <a:ext cx="2484" cy="344"/>
                        </a:xfrm>
                        <a:prstGeom prst="rect">
                          <a:avLst/>
                        </a:prstGeom>
                        <a:solidFill>
                          <a:srgbClr val="B2B2B2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31" name="Text Box 35"/>
          <p:cNvSpPr txBox="1">
            <a:spLocks noChangeArrowheads="1"/>
          </p:cNvSpPr>
          <p:nvPr/>
        </p:nvSpPr>
        <p:spPr bwMode="auto">
          <a:xfrm>
            <a:off x="8142605" y="2202815"/>
            <a:ext cx="2793365" cy="331914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latin typeface="楷体_GB2312" pitchFamily="49" charset="-122"/>
              </a:rPr>
              <a:t>两个</a:t>
            </a:r>
            <a:r>
              <a:rPr lang="zh-CN" altLang="en-US" dirty="0" smtClean="0">
                <a:latin typeface="楷体_GB2312" pitchFamily="49" charset="-122"/>
              </a:rPr>
              <a:t>正弦量相位</a:t>
            </a:r>
            <a:endParaRPr lang="zh-CN" altLang="en-US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>
                <a:latin typeface="楷体_GB2312" pitchFamily="49" charset="-122"/>
              </a:rPr>
              <a:t>比较</a:t>
            </a:r>
            <a:r>
              <a:rPr lang="zh-CN" altLang="en-US" dirty="0" smtClean="0">
                <a:latin typeface="楷体_GB2312" pitchFamily="49" charset="-122"/>
              </a:rPr>
              <a:t>时应满足：</a:t>
            </a:r>
            <a:endParaRPr lang="en-US" altLang="zh-CN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频率</a:t>
            </a:r>
            <a:r>
              <a:rPr lang="zh-CN" altLang="en-US" dirty="0" smtClean="0">
                <a:latin typeface="楷体_GB2312" pitchFamily="49" charset="-122"/>
              </a:rPr>
              <a:t>、</a:t>
            </a:r>
            <a:endParaRPr lang="en-US" altLang="zh-CN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函数</a:t>
            </a:r>
            <a:r>
              <a:rPr lang="zh-CN" altLang="en-US" dirty="0" smtClean="0">
                <a:latin typeface="楷体_GB2312" pitchFamily="49" charset="-122"/>
              </a:rPr>
              <a:t>、</a:t>
            </a:r>
            <a:endParaRPr lang="en-US" altLang="zh-CN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同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符号</a:t>
            </a:r>
            <a:r>
              <a:rPr lang="zh-CN" altLang="en-US" dirty="0" smtClean="0">
                <a:latin typeface="楷体_GB2312" pitchFamily="49" charset="-122"/>
              </a:rPr>
              <a:t>，</a:t>
            </a:r>
            <a:endParaRPr lang="en-US" altLang="zh-CN" dirty="0" smtClean="0">
              <a:latin typeface="楷体_GB2312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dirty="0" smtClean="0">
                <a:latin typeface="楷体_GB2312" pitchFamily="49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</a:rPr>
              <a:t>主值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范围</a:t>
            </a:r>
            <a:r>
              <a:rPr lang="zh-CN" altLang="en-US" dirty="0" smtClean="0">
                <a:latin typeface="楷体_GB2312" pitchFamily="49" charset="-122"/>
              </a:rPr>
              <a:t>比较</a:t>
            </a:r>
            <a:r>
              <a:rPr lang="zh-CN" altLang="en-US" dirty="0">
                <a:latin typeface="楷体_GB2312" pitchFamily="49" charset="-122"/>
              </a:rPr>
              <a:t>。 </a:t>
            </a:r>
            <a:endParaRPr lang="zh-CN" altLang="en-US" dirty="0">
              <a:latin typeface="楷体_GB2312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547620" y="5877560"/>
                <a:ext cx="4796155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sin(</a:t>
                </a:r>
                <a:r>
                  <a:rPr lang="el-GR" altLang="zh-CN" sz="2400" dirty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)=cos(</a:t>
                </a:r>
                <a:r>
                  <a:rPr lang="el-GR" altLang="zh-CN" sz="2400" dirty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𝜋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/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)=-cos(</a:t>
                </a:r>
                <a:r>
                  <a:rPr lang="el-GR" altLang="zh-CN" sz="2400" dirty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𝜋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/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2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620" y="5877560"/>
                <a:ext cx="4796155" cy="460375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564130" y="6309360"/>
                <a:ext cx="4173855" cy="460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-cos(</a:t>
                </a:r>
                <a:r>
                  <a:rPr lang="el-GR" altLang="zh-CN" sz="2400" dirty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)=cos(</a:t>
                </a:r>
                <a:r>
                  <a:rPr lang="el-GR" altLang="zh-CN" sz="2400" dirty="0" smtClean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𝜋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)=cos(</a:t>
                </a:r>
                <a:r>
                  <a:rPr lang="el-GR" altLang="zh-CN" sz="2400" dirty="0" smtClean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𝜋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130" y="6309360"/>
                <a:ext cx="4173855" cy="460375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291918" y="2348880"/>
            <a:ext cx="4057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244839" y="5881410"/>
                <a:ext cx="4265930" cy="460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FF0000"/>
                    </a:solidFill>
                  </a:rPr>
                  <a:t>cos(</a:t>
                </a:r>
                <a:r>
                  <a:rPr lang="el-GR" altLang="zh-CN" sz="2400" dirty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)=cos(</a:t>
                </a:r>
                <a:r>
                  <a:rPr lang="el-GR" altLang="zh-CN" sz="2400" dirty="0" smtClean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-2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𝜋</m:t>
                    </m:r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</a:rPr>
                  <a:t>)=cos(</a:t>
                </a:r>
                <a:r>
                  <a:rPr lang="el-GR" altLang="zh-CN" sz="2400" dirty="0" smtClean="0">
                    <a:solidFill>
                      <a:srgbClr val="FF0000"/>
                    </a:solidFill>
                  </a:rPr>
                  <a:t>α</a:t>
                </a: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+2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rgbClr val="FF0000"/>
                        </a:solidFill>
                        <a:latin typeface="Cambria Math" panose="02040503050406030204"/>
                      </a:rPr>
                      <m:t>𝜋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</a:rPr>
                  <a:t>)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839" y="5881410"/>
                <a:ext cx="4265930" cy="460375"/>
              </a:xfrm>
              <a:prstGeom prst="rect">
                <a:avLst/>
              </a:prstGeom>
              <a:blipFill rotWithShape="1">
                <a:blip r:embed="rId27"/>
                <a:stretch>
                  <a:fillRect l="-3" t="-9" r="3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 bwMode="auto">
          <a:xfrm>
            <a:off x="5881494" y="3039120"/>
            <a:ext cx="432048" cy="360040"/>
          </a:xfrm>
          <a:prstGeom prst="rect">
            <a:avLst/>
          </a:prstGeom>
          <a:solidFill>
            <a:srgbClr val="FF0000">
              <a:alpha val="3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计算两正弦量相位差举例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0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0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80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0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0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 bldLvl="0" animBg="1"/>
      <p:bldP spid="80911" grpId="0" bldLvl="0" animBg="1"/>
      <p:bldP spid="80931" grpId="0" bldLvl="0" animBg="1"/>
      <p:bldP spid="2" grpId="0"/>
      <p:bldP spid="3" grpId="0"/>
      <p:bldP spid="4" grpId="0"/>
      <p:bldP spid="5" grpId="0"/>
      <p:bldP spid="6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1272858" y="1269048"/>
            <a:ext cx="7704137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楷体_GB2312" pitchFamily="49" charset="-122"/>
              </a:rPr>
              <a:t>周期性电流、电压的瞬时值随时间而变，</a:t>
            </a:r>
            <a:endParaRPr kumimoji="1" lang="zh-CN" altLang="en-US" dirty="0"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dirty="0">
                <a:latin typeface="楷体_GB2312" pitchFamily="49" charset="-122"/>
              </a:rPr>
              <a:t>为了衡量其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平均效果</a:t>
            </a:r>
            <a:r>
              <a:rPr kumimoji="1" lang="en-US" altLang="zh-CN" dirty="0">
                <a:latin typeface="楷体_GB2312" pitchFamily="49" charset="-122"/>
              </a:rPr>
              <a:t>,</a:t>
            </a:r>
            <a:r>
              <a:rPr kumimoji="1" lang="zh-CN" altLang="en-US" dirty="0">
                <a:latin typeface="楷体_GB2312" pitchFamily="49" charset="-122"/>
              </a:rPr>
              <a:t>工程上采用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有效值</a:t>
            </a:r>
            <a:r>
              <a:rPr kumimoji="1" lang="zh-CN" altLang="en-US" dirty="0">
                <a:latin typeface="楷体_GB2312" pitchFamily="49" charset="-122"/>
              </a:rPr>
              <a:t>来表示。</a:t>
            </a:r>
            <a:endParaRPr kumimoji="1" lang="zh-CN" altLang="en-US" dirty="0">
              <a:latin typeface="楷体_GB2312" pitchFamily="49" charset="-122"/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843915" y="2492375"/>
            <a:ext cx="4918075" cy="521970"/>
          </a:xfrm>
          <a:prstGeom prst="rect">
            <a:avLst/>
          </a:prstGeom>
          <a:noFill/>
          <a:ln w="28575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pPr>
              <a:spcBef>
                <a:spcPct val="50000"/>
              </a:spcBef>
              <a:buSzPct val="85000"/>
              <a:buFont typeface="Wingdings" panose="05000000000000000000" pitchFamily="2" charset="2"/>
              <a:buChar char="l"/>
            </a:pPr>
            <a:r>
              <a:rPr kumimoji="1" lang="zh-CN" altLang="en-US">
                <a:solidFill>
                  <a:srgbClr val="FF9933"/>
                </a:solidFill>
                <a:latin typeface="楷体_GB2312" pitchFamily="49" charset="-122"/>
              </a:rPr>
              <a:t>周期电流、电压有效值定义</a:t>
            </a:r>
            <a:endParaRPr kumimoji="1" lang="zh-CN" altLang="en-US">
              <a:solidFill>
                <a:srgbClr val="FF9933"/>
              </a:solidFill>
              <a:latin typeface="楷体_GB2312" pitchFamily="49" charset="-122"/>
            </a:endParaRPr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7100253" y="3605237"/>
          <a:ext cx="322103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3" name="公式" r:id="rId1" imgW="1435100" imgH="419100" progId="Equation.3">
                  <p:embed/>
                </p:oleObj>
              </mc:Choice>
              <mc:Fallback>
                <p:oleObj name="公式" r:id="rId1" imgW="1435100" imgH="419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253" y="3605237"/>
                        <a:ext cx="322103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82" name="Group 58"/>
          <p:cNvGrpSpPr/>
          <p:nvPr/>
        </p:nvGrpSpPr>
        <p:grpSpPr bwMode="auto">
          <a:xfrm>
            <a:off x="6957060" y="2881019"/>
            <a:ext cx="2809875" cy="720725"/>
            <a:chOff x="3106" y="2250"/>
            <a:chExt cx="1770" cy="454"/>
          </a:xfrm>
        </p:grpSpPr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3198" y="2614"/>
              <a:ext cx="167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787" y="2523"/>
              <a:ext cx="454" cy="181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43" name="Text Box 19"/>
            <p:cNvSpPr txBox="1">
              <a:spLocks noChangeArrowheads="1"/>
            </p:cNvSpPr>
            <p:nvPr/>
          </p:nvSpPr>
          <p:spPr bwMode="auto">
            <a:xfrm>
              <a:off x="4238" y="2250"/>
              <a:ext cx="363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endPara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44" name="Text Box 20"/>
            <p:cNvSpPr txBox="1">
              <a:spLocks noChangeArrowheads="1"/>
            </p:cNvSpPr>
            <p:nvPr/>
          </p:nvSpPr>
          <p:spPr bwMode="auto">
            <a:xfrm>
              <a:off x="3106" y="2250"/>
              <a:ext cx="8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latin typeface="Times New Roman" panose="02020603050405020304" pitchFamily="18" charset="0"/>
                </a:rPr>
                <a:t>交流 </a:t>
              </a:r>
              <a:r>
                <a:rPr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3333" y="2614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2660968" y="4020844"/>
          <a:ext cx="19589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4" name="公式" r:id="rId3" imgW="977900" imgH="292100" progId="Equation.3">
                  <p:embed/>
                </p:oleObj>
              </mc:Choice>
              <mc:Fallback>
                <p:oleObj name="公式" r:id="rId3" imgW="977900" imgH="292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968" y="4020844"/>
                        <a:ext cx="19589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2" name="Group 28"/>
          <p:cNvGrpSpPr/>
          <p:nvPr/>
        </p:nvGrpSpPr>
        <p:grpSpPr bwMode="auto">
          <a:xfrm>
            <a:off x="5661978" y="3964329"/>
            <a:ext cx="863600" cy="215900"/>
            <a:chOff x="2336" y="2840"/>
            <a:chExt cx="544" cy="136"/>
          </a:xfrm>
        </p:grpSpPr>
        <p:sp>
          <p:nvSpPr>
            <p:cNvPr id="26650" name="Line 26"/>
            <p:cNvSpPr>
              <a:spLocks noChangeShapeType="1"/>
            </p:cNvSpPr>
            <p:nvPr/>
          </p:nvSpPr>
          <p:spPr bwMode="auto">
            <a:xfrm>
              <a:off x="2336" y="2840"/>
              <a:ext cx="5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2336" y="2976"/>
              <a:ext cx="54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81" name="Group 57"/>
          <p:cNvGrpSpPr/>
          <p:nvPr/>
        </p:nvGrpSpPr>
        <p:grpSpPr bwMode="auto">
          <a:xfrm>
            <a:off x="2282190" y="3153752"/>
            <a:ext cx="2808288" cy="735013"/>
            <a:chOff x="1020" y="2241"/>
            <a:chExt cx="1769" cy="463"/>
          </a:xfrm>
        </p:grpSpPr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1111" y="2614"/>
              <a:ext cx="167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Rectangle 11"/>
            <p:cNvSpPr>
              <a:spLocks noChangeArrowheads="1"/>
            </p:cNvSpPr>
            <p:nvPr/>
          </p:nvSpPr>
          <p:spPr bwMode="auto">
            <a:xfrm>
              <a:off x="1700" y="2523"/>
              <a:ext cx="454" cy="181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6" name="Text Box 12"/>
            <p:cNvSpPr txBox="1">
              <a:spLocks noChangeArrowheads="1"/>
            </p:cNvSpPr>
            <p:nvPr/>
          </p:nvSpPr>
          <p:spPr bwMode="auto">
            <a:xfrm>
              <a:off x="2106" y="2250"/>
              <a:ext cx="3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endPara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6637" name="Text Box 13"/>
            <p:cNvSpPr txBox="1">
              <a:spLocks noChangeArrowheads="1"/>
            </p:cNvSpPr>
            <p:nvPr/>
          </p:nvSpPr>
          <p:spPr bwMode="auto">
            <a:xfrm>
              <a:off x="1020" y="2241"/>
              <a:ext cx="8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solidFill>
                    <a:schemeClr val="bg1"/>
                  </a:solidFill>
                  <a:latin typeface="楷体_GB2312" pitchFamily="49" charset="-122"/>
                </a:rPr>
                <a:t>直流</a:t>
              </a:r>
              <a:r>
                <a: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38" name="Line 14"/>
            <p:cNvSpPr>
              <a:spLocks noChangeShapeType="1"/>
            </p:cNvSpPr>
            <p:nvPr/>
          </p:nvSpPr>
          <p:spPr bwMode="auto">
            <a:xfrm>
              <a:off x="1202" y="2614"/>
              <a:ext cx="363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1059498" y="3097554"/>
            <a:ext cx="503237" cy="181483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物理意义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6666" name="Group 42"/>
          <p:cNvGrpSpPr/>
          <p:nvPr/>
        </p:nvGrpSpPr>
        <p:grpSpPr bwMode="auto">
          <a:xfrm>
            <a:off x="11276013" y="6446838"/>
            <a:ext cx="792162" cy="368299"/>
            <a:chOff x="5193" y="4020"/>
            <a:chExt cx="499" cy="232"/>
          </a:xfrm>
        </p:grpSpPr>
        <p:pic>
          <p:nvPicPr>
            <p:cNvPr id="26667" name="Picture 43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68" name="Text Box 4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6669" name="Group 45"/>
          <p:cNvGrpSpPr/>
          <p:nvPr/>
        </p:nvGrpSpPr>
        <p:grpSpPr bwMode="auto">
          <a:xfrm>
            <a:off x="10412413" y="6446838"/>
            <a:ext cx="792162" cy="368299"/>
            <a:chOff x="4649" y="4020"/>
            <a:chExt cx="499" cy="232"/>
          </a:xfrm>
        </p:grpSpPr>
        <p:pic>
          <p:nvPicPr>
            <p:cNvPr id="26670" name="Picture 46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71" name="Text Box 4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6678" name="Group 54"/>
          <p:cNvGrpSpPr/>
          <p:nvPr/>
        </p:nvGrpSpPr>
        <p:grpSpPr bwMode="auto">
          <a:xfrm>
            <a:off x="9547225" y="6446838"/>
            <a:ext cx="792163" cy="368299"/>
            <a:chOff x="4649" y="4020"/>
            <a:chExt cx="499" cy="232"/>
          </a:xfrm>
        </p:grpSpPr>
        <p:pic>
          <p:nvPicPr>
            <p:cNvPr id="26679" name="Picture 55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680" name="Text Box 5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17335" y="2350646"/>
            <a:ext cx="5516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与交流量消耗的功相等的直流量。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3904615" y="4010660"/>
            <a:ext cx="390525" cy="648335"/>
          </a:xfrm>
          <a:prstGeom prst="rect">
            <a:avLst/>
          </a:prstGeom>
          <a:solidFill>
            <a:srgbClr val="FF0000">
              <a:alpha val="46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74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4.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周期性电流、电压的有效值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3515" name="Object 27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777365" y="4872355"/>
          <a:ext cx="369824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8" name="公式" r:id="rId7" imgW="1180465" imgH="482600" progId="Equation.3">
                  <p:embed/>
                </p:oleObj>
              </mc:Choice>
              <mc:Fallback>
                <p:oleObj name="公式" r:id="rId7" imgW="1180465" imgH="4826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365" y="4872355"/>
                        <a:ext cx="3698240" cy="125349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FF"/>
                          </a:gs>
                          <a:gs pos="50000">
                            <a:srgbClr val="FFFFFF"/>
                          </a:gs>
                          <a:gs pos="100000">
                            <a:srgbClr val="66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66FFFF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24" name="AutoShape 36" descr="羊皮纸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664835" y="5551170"/>
            <a:ext cx="1725295" cy="576580"/>
          </a:xfrm>
          <a:prstGeom prst="wedgeRoundRectCallout">
            <a:avLst>
              <a:gd name="adj1" fmla="val -59532"/>
              <a:gd name="adj2" fmla="val 2312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algn="ctr"/>
            <a:r>
              <a:rPr kumimoji="1" lang="zh-CN" altLang="en-US">
                <a:solidFill>
                  <a:schemeClr val="tx1"/>
                </a:solidFill>
              </a:rPr>
              <a:t>均方根值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3525" name="Text Box 3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63565" y="4396105"/>
            <a:ext cx="222186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0" indent="0" eaLnBrk="1" latinLnBrk="0" hangingPunct="1">
              <a:lnSpc>
                <a:spcPct val="10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定义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0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电压有效值：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3526" name="Object 38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7883525" y="4790440"/>
          <a:ext cx="3679825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49" name="公式" r:id="rId13" imgW="1269365" imgH="482600" progId="Equation.3">
                  <p:embed/>
                </p:oleObj>
              </mc:Choice>
              <mc:Fallback>
                <p:oleObj name="公式" r:id="rId13" imgW="1269365" imgH="482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3525" y="4790440"/>
                        <a:ext cx="3679825" cy="132207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99"/>
                          </a:gs>
                          <a:gs pos="50000">
                            <a:srgbClr val="FFFFFF"/>
                          </a:gs>
                          <a:gs pos="100000">
                            <a:srgbClr val="FFFF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>
                        <a:prstShdw prst="shdw17" dist="17961" dir="2700000">
                          <a:srgbClr val="FFFF99">
                            <a:gamma/>
                            <a:shade val="60000"/>
                            <a:invGamma/>
                          </a:srgbClr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6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2000"/>
                                        <p:tgtEl>
                                          <p:spTgt spid="63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20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6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3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32" grpId="0" bldLvl="0" animBg="1" autoUpdateAnimBg="0"/>
      <p:bldP spid="26661" grpId="0" bldLvl="0" animBg="1"/>
      <p:bldP spid="2" grpId="0"/>
      <p:bldP spid="3" grpId="0" bldLvl="0" animBg="1"/>
      <p:bldP spid="63524" grpId="0" bldLvl="0" animBg="1"/>
      <p:bldP spid="6352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18" name="Group 30"/>
          <p:cNvGrpSpPr/>
          <p:nvPr/>
        </p:nvGrpSpPr>
        <p:grpSpPr bwMode="auto">
          <a:xfrm>
            <a:off x="11060748" y="6446838"/>
            <a:ext cx="792162" cy="368299"/>
            <a:chOff x="5193" y="4020"/>
            <a:chExt cx="499" cy="232"/>
          </a:xfrm>
        </p:grpSpPr>
        <p:pic>
          <p:nvPicPr>
            <p:cNvPr id="63519" name="Picture 3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20" name="Text Box 3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3521" name="Group 33"/>
          <p:cNvGrpSpPr/>
          <p:nvPr/>
        </p:nvGrpSpPr>
        <p:grpSpPr bwMode="auto">
          <a:xfrm>
            <a:off x="10197148" y="6446838"/>
            <a:ext cx="792162" cy="368299"/>
            <a:chOff x="4649" y="4020"/>
            <a:chExt cx="499" cy="232"/>
          </a:xfrm>
        </p:grpSpPr>
        <p:pic>
          <p:nvPicPr>
            <p:cNvPr id="63522" name="Picture 3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23" name="Text Box 3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63528" name="Text Box 40"/>
          <p:cNvSpPr txBox="1">
            <a:spLocks noChangeArrowheads="1"/>
          </p:cNvSpPr>
          <p:nvPr/>
        </p:nvSpPr>
        <p:spPr bwMode="auto">
          <a:xfrm>
            <a:off x="767080" y="1557020"/>
            <a:ext cx="4868545" cy="52197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kumimoji="1" lang="en-US" altLang="zh-CN">
                <a:solidFill>
                  <a:srgbClr val="FF9933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rgbClr val="FF9933"/>
                </a:solidFill>
                <a:latin typeface="楷体_GB2312" pitchFamily="49" charset="-122"/>
              </a:rPr>
              <a:t>正弦电流、电压的有效值</a:t>
            </a:r>
            <a:endParaRPr kumimoji="1" lang="zh-CN" altLang="en-US">
              <a:solidFill>
                <a:srgbClr val="FF9933"/>
              </a:solidFill>
              <a:latin typeface="楷体_GB2312" pitchFamily="49" charset="-122"/>
            </a:endParaRPr>
          </a:p>
        </p:txBody>
      </p:sp>
      <p:sp>
        <p:nvSpPr>
          <p:cNvPr id="63529" name="Text Box 41"/>
          <p:cNvSpPr txBox="1">
            <a:spLocks noChangeArrowheads="1"/>
          </p:cNvSpPr>
          <p:nvPr/>
        </p:nvSpPr>
        <p:spPr bwMode="auto">
          <a:xfrm>
            <a:off x="6240780" y="1485900"/>
            <a:ext cx="38868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设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cos(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 t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  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3533" name="Group 45"/>
          <p:cNvGrpSpPr/>
          <p:nvPr/>
        </p:nvGrpSpPr>
        <p:grpSpPr bwMode="auto">
          <a:xfrm>
            <a:off x="9331960" y="6446838"/>
            <a:ext cx="792163" cy="368299"/>
            <a:chOff x="4649" y="4020"/>
            <a:chExt cx="499" cy="232"/>
          </a:xfrm>
        </p:grpSpPr>
        <p:pic>
          <p:nvPicPr>
            <p:cNvPr id="63534" name="Picture 4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35" name="Text Box 4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07035"/>
            <a:ext cx="10515600" cy="1068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正弦电流有效值推导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25611" name="Object 1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28738" y="2198688"/>
          <a:ext cx="56546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5" name="公式" r:id="rId3" imgW="2806700" imgH="647700" progId="Equation.3">
                  <p:embed/>
                </p:oleObj>
              </mc:Choice>
              <mc:Fallback>
                <p:oleObj name="公式" r:id="rId3" imgW="2806700" imgH="647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2198688"/>
                        <a:ext cx="56546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850708" y="3351213"/>
          <a:ext cx="7402512" cy="21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6" name="公式" r:id="rId6" imgW="4356100" imgH="1270000" progId="Equation.3">
                  <p:embed/>
                </p:oleObj>
              </mc:Choice>
              <mc:Fallback>
                <p:oleObj name="公式" r:id="rId6" imgW="4356100" imgH="1270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708" y="3351213"/>
                        <a:ext cx="7402512" cy="21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8" name="Text Box 3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130300" y="3567430"/>
            <a:ext cx="936625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p>
            <a:pPr>
              <a:spcBef>
                <a:spcPct val="50000"/>
              </a:spcBef>
            </a:pPr>
            <a:r>
              <a:rPr lang="zh-CN" altLang="en-US"/>
              <a:t>因为</a:t>
            </a:r>
            <a:endParaRPr lang="zh-CN" altLang="en-US"/>
          </a:p>
        </p:txBody>
      </p:sp>
      <p:graphicFrame>
        <p:nvGraphicFramePr>
          <p:cNvPr id="25613" name="Object 1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509578" y="4364355"/>
          <a:ext cx="54562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7" name="公式" r:id="rId10" imgW="3086100" imgH="660400" progId="Equation.3">
                  <p:embed/>
                </p:oleObj>
              </mc:Choice>
              <mc:Fallback>
                <p:oleObj name="公式" r:id="rId10" imgW="3086100" imgH="660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9578" y="4364355"/>
                        <a:ext cx="5456237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9" name="Text Box 39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861560" y="4723448"/>
            <a:ext cx="9366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/>
              <a:t>所以</a:t>
            </a:r>
            <a:endParaRPr lang="zh-CN" altLang="en-US"/>
          </a:p>
        </p:txBody>
      </p:sp>
      <p:graphicFrame>
        <p:nvGraphicFramePr>
          <p:cNvPr id="25616" name="Object 1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9185275" y="5530850"/>
          <a:ext cx="2075180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9" name="公式" r:id="rId14" imgW="647700" imgH="241300" progId="Equation.3">
                  <p:embed/>
                </p:oleObj>
              </mc:Choice>
              <mc:Fallback>
                <p:oleObj name="公式" r:id="rId14" imgW="6477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5275" y="5530850"/>
                        <a:ext cx="2075180" cy="80137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FF"/>
                          </a:gs>
                          <a:gs pos="50000">
                            <a:schemeClr val="bg1"/>
                          </a:gs>
                          <a:gs pos="100000">
                            <a:srgbClr val="66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7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 rot="7020000" flipV="1">
            <a:off x="10970668" y="4866730"/>
            <a:ext cx="540000" cy="288925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/>
          </a:p>
        </p:txBody>
      </p:sp>
      <p:graphicFrame>
        <p:nvGraphicFramePr>
          <p:cNvPr id="25614" name="Object 14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079183" y="5515928"/>
          <a:ext cx="698341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8" name="公式" r:id="rId18" imgW="3911600" imgH="368300" progId="Equation.3">
                  <p:embed/>
                </p:oleObj>
              </mc:Choice>
              <mc:Fallback>
                <p:oleObj name="公式" r:id="rId18" imgW="3911600" imgH="368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183" y="5515928"/>
                        <a:ext cx="6983412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>
            <p:custDataLst>
              <p:tags r:id="rId20"/>
            </p:custDataLst>
          </p:nvPr>
        </p:nvSpPr>
        <p:spPr>
          <a:xfrm>
            <a:off x="7823642" y="2565579"/>
            <a:ext cx="322580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FF0000"/>
                </a:solidFill>
              </a:rPr>
              <a:t>cos(2</a:t>
            </a:r>
            <a:r>
              <a:rPr lang="el-GR" altLang="zh-CN" dirty="0">
                <a:solidFill>
                  <a:srgbClr val="FF0000"/>
                </a:solidFill>
              </a:rPr>
              <a:t>α</a:t>
            </a:r>
            <a:r>
              <a:rPr lang="en-US" altLang="zh-CN" dirty="0">
                <a:solidFill>
                  <a:srgbClr val="FF0000"/>
                </a:solidFill>
              </a:rPr>
              <a:t>)=2cos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l-GR" altLang="zh-CN" dirty="0">
                <a:solidFill>
                  <a:srgbClr val="FF0000"/>
                </a:solidFill>
              </a:rPr>
              <a:t>α</a:t>
            </a:r>
            <a:r>
              <a:rPr lang="en-US" altLang="zh-CN" dirty="0">
                <a:solidFill>
                  <a:srgbClr val="FF0000"/>
                </a:solidFill>
              </a:rPr>
              <a:t>-1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" dur="500"/>
                                        <p:tgtEl>
                                          <p:spTgt spid="6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28" grpId="0" bldLvl="0" animBg="1" autoUpdateAnimBg="0"/>
      <p:bldP spid="63529" grpId="0" bldLvl="0" animBg="1" autoUpdateAnimBg="0"/>
      <p:bldP spid="25638" grpId="0" bldLvl="0" animBg="1"/>
      <p:bldP spid="25639" grpId="0" bldLvl="0" animBg="1"/>
      <p:bldP spid="25617" grpId="0" bldLvl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639616" y="3859213"/>
            <a:ext cx="5472113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600" dirty="0">
                <a:latin typeface="楷体_GB2312" pitchFamily="49" charset="-122"/>
              </a:rPr>
              <a:t>2. </a:t>
            </a:r>
            <a:r>
              <a:rPr kumimoji="1" lang="zh-CN" altLang="en-US" sz="3600" dirty="0">
                <a:latin typeface="楷体_GB2312" pitchFamily="49" charset="-122"/>
              </a:rPr>
              <a:t>正弦量的相量表示</a:t>
            </a:r>
            <a:endParaRPr kumimoji="1" lang="zh-CN" altLang="en-US" sz="3600" dirty="0">
              <a:latin typeface="楷体_GB2312" pitchFamily="49" charset="-122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2711624" y="4867275"/>
            <a:ext cx="60483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latin typeface="楷体_GB2312" pitchFamily="49" charset="-122"/>
              </a:rPr>
              <a:t>3. </a:t>
            </a:r>
            <a:r>
              <a:rPr kumimoji="1" lang="zh-CN" altLang="en-US" sz="3600" dirty="0">
                <a:latin typeface="楷体_GB2312" pitchFamily="49" charset="-122"/>
                <a:sym typeface="Wingdings 3" pitchFamily="18" charset="2"/>
              </a:rPr>
              <a:t>电路定理的相量形式</a:t>
            </a:r>
            <a:endParaRPr kumimoji="1" lang="zh-CN" altLang="en-US" sz="3600" dirty="0">
              <a:latin typeface="楷体_GB2312" pitchFamily="49" charset="-122"/>
            </a:endParaRP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2279650" y="1633538"/>
            <a:ext cx="2132330" cy="64516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kumimoji="1" lang="en-US" altLang="zh-CN" sz="3600">
                <a:solidFill>
                  <a:schemeClr val="bg1"/>
                </a:solidFill>
                <a:latin typeface="楷体_GB2312" pitchFamily="49" charset="-122"/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chemeClr val="bg1"/>
                </a:solidFill>
                <a:latin typeface="楷体_GB2312" pitchFamily="49" charset="-122"/>
              </a:rPr>
              <a:t>重点：</a:t>
            </a:r>
            <a:endParaRPr kumimoji="1" lang="zh-CN" altLang="en-US" sz="320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2639616" y="2851150"/>
            <a:ext cx="7416824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>
                <a:latin typeface="楷体_GB2312" pitchFamily="49" charset="-122"/>
              </a:rPr>
              <a:t>1. </a:t>
            </a:r>
            <a:r>
              <a:rPr kumimoji="1" lang="zh-CN" altLang="en-US" sz="3600" dirty="0">
                <a:latin typeface="楷体_GB2312" pitchFamily="49" charset="-122"/>
              </a:rPr>
              <a:t>正弦量的表示、</a:t>
            </a:r>
            <a:r>
              <a:rPr kumimoji="1" lang="zh-CN" altLang="en-US" sz="3600" dirty="0" smtClean="0">
                <a:latin typeface="楷体_GB2312" pitchFamily="49" charset="-122"/>
              </a:rPr>
              <a:t>相位差、</a:t>
            </a:r>
            <a:r>
              <a:rPr kumimoji="1" lang="zh-CN" altLang="en-US" sz="36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初相位</a:t>
            </a:r>
            <a:endParaRPr kumimoji="1" lang="zh-CN" altLang="en-US" sz="36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76810" name="Group 10"/>
          <p:cNvGrpSpPr/>
          <p:nvPr/>
        </p:nvGrpSpPr>
        <p:grpSpPr bwMode="auto">
          <a:xfrm>
            <a:off x="9840913" y="6446838"/>
            <a:ext cx="792162" cy="368299"/>
            <a:chOff x="4649" y="4020"/>
            <a:chExt cx="499" cy="232"/>
          </a:xfrm>
        </p:grpSpPr>
        <p:pic>
          <p:nvPicPr>
            <p:cNvPr id="76811" name="Picture 1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812" name="Text Box 1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本章重点</a:t>
            </a:r>
            <a:endParaRPr lang="zh-CN" altLang="en-US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ldLvl="0" animBg="1"/>
      <p:bldP spid="76804" grpId="0" bldLvl="0" animBg="1"/>
      <p:bldP spid="76805" grpId="0" bldLvl="0" animBg="1" autoUpdateAnimBg="0"/>
      <p:bldP spid="76806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1631315" y="1844993"/>
            <a:ext cx="69754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同理，可得正弦电压有效值与最大值的关系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927985" y="2648268"/>
          <a:ext cx="53403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6" name="公式" r:id="rId1" imgW="3238500" imgH="622300" progId="Equation.3">
                  <p:embed/>
                </p:oleObj>
              </mc:Choice>
              <mc:Fallback>
                <p:oleObj name="公式" r:id="rId1" imgW="3238500" imgH="62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985" y="2648268"/>
                        <a:ext cx="53403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702753" y="4005580"/>
            <a:ext cx="7559675" cy="13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>
                <a:latin typeface="楷体_GB2312" pitchFamily="49" charset="-122"/>
              </a:rPr>
              <a:t>若交流电压有效值为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=220V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</a:rPr>
              <a:t>，   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=380V</a:t>
            </a:r>
            <a:r>
              <a:rPr kumimoji="1" lang="en-US" altLang="zh-CN" sz="2400">
                <a:ea typeface="仿宋_GB2312" pitchFamily="49" charset="-122"/>
              </a:rPr>
              <a:t> </a:t>
            </a:r>
            <a:endParaRPr kumimoji="1" lang="en-US" altLang="zh-CN">
              <a:latin typeface="楷体_GB2312" pitchFamily="49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>
                <a:latin typeface="楷体_GB2312" pitchFamily="49" charset="-122"/>
              </a:rPr>
              <a:t>        </a:t>
            </a:r>
            <a:r>
              <a:rPr kumimoji="1" lang="zh-CN" altLang="en-US">
                <a:latin typeface="楷体_GB2312" pitchFamily="49" charset="-122"/>
              </a:rPr>
              <a:t>其最大值为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311V     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m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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537V</a:t>
            </a:r>
            <a:endParaRPr kumimoji="1" lang="en-US" altLang="zh-CN" sz="2400" b="0">
              <a:solidFill>
                <a:schemeClr val="bg1"/>
              </a:solidFill>
              <a:ea typeface="仿宋_GB2312" pitchFamily="49" charset="-122"/>
            </a:endParaRPr>
          </a:p>
        </p:txBody>
      </p:sp>
      <p:grpSp>
        <p:nvGrpSpPr>
          <p:cNvPr id="24591" name="Group 1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4592" name="Picture 1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93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594" name="Group 1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4595" name="Picture 1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596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607" name="Group 3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4608" name="Picture 3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09" name="Text Box 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正弦电压有效值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ldLvl="0" animBg="1" autoUpdateAnimBg="0"/>
      <p:bldP spid="24580" grpId="0" bldLvl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1218565" y="3634740"/>
            <a:ext cx="1010793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 startAt="2"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测量中，交流测量仪表指示的电压、电流读数一般为有效值。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1346835" y="4283710"/>
            <a:ext cx="872299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区分电压、电流的瞬时值、最大值、有效值的符号。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2495550" y="4933950"/>
          <a:ext cx="6951345" cy="113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44" name="公式" r:id="rId1" imgW="1892300" imgH="355600" progId="Equation.3">
                  <p:embed/>
                </p:oleObj>
              </mc:Choice>
              <mc:Fallback>
                <p:oleObj name="公式" r:id="rId1" imgW="1892300" imgH="355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933950"/>
                        <a:ext cx="6951345" cy="113093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50000">
                            <a:schemeClr val="bg1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3" name="Group 1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4524" name="Picture 1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525" name="Text Box 1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4526" name="Group 1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4527" name="Picture 1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528" name="Text Box 1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4535" name="Group 2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4536" name="Picture 2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537" name="Text Box 2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600" name="Group 24"/>
          <p:cNvGrpSpPr/>
          <p:nvPr/>
        </p:nvGrpSpPr>
        <p:grpSpPr bwMode="auto">
          <a:xfrm>
            <a:off x="915035" y="1147763"/>
            <a:ext cx="1643063" cy="850900"/>
            <a:chOff x="385" y="3022"/>
            <a:chExt cx="1035" cy="536"/>
          </a:xfrm>
        </p:grpSpPr>
        <p:pic>
          <p:nvPicPr>
            <p:cNvPr id="24601" name="Picture 25" descr="123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02" name="Text Box 26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24603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346200" y="1939925"/>
            <a:ext cx="997966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1500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200150" indent="-342900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90650" indent="-342900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tabLst>
                <a:tab pos="476250" algn="l"/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工程上说的正弦电压、电流一般指有效值，如设备铭牌额定值、电网的电压等级等。但绝缘水平、耐压值指的是最大值。因此，在考虑电器设备的耐压水平时应按最大值考虑。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区分瞬时值有效值最大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5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bldLvl="0" animBg="1" autoUpdateAnimBg="0"/>
      <p:bldP spid="64520" grpId="0" bldLvl="0" animBg="1" autoUpdateAnimBg="0"/>
      <p:bldP spid="2460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2855595" y="2277110"/>
            <a:ext cx="370395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复数、正弦量</a:t>
            </a:r>
            <a:endParaRPr kumimoji="1"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62883" name="Group 3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62884" name="Picture 3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5" name="Text Box 3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86" name="Group 3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62887" name="Picture 3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8" name="Text Box 4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95" name="Group 47"/>
          <p:cNvGrpSpPr/>
          <p:nvPr/>
        </p:nvGrpSpPr>
        <p:grpSpPr bwMode="auto">
          <a:xfrm>
            <a:off x="8112125" y="6445250"/>
            <a:ext cx="792163" cy="368301"/>
            <a:chOff x="5193" y="4020"/>
            <a:chExt cx="499" cy="232"/>
          </a:xfrm>
        </p:grpSpPr>
        <p:pic>
          <p:nvPicPr>
            <p:cNvPr id="462896" name="Picture 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97" name="Text Box 4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071545" y="3573423"/>
            <a:ext cx="41579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8-3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8-4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8-5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8-6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第八章作业（</a:t>
            </a:r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9" grpId="0" bldLvl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623253" y="1691958"/>
            <a:ext cx="316706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>
                <a:solidFill>
                  <a:schemeClr val="bg1"/>
                </a:solidFill>
                <a:latin typeface="楷体_GB2312" pitchFamily="49" charset="-122"/>
              </a:rPr>
              <a:t>1. </a:t>
            </a:r>
            <a:r>
              <a:rPr kumimoji="1" lang="zh-CN" altLang="en-US" sz="3200">
                <a:solidFill>
                  <a:schemeClr val="bg1"/>
                </a:solidFill>
                <a:latin typeface="楷体_GB2312" pitchFamily="49" charset="-122"/>
              </a:rPr>
              <a:t>问题的提出</a:t>
            </a:r>
            <a:endParaRPr kumimoji="1" lang="zh-CN" altLang="en-US" sz="3200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562100" y="2347595"/>
            <a:ext cx="35941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电路方程是微分方程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3631" name="Object 79"/>
          <p:cNvGraphicFramePr>
            <a:graphicFrameLocks noChangeAspect="1"/>
          </p:cNvGraphicFramePr>
          <p:nvPr/>
        </p:nvGraphicFramePr>
        <p:xfrm>
          <a:off x="1651318" y="3024823"/>
          <a:ext cx="4643437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name="Equation" r:id="rId1" imgW="2654300" imgH="596900" progId="Equation.DSMT4">
                  <p:embed/>
                </p:oleObj>
              </mc:Choice>
              <mc:Fallback>
                <p:oleObj name="Equation" r:id="rId1" imgW="2654300" imgH="596900" progId="Equation.DSMT4">
                  <p:embed/>
                  <p:pic>
                    <p:nvPicPr>
                      <p:cNvPr id="0" name="图片 91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318" y="3024823"/>
                        <a:ext cx="4643437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42" name="Group 9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3643" name="Picture 9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4" name="Text Box 9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645" name="Group 9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3646" name="Picture 9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47" name="Text Box 9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681" name="Group 12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3682" name="Picture 13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83" name="Text Box 13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689" name="Group 137"/>
          <p:cNvGrpSpPr/>
          <p:nvPr/>
        </p:nvGrpSpPr>
        <p:grpSpPr bwMode="auto">
          <a:xfrm>
            <a:off x="7461885" y="2100898"/>
            <a:ext cx="3622675" cy="1830387"/>
            <a:chOff x="3198" y="781"/>
            <a:chExt cx="2282" cy="1153"/>
          </a:xfrm>
        </p:grpSpPr>
        <p:sp>
          <p:nvSpPr>
            <p:cNvPr id="23652" name="Oval 100"/>
            <p:cNvSpPr>
              <a:spLocks noChangeArrowheads="1"/>
            </p:cNvSpPr>
            <p:nvPr/>
          </p:nvSpPr>
          <p:spPr bwMode="auto">
            <a:xfrm>
              <a:off x="3198" y="111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3653" name="Group 101"/>
            <p:cNvGrpSpPr/>
            <p:nvPr/>
          </p:nvGrpSpPr>
          <p:grpSpPr bwMode="auto">
            <a:xfrm>
              <a:off x="5149" y="1298"/>
              <a:ext cx="240" cy="90"/>
              <a:chOff x="4604" y="2478"/>
              <a:chExt cx="240" cy="90"/>
            </a:xfrm>
          </p:grpSpPr>
          <p:sp>
            <p:nvSpPr>
              <p:cNvPr id="23654" name="Line 102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5" name="Line 103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656" name="Line 104"/>
            <p:cNvSpPr>
              <a:spLocks noChangeShapeType="1"/>
            </p:cNvSpPr>
            <p:nvPr/>
          </p:nvSpPr>
          <p:spPr bwMode="auto">
            <a:xfrm>
              <a:off x="3380" y="845"/>
              <a:ext cx="0" cy="10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7" name="Line 105"/>
            <p:cNvSpPr>
              <a:spLocks noChangeShapeType="1"/>
            </p:cNvSpPr>
            <p:nvPr/>
          </p:nvSpPr>
          <p:spPr bwMode="auto">
            <a:xfrm>
              <a:off x="3380" y="845"/>
              <a:ext cx="104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" name="Freeform 106"/>
            <p:cNvSpPr/>
            <p:nvPr/>
          </p:nvSpPr>
          <p:spPr bwMode="auto">
            <a:xfrm>
              <a:off x="4831" y="845"/>
              <a:ext cx="454" cy="453"/>
            </a:xfrm>
            <a:custGeom>
              <a:avLst/>
              <a:gdLst>
                <a:gd name="T0" fmla="*/ 0 w 337"/>
                <a:gd name="T1" fmla="*/ 0 h 346"/>
                <a:gd name="T2" fmla="*/ 337 w 337"/>
                <a:gd name="T3" fmla="*/ 0 h 346"/>
                <a:gd name="T4" fmla="*/ 337 w 337"/>
                <a:gd name="T5" fmla="*/ 346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" h="346">
                  <a:moveTo>
                    <a:pt x="0" y="0"/>
                  </a:moveTo>
                  <a:lnTo>
                    <a:pt x="337" y="0"/>
                  </a:lnTo>
                  <a:lnTo>
                    <a:pt x="337" y="346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9" name="Line 107"/>
            <p:cNvSpPr>
              <a:spLocks noChangeShapeType="1"/>
            </p:cNvSpPr>
            <p:nvPr/>
          </p:nvSpPr>
          <p:spPr bwMode="auto">
            <a:xfrm>
              <a:off x="5285" y="1389"/>
              <a:ext cx="0" cy="5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0" name="Line 108"/>
            <p:cNvSpPr>
              <a:spLocks noChangeShapeType="1"/>
            </p:cNvSpPr>
            <p:nvPr/>
          </p:nvSpPr>
          <p:spPr bwMode="auto">
            <a:xfrm>
              <a:off x="3380" y="1933"/>
              <a:ext cx="1899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1" name="Rectangle 109"/>
            <p:cNvSpPr>
              <a:spLocks noChangeArrowheads="1"/>
            </p:cNvSpPr>
            <p:nvPr/>
          </p:nvSpPr>
          <p:spPr bwMode="auto">
            <a:xfrm>
              <a:off x="3833" y="890"/>
              <a:ext cx="13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62" name="Rectangle 110"/>
            <p:cNvSpPr>
              <a:spLocks noChangeArrowheads="1"/>
            </p:cNvSpPr>
            <p:nvPr/>
          </p:nvSpPr>
          <p:spPr bwMode="auto">
            <a:xfrm>
              <a:off x="4558" y="845"/>
              <a:ext cx="12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63" name="Rectangle 111"/>
            <p:cNvSpPr>
              <a:spLocks noChangeArrowheads="1"/>
            </p:cNvSpPr>
            <p:nvPr/>
          </p:nvSpPr>
          <p:spPr bwMode="auto">
            <a:xfrm>
              <a:off x="5330" y="1435"/>
              <a:ext cx="15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64" name="Rectangle 112"/>
            <p:cNvSpPr>
              <a:spLocks noChangeArrowheads="1"/>
            </p:cNvSpPr>
            <p:nvPr/>
          </p:nvSpPr>
          <p:spPr bwMode="auto">
            <a:xfrm>
              <a:off x="5058" y="981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65" name="Rectangle 113"/>
            <p:cNvSpPr>
              <a:spLocks noChangeArrowheads="1"/>
            </p:cNvSpPr>
            <p:nvPr/>
          </p:nvSpPr>
          <p:spPr bwMode="auto">
            <a:xfrm>
              <a:off x="5012" y="1435"/>
              <a:ext cx="11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666" name="Rectangle 114"/>
            <p:cNvSpPr>
              <a:spLocks noChangeArrowheads="1"/>
            </p:cNvSpPr>
            <p:nvPr/>
          </p:nvSpPr>
          <p:spPr bwMode="auto">
            <a:xfrm>
              <a:off x="4876" y="1208"/>
              <a:ext cx="24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67" name="Line 115"/>
            <p:cNvSpPr>
              <a:spLocks noChangeShapeType="1"/>
            </p:cNvSpPr>
            <p:nvPr/>
          </p:nvSpPr>
          <p:spPr bwMode="auto">
            <a:xfrm>
              <a:off x="4105" y="845"/>
              <a:ext cx="31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" name="Rectangle 116"/>
            <p:cNvSpPr>
              <a:spLocks noChangeArrowheads="1"/>
            </p:cNvSpPr>
            <p:nvPr/>
          </p:nvSpPr>
          <p:spPr bwMode="auto">
            <a:xfrm>
              <a:off x="4195" y="845"/>
              <a:ext cx="164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69" name="Text Box 117"/>
            <p:cNvSpPr txBox="1">
              <a:spLocks noChangeArrowheads="1"/>
            </p:cNvSpPr>
            <p:nvPr/>
          </p:nvSpPr>
          <p:spPr bwMode="auto">
            <a:xfrm>
              <a:off x="3561" y="1227"/>
              <a:ext cx="24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3674" name="Rectangle 122"/>
            <p:cNvSpPr>
              <a:spLocks noChangeArrowheads="1"/>
            </p:cNvSpPr>
            <p:nvPr/>
          </p:nvSpPr>
          <p:spPr bwMode="auto">
            <a:xfrm>
              <a:off x="3742" y="78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75" name="Rectangle 123"/>
            <p:cNvSpPr>
              <a:spLocks noChangeArrowheads="1"/>
            </p:cNvSpPr>
            <p:nvPr/>
          </p:nvSpPr>
          <p:spPr bwMode="auto">
            <a:xfrm>
              <a:off x="3470" y="890"/>
              <a:ext cx="1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76" name="Rectangle 124"/>
            <p:cNvSpPr>
              <a:spLocks noChangeArrowheads="1"/>
            </p:cNvSpPr>
            <p:nvPr/>
          </p:nvSpPr>
          <p:spPr bwMode="auto">
            <a:xfrm>
              <a:off x="3470" y="1480"/>
              <a:ext cx="11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23684" name="Group 132"/>
            <p:cNvGrpSpPr/>
            <p:nvPr/>
          </p:nvGrpSpPr>
          <p:grpSpPr bwMode="auto">
            <a:xfrm rot="5400000">
              <a:off x="4581" y="622"/>
              <a:ext cx="68" cy="385"/>
              <a:chOff x="1565" y="2614"/>
              <a:chExt cx="90" cy="486"/>
            </a:xfrm>
          </p:grpSpPr>
          <p:sp>
            <p:nvSpPr>
              <p:cNvPr id="23685" name="Arc 133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86" name="Arc 134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87" name="Arc 135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88" name="Arc 136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1555750" y="4261485"/>
            <a:ext cx="9170035" cy="1820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求特解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稳态解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：用三角函数恒等变换，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求幅值、初相位。</a:t>
            </a:r>
            <a:endParaRPr lang="en-US" altLang="zh-CN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麻烦！！！</a:t>
            </a:r>
            <a:endParaRPr lang="zh-CN" altLang="en-US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有否简便方法？？？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1031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8.3 </a:t>
            </a:r>
            <a:r>
              <a:rPr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相量法基础</a:t>
            </a:r>
            <a:endParaRPr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3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8" grpId="0" bldLvl="0" animBg="1"/>
      <p:bldP spid="23598" grpId="0" autoUpdateAnimBg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95" name="Group 63"/>
          <p:cNvGrpSpPr/>
          <p:nvPr/>
        </p:nvGrpSpPr>
        <p:grpSpPr bwMode="auto">
          <a:xfrm>
            <a:off x="4438015" y="3787229"/>
            <a:ext cx="4540250" cy="606426"/>
            <a:chOff x="1474" y="346"/>
            <a:chExt cx="2860" cy="382"/>
          </a:xfrm>
        </p:grpSpPr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1474" y="346"/>
              <a:ext cx="34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5" name="Text Box 3"/>
            <p:cNvSpPr txBox="1">
              <a:spLocks noChangeArrowheads="1"/>
            </p:cNvSpPr>
            <p:nvPr/>
          </p:nvSpPr>
          <p:spPr bwMode="auto">
            <a:xfrm>
              <a:off x="3288" y="360"/>
              <a:ext cx="104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+i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Text Box 23"/>
            <p:cNvSpPr txBox="1">
              <a:spLocks noChangeArrowheads="1"/>
            </p:cNvSpPr>
            <p:nvPr/>
          </p:nvSpPr>
          <p:spPr bwMode="auto">
            <a:xfrm>
              <a:off x="2472" y="346"/>
              <a:ext cx="27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98" name="Group 66"/>
          <p:cNvGrpSpPr/>
          <p:nvPr/>
        </p:nvGrpSpPr>
        <p:grpSpPr bwMode="auto">
          <a:xfrm>
            <a:off x="2926080" y="4364127"/>
            <a:ext cx="6002338" cy="606424"/>
            <a:chOff x="521" y="845"/>
            <a:chExt cx="3781" cy="382"/>
          </a:xfrm>
        </p:grpSpPr>
        <p:sp>
          <p:nvSpPr>
            <p:cNvPr id="18437" name="Text Box 5"/>
            <p:cNvSpPr txBox="1">
              <a:spLocks noChangeArrowheads="1"/>
            </p:cNvSpPr>
            <p:nvPr/>
          </p:nvSpPr>
          <p:spPr bwMode="auto">
            <a:xfrm>
              <a:off x="1429" y="845"/>
              <a:ext cx="29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8" name="Text Box 6"/>
            <p:cNvSpPr txBox="1">
              <a:spLocks noChangeArrowheads="1"/>
            </p:cNvSpPr>
            <p:nvPr/>
          </p:nvSpPr>
          <p:spPr bwMode="auto">
            <a:xfrm>
              <a:off x="2441" y="859"/>
              <a:ext cx="29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Text Box 7"/>
            <p:cNvSpPr txBox="1">
              <a:spLocks noChangeArrowheads="1"/>
            </p:cNvSpPr>
            <p:nvPr/>
          </p:nvSpPr>
          <p:spPr bwMode="auto">
            <a:xfrm>
              <a:off x="4011" y="845"/>
              <a:ext cx="29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32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0" name="Text Box 18"/>
            <p:cNvSpPr txBox="1">
              <a:spLocks noChangeArrowheads="1"/>
            </p:cNvSpPr>
            <p:nvPr/>
          </p:nvSpPr>
          <p:spPr bwMode="auto">
            <a:xfrm>
              <a:off x="521" y="890"/>
              <a:ext cx="10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Times New Roman" panose="02020603050405020304" pitchFamily="18" charset="0"/>
                </a:rPr>
                <a:t>角频率</a:t>
              </a:r>
              <a:endPara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7608506" y="2703928"/>
            <a:ext cx="3536577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仍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得到同频的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正弦量</a:t>
            </a:r>
            <a:endParaRPr kumimoji="1" lang="en-US" altLang="zh-CN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486" name="Group 54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18487" name="Picture 5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88" name="Text Box 5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489" name="Group 57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18490" name="Picture 5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91" name="Text Box 5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499" name="Group 67"/>
          <p:cNvGrpSpPr/>
          <p:nvPr/>
        </p:nvGrpSpPr>
        <p:grpSpPr bwMode="auto">
          <a:xfrm>
            <a:off x="2926080" y="5084217"/>
            <a:ext cx="6008688" cy="522288"/>
            <a:chOff x="612" y="1389"/>
            <a:chExt cx="3785" cy="329"/>
          </a:xfrm>
        </p:grpSpPr>
        <p:grpSp>
          <p:nvGrpSpPr>
            <p:cNvPr id="18440" name="Group 8"/>
            <p:cNvGrpSpPr/>
            <p:nvPr/>
          </p:nvGrpSpPr>
          <p:grpSpPr bwMode="auto">
            <a:xfrm>
              <a:off x="1610" y="1389"/>
              <a:ext cx="2787" cy="329"/>
              <a:chOff x="2054" y="1335"/>
              <a:chExt cx="2787" cy="329"/>
            </a:xfrm>
          </p:grpSpPr>
          <p:sp>
            <p:nvSpPr>
              <p:cNvPr id="18441" name="Text Box 9"/>
              <p:cNvSpPr txBox="1">
                <a:spLocks noChangeArrowheads="1"/>
              </p:cNvSpPr>
              <p:nvPr/>
            </p:nvSpPr>
            <p:spPr bwMode="auto">
              <a:xfrm>
                <a:off x="2054" y="1335"/>
                <a:ext cx="26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2" name="Text Box 10"/>
              <p:cNvSpPr txBox="1">
                <a:spLocks noChangeArrowheads="1"/>
              </p:cNvSpPr>
              <p:nvPr/>
            </p:nvSpPr>
            <p:spPr bwMode="auto">
              <a:xfrm>
                <a:off x="2976" y="1335"/>
                <a:ext cx="26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3" name="Text Box 11"/>
              <p:cNvSpPr txBox="1">
                <a:spLocks noChangeArrowheads="1"/>
              </p:cNvSpPr>
              <p:nvPr/>
            </p:nvSpPr>
            <p:spPr bwMode="auto">
              <a:xfrm>
                <a:off x="4579" y="1335"/>
                <a:ext cx="26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96" name="Text Box 64"/>
            <p:cNvSpPr txBox="1">
              <a:spLocks noChangeArrowheads="1"/>
            </p:cNvSpPr>
            <p:nvPr/>
          </p:nvSpPr>
          <p:spPr bwMode="auto">
            <a:xfrm>
              <a:off x="612" y="1389"/>
              <a:ext cx="10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Times New Roman" panose="02020603050405020304" pitchFamily="18" charset="0"/>
                </a:rPr>
                <a:t>有效值</a:t>
              </a:r>
              <a:endPara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00" name="Group 68"/>
          <p:cNvGrpSpPr/>
          <p:nvPr/>
        </p:nvGrpSpPr>
        <p:grpSpPr bwMode="auto">
          <a:xfrm>
            <a:off x="2926080" y="5731600"/>
            <a:ext cx="6005513" cy="522288"/>
            <a:chOff x="612" y="1842"/>
            <a:chExt cx="3783" cy="329"/>
          </a:xfrm>
        </p:grpSpPr>
        <p:grpSp>
          <p:nvGrpSpPr>
            <p:cNvPr id="18444" name="Group 12"/>
            <p:cNvGrpSpPr/>
            <p:nvPr/>
          </p:nvGrpSpPr>
          <p:grpSpPr bwMode="auto">
            <a:xfrm>
              <a:off x="1565" y="1842"/>
              <a:ext cx="2830" cy="329"/>
              <a:chOff x="2030" y="1648"/>
              <a:chExt cx="2830" cy="329"/>
            </a:xfrm>
          </p:grpSpPr>
          <p:sp>
            <p:nvSpPr>
              <p:cNvPr id="18445" name="Text Box 13"/>
              <p:cNvSpPr txBox="1">
                <a:spLocks noChangeArrowheads="1"/>
              </p:cNvSpPr>
              <p:nvPr/>
            </p:nvSpPr>
            <p:spPr bwMode="auto">
              <a:xfrm>
                <a:off x="2030" y="1648"/>
                <a:ext cx="305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6" name="Text Box 14"/>
              <p:cNvSpPr txBox="1">
                <a:spLocks noChangeArrowheads="1"/>
              </p:cNvSpPr>
              <p:nvPr/>
            </p:nvSpPr>
            <p:spPr bwMode="auto">
              <a:xfrm>
                <a:off x="2952" y="1648"/>
                <a:ext cx="341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2</a:t>
                </a:r>
                <a:endPara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47" name="Text Box 15"/>
              <p:cNvSpPr txBox="1">
                <a:spLocks noChangeArrowheads="1"/>
              </p:cNvSpPr>
              <p:nvPr/>
            </p:nvSpPr>
            <p:spPr bwMode="auto">
              <a:xfrm>
                <a:off x="4555" y="1648"/>
                <a:ext cx="305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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97" name="Text Box 65"/>
            <p:cNvSpPr txBox="1">
              <a:spLocks noChangeArrowheads="1"/>
            </p:cNvSpPr>
            <p:nvPr/>
          </p:nvSpPr>
          <p:spPr bwMode="auto">
            <a:xfrm>
              <a:off x="612" y="1842"/>
              <a:ext cx="10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solidFill>
                    <a:schemeClr val="bg1"/>
                  </a:solidFill>
                  <a:latin typeface="Times New Roman" panose="02020603050405020304" pitchFamily="18" charset="0"/>
                </a:rPr>
                <a:t>初相位</a:t>
              </a:r>
              <a:endPara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522" name="Group 90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18523" name="Picture 9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24" name="Text Box 9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7" name="Group 125"/>
          <p:cNvGrpSpPr/>
          <p:nvPr/>
        </p:nvGrpSpPr>
        <p:grpSpPr bwMode="auto">
          <a:xfrm>
            <a:off x="2136319" y="2415168"/>
            <a:ext cx="4464050" cy="1298575"/>
            <a:chOff x="758" y="3022"/>
            <a:chExt cx="2812" cy="818"/>
          </a:xfrm>
        </p:grpSpPr>
        <p:graphicFrame>
          <p:nvGraphicFramePr>
            <p:cNvPr id="58" name="Object 83"/>
            <p:cNvGraphicFramePr>
              <a:graphicFrameLocks noChangeAspect="1"/>
            </p:cNvGraphicFramePr>
            <p:nvPr/>
          </p:nvGraphicFramePr>
          <p:xfrm>
            <a:off x="758" y="3022"/>
            <a:ext cx="2443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8" name="公式" r:id="rId2" imgW="2070100" imgH="368300" progId="Equation.3">
                    <p:embed/>
                  </p:oleObj>
                </mc:Choice>
                <mc:Fallback>
                  <p:oleObj name="公式" r:id="rId2" imgW="2070100" imgH="368300" progId="Equation.3">
                    <p:embed/>
                    <p:pic>
                      <p:nvPicPr>
                        <p:cNvPr id="0" name="图片 92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8" y="3022"/>
                          <a:ext cx="2443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84"/>
            <p:cNvGraphicFramePr>
              <a:graphicFrameLocks noChangeAspect="1"/>
            </p:cNvGraphicFramePr>
            <p:nvPr/>
          </p:nvGraphicFramePr>
          <p:xfrm>
            <a:off x="777" y="3430"/>
            <a:ext cx="243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9" name="公式" r:id="rId4" imgW="2133600" imgH="368300" progId="Equation.3">
                    <p:embed/>
                  </p:oleObj>
                </mc:Choice>
                <mc:Fallback>
                  <p:oleObj name="公式" r:id="rId4" imgW="2133600" imgH="368300" progId="Equation.3">
                    <p:embed/>
                    <p:pic>
                      <p:nvPicPr>
                        <p:cNvPr id="0" name="图片 92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3430"/>
                          <a:ext cx="2437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Line 85"/>
            <p:cNvSpPr>
              <a:spLocks noChangeShapeType="1"/>
            </p:cNvSpPr>
            <p:nvPr/>
          </p:nvSpPr>
          <p:spPr bwMode="auto">
            <a:xfrm>
              <a:off x="3207" y="3204"/>
              <a:ext cx="147" cy="18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6"/>
            <p:cNvSpPr>
              <a:spLocks noChangeShapeType="1"/>
            </p:cNvSpPr>
            <p:nvPr/>
          </p:nvSpPr>
          <p:spPr bwMode="auto">
            <a:xfrm flipV="1">
              <a:off x="3253" y="3476"/>
              <a:ext cx="101" cy="226"/>
            </a:xfrm>
            <a:prstGeom prst="line">
              <a:avLst/>
            </a:prstGeom>
            <a:noFill/>
            <a:ln w="38100">
              <a:solidFill>
                <a:srgbClr val="FFFF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7"/>
            <p:cNvSpPr>
              <a:spLocks noChangeShapeType="1"/>
            </p:cNvSpPr>
            <p:nvPr/>
          </p:nvSpPr>
          <p:spPr bwMode="auto">
            <a:xfrm>
              <a:off x="3343" y="3428"/>
              <a:ext cx="227" cy="0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88"/>
            <p:cNvSpPr>
              <a:spLocks noChangeShapeType="1"/>
            </p:cNvSpPr>
            <p:nvPr/>
          </p:nvSpPr>
          <p:spPr bwMode="auto">
            <a:xfrm>
              <a:off x="3452" y="3329"/>
              <a:ext cx="5" cy="192"/>
            </a:xfrm>
            <a:prstGeom prst="line">
              <a:avLst/>
            </a:prstGeom>
            <a:noFill/>
            <a:ln w="5715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Text Box 47"/>
          <p:cNvSpPr txBox="1">
            <a:spLocks noChangeArrowheads="1"/>
          </p:cNvSpPr>
          <p:nvPr/>
        </p:nvSpPr>
        <p:spPr bwMode="auto">
          <a:xfrm>
            <a:off x="1201986" y="1964869"/>
            <a:ext cx="8191698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②两个正弦量的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相加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减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，</a:t>
            </a:r>
            <a:r>
              <a:rPr kumimoji="1" lang="zh-CN" altLang="en-US" dirty="0">
                <a:latin typeface="Times New Roman" panose="02020603050405020304" pitchFamily="18" charset="0"/>
              </a:rPr>
              <a:t>如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KCL</a:t>
            </a:r>
            <a:r>
              <a:rPr kumimoji="1"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KVL</a:t>
            </a:r>
            <a:r>
              <a:rPr kumimoji="1" lang="zh-CN" altLang="en-US" dirty="0">
                <a:latin typeface="Times New Roman" panose="02020603050405020304" pitchFamily="18" charset="0"/>
              </a:rPr>
              <a:t>方程运算：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问题分析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1"/>
          <p:cNvSpPr txBox="1"/>
          <p:nvPr>
            <p:custDataLst>
              <p:tags r:id="rId6"/>
            </p:custDataLst>
          </p:nvPr>
        </p:nvSpPr>
        <p:spPr>
          <a:xfrm>
            <a:off x="1203251" y="1356201"/>
            <a:ext cx="6234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①激励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是正弦量，则响应是同频正弦量。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Rectangle 7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654935" y="3857625"/>
            <a:ext cx="6249035" cy="25901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pPr algn="ctr"/>
            <a:endParaRPr lang="zh-CN" altLang="zh-CN" sz="2400">
              <a:solidFill>
                <a:schemeClr val="tx1"/>
              </a:solidFill>
              <a:ea typeface="仿宋_GB2312" pitchFamily="49" charset="-122"/>
            </a:endParaRPr>
          </a:p>
        </p:txBody>
      </p:sp>
      <p:grpSp>
        <p:nvGrpSpPr>
          <p:cNvPr id="6" name="Group 71"/>
          <p:cNvGrpSpPr/>
          <p:nvPr/>
        </p:nvGrpSpPr>
        <p:grpSpPr bwMode="auto">
          <a:xfrm>
            <a:off x="3640138" y="3786912"/>
            <a:ext cx="4238625" cy="2387600"/>
            <a:chOff x="1435" y="208"/>
            <a:chExt cx="2670" cy="1504"/>
          </a:xfrm>
        </p:grpSpPr>
        <p:sp>
          <p:nvSpPr>
            <p:cNvPr id="7" name="Line 72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1968" y="313"/>
              <a:ext cx="0" cy="13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" name="Line 73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1435" y="1161"/>
              <a:ext cx="2553" cy="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Text Box 74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717" y="1125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75"/>
            <p:cNvSpPr/>
            <p:nvPr>
              <p:custDataLst>
                <p:tags r:id="rId11"/>
              </p:custDataLst>
            </p:nvPr>
          </p:nvSpPr>
          <p:spPr bwMode="auto">
            <a:xfrm>
              <a:off x="1611" y="684"/>
              <a:ext cx="2039" cy="963"/>
            </a:xfrm>
            <a:custGeom>
              <a:avLst/>
              <a:gdLst>
                <a:gd name="T0" fmla="*/ 0 w 2262"/>
                <a:gd name="T1" fmla="*/ 549 h 1091"/>
                <a:gd name="T2" fmla="*/ 96 w 2262"/>
                <a:gd name="T3" fmla="*/ 360 h 1091"/>
                <a:gd name="T4" fmla="*/ 183 w 2262"/>
                <a:gd name="T5" fmla="*/ 204 h 1091"/>
                <a:gd name="T6" fmla="*/ 294 w 2262"/>
                <a:gd name="T7" fmla="*/ 66 h 1091"/>
                <a:gd name="T8" fmla="*/ 420 w 2262"/>
                <a:gd name="T9" fmla="*/ 3 h 1091"/>
                <a:gd name="T10" fmla="*/ 576 w 2262"/>
                <a:gd name="T11" fmla="*/ 81 h 1091"/>
                <a:gd name="T12" fmla="*/ 732 w 2262"/>
                <a:gd name="T13" fmla="*/ 309 h 1091"/>
                <a:gd name="T14" fmla="*/ 849 w 2262"/>
                <a:gd name="T15" fmla="*/ 540 h 1091"/>
                <a:gd name="T16" fmla="*/ 981 w 2262"/>
                <a:gd name="T17" fmla="*/ 789 h 1091"/>
                <a:gd name="T18" fmla="*/ 1110 w 2262"/>
                <a:gd name="T19" fmla="*/ 990 h 1091"/>
                <a:gd name="T20" fmla="*/ 1290 w 2262"/>
                <a:gd name="T21" fmla="*/ 1083 h 1091"/>
                <a:gd name="T22" fmla="*/ 1482 w 2262"/>
                <a:gd name="T23" fmla="*/ 939 h 1091"/>
                <a:gd name="T24" fmla="*/ 1701 w 2262"/>
                <a:gd name="T25" fmla="*/ 555 h 1091"/>
                <a:gd name="T26" fmla="*/ 1803 w 2262"/>
                <a:gd name="T27" fmla="*/ 348 h 1091"/>
                <a:gd name="T28" fmla="*/ 1980 w 2262"/>
                <a:gd name="T29" fmla="*/ 84 h 1091"/>
                <a:gd name="T30" fmla="*/ 2127 w 2262"/>
                <a:gd name="T31" fmla="*/ 6 h 1091"/>
                <a:gd name="T32" fmla="*/ 2262 w 2262"/>
                <a:gd name="T33" fmla="*/ 66 h 1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1" name="Freeform 76"/>
            <p:cNvSpPr/>
            <p:nvPr>
              <p:custDataLst>
                <p:tags r:id="rId12"/>
              </p:custDataLst>
            </p:nvPr>
          </p:nvSpPr>
          <p:spPr bwMode="auto">
            <a:xfrm>
              <a:off x="1584" y="925"/>
              <a:ext cx="2039" cy="478"/>
            </a:xfrm>
            <a:custGeom>
              <a:avLst/>
              <a:gdLst>
                <a:gd name="T0" fmla="*/ 0 w 2262"/>
                <a:gd name="T1" fmla="*/ 540 h 541"/>
                <a:gd name="T2" fmla="*/ 186 w 2262"/>
                <a:gd name="T3" fmla="*/ 483 h 541"/>
                <a:gd name="T4" fmla="*/ 423 w 2262"/>
                <a:gd name="T5" fmla="*/ 270 h 541"/>
                <a:gd name="T6" fmla="*/ 654 w 2262"/>
                <a:gd name="T7" fmla="*/ 66 h 541"/>
                <a:gd name="T8" fmla="*/ 864 w 2262"/>
                <a:gd name="T9" fmla="*/ 3 h 541"/>
                <a:gd name="T10" fmla="*/ 1068 w 2262"/>
                <a:gd name="T11" fmla="*/ 84 h 541"/>
                <a:gd name="T12" fmla="*/ 1275 w 2262"/>
                <a:gd name="T13" fmla="*/ 273 h 541"/>
                <a:gd name="T14" fmla="*/ 1533 w 2262"/>
                <a:gd name="T15" fmla="*/ 495 h 541"/>
                <a:gd name="T16" fmla="*/ 1698 w 2262"/>
                <a:gd name="T17" fmla="*/ 540 h 541"/>
                <a:gd name="T18" fmla="*/ 1851 w 2262"/>
                <a:gd name="T19" fmla="*/ 498 h 541"/>
                <a:gd name="T20" fmla="*/ 2025 w 2262"/>
                <a:gd name="T21" fmla="*/ 366 h 541"/>
                <a:gd name="T22" fmla="*/ 2133 w 2262"/>
                <a:gd name="T23" fmla="*/ 261 h 541"/>
                <a:gd name="T24" fmla="*/ 2262 w 2262"/>
                <a:gd name="T25" fmla="*/ 141 h 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 cap="flat" cmpd="sng">
              <a:solidFill>
                <a:srgbClr val="3333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2" name="Text Box 7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559" y="208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78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2083" y="451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79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17" y="705"/>
              <a:ext cx="3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80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1953" y="1183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" name="Freeform 81"/>
          <p:cNvSpPr/>
          <p:nvPr>
            <p:custDataLst>
              <p:tags r:id="rId17"/>
            </p:custDataLst>
          </p:nvPr>
        </p:nvSpPr>
        <p:spPr bwMode="auto">
          <a:xfrm>
            <a:off x="4144963" y="4290149"/>
            <a:ext cx="3148012" cy="2128838"/>
          </a:xfrm>
          <a:custGeom>
            <a:avLst/>
            <a:gdLst>
              <a:gd name="T0" fmla="*/ 0 w 2262"/>
              <a:gd name="T1" fmla="*/ 549 h 1091"/>
              <a:gd name="T2" fmla="*/ 96 w 2262"/>
              <a:gd name="T3" fmla="*/ 360 h 1091"/>
              <a:gd name="T4" fmla="*/ 183 w 2262"/>
              <a:gd name="T5" fmla="*/ 204 h 1091"/>
              <a:gd name="T6" fmla="*/ 294 w 2262"/>
              <a:gd name="T7" fmla="*/ 66 h 1091"/>
              <a:gd name="T8" fmla="*/ 420 w 2262"/>
              <a:gd name="T9" fmla="*/ 3 h 1091"/>
              <a:gd name="T10" fmla="*/ 576 w 2262"/>
              <a:gd name="T11" fmla="*/ 81 h 1091"/>
              <a:gd name="T12" fmla="*/ 732 w 2262"/>
              <a:gd name="T13" fmla="*/ 309 h 1091"/>
              <a:gd name="T14" fmla="*/ 849 w 2262"/>
              <a:gd name="T15" fmla="*/ 540 h 1091"/>
              <a:gd name="T16" fmla="*/ 981 w 2262"/>
              <a:gd name="T17" fmla="*/ 789 h 1091"/>
              <a:gd name="T18" fmla="*/ 1110 w 2262"/>
              <a:gd name="T19" fmla="*/ 990 h 1091"/>
              <a:gd name="T20" fmla="*/ 1290 w 2262"/>
              <a:gd name="T21" fmla="*/ 1083 h 1091"/>
              <a:gd name="T22" fmla="*/ 1482 w 2262"/>
              <a:gd name="T23" fmla="*/ 939 h 1091"/>
              <a:gd name="T24" fmla="*/ 1701 w 2262"/>
              <a:gd name="T25" fmla="*/ 555 h 1091"/>
              <a:gd name="T26" fmla="*/ 1803 w 2262"/>
              <a:gd name="T27" fmla="*/ 348 h 1091"/>
              <a:gd name="T28" fmla="*/ 1980 w 2262"/>
              <a:gd name="T29" fmla="*/ 84 h 1091"/>
              <a:gd name="T30" fmla="*/ 2127 w 2262"/>
              <a:gd name="T31" fmla="*/ 6 h 1091"/>
              <a:gd name="T32" fmla="*/ 2262 w 2262"/>
              <a:gd name="T33" fmla="*/ 66 h 10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62" h="1091">
                <a:moveTo>
                  <a:pt x="0" y="549"/>
                </a:moveTo>
                <a:cubicBezTo>
                  <a:pt x="16" y="518"/>
                  <a:pt x="65" y="418"/>
                  <a:pt x="96" y="360"/>
                </a:cubicBezTo>
                <a:cubicBezTo>
                  <a:pt x="127" y="302"/>
                  <a:pt x="150" y="253"/>
                  <a:pt x="183" y="204"/>
                </a:cubicBezTo>
                <a:cubicBezTo>
                  <a:pt x="216" y="155"/>
                  <a:pt x="255" y="99"/>
                  <a:pt x="294" y="66"/>
                </a:cubicBezTo>
                <a:cubicBezTo>
                  <a:pt x="333" y="33"/>
                  <a:pt x="373" y="0"/>
                  <a:pt x="420" y="3"/>
                </a:cubicBezTo>
                <a:cubicBezTo>
                  <a:pt x="467" y="6"/>
                  <a:pt x="524" y="30"/>
                  <a:pt x="576" y="81"/>
                </a:cubicBezTo>
                <a:cubicBezTo>
                  <a:pt x="628" y="132"/>
                  <a:pt x="687" y="233"/>
                  <a:pt x="732" y="309"/>
                </a:cubicBezTo>
                <a:cubicBezTo>
                  <a:pt x="777" y="385"/>
                  <a:pt x="807" y="460"/>
                  <a:pt x="849" y="540"/>
                </a:cubicBezTo>
                <a:cubicBezTo>
                  <a:pt x="891" y="620"/>
                  <a:pt x="937" y="714"/>
                  <a:pt x="981" y="789"/>
                </a:cubicBezTo>
                <a:cubicBezTo>
                  <a:pt x="1025" y="864"/>
                  <a:pt x="1059" y="941"/>
                  <a:pt x="1110" y="990"/>
                </a:cubicBezTo>
                <a:cubicBezTo>
                  <a:pt x="1161" y="1039"/>
                  <a:pt x="1228" y="1091"/>
                  <a:pt x="1290" y="1083"/>
                </a:cubicBezTo>
                <a:cubicBezTo>
                  <a:pt x="1352" y="1075"/>
                  <a:pt x="1413" y="1027"/>
                  <a:pt x="1482" y="939"/>
                </a:cubicBezTo>
                <a:cubicBezTo>
                  <a:pt x="1551" y="851"/>
                  <a:pt x="1648" y="653"/>
                  <a:pt x="1701" y="555"/>
                </a:cubicBezTo>
                <a:cubicBezTo>
                  <a:pt x="1754" y="457"/>
                  <a:pt x="1757" y="426"/>
                  <a:pt x="1803" y="348"/>
                </a:cubicBezTo>
                <a:cubicBezTo>
                  <a:pt x="1849" y="270"/>
                  <a:pt x="1926" y="141"/>
                  <a:pt x="1980" y="84"/>
                </a:cubicBezTo>
                <a:cubicBezTo>
                  <a:pt x="2034" y="27"/>
                  <a:pt x="2080" y="9"/>
                  <a:pt x="2127" y="6"/>
                </a:cubicBezTo>
                <a:cubicBezTo>
                  <a:pt x="2174" y="3"/>
                  <a:pt x="2234" y="54"/>
                  <a:pt x="2262" y="66"/>
                </a:cubicBezTo>
              </a:path>
            </a:pathLst>
          </a:custGeom>
          <a:noFill/>
          <a:ln w="285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p>
            <a:endParaRPr lang="zh-CN" altLang="en-US"/>
          </a:p>
        </p:txBody>
      </p:sp>
      <p:sp>
        <p:nvSpPr>
          <p:cNvPr id="17" name="Line 82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4711700" y="3931374"/>
            <a:ext cx="0" cy="1943100"/>
          </a:xfrm>
          <a:prstGeom prst="line">
            <a:avLst/>
          </a:prstGeom>
          <a:noFill/>
          <a:ln w="28575">
            <a:solidFill>
              <a:srgbClr val="80008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8" name="Text Box 83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7253288" y="4156799"/>
            <a:ext cx="465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en-US" altLang="zh-CN" b="0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baseline="-25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b="0" i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autoUpdateAnimBg="0"/>
      <p:bldP spid="64" grpId="0" autoUpdateAnimBg="0"/>
      <p:bldP spid="3" grpId="0"/>
      <p:bldP spid="5" grpId="0" bldLvl="0" animBg="1"/>
      <p:bldP spid="16" grpId="0" bldLvl="0" animBg="1"/>
      <p:bldP spid="17" grpId="0" bldLvl="0" animBg="1"/>
      <p:bldP spid="18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80" name="Group 48"/>
          <p:cNvGrpSpPr/>
          <p:nvPr/>
        </p:nvGrpSpPr>
        <p:grpSpPr bwMode="auto">
          <a:xfrm>
            <a:off x="2640013" y="4005511"/>
            <a:ext cx="4105275" cy="521841"/>
            <a:chOff x="657" y="3566"/>
            <a:chExt cx="2586" cy="424"/>
          </a:xfrm>
        </p:grpSpPr>
        <p:sp>
          <p:nvSpPr>
            <p:cNvPr id="18470" name="Text Box 38"/>
            <p:cNvSpPr txBox="1">
              <a:spLocks noChangeArrowheads="1"/>
            </p:cNvSpPr>
            <p:nvPr/>
          </p:nvSpPr>
          <p:spPr bwMode="auto">
            <a:xfrm>
              <a:off x="657" y="3566"/>
              <a:ext cx="998" cy="424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正弦量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71" name="AutoShape 39"/>
            <p:cNvSpPr>
              <a:spLocks noChangeArrowheads="1"/>
            </p:cNvSpPr>
            <p:nvPr/>
          </p:nvSpPr>
          <p:spPr bwMode="auto">
            <a:xfrm>
              <a:off x="1791" y="3611"/>
              <a:ext cx="726" cy="227"/>
            </a:xfrm>
            <a:prstGeom prst="leftRightArrow">
              <a:avLst>
                <a:gd name="adj1" fmla="val 50000"/>
                <a:gd name="adj2" fmla="val 63965"/>
              </a:avLst>
            </a:prstGeom>
            <a:solidFill>
              <a:srgbClr val="3399FF"/>
            </a:solidFill>
            <a:ln w="28575">
              <a:solidFill>
                <a:srgbClr val="3399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Text Box 40"/>
            <p:cNvSpPr txBox="1">
              <a:spLocks noChangeArrowheads="1"/>
            </p:cNvSpPr>
            <p:nvPr/>
          </p:nvSpPr>
          <p:spPr bwMode="auto">
            <a:xfrm>
              <a:off x="2608" y="3566"/>
              <a:ext cx="635" cy="424"/>
            </a:xfrm>
            <a:prstGeom prst="rect">
              <a:avLst/>
            </a:prstGeom>
            <a:noFill/>
            <a:ln w="28575">
              <a:solidFill>
                <a:srgbClr val="66FF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ea typeface="宋体" panose="02010600030101010101" pitchFamily="2" charset="-122"/>
                </a:rPr>
                <a:t>复数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</p:grpSp>
      <p:grpSp>
        <p:nvGrpSpPr>
          <p:cNvPr id="18486" name="Group 5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8487" name="Picture 5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88" name="Text Box 5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489" name="Group 5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8490" name="Picture 5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91" name="Text Box 5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8501" name="AutoShape 69" descr="羊皮纸"/>
          <p:cNvSpPr>
            <a:spLocks noChangeArrowheads="1"/>
          </p:cNvSpPr>
          <p:nvPr/>
        </p:nvSpPr>
        <p:spPr bwMode="auto">
          <a:xfrm>
            <a:off x="7824788" y="3861048"/>
            <a:ext cx="2232025" cy="649288"/>
          </a:xfrm>
          <a:prstGeom prst="wedgeRoundRectCallout">
            <a:avLst>
              <a:gd name="adj1" fmla="val -100426"/>
              <a:gd name="adj2" fmla="val 16259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变换的思想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8516" name="Group 84"/>
          <p:cNvGrpSpPr/>
          <p:nvPr/>
        </p:nvGrpSpPr>
        <p:grpSpPr bwMode="auto">
          <a:xfrm>
            <a:off x="695132" y="2421404"/>
            <a:ext cx="1643063" cy="850900"/>
            <a:chOff x="385" y="3022"/>
            <a:chExt cx="1035" cy="536"/>
          </a:xfrm>
        </p:grpSpPr>
        <p:pic>
          <p:nvPicPr>
            <p:cNvPr id="18517" name="Picture 85" descr="1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18" name="Text Box 86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 dirty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</a:t>
              </a:r>
              <a:endParaRPr kumimoji="1" lang="zh-CN" altLang="en-US" sz="3200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8522" name="Group 9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8523" name="Picture 9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524" name="Text Box 9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90152" y="1698531"/>
            <a:ext cx="6939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③正弦量的微分、积分仍为同频率正弦量。</a:t>
            </a:r>
            <a:endParaRPr lang="zh-CN" altLang="en-US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09205" y="2636912"/>
            <a:ext cx="7215187" cy="607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dirty="0">
                <a:latin typeface="楷体_GB2312" pitchFamily="49" charset="-122"/>
              </a:rPr>
              <a:t>所以，只需确定初相位和有效值。因此</a:t>
            </a:r>
            <a:r>
              <a:rPr kumimoji="1" lang="zh-CN" altLang="en-US" dirty="0" smtClean="0">
                <a:latin typeface="楷体_GB2312" pitchFamily="49" charset="-122"/>
              </a:rPr>
              <a:t>采用</a:t>
            </a:r>
            <a:r>
              <a:rPr kumimoji="1" lang="en-US" altLang="zh-CN" dirty="0" smtClean="0">
                <a:latin typeface="楷体_GB2312" pitchFamily="49" charset="-122"/>
              </a:rPr>
              <a:t>:</a:t>
            </a:r>
            <a:endParaRPr kumimoji="1" lang="zh-CN" altLang="en-US" dirty="0">
              <a:latin typeface="楷体_GB2312" pitchFamily="49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7097" y="4798293"/>
            <a:ext cx="2731135" cy="1210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有效值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  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模值</a:t>
            </a:r>
            <a:endParaRPr lang="en-US" altLang="zh-CN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Wingdings" panose="05000000000000000000" pitchFamily="2" charset="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初相位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  </a:t>
            </a:r>
            <a:r>
              <a:rPr lang="en-US" altLang="zh-CN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  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Wingdings" panose="05000000000000000000" pitchFamily="2" charset="2"/>
              </a:rPr>
              <a:t>幅角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问题分析续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4" dur="20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1" grpId="0" bldLvl="0" animBg="1"/>
      <p:bldP spid="2" grpId="0"/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3" name="Text Box 75"/>
          <p:cNvSpPr txBox="1">
            <a:spLocks noChangeArrowheads="1"/>
          </p:cNvSpPr>
          <p:nvPr/>
        </p:nvSpPr>
        <p:spPr bwMode="auto">
          <a:xfrm>
            <a:off x="1059180" y="1484630"/>
            <a:ext cx="24295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造一个复函数：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7484" name="Object 76"/>
          <p:cNvGraphicFramePr>
            <a:graphicFrameLocks noChangeAspect="1"/>
          </p:cNvGraphicFramePr>
          <p:nvPr/>
        </p:nvGraphicFramePr>
        <p:xfrm>
          <a:off x="3791903" y="1413193"/>
          <a:ext cx="33099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59" name="公式" r:id="rId1" imgW="1625600" imgH="368300" progId="Equation.3">
                  <p:embed/>
                </p:oleObj>
              </mc:Choice>
              <mc:Fallback>
                <p:oleObj name="公式" r:id="rId1" imgW="1625600" imgH="3683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903" y="1413193"/>
                        <a:ext cx="33099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86" name="Text Box 78"/>
          <p:cNvSpPr txBox="1">
            <a:spLocks noChangeArrowheads="1"/>
          </p:cNvSpPr>
          <p:nvPr/>
        </p:nvSpPr>
        <p:spPr bwMode="auto">
          <a:xfrm>
            <a:off x="1131570" y="2996565"/>
            <a:ext cx="26606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对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>
                <a:latin typeface="Times New Roman" panose="02020603050405020304" pitchFamily="18" charset="0"/>
              </a:rPr>
              <a:t>取实部：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7488" name="Object 80"/>
          <p:cNvGraphicFramePr>
            <a:graphicFrameLocks noChangeAspect="1"/>
          </p:cNvGraphicFramePr>
          <p:nvPr/>
        </p:nvGraphicFramePr>
        <p:xfrm>
          <a:off x="3681095" y="2973705"/>
          <a:ext cx="56292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0" name="公式" r:id="rId3" imgW="3238500" imgH="368300" progId="Equation.3">
                  <p:embed/>
                </p:oleObj>
              </mc:Choice>
              <mc:Fallback>
                <p:oleObj name="公式" r:id="rId3" imgW="3238500" imgH="3683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1095" y="2973705"/>
                        <a:ext cx="56292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89" name="Text Box 81"/>
          <p:cNvSpPr txBox="1">
            <a:spLocks noChangeArrowheads="1"/>
          </p:cNvSpPr>
          <p:nvPr/>
        </p:nvSpPr>
        <p:spPr bwMode="auto">
          <a:xfrm>
            <a:off x="1776095" y="3790950"/>
            <a:ext cx="10048875" cy="121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en-US" altLang="zh-CN" dirty="0">
                <a:latin typeface="楷体_GB2312" pitchFamily="49" charset="-122"/>
              </a:rPr>
              <a:t>    </a:t>
            </a:r>
            <a:r>
              <a:rPr kumimoji="1" lang="zh-CN" altLang="en-US" dirty="0">
                <a:latin typeface="楷体_GB2312" pitchFamily="49" charset="-122"/>
              </a:rPr>
              <a:t>任意一个正弦时间函数都</a:t>
            </a:r>
            <a:r>
              <a:rPr kumimoji="1" lang="zh-CN" altLang="en-US" dirty="0" smtClean="0">
                <a:latin typeface="楷体_GB2312" pitchFamily="49" charset="-122"/>
              </a:rPr>
              <a:t>有唯一</a:t>
            </a:r>
            <a:r>
              <a:rPr kumimoji="1" lang="zh-CN" altLang="en-US" dirty="0">
                <a:latin typeface="楷体_GB2312" pitchFamily="49" charset="-122"/>
              </a:rPr>
              <a:t>与其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</a:rPr>
              <a:t>对应</a:t>
            </a:r>
            <a:r>
              <a:rPr kumimoji="1" lang="zh-CN" altLang="en-US" dirty="0">
                <a:latin typeface="楷体_GB2312" pitchFamily="49" charset="-122"/>
              </a:rPr>
              <a:t>的复数函数</a:t>
            </a:r>
            <a:r>
              <a:rPr kumimoji="1" lang="zh-CN" altLang="en-US" dirty="0" smtClean="0">
                <a:latin typeface="楷体_GB2312" pitchFamily="49" charset="-122"/>
              </a:rPr>
              <a:t>。</a:t>
            </a:r>
            <a:endParaRPr kumimoji="1" lang="zh-CN" altLang="en-US" dirty="0" smtClean="0">
              <a:latin typeface="楷体_GB2312" pitchFamily="49" charset="-122"/>
            </a:endParaRPr>
          </a:p>
          <a:p>
            <a:pPr algn="just">
              <a:lnSpc>
                <a:spcPct val="130000"/>
              </a:lnSpc>
            </a:pPr>
            <a:r>
              <a:rPr kumimoji="1" lang="zh-CN" altLang="en-US" dirty="0" smtClean="0">
                <a:latin typeface="楷体_GB2312" pitchFamily="49" charset="-122"/>
              </a:rPr>
              <a:t> </a:t>
            </a:r>
            <a:r>
              <a:rPr kumimoji="1" lang="en-US" altLang="zh-CN" dirty="0" smtClean="0">
                <a:latin typeface="楷体_GB2312" pitchFamily="49" charset="-122"/>
              </a:rPr>
              <a:t>                                      </a:t>
            </a:r>
            <a:r>
              <a:rPr kumimoji="1" lang="en-US" altLang="zh-CN" b="0" dirty="0" smtClean="0">
                <a:latin typeface="楷体_GB2312" pitchFamily="49" charset="-122"/>
              </a:rPr>
              <a:t> </a:t>
            </a:r>
            <a:r>
              <a:rPr kumimoji="1"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在实轴上的投影</a:t>
            </a:r>
            <a:endParaRPr kumimoji="1"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17490" name="Object 82"/>
          <p:cNvGraphicFramePr>
            <a:graphicFrameLocks noChangeAspect="1"/>
          </p:cNvGraphicFramePr>
          <p:nvPr/>
        </p:nvGraphicFramePr>
        <p:xfrm>
          <a:off x="1634173" y="4629468"/>
          <a:ext cx="70294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1" name="公式" r:id="rId5" imgW="3505200" imgH="368300" progId="Equation.3">
                  <p:embed/>
                </p:oleObj>
              </mc:Choice>
              <mc:Fallback>
                <p:oleObj name="公式" r:id="rId5" imgW="3505200" imgH="3683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173" y="4629468"/>
                        <a:ext cx="702945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97" name="Object 89"/>
          <p:cNvGraphicFramePr>
            <a:graphicFrameLocks noChangeAspect="1"/>
          </p:cNvGraphicFramePr>
          <p:nvPr/>
        </p:nvGraphicFramePr>
        <p:xfrm>
          <a:off x="3072130" y="2148205"/>
          <a:ext cx="589597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62" name="公式" r:id="rId7" imgW="3505200" imgH="368300" progId="Equation.3">
                  <p:embed/>
                </p:oleObj>
              </mc:Choice>
              <mc:Fallback>
                <p:oleObj name="公式" r:id="rId7" imgW="3505200" imgH="3683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2130" y="2148205"/>
                        <a:ext cx="5895975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98" name="AutoShape 90" descr="羊皮纸"/>
          <p:cNvSpPr>
            <a:spLocks noChangeArrowheads="1"/>
          </p:cNvSpPr>
          <p:nvPr/>
        </p:nvSpPr>
        <p:spPr bwMode="auto">
          <a:xfrm>
            <a:off x="8400415" y="1341120"/>
            <a:ext cx="2075815" cy="576580"/>
          </a:xfrm>
          <a:prstGeom prst="wedgeRoundRectCallout">
            <a:avLst>
              <a:gd name="adj1" fmla="val -116595"/>
              <a:gd name="adj2" fmla="val 33149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无物理意义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499" name="AutoShape 91" descr="羊皮纸"/>
          <p:cNvSpPr>
            <a:spLocks noChangeArrowheads="1"/>
          </p:cNvSpPr>
          <p:nvPr/>
        </p:nvSpPr>
        <p:spPr bwMode="auto">
          <a:xfrm>
            <a:off x="9233535" y="2343150"/>
            <a:ext cx="2103755" cy="812165"/>
          </a:xfrm>
          <a:prstGeom prst="wedgeRoundRectCallout">
            <a:avLst>
              <a:gd name="adj1" fmla="val -147253"/>
              <a:gd name="adj2" fmla="val 37881"/>
              <a:gd name="adj3" fmla="val 16667"/>
            </a:avLst>
          </a:prstGeom>
          <a:blipFill dpi="0" rotWithShape="1">
            <a:blip r:embed="rId9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</a:rPr>
              <a:t>是一个正弦量</a:t>
            </a:r>
            <a:endParaRPr kumimoji="1" lang="zh-CN" altLang="en-US" sz="2400">
              <a:solidFill>
                <a:schemeClr val="tx1"/>
              </a:solidFill>
              <a:latin typeface="楷体_GB2312" pitchFamily="49" charset="-122"/>
            </a:endParaRPr>
          </a:p>
          <a:p>
            <a:pPr algn="ctr"/>
            <a:r>
              <a:rPr kumimoji="1" lang="zh-CN" altLang="en-US" sz="2400">
                <a:solidFill>
                  <a:schemeClr val="tx1"/>
                </a:solidFill>
                <a:latin typeface="楷体_GB2312" pitchFamily="49" charset="-122"/>
              </a:rPr>
              <a:t> 有物理意义</a:t>
            </a:r>
            <a:endParaRPr kumimoji="1" lang="zh-CN" altLang="en-US" sz="240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17505" name="Group 9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7506" name="Picture 98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07" name="Text Box 9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7508" name="Group 10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7509" name="Picture 101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10" name="Text Box 10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7514" name="Group 106"/>
          <p:cNvGrpSpPr/>
          <p:nvPr/>
        </p:nvGrpSpPr>
        <p:grpSpPr bwMode="auto">
          <a:xfrm>
            <a:off x="767398" y="3717925"/>
            <a:ext cx="1643063" cy="850900"/>
            <a:chOff x="385" y="3022"/>
            <a:chExt cx="1035" cy="536"/>
          </a:xfrm>
        </p:grpSpPr>
        <p:pic>
          <p:nvPicPr>
            <p:cNvPr id="17515" name="Picture 107" descr="12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16" name="Text Box 108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7520" name="Group 11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7521" name="Picture 113" descr="7890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22" name="Text Box 11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03281" y="5591011"/>
            <a:ext cx="9072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根据欧拉公式，一个正弦量可表示为一对共轭复数之和。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4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正弦量的相量表示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7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17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17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17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7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7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3" grpId="0" autoUpdateAnimBg="0"/>
      <p:bldP spid="17486" grpId="0" autoUpdateAnimBg="0"/>
      <p:bldP spid="17489" grpId="0"/>
      <p:bldP spid="17498" grpId="0" bldLvl="0" animBg="1"/>
      <p:bldP spid="17499" grpId="0" bldLvl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775970" y="2132965"/>
            <a:ext cx="5320030" cy="178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dirty="0">
                <a:latin typeface="Times New Roman" panose="02020603050405020304" pitchFamily="18" charset="0"/>
              </a:rPr>
              <a:t>包含了三要素</a:t>
            </a:r>
            <a:r>
              <a:rPr kumimoji="1"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kumimoji="1" lang="zh-CN" altLang="en-US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 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zh-CN" altLang="en-US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</a:t>
            </a:r>
            <a:r>
              <a:rPr kumimoji="1" lang="zh-CN" altLang="en-US" sz="2400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，</a:t>
            </a:r>
            <a:endParaRPr kumimoji="1" lang="zh-CN" altLang="en-US" sz="2400" dirty="0">
              <a:solidFill>
                <a:schemeClr val="bg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zh-CN" dirty="0">
                <a:latin typeface="Symbol" panose="05050102010706020507" pitchFamily="18" charset="2"/>
              </a:rPr>
              <a:t>复常数包含了</a:t>
            </a:r>
            <a:endParaRPr kumimoji="1" lang="zh-CN" altLang="zh-CN" dirty="0">
              <a:latin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zh-CN" altLang="zh-CN" dirty="0">
                <a:latin typeface="Symbol" panose="05050102010706020507" pitchFamily="18" charset="2"/>
              </a:rPr>
              <a:t>两个要素：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I</a:t>
            </a:r>
            <a:r>
              <a:rPr kumimoji="1" lang="en-US" altLang="zh-CN" sz="3200" b="0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</a:t>
            </a:r>
            <a:r>
              <a:rPr kumimoji="1" lang="zh-CN" altLang="en-US" sz="3200" b="0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。</a:t>
            </a:r>
            <a:endParaRPr kumimoji="1" lang="zh-CN" altLang="en-US" sz="3200" b="0" dirty="0">
              <a:solidFill>
                <a:schemeClr val="bg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69641" name="Text Box 9"/>
          <p:cNvSpPr txBox="1">
            <a:spLocks noChangeArrowheads="1"/>
          </p:cNvSpPr>
          <p:nvPr/>
        </p:nvSpPr>
        <p:spPr bwMode="auto">
          <a:xfrm>
            <a:off x="844233" y="1481773"/>
            <a:ext cx="296926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>
                <a:latin typeface="Times New Roman" panose="02020603050405020304" pitchFamily="18" charset="0"/>
              </a:rPr>
              <a:t>还可以写成：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3642043" y="1391285"/>
          <a:ext cx="54959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96" name="公式" r:id="rId1" imgW="2235200" imgH="317500" progId="Equation.3">
                  <p:embed/>
                </p:oleObj>
              </mc:Choice>
              <mc:Fallback>
                <p:oleObj name="公式" r:id="rId1" imgW="2235200" imgH="317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2043" y="1391285"/>
                        <a:ext cx="549592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Rectangle 13"/>
          <p:cNvSpPr>
            <a:spLocks noChangeArrowheads="1"/>
          </p:cNvSpPr>
          <p:nvPr/>
        </p:nvSpPr>
        <p:spPr bwMode="auto">
          <a:xfrm>
            <a:off x="6022340" y="2127885"/>
            <a:ext cx="1610995" cy="52197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↑</a:t>
            </a:r>
            <a:r>
              <a:rPr kumimoji="1" lang="zh-CN" altLang="zh-CN" dirty="0">
                <a:solidFill>
                  <a:schemeClr val="tx1"/>
                </a:solidFill>
                <a:latin typeface="Symbol" panose="05050102010706020507" pitchFamily="18" charset="2"/>
              </a:rPr>
              <a:t>复常数</a:t>
            </a:r>
            <a:endParaRPr kumimoji="1" lang="zh-CN" altLang="en-US" dirty="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grpSp>
        <p:nvGrpSpPr>
          <p:cNvPr id="69650" name="Group 18"/>
          <p:cNvGrpSpPr/>
          <p:nvPr/>
        </p:nvGrpSpPr>
        <p:grpSpPr bwMode="auto">
          <a:xfrm>
            <a:off x="11276013" y="6446838"/>
            <a:ext cx="792162" cy="368299"/>
            <a:chOff x="5193" y="4020"/>
            <a:chExt cx="499" cy="232"/>
          </a:xfrm>
        </p:grpSpPr>
        <p:pic>
          <p:nvPicPr>
            <p:cNvPr id="69651" name="Picture 1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52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9653" name="Group 21"/>
          <p:cNvGrpSpPr/>
          <p:nvPr/>
        </p:nvGrpSpPr>
        <p:grpSpPr bwMode="auto">
          <a:xfrm>
            <a:off x="10412413" y="6446838"/>
            <a:ext cx="792162" cy="368299"/>
            <a:chOff x="4649" y="4020"/>
            <a:chExt cx="499" cy="232"/>
          </a:xfrm>
        </p:grpSpPr>
        <p:pic>
          <p:nvPicPr>
            <p:cNvPr id="69654" name="Picture 2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55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69661" name="AutoShape 29" descr="羊皮纸"/>
          <p:cNvSpPr>
            <a:spLocks noChangeArrowheads="1"/>
          </p:cNvSpPr>
          <p:nvPr/>
        </p:nvSpPr>
        <p:spPr bwMode="auto">
          <a:xfrm>
            <a:off x="8068945" y="2132965"/>
            <a:ext cx="3142615" cy="553720"/>
          </a:xfrm>
          <a:prstGeom prst="wedgeRoundRectCallout">
            <a:avLst>
              <a:gd name="adj1" fmla="val -43468"/>
              <a:gd name="adj2" fmla="val -84801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正弦量对应的相量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9663" name="Text Box 31"/>
          <p:cNvSpPr txBox="1">
            <a:spLocks noChangeArrowheads="1"/>
          </p:cNvSpPr>
          <p:nvPr/>
        </p:nvSpPr>
        <p:spPr bwMode="auto">
          <a:xfrm>
            <a:off x="2646363" y="4080510"/>
            <a:ext cx="5903912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相量的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模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表示正弦量的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有效值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ct val="50000"/>
              </a:spcBef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相量的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幅角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表示正弦量的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初相位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9665" name="Group 33"/>
          <p:cNvGrpSpPr/>
          <p:nvPr/>
        </p:nvGrpSpPr>
        <p:grpSpPr bwMode="auto">
          <a:xfrm>
            <a:off x="698500" y="3863658"/>
            <a:ext cx="1643063" cy="850900"/>
            <a:chOff x="385" y="3022"/>
            <a:chExt cx="1035" cy="536"/>
          </a:xfrm>
        </p:grpSpPr>
        <p:pic>
          <p:nvPicPr>
            <p:cNvPr id="69666" name="Picture 34" descr="12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67" name="Text Box 35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9673" name="Group 41"/>
          <p:cNvGrpSpPr/>
          <p:nvPr/>
        </p:nvGrpSpPr>
        <p:grpSpPr bwMode="auto">
          <a:xfrm>
            <a:off x="9547225" y="6446838"/>
            <a:ext cx="792163" cy="368299"/>
            <a:chOff x="4649" y="4020"/>
            <a:chExt cx="499" cy="232"/>
          </a:xfrm>
        </p:grpSpPr>
        <p:pic>
          <p:nvPicPr>
            <p:cNvPr id="69674" name="Picture 4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75" name="Text Box 4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9677" name="Group 45"/>
          <p:cNvGrpSpPr/>
          <p:nvPr/>
        </p:nvGrpSpPr>
        <p:grpSpPr bwMode="auto">
          <a:xfrm>
            <a:off x="4568825" y="3088528"/>
            <a:ext cx="6607183" cy="675640"/>
            <a:chOff x="607" y="2319"/>
            <a:chExt cx="4246" cy="476"/>
          </a:xfrm>
        </p:grpSpPr>
        <p:graphicFrame>
          <p:nvGraphicFramePr>
            <p:cNvPr id="69662" name="Object 30"/>
            <p:cNvGraphicFramePr>
              <a:graphicFrameLocks noChangeAspect="1"/>
            </p:cNvGraphicFramePr>
            <p:nvPr/>
          </p:nvGraphicFramePr>
          <p:xfrm>
            <a:off x="607" y="2319"/>
            <a:ext cx="4246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97" name="公式" r:id="rId6" imgW="2654300" imgH="330200" progId="Equation.3">
                    <p:embed/>
                  </p:oleObj>
                </mc:Choice>
                <mc:Fallback>
                  <p:oleObj name="公式" r:id="rId6" imgW="2654300" imgH="330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" y="2319"/>
                          <a:ext cx="4246" cy="476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FFCC99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>
              <a:off x="4255" y="2750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5715134" y="1484278"/>
            <a:ext cx="745355" cy="483045"/>
          </a:xfrm>
          <a:prstGeom prst="rect">
            <a:avLst/>
          </a:prstGeom>
          <a:solidFill>
            <a:srgbClr val="FF0000">
              <a:alpha val="4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4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正弦量的相量表示续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395" name="Text Box 1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98470" y="5356860"/>
            <a:ext cx="67049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同样可以建立正弦电压与相量的对应关系：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16437" name="Group 53"/>
          <p:cNvGrpSpPr/>
          <p:nvPr/>
        </p:nvGrpSpPr>
        <p:grpSpPr bwMode="auto">
          <a:xfrm>
            <a:off x="3257233" y="5643880"/>
            <a:ext cx="6680200" cy="768350"/>
            <a:chOff x="685" y="572"/>
            <a:chExt cx="4208" cy="484"/>
          </a:xfrm>
        </p:grpSpPr>
        <p:graphicFrame>
          <p:nvGraphicFramePr>
            <p:cNvPr id="16388" name="Object 4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685" y="572"/>
            <a:ext cx="4208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9" name="公式" r:id="rId10" imgW="3810000" imgH="444500" progId="Equation.3">
                    <p:embed/>
                  </p:oleObj>
                </mc:Choice>
                <mc:Fallback>
                  <p:oleObj name="公式" r:id="rId10" imgW="3810000" imgH="444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" y="572"/>
                          <a:ext cx="4208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6" name="Line 52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4359" y="999"/>
              <a:ext cx="22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0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6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autoUpdateAnimBg="0"/>
      <p:bldP spid="69641" grpId="0" autoUpdateAnimBg="0"/>
      <p:bldP spid="69661" grpId="0" bldLvl="0" animBg="1"/>
      <p:bldP spid="69663" grpId="0" bldLvl="0" animBg="1" autoUpdateAnimBg="0"/>
      <p:bldP spid="2" grpId="0" bldLvl="0" animBg="1"/>
      <p:bldP spid="69645" grpId="0" animBg="1"/>
      <p:bldP spid="16395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641283" y="1629410"/>
            <a:ext cx="715010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已知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130300" y="1484948"/>
            <a:ext cx="12954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spcBef>
                <a:spcPct val="50000"/>
              </a:spcBef>
              <a:spcAft>
                <a:spcPct val="25000"/>
              </a:spcAft>
            </a:pPr>
            <a:r>
              <a:rPr kumimoji="1"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3-1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7940040" y="1923733"/>
            <a:ext cx="320484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试用相量表示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en-US">
                <a:latin typeface="楷体_GB2312" pitchFamily="49" charset="-122"/>
              </a:rPr>
              <a:t>。</a:t>
            </a:r>
            <a:endParaRPr kumimoji="1" lang="zh-CN" altLang="en-US">
              <a:latin typeface="楷体_GB2312" pitchFamily="49" charset="-122"/>
            </a:endParaRPr>
          </a:p>
        </p:txBody>
      </p:sp>
      <p:graphicFrame>
        <p:nvGraphicFramePr>
          <p:cNvPr id="16399" name="Object 15"/>
          <p:cNvGraphicFramePr>
            <a:graphicFrameLocks noChangeAspect="1"/>
          </p:cNvGraphicFramePr>
          <p:nvPr/>
        </p:nvGraphicFramePr>
        <p:xfrm>
          <a:off x="3754755" y="1608773"/>
          <a:ext cx="393065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5" name="公式" r:id="rId1" imgW="2603500" imgH="622300" progId="Equation.3">
                  <p:embed/>
                </p:oleObj>
              </mc:Choice>
              <mc:Fallback>
                <p:oleObj name="公式" r:id="rId1" imgW="2603500" imgH="622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755" y="1608773"/>
                        <a:ext cx="393065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346518" y="2926398"/>
            <a:ext cx="79216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06" name="Group 2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6407" name="Picture 2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08" name="Text Box 2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409" name="Group 2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6410" name="Picture 2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11" name="Text Box 2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1203008" y="4006215"/>
            <a:ext cx="1295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3-2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22" name="Text Box 38"/>
          <p:cNvSpPr txBox="1">
            <a:spLocks noChangeArrowheads="1"/>
          </p:cNvSpPr>
          <p:nvPr/>
        </p:nvSpPr>
        <p:spPr bwMode="auto">
          <a:xfrm>
            <a:off x="7249160" y="4077335"/>
            <a:ext cx="47929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latin typeface="Times New Roman" panose="02020603050405020304" pitchFamily="18" charset="0"/>
              </a:rPr>
              <a:t>试</a:t>
            </a:r>
            <a:r>
              <a:rPr kumimoji="1" lang="zh-CN" altLang="en-US" dirty="0">
                <a:latin typeface="Times New Roman" panose="02020603050405020304" pitchFamily="18" charset="0"/>
              </a:rPr>
              <a:t>写出电流的瞬时值表达式。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423" name="Text Box 39"/>
          <p:cNvSpPr txBox="1">
            <a:spLocks noChangeArrowheads="1"/>
          </p:cNvSpPr>
          <p:nvPr/>
        </p:nvSpPr>
        <p:spPr bwMode="auto">
          <a:xfrm>
            <a:off x="1274445" y="5086350"/>
            <a:ext cx="647700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2567623" y="5013325"/>
          <a:ext cx="44069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6" name="公式" r:id="rId4" imgW="2501900" imgH="368300" progId="Equation.3">
                  <p:embed/>
                </p:oleObj>
              </mc:Choice>
              <mc:Fallback>
                <p:oleObj name="公式" r:id="rId4" imgW="2501900" imgH="3683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23" y="5013325"/>
                        <a:ext cx="44069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30" name="Group 4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6431" name="Picture 4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32" name="Text Box 4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439" name="Group 55"/>
          <p:cNvGrpSpPr/>
          <p:nvPr/>
        </p:nvGrpSpPr>
        <p:grpSpPr bwMode="auto">
          <a:xfrm>
            <a:off x="2468245" y="3861753"/>
            <a:ext cx="4710113" cy="719137"/>
            <a:chOff x="1092" y="2523"/>
            <a:chExt cx="2967" cy="453"/>
          </a:xfrm>
        </p:grpSpPr>
        <p:graphicFrame>
          <p:nvGraphicFramePr>
            <p:cNvPr id="16425" name="Object 41"/>
            <p:cNvGraphicFramePr>
              <a:graphicFrameLocks noChangeAspect="1"/>
            </p:cNvGraphicFramePr>
            <p:nvPr/>
          </p:nvGraphicFramePr>
          <p:xfrm>
            <a:off x="1092" y="2523"/>
            <a:ext cx="2967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7" name="公式" r:id="rId6" imgW="2984500" imgH="457200" progId="Equation.3">
                    <p:embed/>
                  </p:oleObj>
                </mc:Choice>
                <mc:Fallback>
                  <p:oleObj name="公式" r:id="rId6" imgW="2984500" imgH="4572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2" y="2523"/>
                          <a:ext cx="2967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3" name="Line 49"/>
            <p:cNvSpPr>
              <a:spLocks noChangeShapeType="1"/>
            </p:cNvSpPr>
            <p:nvPr/>
          </p:nvSpPr>
          <p:spPr bwMode="auto">
            <a:xfrm>
              <a:off x="2308" y="2931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438" name="Group 54"/>
          <p:cNvGrpSpPr/>
          <p:nvPr/>
        </p:nvGrpSpPr>
        <p:grpSpPr bwMode="auto">
          <a:xfrm>
            <a:off x="2918143" y="2841308"/>
            <a:ext cx="5132387" cy="719137"/>
            <a:chOff x="1059" y="2061"/>
            <a:chExt cx="3233" cy="453"/>
          </a:xfrm>
        </p:grpSpPr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1059" y="2061"/>
            <a:ext cx="3233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88" name="公式" r:id="rId8" imgW="3251200" imgH="457200" progId="Equation.3">
                    <p:embed/>
                  </p:oleObj>
                </mc:Choice>
                <mc:Fallback>
                  <p:oleObj name="公式" r:id="rId8" imgW="3251200" imgH="457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9" y="2061"/>
                          <a:ext cx="3233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34" name="Line 50"/>
            <p:cNvSpPr>
              <a:spLocks noChangeShapeType="1"/>
            </p:cNvSpPr>
            <p:nvPr/>
          </p:nvSpPr>
          <p:spPr bwMode="auto">
            <a:xfrm>
              <a:off x="3470" y="2469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5" name="Line 51"/>
            <p:cNvSpPr>
              <a:spLocks noChangeShapeType="1"/>
            </p:cNvSpPr>
            <p:nvPr/>
          </p:nvSpPr>
          <p:spPr bwMode="auto">
            <a:xfrm>
              <a:off x="1764" y="2469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33961" y="3069357"/>
            <a:ext cx="20199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sin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转为</a:t>
            </a:r>
            <a:r>
              <a:rPr lang="en-US" altLang="zh-CN" dirty="0" smtClean="0">
                <a:solidFill>
                  <a:srgbClr val="FF0000"/>
                </a:solidFill>
              </a:rPr>
              <a:t>cos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0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相量表示举例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utoUpdateAnimBg="0"/>
      <p:bldP spid="16397" grpId="0"/>
      <p:bldP spid="16398" grpId="0" bldLvl="0" animBg="1" autoUpdateAnimBg="0"/>
      <p:bldP spid="16400" grpId="0" bldLvl="0" animBg="1" autoUpdateAnimBg="0"/>
      <p:bldP spid="16421" grpId="0" bldLvl="0" animBg="1"/>
      <p:bldP spid="16422" grpId="0" bldLvl="0" animBg="1" autoUpdateAnimBg="0"/>
      <p:bldP spid="16423" grpId="0" bldLvl="0" animBg="1" autoUpdateAnimBg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232910" y="1791970"/>
            <a:ext cx="53308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在复平面上用矢量表示相量的图。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1271588" y="1771968"/>
            <a:ext cx="1800225" cy="521970"/>
          </a:xfrm>
          <a:prstGeom prst="rect">
            <a:avLst/>
          </a:prstGeom>
          <a:noFill/>
          <a:ln w="38100">
            <a:solidFill>
              <a:srgbClr val="66FF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85000"/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9933"/>
                </a:solidFill>
                <a:latin typeface="楷体_GB2312" pitchFamily="49" charset="-122"/>
              </a:rPr>
              <a:t> </a:t>
            </a:r>
            <a:r>
              <a:rPr lang="zh-CN" altLang="en-US">
                <a:solidFill>
                  <a:srgbClr val="FF9933"/>
                </a:solidFill>
                <a:latin typeface="楷体_GB2312" pitchFamily="49" charset="-122"/>
              </a:rPr>
              <a:t>相量图</a:t>
            </a:r>
            <a:endParaRPr lang="zh-CN" altLang="en-US">
              <a:solidFill>
                <a:srgbClr val="FF9933"/>
              </a:solidFill>
              <a:latin typeface="楷体_GB2312" pitchFamily="49" charset="-122"/>
            </a:endParaRPr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>
            <a:off x="3376613" y="2041525"/>
            <a:ext cx="647700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388" name="Group 2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5389" name="Picture 2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90" name="Text Box 3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5391" name="Group 3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5392" name="Picture 3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393" name="Text Box 3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5403" name="Group 4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5404" name="Picture 4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405" name="Text Box 4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5407" name="Group 47"/>
          <p:cNvGrpSpPr/>
          <p:nvPr/>
        </p:nvGrpSpPr>
        <p:grpSpPr bwMode="auto">
          <a:xfrm>
            <a:off x="7954010" y="2709228"/>
            <a:ext cx="3671888" cy="2487613"/>
            <a:chOff x="1700" y="1797"/>
            <a:chExt cx="2313" cy="1567"/>
          </a:xfrm>
        </p:grpSpPr>
        <p:grpSp>
          <p:nvGrpSpPr>
            <p:cNvPr id="15399" name="Group 39"/>
            <p:cNvGrpSpPr/>
            <p:nvPr/>
          </p:nvGrpSpPr>
          <p:grpSpPr bwMode="auto">
            <a:xfrm>
              <a:off x="1927" y="1797"/>
              <a:ext cx="2086" cy="1554"/>
              <a:chOff x="930" y="1797"/>
              <a:chExt cx="2086" cy="1554"/>
            </a:xfrm>
          </p:grpSpPr>
          <p:grpSp>
            <p:nvGrpSpPr>
              <p:cNvPr id="15383" name="Group 23"/>
              <p:cNvGrpSpPr/>
              <p:nvPr/>
            </p:nvGrpSpPr>
            <p:grpSpPr bwMode="auto">
              <a:xfrm>
                <a:off x="930" y="1832"/>
                <a:ext cx="1497" cy="1445"/>
                <a:chOff x="567" y="2651"/>
                <a:chExt cx="1152" cy="1142"/>
              </a:xfrm>
            </p:grpSpPr>
            <p:grpSp>
              <p:nvGrpSpPr>
                <p:cNvPr id="15365" name="Group 5"/>
                <p:cNvGrpSpPr/>
                <p:nvPr/>
              </p:nvGrpSpPr>
              <p:grpSpPr bwMode="auto">
                <a:xfrm>
                  <a:off x="567" y="2651"/>
                  <a:ext cx="1152" cy="1088"/>
                  <a:chOff x="384" y="2824"/>
                  <a:chExt cx="1152" cy="1088"/>
                </a:xfrm>
              </p:grpSpPr>
              <p:sp>
                <p:nvSpPr>
                  <p:cNvPr id="15366" name="Line 6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3892"/>
                    <a:ext cx="1152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FF00"/>
                    </a:solidFill>
                    <a:prstDash val="sysDot"/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67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3508"/>
                    <a:ext cx="960" cy="384"/>
                  </a:xfrm>
                  <a:prstGeom prst="line">
                    <a:avLst/>
                  </a:prstGeom>
                  <a:noFill/>
                  <a:ln w="28575">
                    <a:solidFill>
                      <a:srgbClr val="66FFFF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68" name="Freeform 8"/>
                  <p:cNvSpPr/>
                  <p:nvPr/>
                </p:nvSpPr>
                <p:spPr bwMode="auto">
                  <a:xfrm>
                    <a:off x="708" y="3772"/>
                    <a:ext cx="16" cy="120"/>
                  </a:xfrm>
                  <a:custGeom>
                    <a:avLst/>
                    <a:gdLst>
                      <a:gd name="T0" fmla="*/ 0 w 16"/>
                      <a:gd name="T1" fmla="*/ 120 h 120"/>
                      <a:gd name="T2" fmla="*/ 0 w 16"/>
                      <a:gd name="T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</a:cxnLst>
                    <a:rect l="0" t="0" r="r" b="b"/>
                    <a:pathLst>
                      <a:path w="16" h="120">
                        <a:moveTo>
                          <a:pt x="0" y="120"/>
                        </a:moveTo>
                        <a:cubicBezTo>
                          <a:pt x="16" y="71"/>
                          <a:pt x="0" y="49"/>
                          <a:pt x="0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CCFF99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6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2" y="3652"/>
                    <a:ext cx="392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kumimoji="1" lang="en-US" altLang="zh-CN" b="0" i="1">
                        <a:solidFill>
                          <a:schemeClr val="bg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  <a:sym typeface="Symbol" panose="05050102010706020507" pitchFamily="18" charset="2"/>
                      </a:rPr>
                      <a:t></a:t>
                    </a:r>
                    <a:endParaRPr kumimoji="1" lang="en-US" altLang="zh-CN" b="0" i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endParaRPr>
                  </a:p>
                </p:txBody>
              </p:sp>
              <p:sp>
                <p:nvSpPr>
                  <p:cNvPr id="15370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4" y="3028"/>
                    <a:ext cx="672" cy="864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71" name="Freeform 11"/>
                  <p:cNvSpPr/>
                  <p:nvPr/>
                </p:nvSpPr>
                <p:spPr bwMode="auto">
                  <a:xfrm>
                    <a:off x="540" y="3700"/>
                    <a:ext cx="48" cy="192"/>
                  </a:xfrm>
                  <a:custGeom>
                    <a:avLst/>
                    <a:gdLst>
                      <a:gd name="T0" fmla="*/ 48 w 48"/>
                      <a:gd name="T1" fmla="*/ 192 h 192"/>
                      <a:gd name="T2" fmla="*/ 24 w 48"/>
                      <a:gd name="T3" fmla="*/ 72 h 192"/>
                      <a:gd name="T4" fmla="*/ 0 w 48"/>
                      <a:gd name="T5" fmla="*/ 0 h 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8" h="192">
                        <a:moveTo>
                          <a:pt x="48" y="192"/>
                        </a:moveTo>
                        <a:cubicBezTo>
                          <a:pt x="38" y="152"/>
                          <a:pt x="34" y="112"/>
                          <a:pt x="24" y="72"/>
                        </a:cubicBezTo>
                        <a:cubicBezTo>
                          <a:pt x="18" y="47"/>
                          <a:pt x="0" y="0"/>
                          <a:pt x="0" y="0"/>
                        </a:cubicBezTo>
                      </a:path>
                    </a:pathLst>
                  </a:custGeom>
                  <a:noFill/>
                  <a:ln w="28575" cmpd="sng">
                    <a:solidFill>
                      <a:srgbClr val="CCFF99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72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00" y="3450"/>
                    <a:ext cx="179" cy="2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2857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kumimoji="1" lang="en-US" altLang="zh-CN" b="0">
                        <a:solidFill>
                          <a:schemeClr val="bg1"/>
                        </a:solidFill>
                        <a:latin typeface="Symbol" panose="05050102010706020507" pitchFamily="18" charset="2"/>
                        <a:ea typeface="宋体" panose="02010600030101010101" pitchFamily="2" charset="-122"/>
                      </a:rPr>
                      <a:t>q</a:t>
                    </a:r>
                    <a:endParaRPr kumimoji="1" lang="en-US" altLang="zh-CN" b="0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aphicFrame>
                <p:nvGraphicFramePr>
                  <p:cNvPr id="15373" name="Object 13"/>
                  <p:cNvGraphicFramePr>
                    <a:graphicFrameLocks noChangeAspect="1"/>
                  </p:cNvGraphicFramePr>
                  <p:nvPr/>
                </p:nvGraphicFramePr>
                <p:xfrm>
                  <a:off x="760" y="2824"/>
                  <a:ext cx="220" cy="36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836" name="公式" r:id="rId2" imgW="241300" imgH="393700" progId="Equation.3">
                          <p:embed/>
                        </p:oleObj>
                      </mc:Choice>
                      <mc:Fallback>
                        <p:oleObj name="公式" r:id="rId2" imgW="241300" imgH="393700" progId="Equation.3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60" y="2824"/>
                                <a:ext cx="220" cy="36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2857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5374" name="Object 14"/>
                  <p:cNvGraphicFramePr>
                    <a:graphicFrameLocks noChangeAspect="1"/>
                  </p:cNvGraphicFramePr>
                  <p:nvPr/>
                </p:nvGraphicFramePr>
                <p:xfrm>
                  <a:off x="1368" y="3304"/>
                  <a:ext cx="156" cy="3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837" name="公式" r:id="rId4" imgW="165100" imgH="368300" progId="Equation.3">
                          <p:embed/>
                        </p:oleObj>
                      </mc:Choice>
                      <mc:Fallback>
                        <p:oleObj name="公式" r:id="rId4" imgW="165100" imgH="368300" progId="Equation.3">
                          <p:embed/>
                          <p:pic>
                            <p:nvPicPr>
                              <p:cNvPr id="0" name="Object 1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368" y="3304"/>
                                <a:ext cx="156" cy="34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2857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5382" name="Line 22"/>
                <p:cNvSpPr>
                  <a:spLocks noChangeShapeType="1"/>
                </p:cNvSpPr>
                <p:nvPr/>
              </p:nvSpPr>
              <p:spPr bwMode="auto">
                <a:xfrm>
                  <a:off x="567" y="2659"/>
                  <a:ext cx="0" cy="1134"/>
                </a:xfrm>
                <a:prstGeom prst="line">
                  <a:avLst/>
                </a:prstGeom>
                <a:noFill/>
                <a:ln w="28575">
                  <a:solidFill>
                    <a:srgbClr val="FFFF00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97" name="Text Box 37"/>
              <p:cNvSpPr txBox="1">
                <a:spLocks noChangeArrowheads="1"/>
              </p:cNvSpPr>
              <p:nvPr/>
            </p:nvSpPr>
            <p:spPr bwMode="auto">
              <a:xfrm>
                <a:off x="2472" y="3022"/>
                <a:ext cx="54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+1</a:t>
                </a:r>
                <a:endPara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398" name="Text Box 38"/>
              <p:cNvSpPr txBox="1">
                <a:spLocks noChangeArrowheads="1"/>
              </p:cNvSpPr>
              <p:nvPr/>
            </p:nvSpPr>
            <p:spPr bwMode="auto">
              <a:xfrm>
                <a:off x="930" y="1797"/>
                <a:ext cx="54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+j</a:t>
                </a:r>
                <a:endPara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406" name="Text Box 46"/>
            <p:cNvSpPr txBox="1">
              <a:spLocks noChangeArrowheads="1"/>
            </p:cNvSpPr>
            <p:nvPr/>
          </p:nvSpPr>
          <p:spPr bwMode="auto">
            <a:xfrm>
              <a:off x="1700" y="3113"/>
              <a:ext cx="318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411" name="Group 51"/>
          <p:cNvGrpSpPr/>
          <p:nvPr/>
        </p:nvGrpSpPr>
        <p:grpSpPr bwMode="auto">
          <a:xfrm>
            <a:off x="1197293" y="4141470"/>
            <a:ext cx="6370637" cy="706438"/>
            <a:chOff x="879" y="1298"/>
            <a:chExt cx="4013" cy="445"/>
          </a:xfrm>
        </p:grpSpPr>
        <p:graphicFrame>
          <p:nvGraphicFramePr>
            <p:cNvPr id="15364" name="Object 4"/>
            <p:cNvGraphicFramePr>
              <a:graphicFrameLocks noChangeAspect="1"/>
            </p:cNvGraphicFramePr>
            <p:nvPr/>
          </p:nvGraphicFramePr>
          <p:xfrm>
            <a:off x="879" y="1298"/>
            <a:ext cx="4013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8" name="公式" r:id="rId6" imgW="3340100" imgH="368300" progId="Equation.3">
                    <p:embed/>
                  </p:oleObj>
                </mc:Choice>
                <mc:Fallback>
                  <p:oleObj name="公式" r:id="rId6" imgW="3340100" imgH="368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1298"/>
                          <a:ext cx="4013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8" name="Line 48"/>
            <p:cNvSpPr>
              <a:spLocks noChangeShapeType="1"/>
            </p:cNvSpPr>
            <p:nvPr/>
          </p:nvSpPr>
          <p:spPr bwMode="auto">
            <a:xfrm>
              <a:off x="4595" y="1697"/>
              <a:ext cx="2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10" name="Group 50"/>
          <p:cNvGrpSpPr/>
          <p:nvPr/>
        </p:nvGrpSpPr>
        <p:grpSpPr bwMode="auto">
          <a:xfrm>
            <a:off x="1265238" y="2991803"/>
            <a:ext cx="5713412" cy="685800"/>
            <a:chOff x="967" y="845"/>
            <a:chExt cx="3599" cy="432"/>
          </a:xfrm>
        </p:grpSpPr>
        <p:graphicFrame>
          <p:nvGraphicFramePr>
            <p:cNvPr id="15363" name="Object 3"/>
            <p:cNvGraphicFramePr>
              <a:graphicFrameLocks noChangeAspect="1"/>
            </p:cNvGraphicFramePr>
            <p:nvPr/>
          </p:nvGraphicFramePr>
          <p:xfrm>
            <a:off x="967" y="845"/>
            <a:ext cx="3599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39" name="公式" r:id="rId8" imgW="3086100" imgH="368300" progId="Equation.3">
                    <p:embed/>
                  </p:oleObj>
                </mc:Choice>
                <mc:Fallback>
                  <p:oleObj name="公式" r:id="rId8" imgW="3086100" imgH="3683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845"/>
                          <a:ext cx="3599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9" name="Line 49"/>
            <p:cNvSpPr>
              <a:spLocks noChangeShapeType="1"/>
            </p:cNvSpPr>
            <p:nvPr/>
          </p:nvSpPr>
          <p:spPr bwMode="auto">
            <a:xfrm>
              <a:off x="4268" y="1234"/>
              <a:ext cx="2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相量图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utoUpdateAnimBg="0"/>
      <p:bldP spid="15380" grpId="0" bldLvl="0" animBg="1"/>
      <p:bldP spid="1538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060450" y="1268095"/>
            <a:ext cx="33591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chemeClr val="bg1"/>
                </a:solidFill>
                <a:latin typeface="楷体_GB2312" pitchFamily="49" charset="-122"/>
              </a:rPr>
              <a:t>1. 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</a:rPr>
              <a:t>复数的表示形式</a:t>
            </a:r>
            <a:endParaRPr kumimoji="1" lang="zh-CN" altLang="en-US" dirty="0">
              <a:solidFill>
                <a:schemeClr val="bg1"/>
              </a:solidFill>
              <a:latin typeface="楷体_GB2312" pitchFamily="49" charset="-122"/>
            </a:endParaRPr>
          </a:p>
        </p:txBody>
      </p:sp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4349750" y="2399476"/>
          <a:ext cx="351948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2" name="公式" r:id="rId1" imgW="2222500" imgH="368300" progId="Equation.3">
                  <p:embed/>
                </p:oleObj>
              </mc:Choice>
              <mc:Fallback>
                <p:oleObj name="公式" r:id="rId1" imgW="22225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2399476"/>
                        <a:ext cx="3519488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05" name="Group 61"/>
          <p:cNvGrpSpPr/>
          <p:nvPr/>
        </p:nvGrpSpPr>
        <p:grpSpPr bwMode="auto">
          <a:xfrm>
            <a:off x="8081645" y="835700"/>
            <a:ext cx="3197225" cy="2825750"/>
            <a:chOff x="3498" y="482"/>
            <a:chExt cx="2014" cy="1780"/>
          </a:xfrm>
        </p:grpSpPr>
        <p:sp>
          <p:nvSpPr>
            <p:cNvPr id="57362" name="Line 18"/>
            <p:cNvSpPr>
              <a:spLocks noChangeShapeType="1"/>
            </p:cNvSpPr>
            <p:nvPr/>
          </p:nvSpPr>
          <p:spPr bwMode="auto">
            <a:xfrm>
              <a:off x="3524" y="1965"/>
              <a:ext cx="184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 flipV="1">
              <a:off x="3778" y="633"/>
              <a:ext cx="3" cy="156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4" name="Line 20"/>
            <p:cNvSpPr>
              <a:spLocks noChangeShapeType="1"/>
            </p:cNvSpPr>
            <p:nvPr/>
          </p:nvSpPr>
          <p:spPr bwMode="auto">
            <a:xfrm flipH="1" flipV="1">
              <a:off x="3778" y="1077"/>
              <a:ext cx="0" cy="87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5" name="Line 21"/>
            <p:cNvSpPr>
              <a:spLocks noChangeShapeType="1"/>
            </p:cNvSpPr>
            <p:nvPr/>
          </p:nvSpPr>
          <p:spPr bwMode="auto">
            <a:xfrm>
              <a:off x="3778" y="1965"/>
              <a:ext cx="101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6" name="Line 22"/>
            <p:cNvSpPr>
              <a:spLocks noChangeShapeType="1"/>
            </p:cNvSpPr>
            <p:nvPr/>
          </p:nvSpPr>
          <p:spPr bwMode="auto">
            <a:xfrm>
              <a:off x="3778" y="1077"/>
              <a:ext cx="101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7" name="Line 23"/>
            <p:cNvSpPr>
              <a:spLocks noChangeShapeType="1"/>
            </p:cNvSpPr>
            <p:nvPr/>
          </p:nvSpPr>
          <p:spPr bwMode="auto">
            <a:xfrm flipV="1">
              <a:off x="4794" y="1077"/>
              <a:ext cx="0" cy="8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8" name="Line 24"/>
            <p:cNvSpPr>
              <a:spLocks noChangeShapeType="1"/>
            </p:cNvSpPr>
            <p:nvPr/>
          </p:nvSpPr>
          <p:spPr bwMode="auto">
            <a:xfrm flipV="1">
              <a:off x="3776" y="1077"/>
              <a:ext cx="1018" cy="8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Text Box 25"/>
            <p:cNvSpPr txBox="1">
              <a:spLocks noChangeArrowheads="1"/>
            </p:cNvSpPr>
            <p:nvPr/>
          </p:nvSpPr>
          <p:spPr bwMode="auto">
            <a:xfrm>
              <a:off x="4830" y="845"/>
              <a:ext cx="30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0" name="Text Box 26"/>
            <p:cNvSpPr txBox="1">
              <a:spLocks noChangeArrowheads="1"/>
            </p:cNvSpPr>
            <p:nvPr/>
          </p:nvSpPr>
          <p:spPr bwMode="auto">
            <a:xfrm>
              <a:off x="3498" y="806"/>
              <a:ext cx="22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1" name="Text Box 27"/>
            <p:cNvSpPr txBox="1">
              <a:spLocks noChangeArrowheads="1"/>
            </p:cNvSpPr>
            <p:nvPr/>
          </p:nvSpPr>
          <p:spPr bwMode="auto">
            <a:xfrm>
              <a:off x="5148" y="1933"/>
              <a:ext cx="3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2" name="Text Box 28"/>
            <p:cNvSpPr txBox="1">
              <a:spLocks noChangeArrowheads="1"/>
            </p:cNvSpPr>
            <p:nvPr/>
          </p:nvSpPr>
          <p:spPr bwMode="auto">
            <a:xfrm>
              <a:off x="3833" y="482"/>
              <a:ext cx="3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3" name="Text Box 29"/>
            <p:cNvSpPr txBox="1">
              <a:spLocks noChangeArrowheads="1"/>
            </p:cNvSpPr>
            <p:nvPr/>
          </p:nvSpPr>
          <p:spPr bwMode="auto">
            <a:xfrm>
              <a:off x="4604" y="1888"/>
              <a:ext cx="22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4" name="Text Box 30"/>
            <p:cNvSpPr txBox="1">
              <a:spLocks noChangeArrowheads="1"/>
            </p:cNvSpPr>
            <p:nvPr/>
          </p:nvSpPr>
          <p:spPr bwMode="auto">
            <a:xfrm>
              <a:off x="3560" y="1933"/>
              <a:ext cx="317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75" name="Arc 31"/>
            <p:cNvSpPr/>
            <p:nvPr/>
          </p:nvSpPr>
          <p:spPr bwMode="auto">
            <a:xfrm>
              <a:off x="4130" y="1636"/>
              <a:ext cx="195" cy="32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4288" y="1572"/>
              <a:ext cx="43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7377" name="Text Box 33"/>
            <p:cNvSpPr txBox="1">
              <a:spLocks noChangeArrowheads="1"/>
            </p:cNvSpPr>
            <p:nvPr/>
          </p:nvSpPr>
          <p:spPr bwMode="auto">
            <a:xfrm>
              <a:off x="4014" y="1207"/>
              <a:ext cx="43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F|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7378" name="Object 34"/>
          <p:cNvGraphicFramePr>
            <a:graphicFrameLocks noChangeAspect="1"/>
          </p:cNvGraphicFramePr>
          <p:nvPr/>
        </p:nvGraphicFramePr>
        <p:xfrm>
          <a:off x="1673373" y="4462378"/>
          <a:ext cx="70881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3" name="公式" r:id="rId3" imgW="3848100" imgH="342900" progId="Equation.3">
                  <p:embed/>
                </p:oleObj>
              </mc:Choice>
              <mc:Fallback>
                <p:oleObj name="公式" r:id="rId3" imgW="3848100" imgH="3429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373" y="4462378"/>
                        <a:ext cx="70881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1704777" y="1916073"/>
          <a:ext cx="2089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4" name="公式" r:id="rId5" imgW="1028700" imgH="304800" progId="Equation.3">
                  <p:embed/>
                </p:oleObj>
              </mc:Choice>
              <mc:Fallback>
                <p:oleObj name="公式" r:id="rId5" imgW="1028700" imgH="304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777" y="1916073"/>
                        <a:ext cx="20891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3" name="Object 39"/>
          <p:cNvGraphicFramePr>
            <a:graphicFrameLocks noChangeAspect="1"/>
          </p:cNvGraphicFramePr>
          <p:nvPr/>
        </p:nvGraphicFramePr>
        <p:xfrm>
          <a:off x="1704524" y="3214053"/>
          <a:ext cx="1955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55" name="公式" r:id="rId7" imgW="1028700" imgH="317500" progId="Equation.3">
                  <p:embed/>
                </p:oleObj>
              </mc:Choice>
              <mc:Fallback>
                <p:oleObj name="公式" r:id="rId7" imgW="1028700" imgH="317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524" y="3214053"/>
                        <a:ext cx="1955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88" name="Group 44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57389" name="Picture 45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90" name="Text Box 4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7391" name="Group 47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57392" name="Picture 48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93" name="Text Box 4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7400" name="AutoShape 56" descr="羊皮纸"/>
          <p:cNvSpPr>
            <a:spLocks noChangeArrowheads="1"/>
          </p:cNvSpPr>
          <p:nvPr/>
        </p:nvSpPr>
        <p:spPr bwMode="auto">
          <a:xfrm>
            <a:off x="4370705" y="1916430"/>
            <a:ext cx="1339215" cy="455295"/>
          </a:xfrm>
          <a:prstGeom prst="wedgeRoundRectCallout">
            <a:avLst>
              <a:gd name="adj1" fmla="val -91725"/>
              <a:gd name="adj2" fmla="val 2719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代数式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402" name="AutoShape 58" descr="羊皮纸"/>
          <p:cNvSpPr>
            <a:spLocks noChangeArrowheads="1"/>
          </p:cNvSpPr>
          <p:nvPr/>
        </p:nvSpPr>
        <p:spPr bwMode="auto">
          <a:xfrm>
            <a:off x="4513848" y="3285808"/>
            <a:ext cx="1368425" cy="574675"/>
          </a:xfrm>
          <a:prstGeom prst="wedgeRoundRectCallout">
            <a:avLst>
              <a:gd name="adj1" fmla="val -96284"/>
              <a:gd name="adj2" fmla="val 19226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指数式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403" name="AutoShape 59" descr="羊皮纸"/>
          <p:cNvSpPr>
            <a:spLocks noChangeArrowheads="1"/>
          </p:cNvSpPr>
          <p:nvPr/>
        </p:nvSpPr>
        <p:spPr bwMode="auto">
          <a:xfrm>
            <a:off x="6025515" y="5373370"/>
            <a:ext cx="1800225" cy="448310"/>
          </a:xfrm>
          <a:prstGeom prst="wedgeRoundRectCallout">
            <a:avLst>
              <a:gd name="adj1" fmla="val -100158"/>
              <a:gd name="adj2" fmla="val 6515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</a:rPr>
              <a:t>极坐标式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404" name="AutoShape 60" descr="羊皮纸"/>
          <p:cNvSpPr>
            <a:spLocks noChangeArrowheads="1"/>
          </p:cNvSpPr>
          <p:nvPr/>
        </p:nvSpPr>
        <p:spPr bwMode="auto">
          <a:xfrm>
            <a:off x="8899844" y="3931791"/>
            <a:ext cx="2089150" cy="504056"/>
          </a:xfrm>
          <a:prstGeom prst="wedgeRoundRectCallout">
            <a:avLst>
              <a:gd name="adj1" fmla="val -157036"/>
              <a:gd name="adj2" fmla="val 63657"/>
              <a:gd name="adj3" fmla="val 16667"/>
            </a:avLst>
          </a:prstGeom>
          <a:blipFill dpi="0" rotWithShape="1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chemeClr val="tx1"/>
                </a:solidFill>
              </a:rPr>
              <a:t>三角函数</a:t>
            </a:r>
            <a:r>
              <a:rPr lang="zh-CN" altLang="en-US" dirty="0">
                <a:solidFill>
                  <a:schemeClr val="tx1"/>
                </a:solidFill>
              </a:rPr>
              <a:t>式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7407" name="Group 63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57408" name="Picture 64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409" name="Text Box 6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7411" name="Group 67"/>
          <p:cNvGrpSpPr/>
          <p:nvPr/>
        </p:nvGrpSpPr>
        <p:grpSpPr bwMode="auto">
          <a:xfrm>
            <a:off x="1704524" y="5371951"/>
            <a:ext cx="3427412" cy="611188"/>
            <a:chOff x="585" y="3330"/>
            <a:chExt cx="2159" cy="385"/>
          </a:xfrm>
        </p:grpSpPr>
        <p:graphicFrame>
          <p:nvGraphicFramePr>
            <p:cNvPr id="57382" name="Object 38"/>
            <p:cNvGraphicFramePr>
              <a:graphicFrameLocks noChangeAspect="1"/>
            </p:cNvGraphicFramePr>
            <p:nvPr/>
          </p:nvGraphicFramePr>
          <p:xfrm>
            <a:off x="585" y="3330"/>
            <a:ext cx="2101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956" name="公式" r:id="rId11" imgW="1841500" imgH="342900" progId="Equation.3">
                    <p:embed/>
                  </p:oleObj>
                </mc:Choice>
                <mc:Fallback>
                  <p:oleObj name="公式" r:id="rId11" imgW="1841500" imgH="3429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3330"/>
                          <a:ext cx="2101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10" name="Line 66"/>
            <p:cNvSpPr>
              <a:spLocks noChangeShapeType="1"/>
            </p:cNvSpPr>
            <p:nvPr/>
          </p:nvSpPr>
          <p:spPr bwMode="auto">
            <a:xfrm>
              <a:off x="2417" y="3657"/>
              <a:ext cx="32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67659" y="1280572"/>
            <a:ext cx="6756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种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9107" y="2404488"/>
            <a:ext cx="18561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实部     虚部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280082" y="3759929"/>
            <a:ext cx="20935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模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值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    辐角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042039" y="4148827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欧拉公式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3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8.1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1" dur="2000"/>
                                        <p:tgtEl>
                                          <p:spTgt spid="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3" dur="20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400" grpId="0" bldLvl="0" animBg="1"/>
      <p:bldP spid="57402" grpId="0" bldLvl="0" animBg="1"/>
      <p:bldP spid="57403" grpId="0" bldLvl="0" animBg="1"/>
      <p:bldP spid="57404" grpId="0" bldLvl="0" animBg="1"/>
      <p:bldP spid="4" grpId="0"/>
      <p:bldP spid="3" grpId="0"/>
      <p:bldP spid="44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267825" y="1708150"/>
            <a:ext cx="2016125" cy="1654175"/>
          </a:xfrm>
          <a:prstGeom prst="rect">
            <a:avLst/>
          </a:prstGeom>
          <a:solidFill>
            <a:schemeClr val="accent1">
              <a:alpha val="4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59815" y="1412875"/>
            <a:ext cx="39490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同频率正弦量的加减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1747838" y="1914525"/>
          <a:ext cx="6789737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1" name="公式" r:id="rId1" imgW="4178300" imgH="800100" progId="Equation.3">
                  <p:embed/>
                </p:oleObj>
              </mc:Choice>
              <mc:Fallback>
                <p:oleObj name="公式" r:id="rId1" imgW="4178300" imgH="800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1914525"/>
                        <a:ext cx="6789737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6" name="AutoShape 20"/>
          <p:cNvSpPr/>
          <p:nvPr/>
        </p:nvSpPr>
        <p:spPr bwMode="auto">
          <a:xfrm rot="16200000">
            <a:off x="8576906" y="4008320"/>
            <a:ext cx="45719" cy="1044176"/>
          </a:xfrm>
          <a:prstGeom prst="leftBrace">
            <a:avLst>
              <a:gd name="adj1" fmla="val 151112"/>
              <a:gd name="adj2" fmla="val 50000"/>
            </a:avLst>
          </a:prstGeom>
          <a:noFill/>
          <a:ln w="38100">
            <a:solidFill>
              <a:srgbClr val="66FFFF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7" name="Object 21" descr="蓝色面巾纸"/>
          <p:cNvGraphicFramePr>
            <a:graphicFrameLocks noChangeAspect="1"/>
          </p:cNvGraphicFramePr>
          <p:nvPr/>
        </p:nvGraphicFramePr>
        <p:xfrm>
          <a:off x="8432185" y="4709904"/>
          <a:ext cx="4016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2" name="公式" r:id="rId3" imgW="241300" imgH="304800" progId="Equation.3">
                  <p:embed/>
                </p:oleObj>
              </mc:Choice>
              <mc:Fallback>
                <p:oleObj name="公式" r:id="rId3" imgW="241300" imgH="304800" progId="Equation.3">
                  <p:embed/>
                  <p:pic>
                    <p:nvPicPr>
                      <p:cNvPr id="0" name="Object 21" descr="蓝色面巾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2185" y="4709904"/>
                        <a:ext cx="401637" cy="517525"/>
                      </a:xfrm>
                      <a:prstGeom prst="rect">
                        <a:avLst/>
                      </a:prstGeom>
                      <a:blipFill dpi="0" rotWithShape="1">
                        <a:blip r:embed="rId5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3794125" y="4723765"/>
          <a:ext cx="2512695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3" name="公式" r:id="rId6" imgW="1155700" imgH="355600" progId="Equation.3">
                  <p:embed/>
                </p:oleObj>
              </mc:Choice>
              <mc:Fallback>
                <p:oleObj name="公式" r:id="rId6" imgW="1155700" imgH="3556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4723765"/>
                        <a:ext cx="2512695" cy="77343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66FFFF"/>
                          </a:gs>
                          <a:gs pos="50000">
                            <a:schemeClr val="bg1"/>
                          </a:gs>
                          <a:gs pos="100000">
                            <a:srgbClr val="66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1417955" y="4795520"/>
            <a:ext cx="214566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相量关系为：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4365" name="Group 2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4366" name="Picture 30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67" name="Text Box 3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368" name="Group 3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4369" name="Picture 33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70" name="Text Box 3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374" name="Group 38"/>
          <p:cNvGrpSpPr/>
          <p:nvPr/>
        </p:nvGrpSpPr>
        <p:grpSpPr bwMode="auto">
          <a:xfrm>
            <a:off x="842963" y="5371148"/>
            <a:ext cx="1643063" cy="850900"/>
            <a:chOff x="385" y="3022"/>
            <a:chExt cx="1035" cy="536"/>
          </a:xfrm>
        </p:grpSpPr>
        <p:pic>
          <p:nvPicPr>
            <p:cNvPr id="14375" name="Picture 39" descr="12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76" name="Text Box 40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2495550" y="5515610"/>
            <a:ext cx="784288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同频正弦量的加减运算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变为对应</a:t>
            </a:r>
            <a:r>
              <a:rPr kumimoji="1" lang="zh-CN" altLang="en-US" dirty="0">
                <a:latin typeface="Times New Roman" panose="02020603050405020304" pitchFamily="18" charset="0"/>
              </a:rPr>
              <a:t>相量的加减运算。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4384" name="Group 4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4385" name="Picture 4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86" name="Text Box 5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14416" name="Object 80"/>
          <p:cNvGraphicFramePr>
            <a:graphicFrameLocks noChangeAspect="1"/>
          </p:cNvGraphicFramePr>
          <p:nvPr/>
        </p:nvGraphicFramePr>
        <p:xfrm>
          <a:off x="1920558" y="3283585"/>
          <a:ext cx="8020050" cy="124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44" name="公式" r:id="rId10" imgW="5321300" imgH="825500" progId="Equation.3">
                  <p:embed/>
                </p:oleObj>
              </mc:Choice>
              <mc:Fallback>
                <p:oleObj name="公式" r:id="rId10" imgW="5321300" imgH="8255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558" y="3283585"/>
                        <a:ext cx="8020050" cy="124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5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相量法的应用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70661" name="Group 5"/>
          <p:cNvGrpSpPr/>
          <p:nvPr/>
        </p:nvGrpSpPr>
        <p:grpSpPr bwMode="auto">
          <a:xfrm>
            <a:off x="8991600" y="1596708"/>
            <a:ext cx="2308225" cy="1704975"/>
            <a:chOff x="3968" y="2991"/>
            <a:chExt cx="1454" cy="1074"/>
          </a:xfrm>
        </p:grpSpPr>
        <p:sp>
          <p:nvSpPr>
            <p:cNvPr id="70662" name="Text Box 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150" y="2991"/>
              <a:ext cx="127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  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 i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0663" name="Object 7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3968" y="3637"/>
            <a:ext cx="1453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72" name="公式" r:id="rId14" imgW="1206500" imgH="355600" progId="Equation.3">
                    <p:embed/>
                  </p:oleObj>
                </mc:Choice>
                <mc:Fallback>
                  <p:oleObj name="公式" r:id="rId14" imgW="1206500" imgH="355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3637"/>
                          <a:ext cx="1453" cy="4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4" name="Line 8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83" y="3339"/>
              <a:ext cx="0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0665" name="Line 9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4784" y="3339"/>
              <a:ext cx="0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0666" name="Line 10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5283" y="3339"/>
              <a:ext cx="0" cy="28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56" grpId="0" bldLvl="0" animBg="1"/>
      <p:bldP spid="14359" grpId="0" bldLvl="0" animBg="1" autoUpdateAnimBg="0"/>
      <p:bldP spid="14377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73" name="Group 1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70674" name="Picture 1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675" name="Text Box 1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0676" name="Group 2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70677" name="Picture 2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678" name="Text Box 2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0682" name="Text Box 26"/>
          <p:cNvSpPr txBox="1">
            <a:spLocks noChangeArrowheads="1"/>
          </p:cNvSpPr>
          <p:nvPr/>
        </p:nvSpPr>
        <p:spPr bwMode="auto">
          <a:xfrm>
            <a:off x="1156653" y="1699895"/>
            <a:ext cx="13684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3-3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0683" name="Object 27"/>
          <p:cNvGraphicFramePr>
            <a:graphicFrameLocks noChangeAspect="1"/>
          </p:cNvGraphicFramePr>
          <p:nvPr/>
        </p:nvGraphicFramePr>
        <p:xfrm>
          <a:off x="2560638" y="1700848"/>
          <a:ext cx="395922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3" name="公式" r:id="rId2" imgW="2451100" imgH="673100" progId="Equation.3">
                  <p:embed/>
                </p:oleObj>
              </mc:Choice>
              <mc:Fallback>
                <p:oleObj name="公式" r:id="rId2" imgW="2451100" imgH="6731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0638" y="1700848"/>
                        <a:ext cx="3959225" cy="1093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85" name="Object 29"/>
          <p:cNvGraphicFramePr>
            <a:graphicFrameLocks noChangeAspect="1"/>
          </p:cNvGraphicFramePr>
          <p:nvPr/>
        </p:nvGraphicFramePr>
        <p:xfrm>
          <a:off x="2208213" y="4871403"/>
          <a:ext cx="752633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4" name="公式" r:id="rId4" imgW="4610100" imgH="368300" progId="Equation.3">
                  <p:embed/>
                </p:oleObj>
              </mc:Choice>
              <mc:Fallback>
                <p:oleObj name="公式" r:id="rId4" imgW="4610100" imgH="368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871403"/>
                        <a:ext cx="752633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6" name="AutoShape 30"/>
          <p:cNvSpPr>
            <a:spLocks noChangeArrowheads="1"/>
          </p:cNvSpPr>
          <p:nvPr/>
        </p:nvSpPr>
        <p:spPr bwMode="auto">
          <a:xfrm>
            <a:off x="7032308" y="2135188"/>
            <a:ext cx="533400" cy="215900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7" name="AutoShape 31"/>
          <p:cNvSpPr/>
          <p:nvPr/>
        </p:nvSpPr>
        <p:spPr bwMode="auto">
          <a:xfrm>
            <a:off x="7608570" y="1819275"/>
            <a:ext cx="71438" cy="935038"/>
          </a:xfrm>
          <a:prstGeom prst="leftBrace">
            <a:avLst>
              <a:gd name="adj1" fmla="val 109073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689" name="Object 33"/>
          <p:cNvGraphicFramePr>
            <a:graphicFrameLocks noChangeAspect="1"/>
          </p:cNvGraphicFramePr>
          <p:nvPr/>
        </p:nvGraphicFramePr>
        <p:xfrm>
          <a:off x="2993073" y="3763010"/>
          <a:ext cx="33924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5" name="公式" r:id="rId6" imgW="2120900" imgH="304800" progId="Equation.3">
                  <p:embed/>
                </p:oleObj>
              </mc:Choice>
              <mc:Fallback>
                <p:oleObj name="公式" r:id="rId6" imgW="2120900" imgH="304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073" y="3763010"/>
                        <a:ext cx="33924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90" name="Object 34"/>
          <p:cNvGraphicFramePr>
            <a:graphicFrameLocks noChangeAspect="1"/>
          </p:cNvGraphicFramePr>
          <p:nvPr/>
        </p:nvGraphicFramePr>
        <p:xfrm>
          <a:off x="6600825" y="3763010"/>
          <a:ext cx="22494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576" name="公式" r:id="rId8" imgW="1371600" imgH="304800" progId="Equation.3">
                  <p:embed/>
                </p:oleObj>
              </mc:Choice>
              <mc:Fallback>
                <p:oleObj name="公式" r:id="rId8" imgW="1371600" imgH="304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3763010"/>
                        <a:ext cx="22494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95" name="Group 3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70696" name="Picture 4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697" name="Text Box 4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0703" name="Group 47"/>
          <p:cNvGrpSpPr/>
          <p:nvPr/>
        </p:nvGrpSpPr>
        <p:grpSpPr bwMode="auto">
          <a:xfrm>
            <a:off x="7968933" y="1746250"/>
            <a:ext cx="1992312" cy="1057275"/>
            <a:chOff x="4175" y="1591"/>
            <a:chExt cx="1115" cy="588"/>
          </a:xfrm>
        </p:grpSpPr>
        <p:graphicFrame>
          <p:nvGraphicFramePr>
            <p:cNvPr id="70684" name="Object 28"/>
            <p:cNvGraphicFramePr>
              <a:graphicFrameLocks noChangeAspect="1"/>
            </p:cNvGraphicFramePr>
            <p:nvPr/>
          </p:nvGraphicFramePr>
          <p:xfrm>
            <a:off x="4175" y="1591"/>
            <a:ext cx="1115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77" name="公式" r:id="rId10" imgW="1371600" imgH="723900" progId="Equation.3">
                    <p:embed/>
                  </p:oleObj>
                </mc:Choice>
                <mc:Fallback>
                  <p:oleObj name="公式" r:id="rId10" imgW="1371600" imgH="723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5" y="1591"/>
                          <a:ext cx="1115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8" name="Line 42"/>
            <p:cNvSpPr>
              <a:spLocks noChangeShapeType="1"/>
            </p:cNvSpPr>
            <p:nvPr/>
          </p:nvSpPr>
          <p:spPr bwMode="auto">
            <a:xfrm>
              <a:off x="4649" y="1824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9" name="Line 43"/>
            <p:cNvSpPr>
              <a:spLocks noChangeShapeType="1"/>
            </p:cNvSpPr>
            <p:nvPr/>
          </p:nvSpPr>
          <p:spPr bwMode="auto">
            <a:xfrm>
              <a:off x="4685" y="2178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705" name="Group 49"/>
          <p:cNvGrpSpPr/>
          <p:nvPr/>
        </p:nvGrpSpPr>
        <p:grpSpPr bwMode="auto">
          <a:xfrm>
            <a:off x="3020060" y="4293553"/>
            <a:ext cx="2503488" cy="576262"/>
            <a:chOff x="1041" y="3039"/>
            <a:chExt cx="1375" cy="327"/>
          </a:xfrm>
        </p:grpSpPr>
        <p:graphicFrame>
          <p:nvGraphicFramePr>
            <p:cNvPr id="70691" name="Object 35"/>
            <p:cNvGraphicFramePr>
              <a:graphicFrameLocks noChangeAspect="1"/>
            </p:cNvGraphicFramePr>
            <p:nvPr/>
          </p:nvGraphicFramePr>
          <p:xfrm>
            <a:off x="1041" y="3039"/>
            <a:ext cx="137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78" name="公式" r:id="rId12" imgW="1460500" imgH="342900" progId="Equation.3">
                    <p:embed/>
                  </p:oleObj>
                </mc:Choice>
                <mc:Fallback>
                  <p:oleObj name="公式" r:id="rId12" imgW="1460500" imgH="3429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3039"/>
                          <a:ext cx="1375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00" name="Line 44"/>
            <p:cNvSpPr>
              <a:spLocks noChangeShapeType="1"/>
            </p:cNvSpPr>
            <p:nvPr/>
          </p:nvSpPr>
          <p:spPr bwMode="auto">
            <a:xfrm>
              <a:off x="1610" y="3339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0707" name="Group 51"/>
          <p:cNvGrpSpPr/>
          <p:nvPr/>
        </p:nvGrpSpPr>
        <p:grpSpPr bwMode="auto">
          <a:xfrm>
            <a:off x="2567623" y="3048318"/>
            <a:ext cx="4321175" cy="598487"/>
            <a:chOff x="884" y="2260"/>
            <a:chExt cx="2722" cy="377"/>
          </a:xfrm>
        </p:grpSpPr>
        <p:graphicFrame>
          <p:nvGraphicFramePr>
            <p:cNvPr id="70688" name="Object 32"/>
            <p:cNvGraphicFramePr>
              <a:graphicFrameLocks noChangeAspect="1"/>
            </p:cNvGraphicFramePr>
            <p:nvPr/>
          </p:nvGraphicFramePr>
          <p:xfrm>
            <a:off x="884" y="2260"/>
            <a:ext cx="272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579" name="公式" r:id="rId14" imgW="2336800" imgH="304800" progId="Equation.3">
                    <p:embed/>
                  </p:oleObj>
                </mc:Choice>
                <mc:Fallback>
                  <p:oleObj name="公式" r:id="rId14" imgW="2336800" imgH="3048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260"/>
                          <a:ext cx="272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701" name="Line 45"/>
            <p:cNvSpPr>
              <a:spLocks noChangeShapeType="1"/>
            </p:cNvSpPr>
            <p:nvPr/>
          </p:nvSpPr>
          <p:spPr bwMode="auto">
            <a:xfrm>
              <a:off x="3152" y="2614"/>
              <a:ext cx="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2" name="Line 46"/>
            <p:cNvSpPr>
              <a:spLocks noChangeShapeType="1"/>
            </p:cNvSpPr>
            <p:nvPr/>
          </p:nvSpPr>
          <p:spPr bwMode="auto">
            <a:xfrm>
              <a:off x="2389" y="2614"/>
              <a:ext cx="40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706" name="AutoShape 50"/>
          <p:cNvSpPr>
            <a:spLocks noChangeArrowheads="1"/>
          </p:cNvSpPr>
          <p:nvPr/>
        </p:nvSpPr>
        <p:spPr bwMode="auto">
          <a:xfrm>
            <a:off x="1489710" y="5015548"/>
            <a:ext cx="533400" cy="215900"/>
          </a:xfrm>
          <a:prstGeom prst="rightArrow">
            <a:avLst>
              <a:gd name="adj1" fmla="val 50000"/>
              <a:gd name="adj2" fmla="val 61765"/>
            </a:avLst>
          </a:prstGeom>
          <a:solidFill>
            <a:srgbClr val="33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279016" y="5660911"/>
            <a:ext cx="4805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用三角函数公式直接算如何？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相量加举例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06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6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0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70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0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0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70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0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82" grpId="0"/>
      <p:bldP spid="70686" grpId="0" bldLvl="0" animBg="1"/>
      <p:bldP spid="70687" grpId="0" bldLvl="0" animBg="1"/>
      <p:bldP spid="70706" grpId="0" bldLvl="0" animBg="1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 descr="绿色大理石"/>
          <p:cNvSpPr txBox="1">
            <a:spLocks noChangeArrowheads="1"/>
          </p:cNvSpPr>
          <p:nvPr/>
        </p:nvSpPr>
        <p:spPr bwMode="auto">
          <a:xfrm>
            <a:off x="909955" y="1426845"/>
            <a:ext cx="2724150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006600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latinLnBrk="0" hangingPunct="1">
              <a:lnSpc>
                <a:spcPct val="100000"/>
              </a:lnSpc>
              <a:spcBef>
                <a:spcPts val="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借助相量图计算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1700" name="Group 20"/>
          <p:cNvGrpSpPr/>
          <p:nvPr/>
        </p:nvGrpSpPr>
        <p:grpSpPr bwMode="auto">
          <a:xfrm>
            <a:off x="1992948" y="3140393"/>
            <a:ext cx="3032125" cy="2651125"/>
            <a:chOff x="480" y="2416"/>
            <a:chExt cx="1717" cy="1472"/>
          </a:xfrm>
        </p:grpSpPr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 flipH="1">
              <a:off x="480" y="3600"/>
              <a:ext cx="163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 rot="-5400000">
              <a:off x="96" y="3216"/>
              <a:ext cx="134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03" name="Text Box 23"/>
            <p:cNvSpPr txBox="1">
              <a:spLocks noChangeArrowheads="1"/>
            </p:cNvSpPr>
            <p:nvPr/>
          </p:nvSpPr>
          <p:spPr bwMode="auto">
            <a:xfrm>
              <a:off x="1879" y="3568"/>
              <a:ext cx="31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04" name="Text Box 24"/>
            <p:cNvSpPr txBox="1">
              <a:spLocks noChangeArrowheads="1"/>
            </p:cNvSpPr>
            <p:nvPr/>
          </p:nvSpPr>
          <p:spPr bwMode="auto">
            <a:xfrm>
              <a:off x="487" y="241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+j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41" name="Group 61"/>
          <p:cNvGrpSpPr/>
          <p:nvPr/>
        </p:nvGrpSpPr>
        <p:grpSpPr bwMode="auto">
          <a:xfrm>
            <a:off x="2496185" y="4148455"/>
            <a:ext cx="1944688" cy="1150938"/>
            <a:chOff x="748" y="1979"/>
            <a:chExt cx="1225" cy="725"/>
          </a:xfrm>
        </p:grpSpPr>
        <p:sp>
          <p:nvSpPr>
            <p:cNvPr id="71710" name="Line 30"/>
            <p:cNvSpPr>
              <a:spLocks noChangeShapeType="1"/>
            </p:cNvSpPr>
            <p:nvPr/>
          </p:nvSpPr>
          <p:spPr bwMode="auto">
            <a:xfrm flipV="1">
              <a:off x="748" y="2281"/>
              <a:ext cx="1207" cy="40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11" name="Freeform 31"/>
            <p:cNvSpPr/>
            <p:nvPr/>
          </p:nvSpPr>
          <p:spPr bwMode="auto">
            <a:xfrm>
              <a:off x="1292" y="2478"/>
              <a:ext cx="46" cy="226"/>
            </a:xfrm>
            <a:custGeom>
              <a:avLst/>
              <a:gdLst>
                <a:gd name="T0" fmla="*/ 18 w 34"/>
                <a:gd name="T1" fmla="*/ 102 h 102"/>
                <a:gd name="T2" fmla="*/ 0 w 34"/>
                <a:gd name="T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102">
                  <a:moveTo>
                    <a:pt x="18" y="102"/>
                  </a:moveTo>
                  <a:cubicBezTo>
                    <a:pt x="34" y="53"/>
                    <a:pt x="4" y="21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99FF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12" name="Object 32"/>
            <p:cNvGraphicFramePr>
              <a:graphicFrameLocks noChangeAspect="1"/>
            </p:cNvGraphicFramePr>
            <p:nvPr/>
          </p:nvGraphicFramePr>
          <p:xfrm>
            <a:off x="1383" y="2432"/>
            <a:ext cx="38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31" name="公式" r:id="rId2" imgW="342900" imgH="292100" progId="Equation.3">
                    <p:embed/>
                  </p:oleObj>
                </mc:Choice>
                <mc:Fallback>
                  <p:oleObj name="公式" r:id="rId2" imgW="342900" imgH="2921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32"/>
                          <a:ext cx="38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4" name="Object 34"/>
            <p:cNvGraphicFramePr>
              <a:graphicFrameLocks noChangeAspect="1"/>
            </p:cNvGraphicFramePr>
            <p:nvPr/>
          </p:nvGraphicFramePr>
          <p:xfrm>
            <a:off x="1654" y="1979"/>
            <a:ext cx="31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32" name="公式" r:id="rId4" imgW="266700" imgH="355600" progId="Equation.3">
                    <p:embed/>
                  </p:oleObj>
                </mc:Choice>
                <mc:Fallback>
                  <p:oleObj name="公式" r:id="rId4" imgW="266700" imgH="3556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979"/>
                          <a:ext cx="31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43" name="Group 63"/>
          <p:cNvGrpSpPr/>
          <p:nvPr/>
        </p:nvGrpSpPr>
        <p:grpSpPr bwMode="auto">
          <a:xfrm>
            <a:off x="2496185" y="3788093"/>
            <a:ext cx="936625" cy="1520825"/>
            <a:chOff x="748" y="1752"/>
            <a:chExt cx="590" cy="958"/>
          </a:xfrm>
        </p:grpSpPr>
        <p:grpSp>
          <p:nvGrpSpPr>
            <p:cNvPr id="71742" name="Group 62"/>
            <p:cNvGrpSpPr/>
            <p:nvPr/>
          </p:nvGrpSpPr>
          <p:grpSpPr bwMode="auto">
            <a:xfrm>
              <a:off x="748" y="2115"/>
              <a:ext cx="590" cy="595"/>
              <a:chOff x="748" y="2115"/>
              <a:chExt cx="590" cy="595"/>
            </a:xfrm>
          </p:grpSpPr>
          <p:sp>
            <p:nvSpPr>
              <p:cNvPr id="71716" name="Line 36"/>
              <p:cNvSpPr>
                <a:spLocks noChangeShapeType="1"/>
              </p:cNvSpPr>
              <p:nvPr/>
            </p:nvSpPr>
            <p:spPr bwMode="auto">
              <a:xfrm flipV="1">
                <a:off x="748" y="2115"/>
                <a:ext cx="272" cy="538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17" name="Freeform 37"/>
              <p:cNvSpPr/>
              <p:nvPr/>
            </p:nvSpPr>
            <p:spPr bwMode="auto">
              <a:xfrm>
                <a:off x="884" y="2381"/>
                <a:ext cx="136" cy="329"/>
              </a:xfrm>
              <a:custGeom>
                <a:avLst/>
                <a:gdLst>
                  <a:gd name="T0" fmla="*/ 0 w 138"/>
                  <a:gd name="T1" fmla="*/ 0 h 198"/>
                  <a:gd name="T2" fmla="*/ 105 w 138"/>
                  <a:gd name="T3" fmla="*/ 78 h 198"/>
                  <a:gd name="T4" fmla="*/ 138 w 138"/>
                  <a:gd name="T5" fmla="*/ 198 h 1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198">
                    <a:moveTo>
                      <a:pt x="0" y="0"/>
                    </a:moveTo>
                    <a:cubicBezTo>
                      <a:pt x="18" y="13"/>
                      <a:pt x="82" y="45"/>
                      <a:pt x="105" y="78"/>
                    </a:cubicBezTo>
                    <a:cubicBezTo>
                      <a:pt x="128" y="111"/>
                      <a:pt x="131" y="173"/>
                      <a:pt x="138" y="198"/>
                    </a:cubicBezTo>
                  </a:path>
                </a:pathLst>
              </a:custGeom>
              <a:noFill/>
              <a:ln w="28575" cap="flat" cmpd="sng">
                <a:solidFill>
                  <a:srgbClr val="99FF99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71719" name="Object 39"/>
              <p:cNvGraphicFramePr>
                <a:graphicFrameLocks noChangeAspect="1"/>
              </p:cNvGraphicFramePr>
              <p:nvPr/>
            </p:nvGraphicFramePr>
            <p:xfrm>
              <a:off x="1020" y="2160"/>
              <a:ext cx="318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433" name="公式" r:id="rId6" imgW="355600" imgH="292100" progId="Equation.3">
                      <p:embed/>
                    </p:oleObj>
                  </mc:Choice>
                  <mc:Fallback>
                    <p:oleObj name="公式" r:id="rId6" imgW="355600" imgH="2921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0" y="2160"/>
                            <a:ext cx="318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720" name="Object 40"/>
            <p:cNvGraphicFramePr>
              <a:graphicFrameLocks noChangeAspect="1"/>
            </p:cNvGraphicFramePr>
            <p:nvPr/>
          </p:nvGraphicFramePr>
          <p:xfrm>
            <a:off x="839" y="1752"/>
            <a:ext cx="2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34" name="公式" r:id="rId8" imgW="292100" imgH="355600" progId="Equation.3">
                    <p:embed/>
                  </p:oleObj>
                </mc:Choice>
                <mc:Fallback>
                  <p:oleObj name="公式" r:id="rId8" imgW="292100" imgH="3556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752"/>
                          <a:ext cx="27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44" name="Group 64"/>
          <p:cNvGrpSpPr/>
          <p:nvPr/>
        </p:nvGrpSpPr>
        <p:grpSpPr bwMode="auto">
          <a:xfrm>
            <a:off x="2496185" y="3427730"/>
            <a:ext cx="2913063" cy="1824038"/>
            <a:chOff x="748" y="1525"/>
            <a:chExt cx="1835" cy="1149"/>
          </a:xfrm>
        </p:grpSpPr>
        <p:sp>
          <p:nvSpPr>
            <p:cNvPr id="71706" name="Arc 26"/>
            <p:cNvSpPr/>
            <p:nvPr/>
          </p:nvSpPr>
          <p:spPr bwMode="auto">
            <a:xfrm>
              <a:off x="1554" y="2161"/>
              <a:ext cx="192" cy="4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33599"/>
                <a:gd name="T2" fmla="*/ 17960 w 21600"/>
                <a:gd name="T3" fmla="*/ 33599 h 33599"/>
                <a:gd name="T4" fmla="*/ 0 w 21600"/>
                <a:gd name="T5" fmla="*/ 21600 h 33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59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871"/>
                    <a:pt x="20333" y="30047"/>
                    <a:pt x="17960" y="33599"/>
                  </a:cubicBezTo>
                </a:path>
                <a:path w="21600" h="3359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5871"/>
                    <a:pt x="20333" y="30047"/>
                    <a:pt x="17960" y="3359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99FF99"/>
              </a:solidFill>
              <a:round/>
              <a:headEnd type="triangl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08" name="Object 28"/>
            <p:cNvGraphicFramePr>
              <a:graphicFrameLocks noChangeAspect="1"/>
            </p:cNvGraphicFramePr>
            <p:nvPr/>
          </p:nvGraphicFramePr>
          <p:xfrm>
            <a:off x="1791" y="2341"/>
            <a:ext cx="53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35" name="公式" r:id="rId10" imgW="520700" imgH="292100" progId="Equation.3">
                    <p:embed/>
                  </p:oleObj>
                </mc:Choice>
                <mc:Fallback>
                  <p:oleObj name="公式" r:id="rId10" imgW="520700" imgH="2921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341"/>
                          <a:ext cx="532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22" name="Line 42"/>
            <p:cNvSpPr>
              <a:spLocks noChangeShapeType="1"/>
            </p:cNvSpPr>
            <p:nvPr/>
          </p:nvSpPr>
          <p:spPr bwMode="auto">
            <a:xfrm flipV="1">
              <a:off x="1020" y="1661"/>
              <a:ext cx="1225" cy="47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3" name="Line 43"/>
            <p:cNvSpPr>
              <a:spLocks noChangeShapeType="1"/>
            </p:cNvSpPr>
            <p:nvPr/>
          </p:nvSpPr>
          <p:spPr bwMode="auto">
            <a:xfrm flipV="1">
              <a:off x="1927" y="1616"/>
              <a:ext cx="363" cy="67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24" name="Line 44"/>
            <p:cNvSpPr>
              <a:spLocks noChangeShapeType="1"/>
            </p:cNvSpPr>
            <p:nvPr/>
          </p:nvSpPr>
          <p:spPr bwMode="auto">
            <a:xfrm flipV="1">
              <a:off x="748" y="1616"/>
              <a:ext cx="1542" cy="105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25" name="Object 45"/>
            <p:cNvGraphicFramePr>
              <a:graphicFrameLocks noChangeAspect="1"/>
            </p:cNvGraphicFramePr>
            <p:nvPr/>
          </p:nvGraphicFramePr>
          <p:xfrm>
            <a:off x="2336" y="1525"/>
            <a:ext cx="24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36" name="公式" r:id="rId12" imgW="241300" imgH="304800" progId="Equation.3">
                    <p:embed/>
                  </p:oleObj>
                </mc:Choice>
                <mc:Fallback>
                  <p:oleObj name="公式" r:id="rId12" imgW="241300" imgH="304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525"/>
                          <a:ext cx="24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33" name="AutoShape 53" descr="羊皮纸"/>
          <p:cNvSpPr>
            <a:spLocks noChangeArrowheads="1"/>
          </p:cNvSpPr>
          <p:nvPr/>
        </p:nvSpPr>
        <p:spPr bwMode="auto">
          <a:xfrm>
            <a:off x="9769475" y="5589270"/>
            <a:ext cx="1823085" cy="574675"/>
          </a:xfrm>
          <a:prstGeom prst="wedgeRoundRectCallout">
            <a:avLst>
              <a:gd name="adj1" fmla="val -71003"/>
              <a:gd name="adj2" fmla="val -160055"/>
              <a:gd name="adj3" fmla="val 16667"/>
            </a:avLst>
          </a:prstGeom>
          <a:blipFill dpi="0" rotWithShape="1">
            <a:blip r:embed="rId1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首尾相接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71734" name="Group 5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71735" name="Picture 55" descr="789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36" name="Text Box 5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1737" name="Group 5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71738" name="Picture 58" descr="789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39" name="Text Box 5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1745" name="Group 65"/>
          <p:cNvGrpSpPr/>
          <p:nvPr/>
        </p:nvGrpSpPr>
        <p:grpSpPr bwMode="auto">
          <a:xfrm>
            <a:off x="6168390" y="3283268"/>
            <a:ext cx="3204860" cy="2579687"/>
            <a:chOff x="2928" y="2416"/>
            <a:chExt cx="1696" cy="1472"/>
          </a:xfrm>
        </p:grpSpPr>
        <p:sp>
          <p:nvSpPr>
            <p:cNvPr id="71746" name="Line 66"/>
            <p:cNvSpPr>
              <a:spLocks noChangeShapeType="1"/>
            </p:cNvSpPr>
            <p:nvPr/>
          </p:nvSpPr>
          <p:spPr bwMode="auto">
            <a:xfrm flipH="1">
              <a:off x="2928" y="3600"/>
              <a:ext cx="163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7" name="Line 67"/>
            <p:cNvSpPr>
              <a:spLocks noChangeShapeType="1"/>
            </p:cNvSpPr>
            <p:nvPr/>
          </p:nvSpPr>
          <p:spPr bwMode="auto">
            <a:xfrm rot="-5400000">
              <a:off x="2544" y="3216"/>
              <a:ext cx="134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48" name="Text Box 68"/>
            <p:cNvSpPr txBox="1">
              <a:spLocks noChangeArrowheads="1"/>
            </p:cNvSpPr>
            <p:nvPr/>
          </p:nvSpPr>
          <p:spPr bwMode="auto">
            <a:xfrm>
              <a:off x="4327" y="3568"/>
              <a:ext cx="297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49" name="Text Box 69"/>
            <p:cNvSpPr txBox="1">
              <a:spLocks noChangeArrowheads="1"/>
            </p:cNvSpPr>
            <p:nvPr/>
          </p:nvSpPr>
          <p:spPr bwMode="auto">
            <a:xfrm>
              <a:off x="2935" y="2416"/>
              <a:ext cx="255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+j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1776" name="Group 96"/>
          <p:cNvGrpSpPr/>
          <p:nvPr/>
        </p:nvGrpSpPr>
        <p:grpSpPr bwMode="auto">
          <a:xfrm>
            <a:off x="6744653" y="3140393"/>
            <a:ext cx="2498725" cy="2232025"/>
            <a:chOff x="3379" y="1344"/>
            <a:chExt cx="1574" cy="1406"/>
          </a:xfrm>
        </p:grpSpPr>
        <p:sp>
          <p:nvSpPr>
            <p:cNvPr id="71757" name="Line 77"/>
            <p:cNvSpPr>
              <a:spLocks noChangeShapeType="1"/>
            </p:cNvSpPr>
            <p:nvPr/>
          </p:nvSpPr>
          <p:spPr bwMode="auto">
            <a:xfrm flipV="1">
              <a:off x="3379" y="1616"/>
              <a:ext cx="1542" cy="110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58" name="Arc 78"/>
            <p:cNvSpPr/>
            <p:nvPr/>
          </p:nvSpPr>
          <p:spPr bwMode="auto">
            <a:xfrm>
              <a:off x="4105" y="2205"/>
              <a:ext cx="273" cy="545"/>
            </a:xfrm>
            <a:custGeom>
              <a:avLst/>
              <a:gdLst>
                <a:gd name="G0" fmla="+- 8922 0 0"/>
                <a:gd name="G1" fmla="+- 21600 0 0"/>
                <a:gd name="G2" fmla="+- 21600 0 0"/>
                <a:gd name="T0" fmla="*/ 0 w 30522"/>
                <a:gd name="T1" fmla="*/ 1929 h 36882"/>
                <a:gd name="T2" fmla="*/ 24187 w 30522"/>
                <a:gd name="T3" fmla="*/ 36882 h 36882"/>
                <a:gd name="T4" fmla="*/ 8922 w 30522"/>
                <a:gd name="T5" fmla="*/ 21600 h 36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2" h="36882" fill="none" extrusionOk="0">
                  <a:moveTo>
                    <a:pt x="-1" y="1928"/>
                  </a:moveTo>
                  <a:cubicBezTo>
                    <a:pt x="2802" y="657"/>
                    <a:pt x="5844" y="-1"/>
                    <a:pt x="8922" y="0"/>
                  </a:cubicBezTo>
                  <a:cubicBezTo>
                    <a:pt x="20851" y="0"/>
                    <a:pt x="30522" y="9670"/>
                    <a:pt x="30522" y="21600"/>
                  </a:cubicBezTo>
                  <a:cubicBezTo>
                    <a:pt x="30522" y="27332"/>
                    <a:pt x="28242" y="32830"/>
                    <a:pt x="24187" y="36882"/>
                  </a:cubicBezTo>
                </a:path>
                <a:path w="30522" h="36882" stroke="0" extrusionOk="0">
                  <a:moveTo>
                    <a:pt x="-1" y="1928"/>
                  </a:moveTo>
                  <a:cubicBezTo>
                    <a:pt x="2802" y="657"/>
                    <a:pt x="5844" y="-1"/>
                    <a:pt x="8922" y="0"/>
                  </a:cubicBezTo>
                  <a:cubicBezTo>
                    <a:pt x="20851" y="0"/>
                    <a:pt x="30522" y="9670"/>
                    <a:pt x="30522" y="21600"/>
                  </a:cubicBezTo>
                  <a:cubicBezTo>
                    <a:pt x="30522" y="27332"/>
                    <a:pt x="28242" y="32830"/>
                    <a:pt x="24187" y="36882"/>
                  </a:cubicBezTo>
                  <a:lnTo>
                    <a:pt x="8922" y="21600"/>
                  </a:lnTo>
                  <a:close/>
                </a:path>
              </a:pathLst>
            </a:custGeom>
            <a:noFill/>
            <a:ln w="28575">
              <a:solidFill>
                <a:srgbClr val="99FF99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60" name="Object 80"/>
            <p:cNvGraphicFramePr>
              <a:graphicFrameLocks noChangeAspect="1"/>
            </p:cNvGraphicFramePr>
            <p:nvPr/>
          </p:nvGraphicFramePr>
          <p:xfrm>
            <a:off x="4422" y="2432"/>
            <a:ext cx="531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37" name="公式" r:id="rId16" imgW="520700" imgH="292100" progId="Equation.3">
                    <p:embed/>
                  </p:oleObj>
                </mc:Choice>
                <mc:Fallback>
                  <p:oleObj name="公式" r:id="rId16" imgW="520700" imgH="29210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432"/>
                          <a:ext cx="531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1" name="Object 81"/>
            <p:cNvGraphicFramePr>
              <a:graphicFrameLocks noChangeAspect="1"/>
            </p:cNvGraphicFramePr>
            <p:nvPr/>
          </p:nvGraphicFramePr>
          <p:xfrm>
            <a:off x="4649" y="1344"/>
            <a:ext cx="2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38" name="公式" r:id="rId18" imgW="241300" imgH="304800" progId="Equation.3">
                    <p:embed/>
                  </p:oleObj>
                </mc:Choice>
                <mc:Fallback>
                  <p:oleObj name="公式" r:id="rId18" imgW="241300" imgH="3048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1344"/>
                          <a:ext cx="210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74" name="Group 94"/>
          <p:cNvGrpSpPr/>
          <p:nvPr/>
        </p:nvGrpSpPr>
        <p:grpSpPr bwMode="auto">
          <a:xfrm>
            <a:off x="8616315" y="3572193"/>
            <a:ext cx="1152525" cy="1143000"/>
            <a:chOff x="4558" y="1616"/>
            <a:chExt cx="726" cy="720"/>
          </a:xfrm>
        </p:grpSpPr>
        <p:sp>
          <p:nvSpPr>
            <p:cNvPr id="71763" name="Line 83"/>
            <p:cNvSpPr>
              <a:spLocks noChangeShapeType="1"/>
            </p:cNvSpPr>
            <p:nvPr/>
          </p:nvSpPr>
          <p:spPr bwMode="auto">
            <a:xfrm flipV="1">
              <a:off x="4558" y="1616"/>
              <a:ext cx="384" cy="72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4" name="Freeform 84"/>
            <p:cNvSpPr/>
            <p:nvPr/>
          </p:nvSpPr>
          <p:spPr bwMode="auto">
            <a:xfrm>
              <a:off x="4740" y="2050"/>
              <a:ext cx="98" cy="281"/>
            </a:xfrm>
            <a:custGeom>
              <a:avLst/>
              <a:gdLst>
                <a:gd name="T0" fmla="*/ 0 w 138"/>
                <a:gd name="T1" fmla="*/ 0 h 198"/>
                <a:gd name="T2" fmla="*/ 105 w 138"/>
                <a:gd name="T3" fmla="*/ 78 h 198"/>
                <a:gd name="T4" fmla="*/ 138 w 138"/>
                <a:gd name="T5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" h="198">
                  <a:moveTo>
                    <a:pt x="0" y="0"/>
                  </a:moveTo>
                  <a:cubicBezTo>
                    <a:pt x="18" y="13"/>
                    <a:pt x="82" y="45"/>
                    <a:pt x="105" y="78"/>
                  </a:cubicBezTo>
                  <a:cubicBezTo>
                    <a:pt x="128" y="111"/>
                    <a:pt x="131" y="173"/>
                    <a:pt x="138" y="198"/>
                  </a:cubicBezTo>
                </a:path>
              </a:pathLst>
            </a:custGeom>
            <a:noFill/>
            <a:ln w="28575" cap="flat" cmpd="sng">
              <a:solidFill>
                <a:srgbClr val="99FF99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zh-CN" altLang="en-US"/>
            </a:p>
          </p:txBody>
        </p:sp>
        <p:graphicFrame>
          <p:nvGraphicFramePr>
            <p:cNvPr id="71765" name="Object 85"/>
            <p:cNvGraphicFramePr>
              <a:graphicFrameLocks noChangeAspect="1"/>
            </p:cNvGraphicFramePr>
            <p:nvPr/>
          </p:nvGraphicFramePr>
          <p:xfrm>
            <a:off x="4876" y="2024"/>
            <a:ext cx="318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39" name="公式" r:id="rId20" imgW="355600" imgH="292100" progId="Equation.3">
                    <p:embed/>
                  </p:oleObj>
                </mc:Choice>
                <mc:Fallback>
                  <p:oleObj name="公式" r:id="rId20" imgW="355600" imgH="29210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024"/>
                          <a:ext cx="318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6" name="Object 86"/>
            <p:cNvGraphicFramePr>
              <a:graphicFrameLocks noChangeAspect="1"/>
            </p:cNvGraphicFramePr>
            <p:nvPr/>
          </p:nvGraphicFramePr>
          <p:xfrm>
            <a:off x="4838" y="1640"/>
            <a:ext cx="2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40" name="公式" r:id="rId22" imgW="292100" imgH="355600" progId="Equation.3">
                    <p:embed/>
                  </p:oleObj>
                </mc:Choice>
                <mc:Fallback>
                  <p:oleObj name="公式" r:id="rId22" imgW="292100" imgH="35560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1640"/>
                          <a:ext cx="27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67" name="Line 87"/>
            <p:cNvSpPr>
              <a:spLocks noChangeShapeType="1"/>
            </p:cNvSpPr>
            <p:nvPr/>
          </p:nvSpPr>
          <p:spPr bwMode="auto">
            <a:xfrm flipV="1">
              <a:off x="4558" y="2296"/>
              <a:ext cx="726" cy="1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prstDash val="dash"/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769" name="Group 89"/>
          <p:cNvGrpSpPr/>
          <p:nvPr/>
        </p:nvGrpSpPr>
        <p:grpSpPr bwMode="auto">
          <a:xfrm>
            <a:off x="6744653" y="4219893"/>
            <a:ext cx="1944687" cy="1150937"/>
            <a:chOff x="748" y="1979"/>
            <a:chExt cx="1225" cy="725"/>
          </a:xfrm>
        </p:grpSpPr>
        <p:sp>
          <p:nvSpPr>
            <p:cNvPr id="71770" name="Line 90"/>
            <p:cNvSpPr>
              <a:spLocks noChangeShapeType="1"/>
            </p:cNvSpPr>
            <p:nvPr/>
          </p:nvSpPr>
          <p:spPr bwMode="auto">
            <a:xfrm flipV="1">
              <a:off x="748" y="2281"/>
              <a:ext cx="1207" cy="40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1" name="Freeform 91"/>
            <p:cNvSpPr/>
            <p:nvPr/>
          </p:nvSpPr>
          <p:spPr bwMode="auto">
            <a:xfrm>
              <a:off x="1292" y="2478"/>
              <a:ext cx="46" cy="226"/>
            </a:xfrm>
            <a:custGeom>
              <a:avLst/>
              <a:gdLst>
                <a:gd name="T0" fmla="*/ 18 w 34"/>
                <a:gd name="T1" fmla="*/ 102 h 102"/>
                <a:gd name="T2" fmla="*/ 0 w 34"/>
                <a:gd name="T3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4" h="102">
                  <a:moveTo>
                    <a:pt x="18" y="102"/>
                  </a:moveTo>
                  <a:cubicBezTo>
                    <a:pt x="34" y="53"/>
                    <a:pt x="4" y="21"/>
                    <a:pt x="0" y="0"/>
                  </a:cubicBezTo>
                </a:path>
              </a:pathLst>
            </a:custGeom>
            <a:noFill/>
            <a:ln w="28575" cmpd="sng">
              <a:solidFill>
                <a:srgbClr val="99FF99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1772" name="Object 92"/>
            <p:cNvGraphicFramePr>
              <a:graphicFrameLocks noChangeAspect="1"/>
            </p:cNvGraphicFramePr>
            <p:nvPr/>
          </p:nvGraphicFramePr>
          <p:xfrm>
            <a:off x="1383" y="2432"/>
            <a:ext cx="381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41" name="公式" r:id="rId24" imgW="342900" imgH="292100" progId="Equation.3">
                    <p:embed/>
                  </p:oleObj>
                </mc:Choice>
                <mc:Fallback>
                  <p:oleObj name="公式" r:id="rId24" imgW="342900" imgH="29210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32"/>
                          <a:ext cx="381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3" name="Object 93"/>
            <p:cNvGraphicFramePr>
              <a:graphicFrameLocks noChangeAspect="1"/>
            </p:cNvGraphicFramePr>
            <p:nvPr/>
          </p:nvGraphicFramePr>
          <p:xfrm>
            <a:off x="1654" y="1979"/>
            <a:ext cx="31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42" name="公式" r:id="rId26" imgW="266700" imgH="355600" progId="Equation.3">
                    <p:embed/>
                  </p:oleObj>
                </mc:Choice>
                <mc:Fallback>
                  <p:oleObj name="公式" r:id="rId26" imgW="266700" imgH="3556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4" y="1979"/>
                          <a:ext cx="31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80" name="Group 10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71781" name="Picture 101" descr="789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782" name="Text Box 10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71783" name="Text Box 103"/>
          <p:cNvSpPr txBox="1">
            <a:spLocks noChangeArrowheads="1"/>
          </p:cNvSpPr>
          <p:nvPr/>
        </p:nvSpPr>
        <p:spPr bwMode="auto">
          <a:xfrm>
            <a:off x="2135823" y="5226368"/>
            <a:ext cx="503237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  <a:endParaRPr lang="en-US" altLang="zh-CN" sz="2000" b="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84" name="Text Box 104"/>
          <p:cNvSpPr txBox="1">
            <a:spLocks noChangeArrowheads="1"/>
          </p:cNvSpPr>
          <p:nvPr/>
        </p:nvSpPr>
        <p:spPr bwMode="auto">
          <a:xfrm>
            <a:off x="6312853" y="5370830"/>
            <a:ext cx="503237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</a:rPr>
              <a:t>O</a:t>
            </a:r>
            <a:endParaRPr lang="en-US" altLang="zh-CN" sz="2000" b="0" i="1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1788" name="Group 108"/>
          <p:cNvGrpSpPr/>
          <p:nvPr/>
        </p:nvGrpSpPr>
        <p:grpSpPr bwMode="auto">
          <a:xfrm>
            <a:off x="2947035" y="2359343"/>
            <a:ext cx="3870325" cy="466725"/>
            <a:chOff x="1032" y="989"/>
            <a:chExt cx="2438" cy="294"/>
          </a:xfrm>
        </p:grpSpPr>
        <p:graphicFrame>
          <p:nvGraphicFramePr>
            <p:cNvPr id="71740" name="Object 60"/>
            <p:cNvGraphicFramePr>
              <a:graphicFrameLocks noChangeAspect="1"/>
            </p:cNvGraphicFramePr>
            <p:nvPr/>
          </p:nvGraphicFramePr>
          <p:xfrm>
            <a:off x="1032" y="989"/>
            <a:ext cx="243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443" name="公式" r:id="rId28" imgW="2527300" imgH="304800" progId="Equation.3">
                    <p:embed/>
                  </p:oleObj>
                </mc:Choice>
                <mc:Fallback>
                  <p:oleObj name="公式" r:id="rId28" imgW="2527300" imgH="3048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989"/>
                          <a:ext cx="243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5" name="Line 105"/>
            <p:cNvSpPr>
              <a:spLocks noChangeShapeType="1"/>
            </p:cNvSpPr>
            <p:nvPr/>
          </p:nvSpPr>
          <p:spPr bwMode="auto">
            <a:xfrm>
              <a:off x="2925" y="1262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86" name="Line 106"/>
            <p:cNvSpPr>
              <a:spLocks noChangeShapeType="1"/>
            </p:cNvSpPr>
            <p:nvPr/>
          </p:nvSpPr>
          <p:spPr bwMode="auto">
            <a:xfrm>
              <a:off x="1565" y="1262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71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相量图运算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1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7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1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1000"/>
                                        <p:tgtEl>
                                          <p:spTgt spid="71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7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2000"/>
                                        <p:tgtEl>
                                          <p:spTgt spid="7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ldLvl="0" animBg="1" autoUpdateAnimBg="0"/>
      <p:bldP spid="71733" grpId="0" bldLvl="0" animBg="1"/>
      <p:bldP spid="71783" grpId="0" bldLvl="0" animBg="1"/>
      <p:bldP spid="71784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843598" y="1481773"/>
            <a:ext cx="447294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2"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正弦量的微分、积分运算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3864293" y="2204085"/>
          <a:ext cx="574040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8" name="公式" r:id="rId1" imgW="3657600" imgH="901700" progId="Equation.3">
                  <p:embed/>
                </p:oleObj>
              </mc:Choice>
              <mc:Fallback>
                <p:oleObj name="公式" r:id="rId1" imgW="36576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4293" y="2204085"/>
                        <a:ext cx="574040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793173" y="3140075"/>
          <a:ext cx="59832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9" name="公式" r:id="rId3" imgW="3759200" imgH="698500" progId="Equation.3">
                  <p:embed/>
                </p:oleObj>
              </mc:Choice>
              <mc:Fallback>
                <p:oleObj name="公式" r:id="rId3" imgW="3759200" imgH="698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3173" y="3140075"/>
                        <a:ext cx="5983287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 descr="绿色大理石"/>
          <p:cNvSpPr txBox="1">
            <a:spLocks noChangeArrowheads="1"/>
          </p:cNvSpPr>
          <p:nvPr/>
        </p:nvSpPr>
        <p:spPr bwMode="auto">
          <a:xfrm>
            <a:off x="1345883" y="2348548"/>
            <a:ext cx="1800225" cy="52197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微分运算  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12297" name="Text Box 9" descr="绿色大理石"/>
          <p:cNvSpPr txBox="1">
            <a:spLocks noChangeArrowheads="1"/>
          </p:cNvSpPr>
          <p:nvPr/>
        </p:nvSpPr>
        <p:spPr bwMode="auto">
          <a:xfrm>
            <a:off x="1346200" y="3357563"/>
            <a:ext cx="1800225" cy="52197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积分运算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</a:endParaRPr>
          </a:p>
        </p:txBody>
      </p:sp>
      <p:grpSp>
        <p:nvGrpSpPr>
          <p:cNvPr id="12327" name="Group 39"/>
          <p:cNvGrpSpPr/>
          <p:nvPr/>
        </p:nvGrpSpPr>
        <p:grpSpPr bwMode="auto">
          <a:xfrm>
            <a:off x="6383973" y="4365625"/>
            <a:ext cx="4241800" cy="1152525"/>
            <a:chOff x="2806" y="2795"/>
            <a:chExt cx="2672" cy="726"/>
          </a:xfrm>
        </p:grpSpPr>
        <p:graphicFrame>
          <p:nvGraphicFramePr>
            <p:cNvPr id="12295" name="Object 7"/>
            <p:cNvGraphicFramePr>
              <a:graphicFrameLocks noChangeAspect="1"/>
            </p:cNvGraphicFramePr>
            <p:nvPr/>
          </p:nvGraphicFramePr>
          <p:xfrm>
            <a:off x="2806" y="2795"/>
            <a:ext cx="2672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0" name="公式" r:id="rId6" imgW="2654300" imgH="660400" progId="Equation.3">
                    <p:embed/>
                  </p:oleObj>
                </mc:Choice>
                <mc:Fallback>
                  <p:oleObj name="公式" r:id="rId6" imgW="2654300" imgH="6604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6" y="2795"/>
                          <a:ext cx="2672" cy="726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CCFFCC"/>
                            </a:gs>
                            <a:gs pos="50000">
                              <a:srgbClr val="FFFFFF"/>
                            </a:gs>
                            <a:gs pos="100000">
                              <a:srgbClr val="CCFFCC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>
              <a:off x="4513" y="3294"/>
              <a:ext cx="816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12" name="Group 2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2313" name="Picture 2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14" name="Text Box 2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315" name="Group 2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2316" name="Picture 28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17" name="Text Box 2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324" name="Group 3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2325" name="Picture 37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26" name="Text Box 3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330" name="Group 42"/>
          <p:cNvGrpSpPr/>
          <p:nvPr/>
        </p:nvGrpSpPr>
        <p:grpSpPr bwMode="auto">
          <a:xfrm>
            <a:off x="1499235" y="4365625"/>
            <a:ext cx="3951288" cy="1150938"/>
            <a:chOff x="346" y="2800"/>
            <a:chExt cx="2363" cy="625"/>
          </a:xfrm>
        </p:grpSpPr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346" y="2800"/>
            <a:ext cx="2363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1" name="公式" r:id="rId9" imgW="2336800" imgH="520700" progId="Equation.3">
                    <p:embed/>
                  </p:oleObj>
                </mc:Choice>
                <mc:Fallback>
                  <p:oleObj name="公式" r:id="rId9" imgW="2336800" imgH="520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" y="2800"/>
                          <a:ext cx="2363" cy="6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FFFF"/>
                            </a:gs>
                            <a:gs pos="50000">
                              <a:schemeClr val="bg1"/>
                            </a:gs>
                            <a:gs pos="100000">
                              <a:srgbClr val="00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9" name="Line 41"/>
            <p:cNvSpPr>
              <a:spLocks noChangeShapeType="1"/>
            </p:cNvSpPr>
            <p:nvPr/>
          </p:nvSpPr>
          <p:spPr bwMode="auto">
            <a:xfrm>
              <a:off x="1837" y="3249"/>
              <a:ext cx="725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32" name="Group 44"/>
          <p:cNvGrpSpPr/>
          <p:nvPr/>
        </p:nvGrpSpPr>
        <p:grpSpPr bwMode="auto">
          <a:xfrm>
            <a:off x="5581968" y="1411923"/>
            <a:ext cx="5503862" cy="639762"/>
            <a:chOff x="703" y="799"/>
            <a:chExt cx="3467" cy="403"/>
          </a:xfrm>
        </p:grpSpPr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703" y="799"/>
            <a:ext cx="3467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2" name="Equation" r:id="rId11" imgW="3187700" imgH="368300" progId="Equation.DSMT4">
                    <p:embed/>
                  </p:oleObj>
                </mc:Choice>
                <mc:Fallback>
                  <p:oleObj name="Equation" r:id="rId11" imgW="3187700" imgH="3683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799"/>
                          <a:ext cx="3467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31" name="Line 43"/>
            <p:cNvSpPr>
              <a:spLocks noChangeShapeType="1"/>
            </p:cNvSpPr>
            <p:nvPr/>
          </p:nvSpPr>
          <p:spPr bwMode="auto">
            <a:xfrm>
              <a:off x="3651" y="1162"/>
              <a:ext cx="36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489710" y="5661660"/>
            <a:ext cx="42760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放大</a:t>
            </a:r>
            <a:r>
              <a:rPr lang="el-GR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倍，逆时针旋转</a:t>
            </a:r>
            <a:r>
              <a:rPr lang="el-GR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/2</a:t>
            </a:r>
            <a:endParaRPr lang="zh-CN" altLang="en-US" dirty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408420" y="5668645"/>
            <a:ext cx="44329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缩小</a:t>
            </a:r>
            <a:r>
              <a:rPr lang="el-GR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ω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倍，顺时针旋转</a:t>
            </a:r>
            <a:r>
              <a:rPr lang="el-GR" altLang="zh-CN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π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/2</a:t>
            </a:r>
            <a:endParaRPr lang="zh-CN" altLang="en-US" dirty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正弦量的微分、积分运算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2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6" grpId="0" bldLvl="0" animBg="1" autoUpdateAnimBg="0"/>
      <p:bldP spid="12297" grpId="0" bldLvl="0" animBg="1" autoUpdateAnimBg="0"/>
      <p:bldP spid="2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203008" y="1338580"/>
            <a:ext cx="11328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3-4</a:t>
            </a:r>
            <a:endParaRPr kumimoji="1" lang="en-US" altLang="zh-CN" sz="32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5420360" y="1697673"/>
          <a:ext cx="403066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" name="公式" r:id="rId1" imgW="2298700" imgH="368300" progId="Equation.3">
                  <p:embed/>
                </p:oleObj>
              </mc:Choice>
              <mc:Fallback>
                <p:oleObj name="公式" r:id="rId1" imgW="2298700" imgH="368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0360" y="1697673"/>
                        <a:ext cx="403066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5302885" y="2345373"/>
          <a:ext cx="4465638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" name="公式" r:id="rId3" imgW="2387600" imgH="609600" progId="Equation.3">
                  <p:embed/>
                </p:oleObj>
              </mc:Choice>
              <mc:Fallback>
                <p:oleObj name="公式" r:id="rId3" imgW="2387600" imgH="609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885" y="2345373"/>
                        <a:ext cx="4465638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5293995" y="3500120"/>
            <a:ext cx="21450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用相量运算：</a:t>
            </a:r>
            <a:endParaRPr lang="zh-CN" altLang="en-US" dirty="0"/>
          </a:p>
        </p:txBody>
      </p:sp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6523673" y="3856673"/>
          <a:ext cx="417671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2" name="公式" r:id="rId5" imgW="2273300" imgH="660400" progId="Equation.3">
                  <p:embed/>
                </p:oleObj>
              </mc:Choice>
              <mc:Fallback>
                <p:oleObj name="公式" r:id="rId5" imgW="2273300" imgH="660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673" y="3856673"/>
                        <a:ext cx="417671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1490028" y="4484688"/>
            <a:ext cx="56165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把时域问题变为复数问题。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1490028" y="5054600"/>
            <a:ext cx="7885906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2"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把微积分方程的运算变为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复数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代数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方程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运算。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490028" y="5573713"/>
            <a:ext cx="8137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3"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可以把直流电路的分析方法直接用于交流电路。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1307" name="Group 4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1308" name="Picture 44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09" name="Text Box 4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310" name="Group 4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1311" name="Picture 47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12" name="Text Box 4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1322" name="Text Box 58"/>
          <p:cNvSpPr txBox="1">
            <a:spLocks noChangeArrowheads="1"/>
          </p:cNvSpPr>
          <p:nvPr/>
        </p:nvSpPr>
        <p:spPr bwMode="auto">
          <a:xfrm>
            <a:off x="2710815" y="1483360"/>
            <a:ext cx="6172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38" name="Group 74"/>
          <p:cNvGrpSpPr/>
          <p:nvPr/>
        </p:nvGrpSpPr>
        <p:grpSpPr bwMode="auto">
          <a:xfrm>
            <a:off x="701040" y="3692525"/>
            <a:ext cx="3268663" cy="850900"/>
            <a:chOff x="385" y="3022"/>
            <a:chExt cx="2059" cy="536"/>
          </a:xfrm>
        </p:grpSpPr>
        <p:pic>
          <p:nvPicPr>
            <p:cNvPr id="11339" name="Picture 75" descr="1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40" name="Text Box 76"/>
            <p:cNvSpPr txBox="1">
              <a:spLocks noChangeArrowheads="1"/>
            </p:cNvSpPr>
            <p:nvPr/>
          </p:nvSpPr>
          <p:spPr bwMode="auto">
            <a:xfrm>
              <a:off x="793" y="3125"/>
              <a:ext cx="165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 dirty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相量法的优点</a:t>
              </a:r>
              <a:endParaRPr kumimoji="1" lang="zh-CN" altLang="en-US" sz="3200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1344" name="Group 8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1345" name="Picture 81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46" name="Text Box 8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352" name="Group 88"/>
          <p:cNvGrpSpPr/>
          <p:nvPr/>
        </p:nvGrpSpPr>
        <p:grpSpPr bwMode="auto">
          <a:xfrm>
            <a:off x="2567623" y="1871980"/>
            <a:ext cx="2014537" cy="1673225"/>
            <a:chOff x="567" y="908"/>
            <a:chExt cx="1269" cy="1054"/>
          </a:xfrm>
        </p:grpSpPr>
        <p:sp>
          <p:nvSpPr>
            <p:cNvPr id="11317" name="Freeform 53"/>
            <p:cNvSpPr/>
            <p:nvPr/>
          </p:nvSpPr>
          <p:spPr bwMode="auto">
            <a:xfrm>
              <a:off x="1746" y="981"/>
              <a:ext cx="46" cy="227"/>
            </a:xfrm>
            <a:custGeom>
              <a:avLst/>
              <a:gdLst>
                <a:gd name="T0" fmla="*/ 0 w 1"/>
                <a:gd name="T1" fmla="*/ 123 h 123"/>
                <a:gd name="T2" fmla="*/ 0 w 1"/>
                <a:gd name="T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3">
                  <a:moveTo>
                    <a:pt x="0" y="123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Freeform 54"/>
            <p:cNvSpPr/>
            <p:nvPr/>
          </p:nvSpPr>
          <p:spPr bwMode="auto">
            <a:xfrm flipH="1">
              <a:off x="1701" y="1570"/>
              <a:ext cx="45" cy="273"/>
            </a:xfrm>
            <a:custGeom>
              <a:avLst/>
              <a:gdLst>
                <a:gd name="T0" fmla="*/ 0 w 1"/>
                <a:gd name="T1" fmla="*/ 0 h 123"/>
                <a:gd name="T2" fmla="*/ 0 w 1"/>
                <a:gd name="T3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23">
                  <a:moveTo>
                    <a:pt x="0" y="0"/>
                  </a:moveTo>
                  <a:lnTo>
                    <a:pt x="0" y="123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9" name="Line 55"/>
            <p:cNvSpPr>
              <a:spLocks noChangeShapeType="1"/>
            </p:cNvSpPr>
            <p:nvPr/>
          </p:nvSpPr>
          <p:spPr bwMode="auto">
            <a:xfrm>
              <a:off x="658" y="981"/>
              <a:ext cx="108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0" name="Text Box 56"/>
            <p:cNvSpPr txBox="1">
              <a:spLocks noChangeArrowheads="1"/>
            </p:cNvSpPr>
            <p:nvPr/>
          </p:nvSpPr>
          <p:spPr bwMode="auto">
            <a:xfrm>
              <a:off x="1066" y="981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21" name="Line 57"/>
            <p:cNvSpPr>
              <a:spLocks noChangeShapeType="1"/>
            </p:cNvSpPr>
            <p:nvPr/>
          </p:nvSpPr>
          <p:spPr bwMode="auto">
            <a:xfrm>
              <a:off x="703" y="981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3" name="Text Box 59"/>
            <p:cNvSpPr txBox="1">
              <a:spLocks noChangeArrowheads="1"/>
            </p:cNvSpPr>
            <p:nvPr/>
          </p:nvSpPr>
          <p:spPr bwMode="auto">
            <a:xfrm>
              <a:off x="567" y="1253"/>
              <a:ext cx="43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24" name="Text Box 60"/>
            <p:cNvSpPr txBox="1">
              <a:spLocks noChangeArrowheads="1"/>
            </p:cNvSpPr>
            <p:nvPr/>
          </p:nvSpPr>
          <p:spPr bwMode="auto">
            <a:xfrm>
              <a:off x="1519" y="1207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567" y="981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567" y="152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27" name="Line 63"/>
            <p:cNvSpPr>
              <a:spLocks noChangeShapeType="1"/>
            </p:cNvSpPr>
            <p:nvPr/>
          </p:nvSpPr>
          <p:spPr bwMode="auto">
            <a:xfrm flipH="1">
              <a:off x="658" y="1843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Line 64"/>
            <p:cNvSpPr>
              <a:spLocks noChangeShapeType="1"/>
            </p:cNvSpPr>
            <p:nvPr/>
          </p:nvSpPr>
          <p:spPr bwMode="auto">
            <a:xfrm>
              <a:off x="1247" y="1843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Text Box 65"/>
            <p:cNvSpPr txBox="1">
              <a:spLocks noChangeArrowheads="1"/>
            </p:cNvSpPr>
            <p:nvPr/>
          </p:nvSpPr>
          <p:spPr bwMode="auto">
            <a:xfrm>
              <a:off x="1066" y="1480"/>
              <a:ext cx="31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C</a:t>
              </a:r>
              <a:endParaRPr lang="en-US" altLang="zh-CN" sz="2400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1047" y="90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335" name="Group 71"/>
            <p:cNvGrpSpPr/>
            <p:nvPr/>
          </p:nvGrpSpPr>
          <p:grpSpPr bwMode="auto">
            <a:xfrm rot="5400000">
              <a:off x="1066" y="1797"/>
              <a:ext cx="240" cy="90"/>
              <a:chOff x="4604" y="2478"/>
              <a:chExt cx="240" cy="90"/>
            </a:xfrm>
          </p:grpSpPr>
          <p:sp>
            <p:nvSpPr>
              <p:cNvPr id="11336" name="Line 72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Line 73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347" name="Group 83"/>
            <p:cNvGrpSpPr/>
            <p:nvPr/>
          </p:nvGrpSpPr>
          <p:grpSpPr bwMode="auto">
            <a:xfrm rot="10800000">
              <a:off x="1746" y="1207"/>
              <a:ext cx="90" cy="363"/>
              <a:chOff x="1565" y="2614"/>
              <a:chExt cx="90" cy="486"/>
            </a:xfrm>
          </p:grpSpPr>
          <p:sp>
            <p:nvSpPr>
              <p:cNvPr id="11348" name="Arc 84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9" name="Arc 85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0" name="Arc 86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51" name="Arc 87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微分积分运算举例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97" grpId="0" bldLvl="0" animBg="1"/>
      <p:bldP spid="11300" grpId="0" bldLvl="0" animBg="1"/>
      <p:bldP spid="11301" grpId="0" bldLvl="0" animBg="1"/>
      <p:bldP spid="11302" grpId="0" bldLvl="0" animBg="1"/>
      <p:bldP spid="113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0" name="Group 60"/>
          <p:cNvGrpSpPr/>
          <p:nvPr/>
        </p:nvGrpSpPr>
        <p:grpSpPr bwMode="auto">
          <a:xfrm>
            <a:off x="1424623" y="1983740"/>
            <a:ext cx="4659312" cy="1096963"/>
            <a:chOff x="748" y="709"/>
            <a:chExt cx="2935" cy="691"/>
          </a:xfrm>
        </p:grpSpPr>
        <p:sp>
          <p:nvSpPr>
            <p:cNvPr id="10244" name="Text Box 4"/>
            <p:cNvSpPr txBox="1">
              <a:spLocks noChangeArrowheads="1"/>
            </p:cNvSpPr>
            <p:nvPr/>
          </p:nvSpPr>
          <p:spPr bwMode="auto">
            <a:xfrm>
              <a:off x="748" y="709"/>
              <a:ext cx="112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latin typeface="楷体_GB2312" pitchFamily="49" charset="-122"/>
                </a:rPr>
                <a:t>① </a:t>
              </a:r>
              <a:r>
                <a:rPr kumimoji="1" lang="zh-CN" altLang="en-US">
                  <a:latin typeface="楷体_GB2312" pitchFamily="49" charset="-122"/>
                </a:rPr>
                <a:t>正弦量</a:t>
              </a:r>
              <a:endParaRPr kumimoji="1" lang="zh-CN" altLang="en-US">
                <a:latin typeface="楷体_GB2312" pitchFamily="49" charset="-122"/>
              </a:endParaRPr>
            </a:p>
          </p:txBody>
        </p:sp>
        <p:sp>
          <p:nvSpPr>
            <p:cNvPr id="10245" name="Rectangle 5"/>
            <p:cNvSpPr>
              <a:spLocks noChangeArrowheads="1"/>
            </p:cNvSpPr>
            <p:nvPr/>
          </p:nvSpPr>
          <p:spPr bwMode="auto">
            <a:xfrm>
              <a:off x="3059" y="709"/>
              <a:ext cx="56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</a:rPr>
                <a:t>相量</a:t>
              </a:r>
              <a:endParaRPr kumimoji="1" lang="zh-CN" altLang="en-US">
                <a:latin typeface="楷体_GB2312" pitchFamily="49" charset="-122"/>
              </a:endParaRPr>
            </a:p>
          </p:txBody>
        </p:sp>
        <p:grpSp>
          <p:nvGrpSpPr>
            <p:cNvPr id="10246" name="Group 6"/>
            <p:cNvGrpSpPr/>
            <p:nvPr/>
          </p:nvGrpSpPr>
          <p:grpSpPr bwMode="auto">
            <a:xfrm>
              <a:off x="2239" y="845"/>
              <a:ext cx="480" cy="94"/>
              <a:chOff x="2755" y="768"/>
              <a:chExt cx="480" cy="94"/>
            </a:xfrm>
          </p:grpSpPr>
          <p:sp>
            <p:nvSpPr>
              <p:cNvPr id="10247" name="Line 7"/>
              <p:cNvSpPr>
                <a:spLocks noChangeShapeType="1"/>
              </p:cNvSpPr>
              <p:nvPr/>
            </p:nvSpPr>
            <p:spPr bwMode="auto">
              <a:xfrm>
                <a:off x="2755" y="768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3399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Line 8"/>
              <p:cNvSpPr>
                <a:spLocks noChangeShapeType="1"/>
              </p:cNvSpPr>
              <p:nvPr/>
            </p:nvSpPr>
            <p:spPr bwMode="auto">
              <a:xfrm flipH="1">
                <a:off x="2755" y="862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3399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156" y="1071"/>
              <a:ext cx="90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>
                  <a:latin typeface="楷体_GB2312" pitchFamily="49" charset="-122"/>
                </a:rPr>
                <a:t>时域 </a:t>
              </a:r>
              <a:endParaRPr kumimoji="1" lang="zh-CN" altLang="en-US">
                <a:latin typeface="楷体_GB2312" pitchFamily="49" charset="-122"/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3087" y="1071"/>
              <a:ext cx="59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latin typeface="楷体_GB2312" pitchFamily="49" charset="-122"/>
                </a:rPr>
                <a:t>频域</a:t>
              </a:r>
              <a:endParaRPr kumimoji="1" lang="zh-CN" altLang="en-US" dirty="0">
                <a:latin typeface="楷体_GB2312" pitchFamily="49" charset="-122"/>
              </a:endParaRPr>
            </a:p>
          </p:txBody>
        </p:sp>
      </p:grp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1378585" y="3968750"/>
            <a:ext cx="616394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 startAt="2"/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相量法只适用于激励为同频正弦量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kumimoji="1" lang="en-US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不变线性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346200" y="5345430"/>
            <a:ext cx="546227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③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相量法用来分析正弦稳态电路。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0278" name="Group 38"/>
          <p:cNvGrpSpPr/>
          <p:nvPr/>
        </p:nvGrpSpPr>
        <p:grpSpPr bwMode="auto">
          <a:xfrm>
            <a:off x="1926873" y="3136265"/>
            <a:ext cx="4227512" cy="527050"/>
            <a:chOff x="1200" y="1308"/>
            <a:chExt cx="2663" cy="332"/>
          </a:xfrm>
        </p:grpSpPr>
        <p:sp>
          <p:nvSpPr>
            <p:cNvPr id="10279" name="Text Box 39"/>
            <p:cNvSpPr txBox="1">
              <a:spLocks noChangeArrowheads="1"/>
            </p:cNvSpPr>
            <p:nvPr/>
          </p:nvSpPr>
          <p:spPr bwMode="auto">
            <a:xfrm>
              <a:off x="1200" y="1308"/>
              <a:ext cx="124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正弦波形图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280" name="Rectangle 40"/>
            <p:cNvSpPr>
              <a:spLocks noChangeArrowheads="1"/>
            </p:cNvSpPr>
            <p:nvPr/>
          </p:nvSpPr>
          <p:spPr bwMode="auto">
            <a:xfrm>
              <a:off x="3072" y="1311"/>
              <a:ext cx="79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相量图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10281" name="Group 41"/>
            <p:cNvGrpSpPr/>
            <p:nvPr/>
          </p:nvGrpSpPr>
          <p:grpSpPr bwMode="auto">
            <a:xfrm>
              <a:off x="2400" y="1440"/>
              <a:ext cx="492" cy="72"/>
              <a:chOff x="2580" y="768"/>
              <a:chExt cx="492" cy="72"/>
            </a:xfrm>
          </p:grpSpPr>
          <p:sp>
            <p:nvSpPr>
              <p:cNvPr id="10282" name="Line 42"/>
              <p:cNvSpPr>
                <a:spLocks noChangeShapeType="1"/>
              </p:cNvSpPr>
              <p:nvPr/>
            </p:nvSpPr>
            <p:spPr bwMode="auto">
              <a:xfrm>
                <a:off x="2592" y="768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3399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3" name="Line 43"/>
              <p:cNvSpPr>
                <a:spLocks noChangeShapeType="1"/>
              </p:cNvSpPr>
              <p:nvPr/>
            </p:nvSpPr>
            <p:spPr bwMode="auto">
              <a:xfrm flipH="1">
                <a:off x="2580" y="840"/>
                <a:ext cx="480" cy="0"/>
              </a:xfrm>
              <a:prstGeom prst="line">
                <a:avLst/>
              </a:prstGeom>
              <a:noFill/>
              <a:ln w="57150">
                <a:solidFill>
                  <a:srgbClr val="3399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288" name="Group 4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289" name="Picture 4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0" name="Text Box 5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291" name="Group 5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292" name="Picture 5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3" name="Text Box 5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297" name="Group 57"/>
          <p:cNvGrpSpPr/>
          <p:nvPr/>
        </p:nvGrpSpPr>
        <p:grpSpPr bwMode="auto">
          <a:xfrm>
            <a:off x="1059498" y="1193800"/>
            <a:ext cx="1643063" cy="850900"/>
            <a:chOff x="385" y="3022"/>
            <a:chExt cx="1035" cy="536"/>
          </a:xfrm>
        </p:grpSpPr>
        <p:pic>
          <p:nvPicPr>
            <p:cNvPr id="10298" name="Picture 58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0302" name="AutoShape 62" descr="羊皮纸"/>
          <p:cNvSpPr>
            <a:spLocks noChangeArrowheads="1"/>
          </p:cNvSpPr>
          <p:nvPr/>
        </p:nvSpPr>
        <p:spPr bwMode="auto">
          <a:xfrm>
            <a:off x="7105332" y="2132682"/>
            <a:ext cx="612775" cy="1439863"/>
          </a:xfrm>
          <a:prstGeom prst="wedgeRoundRectCallout">
            <a:avLst>
              <a:gd name="adj1" fmla="val 165906"/>
              <a:gd name="adj2" fmla="val 62301"/>
              <a:gd name="adj3" fmla="val 16667"/>
            </a:avLst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不适用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10301" name="Group 61"/>
          <p:cNvGrpSpPr/>
          <p:nvPr/>
        </p:nvGrpSpPr>
        <p:grpSpPr bwMode="auto">
          <a:xfrm>
            <a:off x="8566307" y="1502952"/>
            <a:ext cx="2281239" cy="4382864"/>
            <a:chOff x="450" y="2334"/>
            <a:chExt cx="1437" cy="2761"/>
          </a:xfrm>
        </p:grpSpPr>
        <p:grpSp>
          <p:nvGrpSpPr>
            <p:cNvPr id="10254" name="Group 14"/>
            <p:cNvGrpSpPr/>
            <p:nvPr/>
          </p:nvGrpSpPr>
          <p:grpSpPr bwMode="auto">
            <a:xfrm>
              <a:off x="734" y="2334"/>
              <a:ext cx="1153" cy="731"/>
              <a:chOff x="1178" y="2425"/>
              <a:chExt cx="816" cy="479"/>
            </a:xfrm>
          </p:grpSpPr>
          <p:sp>
            <p:nvSpPr>
              <p:cNvPr id="10255" name="Rectangle 15"/>
              <p:cNvSpPr>
                <a:spLocks noChangeArrowheads="1"/>
              </p:cNvSpPr>
              <p:nvPr/>
            </p:nvSpPr>
            <p:spPr bwMode="auto">
              <a:xfrm>
                <a:off x="1610" y="2425"/>
                <a:ext cx="384" cy="479"/>
              </a:xfrm>
              <a:prstGeom prst="rect">
                <a:avLst/>
              </a:prstGeom>
              <a:gradFill rotWithShape="1">
                <a:gsLst>
                  <a:gs pos="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  <a:latin typeface="楷体_GB2312" pitchFamily="49" charset="-122"/>
                  </a:rPr>
                  <a:t>线</a:t>
                </a:r>
                <a:endParaRPr kumimoji="1" lang="zh-CN" altLang="en-US" dirty="0">
                  <a:solidFill>
                    <a:schemeClr val="bg1"/>
                  </a:solidFill>
                  <a:latin typeface="楷体_GB2312" pitchFamily="49" charset="-122"/>
                </a:endParaRPr>
              </a:p>
              <a:p>
                <a:pPr algn="ctr"/>
                <a:r>
                  <a:rPr kumimoji="1" lang="zh-CN" altLang="en-US" dirty="0">
                    <a:solidFill>
                      <a:schemeClr val="bg1"/>
                    </a:solidFill>
                    <a:latin typeface="楷体_GB2312" pitchFamily="49" charset="-122"/>
                  </a:rPr>
                  <a:t>性</a:t>
                </a:r>
                <a:endParaRPr kumimoji="1" lang="zh-CN" altLang="en-US" dirty="0">
                  <a:solidFill>
                    <a:schemeClr val="bg1"/>
                  </a:solidFill>
                  <a:latin typeface="楷体_GB2312" pitchFamily="49" charset="-122"/>
                </a:endParaRPr>
              </a:p>
            </p:txBody>
          </p:sp>
          <p:sp>
            <p:nvSpPr>
              <p:cNvPr id="10256" name="Line 16"/>
              <p:cNvSpPr>
                <a:spLocks noChangeShapeType="1"/>
              </p:cNvSpPr>
              <p:nvPr/>
            </p:nvSpPr>
            <p:spPr bwMode="auto">
              <a:xfrm>
                <a:off x="1230" y="2736"/>
                <a:ext cx="384" cy="0"/>
              </a:xfrm>
              <a:prstGeom prst="line">
                <a:avLst/>
              </a:prstGeom>
              <a:noFill/>
              <a:ln w="57150">
                <a:solidFill>
                  <a:srgbClr val="009999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257" name="Group 17"/>
              <p:cNvGrpSpPr/>
              <p:nvPr/>
            </p:nvGrpSpPr>
            <p:grpSpPr bwMode="auto">
              <a:xfrm>
                <a:off x="1178" y="2543"/>
                <a:ext cx="384" cy="113"/>
                <a:chOff x="2172" y="2397"/>
                <a:chExt cx="1162" cy="504"/>
              </a:xfrm>
            </p:grpSpPr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auto">
                <a:xfrm>
                  <a:off x="2172" y="2397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auto">
                <a:xfrm>
                  <a:off x="2460" y="2421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auto">
                <a:xfrm>
                  <a:off x="2460" y="288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auto">
                <a:xfrm>
                  <a:off x="2748" y="240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auto">
                <a:xfrm>
                  <a:off x="2748" y="240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auto">
                <a:xfrm>
                  <a:off x="3036" y="240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auto">
                <a:xfrm>
                  <a:off x="3046" y="288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auto">
                <a:xfrm>
                  <a:off x="3324" y="2400"/>
                  <a:ext cx="0" cy="48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353" y="3233"/>
              <a:ext cx="534" cy="752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</a:t>
              </a:r>
              <a:endPara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性</a:t>
              </a:r>
              <a:endPara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68" name="Line 28"/>
            <p:cNvSpPr>
              <a:spLocks noChangeShapeType="1"/>
            </p:cNvSpPr>
            <p:nvPr/>
          </p:nvSpPr>
          <p:spPr bwMode="auto">
            <a:xfrm>
              <a:off x="743" y="3388"/>
              <a:ext cx="600" cy="0"/>
            </a:xfrm>
            <a:prstGeom prst="line">
              <a:avLst/>
            </a:prstGeom>
            <a:noFill/>
            <a:ln w="57150">
              <a:solidFill>
                <a:srgbClr val="0099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9" name="Line 29"/>
            <p:cNvSpPr>
              <a:spLocks noChangeShapeType="1"/>
            </p:cNvSpPr>
            <p:nvPr/>
          </p:nvSpPr>
          <p:spPr bwMode="auto">
            <a:xfrm>
              <a:off x="743" y="3823"/>
              <a:ext cx="600" cy="0"/>
            </a:xfrm>
            <a:prstGeom prst="line">
              <a:avLst/>
            </a:prstGeom>
            <a:noFill/>
            <a:ln w="57150">
              <a:solidFill>
                <a:srgbClr val="009999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0" name="Text Box 30"/>
            <p:cNvSpPr txBox="1">
              <a:spLocks noChangeArrowheads="1"/>
            </p:cNvSpPr>
            <p:nvPr/>
          </p:nvSpPr>
          <p:spPr bwMode="auto">
            <a:xfrm>
              <a:off x="833" y="3057"/>
              <a:ext cx="34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 dirty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r>
                <a:rPr kumimoji="1" lang="en-US" altLang="zh-CN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1" name="Text Box 31"/>
            <p:cNvSpPr txBox="1">
              <a:spLocks noChangeArrowheads="1"/>
            </p:cNvSpPr>
            <p:nvPr/>
          </p:nvSpPr>
          <p:spPr bwMode="auto">
            <a:xfrm>
              <a:off x="833" y="3465"/>
              <a:ext cx="34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3" name="Rectangle 33"/>
            <p:cNvSpPr>
              <a:spLocks noChangeArrowheads="1"/>
            </p:cNvSpPr>
            <p:nvPr/>
          </p:nvSpPr>
          <p:spPr bwMode="auto">
            <a:xfrm>
              <a:off x="1377" y="4148"/>
              <a:ext cx="491" cy="947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非</a:t>
              </a:r>
              <a:endParaRPr kumimoji="1" lang="en-US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</a:t>
              </a:r>
              <a:endParaRPr kumimoji="1"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性</a:t>
              </a:r>
              <a:endPara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4" name="Line 34"/>
            <p:cNvSpPr>
              <a:spLocks noChangeShapeType="1"/>
            </p:cNvSpPr>
            <p:nvPr/>
          </p:nvSpPr>
          <p:spPr bwMode="auto">
            <a:xfrm>
              <a:off x="831" y="4663"/>
              <a:ext cx="553" cy="0"/>
            </a:xfrm>
            <a:prstGeom prst="line">
              <a:avLst/>
            </a:prstGeom>
            <a:noFill/>
            <a:ln w="57150">
              <a:solidFill>
                <a:srgbClr val="009999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Text Box 35"/>
            <p:cNvSpPr txBox="1">
              <a:spLocks noChangeArrowheads="1"/>
            </p:cNvSpPr>
            <p:nvPr/>
          </p:nvSpPr>
          <p:spPr bwMode="auto">
            <a:xfrm>
              <a:off x="997" y="4302"/>
              <a:ext cx="26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rgbClr val="FF9900"/>
                      </a:gs>
                      <a:gs pos="100000">
                        <a:srgbClr val="FF9900">
                          <a:gamma/>
                          <a:shade val="46275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6" name="AutoShape 36"/>
            <p:cNvSpPr/>
            <p:nvPr/>
          </p:nvSpPr>
          <p:spPr bwMode="auto">
            <a:xfrm flipV="1">
              <a:off x="450" y="2457"/>
              <a:ext cx="191" cy="2442"/>
            </a:xfrm>
            <a:prstGeom prst="leftBrace">
              <a:avLst>
                <a:gd name="adj1" fmla="val 239444"/>
                <a:gd name="adj2" fmla="val 49949"/>
              </a:avLst>
            </a:prstGeom>
            <a:noFill/>
            <a:ln w="38100">
              <a:solidFill>
                <a:srgbClr val="00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06" name="Group 6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307" name="Picture 6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08" name="Text Box 6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相量法的适用范围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2000"/>
                                        <p:tgtEl>
                                          <p:spTgt spid="1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 autoUpdateAnimBg="0"/>
      <p:bldP spid="10252" grpId="0" autoUpdateAnimBg="0"/>
      <p:bldP spid="10302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29920" y="1483995"/>
            <a:ext cx="47682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chemeClr val="bg1"/>
                </a:solidFill>
                <a:latin typeface="楷体_GB2312" pitchFamily="49" charset="-122"/>
              </a:rPr>
              <a:t>1. 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电阻元件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VCR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的相量形式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1137920" y="2203450"/>
            <a:ext cx="1771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时域形式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065848" y="4217988"/>
            <a:ext cx="22320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相量形式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72711" name="Text Box 7" descr="绿色大理石"/>
          <p:cNvSpPr txBox="1">
            <a:spLocks noChangeArrowheads="1"/>
          </p:cNvSpPr>
          <p:nvPr/>
        </p:nvSpPr>
        <p:spPr bwMode="auto">
          <a:xfrm>
            <a:off x="9408478" y="5372418"/>
            <a:ext cx="1655762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相量模型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2749868" y="2131695"/>
          <a:ext cx="394335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4" name="公式" r:id="rId2" imgW="2171700" imgH="368300" progId="Equation.3">
                  <p:embed/>
                </p:oleObj>
              </mc:Choice>
              <mc:Fallback>
                <p:oleObj name="公式" r:id="rId2" imgW="21717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868" y="2131695"/>
                        <a:ext cx="394335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2490470" y="2923223"/>
          <a:ext cx="56689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5" name="公式" r:id="rId4" imgW="3162300" imgH="368300" progId="Equation.3">
                  <p:embed/>
                </p:oleObj>
              </mc:Choice>
              <mc:Fallback>
                <p:oleObj name="公式" r:id="rId4" imgW="3162300" imgH="368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470" y="2923223"/>
                        <a:ext cx="5668963" cy="661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6960870" y="5085715"/>
            <a:ext cx="20180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有效值关系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28" name="Text Box 24"/>
          <p:cNvSpPr txBox="1">
            <a:spLocks noChangeArrowheads="1"/>
          </p:cNvSpPr>
          <p:nvPr/>
        </p:nvSpPr>
        <p:spPr bwMode="auto">
          <a:xfrm>
            <a:off x="6960870" y="5662295"/>
            <a:ext cx="16687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相位关系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72742" name="Group 38"/>
          <p:cNvGrpSpPr/>
          <p:nvPr/>
        </p:nvGrpSpPr>
        <p:grpSpPr bwMode="auto">
          <a:xfrm>
            <a:off x="5657631" y="3512185"/>
            <a:ext cx="581025" cy="652463"/>
            <a:chOff x="3802" y="2476"/>
            <a:chExt cx="366" cy="411"/>
          </a:xfrm>
        </p:grpSpPr>
        <p:sp>
          <p:nvSpPr>
            <p:cNvPr id="72743" name="AutoShape 39"/>
            <p:cNvSpPr/>
            <p:nvPr/>
          </p:nvSpPr>
          <p:spPr bwMode="auto">
            <a:xfrm rot="-5400000">
              <a:off x="3926" y="2376"/>
              <a:ext cx="60" cy="259"/>
            </a:xfrm>
            <a:prstGeom prst="leftBrace">
              <a:avLst>
                <a:gd name="adj1" fmla="val 35972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4" name="Text Box 40"/>
            <p:cNvSpPr txBox="1">
              <a:spLocks noChangeArrowheads="1"/>
            </p:cNvSpPr>
            <p:nvPr/>
          </p:nvSpPr>
          <p:spPr bwMode="auto">
            <a:xfrm>
              <a:off x="3802" y="2558"/>
              <a:ext cx="36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2745" name="Group 41"/>
          <p:cNvGrpSpPr/>
          <p:nvPr/>
        </p:nvGrpSpPr>
        <p:grpSpPr bwMode="auto">
          <a:xfrm>
            <a:off x="7470458" y="3550285"/>
            <a:ext cx="792162" cy="601663"/>
            <a:chOff x="4737" y="2076"/>
            <a:chExt cx="499" cy="379"/>
          </a:xfrm>
        </p:grpSpPr>
        <p:sp>
          <p:nvSpPr>
            <p:cNvPr id="72746" name="AutoShape 42"/>
            <p:cNvSpPr/>
            <p:nvPr/>
          </p:nvSpPr>
          <p:spPr bwMode="auto">
            <a:xfrm rot="5400000" flipH="1" flipV="1">
              <a:off x="4938" y="1969"/>
              <a:ext cx="45" cy="259"/>
            </a:xfrm>
            <a:prstGeom prst="leftBrace">
              <a:avLst>
                <a:gd name="adj1" fmla="val 47963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47" name="Text Box 43"/>
            <p:cNvSpPr txBox="1">
              <a:spLocks noChangeArrowheads="1"/>
            </p:cNvSpPr>
            <p:nvPr/>
          </p:nvSpPr>
          <p:spPr bwMode="auto">
            <a:xfrm>
              <a:off x="4737" y="2087"/>
              <a:ext cx="4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48" name="Text Box 44"/>
          <p:cNvSpPr txBox="1">
            <a:spLocks noChangeArrowheads="1"/>
          </p:cNvSpPr>
          <p:nvPr/>
        </p:nvSpPr>
        <p:spPr bwMode="auto">
          <a:xfrm>
            <a:off x="994410" y="5225415"/>
            <a:ext cx="17005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相量关系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72749" name="Object 45"/>
          <p:cNvGraphicFramePr>
            <a:graphicFrameLocks noChangeAspect="1"/>
          </p:cNvGraphicFramePr>
          <p:nvPr/>
        </p:nvGraphicFramePr>
        <p:xfrm>
          <a:off x="2794318" y="5154295"/>
          <a:ext cx="20891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8" name="公式" r:id="rId6" imgW="863600" imgH="355600" progId="Equation.3">
                  <p:embed/>
                </p:oleObj>
              </mc:Choice>
              <mc:Fallback>
                <p:oleObj name="公式" r:id="rId6" imgW="8636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318" y="5154295"/>
                        <a:ext cx="2089150" cy="8572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50" name="Group 46"/>
          <p:cNvGrpSpPr/>
          <p:nvPr/>
        </p:nvGrpSpPr>
        <p:grpSpPr bwMode="auto">
          <a:xfrm>
            <a:off x="5447983" y="4990148"/>
            <a:ext cx="1485477" cy="1180715"/>
            <a:chOff x="3941" y="3222"/>
            <a:chExt cx="739" cy="809"/>
          </a:xfrm>
        </p:grpSpPr>
        <p:sp>
          <p:nvSpPr>
            <p:cNvPr id="72751" name="AutoShape 47"/>
            <p:cNvSpPr/>
            <p:nvPr/>
          </p:nvSpPr>
          <p:spPr bwMode="auto">
            <a:xfrm>
              <a:off x="3941" y="3333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752" name="Text Box 48"/>
            <p:cNvSpPr txBox="1">
              <a:spLocks noChangeArrowheads="1"/>
            </p:cNvSpPr>
            <p:nvPr/>
          </p:nvSpPr>
          <p:spPr bwMode="auto">
            <a:xfrm>
              <a:off x="4058" y="3222"/>
              <a:ext cx="622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RI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53" name="Text Box 49"/>
            <p:cNvSpPr txBox="1">
              <a:spLocks noChangeArrowheads="1"/>
            </p:cNvSpPr>
            <p:nvPr/>
          </p:nvSpPr>
          <p:spPr bwMode="auto">
            <a:xfrm>
              <a:off x="3997" y="3631"/>
              <a:ext cx="678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72754" name="AutoShape 50"/>
          <p:cNvSpPr>
            <a:spLocks noChangeArrowheads="1"/>
          </p:cNvSpPr>
          <p:nvPr/>
        </p:nvSpPr>
        <p:spPr bwMode="auto">
          <a:xfrm>
            <a:off x="4956175" y="5446395"/>
            <a:ext cx="338455" cy="153670"/>
          </a:xfrm>
          <a:prstGeom prst="rightArrow">
            <a:avLst>
              <a:gd name="adj1" fmla="val 50000"/>
              <a:gd name="adj2" fmla="val 123077"/>
            </a:avLst>
          </a:prstGeom>
          <a:solidFill>
            <a:srgbClr val="3399FF"/>
          </a:solidFill>
          <a:ln w="19050">
            <a:solidFill>
              <a:srgbClr val="33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755" name="Group 5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72756" name="Picture 52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757" name="Text Box 5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2758" name="Group 5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72759" name="Picture 5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760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2764" name="Group 6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72765" name="Picture 61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766" name="Text Box 6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2771" name="Group 67"/>
          <p:cNvGrpSpPr/>
          <p:nvPr/>
        </p:nvGrpSpPr>
        <p:grpSpPr bwMode="auto">
          <a:xfrm>
            <a:off x="2951163" y="4219258"/>
            <a:ext cx="3357562" cy="546100"/>
            <a:chOff x="2707" y="2251"/>
            <a:chExt cx="2115" cy="344"/>
          </a:xfrm>
        </p:grpSpPr>
        <p:graphicFrame>
          <p:nvGraphicFramePr>
            <p:cNvPr id="72710" name="Object 6"/>
            <p:cNvGraphicFramePr>
              <a:graphicFrameLocks noChangeAspect="1"/>
            </p:cNvGraphicFramePr>
            <p:nvPr/>
          </p:nvGraphicFramePr>
          <p:xfrm>
            <a:off x="2707" y="2251"/>
            <a:ext cx="211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419" name="公式" r:id="rId9" imgW="2184400" imgH="355600" progId="Equation.3">
                    <p:embed/>
                  </p:oleObj>
                </mc:Choice>
                <mc:Fallback>
                  <p:oleObj name="公式" r:id="rId9" imgW="2184400" imgH="355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7" y="2251"/>
                          <a:ext cx="211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69" name="Line 65"/>
            <p:cNvSpPr>
              <a:spLocks noChangeShapeType="1"/>
            </p:cNvSpPr>
            <p:nvPr/>
          </p:nvSpPr>
          <p:spPr bwMode="auto">
            <a:xfrm>
              <a:off x="3180" y="2559"/>
              <a:ext cx="2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70" name="Line 66"/>
            <p:cNvSpPr>
              <a:spLocks noChangeShapeType="1"/>
            </p:cNvSpPr>
            <p:nvPr/>
          </p:nvSpPr>
          <p:spPr bwMode="auto">
            <a:xfrm>
              <a:off x="4477" y="2559"/>
              <a:ext cx="2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49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8.4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电路定律的相量形式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" name="Group 63"/>
          <p:cNvGrpSpPr/>
          <p:nvPr/>
        </p:nvGrpSpPr>
        <p:grpSpPr bwMode="auto">
          <a:xfrm>
            <a:off x="9293543" y="1198563"/>
            <a:ext cx="1646237" cy="1741487"/>
            <a:chOff x="385" y="1207"/>
            <a:chExt cx="1037" cy="1097"/>
          </a:xfrm>
        </p:grpSpPr>
        <p:sp>
          <p:nvSpPr>
            <p:cNvPr id="4" name="Line 11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102" y="1542"/>
              <a:ext cx="0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042" y="1734"/>
              <a:ext cx="120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6" name="Line 13"/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526" y="1542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" name="Line 14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26" y="2262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" name="Text Box 1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385" y="1738"/>
              <a:ext cx="53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612" y="1543"/>
              <a:ext cx="288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" name="Text Box 17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57" y="1207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18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169" y="170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1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90" y="2250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3" name="Oval 2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90" y="1530"/>
              <a:ext cx="48" cy="4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4" name="Text Box 21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31" y="1480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22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22" y="197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64"/>
          <p:cNvGrpSpPr/>
          <p:nvPr/>
        </p:nvGrpSpPr>
        <p:grpSpPr bwMode="auto">
          <a:xfrm>
            <a:off x="9365298" y="3214370"/>
            <a:ext cx="1600200" cy="1809750"/>
            <a:chOff x="385" y="2296"/>
            <a:chExt cx="1008" cy="1140"/>
          </a:xfrm>
        </p:grpSpPr>
        <p:sp>
          <p:nvSpPr>
            <p:cNvPr id="17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074" y="2618"/>
              <a:ext cx="0" cy="7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8" name="Rectangle 27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014" y="2826"/>
              <a:ext cx="119" cy="311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9" name="Line 28"/>
            <p:cNvSpPr>
              <a:spLocks noChangeShapeType="1"/>
            </p:cNvSpPr>
            <p:nvPr>
              <p:custDataLst>
                <p:tags r:id="rId25"/>
              </p:custDataLst>
            </p:nvPr>
          </p:nvSpPr>
          <p:spPr bwMode="auto">
            <a:xfrm>
              <a:off x="500" y="2618"/>
              <a:ext cx="57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Line 29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500" y="3397"/>
              <a:ext cx="57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" name="Line 30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612" y="2614"/>
              <a:ext cx="28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" name="Text Box 31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140" y="2794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32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465" y="3384"/>
              <a:ext cx="47" cy="5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4" name="Oval 33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465" y="2605"/>
              <a:ext cx="47" cy="5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5" name="Text Box 34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85" y="2605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397" y="31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" name="Object 36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392" y="2867"/>
            <a:ext cx="25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公式" r:id="rId34" imgW="342900" imgH="393700" progId="Equation.3">
                    <p:embed/>
                  </p:oleObj>
                </mc:Choice>
                <mc:Fallback>
                  <p:oleObj name="公式" r:id="rId34" imgW="342900" imgH="3937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" y="2867"/>
                          <a:ext cx="253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37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657" y="2296"/>
            <a:ext cx="139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公式" r:id="rId37" imgW="190500" imgH="368300" progId="Equation.3">
                    <p:embed/>
                  </p:oleObj>
                </mc:Choice>
                <mc:Fallback>
                  <p:oleObj name="公式" r:id="rId37" imgW="190500" imgH="3683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296"/>
                          <a:ext cx="139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2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2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2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2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1" dur="500"/>
                                        <p:tgtEl>
                                          <p:spTgt spid="7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5" dur="10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2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2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2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2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8" grpId="0"/>
      <p:bldP spid="72709" grpId="0"/>
      <p:bldP spid="72711" grpId="0" bldLvl="0" animBg="1" autoUpdateAnimBg="0"/>
      <p:bldP spid="72727" grpId="0" bldLvl="0" animBg="1" autoUpdateAnimBg="0"/>
      <p:bldP spid="72728" grpId="0" bldLvl="0" animBg="1" autoUpdateAnimBg="0"/>
      <p:bldP spid="72748" grpId="0" bldLvl="0" animBg="1"/>
      <p:bldP spid="72754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绿色大理石"/>
          <p:cNvSpPr txBox="1">
            <a:spLocks noChangeArrowheads="1"/>
          </p:cNvSpPr>
          <p:nvPr/>
        </p:nvSpPr>
        <p:spPr bwMode="auto">
          <a:xfrm>
            <a:off x="1346518" y="4507230"/>
            <a:ext cx="1612900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瞬时功率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3434398" y="4363085"/>
          <a:ext cx="158432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6" name="公式" r:id="rId2" imgW="812800" imgH="317500" progId="Equation.3">
                  <p:embed/>
                </p:oleObj>
              </mc:Choice>
              <mc:Fallback>
                <p:oleObj name="公式" r:id="rId2" imgW="8128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4398" y="4363085"/>
                        <a:ext cx="158432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4" descr="绿色大理石"/>
          <p:cNvSpPr txBox="1">
            <a:spLocks noChangeArrowheads="1"/>
          </p:cNvSpPr>
          <p:nvPr/>
        </p:nvSpPr>
        <p:spPr bwMode="auto">
          <a:xfrm>
            <a:off x="1274445" y="1553845"/>
            <a:ext cx="2849245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波形图及相量图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23" name="Text Box 31" descr="羊皮纸"/>
          <p:cNvSpPr txBox="1">
            <a:spLocks noChangeArrowheads="1"/>
          </p:cNvSpPr>
          <p:nvPr/>
        </p:nvSpPr>
        <p:spPr bwMode="auto">
          <a:xfrm>
            <a:off x="1280160" y="5588635"/>
            <a:ext cx="948309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dirty="0">
                <a:latin typeface="楷体_GB2312" pitchFamily="49" charset="-122"/>
              </a:rPr>
              <a:t>瞬时功率以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交变，始终大于零，表明电阻始终吸收功率。</a:t>
            </a:r>
            <a:endParaRPr kumimoji="1" lang="zh-CN" altLang="en-US" dirty="0">
              <a:latin typeface="楷体_GB2312" pitchFamily="49" charset="-122"/>
            </a:endParaRPr>
          </a:p>
        </p:txBody>
      </p:sp>
      <p:graphicFrame>
        <p:nvGraphicFramePr>
          <p:cNvPr id="8224" name="Object 32"/>
          <p:cNvGraphicFramePr>
            <a:graphicFrameLocks noChangeAspect="1"/>
          </p:cNvGraphicFramePr>
          <p:nvPr/>
        </p:nvGraphicFramePr>
        <p:xfrm>
          <a:off x="5140643" y="4351973"/>
          <a:ext cx="441325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9" name="公式" r:id="rId4" imgW="2438400" imgH="368300" progId="Equation.3">
                  <p:embed/>
                </p:oleObj>
              </mc:Choice>
              <mc:Fallback>
                <p:oleObj name="公式" r:id="rId4" imgW="2438400" imgH="368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643" y="4351973"/>
                        <a:ext cx="4413250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5" name="Object 33"/>
          <p:cNvGraphicFramePr>
            <a:graphicFrameLocks noChangeAspect="1"/>
          </p:cNvGraphicFramePr>
          <p:nvPr/>
        </p:nvGraphicFramePr>
        <p:xfrm>
          <a:off x="4004310" y="5082540"/>
          <a:ext cx="41767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80" name="公式" r:id="rId6" imgW="2298700" imgH="317500" progId="Equation.3">
                  <p:embed/>
                </p:oleObj>
              </mc:Choice>
              <mc:Fallback>
                <p:oleObj name="公式" r:id="rId6" imgW="2298700" imgH="317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310" y="5082540"/>
                        <a:ext cx="41767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6" name="AutoShape 34" descr="羊皮纸"/>
          <p:cNvSpPr>
            <a:spLocks noChangeArrowheads="1"/>
          </p:cNvSpPr>
          <p:nvPr/>
        </p:nvSpPr>
        <p:spPr bwMode="auto">
          <a:xfrm>
            <a:off x="10705465" y="2345055"/>
            <a:ext cx="647700" cy="1512888"/>
          </a:xfrm>
          <a:prstGeom prst="wedgeRoundRectCallout">
            <a:avLst>
              <a:gd name="adj1" fmla="val -164215"/>
              <a:gd name="adj2" fmla="val 37555"/>
              <a:gd name="adj3" fmla="val 16667"/>
            </a:avLst>
          </a:prstGeom>
          <a:blipFill dpi="0" rotWithShape="1">
            <a:blip r:embed="rId8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同相位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231" name="Group 3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232" name="Picture 40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33" name="Text Box 4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234" name="Group 4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235" name="Picture 43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36" name="Text Box 4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243" name="Group 5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244" name="Picture 52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45" name="Text Box 5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波形图相量图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Group 20"/>
          <p:cNvGrpSpPr/>
          <p:nvPr/>
        </p:nvGrpSpPr>
        <p:grpSpPr bwMode="auto">
          <a:xfrm>
            <a:off x="8521383" y="1911985"/>
            <a:ext cx="2071881" cy="2003425"/>
            <a:chOff x="4080" y="2113"/>
            <a:chExt cx="1057" cy="1103"/>
          </a:xfrm>
        </p:grpSpPr>
        <p:sp>
          <p:nvSpPr>
            <p:cNvPr id="4" name="Freeform 21"/>
            <p:cNvSpPr/>
            <p:nvPr>
              <p:custDataLst>
                <p:tags r:id="rId10"/>
              </p:custDataLst>
            </p:nvPr>
          </p:nvSpPr>
          <p:spPr bwMode="auto">
            <a:xfrm>
              <a:off x="4128" y="2592"/>
              <a:ext cx="624" cy="62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" name="Line 22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4080" y="2400"/>
              <a:ext cx="816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6" name="Object 23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4774" y="2113"/>
            <a:ext cx="29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公式" r:id="rId13" imgW="317500" imgH="355600" progId="Equation.3">
                    <p:embed/>
                  </p:oleObj>
                </mc:Choice>
                <mc:Fallback>
                  <p:oleObj name="公式" r:id="rId13" imgW="317500" imgH="355600" progId="Equation.3">
                    <p:embed/>
                    <p:pic>
                      <p:nvPicPr>
                        <p:cNvPr id="0" name="Object 2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2113"/>
                          <a:ext cx="297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4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4752" y="2528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公式" r:id="rId16" imgW="165100" imgH="292100" progId="Equation.3">
                    <p:embed/>
                  </p:oleObj>
                </mc:Choice>
                <mc:Fallback>
                  <p:oleObj name="公式" r:id="rId16" imgW="165100" imgH="292100" progId="Equation.3">
                    <p:embed/>
                    <p:pic>
                      <p:nvPicPr>
                        <p:cNvPr id="0" name="Object 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528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25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4080" y="3216"/>
              <a:ext cx="91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1" name="Freeform 26"/>
            <p:cNvSpPr/>
            <p:nvPr>
              <p:custDataLst>
                <p:tags r:id="rId19"/>
              </p:custDataLst>
            </p:nvPr>
          </p:nvSpPr>
          <p:spPr bwMode="auto">
            <a:xfrm>
              <a:off x="4257" y="3087"/>
              <a:ext cx="82" cy="129"/>
            </a:xfrm>
            <a:custGeom>
              <a:avLst/>
              <a:gdLst>
                <a:gd name="T0" fmla="*/ 0 w 82"/>
                <a:gd name="T1" fmla="*/ 0 h 129"/>
                <a:gd name="T2" fmla="*/ 39 w 82"/>
                <a:gd name="T3" fmla="*/ 24 h 129"/>
                <a:gd name="T4" fmla="*/ 75 w 82"/>
                <a:gd name="T5" fmla="*/ 72 h 129"/>
                <a:gd name="T6" fmla="*/ 81 w 82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29">
                  <a:moveTo>
                    <a:pt x="0" y="0"/>
                  </a:moveTo>
                  <a:cubicBezTo>
                    <a:pt x="6" y="4"/>
                    <a:pt x="26" y="12"/>
                    <a:pt x="39" y="24"/>
                  </a:cubicBezTo>
                  <a:cubicBezTo>
                    <a:pt x="52" y="36"/>
                    <a:pt x="68" y="54"/>
                    <a:pt x="75" y="72"/>
                  </a:cubicBezTo>
                  <a:cubicBezTo>
                    <a:pt x="82" y="90"/>
                    <a:pt x="80" y="117"/>
                    <a:pt x="81" y="129"/>
                  </a:cubicBezTo>
                </a:path>
              </a:pathLst>
            </a:custGeom>
            <a:noFill/>
            <a:ln w="38100" cap="flat" cmpd="sng">
              <a:solidFill>
                <a:srgbClr val="99FF99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2" name="Text Box 27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320" y="2880"/>
              <a:ext cx="8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8" name="Group 5"/>
          <p:cNvGrpSpPr/>
          <p:nvPr/>
        </p:nvGrpSpPr>
        <p:grpSpPr bwMode="auto">
          <a:xfrm>
            <a:off x="4017645" y="2943543"/>
            <a:ext cx="3533775" cy="854075"/>
            <a:chOff x="1585" y="1039"/>
            <a:chExt cx="2226" cy="538"/>
          </a:xfrm>
        </p:grpSpPr>
        <p:sp>
          <p:nvSpPr>
            <p:cNvPr id="19" name="Freeform 6"/>
            <p:cNvSpPr/>
            <p:nvPr>
              <p:custDataLst>
                <p:tags r:id="rId21"/>
              </p:custDataLst>
            </p:nvPr>
          </p:nvSpPr>
          <p:spPr bwMode="auto">
            <a:xfrm>
              <a:off x="1585" y="1145"/>
              <a:ext cx="1977" cy="432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0" name="Text Box 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3576" y="1039"/>
              <a:ext cx="23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Group 8"/>
          <p:cNvGrpSpPr/>
          <p:nvPr/>
        </p:nvGrpSpPr>
        <p:grpSpPr bwMode="auto">
          <a:xfrm>
            <a:off x="3769995" y="1913255"/>
            <a:ext cx="3856038" cy="2232025"/>
            <a:chOff x="1440" y="375"/>
            <a:chExt cx="2429" cy="1406"/>
          </a:xfrm>
        </p:grpSpPr>
        <p:sp>
          <p:nvSpPr>
            <p:cNvPr id="22" name="Line 9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1879" y="375"/>
              <a:ext cx="0" cy="140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3" name="Line 10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 flipV="1">
              <a:off x="1440" y="1358"/>
              <a:ext cx="2429" cy="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4" name="Text Box 11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476" y="1323"/>
              <a:ext cx="38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12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591" y="137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Group 13"/>
          <p:cNvGrpSpPr/>
          <p:nvPr/>
        </p:nvGrpSpPr>
        <p:grpSpPr bwMode="auto">
          <a:xfrm>
            <a:off x="4046220" y="2605405"/>
            <a:ext cx="3686176" cy="1539875"/>
            <a:chOff x="1603" y="826"/>
            <a:chExt cx="2322" cy="970"/>
          </a:xfrm>
        </p:grpSpPr>
        <p:sp>
          <p:nvSpPr>
            <p:cNvPr id="27" name="Freeform 14"/>
            <p:cNvSpPr/>
            <p:nvPr>
              <p:custDataLst>
                <p:tags r:id="rId27"/>
              </p:custDataLst>
            </p:nvPr>
          </p:nvSpPr>
          <p:spPr bwMode="auto">
            <a:xfrm>
              <a:off x="1603" y="928"/>
              <a:ext cx="1944" cy="868"/>
            </a:xfrm>
            <a:custGeom>
              <a:avLst/>
              <a:gdLst>
                <a:gd name="T0" fmla="*/ 0 w 1944"/>
                <a:gd name="T1" fmla="*/ 440 h 868"/>
                <a:gd name="T2" fmla="*/ 86 w 1944"/>
                <a:gd name="T3" fmla="*/ 286 h 868"/>
                <a:gd name="T4" fmla="*/ 161 w 1944"/>
                <a:gd name="T5" fmla="*/ 162 h 868"/>
                <a:gd name="T6" fmla="*/ 256 w 1944"/>
                <a:gd name="T7" fmla="*/ 53 h 868"/>
                <a:gd name="T8" fmla="*/ 364 w 1944"/>
                <a:gd name="T9" fmla="*/ 2 h 868"/>
                <a:gd name="T10" fmla="*/ 498 w 1944"/>
                <a:gd name="T11" fmla="*/ 64 h 868"/>
                <a:gd name="T12" fmla="*/ 632 w 1944"/>
                <a:gd name="T13" fmla="*/ 246 h 868"/>
                <a:gd name="T14" fmla="*/ 732 w 1944"/>
                <a:gd name="T15" fmla="*/ 430 h 868"/>
                <a:gd name="T16" fmla="*/ 845 w 1944"/>
                <a:gd name="T17" fmla="*/ 628 h 868"/>
                <a:gd name="T18" fmla="*/ 956 w 1944"/>
                <a:gd name="T19" fmla="*/ 788 h 868"/>
                <a:gd name="T20" fmla="*/ 1110 w 1944"/>
                <a:gd name="T21" fmla="*/ 862 h 868"/>
                <a:gd name="T22" fmla="*/ 1275 w 1944"/>
                <a:gd name="T23" fmla="*/ 747 h 868"/>
                <a:gd name="T24" fmla="*/ 1463 w 1944"/>
                <a:gd name="T25" fmla="*/ 442 h 868"/>
                <a:gd name="T26" fmla="*/ 1550 w 1944"/>
                <a:gd name="T27" fmla="*/ 277 h 868"/>
                <a:gd name="T28" fmla="*/ 1702 w 1944"/>
                <a:gd name="T29" fmla="*/ 67 h 868"/>
                <a:gd name="T30" fmla="*/ 1828 w 1944"/>
                <a:gd name="T31" fmla="*/ 5 h 868"/>
                <a:gd name="T32" fmla="*/ 1944 w 1944"/>
                <a:gd name="T33" fmla="*/ 5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4" h="868">
                  <a:moveTo>
                    <a:pt x="0" y="440"/>
                  </a:moveTo>
                  <a:cubicBezTo>
                    <a:pt x="14" y="413"/>
                    <a:pt x="59" y="332"/>
                    <a:pt x="86" y="286"/>
                  </a:cubicBezTo>
                  <a:cubicBezTo>
                    <a:pt x="113" y="240"/>
                    <a:pt x="133" y="201"/>
                    <a:pt x="161" y="162"/>
                  </a:cubicBezTo>
                  <a:cubicBezTo>
                    <a:pt x="189" y="123"/>
                    <a:pt x="223" y="79"/>
                    <a:pt x="256" y="53"/>
                  </a:cubicBezTo>
                  <a:cubicBezTo>
                    <a:pt x="290" y="26"/>
                    <a:pt x="324" y="0"/>
                    <a:pt x="364" y="2"/>
                  </a:cubicBezTo>
                  <a:cubicBezTo>
                    <a:pt x="405" y="5"/>
                    <a:pt x="453" y="24"/>
                    <a:pt x="498" y="64"/>
                  </a:cubicBezTo>
                  <a:cubicBezTo>
                    <a:pt x="543" y="105"/>
                    <a:pt x="593" y="185"/>
                    <a:pt x="632" y="246"/>
                  </a:cubicBezTo>
                  <a:cubicBezTo>
                    <a:pt x="670" y="306"/>
                    <a:pt x="696" y="366"/>
                    <a:pt x="732" y="430"/>
                  </a:cubicBezTo>
                  <a:cubicBezTo>
                    <a:pt x="768" y="493"/>
                    <a:pt x="808" y="568"/>
                    <a:pt x="845" y="628"/>
                  </a:cubicBezTo>
                  <a:cubicBezTo>
                    <a:pt x="883" y="687"/>
                    <a:pt x="912" y="749"/>
                    <a:pt x="956" y="788"/>
                  </a:cubicBezTo>
                  <a:cubicBezTo>
                    <a:pt x="1000" y="827"/>
                    <a:pt x="1057" y="868"/>
                    <a:pt x="1110" y="862"/>
                  </a:cubicBezTo>
                  <a:cubicBezTo>
                    <a:pt x="1164" y="855"/>
                    <a:pt x="1216" y="817"/>
                    <a:pt x="1275" y="747"/>
                  </a:cubicBezTo>
                  <a:cubicBezTo>
                    <a:pt x="1334" y="677"/>
                    <a:pt x="1417" y="520"/>
                    <a:pt x="1463" y="442"/>
                  </a:cubicBezTo>
                  <a:cubicBezTo>
                    <a:pt x="1508" y="364"/>
                    <a:pt x="1511" y="339"/>
                    <a:pt x="1550" y="277"/>
                  </a:cubicBezTo>
                  <a:cubicBezTo>
                    <a:pt x="1590" y="215"/>
                    <a:pt x="1656" y="112"/>
                    <a:pt x="1702" y="67"/>
                  </a:cubicBezTo>
                  <a:cubicBezTo>
                    <a:pt x="1748" y="21"/>
                    <a:pt x="1788" y="7"/>
                    <a:pt x="1828" y="5"/>
                  </a:cubicBezTo>
                  <a:cubicBezTo>
                    <a:pt x="1869" y="2"/>
                    <a:pt x="1920" y="43"/>
                    <a:pt x="1944" y="5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8" name="Text Box 15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3604" y="826"/>
              <a:ext cx="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16"/>
          <p:cNvGrpSpPr/>
          <p:nvPr/>
        </p:nvGrpSpPr>
        <p:grpSpPr bwMode="auto">
          <a:xfrm>
            <a:off x="4027170" y="1908493"/>
            <a:ext cx="3789363" cy="1535113"/>
            <a:chOff x="1591" y="387"/>
            <a:chExt cx="2387" cy="967"/>
          </a:xfrm>
        </p:grpSpPr>
        <p:sp>
          <p:nvSpPr>
            <p:cNvPr id="30" name="Freeform 17"/>
            <p:cNvSpPr/>
            <p:nvPr>
              <p:custDataLst>
                <p:tags r:id="rId29"/>
              </p:custDataLst>
            </p:nvPr>
          </p:nvSpPr>
          <p:spPr bwMode="auto">
            <a:xfrm flipH="1" flipV="1">
              <a:off x="1591" y="480"/>
              <a:ext cx="912" cy="874"/>
            </a:xfrm>
            <a:custGeom>
              <a:avLst/>
              <a:gdLst>
                <a:gd name="T0" fmla="*/ 0 w 1852"/>
                <a:gd name="T1" fmla="*/ 446 h 874"/>
                <a:gd name="T2" fmla="*/ 86 w 1852"/>
                <a:gd name="T3" fmla="*/ 292 h 874"/>
                <a:gd name="T4" fmla="*/ 161 w 1852"/>
                <a:gd name="T5" fmla="*/ 168 h 874"/>
                <a:gd name="T6" fmla="*/ 256 w 1852"/>
                <a:gd name="T7" fmla="*/ 59 h 874"/>
                <a:gd name="T8" fmla="*/ 364 w 1852"/>
                <a:gd name="T9" fmla="*/ 8 h 874"/>
                <a:gd name="T10" fmla="*/ 498 w 1852"/>
                <a:gd name="T11" fmla="*/ 70 h 874"/>
                <a:gd name="T12" fmla="*/ 632 w 1852"/>
                <a:gd name="T13" fmla="*/ 252 h 874"/>
                <a:gd name="T14" fmla="*/ 732 w 1852"/>
                <a:gd name="T15" fmla="*/ 436 h 874"/>
                <a:gd name="T16" fmla="*/ 845 w 1852"/>
                <a:gd name="T17" fmla="*/ 634 h 874"/>
                <a:gd name="T18" fmla="*/ 956 w 1852"/>
                <a:gd name="T19" fmla="*/ 794 h 874"/>
                <a:gd name="T20" fmla="*/ 1110 w 1852"/>
                <a:gd name="T21" fmla="*/ 868 h 874"/>
                <a:gd name="T22" fmla="*/ 1275 w 1852"/>
                <a:gd name="T23" fmla="*/ 753 h 874"/>
                <a:gd name="T24" fmla="*/ 1463 w 1852"/>
                <a:gd name="T25" fmla="*/ 448 h 874"/>
                <a:gd name="T26" fmla="*/ 1550 w 1852"/>
                <a:gd name="T27" fmla="*/ 283 h 874"/>
                <a:gd name="T28" fmla="*/ 1702 w 1852"/>
                <a:gd name="T29" fmla="*/ 73 h 874"/>
                <a:gd name="T30" fmla="*/ 1828 w 1852"/>
                <a:gd name="T31" fmla="*/ 11 h 874"/>
                <a:gd name="T32" fmla="*/ 1848 w 1852"/>
                <a:gd name="T33" fmla="*/ 6 h 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2" h="874">
                  <a:moveTo>
                    <a:pt x="0" y="446"/>
                  </a:moveTo>
                  <a:cubicBezTo>
                    <a:pt x="14" y="419"/>
                    <a:pt x="59" y="338"/>
                    <a:pt x="86" y="292"/>
                  </a:cubicBezTo>
                  <a:cubicBezTo>
                    <a:pt x="113" y="246"/>
                    <a:pt x="133" y="207"/>
                    <a:pt x="161" y="168"/>
                  </a:cubicBezTo>
                  <a:cubicBezTo>
                    <a:pt x="189" y="129"/>
                    <a:pt x="223" y="85"/>
                    <a:pt x="256" y="59"/>
                  </a:cubicBezTo>
                  <a:cubicBezTo>
                    <a:pt x="290" y="32"/>
                    <a:pt x="324" y="6"/>
                    <a:pt x="364" y="8"/>
                  </a:cubicBezTo>
                  <a:cubicBezTo>
                    <a:pt x="405" y="11"/>
                    <a:pt x="453" y="30"/>
                    <a:pt x="498" y="70"/>
                  </a:cubicBezTo>
                  <a:cubicBezTo>
                    <a:pt x="543" y="111"/>
                    <a:pt x="593" y="191"/>
                    <a:pt x="632" y="252"/>
                  </a:cubicBezTo>
                  <a:cubicBezTo>
                    <a:pt x="670" y="312"/>
                    <a:pt x="696" y="372"/>
                    <a:pt x="732" y="436"/>
                  </a:cubicBezTo>
                  <a:cubicBezTo>
                    <a:pt x="768" y="499"/>
                    <a:pt x="808" y="574"/>
                    <a:pt x="845" y="634"/>
                  </a:cubicBezTo>
                  <a:cubicBezTo>
                    <a:pt x="883" y="693"/>
                    <a:pt x="912" y="755"/>
                    <a:pt x="956" y="794"/>
                  </a:cubicBezTo>
                  <a:cubicBezTo>
                    <a:pt x="1000" y="833"/>
                    <a:pt x="1057" y="874"/>
                    <a:pt x="1110" y="868"/>
                  </a:cubicBezTo>
                  <a:cubicBezTo>
                    <a:pt x="1164" y="861"/>
                    <a:pt x="1216" y="823"/>
                    <a:pt x="1275" y="753"/>
                  </a:cubicBezTo>
                  <a:cubicBezTo>
                    <a:pt x="1334" y="683"/>
                    <a:pt x="1417" y="526"/>
                    <a:pt x="1463" y="448"/>
                  </a:cubicBezTo>
                  <a:cubicBezTo>
                    <a:pt x="1508" y="370"/>
                    <a:pt x="1511" y="345"/>
                    <a:pt x="1550" y="283"/>
                  </a:cubicBezTo>
                  <a:cubicBezTo>
                    <a:pt x="1590" y="221"/>
                    <a:pt x="1656" y="118"/>
                    <a:pt x="1702" y="73"/>
                  </a:cubicBezTo>
                  <a:cubicBezTo>
                    <a:pt x="1748" y="27"/>
                    <a:pt x="1804" y="22"/>
                    <a:pt x="1828" y="11"/>
                  </a:cubicBezTo>
                  <a:cubicBezTo>
                    <a:pt x="1852" y="0"/>
                    <a:pt x="1844" y="7"/>
                    <a:pt x="1848" y="6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31" name="Freeform 18"/>
            <p:cNvSpPr/>
            <p:nvPr>
              <p:custDataLst>
                <p:tags r:id="rId30"/>
              </p:custDataLst>
            </p:nvPr>
          </p:nvSpPr>
          <p:spPr bwMode="auto">
            <a:xfrm>
              <a:off x="2497" y="528"/>
              <a:ext cx="1014" cy="820"/>
            </a:xfrm>
            <a:custGeom>
              <a:avLst/>
              <a:gdLst>
                <a:gd name="T0" fmla="*/ 0 w 1944"/>
                <a:gd name="T1" fmla="*/ 440 h 868"/>
                <a:gd name="T2" fmla="*/ 86 w 1944"/>
                <a:gd name="T3" fmla="*/ 286 h 868"/>
                <a:gd name="T4" fmla="*/ 161 w 1944"/>
                <a:gd name="T5" fmla="*/ 162 h 868"/>
                <a:gd name="T6" fmla="*/ 256 w 1944"/>
                <a:gd name="T7" fmla="*/ 53 h 868"/>
                <a:gd name="T8" fmla="*/ 364 w 1944"/>
                <a:gd name="T9" fmla="*/ 2 h 868"/>
                <a:gd name="T10" fmla="*/ 498 w 1944"/>
                <a:gd name="T11" fmla="*/ 64 h 868"/>
                <a:gd name="T12" fmla="*/ 632 w 1944"/>
                <a:gd name="T13" fmla="*/ 246 h 868"/>
                <a:gd name="T14" fmla="*/ 732 w 1944"/>
                <a:gd name="T15" fmla="*/ 430 h 868"/>
                <a:gd name="T16" fmla="*/ 845 w 1944"/>
                <a:gd name="T17" fmla="*/ 628 h 868"/>
                <a:gd name="T18" fmla="*/ 956 w 1944"/>
                <a:gd name="T19" fmla="*/ 788 h 868"/>
                <a:gd name="T20" fmla="*/ 1110 w 1944"/>
                <a:gd name="T21" fmla="*/ 862 h 868"/>
                <a:gd name="T22" fmla="*/ 1275 w 1944"/>
                <a:gd name="T23" fmla="*/ 747 h 868"/>
                <a:gd name="T24" fmla="*/ 1463 w 1944"/>
                <a:gd name="T25" fmla="*/ 442 h 868"/>
                <a:gd name="T26" fmla="*/ 1550 w 1944"/>
                <a:gd name="T27" fmla="*/ 277 h 868"/>
                <a:gd name="T28" fmla="*/ 1702 w 1944"/>
                <a:gd name="T29" fmla="*/ 67 h 868"/>
                <a:gd name="T30" fmla="*/ 1828 w 1944"/>
                <a:gd name="T31" fmla="*/ 5 h 868"/>
                <a:gd name="T32" fmla="*/ 1944 w 1944"/>
                <a:gd name="T33" fmla="*/ 53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44" h="868">
                  <a:moveTo>
                    <a:pt x="0" y="440"/>
                  </a:moveTo>
                  <a:cubicBezTo>
                    <a:pt x="14" y="413"/>
                    <a:pt x="59" y="332"/>
                    <a:pt x="86" y="286"/>
                  </a:cubicBezTo>
                  <a:cubicBezTo>
                    <a:pt x="113" y="240"/>
                    <a:pt x="133" y="201"/>
                    <a:pt x="161" y="162"/>
                  </a:cubicBezTo>
                  <a:cubicBezTo>
                    <a:pt x="189" y="123"/>
                    <a:pt x="223" y="79"/>
                    <a:pt x="256" y="53"/>
                  </a:cubicBezTo>
                  <a:cubicBezTo>
                    <a:pt x="290" y="26"/>
                    <a:pt x="324" y="0"/>
                    <a:pt x="364" y="2"/>
                  </a:cubicBezTo>
                  <a:cubicBezTo>
                    <a:pt x="405" y="5"/>
                    <a:pt x="453" y="24"/>
                    <a:pt x="498" y="64"/>
                  </a:cubicBezTo>
                  <a:cubicBezTo>
                    <a:pt x="543" y="105"/>
                    <a:pt x="593" y="185"/>
                    <a:pt x="632" y="246"/>
                  </a:cubicBezTo>
                  <a:cubicBezTo>
                    <a:pt x="670" y="306"/>
                    <a:pt x="696" y="366"/>
                    <a:pt x="732" y="430"/>
                  </a:cubicBezTo>
                  <a:cubicBezTo>
                    <a:pt x="768" y="493"/>
                    <a:pt x="808" y="568"/>
                    <a:pt x="845" y="628"/>
                  </a:cubicBezTo>
                  <a:cubicBezTo>
                    <a:pt x="883" y="687"/>
                    <a:pt x="912" y="749"/>
                    <a:pt x="956" y="788"/>
                  </a:cubicBezTo>
                  <a:cubicBezTo>
                    <a:pt x="1000" y="827"/>
                    <a:pt x="1057" y="868"/>
                    <a:pt x="1110" y="862"/>
                  </a:cubicBezTo>
                  <a:cubicBezTo>
                    <a:pt x="1164" y="855"/>
                    <a:pt x="1216" y="817"/>
                    <a:pt x="1275" y="747"/>
                  </a:cubicBezTo>
                  <a:cubicBezTo>
                    <a:pt x="1334" y="677"/>
                    <a:pt x="1417" y="520"/>
                    <a:pt x="1463" y="442"/>
                  </a:cubicBezTo>
                  <a:cubicBezTo>
                    <a:pt x="1508" y="364"/>
                    <a:pt x="1511" y="339"/>
                    <a:pt x="1550" y="277"/>
                  </a:cubicBezTo>
                  <a:cubicBezTo>
                    <a:pt x="1590" y="215"/>
                    <a:pt x="1656" y="112"/>
                    <a:pt x="1702" y="67"/>
                  </a:cubicBezTo>
                  <a:cubicBezTo>
                    <a:pt x="1748" y="21"/>
                    <a:pt x="1788" y="7"/>
                    <a:pt x="1828" y="5"/>
                  </a:cubicBezTo>
                  <a:cubicBezTo>
                    <a:pt x="1869" y="2"/>
                    <a:pt x="1920" y="43"/>
                    <a:pt x="1944" y="53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32" name="Text Box 19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3599" y="387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Group 28"/>
          <p:cNvGrpSpPr/>
          <p:nvPr/>
        </p:nvGrpSpPr>
        <p:grpSpPr bwMode="auto">
          <a:xfrm>
            <a:off x="3150870" y="2518093"/>
            <a:ext cx="4751388" cy="519113"/>
            <a:chOff x="343" y="2427"/>
            <a:chExt cx="2993" cy="327"/>
          </a:xfrm>
        </p:grpSpPr>
        <p:sp>
          <p:nvSpPr>
            <p:cNvPr id="34" name="Line 29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816" y="2580"/>
              <a:ext cx="2520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5" name="Text Box 30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343" y="2427"/>
              <a:ext cx="5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2000"/>
                                        <p:tgtEl>
                                          <p:spTgt spid="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8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 animBg="1"/>
      <p:bldP spid="8196" grpId="0" bldLvl="0" animBg="1" autoUpdateAnimBg="0"/>
      <p:bldP spid="8223" grpId="0" bldLvl="0" animBg="1"/>
      <p:bldP spid="8226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911225" y="1628140"/>
            <a:ext cx="1612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时域形式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985520" y="4219575"/>
            <a:ext cx="1612900" cy="497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相量形式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2855278" y="1628458"/>
          <a:ext cx="37703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39" name="公式" r:id="rId1" imgW="2222500" imgH="368300" progId="Equation.3">
                  <p:embed/>
                </p:oleObj>
              </mc:Choice>
              <mc:Fallback>
                <p:oleObj name="公式" r:id="rId1" imgW="2222500" imgH="368300" progId="Equation.3">
                  <p:embed/>
                  <p:pic>
                    <p:nvPicPr>
                      <p:cNvPr id="0" name="Object 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278" y="1628458"/>
                        <a:ext cx="377031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/>
        </p:nvGraphicFramePr>
        <p:xfrm>
          <a:off x="2823845" y="2420303"/>
          <a:ext cx="6081713" cy="172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0" name="公式" r:id="rId3" imgW="3759200" imgH="1066800" progId="Equation.3">
                  <p:embed/>
                </p:oleObj>
              </mc:Choice>
              <mc:Fallback>
                <p:oleObj name="公式" r:id="rId3" imgW="3759200" imgH="1066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845" y="2420303"/>
                        <a:ext cx="6081713" cy="172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Text Box 26" descr="绿色大理石"/>
          <p:cNvSpPr txBox="1">
            <a:spLocks noChangeArrowheads="1"/>
          </p:cNvSpPr>
          <p:nvPr/>
        </p:nvSpPr>
        <p:spPr bwMode="auto">
          <a:xfrm>
            <a:off x="9492615" y="4437063"/>
            <a:ext cx="1612900" cy="52197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相量模型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22" name="Text Box 54"/>
          <p:cNvSpPr txBox="1">
            <a:spLocks noChangeArrowheads="1"/>
          </p:cNvSpPr>
          <p:nvPr/>
        </p:nvSpPr>
        <p:spPr bwMode="auto">
          <a:xfrm>
            <a:off x="984250" y="5289550"/>
            <a:ext cx="16637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相量关系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7223" name="Object 55"/>
          <p:cNvGraphicFramePr>
            <a:graphicFrameLocks noChangeAspect="1"/>
          </p:cNvGraphicFramePr>
          <p:nvPr/>
        </p:nvGraphicFramePr>
        <p:xfrm>
          <a:off x="2717165" y="5228590"/>
          <a:ext cx="4276725" cy="847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41" name="公式" r:id="rId6" imgW="1181100" imgH="228600" progId="Equation.3">
                  <p:embed/>
                </p:oleObj>
              </mc:Choice>
              <mc:Fallback>
                <p:oleObj name="公式" r:id="rId6" imgW="1181100" imgH="2286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165" y="5228590"/>
                        <a:ext cx="4276725" cy="84709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37" name="Group 6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7238" name="Picture 70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39" name="Text Box 7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240" name="Group 7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7241" name="Picture 73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42" name="Text Box 7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248" name="Group 80"/>
          <p:cNvGrpSpPr/>
          <p:nvPr/>
        </p:nvGrpSpPr>
        <p:grpSpPr bwMode="auto">
          <a:xfrm>
            <a:off x="7208520" y="5013008"/>
            <a:ext cx="4283075" cy="1138238"/>
            <a:chOff x="1758" y="3203"/>
            <a:chExt cx="2698" cy="717"/>
          </a:xfrm>
        </p:grpSpPr>
        <p:sp>
          <p:nvSpPr>
            <p:cNvPr id="7225" name="Text Box 57"/>
            <p:cNvSpPr txBox="1">
              <a:spLocks noChangeArrowheads="1"/>
            </p:cNvSpPr>
            <p:nvPr/>
          </p:nvSpPr>
          <p:spPr bwMode="auto">
            <a:xfrm>
              <a:off x="1940" y="3203"/>
              <a:ext cx="233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dirty="0">
                  <a:latin typeface="Times New Roman" panose="02020603050405020304" pitchFamily="18" charset="0"/>
                </a:rPr>
                <a:t>有效值关系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3200" b="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 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 I</a:t>
              </a:r>
              <a:endPara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26" name="Text Box 58"/>
            <p:cNvSpPr txBox="1">
              <a:spLocks noChangeArrowheads="1"/>
            </p:cNvSpPr>
            <p:nvPr/>
          </p:nvSpPr>
          <p:spPr bwMode="auto">
            <a:xfrm>
              <a:off x="1950" y="3552"/>
              <a:ext cx="250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</a:rPr>
                <a:t>相位关系    </a:t>
              </a:r>
              <a:r>
                <a:rPr kumimoji="1" lang="zh-CN" altLang="en-US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 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+90°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                         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47" name="AutoShape 79"/>
            <p:cNvSpPr/>
            <p:nvPr/>
          </p:nvSpPr>
          <p:spPr bwMode="auto">
            <a:xfrm>
              <a:off x="1758" y="3320"/>
              <a:ext cx="152" cy="483"/>
            </a:xfrm>
            <a:prstGeom prst="leftBrace">
              <a:avLst>
                <a:gd name="adj1" fmla="val 125926"/>
                <a:gd name="adj2" fmla="val 45382"/>
              </a:avLst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86" name="Group 11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7287" name="Picture 11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88" name="Text Box 12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302" name="Group 134"/>
          <p:cNvGrpSpPr/>
          <p:nvPr/>
        </p:nvGrpSpPr>
        <p:grpSpPr bwMode="auto">
          <a:xfrm>
            <a:off x="3287078" y="4162108"/>
            <a:ext cx="4729162" cy="587375"/>
            <a:chOff x="2479" y="2205"/>
            <a:chExt cx="2979" cy="370"/>
          </a:xfrm>
        </p:grpSpPr>
        <p:graphicFrame>
          <p:nvGraphicFramePr>
            <p:cNvPr id="7191" name="Object 23"/>
            <p:cNvGraphicFramePr>
              <a:graphicFrameLocks noChangeAspect="1"/>
            </p:cNvGraphicFramePr>
            <p:nvPr/>
          </p:nvGraphicFramePr>
          <p:xfrm>
            <a:off x="2479" y="2205"/>
            <a:ext cx="297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44" name="公式" r:id="rId9" imgW="2857500" imgH="355600" progId="Equation.3">
                    <p:embed/>
                  </p:oleObj>
                </mc:Choice>
                <mc:Fallback>
                  <p:oleObj name="公式" r:id="rId9" imgW="2857500" imgH="355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9" y="2205"/>
                          <a:ext cx="297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1" name="Line 63"/>
            <p:cNvSpPr>
              <a:spLocks noChangeShapeType="1"/>
            </p:cNvSpPr>
            <p:nvPr/>
          </p:nvSpPr>
          <p:spPr bwMode="auto">
            <a:xfrm>
              <a:off x="4459" y="2541"/>
              <a:ext cx="8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01" name="Line 133"/>
            <p:cNvSpPr>
              <a:spLocks noChangeShapeType="1"/>
            </p:cNvSpPr>
            <p:nvPr/>
          </p:nvSpPr>
          <p:spPr bwMode="auto">
            <a:xfrm>
              <a:off x="2989" y="2541"/>
              <a:ext cx="22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36880"/>
            <a:ext cx="10515600" cy="1141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电感元件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VCR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的相量形式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Group 131"/>
          <p:cNvGrpSpPr/>
          <p:nvPr/>
        </p:nvGrpSpPr>
        <p:grpSpPr bwMode="auto">
          <a:xfrm>
            <a:off x="9580563" y="694690"/>
            <a:ext cx="1679575" cy="1812925"/>
            <a:chOff x="385" y="754"/>
            <a:chExt cx="1058" cy="1142"/>
          </a:xfrm>
        </p:grpSpPr>
        <p:sp>
          <p:nvSpPr>
            <p:cNvPr id="4" name="Freeform 86"/>
            <p:cNvSpPr/>
            <p:nvPr>
              <p:custDataLst>
                <p:tags r:id="rId11"/>
              </p:custDataLst>
            </p:nvPr>
          </p:nvSpPr>
          <p:spPr bwMode="auto">
            <a:xfrm>
              <a:off x="1134" y="1117"/>
              <a:ext cx="1" cy="168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" name="Freeform 87"/>
            <p:cNvSpPr/>
            <p:nvPr>
              <p:custDataLst>
                <p:tags r:id="rId12"/>
              </p:custDataLst>
            </p:nvPr>
          </p:nvSpPr>
          <p:spPr bwMode="auto">
            <a:xfrm>
              <a:off x="1128" y="1661"/>
              <a:ext cx="44" cy="211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" name="Freeform 88"/>
            <p:cNvSpPr/>
            <p:nvPr>
              <p:custDataLst>
                <p:tags r:id="rId13"/>
              </p:custDataLst>
            </p:nvPr>
          </p:nvSpPr>
          <p:spPr bwMode="auto">
            <a:xfrm>
              <a:off x="558" y="1117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" name="Freeform 89"/>
            <p:cNvSpPr/>
            <p:nvPr>
              <p:custDataLst>
                <p:tags r:id="rId14"/>
              </p:custDataLst>
            </p:nvPr>
          </p:nvSpPr>
          <p:spPr bwMode="auto">
            <a:xfrm>
              <a:off x="555" y="1866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" name="Line 90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657" y="1117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Text Box 9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67" y="754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9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85" y="1362"/>
              <a:ext cx="4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Text Box 93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02" y="133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94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504" y="1842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3" name="Oval 9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04" y="1122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4" name="Text Box 9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423" y="1138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97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36" y="1569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6" name="Group 126"/>
            <p:cNvGrpSpPr/>
            <p:nvPr/>
          </p:nvGrpSpPr>
          <p:grpSpPr bwMode="auto">
            <a:xfrm rot="10800000">
              <a:off x="1120" y="1289"/>
              <a:ext cx="90" cy="363"/>
              <a:chOff x="1565" y="2614"/>
              <a:chExt cx="90" cy="486"/>
            </a:xfrm>
          </p:grpSpPr>
          <p:sp>
            <p:nvSpPr>
              <p:cNvPr id="17" name="Arc 127"/>
              <p:cNvSpPr/>
              <p:nvPr>
                <p:custDataLst>
                  <p:tags r:id="rId23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8" name="Arc 128"/>
              <p:cNvSpPr/>
              <p:nvPr>
                <p:custDataLst>
                  <p:tags r:id="rId24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9" name="Arc 129"/>
              <p:cNvSpPr/>
              <p:nvPr>
                <p:custDataLst>
                  <p:tags r:id="rId25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" name="Arc 130"/>
              <p:cNvSpPr/>
              <p:nvPr>
                <p:custDataLst>
                  <p:tags r:id="rId26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grpSp>
        <p:nvGrpSpPr>
          <p:cNvPr id="21" name="Group 132"/>
          <p:cNvGrpSpPr/>
          <p:nvPr/>
        </p:nvGrpSpPr>
        <p:grpSpPr bwMode="auto">
          <a:xfrm>
            <a:off x="9580880" y="2638743"/>
            <a:ext cx="2284413" cy="1608137"/>
            <a:chOff x="340" y="2069"/>
            <a:chExt cx="1439" cy="1013"/>
          </a:xfrm>
        </p:grpSpPr>
        <p:sp>
          <p:nvSpPr>
            <p:cNvPr id="22" name="Freeform 99"/>
            <p:cNvSpPr/>
            <p:nvPr>
              <p:custDataLst>
                <p:tags r:id="rId27"/>
              </p:custDataLst>
            </p:nvPr>
          </p:nvSpPr>
          <p:spPr bwMode="auto">
            <a:xfrm>
              <a:off x="1086" y="2332"/>
              <a:ext cx="1" cy="168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3" name="Freeform 100"/>
            <p:cNvSpPr/>
            <p:nvPr>
              <p:custDataLst>
                <p:tags r:id="rId28"/>
              </p:custDataLst>
            </p:nvPr>
          </p:nvSpPr>
          <p:spPr bwMode="auto">
            <a:xfrm>
              <a:off x="1080" y="2840"/>
              <a:ext cx="44" cy="218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4" name="Freeform 101"/>
            <p:cNvSpPr/>
            <p:nvPr>
              <p:custDataLst>
                <p:tags r:id="rId29"/>
              </p:custDataLst>
            </p:nvPr>
          </p:nvSpPr>
          <p:spPr bwMode="auto">
            <a:xfrm>
              <a:off x="510" y="2332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5" name="Freeform 102"/>
            <p:cNvSpPr/>
            <p:nvPr>
              <p:custDataLst>
                <p:tags r:id="rId30"/>
              </p:custDataLst>
            </p:nvPr>
          </p:nvSpPr>
          <p:spPr bwMode="auto">
            <a:xfrm>
              <a:off x="507" y="3052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6" name="Line 103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612" y="2341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7" name="Text Box 104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1156" y="2522"/>
              <a:ext cx="6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105"/>
            <p:cNvSpPr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456" y="3028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9" name="Oval 106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456" y="2308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30" name="Text Box 107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375" y="232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108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388" y="275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2" name="Object 109"/>
            <p:cNvGraphicFramePr>
              <a:graphicFrameLocks noChangeAspect="1"/>
            </p:cNvGraphicFramePr>
            <p:nvPr>
              <p:custDataLst>
                <p:tags r:id="rId37"/>
              </p:custDataLst>
            </p:nvPr>
          </p:nvGraphicFramePr>
          <p:xfrm>
            <a:off x="340" y="2549"/>
            <a:ext cx="28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公式" r:id="rId38" imgW="317500" imgH="393700" progId="Equation.3">
                    <p:embed/>
                  </p:oleObj>
                </mc:Choice>
                <mc:Fallback>
                  <p:oleObj name="公式" r:id="rId38" imgW="317500" imgH="39370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549"/>
                          <a:ext cx="28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10"/>
            <p:cNvGraphicFramePr>
              <a:graphicFrameLocks noChangeAspect="1"/>
            </p:cNvGraphicFramePr>
            <p:nvPr>
              <p:custDataLst>
                <p:tags r:id="rId40"/>
              </p:custDataLst>
            </p:nvPr>
          </p:nvGraphicFramePr>
          <p:xfrm>
            <a:off x="657" y="2069"/>
            <a:ext cx="16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公式" r:id="rId41" imgW="165100" imgH="292100" progId="Equation.3">
                    <p:embed/>
                  </p:oleObj>
                </mc:Choice>
                <mc:Fallback>
                  <p:oleObj name="公式" r:id="rId41" imgW="165100" imgH="292100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069"/>
                          <a:ext cx="16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Group 121"/>
            <p:cNvGrpSpPr/>
            <p:nvPr/>
          </p:nvGrpSpPr>
          <p:grpSpPr bwMode="auto">
            <a:xfrm rot="10800000">
              <a:off x="1075" y="2487"/>
              <a:ext cx="90" cy="363"/>
              <a:chOff x="1565" y="2614"/>
              <a:chExt cx="90" cy="486"/>
            </a:xfrm>
          </p:grpSpPr>
          <p:sp>
            <p:nvSpPr>
              <p:cNvPr id="37" name="Arc 122"/>
              <p:cNvSpPr/>
              <p:nvPr>
                <p:custDataLst>
                  <p:tags r:id="rId43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8" name="Arc 123"/>
              <p:cNvSpPr/>
              <p:nvPr>
                <p:custDataLst>
                  <p:tags r:id="rId44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9" name="Arc 124"/>
              <p:cNvSpPr/>
              <p:nvPr>
                <p:custDataLst>
                  <p:tags r:id="rId45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40" name="Arc 125"/>
              <p:cNvSpPr/>
              <p:nvPr>
                <p:custDataLst>
                  <p:tags r:id="rId46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20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90" grpId="0"/>
      <p:bldP spid="7194" grpId="0" bldLvl="0" animBg="1" autoUpdateAnimBg="0"/>
      <p:bldP spid="7222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 descr="绿色大理石"/>
          <p:cNvSpPr txBox="1">
            <a:spLocks noChangeArrowheads="1"/>
          </p:cNvSpPr>
          <p:nvPr/>
        </p:nvSpPr>
        <p:spPr bwMode="auto">
          <a:xfrm>
            <a:off x="1199198" y="3348038"/>
            <a:ext cx="2232025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感抗的性质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3" descr="横虚线"/>
          <p:cNvSpPr txBox="1">
            <a:spLocks noChangeArrowheads="1"/>
          </p:cNvSpPr>
          <p:nvPr/>
        </p:nvSpPr>
        <p:spPr bwMode="auto">
          <a:xfrm>
            <a:off x="3615690" y="3392805"/>
            <a:ext cx="39941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ashHorz">
                  <a:fgClr>
                    <a:srgbClr val="CCCC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pattFill prst="weave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表示限制电流的能力。</a:t>
            </a:r>
            <a:endParaRPr kumimoji="1" lang="zh-CN" altLang="en-US" i="1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148" name="Text Box 4" descr="横虚线"/>
          <p:cNvSpPr txBox="1">
            <a:spLocks noChangeArrowheads="1"/>
          </p:cNvSpPr>
          <p:nvPr/>
        </p:nvSpPr>
        <p:spPr bwMode="auto">
          <a:xfrm>
            <a:off x="3617595" y="3967480"/>
            <a:ext cx="35890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dashHorz">
                  <a:fgClr>
                    <a:srgbClr val="CCCC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pattFill prst="weave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2"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感抗和频率成正比。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55" name="Text Box 11" descr="绿色大理石"/>
          <p:cNvSpPr txBox="1">
            <a:spLocks noChangeArrowheads="1"/>
          </p:cNvSpPr>
          <p:nvPr/>
        </p:nvSpPr>
        <p:spPr bwMode="auto">
          <a:xfrm>
            <a:off x="1203643" y="5443538"/>
            <a:ext cx="1970405" cy="60769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相量表达式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auto">
          <a:xfrm>
            <a:off x="1633538" y="1985328"/>
            <a:ext cx="8675687" cy="117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=2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fL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称为感抗，单位为</a:t>
            </a:r>
            <a:r>
              <a:rPr kumimoji="1"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 b="0" dirty="0">
                <a:latin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latin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欧</a:t>
            </a:r>
            <a:r>
              <a:rPr kumimoji="1" lang="en-US" altLang="zh-CN" b="0" dirty="0">
                <a:latin typeface="楷体_GB2312" pitchFamily="49" charset="-122"/>
                <a:sym typeface="Symbol" panose="05050102010706020507" pitchFamily="18" charset="2"/>
              </a:rPr>
              <a:t>[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姆</a:t>
            </a:r>
            <a:r>
              <a:rPr kumimoji="1" lang="en-US" altLang="zh-CN" b="0" dirty="0">
                <a:latin typeface="楷体_GB2312" pitchFamily="49" charset="-122"/>
                <a:sym typeface="Symbol" panose="05050102010706020507" pitchFamily="18" charset="2"/>
              </a:rPr>
              <a:t>]</a:t>
            </a:r>
            <a:r>
              <a:rPr kumimoji="1" lang="en-US" altLang="zh-CN" dirty="0">
                <a:latin typeface="楷体_GB2312" pitchFamily="49" charset="-122"/>
                <a:sym typeface="Symbol" panose="05050102010706020507" pitchFamily="18" charset="2"/>
              </a:rPr>
              <a:t>)</a:t>
            </a:r>
            <a:endParaRPr kumimoji="1" lang="en-US" altLang="zh-CN" dirty="0">
              <a:latin typeface="楷体_GB2312" pitchFamily="49" charset="-122"/>
              <a:sym typeface="Symbol" panose="05050102010706020507" pitchFamily="18" charset="2"/>
            </a:endParaRPr>
          </a:p>
          <a:p>
            <a:pPr algn="just">
              <a:spcBef>
                <a:spcPct val="20000"/>
              </a:spcBef>
            </a:pP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1/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 L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1/2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fL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感纳，单位为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西</a:t>
            </a:r>
            <a:r>
              <a:rPr kumimoji="1"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门子</a:t>
            </a:r>
            <a:r>
              <a:rPr kumimoji="1" lang="en-US" altLang="zh-CN" b="0" dirty="0">
                <a:latin typeface="Times New Roman" panose="02020603050405020304" pitchFamily="18" charset="0"/>
                <a:sym typeface="Symbol" panose="05050102010706020507" pitchFamily="18" charset="2"/>
              </a:rPr>
              <a:t>])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1" lang="en-US" altLang="zh-CN" i="1" dirty="0">
              <a:solidFill>
                <a:schemeClr val="bg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57" name="Text Box 13" descr="绿色大理石"/>
          <p:cNvSpPr txBox="1">
            <a:spLocks noChangeArrowheads="1"/>
          </p:cNvSpPr>
          <p:nvPr/>
        </p:nvSpPr>
        <p:spPr bwMode="auto">
          <a:xfrm>
            <a:off x="1131253" y="1338580"/>
            <a:ext cx="2447925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>
                <a:solidFill>
                  <a:schemeClr val="bg1"/>
                </a:solidFill>
                <a:latin typeface="楷体_GB2312" pitchFamily="49" charset="-122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感抗和感纳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</a:endParaRP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3575685" y="5588635"/>
          <a:ext cx="3457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" name="公式" r:id="rId2" imgW="2044700" imgH="355600" progId="Equation.3">
                  <p:embed/>
                </p:oleObj>
              </mc:Choice>
              <mc:Fallback>
                <p:oleObj name="公式" r:id="rId2" imgW="2044700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685" y="5588635"/>
                        <a:ext cx="3457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/>
        </p:nvGraphicFramePr>
        <p:xfrm>
          <a:off x="4044315" y="4552633"/>
          <a:ext cx="399573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0" name="公式" r:id="rId4" imgW="2692400" imgH="622300" progId="Equation.3">
                  <p:embed/>
                </p:oleObj>
              </mc:Choice>
              <mc:Fallback>
                <p:oleObj name="公式" r:id="rId4" imgW="2692400" imgH="622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315" y="4552633"/>
                        <a:ext cx="399573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/>
          <p:cNvGraphicFramePr>
            <a:graphicFrameLocks noChangeAspect="1"/>
          </p:cNvGraphicFramePr>
          <p:nvPr/>
        </p:nvGraphicFramePr>
        <p:xfrm>
          <a:off x="6746558" y="5409248"/>
          <a:ext cx="417671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11" name="公式" r:id="rId6" imgW="2603500" imgH="647700" progId="Equation.3">
                  <p:embed/>
                </p:oleObj>
              </mc:Choice>
              <mc:Fallback>
                <p:oleObj name="公式" r:id="rId6" imgW="2603500" imgH="6477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558" y="5409248"/>
                        <a:ext cx="417671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5" name="Group 2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166" name="Picture 22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67" name="Text Box 2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168" name="Group 2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169" name="Picture 25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70" name="Text Box 2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177" name="Group 3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178" name="Picture 34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79" name="Text Box 3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181" name="Group 37"/>
          <p:cNvGrpSpPr/>
          <p:nvPr/>
        </p:nvGrpSpPr>
        <p:grpSpPr bwMode="auto">
          <a:xfrm>
            <a:off x="8606155" y="3293110"/>
            <a:ext cx="2740583" cy="2247938"/>
            <a:chOff x="521" y="2103"/>
            <a:chExt cx="1249" cy="896"/>
          </a:xfrm>
        </p:grpSpPr>
        <p:grpSp>
          <p:nvGrpSpPr>
            <p:cNvPr id="6149" name="Group 5"/>
            <p:cNvGrpSpPr/>
            <p:nvPr/>
          </p:nvGrpSpPr>
          <p:grpSpPr bwMode="auto">
            <a:xfrm>
              <a:off x="721" y="2103"/>
              <a:ext cx="1049" cy="774"/>
              <a:chOff x="2016" y="1966"/>
              <a:chExt cx="1049" cy="774"/>
            </a:xfrm>
          </p:grpSpPr>
          <p:sp>
            <p:nvSpPr>
              <p:cNvPr id="6150" name="Line 6"/>
              <p:cNvSpPr>
                <a:spLocks noChangeShapeType="1"/>
              </p:cNvSpPr>
              <p:nvPr/>
            </p:nvSpPr>
            <p:spPr bwMode="auto">
              <a:xfrm flipV="1">
                <a:off x="2016" y="1972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1" name="Line 7"/>
              <p:cNvSpPr>
                <a:spLocks noChangeShapeType="1"/>
              </p:cNvSpPr>
              <p:nvPr/>
            </p:nvSpPr>
            <p:spPr bwMode="auto">
              <a:xfrm>
                <a:off x="2016" y="2740"/>
                <a:ext cx="96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2" name="Line 8"/>
              <p:cNvSpPr>
                <a:spLocks noChangeShapeType="1"/>
              </p:cNvSpPr>
              <p:nvPr/>
            </p:nvSpPr>
            <p:spPr bwMode="auto">
              <a:xfrm flipV="1">
                <a:off x="2016" y="2260"/>
                <a:ext cx="864" cy="48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53" name="Text Box 9"/>
              <p:cNvSpPr txBox="1">
                <a:spLocks noChangeArrowheads="1"/>
              </p:cNvSpPr>
              <p:nvPr/>
            </p:nvSpPr>
            <p:spPr bwMode="auto">
              <a:xfrm>
                <a:off x="2796" y="2500"/>
                <a:ext cx="269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2077" y="1966"/>
                <a:ext cx="333" cy="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b="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180" name="Text Box 36"/>
            <p:cNvSpPr txBox="1">
              <a:spLocks noChangeArrowheads="1"/>
            </p:cNvSpPr>
            <p:nvPr/>
          </p:nvSpPr>
          <p:spPr bwMode="auto">
            <a:xfrm>
              <a:off x="521" y="2840"/>
              <a:ext cx="227" cy="1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368342" y="1410335"/>
            <a:ext cx="35496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亨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秒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伏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秒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安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秒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欧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58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感抗和感纳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 animBg="1" autoUpdateAnimBg="0"/>
      <p:bldP spid="6147" grpId="0" bldLvl="0" animBg="1" autoUpdateAnimBg="0"/>
      <p:bldP spid="6148" grpId="0" bldLvl="0" animBg="1" autoUpdateAnimBg="0"/>
      <p:bldP spid="6155" grpId="0" bldLvl="0" animBg="1" autoUpdateAnimBg="0"/>
      <p:bldP spid="6156" grpId="0" bldLvl="0" animBg="1" autoUpdateAnimBg="0"/>
      <p:bldP spid="6157" grpId="0" bldLvl="0" animBg="1" autoUpdateAnimBg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 descr="绿色大理石"/>
          <p:cNvSpPr txBox="1">
            <a:spLocks noChangeArrowheads="1"/>
          </p:cNvSpPr>
          <p:nvPr/>
        </p:nvSpPr>
        <p:spPr bwMode="auto">
          <a:xfrm>
            <a:off x="1131253" y="1553528"/>
            <a:ext cx="3612515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几种表示法的关系：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1490980" y="3084830"/>
          <a:ext cx="2811780" cy="166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3" name="公式" r:id="rId2" imgW="1625600" imgH="965200" progId="Equation.3">
                  <p:embed/>
                </p:oleObj>
              </mc:Choice>
              <mc:Fallback>
                <p:oleObj name="公式" r:id="rId2" imgW="1625600" imgH="965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980" y="3084830"/>
                        <a:ext cx="2811780" cy="1668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5" name="Text Box 11"/>
          <p:cNvSpPr txBox="1">
            <a:spLocks noChangeArrowheads="1"/>
          </p:cNvSpPr>
          <p:nvPr/>
        </p:nvSpPr>
        <p:spPr bwMode="auto">
          <a:xfrm>
            <a:off x="4584383" y="3645218"/>
            <a:ext cx="5403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或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5160645" y="3228023"/>
          <a:ext cx="2770188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4" name="公式" r:id="rId4" imgW="1460500" imgH="698500" progId="Equation.3">
                  <p:embed/>
                </p:oleObj>
              </mc:Choice>
              <mc:Fallback>
                <p:oleObj name="公式" r:id="rId4" imgW="1460500" imgH="698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0645" y="3228023"/>
                        <a:ext cx="2770188" cy="131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32" name="Group 4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7633" name="Picture 49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34" name="Text Box 5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7635" name="Group 5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7636" name="Picture 52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37" name="Text Box 5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7638" name="Group 54"/>
          <p:cNvGrpSpPr/>
          <p:nvPr/>
        </p:nvGrpSpPr>
        <p:grpSpPr bwMode="auto">
          <a:xfrm>
            <a:off x="8682038" y="1696085"/>
            <a:ext cx="2871589" cy="2673140"/>
            <a:chOff x="3498" y="482"/>
            <a:chExt cx="2068" cy="1803"/>
          </a:xfrm>
        </p:grpSpPr>
        <p:sp>
          <p:nvSpPr>
            <p:cNvPr id="67639" name="Line 55"/>
            <p:cNvSpPr>
              <a:spLocks noChangeShapeType="1"/>
            </p:cNvSpPr>
            <p:nvPr/>
          </p:nvSpPr>
          <p:spPr bwMode="auto">
            <a:xfrm>
              <a:off x="3524" y="1965"/>
              <a:ext cx="184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0" name="Line 56"/>
            <p:cNvSpPr>
              <a:spLocks noChangeShapeType="1"/>
            </p:cNvSpPr>
            <p:nvPr/>
          </p:nvSpPr>
          <p:spPr bwMode="auto">
            <a:xfrm flipV="1">
              <a:off x="3778" y="633"/>
              <a:ext cx="3" cy="156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1" name="Line 57"/>
            <p:cNvSpPr>
              <a:spLocks noChangeShapeType="1"/>
            </p:cNvSpPr>
            <p:nvPr/>
          </p:nvSpPr>
          <p:spPr bwMode="auto">
            <a:xfrm flipH="1" flipV="1">
              <a:off x="3778" y="1077"/>
              <a:ext cx="0" cy="87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2" name="Line 58"/>
            <p:cNvSpPr>
              <a:spLocks noChangeShapeType="1"/>
            </p:cNvSpPr>
            <p:nvPr/>
          </p:nvSpPr>
          <p:spPr bwMode="auto">
            <a:xfrm>
              <a:off x="3778" y="1965"/>
              <a:ext cx="101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3" name="Line 59"/>
            <p:cNvSpPr>
              <a:spLocks noChangeShapeType="1"/>
            </p:cNvSpPr>
            <p:nvPr/>
          </p:nvSpPr>
          <p:spPr bwMode="auto">
            <a:xfrm>
              <a:off x="3778" y="1077"/>
              <a:ext cx="101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4" name="Line 60"/>
            <p:cNvSpPr>
              <a:spLocks noChangeShapeType="1"/>
            </p:cNvSpPr>
            <p:nvPr/>
          </p:nvSpPr>
          <p:spPr bwMode="auto">
            <a:xfrm flipV="1">
              <a:off x="4794" y="1077"/>
              <a:ext cx="0" cy="88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5" name="Line 61"/>
            <p:cNvSpPr>
              <a:spLocks noChangeShapeType="1"/>
            </p:cNvSpPr>
            <p:nvPr/>
          </p:nvSpPr>
          <p:spPr bwMode="auto">
            <a:xfrm flipV="1">
              <a:off x="3776" y="1077"/>
              <a:ext cx="1018" cy="87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46" name="Text Box 62"/>
            <p:cNvSpPr txBox="1">
              <a:spLocks noChangeArrowheads="1"/>
            </p:cNvSpPr>
            <p:nvPr/>
          </p:nvSpPr>
          <p:spPr bwMode="auto">
            <a:xfrm>
              <a:off x="4831" y="845"/>
              <a:ext cx="307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47" name="Text Box 63"/>
            <p:cNvSpPr txBox="1">
              <a:spLocks noChangeArrowheads="1"/>
            </p:cNvSpPr>
            <p:nvPr/>
          </p:nvSpPr>
          <p:spPr bwMode="auto">
            <a:xfrm>
              <a:off x="3498" y="806"/>
              <a:ext cx="26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48" name="Text Box 64"/>
            <p:cNvSpPr txBox="1">
              <a:spLocks noChangeArrowheads="1"/>
            </p:cNvSpPr>
            <p:nvPr/>
          </p:nvSpPr>
          <p:spPr bwMode="auto">
            <a:xfrm>
              <a:off x="5149" y="1933"/>
              <a:ext cx="417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49" name="Text Box 65"/>
            <p:cNvSpPr txBox="1">
              <a:spLocks noChangeArrowheads="1"/>
            </p:cNvSpPr>
            <p:nvPr/>
          </p:nvSpPr>
          <p:spPr bwMode="auto">
            <a:xfrm>
              <a:off x="3833" y="482"/>
              <a:ext cx="416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0" name="Text Box 66"/>
            <p:cNvSpPr txBox="1">
              <a:spLocks noChangeArrowheads="1"/>
            </p:cNvSpPr>
            <p:nvPr/>
          </p:nvSpPr>
          <p:spPr bwMode="auto">
            <a:xfrm>
              <a:off x="4604" y="1888"/>
              <a:ext cx="260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1" name="Text Box 67"/>
            <p:cNvSpPr txBox="1">
              <a:spLocks noChangeArrowheads="1"/>
            </p:cNvSpPr>
            <p:nvPr/>
          </p:nvSpPr>
          <p:spPr bwMode="auto">
            <a:xfrm>
              <a:off x="3560" y="1934"/>
              <a:ext cx="31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652" name="Arc 68"/>
            <p:cNvSpPr/>
            <p:nvPr/>
          </p:nvSpPr>
          <p:spPr bwMode="auto">
            <a:xfrm>
              <a:off x="4144" y="1621"/>
              <a:ext cx="223" cy="3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53" name="Rectangle 69"/>
            <p:cNvSpPr>
              <a:spLocks noChangeArrowheads="1"/>
            </p:cNvSpPr>
            <p:nvPr/>
          </p:nvSpPr>
          <p:spPr bwMode="auto">
            <a:xfrm>
              <a:off x="4426" y="1572"/>
              <a:ext cx="542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67654" name="Text Box 70"/>
            <p:cNvSpPr txBox="1">
              <a:spLocks noChangeArrowheads="1"/>
            </p:cNvSpPr>
            <p:nvPr/>
          </p:nvSpPr>
          <p:spPr bwMode="auto">
            <a:xfrm>
              <a:off x="4014" y="1207"/>
              <a:ext cx="434" cy="3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F|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7655" name="Object 71"/>
          <p:cNvGraphicFramePr>
            <a:graphicFrameLocks noChangeAspect="1"/>
          </p:cNvGraphicFramePr>
          <p:nvPr/>
        </p:nvGraphicFramePr>
        <p:xfrm>
          <a:off x="1490777" y="2345844"/>
          <a:ext cx="20859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095" name="公式" r:id="rId7" imgW="1028700" imgH="304800" progId="Equation.3">
                  <p:embed/>
                </p:oleObj>
              </mc:Choice>
              <mc:Fallback>
                <p:oleObj name="公式" r:id="rId7" imgW="1028700" imgH="304800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777" y="2345844"/>
                        <a:ext cx="2085975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60" name="Group 7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7661" name="Picture 77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62" name="Text Box 7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7664" name="Group 80"/>
          <p:cNvGrpSpPr/>
          <p:nvPr/>
        </p:nvGrpSpPr>
        <p:grpSpPr bwMode="auto">
          <a:xfrm>
            <a:off x="4096068" y="2349183"/>
            <a:ext cx="3397250" cy="611187"/>
            <a:chOff x="559" y="1325"/>
            <a:chExt cx="2140" cy="385"/>
          </a:xfrm>
        </p:grpSpPr>
        <p:graphicFrame>
          <p:nvGraphicFramePr>
            <p:cNvPr id="67656" name="Object 72"/>
            <p:cNvGraphicFramePr>
              <a:graphicFrameLocks noChangeAspect="1"/>
            </p:cNvGraphicFramePr>
            <p:nvPr/>
          </p:nvGraphicFramePr>
          <p:xfrm>
            <a:off x="559" y="1325"/>
            <a:ext cx="210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96" name="公式" r:id="rId9" imgW="1841500" imgH="342900" progId="Equation.3">
                    <p:embed/>
                  </p:oleObj>
                </mc:Choice>
                <mc:Fallback>
                  <p:oleObj name="公式" r:id="rId9" imgW="1841500" imgH="3429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9" y="1325"/>
                          <a:ext cx="210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63" name="Line 79"/>
            <p:cNvSpPr>
              <a:spLocks noChangeShapeType="1"/>
            </p:cNvSpPr>
            <p:nvPr/>
          </p:nvSpPr>
          <p:spPr bwMode="auto">
            <a:xfrm>
              <a:off x="2381" y="1661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5325" y="370840"/>
            <a:ext cx="10515600" cy="1127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表示法间转换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1"/>
          <p:cNvSpPr txBox="1"/>
          <p:nvPr>
            <p:custDataLst>
              <p:tags r:id="rId11"/>
            </p:custDataLst>
          </p:nvPr>
        </p:nvSpPr>
        <p:spPr>
          <a:xfrm>
            <a:off x="1632263" y="4800441"/>
            <a:ext cx="6584315" cy="12966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4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共轭复数：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=a-</a:t>
            </a:r>
            <a:r>
              <a:rPr lang="en-US" altLang="zh-CN" b="0" dirty="0" err="1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jb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zh-CN" altLang="en-US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=|F|∠-</a:t>
            </a:r>
            <a:r>
              <a:rPr lang="el-GR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θ</a:t>
            </a:r>
            <a:endParaRPr lang="en-US" altLang="zh-CN" b="0" dirty="0" smtClean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FF*=|F|</a:t>
            </a:r>
            <a:r>
              <a:rPr lang="en-US" altLang="zh-CN" b="0" baseline="30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(F</a:t>
            </a:r>
            <a:r>
              <a:rPr lang="en-US" altLang="zh-CN" b="0" baseline="-25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</a:t>
            </a:r>
            <a:r>
              <a:rPr lang="en-US" altLang="zh-CN" b="0" baseline="-25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)*=F</a:t>
            </a:r>
            <a:r>
              <a:rPr lang="en-US" altLang="zh-CN" b="0" baseline="-25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*F</a:t>
            </a:r>
            <a:r>
              <a:rPr lang="en-US" altLang="zh-CN" b="0" baseline="-25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en-US" altLang="zh-CN" b="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    (1/F)*=1/F</a:t>
            </a:r>
            <a:r>
              <a:rPr lang="en-US" altLang="zh-CN" b="0" baseline="-25000" dirty="0" smtClean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en-US" altLang="zh-CN" b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endParaRPr lang="zh-CN" altLang="en-US" b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ldLvl="0" animBg="1" autoUpdateAnimBg="0"/>
      <p:bldP spid="67595" grpId="0" bldLvl="0" animBg="1" autoUpdateAnimBg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 descr="绿色大理石"/>
          <p:cNvSpPr txBox="1">
            <a:spLocks noChangeArrowheads="1"/>
          </p:cNvSpPr>
          <p:nvPr/>
        </p:nvSpPr>
        <p:spPr bwMode="auto">
          <a:xfrm>
            <a:off x="1274763" y="2565400"/>
            <a:ext cx="897890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功率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062355" y="3201035"/>
          <a:ext cx="6363970" cy="1293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15" name="公式" r:id="rId2" imgW="3771900" imgH="622300" progId="Equation.3">
                  <p:embed/>
                </p:oleObj>
              </mc:Choice>
              <mc:Fallback>
                <p:oleObj name="公式" r:id="rId2" imgW="3771900" imgH="62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355" y="3201035"/>
                        <a:ext cx="6363970" cy="1293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Text Box 28" descr="羊皮纸"/>
          <p:cNvSpPr txBox="1">
            <a:spLocks noChangeArrowheads="1"/>
          </p:cNvSpPr>
          <p:nvPr/>
        </p:nvSpPr>
        <p:spPr bwMode="auto">
          <a:xfrm>
            <a:off x="984885" y="4726940"/>
            <a:ext cx="805053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</a:rPr>
              <a:t>瞬时功率以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交变，有正有负，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一周期内刚好互相抵消，表明电感只储能不耗能。</a:t>
            </a:r>
            <a:endParaRPr kumimoji="1" lang="zh-CN" altLang="en-US" dirty="0">
              <a:latin typeface="楷体_GB2312" pitchFamily="49" charset="-122"/>
            </a:endParaRPr>
          </a:p>
        </p:txBody>
      </p:sp>
      <p:sp>
        <p:nvSpPr>
          <p:cNvPr id="5158" name="Text Box 38" descr="绿色大理石"/>
          <p:cNvSpPr txBox="1">
            <a:spLocks noChangeArrowheads="1"/>
          </p:cNvSpPr>
          <p:nvPr/>
        </p:nvSpPr>
        <p:spPr bwMode="auto">
          <a:xfrm>
            <a:off x="1203008" y="1625600"/>
            <a:ext cx="2685415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波形图及相量图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59" name="AutoShape 39" descr="羊皮纸"/>
          <p:cNvSpPr>
            <a:spLocks noChangeArrowheads="1"/>
          </p:cNvSpPr>
          <p:nvPr/>
        </p:nvSpPr>
        <p:spPr bwMode="auto">
          <a:xfrm>
            <a:off x="9192260" y="3357245"/>
            <a:ext cx="2614930" cy="541655"/>
          </a:xfrm>
          <a:prstGeom prst="wedgeRoundRectCallout">
            <a:avLst>
              <a:gd name="adj1" fmla="val -62651"/>
              <a:gd name="adj2" fmla="val 104396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>
                <a:solidFill>
                  <a:schemeClr val="tx1"/>
                </a:solidFill>
                <a:latin typeface="楷体_GB2312" pitchFamily="49" charset="-122"/>
              </a:rPr>
              <a:t>电压超前电流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rPr>
              <a:t>90</a:t>
            </a:r>
            <a:r>
              <a:rPr lang="en-US" altLang="zh-CN" sz="2400" b="0" baseline="30000">
                <a:solidFill>
                  <a:schemeClr val="tx1"/>
                </a:solidFill>
                <a:latin typeface="Times New Roman" panose="02020603050405020304" pitchFamily="18" charset="0"/>
              </a:rPr>
              <a:t>°</a:t>
            </a:r>
            <a:endParaRPr lang="en-US" altLang="zh-CN" sz="2400" b="0" baseline="30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66" name="Group 4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167" name="Picture 4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68" name="Text Box 4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69" name="Group 4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170" name="Picture 5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71" name="Text Box 5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79" name="Group 5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180" name="Picture 6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81" name="Text Box 6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336405" y="5517506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吸收发出？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51151" y="3143627"/>
            <a:ext cx="362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12367" y="3699386"/>
            <a:ext cx="362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ea"/>
                <a:ea typeface="+mn-ea"/>
                <a:cs typeface="Times New Roman" panose="02020603050405020304" pitchFamily="18" charset="0"/>
              </a:rPr>
              <a:t>-</a:t>
            </a:r>
            <a:endParaRPr lang="zh-CN" altLang="en-US" dirty="0">
              <a:solidFill>
                <a:srgbClr val="FF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436880"/>
            <a:ext cx="7702550" cy="1129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波形图相量图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40"/>
          <p:cNvGrpSpPr/>
          <p:nvPr/>
        </p:nvGrpSpPr>
        <p:grpSpPr bwMode="auto">
          <a:xfrm>
            <a:off x="6998653" y="1016318"/>
            <a:ext cx="4392612" cy="1911350"/>
            <a:chOff x="431" y="821"/>
            <a:chExt cx="2524" cy="1204"/>
          </a:xfrm>
        </p:grpSpPr>
        <p:sp>
          <p:nvSpPr>
            <p:cNvPr id="6" name="Line 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 flipV="1">
              <a:off x="719" y="844"/>
              <a:ext cx="0" cy="113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431" y="1587"/>
              <a:ext cx="2429" cy="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" name="Text Box 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02" y="1552"/>
              <a:ext cx="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Freeform 9"/>
            <p:cNvSpPr/>
            <p:nvPr>
              <p:custDataLst>
                <p:tags r:id="rId9"/>
              </p:custDataLst>
            </p:nvPr>
          </p:nvSpPr>
          <p:spPr bwMode="auto">
            <a:xfrm flipH="1">
              <a:off x="575" y="1152"/>
              <a:ext cx="1850" cy="873"/>
            </a:xfrm>
            <a:custGeom>
              <a:avLst/>
              <a:gdLst>
                <a:gd name="T0" fmla="*/ 0 w 1850"/>
                <a:gd name="T1" fmla="*/ 445 h 873"/>
                <a:gd name="T2" fmla="*/ 86 w 1850"/>
                <a:gd name="T3" fmla="*/ 291 h 873"/>
                <a:gd name="T4" fmla="*/ 161 w 1850"/>
                <a:gd name="T5" fmla="*/ 167 h 873"/>
                <a:gd name="T6" fmla="*/ 256 w 1850"/>
                <a:gd name="T7" fmla="*/ 58 h 873"/>
                <a:gd name="T8" fmla="*/ 364 w 1850"/>
                <a:gd name="T9" fmla="*/ 7 h 873"/>
                <a:gd name="T10" fmla="*/ 498 w 1850"/>
                <a:gd name="T11" fmla="*/ 69 h 873"/>
                <a:gd name="T12" fmla="*/ 632 w 1850"/>
                <a:gd name="T13" fmla="*/ 251 h 873"/>
                <a:gd name="T14" fmla="*/ 732 w 1850"/>
                <a:gd name="T15" fmla="*/ 435 h 873"/>
                <a:gd name="T16" fmla="*/ 845 w 1850"/>
                <a:gd name="T17" fmla="*/ 633 h 873"/>
                <a:gd name="T18" fmla="*/ 956 w 1850"/>
                <a:gd name="T19" fmla="*/ 793 h 873"/>
                <a:gd name="T20" fmla="*/ 1110 w 1850"/>
                <a:gd name="T21" fmla="*/ 867 h 873"/>
                <a:gd name="T22" fmla="*/ 1275 w 1850"/>
                <a:gd name="T23" fmla="*/ 752 h 873"/>
                <a:gd name="T24" fmla="*/ 1463 w 1850"/>
                <a:gd name="T25" fmla="*/ 447 h 873"/>
                <a:gd name="T26" fmla="*/ 1550 w 1850"/>
                <a:gd name="T27" fmla="*/ 282 h 873"/>
                <a:gd name="T28" fmla="*/ 1702 w 1850"/>
                <a:gd name="T29" fmla="*/ 72 h 873"/>
                <a:gd name="T30" fmla="*/ 1828 w 1850"/>
                <a:gd name="T31" fmla="*/ 10 h 873"/>
                <a:gd name="T32" fmla="*/ 1835 w 1850"/>
                <a:gd name="T33" fmla="*/ 1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0" h="873">
                  <a:moveTo>
                    <a:pt x="0" y="445"/>
                  </a:moveTo>
                  <a:cubicBezTo>
                    <a:pt x="14" y="418"/>
                    <a:pt x="59" y="337"/>
                    <a:pt x="86" y="291"/>
                  </a:cubicBezTo>
                  <a:cubicBezTo>
                    <a:pt x="113" y="245"/>
                    <a:pt x="133" y="206"/>
                    <a:pt x="161" y="167"/>
                  </a:cubicBezTo>
                  <a:cubicBezTo>
                    <a:pt x="189" y="128"/>
                    <a:pt x="223" y="84"/>
                    <a:pt x="256" y="58"/>
                  </a:cubicBezTo>
                  <a:cubicBezTo>
                    <a:pt x="290" y="31"/>
                    <a:pt x="324" y="5"/>
                    <a:pt x="364" y="7"/>
                  </a:cubicBezTo>
                  <a:cubicBezTo>
                    <a:pt x="405" y="10"/>
                    <a:pt x="453" y="29"/>
                    <a:pt x="498" y="69"/>
                  </a:cubicBezTo>
                  <a:cubicBezTo>
                    <a:pt x="543" y="110"/>
                    <a:pt x="593" y="190"/>
                    <a:pt x="632" y="251"/>
                  </a:cubicBezTo>
                  <a:cubicBezTo>
                    <a:pt x="670" y="311"/>
                    <a:pt x="696" y="371"/>
                    <a:pt x="732" y="435"/>
                  </a:cubicBezTo>
                  <a:cubicBezTo>
                    <a:pt x="768" y="498"/>
                    <a:pt x="808" y="573"/>
                    <a:pt x="845" y="633"/>
                  </a:cubicBezTo>
                  <a:cubicBezTo>
                    <a:pt x="883" y="692"/>
                    <a:pt x="912" y="754"/>
                    <a:pt x="956" y="793"/>
                  </a:cubicBezTo>
                  <a:cubicBezTo>
                    <a:pt x="1000" y="832"/>
                    <a:pt x="1057" y="873"/>
                    <a:pt x="1110" y="867"/>
                  </a:cubicBezTo>
                  <a:cubicBezTo>
                    <a:pt x="1164" y="860"/>
                    <a:pt x="1216" y="822"/>
                    <a:pt x="1275" y="752"/>
                  </a:cubicBezTo>
                  <a:cubicBezTo>
                    <a:pt x="1334" y="682"/>
                    <a:pt x="1417" y="525"/>
                    <a:pt x="1463" y="447"/>
                  </a:cubicBezTo>
                  <a:cubicBezTo>
                    <a:pt x="1508" y="369"/>
                    <a:pt x="1511" y="344"/>
                    <a:pt x="1550" y="282"/>
                  </a:cubicBezTo>
                  <a:cubicBezTo>
                    <a:pt x="1590" y="220"/>
                    <a:pt x="1656" y="117"/>
                    <a:pt x="1702" y="72"/>
                  </a:cubicBezTo>
                  <a:cubicBezTo>
                    <a:pt x="1748" y="26"/>
                    <a:pt x="1806" y="20"/>
                    <a:pt x="1828" y="10"/>
                  </a:cubicBezTo>
                  <a:cubicBezTo>
                    <a:pt x="1850" y="0"/>
                    <a:pt x="1834" y="13"/>
                    <a:pt x="1835" y="1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0" name="Freeform 10"/>
            <p:cNvSpPr/>
            <p:nvPr>
              <p:custDataLst>
                <p:tags r:id="rId10"/>
              </p:custDataLst>
            </p:nvPr>
          </p:nvSpPr>
          <p:spPr bwMode="auto">
            <a:xfrm>
              <a:off x="566" y="1374"/>
              <a:ext cx="1977" cy="432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1" name="Text Box 11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477" y="1253"/>
              <a:ext cx="2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64" y="1652"/>
              <a:ext cx="2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823" y="821"/>
              <a:ext cx="2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Group 41"/>
          <p:cNvGrpSpPr/>
          <p:nvPr/>
        </p:nvGrpSpPr>
        <p:grpSpPr bwMode="auto">
          <a:xfrm>
            <a:off x="7214553" y="838518"/>
            <a:ext cx="3743325" cy="2349500"/>
            <a:chOff x="567" y="709"/>
            <a:chExt cx="2102" cy="1480"/>
          </a:xfrm>
        </p:grpSpPr>
        <p:sp>
          <p:nvSpPr>
            <p:cNvPr id="15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1519" y="981"/>
              <a:ext cx="890" cy="1200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6" name="Freeform 15"/>
            <p:cNvSpPr/>
            <p:nvPr>
              <p:custDataLst>
                <p:tags r:id="rId15"/>
              </p:custDataLst>
            </p:nvPr>
          </p:nvSpPr>
          <p:spPr bwMode="auto">
            <a:xfrm>
              <a:off x="567" y="981"/>
              <a:ext cx="966" cy="1208"/>
            </a:xfrm>
            <a:custGeom>
              <a:avLst/>
              <a:gdLst>
                <a:gd name="T0" fmla="*/ 0 w 966"/>
                <a:gd name="T1" fmla="*/ 616 h 1208"/>
                <a:gd name="T2" fmla="*/ 45 w 966"/>
                <a:gd name="T3" fmla="*/ 403 h 1208"/>
                <a:gd name="T4" fmla="*/ 84 w 966"/>
                <a:gd name="T5" fmla="*/ 232 h 1208"/>
                <a:gd name="T6" fmla="*/ 134 w 966"/>
                <a:gd name="T7" fmla="*/ 81 h 1208"/>
                <a:gd name="T8" fmla="*/ 190 w 966"/>
                <a:gd name="T9" fmla="*/ 11 h 1208"/>
                <a:gd name="T10" fmla="*/ 260 w 966"/>
                <a:gd name="T11" fmla="*/ 96 h 1208"/>
                <a:gd name="T12" fmla="*/ 330 w 966"/>
                <a:gd name="T13" fmla="*/ 348 h 1208"/>
                <a:gd name="T14" fmla="*/ 382 w 966"/>
                <a:gd name="T15" fmla="*/ 602 h 1208"/>
                <a:gd name="T16" fmla="*/ 441 w 966"/>
                <a:gd name="T17" fmla="*/ 876 h 1208"/>
                <a:gd name="T18" fmla="*/ 499 w 966"/>
                <a:gd name="T19" fmla="*/ 1097 h 1208"/>
                <a:gd name="T20" fmla="*/ 579 w 966"/>
                <a:gd name="T21" fmla="*/ 1200 h 1208"/>
                <a:gd name="T22" fmla="*/ 665 w 966"/>
                <a:gd name="T23" fmla="*/ 1041 h 1208"/>
                <a:gd name="T24" fmla="*/ 763 w 966"/>
                <a:gd name="T25" fmla="*/ 619 h 1208"/>
                <a:gd name="T26" fmla="*/ 808 w 966"/>
                <a:gd name="T27" fmla="*/ 391 h 1208"/>
                <a:gd name="T28" fmla="*/ 888 w 966"/>
                <a:gd name="T29" fmla="*/ 101 h 1208"/>
                <a:gd name="T30" fmla="*/ 954 w 966"/>
                <a:gd name="T31" fmla="*/ 14 h 1208"/>
                <a:gd name="T32" fmla="*/ 957 w 966"/>
                <a:gd name="T33" fmla="*/ 2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6" h="1208">
                  <a:moveTo>
                    <a:pt x="0" y="616"/>
                  </a:moveTo>
                  <a:cubicBezTo>
                    <a:pt x="7" y="579"/>
                    <a:pt x="31" y="467"/>
                    <a:pt x="45" y="403"/>
                  </a:cubicBezTo>
                  <a:cubicBezTo>
                    <a:pt x="59" y="340"/>
                    <a:pt x="69" y="286"/>
                    <a:pt x="84" y="232"/>
                  </a:cubicBezTo>
                  <a:cubicBezTo>
                    <a:pt x="99" y="178"/>
                    <a:pt x="116" y="117"/>
                    <a:pt x="134" y="81"/>
                  </a:cubicBezTo>
                  <a:cubicBezTo>
                    <a:pt x="151" y="44"/>
                    <a:pt x="169" y="8"/>
                    <a:pt x="190" y="11"/>
                  </a:cubicBezTo>
                  <a:cubicBezTo>
                    <a:pt x="211" y="15"/>
                    <a:pt x="236" y="41"/>
                    <a:pt x="260" y="96"/>
                  </a:cubicBezTo>
                  <a:cubicBezTo>
                    <a:pt x="283" y="153"/>
                    <a:pt x="309" y="264"/>
                    <a:pt x="330" y="348"/>
                  </a:cubicBezTo>
                  <a:cubicBezTo>
                    <a:pt x="349" y="431"/>
                    <a:pt x="363" y="514"/>
                    <a:pt x="382" y="602"/>
                  </a:cubicBezTo>
                  <a:cubicBezTo>
                    <a:pt x="401" y="690"/>
                    <a:pt x="421" y="793"/>
                    <a:pt x="441" y="876"/>
                  </a:cubicBezTo>
                  <a:cubicBezTo>
                    <a:pt x="461" y="958"/>
                    <a:pt x="476" y="1043"/>
                    <a:pt x="499" y="1097"/>
                  </a:cubicBezTo>
                  <a:cubicBezTo>
                    <a:pt x="522" y="1151"/>
                    <a:pt x="551" y="1208"/>
                    <a:pt x="579" y="1200"/>
                  </a:cubicBezTo>
                  <a:cubicBezTo>
                    <a:pt x="607" y="1190"/>
                    <a:pt x="634" y="1137"/>
                    <a:pt x="665" y="1041"/>
                  </a:cubicBezTo>
                  <a:cubicBezTo>
                    <a:pt x="696" y="944"/>
                    <a:pt x="739" y="727"/>
                    <a:pt x="763" y="619"/>
                  </a:cubicBezTo>
                  <a:cubicBezTo>
                    <a:pt x="787" y="511"/>
                    <a:pt x="788" y="477"/>
                    <a:pt x="808" y="391"/>
                  </a:cubicBezTo>
                  <a:cubicBezTo>
                    <a:pt x="829" y="305"/>
                    <a:pt x="864" y="164"/>
                    <a:pt x="888" y="101"/>
                  </a:cubicBezTo>
                  <a:cubicBezTo>
                    <a:pt x="912" y="38"/>
                    <a:pt x="942" y="28"/>
                    <a:pt x="954" y="14"/>
                  </a:cubicBezTo>
                  <a:cubicBezTo>
                    <a:pt x="966" y="0"/>
                    <a:pt x="957" y="19"/>
                    <a:pt x="957" y="2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290" y="709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55"/>
          <p:cNvGrpSpPr/>
          <p:nvPr/>
        </p:nvGrpSpPr>
        <p:grpSpPr bwMode="auto">
          <a:xfrm>
            <a:off x="7430462" y="1125855"/>
            <a:ext cx="3240092" cy="1800225"/>
            <a:chOff x="3107" y="2523"/>
            <a:chExt cx="2041" cy="1134"/>
          </a:xfrm>
        </p:grpSpPr>
        <p:grpSp>
          <p:nvGrpSpPr>
            <p:cNvPr id="19" name="Group 18"/>
            <p:cNvGrpSpPr/>
            <p:nvPr/>
          </p:nvGrpSpPr>
          <p:grpSpPr bwMode="auto">
            <a:xfrm>
              <a:off x="3957" y="2728"/>
              <a:ext cx="188" cy="158"/>
              <a:chOff x="3303" y="1716"/>
              <a:chExt cx="168" cy="168"/>
            </a:xfrm>
          </p:grpSpPr>
          <p:sp>
            <p:nvSpPr>
              <p:cNvPr id="20" name="Line 19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303" y="1812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99FF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1" name="Line 20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 rot="-5400000">
                <a:off x="3303" y="1800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99FF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22" name="Line 2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3519" y="3631"/>
              <a:ext cx="189" cy="0"/>
            </a:xfrm>
            <a:prstGeom prst="line">
              <a:avLst/>
            </a:prstGeom>
            <a:noFill/>
            <a:ln w="38100">
              <a:solidFill>
                <a:srgbClr val="99FF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23" name="Group 22"/>
            <p:cNvGrpSpPr/>
            <p:nvPr/>
          </p:nvGrpSpPr>
          <p:grpSpPr bwMode="auto">
            <a:xfrm>
              <a:off x="3107" y="2728"/>
              <a:ext cx="188" cy="158"/>
              <a:chOff x="3303" y="1716"/>
              <a:chExt cx="168" cy="168"/>
            </a:xfrm>
          </p:grpSpPr>
          <p:sp>
            <p:nvSpPr>
              <p:cNvPr id="24" name="Line 23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3303" y="1812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99FF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rot="-5400000">
                <a:off x="3303" y="1800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99FF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4367" y="3631"/>
              <a:ext cx="188" cy="0"/>
            </a:xfrm>
            <a:prstGeom prst="line">
              <a:avLst/>
            </a:prstGeom>
            <a:noFill/>
            <a:ln w="38100">
              <a:solidFill>
                <a:srgbClr val="99FF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7" name="Line 2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830" y="2523"/>
              <a:ext cx="0" cy="1134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797" y="3148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endPara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Group 29"/>
          <p:cNvGrpSpPr/>
          <p:nvPr/>
        </p:nvGrpSpPr>
        <p:grpSpPr bwMode="auto">
          <a:xfrm>
            <a:off x="8306118" y="3422015"/>
            <a:ext cx="2879725" cy="1836738"/>
            <a:chOff x="3792" y="3024"/>
            <a:chExt cx="1728" cy="1008"/>
          </a:xfrm>
        </p:grpSpPr>
        <p:graphicFrame>
          <p:nvGraphicFramePr>
            <p:cNvPr id="30" name="Object 30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3848" y="3024"/>
            <a:ext cx="281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公式" r:id="rId26" imgW="304800" imgH="355600" progId="Equation.3">
                    <p:embed/>
                  </p:oleObj>
                </mc:Choice>
                <mc:Fallback>
                  <p:oleObj name="公式" r:id="rId26" imgW="304800" imgH="355600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8" y="3024"/>
                          <a:ext cx="281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Freeform 31"/>
            <p:cNvSpPr/>
            <p:nvPr>
              <p:custDataLst>
                <p:tags r:id="rId28"/>
              </p:custDataLst>
            </p:nvPr>
          </p:nvSpPr>
          <p:spPr bwMode="auto">
            <a:xfrm>
              <a:off x="4608" y="3399"/>
              <a:ext cx="624" cy="632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" name="Line 32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rot="16200000" flipV="1">
              <a:off x="3787" y="3210"/>
              <a:ext cx="826" cy="8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5232" y="3340"/>
            <a:ext cx="16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公式" r:id="rId31" imgW="165100" imgH="292100" progId="Equation.3">
                    <p:embed/>
                  </p:oleObj>
                </mc:Choice>
                <mc:Fallback>
                  <p:oleObj name="公式" r:id="rId31" imgW="165100" imgH="292100" progId="Equation.3">
                    <p:embed/>
                    <p:pic>
                      <p:nvPicPr>
                        <p:cNvPr id="0" name="Object 3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340"/>
                          <a:ext cx="16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34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4608" y="4031"/>
              <a:ext cx="912" cy="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37" name="Freeform 35"/>
            <p:cNvSpPr/>
            <p:nvPr>
              <p:custDataLst>
                <p:tags r:id="rId34"/>
              </p:custDataLst>
            </p:nvPr>
          </p:nvSpPr>
          <p:spPr bwMode="auto">
            <a:xfrm>
              <a:off x="4737" y="3900"/>
              <a:ext cx="82" cy="131"/>
            </a:xfrm>
            <a:custGeom>
              <a:avLst/>
              <a:gdLst>
                <a:gd name="T0" fmla="*/ 0 w 82"/>
                <a:gd name="T1" fmla="*/ 0 h 129"/>
                <a:gd name="T2" fmla="*/ 39 w 82"/>
                <a:gd name="T3" fmla="*/ 24 h 129"/>
                <a:gd name="T4" fmla="*/ 75 w 82"/>
                <a:gd name="T5" fmla="*/ 72 h 129"/>
                <a:gd name="T6" fmla="*/ 81 w 82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29">
                  <a:moveTo>
                    <a:pt x="0" y="0"/>
                  </a:moveTo>
                  <a:cubicBezTo>
                    <a:pt x="6" y="4"/>
                    <a:pt x="26" y="12"/>
                    <a:pt x="39" y="24"/>
                  </a:cubicBezTo>
                  <a:cubicBezTo>
                    <a:pt x="52" y="36"/>
                    <a:pt x="68" y="54"/>
                    <a:pt x="75" y="72"/>
                  </a:cubicBezTo>
                  <a:cubicBezTo>
                    <a:pt x="82" y="90"/>
                    <a:pt x="80" y="117"/>
                    <a:pt x="81" y="129"/>
                  </a:cubicBezTo>
                </a:path>
              </a:pathLst>
            </a:custGeom>
            <a:noFill/>
            <a:ln w="28575" cap="flat" cmpd="sng">
              <a:solidFill>
                <a:srgbClr val="99FF99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38" name="Text Box 36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800" y="3691"/>
              <a:ext cx="38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9" name="Freeform 37"/>
            <p:cNvSpPr/>
            <p:nvPr>
              <p:custDataLst>
                <p:tags r:id="rId36"/>
              </p:custDataLst>
            </p:nvPr>
          </p:nvSpPr>
          <p:spPr bwMode="auto">
            <a:xfrm>
              <a:off x="4512" y="3830"/>
              <a:ext cx="192" cy="97"/>
            </a:xfrm>
            <a:custGeom>
              <a:avLst/>
              <a:gdLst>
                <a:gd name="T0" fmla="*/ 0 w 192"/>
                <a:gd name="T1" fmla="*/ 96 h 96"/>
                <a:gd name="T2" fmla="*/ 96 w 192"/>
                <a:gd name="T3" fmla="*/ 0 h 96"/>
                <a:gd name="T4" fmla="*/ 192 w 19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8575" cap="flat" cmpd="sng">
              <a:solidFill>
                <a:srgbClr val="99FF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5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 animBg="1" autoUpdateAnimBg="0"/>
      <p:bldP spid="5148" grpId="0" bldLvl="0" animBg="1"/>
      <p:bldP spid="5158" grpId="0" bldLvl="0" animBg="1" autoUpdateAnimBg="0"/>
      <p:bldP spid="5159" grpId="0" bldLvl="0" animBg="1"/>
      <p:bldP spid="2" grpId="0"/>
      <p:bldP spid="3" grpId="0"/>
      <p:bldP spid="5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837883" y="1629093"/>
            <a:ext cx="1612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时域形式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839153" y="4149408"/>
            <a:ext cx="16129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相量形式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2640965" y="1544638"/>
          <a:ext cx="39322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6" name="公式" r:id="rId1" imgW="2324100" imgH="368300" progId="Equation.3">
                  <p:embed/>
                </p:oleObj>
              </mc:Choice>
              <mc:Fallback>
                <p:oleObj name="公式" r:id="rId1" imgW="23241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965" y="1544638"/>
                        <a:ext cx="39322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1919288" y="2302193"/>
          <a:ext cx="621823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7" name="公式" r:id="rId3" imgW="3721100" imgH="1066800" progId="Equation.3">
                  <p:embed/>
                </p:oleObj>
              </mc:Choice>
              <mc:Fallback>
                <p:oleObj name="公式" r:id="rId3" imgW="3721100" imgH="1066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2302193"/>
                        <a:ext cx="6218237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Text Box 8" descr="绿色大理石"/>
          <p:cNvSpPr txBox="1">
            <a:spLocks noChangeArrowheads="1"/>
          </p:cNvSpPr>
          <p:nvPr/>
        </p:nvSpPr>
        <p:spPr bwMode="auto">
          <a:xfrm>
            <a:off x="9158923" y="4411980"/>
            <a:ext cx="1612900" cy="52197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相量模型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83" name="Text Box 51"/>
          <p:cNvSpPr txBox="1">
            <a:spLocks noChangeArrowheads="1"/>
          </p:cNvSpPr>
          <p:nvPr/>
        </p:nvSpPr>
        <p:spPr bwMode="auto">
          <a:xfrm>
            <a:off x="824865" y="5082223"/>
            <a:ext cx="16129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相量关系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4084" name="Object 52"/>
          <p:cNvGraphicFramePr>
            <a:graphicFrameLocks noChangeAspect="1"/>
          </p:cNvGraphicFramePr>
          <p:nvPr/>
        </p:nvGraphicFramePr>
        <p:xfrm>
          <a:off x="2706370" y="5082223"/>
          <a:ext cx="31607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1" name="公式" r:id="rId6" imgW="1892300" imgH="609600" progId="Equation.3">
                  <p:embed/>
                </p:oleObj>
              </mc:Choice>
              <mc:Fallback>
                <p:oleObj name="公式" r:id="rId6" imgW="1892300" imgH="6096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370" y="5082223"/>
                        <a:ext cx="3160713" cy="10128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FFFF"/>
                          </a:gs>
                          <a:gs pos="50000">
                            <a:schemeClr val="bg1"/>
                          </a:gs>
                          <a:gs pos="100000">
                            <a:srgbClr val="00FF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94" name="Group 6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4095" name="Picture 63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96" name="Text Box 6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4097" name="Group 6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4098" name="Picture 66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99" name="Text Box 6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4105" name="Group 73"/>
          <p:cNvGrpSpPr/>
          <p:nvPr/>
        </p:nvGrpSpPr>
        <p:grpSpPr bwMode="auto">
          <a:xfrm>
            <a:off x="6160182" y="5085715"/>
            <a:ext cx="4506329" cy="1089025"/>
            <a:chOff x="1723" y="3339"/>
            <a:chExt cx="3300" cy="686"/>
          </a:xfrm>
        </p:grpSpPr>
        <p:sp>
          <p:nvSpPr>
            <p:cNvPr id="44041" name="Text Box 9"/>
            <p:cNvSpPr txBox="1">
              <a:spLocks noChangeArrowheads="1"/>
            </p:cNvSpPr>
            <p:nvPr/>
          </p:nvSpPr>
          <p:spPr bwMode="auto">
            <a:xfrm>
              <a:off x="1927" y="3339"/>
              <a:ext cx="277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>
                  <a:latin typeface="Times New Roman" panose="02020603050405020304" pitchFamily="18" charset="0"/>
                </a:rPr>
                <a:t>有效值关系</a:t>
              </a:r>
              <a:r>
                <a:rPr kumimoji="1"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 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CU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1973" y="3657"/>
              <a:ext cx="305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</a:rPr>
                <a:t>相位关系     </a:t>
              </a:r>
              <a:r>
                <a:rPr kumimoji="1" lang="zh-CN" altLang="en-US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=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+90°</a:t>
              </a:r>
              <a:r>
                <a:rPr kumimoji="1" lang="en-US" altLang="zh-CN" sz="240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04" name="AutoShape 72"/>
            <p:cNvSpPr/>
            <p:nvPr/>
          </p:nvSpPr>
          <p:spPr bwMode="auto">
            <a:xfrm>
              <a:off x="1723" y="3520"/>
              <a:ext cx="204" cy="389"/>
            </a:xfrm>
            <a:prstGeom prst="leftBrace">
              <a:avLst>
                <a:gd name="adj1" fmla="val 117593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4110" name="Group 7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4111" name="Picture 79" descr="7890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112" name="Text Box 8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4116" name="Group 84"/>
          <p:cNvGrpSpPr/>
          <p:nvPr/>
        </p:nvGrpSpPr>
        <p:grpSpPr bwMode="auto">
          <a:xfrm>
            <a:off x="2999423" y="3950653"/>
            <a:ext cx="5081587" cy="720725"/>
            <a:chOff x="2281" y="2115"/>
            <a:chExt cx="3201" cy="454"/>
          </a:xfrm>
        </p:grpSpPr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2281" y="2115"/>
            <a:ext cx="3201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872" name="公式" r:id="rId9" imgW="2959100" imgH="469900" progId="Equation.3">
                    <p:embed/>
                  </p:oleObj>
                </mc:Choice>
                <mc:Fallback>
                  <p:oleObj name="公式" r:id="rId9" imgW="2959100" imgH="469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1" y="2115"/>
                          <a:ext cx="3201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7" name="Line 55"/>
            <p:cNvSpPr>
              <a:spLocks noChangeShapeType="1"/>
            </p:cNvSpPr>
            <p:nvPr/>
          </p:nvSpPr>
          <p:spPr bwMode="auto">
            <a:xfrm>
              <a:off x="4540" y="2557"/>
              <a:ext cx="8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5" name="Line 83"/>
            <p:cNvSpPr>
              <a:spLocks noChangeShapeType="1"/>
            </p:cNvSpPr>
            <p:nvPr/>
          </p:nvSpPr>
          <p:spPr bwMode="auto">
            <a:xfrm>
              <a:off x="2934" y="2541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561003" y="3484722"/>
            <a:ext cx="9309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-j/</a:t>
            </a:r>
            <a:r>
              <a:rPr lang="en-US" altLang="zh-CN" sz="2400" dirty="0">
                <a:solidFill>
                  <a:srgbClr val="FF0000"/>
                </a:solidFill>
              </a:rPr>
              <a:t>ωC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电容元件</a:t>
            </a:r>
            <a:r>
              <a:rPr kumimoji="1"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VCR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的相量形式</a:t>
            </a:r>
            <a:endParaRPr kumimoji="1"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10" name="Group 81"/>
          <p:cNvGrpSpPr/>
          <p:nvPr/>
        </p:nvGrpSpPr>
        <p:grpSpPr bwMode="auto">
          <a:xfrm>
            <a:off x="8936038" y="1444943"/>
            <a:ext cx="2074863" cy="1228725"/>
            <a:chOff x="160" y="1271"/>
            <a:chExt cx="1307" cy="774"/>
          </a:xfrm>
        </p:grpSpPr>
        <p:sp>
          <p:nvSpPr>
            <p:cNvPr id="11" name="Freeform 21"/>
            <p:cNvSpPr/>
            <p:nvPr>
              <p:custDataLst>
                <p:tags r:id="rId11"/>
              </p:custDataLst>
            </p:nvPr>
          </p:nvSpPr>
          <p:spPr bwMode="auto">
            <a:xfrm>
              <a:off x="1089" y="1295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2" name="Freeform 22"/>
            <p:cNvSpPr/>
            <p:nvPr>
              <p:custDataLst>
                <p:tags r:id="rId12"/>
              </p:custDataLst>
            </p:nvPr>
          </p:nvSpPr>
          <p:spPr bwMode="auto">
            <a:xfrm>
              <a:off x="1083" y="1709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3" name="Freeform 23"/>
            <p:cNvSpPr/>
            <p:nvPr>
              <p:custDataLst>
                <p:tags r:id="rId13"/>
              </p:custDataLst>
            </p:nvPr>
          </p:nvSpPr>
          <p:spPr bwMode="auto">
            <a:xfrm>
              <a:off x="513" y="1295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Freeform 24"/>
            <p:cNvSpPr/>
            <p:nvPr>
              <p:custDataLst>
                <p:tags r:id="rId14"/>
              </p:custDataLst>
            </p:nvPr>
          </p:nvSpPr>
          <p:spPr bwMode="auto">
            <a:xfrm>
              <a:off x="510" y="2015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5" name="Line 25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612" y="1298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6" name="Text Box 26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21" y="1295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60" y="1511"/>
              <a:ext cx="48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28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1202" y="147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29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459" y="1991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0" name="Oval 30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59" y="1271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1" name="Text Box 31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243" y="1287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32"/>
            <p:cNvSpPr txBox="1"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256" y="1718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33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964" y="1607"/>
              <a:ext cx="24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4" name="Line 3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964" y="1703"/>
              <a:ext cx="24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</p:grpSp>
      <p:grpSp>
        <p:nvGrpSpPr>
          <p:cNvPr id="25" name="Group 82"/>
          <p:cNvGrpSpPr/>
          <p:nvPr/>
        </p:nvGrpSpPr>
        <p:grpSpPr bwMode="auto">
          <a:xfrm>
            <a:off x="9101455" y="2636520"/>
            <a:ext cx="2152650" cy="1533525"/>
            <a:chOff x="250" y="2342"/>
            <a:chExt cx="1356" cy="966"/>
          </a:xfrm>
        </p:grpSpPr>
        <p:graphicFrame>
          <p:nvGraphicFramePr>
            <p:cNvPr id="26" name="Object 36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250" y="2712"/>
            <a:ext cx="222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公式" r:id="rId26" imgW="241300" imgH="406400" progId="Equation.3">
                    <p:embed/>
                  </p:oleObj>
                </mc:Choice>
                <mc:Fallback>
                  <p:oleObj name="公式" r:id="rId26" imgW="241300" imgH="4064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" y="2712"/>
                          <a:ext cx="222" cy="3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37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619" y="2475"/>
            <a:ext cx="25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公式" r:id="rId29" imgW="266700" imgH="444500" progId="Equation.3">
                    <p:embed/>
                  </p:oleObj>
                </mc:Choice>
                <mc:Fallback>
                  <p:oleObj name="公式" r:id="rId29" imgW="266700" imgH="4445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" y="2475"/>
                          <a:ext cx="25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Freeform 38"/>
            <p:cNvSpPr/>
            <p:nvPr>
              <p:custDataLst>
                <p:tags r:id="rId31"/>
              </p:custDataLst>
            </p:nvPr>
          </p:nvSpPr>
          <p:spPr bwMode="auto">
            <a:xfrm>
              <a:off x="1059" y="2546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1" name="Freeform 39"/>
            <p:cNvSpPr/>
            <p:nvPr>
              <p:custDataLst>
                <p:tags r:id="rId32"/>
              </p:custDataLst>
            </p:nvPr>
          </p:nvSpPr>
          <p:spPr bwMode="auto">
            <a:xfrm>
              <a:off x="1053" y="2960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2" name="Freeform 40"/>
            <p:cNvSpPr/>
            <p:nvPr>
              <p:custDataLst>
                <p:tags r:id="rId33"/>
              </p:custDataLst>
            </p:nvPr>
          </p:nvSpPr>
          <p:spPr bwMode="auto">
            <a:xfrm>
              <a:off x="483" y="2546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" name="Freeform 41"/>
            <p:cNvSpPr/>
            <p:nvPr>
              <p:custDataLst>
                <p:tags r:id="rId34"/>
              </p:custDataLst>
            </p:nvPr>
          </p:nvSpPr>
          <p:spPr bwMode="auto">
            <a:xfrm>
              <a:off x="480" y="3266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4" name="Line 42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567" y="2550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5" name="Oval 43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29" y="3242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36" name="Oval 44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29" y="2522"/>
              <a:ext cx="48" cy="4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37" name="Text Box 45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58" y="2570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46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250" y="3022"/>
              <a:ext cx="21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no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Line 47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>
              <a:off x="934" y="2858"/>
              <a:ext cx="24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40" name="Line 48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934" y="2954"/>
              <a:ext cx="24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graphicFrame>
          <p:nvGraphicFramePr>
            <p:cNvPr id="41" name="Object 49"/>
            <p:cNvGraphicFramePr>
              <a:graphicFrameLocks noChangeAspect="1"/>
            </p:cNvGraphicFramePr>
            <p:nvPr>
              <p:custDataLst>
                <p:tags r:id="rId42"/>
              </p:custDataLst>
            </p:nvPr>
          </p:nvGraphicFramePr>
          <p:xfrm>
            <a:off x="1209" y="2342"/>
            <a:ext cx="397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" name="公式" r:id="rId43" imgW="520700" imgH="647700" progId="Equation.3">
                    <p:embed/>
                  </p:oleObj>
                </mc:Choice>
                <mc:Fallback>
                  <p:oleObj name="公式" r:id="rId43" imgW="520700" imgH="6477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2342"/>
                          <a:ext cx="397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2000"/>
                                        <p:tgtEl>
                                          <p:spTgt spid="4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  <p:bldP spid="44036" grpId="0"/>
      <p:bldP spid="44083" grpId="0" bldLvl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1921828" y="2058353"/>
            <a:ext cx="6976745" cy="1272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 </a:t>
            </a:r>
            <a:r>
              <a:rPr kumimoji="1" lang="zh-CN" altLang="en-US" dirty="0">
                <a:latin typeface="楷体_GB2312" pitchFamily="49" charset="-122"/>
              </a:rPr>
              <a:t>称为容抗，单位为</a:t>
            </a:r>
            <a:r>
              <a:rPr kumimoji="1"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b="0" dirty="0">
                <a:latin typeface="楷体_GB2312" pitchFamily="49" charset="-122"/>
              </a:rPr>
              <a:t>(</a:t>
            </a:r>
            <a:r>
              <a:rPr kumimoji="1" lang="zh-CN" altLang="zh-CN" dirty="0">
                <a:latin typeface="楷体_GB2312" pitchFamily="49" charset="-122"/>
              </a:rPr>
              <a:t>欧</a:t>
            </a:r>
            <a:r>
              <a:rPr kumimoji="1" lang="en-US" altLang="zh-CN" b="0" dirty="0">
                <a:latin typeface="楷体_GB2312" pitchFamily="49" charset="-122"/>
              </a:rPr>
              <a:t>[</a:t>
            </a:r>
            <a:r>
              <a:rPr kumimoji="1" lang="zh-CN" altLang="zh-CN" dirty="0">
                <a:latin typeface="楷体_GB2312" pitchFamily="49" charset="-122"/>
              </a:rPr>
              <a:t>姆</a:t>
            </a:r>
            <a:r>
              <a:rPr kumimoji="1" lang="en-US" altLang="zh-CN" b="0" dirty="0">
                <a:latin typeface="楷体_GB2312" pitchFamily="49" charset="-122"/>
              </a:rPr>
              <a:t>]</a:t>
            </a:r>
            <a:r>
              <a:rPr kumimoji="1" lang="zh-CN" altLang="zh-CN" b="0" dirty="0">
                <a:latin typeface="楷体_GB2312" pitchFamily="49" charset="-122"/>
              </a:rPr>
              <a:t>)</a:t>
            </a:r>
            <a:endParaRPr kumimoji="1" lang="en-US" altLang="zh-CN" b="0" dirty="0">
              <a:latin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B 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 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zh-CN" altLang="en-US" dirty="0">
                <a:latin typeface="楷体_GB2312" pitchFamily="49" charset="-122"/>
              </a:rPr>
              <a:t>称为容纳，</a:t>
            </a:r>
            <a:r>
              <a:rPr kumimoji="1" lang="zh-CN" altLang="en-US" dirty="0">
                <a:sym typeface="Symbol" panose="05050102010706020507" pitchFamily="18" charset="2"/>
              </a:rPr>
              <a:t>单位为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b="0" dirty="0"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sym typeface="Symbol" panose="05050102010706020507" pitchFamily="18" charset="2"/>
              </a:rPr>
              <a:t>西</a:t>
            </a:r>
            <a:r>
              <a:rPr kumimoji="1" lang="en-US" altLang="zh-CN" b="0" dirty="0">
                <a:sym typeface="Symbol" panose="05050102010706020507" pitchFamily="18" charset="2"/>
              </a:rPr>
              <a:t>[</a:t>
            </a:r>
            <a:r>
              <a:rPr kumimoji="1" lang="zh-CN" altLang="en-US" dirty="0">
                <a:sym typeface="Symbol" panose="05050102010706020507" pitchFamily="18" charset="2"/>
              </a:rPr>
              <a:t>门子</a:t>
            </a:r>
            <a:r>
              <a:rPr kumimoji="1" lang="en-US" altLang="zh-CN" b="0" dirty="0">
                <a:sym typeface="Symbol" panose="05050102010706020507" pitchFamily="18" charset="2"/>
              </a:rPr>
              <a:t>])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1918970" y="3394075"/>
            <a:ext cx="6121400" cy="1788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pattFill prst="weave">
                  <a:fgClr>
                    <a:schemeClr val="tx1"/>
                  </a:fgClr>
                  <a:bgClr>
                    <a:srgbClr val="FFFFFF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latin typeface="楷体_GB2312" pitchFamily="49" charset="-122"/>
              </a:rPr>
              <a:t>容抗和频率成反比。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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zh-CN" altLang="en-US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</a:t>
            </a:r>
            <a:r>
              <a: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直流开路</a:t>
            </a:r>
            <a:r>
              <a:rPr kumimoji="1" lang="en-US" altLang="zh-CN" b="0">
                <a:latin typeface="楷体_GB2312" pitchFamily="49" charset="-122"/>
              </a:rPr>
              <a:t>(</a:t>
            </a:r>
            <a:r>
              <a:rPr kumimoji="1" lang="zh-CN" altLang="en-US">
                <a:latin typeface="楷体_GB2312" pitchFamily="49" charset="-122"/>
              </a:rPr>
              <a:t>隔直</a:t>
            </a:r>
            <a:r>
              <a:rPr kumimoji="1" lang="en-US" altLang="zh-CN" b="0">
                <a:latin typeface="楷体_GB2312" pitchFamily="49" charset="-122"/>
              </a:rPr>
              <a:t>)</a:t>
            </a:r>
            <a:r>
              <a:rPr kumimoji="1" lang="zh-CN" altLang="en-US">
                <a:latin typeface="楷体_GB2312" pitchFamily="49" charset="-122"/>
              </a:rPr>
              <a:t>。</a:t>
            </a:r>
            <a:endParaRPr kumimoji="1" lang="zh-CN" altLang="en-US">
              <a:latin typeface="楷体_GB2312" pitchFamily="49" charset="-122"/>
            </a:endParaRPr>
          </a:p>
          <a:p>
            <a:pPr>
              <a:lnSpc>
                <a:spcPct val="120000"/>
              </a:lnSpc>
              <a:buFont typeface="Symbol" panose="05050102010706020507" pitchFamily="18" charset="2"/>
              <a:buNone/>
            </a:pPr>
            <a:r>
              <a:rPr kumimoji="1" lang="en-US" altLang="zh-CN" sz="3200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sz="32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 </a:t>
            </a:r>
            <a:r>
              <a:rPr kumimoji="1" lang="zh-CN" altLang="en-US" sz="32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0</a:t>
            </a:r>
            <a:r>
              <a:rPr kumimoji="1" lang="en-US" altLang="zh-CN" sz="240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 </a:t>
            </a:r>
            <a:r>
              <a:rPr kumimoji="1" lang="zh-CN" altLang="en-US">
                <a:latin typeface="楷体_GB2312" pitchFamily="49" charset="-122"/>
                <a:sym typeface="Symbol" panose="05050102010706020507" pitchFamily="18" charset="2"/>
              </a:rPr>
              <a:t>高频短路。</a:t>
            </a:r>
            <a:endParaRPr kumimoji="1" lang="zh-CN" altLang="en-US">
              <a:latin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43033" name="Text Box 25" descr="绿色大理石"/>
          <p:cNvSpPr txBox="1">
            <a:spLocks noChangeArrowheads="1"/>
          </p:cNvSpPr>
          <p:nvPr/>
        </p:nvSpPr>
        <p:spPr bwMode="auto">
          <a:xfrm>
            <a:off x="1347153" y="1481773"/>
            <a:ext cx="1970405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容抗与容纳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46" name="Text Box 38" descr="绿色大理石"/>
          <p:cNvSpPr txBox="1">
            <a:spLocks noChangeArrowheads="1"/>
          </p:cNvSpPr>
          <p:nvPr/>
        </p:nvSpPr>
        <p:spPr bwMode="auto">
          <a:xfrm>
            <a:off x="1355408" y="5390198"/>
            <a:ext cx="1970405" cy="60769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相量表达式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</a:endParaRPr>
          </a:p>
        </p:txBody>
      </p:sp>
      <p:graphicFrame>
        <p:nvGraphicFramePr>
          <p:cNvPr id="43047" name="Object 39"/>
          <p:cNvGraphicFramePr>
            <a:graphicFrameLocks noChangeAspect="1"/>
          </p:cNvGraphicFramePr>
          <p:nvPr/>
        </p:nvGraphicFramePr>
        <p:xfrm>
          <a:off x="6455728" y="5400993"/>
          <a:ext cx="394017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6" name="Equation" r:id="rId2" imgW="2286000" imgH="1003300" progId="Equation.DSMT4">
                  <p:embed/>
                </p:oleObj>
              </mc:Choice>
              <mc:Fallback>
                <p:oleObj name="Equation" r:id="rId2" imgW="2286000" imgH="10033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2254"/>
                      <a:stretch>
                        <a:fillRect/>
                      </a:stretch>
                    </p:blipFill>
                    <p:spPr bwMode="auto">
                      <a:xfrm>
                        <a:off x="6455728" y="5400993"/>
                        <a:ext cx="394017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52" name="Group 4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3053" name="Picture 45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54" name="Text Box 4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3055" name="Group 4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3056" name="Picture 48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57" name="Text Box 4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3064" name="Group 5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3065" name="Picture 57" descr="7890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66" name="Text Box 5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43067" name="Object 59"/>
          <p:cNvGraphicFramePr>
            <a:graphicFrameLocks noChangeAspect="1"/>
          </p:cNvGraphicFramePr>
          <p:nvPr/>
        </p:nvGraphicFramePr>
        <p:xfrm>
          <a:off x="3431223" y="5229225"/>
          <a:ext cx="328612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7" name="公式" r:id="rId5" imgW="2095500" imgH="609600" progId="Equation.3">
                  <p:embed/>
                </p:oleObj>
              </mc:Choice>
              <mc:Fallback>
                <p:oleObj name="公式" r:id="rId5" imgW="2095500" imgH="6096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223" y="5229225"/>
                        <a:ext cx="328612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69" name="Group 61"/>
          <p:cNvGrpSpPr/>
          <p:nvPr/>
        </p:nvGrpSpPr>
        <p:grpSpPr bwMode="auto">
          <a:xfrm>
            <a:off x="8688006" y="2958909"/>
            <a:ext cx="2592326" cy="2212082"/>
            <a:chOff x="521" y="1802"/>
            <a:chExt cx="1359" cy="1045"/>
          </a:xfrm>
        </p:grpSpPr>
        <p:grpSp>
          <p:nvGrpSpPr>
            <p:cNvPr id="43012" name="Group 4"/>
            <p:cNvGrpSpPr/>
            <p:nvPr/>
          </p:nvGrpSpPr>
          <p:grpSpPr bwMode="auto">
            <a:xfrm>
              <a:off x="727" y="1802"/>
              <a:ext cx="1153" cy="912"/>
              <a:chOff x="1776" y="2064"/>
              <a:chExt cx="1153" cy="912"/>
            </a:xfrm>
          </p:grpSpPr>
          <p:sp>
            <p:nvSpPr>
              <p:cNvPr id="43013" name="Line 5"/>
              <p:cNvSpPr>
                <a:spLocks noChangeShapeType="1"/>
              </p:cNvSpPr>
              <p:nvPr/>
            </p:nvSpPr>
            <p:spPr bwMode="auto">
              <a:xfrm flipV="1">
                <a:off x="1776" y="2064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4" name="Line 6"/>
              <p:cNvSpPr>
                <a:spLocks noChangeShapeType="1"/>
              </p:cNvSpPr>
              <p:nvPr/>
            </p:nvSpPr>
            <p:spPr bwMode="auto">
              <a:xfrm>
                <a:off x="1778" y="2976"/>
                <a:ext cx="1056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015" name="Text Box 7"/>
              <p:cNvSpPr txBox="1">
                <a:spLocks noChangeArrowheads="1"/>
              </p:cNvSpPr>
              <p:nvPr/>
            </p:nvSpPr>
            <p:spPr bwMode="auto">
              <a:xfrm>
                <a:off x="2585" y="2696"/>
                <a:ext cx="344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16" name="Rectangle 8"/>
              <p:cNvSpPr>
                <a:spLocks noChangeArrowheads="1"/>
              </p:cNvSpPr>
              <p:nvPr/>
            </p:nvSpPr>
            <p:spPr bwMode="auto">
              <a:xfrm>
                <a:off x="1847" y="2072"/>
                <a:ext cx="439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</a:t>
                </a:r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kumimoji="1" lang="en-US" altLang="zh-CN" b="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|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017" name="Freeform 9"/>
              <p:cNvSpPr/>
              <p:nvPr/>
            </p:nvSpPr>
            <p:spPr bwMode="auto">
              <a:xfrm>
                <a:off x="1806" y="2208"/>
                <a:ext cx="807" cy="753"/>
              </a:xfrm>
              <a:custGeom>
                <a:avLst/>
                <a:gdLst>
                  <a:gd name="T0" fmla="*/ 0 w 807"/>
                  <a:gd name="T1" fmla="*/ 0 h 753"/>
                  <a:gd name="T2" fmla="*/ 57 w 807"/>
                  <a:gd name="T3" fmla="*/ 429 h 753"/>
                  <a:gd name="T4" fmla="*/ 294 w 807"/>
                  <a:gd name="T5" fmla="*/ 699 h 753"/>
                  <a:gd name="T6" fmla="*/ 807 w 807"/>
                  <a:gd name="T7" fmla="*/ 750 h 7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7" h="753">
                    <a:moveTo>
                      <a:pt x="0" y="0"/>
                    </a:moveTo>
                    <a:cubicBezTo>
                      <a:pt x="10" y="72"/>
                      <a:pt x="8" y="312"/>
                      <a:pt x="57" y="429"/>
                    </a:cubicBezTo>
                    <a:cubicBezTo>
                      <a:pt x="106" y="546"/>
                      <a:pt x="169" y="645"/>
                      <a:pt x="294" y="699"/>
                    </a:cubicBezTo>
                    <a:cubicBezTo>
                      <a:pt x="419" y="753"/>
                      <a:pt x="700" y="740"/>
                      <a:pt x="807" y="750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3068" name="Text Box 60"/>
            <p:cNvSpPr txBox="1">
              <a:spLocks noChangeArrowheads="1"/>
            </p:cNvSpPr>
            <p:nvPr/>
          </p:nvSpPr>
          <p:spPr bwMode="auto">
            <a:xfrm>
              <a:off x="521" y="2659"/>
              <a:ext cx="408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42852" y="1497469"/>
            <a:ext cx="42405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1/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法</a:t>
            </a:r>
            <a:r>
              <a:rPr lang="en-US" altLang="zh-CN" sz="2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秒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1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/((</a:t>
            </a:r>
            <a:r>
              <a:rPr lang="zh-CN" altLang="en-US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安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秒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/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伏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·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秒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=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欧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0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容抗与容纳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4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1" bldLvl="0" animBg="1"/>
      <p:bldP spid="43033" grpId="0" bldLvl="0" animBg="1" autoUpdateAnimBg="0"/>
      <p:bldP spid="43046" grpId="0" bldLvl="0" animBg="1" autoUpdateAnimBg="0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2" name="Text Box 8" descr="绿色大理石"/>
          <p:cNvSpPr txBox="1">
            <a:spLocks noChangeArrowheads="1"/>
          </p:cNvSpPr>
          <p:nvPr/>
        </p:nvSpPr>
        <p:spPr bwMode="auto">
          <a:xfrm>
            <a:off x="1274445" y="2928938"/>
            <a:ext cx="897890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功率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93" name="Object 9"/>
          <p:cNvGraphicFramePr>
            <a:graphicFrameLocks noChangeAspect="1"/>
          </p:cNvGraphicFramePr>
          <p:nvPr/>
        </p:nvGraphicFramePr>
        <p:xfrm>
          <a:off x="1020763" y="3646805"/>
          <a:ext cx="662622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01" name="公式" r:id="rId2" imgW="3873500" imgH="698500" progId="Equation.3">
                  <p:embed/>
                </p:oleObj>
              </mc:Choice>
              <mc:Fallback>
                <p:oleObj name="公式" r:id="rId2" imgW="3873500" imgH="698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3646805"/>
                        <a:ext cx="6626225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7" name="Text Box 33" descr="羊皮纸"/>
          <p:cNvSpPr txBox="1">
            <a:spLocks noChangeArrowheads="1"/>
          </p:cNvSpPr>
          <p:nvPr/>
        </p:nvSpPr>
        <p:spPr bwMode="auto">
          <a:xfrm>
            <a:off x="984250" y="4852035"/>
            <a:ext cx="840295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</a:rPr>
              <a:t>瞬时功率以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交变，有正有负，</a:t>
            </a:r>
            <a:endParaRPr kumimoji="1" lang="zh-CN" altLang="en-US" dirty="0">
              <a:latin typeface="楷体_GB2312" pitchFamily="49" charset="-122"/>
              <a:sym typeface="Symbol" panose="05050102010706020507" pitchFamily="18" charset="2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latin typeface="楷体_GB2312" pitchFamily="49" charset="-122"/>
                <a:sym typeface="Symbol" panose="05050102010706020507" pitchFamily="18" charset="2"/>
              </a:rPr>
              <a:t>一周期内刚好互相抵消，</a:t>
            </a:r>
            <a:r>
              <a:rPr kumimoji="1" lang="zh-CN" altLang="en-US" dirty="0">
                <a:sym typeface="Symbol" panose="05050102010706020507" pitchFamily="18" charset="2"/>
              </a:rPr>
              <a:t>表明电容只储能不耗能。</a:t>
            </a:r>
            <a:endParaRPr kumimoji="1" lang="zh-CN" altLang="en-US" dirty="0">
              <a:sym typeface="Symbol" panose="05050102010706020507" pitchFamily="18" charset="2"/>
            </a:endParaRPr>
          </a:p>
        </p:txBody>
      </p:sp>
      <p:sp>
        <p:nvSpPr>
          <p:cNvPr id="42029" name="Text Box 45" descr="绿色大理石"/>
          <p:cNvSpPr txBox="1">
            <a:spLocks noChangeArrowheads="1"/>
          </p:cNvSpPr>
          <p:nvPr/>
        </p:nvSpPr>
        <p:spPr bwMode="auto">
          <a:xfrm>
            <a:off x="1271588" y="1699895"/>
            <a:ext cx="2685415" cy="52197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波形图及相量图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030" name="AutoShape 46" descr="羊皮纸"/>
          <p:cNvSpPr>
            <a:spLocks noChangeArrowheads="1"/>
          </p:cNvSpPr>
          <p:nvPr/>
        </p:nvSpPr>
        <p:spPr bwMode="auto">
          <a:xfrm>
            <a:off x="5120640" y="4353560"/>
            <a:ext cx="3028315" cy="600075"/>
          </a:xfrm>
          <a:prstGeom prst="wedgeRoundRectCallout">
            <a:avLst>
              <a:gd name="adj1" fmla="val 60127"/>
              <a:gd name="adj2" fmla="val -46613"/>
              <a:gd name="adj3" fmla="val 16667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</a:rPr>
              <a:t>电流超前电压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</a:rPr>
              <a:t>90</a:t>
            </a:r>
            <a:r>
              <a:rPr lang="en-US" altLang="zh-CN" b="0" baseline="30000" dirty="0">
                <a:solidFill>
                  <a:schemeClr val="tx1"/>
                </a:solidFill>
                <a:latin typeface="楷体_GB2312" pitchFamily="49" charset="-122"/>
              </a:rPr>
              <a:t>°</a:t>
            </a:r>
            <a:endParaRPr lang="en-US" altLang="zh-CN" b="0" baseline="30000" dirty="0">
              <a:solidFill>
                <a:schemeClr val="tx1"/>
              </a:solidFill>
              <a:latin typeface="楷体_GB2312" pitchFamily="49" charset="-122"/>
            </a:endParaRPr>
          </a:p>
        </p:txBody>
      </p:sp>
      <p:grpSp>
        <p:nvGrpSpPr>
          <p:cNvPr id="42035" name="Group 5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2036" name="Picture 5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37" name="Text Box 5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2038" name="Group 5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2039" name="Picture 55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40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2059" name="Group 7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2060" name="Picture 76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61" name="Text Box 7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483897" y="2926259"/>
            <a:ext cx="4073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p</a:t>
            </a:r>
            <a:r>
              <a:rPr lang="en-US" altLang="zh-CN" b="0" baseline="-250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C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表达式与</a:t>
            </a:r>
            <a:r>
              <a:rPr lang="en-US" altLang="zh-CN" b="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p</a:t>
            </a:r>
            <a:r>
              <a:rPr lang="en-US" altLang="zh-CN" b="0" baseline="-250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L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同样问题！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65365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波形图相量图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Group 60"/>
          <p:cNvGrpSpPr/>
          <p:nvPr/>
        </p:nvGrpSpPr>
        <p:grpSpPr bwMode="auto">
          <a:xfrm>
            <a:off x="8451533" y="3836036"/>
            <a:ext cx="2519363" cy="1403350"/>
            <a:chOff x="3536" y="1106"/>
            <a:chExt cx="1587" cy="884"/>
          </a:xfrm>
        </p:grpSpPr>
        <p:graphicFrame>
          <p:nvGraphicFramePr>
            <p:cNvPr id="4" name="Object 35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4832" y="1115"/>
            <a:ext cx="246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公式" r:id="rId7" imgW="241300" imgH="304800" progId="Equation.3">
                    <p:embed/>
                  </p:oleObj>
                </mc:Choice>
                <mc:Fallback>
                  <p:oleObj name="公式" r:id="rId7" imgW="241300" imgH="304800" progId="Equation.3">
                    <p:embed/>
                    <p:pic>
                      <p:nvPicPr>
                        <p:cNvPr id="0" name="Object 3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2" y="1115"/>
                          <a:ext cx="246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Freeform 36"/>
            <p:cNvSpPr/>
            <p:nvPr>
              <p:custDataLst>
                <p:tags r:id="rId9"/>
              </p:custDataLst>
            </p:nvPr>
          </p:nvSpPr>
          <p:spPr bwMode="auto">
            <a:xfrm>
              <a:off x="4082" y="1106"/>
              <a:ext cx="816" cy="884"/>
            </a:xfrm>
            <a:custGeom>
              <a:avLst/>
              <a:gdLst>
                <a:gd name="T0" fmla="*/ 0 w 624"/>
                <a:gd name="T1" fmla="*/ 624 h 624"/>
                <a:gd name="T2" fmla="*/ 624 w 624"/>
                <a:gd name="T3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4" h="624">
                  <a:moveTo>
                    <a:pt x="0" y="624"/>
                  </a:moveTo>
                  <a:lnTo>
                    <a:pt x="624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" name="Line 37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rot="16200000" flipV="1">
              <a:off x="3516" y="1411"/>
              <a:ext cx="586" cy="54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8" name="Object 38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3686" y="1116"/>
            <a:ext cx="286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公式" r:id="rId12" imgW="254000" imgH="355600" progId="Equation.3">
                    <p:embed/>
                  </p:oleObj>
                </mc:Choice>
                <mc:Fallback>
                  <p:oleObj name="公式" r:id="rId12" imgW="254000" imgH="355600" progId="Equation.3">
                    <p:embed/>
                    <p:pic>
                      <p:nvPicPr>
                        <p:cNvPr id="0" name="Object 38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116"/>
                          <a:ext cx="286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39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4082" y="1978"/>
              <a:ext cx="1041" cy="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1" name="Freeform 40"/>
            <p:cNvSpPr/>
            <p:nvPr>
              <p:custDataLst>
                <p:tags r:id="rId15"/>
              </p:custDataLst>
            </p:nvPr>
          </p:nvSpPr>
          <p:spPr bwMode="auto">
            <a:xfrm>
              <a:off x="4230" y="1818"/>
              <a:ext cx="93" cy="160"/>
            </a:xfrm>
            <a:custGeom>
              <a:avLst/>
              <a:gdLst>
                <a:gd name="T0" fmla="*/ 0 w 82"/>
                <a:gd name="T1" fmla="*/ 0 h 129"/>
                <a:gd name="T2" fmla="*/ 39 w 82"/>
                <a:gd name="T3" fmla="*/ 24 h 129"/>
                <a:gd name="T4" fmla="*/ 75 w 82"/>
                <a:gd name="T5" fmla="*/ 72 h 129"/>
                <a:gd name="T6" fmla="*/ 81 w 82"/>
                <a:gd name="T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" h="129">
                  <a:moveTo>
                    <a:pt x="0" y="0"/>
                  </a:moveTo>
                  <a:cubicBezTo>
                    <a:pt x="6" y="4"/>
                    <a:pt x="26" y="12"/>
                    <a:pt x="39" y="24"/>
                  </a:cubicBezTo>
                  <a:cubicBezTo>
                    <a:pt x="52" y="36"/>
                    <a:pt x="68" y="54"/>
                    <a:pt x="75" y="72"/>
                  </a:cubicBezTo>
                  <a:cubicBezTo>
                    <a:pt x="82" y="90"/>
                    <a:pt x="80" y="117"/>
                    <a:pt x="81" y="129"/>
                  </a:cubicBezTo>
                </a:path>
              </a:pathLst>
            </a:custGeom>
            <a:noFill/>
            <a:ln w="28575" cap="flat" cmpd="sng">
              <a:solidFill>
                <a:srgbClr val="99FF99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2" name="Text Box 4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301" y="1562"/>
              <a:ext cx="4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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u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13" name="Freeform 42"/>
            <p:cNvSpPr/>
            <p:nvPr>
              <p:custDataLst>
                <p:tags r:id="rId17"/>
              </p:custDataLst>
            </p:nvPr>
          </p:nvSpPr>
          <p:spPr bwMode="auto">
            <a:xfrm>
              <a:off x="3973" y="1732"/>
              <a:ext cx="219" cy="119"/>
            </a:xfrm>
            <a:custGeom>
              <a:avLst/>
              <a:gdLst>
                <a:gd name="T0" fmla="*/ 0 w 192"/>
                <a:gd name="T1" fmla="*/ 96 h 96"/>
                <a:gd name="T2" fmla="*/ 96 w 192"/>
                <a:gd name="T3" fmla="*/ 0 h 96"/>
                <a:gd name="T4" fmla="*/ 192 w 19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8575" cap="flat" cmpd="sng">
              <a:solidFill>
                <a:srgbClr val="99FF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</p:grpSp>
      <p:grpSp>
        <p:nvGrpSpPr>
          <p:cNvPr id="14" name="Group 43"/>
          <p:cNvGrpSpPr/>
          <p:nvPr/>
        </p:nvGrpSpPr>
        <p:grpSpPr bwMode="auto">
          <a:xfrm>
            <a:off x="6568123" y="1053928"/>
            <a:ext cx="4640262" cy="2159233"/>
            <a:chOff x="385" y="430"/>
            <a:chExt cx="2503" cy="1271"/>
          </a:xfrm>
        </p:grpSpPr>
        <p:sp>
          <p:nvSpPr>
            <p:cNvPr id="15" name="Line 11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 flipV="1">
              <a:off x="673" y="430"/>
              <a:ext cx="0" cy="127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385" y="1224"/>
              <a:ext cx="2429" cy="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7" name="Text Box 13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2556" y="1189"/>
              <a:ext cx="33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14"/>
            <p:cNvSpPr/>
            <p:nvPr>
              <p:custDataLst>
                <p:tags r:id="rId21"/>
              </p:custDataLst>
            </p:nvPr>
          </p:nvSpPr>
          <p:spPr bwMode="auto">
            <a:xfrm flipH="1">
              <a:off x="529" y="998"/>
              <a:ext cx="1850" cy="452"/>
            </a:xfrm>
            <a:custGeom>
              <a:avLst/>
              <a:gdLst>
                <a:gd name="T0" fmla="*/ 0 w 1850"/>
                <a:gd name="T1" fmla="*/ 445 h 873"/>
                <a:gd name="T2" fmla="*/ 86 w 1850"/>
                <a:gd name="T3" fmla="*/ 291 h 873"/>
                <a:gd name="T4" fmla="*/ 161 w 1850"/>
                <a:gd name="T5" fmla="*/ 167 h 873"/>
                <a:gd name="T6" fmla="*/ 256 w 1850"/>
                <a:gd name="T7" fmla="*/ 58 h 873"/>
                <a:gd name="T8" fmla="*/ 364 w 1850"/>
                <a:gd name="T9" fmla="*/ 7 h 873"/>
                <a:gd name="T10" fmla="*/ 498 w 1850"/>
                <a:gd name="T11" fmla="*/ 69 h 873"/>
                <a:gd name="T12" fmla="*/ 632 w 1850"/>
                <a:gd name="T13" fmla="*/ 251 h 873"/>
                <a:gd name="T14" fmla="*/ 732 w 1850"/>
                <a:gd name="T15" fmla="*/ 435 h 873"/>
                <a:gd name="T16" fmla="*/ 845 w 1850"/>
                <a:gd name="T17" fmla="*/ 633 h 873"/>
                <a:gd name="T18" fmla="*/ 956 w 1850"/>
                <a:gd name="T19" fmla="*/ 793 h 873"/>
                <a:gd name="T20" fmla="*/ 1110 w 1850"/>
                <a:gd name="T21" fmla="*/ 867 h 873"/>
                <a:gd name="T22" fmla="*/ 1275 w 1850"/>
                <a:gd name="T23" fmla="*/ 752 h 873"/>
                <a:gd name="T24" fmla="*/ 1463 w 1850"/>
                <a:gd name="T25" fmla="*/ 447 h 873"/>
                <a:gd name="T26" fmla="*/ 1550 w 1850"/>
                <a:gd name="T27" fmla="*/ 282 h 873"/>
                <a:gd name="T28" fmla="*/ 1702 w 1850"/>
                <a:gd name="T29" fmla="*/ 72 h 873"/>
                <a:gd name="T30" fmla="*/ 1828 w 1850"/>
                <a:gd name="T31" fmla="*/ 10 h 873"/>
                <a:gd name="T32" fmla="*/ 1835 w 1850"/>
                <a:gd name="T33" fmla="*/ 1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850" h="873">
                  <a:moveTo>
                    <a:pt x="0" y="445"/>
                  </a:moveTo>
                  <a:cubicBezTo>
                    <a:pt x="14" y="418"/>
                    <a:pt x="59" y="337"/>
                    <a:pt x="86" y="291"/>
                  </a:cubicBezTo>
                  <a:cubicBezTo>
                    <a:pt x="113" y="245"/>
                    <a:pt x="133" y="206"/>
                    <a:pt x="161" y="167"/>
                  </a:cubicBezTo>
                  <a:cubicBezTo>
                    <a:pt x="189" y="128"/>
                    <a:pt x="223" y="84"/>
                    <a:pt x="256" y="58"/>
                  </a:cubicBezTo>
                  <a:cubicBezTo>
                    <a:pt x="290" y="31"/>
                    <a:pt x="324" y="5"/>
                    <a:pt x="364" y="7"/>
                  </a:cubicBezTo>
                  <a:cubicBezTo>
                    <a:pt x="405" y="10"/>
                    <a:pt x="453" y="29"/>
                    <a:pt x="498" y="69"/>
                  </a:cubicBezTo>
                  <a:cubicBezTo>
                    <a:pt x="543" y="110"/>
                    <a:pt x="593" y="190"/>
                    <a:pt x="632" y="251"/>
                  </a:cubicBezTo>
                  <a:cubicBezTo>
                    <a:pt x="670" y="311"/>
                    <a:pt x="696" y="371"/>
                    <a:pt x="732" y="435"/>
                  </a:cubicBezTo>
                  <a:cubicBezTo>
                    <a:pt x="768" y="498"/>
                    <a:pt x="808" y="573"/>
                    <a:pt x="845" y="633"/>
                  </a:cubicBezTo>
                  <a:cubicBezTo>
                    <a:pt x="883" y="692"/>
                    <a:pt x="912" y="754"/>
                    <a:pt x="956" y="793"/>
                  </a:cubicBezTo>
                  <a:cubicBezTo>
                    <a:pt x="1000" y="832"/>
                    <a:pt x="1057" y="873"/>
                    <a:pt x="1110" y="867"/>
                  </a:cubicBezTo>
                  <a:cubicBezTo>
                    <a:pt x="1164" y="860"/>
                    <a:pt x="1216" y="822"/>
                    <a:pt x="1275" y="752"/>
                  </a:cubicBezTo>
                  <a:cubicBezTo>
                    <a:pt x="1334" y="682"/>
                    <a:pt x="1417" y="525"/>
                    <a:pt x="1463" y="447"/>
                  </a:cubicBezTo>
                  <a:cubicBezTo>
                    <a:pt x="1508" y="369"/>
                    <a:pt x="1511" y="344"/>
                    <a:pt x="1550" y="282"/>
                  </a:cubicBezTo>
                  <a:cubicBezTo>
                    <a:pt x="1590" y="220"/>
                    <a:pt x="1656" y="117"/>
                    <a:pt x="1702" y="72"/>
                  </a:cubicBezTo>
                  <a:cubicBezTo>
                    <a:pt x="1748" y="26"/>
                    <a:pt x="1806" y="20"/>
                    <a:pt x="1828" y="10"/>
                  </a:cubicBezTo>
                  <a:cubicBezTo>
                    <a:pt x="1850" y="0"/>
                    <a:pt x="1834" y="13"/>
                    <a:pt x="1835" y="13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9" name="Freeform 15"/>
            <p:cNvSpPr/>
            <p:nvPr>
              <p:custDataLst>
                <p:tags r:id="rId22"/>
              </p:custDataLst>
            </p:nvPr>
          </p:nvSpPr>
          <p:spPr bwMode="auto">
            <a:xfrm>
              <a:off x="505" y="874"/>
              <a:ext cx="2016" cy="672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1655" y="718"/>
              <a:ext cx="302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18" y="1285"/>
              <a:ext cx="199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521" y="794"/>
              <a:ext cx="196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" name="Group 44"/>
          <p:cNvGrpSpPr/>
          <p:nvPr/>
        </p:nvGrpSpPr>
        <p:grpSpPr bwMode="auto">
          <a:xfrm>
            <a:off x="6784023" y="982663"/>
            <a:ext cx="4032250" cy="2303462"/>
            <a:chOff x="521" y="391"/>
            <a:chExt cx="2103" cy="1389"/>
          </a:xfrm>
        </p:grpSpPr>
        <p:sp>
          <p:nvSpPr>
            <p:cNvPr id="24" name="Freeform 19"/>
            <p:cNvSpPr/>
            <p:nvPr>
              <p:custDataLst>
                <p:tags r:id="rId26"/>
              </p:custDataLst>
            </p:nvPr>
          </p:nvSpPr>
          <p:spPr bwMode="auto">
            <a:xfrm>
              <a:off x="1474" y="572"/>
              <a:ext cx="890" cy="1200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5" name="Freeform 20"/>
            <p:cNvSpPr/>
            <p:nvPr>
              <p:custDataLst>
                <p:tags r:id="rId27"/>
              </p:custDataLst>
            </p:nvPr>
          </p:nvSpPr>
          <p:spPr bwMode="auto">
            <a:xfrm>
              <a:off x="521" y="572"/>
              <a:ext cx="966" cy="1208"/>
            </a:xfrm>
            <a:custGeom>
              <a:avLst/>
              <a:gdLst>
                <a:gd name="T0" fmla="*/ 0 w 966"/>
                <a:gd name="T1" fmla="*/ 616 h 1208"/>
                <a:gd name="T2" fmla="*/ 45 w 966"/>
                <a:gd name="T3" fmla="*/ 403 h 1208"/>
                <a:gd name="T4" fmla="*/ 84 w 966"/>
                <a:gd name="T5" fmla="*/ 232 h 1208"/>
                <a:gd name="T6" fmla="*/ 134 w 966"/>
                <a:gd name="T7" fmla="*/ 81 h 1208"/>
                <a:gd name="T8" fmla="*/ 190 w 966"/>
                <a:gd name="T9" fmla="*/ 11 h 1208"/>
                <a:gd name="T10" fmla="*/ 260 w 966"/>
                <a:gd name="T11" fmla="*/ 96 h 1208"/>
                <a:gd name="T12" fmla="*/ 330 w 966"/>
                <a:gd name="T13" fmla="*/ 348 h 1208"/>
                <a:gd name="T14" fmla="*/ 382 w 966"/>
                <a:gd name="T15" fmla="*/ 602 h 1208"/>
                <a:gd name="T16" fmla="*/ 441 w 966"/>
                <a:gd name="T17" fmla="*/ 876 h 1208"/>
                <a:gd name="T18" fmla="*/ 499 w 966"/>
                <a:gd name="T19" fmla="*/ 1097 h 1208"/>
                <a:gd name="T20" fmla="*/ 579 w 966"/>
                <a:gd name="T21" fmla="*/ 1200 h 1208"/>
                <a:gd name="T22" fmla="*/ 665 w 966"/>
                <a:gd name="T23" fmla="*/ 1041 h 1208"/>
                <a:gd name="T24" fmla="*/ 763 w 966"/>
                <a:gd name="T25" fmla="*/ 619 h 1208"/>
                <a:gd name="T26" fmla="*/ 808 w 966"/>
                <a:gd name="T27" fmla="*/ 391 h 1208"/>
                <a:gd name="T28" fmla="*/ 888 w 966"/>
                <a:gd name="T29" fmla="*/ 101 h 1208"/>
                <a:gd name="T30" fmla="*/ 954 w 966"/>
                <a:gd name="T31" fmla="*/ 14 h 1208"/>
                <a:gd name="T32" fmla="*/ 957 w 966"/>
                <a:gd name="T33" fmla="*/ 20 h 1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6" h="1208">
                  <a:moveTo>
                    <a:pt x="0" y="616"/>
                  </a:moveTo>
                  <a:cubicBezTo>
                    <a:pt x="7" y="579"/>
                    <a:pt x="31" y="467"/>
                    <a:pt x="45" y="403"/>
                  </a:cubicBezTo>
                  <a:cubicBezTo>
                    <a:pt x="59" y="340"/>
                    <a:pt x="69" y="286"/>
                    <a:pt x="84" y="232"/>
                  </a:cubicBezTo>
                  <a:cubicBezTo>
                    <a:pt x="99" y="178"/>
                    <a:pt x="116" y="117"/>
                    <a:pt x="134" y="81"/>
                  </a:cubicBezTo>
                  <a:cubicBezTo>
                    <a:pt x="151" y="44"/>
                    <a:pt x="169" y="8"/>
                    <a:pt x="190" y="11"/>
                  </a:cubicBezTo>
                  <a:cubicBezTo>
                    <a:pt x="211" y="15"/>
                    <a:pt x="236" y="41"/>
                    <a:pt x="260" y="96"/>
                  </a:cubicBezTo>
                  <a:cubicBezTo>
                    <a:pt x="283" y="153"/>
                    <a:pt x="309" y="264"/>
                    <a:pt x="330" y="348"/>
                  </a:cubicBezTo>
                  <a:cubicBezTo>
                    <a:pt x="349" y="431"/>
                    <a:pt x="363" y="514"/>
                    <a:pt x="382" y="602"/>
                  </a:cubicBezTo>
                  <a:cubicBezTo>
                    <a:pt x="401" y="690"/>
                    <a:pt x="421" y="793"/>
                    <a:pt x="441" y="876"/>
                  </a:cubicBezTo>
                  <a:cubicBezTo>
                    <a:pt x="461" y="958"/>
                    <a:pt x="476" y="1043"/>
                    <a:pt x="499" y="1097"/>
                  </a:cubicBezTo>
                  <a:cubicBezTo>
                    <a:pt x="522" y="1151"/>
                    <a:pt x="551" y="1208"/>
                    <a:pt x="579" y="1200"/>
                  </a:cubicBezTo>
                  <a:cubicBezTo>
                    <a:pt x="607" y="1190"/>
                    <a:pt x="634" y="1137"/>
                    <a:pt x="665" y="1041"/>
                  </a:cubicBezTo>
                  <a:cubicBezTo>
                    <a:pt x="696" y="944"/>
                    <a:pt x="739" y="727"/>
                    <a:pt x="763" y="619"/>
                  </a:cubicBezTo>
                  <a:cubicBezTo>
                    <a:pt x="787" y="511"/>
                    <a:pt x="788" y="477"/>
                    <a:pt x="808" y="391"/>
                  </a:cubicBezTo>
                  <a:cubicBezTo>
                    <a:pt x="829" y="305"/>
                    <a:pt x="864" y="164"/>
                    <a:pt x="888" y="101"/>
                  </a:cubicBezTo>
                  <a:cubicBezTo>
                    <a:pt x="912" y="38"/>
                    <a:pt x="942" y="28"/>
                    <a:pt x="954" y="14"/>
                  </a:cubicBezTo>
                  <a:cubicBezTo>
                    <a:pt x="966" y="0"/>
                    <a:pt x="957" y="19"/>
                    <a:pt x="957" y="20"/>
                  </a:cubicBez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6" name="Text Box 21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2245" y="391"/>
              <a:ext cx="379" cy="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7" name="Group 61"/>
          <p:cNvGrpSpPr/>
          <p:nvPr/>
        </p:nvGrpSpPr>
        <p:grpSpPr bwMode="auto">
          <a:xfrm>
            <a:off x="6999923" y="1125538"/>
            <a:ext cx="3400425" cy="2160587"/>
            <a:chOff x="3107" y="2478"/>
            <a:chExt cx="2007" cy="1361"/>
          </a:xfrm>
        </p:grpSpPr>
        <p:grpSp>
          <p:nvGrpSpPr>
            <p:cNvPr id="28" name="Group 62"/>
            <p:cNvGrpSpPr/>
            <p:nvPr/>
          </p:nvGrpSpPr>
          <p:grpSpPr bwMode="auto">
            <a:xfrm>
              <a:off x="3957" y="2728"/>
              <a:ext cx="188" cy="158"/>
              <a:chOff x="3303" y="1716"/>
              <a:chExt cx="168" cy="168"/>
            </a:xfrm>
          </p:grpSpPr>
          <p:sp>
            <p:nvSpPr>
              <p:cNvPr id="29" name="Line 63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3303" y="1812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99FF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0" name="Line 64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 rot="-5400000">
                <a:off x="3303" y="1800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99FF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31" name="Line 6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3519" y="3631"/>
              <a:ext cx="189" cy="0"/>
            </a:xfrm>
            <a:prstGeom prst="line">
              <a:avLst/>
            </a:prstGeom>
            <a:noFill/>
            <a:ln w="38100">
              <a:solidFill>
                <a:srgbClr val="99FF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32" name="Group 66"/>
            <p:cNvGrpSpPr/>
            <p:nvPr/>
          </p:nvGrpSpPr>
          <p:grpSpPr bwMode="auto">
            <a:xfrm>
              <a:off x="3107" y="2728"/>
              <a:ext cx="188" cy="158"/>
              <a:chOff x="3303" y="1716"/>
              <a:chExt cx="168" cy="168"/>
            </a:xfrm>
          </p:grpSpPr>
          <p:sp>
            <p:nvSpPr>
              <p:cNvPr id="33" name="Line 67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303" y="1812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99FF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4" name="Line 68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 rot="-5400000">
                <a:off x="3303" y="1800"/>
                <a:ext cx="168" cy="0"/>
              </a:xfrm>
              <a:prstGeom prst="line">
                <a:avLst/>
              </a:prstGeom>
              <a:noFill/>
              <a:ln w="38100">
                <a:solidFill>
                  <a:srgbClr val="99FF99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sp>
          <p:nvSpPr>
            <p:cNvPr id="35" name="Line 69"/>
            <p:cNvSpPr>
              <a:spLocks noChangeShapeType="1"/>
            </p:cNvSpPr>
            <p:nvPr>
              <p:custDataLst>
                <p:tags r:id="rId34"/>
              </p:custDataLst>
            </p:nvPr>
          </p:nvSpPr>
          <p:spPr bwMode="auto">
            <a:xfrm>
              <a:off x="4367" y="3631"/>
              <a:ext cx="188" cy="0"/>
            </a:xfrm>
            <a:prstGeom prst="line">
              <a:avLst/>
            </a:prstGeom>
            <a:noFill/>
            <a:ln w="38100">
              <a:solidFill>
                <a:srgbClr val="99FF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6" name="Line 70"/>
            <p:cNvSpPr>
              <a:spLocks noChangeShapeType="1"/>
            </p:cNvSpPr>
            <p:nvPr>
              <p:custDataLst>
                <p:tags r:id="rId35"/>
              </p:custDataLst>
            </p:nvPr>
          </p:nvSpPr>
          <p:spPr bwMode="auto">
            <a:xfrm>
              <a:off x="4758" y="2478"/>
              <a:ext cx="0" cy="1361"/>
            </a:xfrm>
            <a:prstGeom prst="line">
              <a:avLst/>
            </a:prstGeom>
            <a:noFill/>
            <a:ln w="31750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7" name="Text Box 71"/>
            <p:cNvSpPr txBox="1"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785" y="3203"/>
              <a:ext cx="3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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4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 bldLvl="0" animBg="1" autoUpdateAnimBg="0"/>
      <p:bldP spid="42017" grpId="0" bldLvl="0" animBg="1"/>
      <p:bldP spid="42029" grpId="0" bldLvl="0" animBg="1" autoUpdateAnimBg="0"/>
      <p:bldP spid="42030" grpId="0" bldLvl="0" animBg="1"/>
      <p:bldP spid="5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4" name="Object 4" descr="水滴"/>
          <p:cNvGraphicFramePr>
            <a:graphicFrameLocks noChangeAspect="1"/>
          </p:cNvGraphicFramePr>
          <p:nvPr/>
        </p:nvGraphicFramePr>
        <p:xfrm>
          <a:off x="2300288" y="2865755"/>
          <a:ext cx="1635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1" name="公式" r:id="rId1" imgW="965200" imgH="317500" progId="Equation.3">
                  <p:embed/>
                </p:oleObj>
              </mc:Choice>
              <mc:Fallback>
                <p:oleObj name="公式" r:id="rId1" imgW="965200" imgH="317500" progId="Equation.3">
                  <p:embed/>
                  <p:pic>
                    <p:nvPicPr>
                      <p:cNvPr id="0" name="Object 4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2865755"/>
                        <a:ext cx="163512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764540" y="1411605"/>
            <a:ext cx="1062672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同频率的正弦量加减可以用对应的相量形式来进行计算。因此，在正弦电流电路中，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可用相应的相量形式表示为：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2352040" y="5012055"/>
            <a:ext cx="887031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流入某一结点的所有正弦电流用相量表示时仍满足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而任一回路所有支路正弦电压用相量表示时仍满足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kumimoji="1" lang="zh-CN" altLang="en-US" b="0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b="0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4080193" y="3140393"/>
            <a:ext cx="647700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68" name="Object 8" descr="水滴"/>
          <p:cNvGraphicFramePr>
            <a:graphicFrameLocks noChangeAspect="1"/>
          </p:cNvGraphicFramePr>
          <p:nvPr/>
        </p:nvGraphicFramePr>
        <p:xfrm>
          <a:off x="4871403" y="2853055"/>
          <a:ext cx="56737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2" name="公式" r:id="rId4" imgW="3492500" imgH="368300" progId="Equation.3">
                  <p:embed/>
                </p:oleObj>
              </mc:Choice>
              <mc:Fallback>
                <p:oleObj name="公式" r:id="rId4" imgW="3492500" imgH="368300" progId="Equation.3">
                  <p:embed/>
                  <p:pic>
                    <p:nvPicPr>
                      <p:cNvPr id="0" name="Object 8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403" y="2853055"/>
                        <a:ext cx="56737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Line 9"/>
          <p:cNvSpPr>
            <a:spLocks noChangeShapeType="1"/>
          </p:cNvSpPr>
          <p:nvPr/>
        </p:nvSpPr>
        <p:spPr bwMode="auto">
          <a:xfrm>
            <a:off x="4656138" y="3979863"/>
            <a:ext cx="792162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70" name="Object 10" descr="水滴"/>
          <p:cNvGraphicFramePr>
            <a:graphicFrameLocks noChangeAspect="1"/>
          </p:cNvGraphicFramePr>
          <p:nvPr/>
        </p:nvGraphicFramePr>
        <p:xfrm>
          <a:off x="5591175" y="3692525"/>
          <a:ext cx="1146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3" name="Equation" r:id="rId6" imgW="762000" imgH="355600" progId="Equation.DSMT4">
                  <p:embed/>
                </p:oleObj>
              </mc:Choice>
              <mc:Fallback>
                <p:oleObj name="Equation" r:id="rId6" imgW="762000" imgH="355600" progId="Equation.DSMT4">
                  <p:embed/>
                  <p:pic>
                    <p:nvPicPr>
                      <p:cNvPr id="0" name="Object 10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3692525"/>
                        <a:ext cx="11461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Object 11" descr="水滴"/>
          <p:cNvGraphicFramePr>
            <a:graphicFrameLocks noChangeAspect="1"/>
          </p:cNvGraphicFramePr>
          <p:nvPr/>
        </p:nvGraphicFramePr>
        <p:xfrm>
          <a:off x="2351088" y="4291965"/>
          <a:ext cx="192881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4" name="公式" r:id="rId8" imgW="1016000" imgH="317500" progId="Equation.3">
                  <p:embed/>
                </p:oleObj>
              </mc:Choice>
              <mc:Fallback>
                <p:oleObj name="公式" r:id="rId8" imgW="1016000" imgH="317500" progId="Equation.3">
                  <p:embed/>
                  <p:pic>
                    <p:nvPicPr>
                      <p:cNvPr id="0" name="Object 11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4291965"/>
                        <a:ext cx="1928812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Object 12" descr="水滴"/>
          <p:cNvGraphicFramePr>
            <a:graphicFrameLocks noChangeAspect="1"/>
          </p:cNvGraphicFramePr>
          <p:nvPr/>
        </p:nvGraphicFramePr>
        <p:xfrm>
          <a:off x="5664200" y="4436745"/>
          <a:ext cx="12461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5" name="公式" r:id="rId10" imgW="825500" imgH="355600" progId="Equation.3">
                  <p:embed/>
                </p:oleObj>
              </mc:Choice>
              <mc:Fallback>
                <p:oleObj name="公式" r:id="rId10" imgW="825500" imgH="355600" progId="Equation.3">
                  <p:embed/>
                  <p:pic>
                    <p:nvPicPr>
                      <p:cNvPr id="0" name="Object 12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4436745"/>
                        <a:ext cx="12461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Line 13"/>
          <p:cNvSpPr>
            <a:spLocks noChangeShapeType="1"/>
          </p:cNvSpPr>
          <p:nvPr/>
        </p:nvSpPr>
        <p:spPr bwMode="auto">
          <a:xfrm>
            <a:off x="4656138" y="4652645"/>
            <a:ext cx="792162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978" name="Group 1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0979" name="Picture 19" descr="7890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80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0981" name="Group 2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0982" name="Picture 22" descr="7890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83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0987" name="Group 27"/>
          <p:cNvGrpSpPr/>
          <p:nvPr/>
        </p:nvGrpSpPr>
        <p:grpSpPr bwMode="auto">
          <a:xfrm>
            <a:off x="554990" y="4940300"/>
            <a:ext cx="1643063" cy="850900"/>
            <a:chOff x="385" y="3022"/>
            <a:chExt cx="1035" cy="536"/>
          </a:xfrm>
        </p:grpSpPr>
        <p:pic>
          <p:nvPicPr>
            <p:cNvPr id="40988" name="Picture 28" descr="12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89" name="Text Box 29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40993" name="Group 3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0994" name="Picture 34" descr="7890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95" name="Text Box 3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57125" y="4630440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推论？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kumimoji="1"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基尔霍夫定律的相量形式</a:t>
            </a:r>
            <a:endParaRPr kumimoji="1"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bldLvl="0" animBg="1" autoUpdateAnimBg="0"/>
      <p:bldP spid="40966" grpId="0" bldLvl="0" animBg="1" autoUpdateAnimBg="0"/>
      <p:bldP spid="40967" grpId="0" bldLvl="0" animBg="1"/>
      <p:bldP spid="40969" grpId="0" bldLvl="0" animBg="1"/>
      <p:bldP spid="40973" grpId="0" bldLvl="0" animBg="1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5" name="Object 9" descr="水滴"/>
          <p:cNvGraphicFramePr>
            <a:graphicFrameLocks noChangeAspect="1"/>
          </p:cNvGraphicFramePr>
          <p:nvPr/>
        </p:nvGraphicFramePr>
        <p:xfrm>
          <a:off x="7173595" y="1484948"/>
          <a:ext cx="27987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5" name="公式" r:id="rId1" imgW="1562100" imgH="673100" progId="Equation.3">
                  <p:embed/>
                </p:oleObj>
              </mc:Choice>
              <mc:Fallback>
                <p:oleObj name="公式" r:id="rId1" imgW="1562100" imgH="673100" progId="Equation.3">
                  <p:embed/>
                  <p:pic>
                    <p:nvPicPr>
                      <p:cNvPr id="0" name="Object 9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595" y="1484948"/>
                        <a:ext cx="279876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986473" y="1338580"/>
            <a:ext cx="14185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4-1</a:t>
            </a:r>
            <a:endParaRPr lang="en-US" altLang="zh-CN" sz="320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282825" y="1410335"/>
            <a:ext cx="50012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试判断下列表达式的正、误。</a:t>
            </a:r>
            <a:endParaRPr lang="zh-CN" altLang="en-US"/>
          </a:p>
        </p:txBody>
      </p:sp>
      <p:graphicFrame>
        <p:nvGraphicFramePr>
          <p:cNvPr id="39941" name="Object 5" descr="水滴"/>
          <p:cNvGraphicFramePr>
            <a:graphicFrameLocks noChangeAspect="1"/>
          </p:cNvGraphicFramePr>
          <p:nvPr/>
        </p:nvGraphicFramePr>
        <p:xfrm>
          <a:off x="1634173" y="2203133"/>
          <a:ext cx="19589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6" name="公式" r:id="rId4" imgW="1079500" imgH="254000" progId="Equation.3">
                  <p:embed/>
                </p:oleObj>
              </mc:Choice>
              <mc:Fallback>
                <p:oleObj name="公式" r:id="rId4" imgW="1079500" imgH="254000" progId="Equation.3">
                  <p:embed/>
                  <p:pic>
                    <p:nvPicPr>
                      <p:cNvPr id="0" name="Object 5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4173" y="2203133"/>
                        <a:ext cx="19589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 descr="水滴"/>
          <p:cNvGraphicFramePr>
            <a:graphicFrameLocks noChangeAspect="1"/>
          </p:cNvGraphicFramePr>
          <p:nvPr/>
        </p:nvGraphicFramePr>
        <p:xfrm>
          <a:off x="1575435" y="3066098"/>
          <a:ext cx="37861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7" name="公式" r:id="rId6" imgW="2133600" imgH="292100" progId="Equation.3">
                  <p:embed/>
                </p:oleObj>
              </mc:Choice>
              <mc:Fallback>
                <p:oleObj name="公式" r:id="rId6" imgW="2133600" imgH="292100" progId="Equation.3">
                  <p:embed/>
                  <p:pic>
                    <p:nvPicPr>
                      <p:cNvPr id="0" name="Object 6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435" y="3066098"/>
                        <a:ext cx="37861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 descr="水滴"/>
          <p:cNvGraphicFramePr>
            <a:graphicFrameLocks noChangeAspect="1"/>
          </p:cNvGraphicFramePr>
          <p:nvPr/>
        </p:nvGraphicFramePr>
        <p:xfrm>
          <a:off x="1561148" y="4043998"/>
          <a:ext cx="27384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8" name="公式" r:id="rId8" imgW="1524000" imgH="355600" progId="Equation.3">
                  <p:embed/>
                </p:oleObj>
              </mc:Choice>
              <mc:Fallback>
                <p:oleObj name="公式" r:id="rId8" imgW="1524000" imgH="355600" progId="Equation.3">
                  <p:embed/>
                  <p:pic>
                    <p:nvPicPr>
                      <p:cNvPr id="0" name="Object 7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148" y="4043998"/>
                        <a:ext cx="2738437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 descr="水滴"/>
          <p:cNvGraphicFramePr>
            <a:graphicFrameLocks noChangeAspect="1"/>
          </p:cNvGraphicFramePr>
          <p:nvPr/>
        </p:nvGraphicFramePr>
        <p:xfrm>
          <a:off x="1561148" y="4866323"/>
          <a:ext cx="219868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59" name="公式" r:id="rId10" imgW="1155700" imgH="673100" progId="Equation.3">
                  <p:embed/>
                </p:oleObj>
              </mc:Choice>
              <mc:Fallback>
                <p:oleObj name="公式" r:id="rId10" imgW="1155700" imgH="673100" progId="Equation.3">
                  <p:embed/>
                  <p:pic>
                    <p:nvPicPr>
                      <p:cNvPr id="0" name="Object 8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148" y="4866323"/>
                        <a:ext cx="2198687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10" descr="水滴"/>
          <p:cNvGraphicFramePr>
            <a:graphicFrameLocks noChangeAspect="1"/>
          </p:cNvGraphicFramePr>
          <p:nvPr/>
        </p:nvGraphicFramePr>
        <p:xfrm>
          <a:off x="7118668" y="3235960"/>
          <a:ext cx="27765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0" name="公式" r:id="rId12" imgW="1435100" imgH="355600" progId="Equation.3">
                  <p:embed/>
                </p:oleObj>
              </mc:Choice>
              <mc:Fallback>
                <p:oleObj name="公式" r:id="rId12" imgW="1435100" imgH="355600" progId="Equation.3">
                  <p:embed/>
                  <p:pic>
                    <p:nvPicPr>
                      <p:cNvPr id="0" name="Object 10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668" y="3235960"/>
                        <a:ext cx="27765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7" name="Object 11" descr="水滴"/>
          <p:cNvGraphicFramePr>
            <a:graphicFrameLocks noChangeAspect="1"/>
          </p:cNvGraphicFramePr>
          <p:nvPr/>
        </p:nvGraphicFramePr>
        <p:xfrm>
          <a:off x="7174230" y="4231323"/>
          <a:ext cx="2016125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1" name="公式" r:id="rId14" imgW="1104900" imgH="609600" progId="Equation.3">
                  <p:embed/>
                </p:oleObj>
              </mc:Choice>
              <mc:Fallback>
                <p:oleObj name="公式" r:id="rId14" imgW="1104900" imgH="609600" progId="Equation.3">
                  <p:embed/>
                  <p:pic>
                    <p:nvPicPr>
                      <p:cNvPr id="0" name="Object 11" descr="水滴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4230" y="4231323"/>
                        <a:ext cx="2016125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3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1" name="Group 15"/>
          <p:cNvGrpSpPr/>
          <p:nvPr/>
        </p:nvGrpSpPr>
        <p:grpSpPr bwMode="auto">
          <a:xfrm>
            <a:off x="4081145" y="2273935"/>
            <a:ext cx="452755" cy="452120"/>
            <a:chOff x="2245" y="3249"/>
            <a:chExt cx="454" cy="408"/>
          </a:xfrm>
        </p:grpSpPr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50" name="Line 14"/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96" name="Group 60"/>
          <p:cNvGrpSpPr/>
          <p:nvPr/>
        </p:nvGrpSpPr>
        <p:grpSpPr bwMode="auto">
          <a:xfrm>
            <a:off x="2065973" y="2180908"/>
            <a:ext cx="1631950" cy="469900"/>
            <a:chOff x="703" y="967"/>
            <a:chExt cx="1028" cy="296"/>
          </a:xfrm>
        </p:grpSpPr>
        <p:graphicFrame>
          <p:nvGraphicFramePr>
            <p:cNvPr id="39954" name="Object 18"/>
            <p:cNvGraphicFramePr>
              <a:graphicFrameLocks noChangeAspect="1"/>
            </p:cNvGraphicFramePr>
            <p:nvPr/>
          </p:nvGraphicFramePr>
          <p:xfrm>
            <a:off x="703" y="1006"/>
            <a:ext cx="238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62" name="公式" r:id="rId16" imgW="241300" imgH="254000" progId="Equation.3">
                    <p:embed/>
                  </p:oleObj>
                </mc:Choice>
                <mc:Fallback>
                  <p:oleObj name="公式" r:id="rId16" imgW="241300" imgH="254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006"/>
                          <a:ext cx="238" cy="255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5" name="Object 19"/>
            <p:cNvGraphicFramePr>
              <a:graphicFrameLocks noChangeAspect="1"/>
            </p:cNvGraphicFramePr>
            <p:nvPr/>
          </p:nvGraphicFramePr>
          <p:xfrm>
            <a:off x="1519" y="967"/>
            <a:ext cx="21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63" name="公式" r:id="rId18" imgW="165100" imgH="241300" progId="Equation.3">
                    <p:embed/>
                  </p:oleObj>
                </mc:Choice>
                <mc:Fallback>
                  <p:oleObj name="公式" r:id="rId18" imgW="165100" imgH="2413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967"/>
                          <a:ext cx="212" cy="296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7" name="Line 21"/>
          <p:cNvSpPr>
            <a:spLocks noChangeShapeType="1"/>
          </p:cNvSpPr>
          <p:nvPr/>
        </p:nvSpPr>
        <p:spPr bwMode="auto">
          <a:xfrm flipV="1">
            <a:off x="4153535" y="3208973"/>
            <a:ext cx="21590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9958" name="Group 22"/>
          <p:cNvGrpSpPr/>
          <p:nvPr/>
        </p:nvGrpSpPr>
        <p:grpSpPr bwMode="auto">
          <a:xfrm>
            <a:off x="4441825" y="4217670"/>
            <a:ext cx="563245" cy="391160"/>
            <a:chOff x="2245" y="3249"/>
            <a:chExt cx="454" cy="408"/>
          </a:xfrm>
        </p:grpSpPr>
        <p:sp>
          <p:nvSpPr>
            <p:cNvPr id="39959" name="Line 23"/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0" name="Line 24"/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9961" name="Object 25"/>
          <p:cNvGraphicFramePr>
            <a:graphicFrameLocks noChangeAspect="1"/>
          </p:cNvGraphicFramePr>
          <p:nvPr/>
        </p:nvGraphicFramePr>
        <p:xfrm>
          <a:off x="3721735" y="4074160"/>
          <a:ext cx="5921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4" name="公式" r:id="rId20" imgW="317500" imgH="355600" progId="Equation.3">
                  <p:embed/>
                </p:oleObj>
              </mc:Choice>
              <mc:Fallback>
                <p:oleObj name="公式" r:id="rId20" imgW="317500" imgH="355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735" y="4074160"/>
                        <a:ext cx="592138" cy="65405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64" name="Group 28"/>
          <p:cNvGrpSpPr/>
          <p:nvPr/>
        </p:nvGrpSpPr>
        <p:grpSpPr bwMode="auto">
          <a:xfrm>
            <a:off x="4227830" y="5226685"/>
            <a:ext cx="481330" cy="454660"/>
            <a:chOff x="2245" y="3249"/>
            <a:chExt cx="454" cy="408"/>
          </a:xfrm>
        </p:grpSpPr>
        <p:sp>
          <p:nvSpPr>
            <p:cNvPr id="39965" name="Line 29"/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66" name="Line 30"/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69" name="Group 33"/>
          <p:cNvGrpSpPr/>
          <p:nvPr/>
        </p:nvGrpSpPr>
        <p:grpSpPr bwMode="auto">
          <a:xfrm>
            <a:off x="3074035" y="4866323"/>
            <a:ext cx="1611313" cy="1277937"/>
            <a:chOff x="1261" y="2573"/>
            <a:chExt cx="1015" cy="805"/>
          </a:xfrm>
        </p:grpSpPr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1292" y="2614"/>
              <a:ext cx="545" cy="725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68" name="Object 32"/>
            <p:cNvGraphicFramePr>
              <a:graphicFrameLocks noChangeAspect="1"/>
            </p:cNvGraphicFramePr>
            <p:nvPr/>
          </p:nvGraphicFramePr>
          <p:xfrm>
            <a:off x="1261" y="2573"/>
            <a:ext cx="1015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65" name="公式" r:id="rId22" imgW="825500" imgH="660400" progId="Equation.3">
                    <p:embed/>
                  </p:oleObj>
                </mc:Choice>
                <mc:Fallback>
                  <p:oleObj name="公式" r:id="rId22" imgW="825500" imgH="6604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1" y="2573"/>
                          <a:ext cx="1015" cy="805"/>
                        </a:xfrm>
                        <a:prstGeom prst="rect">
                          <a:avLst/>
                        </a:prstGeom>
                        <a:solidFill>
                          <a:srgbClr val="80808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70" name="Group 34"/>
          <p:cNvGrpSpPr/>
          <p:nvPr/>
        </p:nvGrpSpPr>
        <p:grpSpPr bwMode="auto">
          <a:xfrm>
            <a:off x="10198100" y="1844040"/>
            <a:ext cx="534035" cy="504825"/>
            <a:chOff x="2245" y="3249"/>
            <a:chExt cx="454" cy="408"/>
          </a:xfrm>
        </p:grpSpPr>
        <p:sp>
          <p:nvSpPr>
            <p:cNvPr id="39971" name="Line 35"/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36"/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9973" name="Object 37"/>
          <p:cNvGraphicFramePr>
            <a:graphicFrameLocks noChangeAspect="1"/>
          </p:cNvGraphicFramePr>
          <p:nvPr/>
        </p:nvGraphicFramePr>
        <p:xfrm>
          <a:off x="8508683" y="1416685"/>
          <a:ext cx="1052512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66" name="公式" r:id="rId24" imgW="520700" imgH="647700" progId="Equation.3">
                  <p:embed/>
                </p:oleObj>
              </mc:Choice>
              <mc:Fallback>
                <p:oleObj name="公式" r:id="rId24" imgW="520700" imgH="6477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8683" y="1416685"/>
                        <a:ext cx="1052512" cy="1289050"/>
                      </a:xfrm>
                      <a:prstGeom prst="rect">
                        <a:avLst/>
                      </a:prstGeom>
                      <a:solidFill>
                        <a:srgbClr val="80808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78" name="Group 42"/>
          <p:cNvGrpSpPr/>
          <p:nvPr/>
        </p:nvGrpSpPr>
        <p:grpSpPr bwMode="auto">
          <a:xfrm>
            <a:off x="9909810" y="3501390"/>
            <a:ext cx="756920" cy="568325"/>
            <a:chOff x="3334" y="3475"/>
            <a:chExt cx="544" cy="409"/>
          </a:xfrm>
        </p:grpSpPr>
        <p:sp>
          <p:nvSpPr>
            <p:cNvPr id="39976" name="Line 40"/>
            <p:cNvSpPr>
              <a:spLocks noChangeShapeType="1"/>
            </p:cNvSpPr>
            <p:nvPr/>
          </p:nvSpPr>
          <p:spPr bwMode="auto">
            <a:xfrm>
              <a:off x="3334" y="3748"/>
              <a:ext cx="136" cy="1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7" name="Line 41"/>
            <p:cNvSpPr>
              <a:spLocks noChangeShapeType="1"/>
            </p:cNvSpPr>
            <p:nvPr/>
          </p:nvSpPr>
          <p:spPr bwMode="auto">
            <a:xfrm flipV="1">
              <a:off x="3470" y="3475"/>
              <a:ext cx="408" cy="40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979" name="Group 43"/>
          <p:cNvGrpSpPr/>
          <p:nvPr/>
        </p:nvGrpSpPr>
        <p:grpSpPr bwMode="auto">
          <a:xfrm>
            <a:off x="9479280" y="4509135"/>
            <a:ext cx="556260" cy="535305"/>
            <a:chOff x="2245" y="3249"/>
            <a:chExt cx="454" cy="408"/>
          </a:xfrm>
        </p:grpSpPr>
        <p:sp>
          <p:nvSpPr>
            <p:cNvPr id="39980" name="Line 44"/>
            <p:cNvSpPr>
              <a:spLocks noChangeShapeType="1"/>
            </p:cNvSpPr>
            <p:nvPr/>
          </p:nvSpPr>
          <p:spPr bwMode="auto">
            <a:xfrm>
              <a:off x="2290" y="3249"/>
              <a:ext cx="363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Line 45"/>
            <p:cNvSpPr>
              <a:spLocks noChangeShapeType="1"/>
            </p:cNvSpPr>
            <p:nvPr/>
          </p:nvSpPr>
          <p:spPr bwMode="auto">
            <a:xfrm flipH="1">
              <a:off x="2245" y="3249"/>
              <a:ext cx="454" cy="4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982" name="Rectangle 46"/>
          <p:cNvSpPr>
            <a:spLocks noChangeArrowheads="1"/>
          </p:cNvSpPr>
          <p:nvPr/>
        </p:nvSpPr>
        <p:spPr bwMode="auto">
          <a:xfrm>
            <a:off x="8326755" y="4509135"/>
            <a:ext cx="360363" cy="4318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endParaRPr lang="en-US" altLang="zh-CN" sz="3200" b="0" i="1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9987" name="Group 5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9988" name="Picture 52" descr="78900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89" name="Text Box 5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9990" name="Group 5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9991" name="Picture 55" descr="78900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92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0000" name="Group 64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0001" name="Picture 65" descr="78900"/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02" name="Text Box 6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174876" y="3743651"/>
            <a:ext cx="21005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sz="4000" dirty="0">
                <a:solidFill>
                  <a:srgbClr val="FF0000"/>
                </a:solidFill>
              </a:rPr>
              <a:t>.           .</a:t>
            </a:r>
            <a:endParaRPr lang="en-US" altLang="zh-CN" sz="4000" dirty="0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altLang="zh-CN" sz="4000" dirty="0">
                <a:solidFill>
                  <a:srgbClr val="FF0000"/>
                </a:solidFill>
              </a:rPr>
              <a:t>I          U</a:t>
            </a:r>
            <a:endParaRPr lang="en-US" altLang="zh-CN" sz="4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5340" y="4954190"/>
            <a:ext cx="2010410" cy="977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        .   .</a:t>
            </a:r>
            <a:endParaRPr lang="en-US" altLang="zh-CN" sz="360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3600" dirty="0" smtClean="0">
                <a:solidFill>
                  <a:srgbClr val="FF0000"/>
                </a:solidFill>
              </a:rPr>
              <a:t>jX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L</a:t>
            </a:r>
            <a:r>
              <a:rPr lang="en-US" altLang="zh-CN" sz="3600" dirty="0" smtClean="0">
                <a:solidFill>
                  <a:srgbClr val="FF0000"/>
                </a:solidFill>
              </a:rPr>
              <a:t>=U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L</a:t>
            </a:r>
            <a:r>
              <a:rPr lang="en-US" altLang="zh-CN" sz="3600" dirty="0" smtClean="0">
                <a:solidFill>
                  <a:srgbClr val="FF0000"/>
                </a:solidFill>
              </a:rPr>
              <a:t>/I</a:t>
            </a:r>
            <a:r>
              <a:rPr lang="en-US" altLang="zh-CN" sz="3600" baseline="-25000" dirty="0" smtClean="0">
                <a:solidFill>
                  <a:srgbClr val="FF0000"/>
                </a:solidFill>
              </a:rPr>
              <a:t>L</a:t>
            </a:r>
            <a:endParaRPr lang="en-US" altLang="zh-CN" sz="3600" baseline="-25000" dirty="0" smtClean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216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</a:rPr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9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9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9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ldLvl="0" animBg="1"/>
      <p:bldP spid="39940" grpId="0" bldLvl="0" animBg="1"/>
      <p:bldP spid="39957" grpId="0" bldLvl="0" animBg="1"/>
      <p:bldP spid="39982" grpId="0" bldLvl="0" animBg="1"/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705485" y="1122045"/>
            <a:ext cx="134493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4-2</a:t>
            </a:r>
            <a:endParaRPr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47" name="Text Box 19"/>
          <p:cNvSpPr txBox="1">
            <a:spLocks noChangeArrowheads="1"/>
          </p:cNvSpPr>
          <p:nvPr/>
        </p:nvSpPr>
        <p:spPr bwMode="auto">
          <a:xfrm>
            <a:off x="1993583" y="1182370"/>
            <a:ext cx="324008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已知电流表读数：</a:t>
            </a:r>
            <a:endParaRPr lang="zh-CN" altLang="en-US"/>
          </a:p>
        </p:txBody>
      </p:sp>
      <p:grpSp>
        <p:nvGrpSpPr>
          <p:cNvPr id="73800" name="Group 72"/>
          <p:cNvGrpSpPr/>
          <p:nvPr/>
        </p:nvGrpSpPr>
        <p:grpSpPr bwMode="auto">
          <a:xfrm>
            <a:off x="4874895" y="1182370"/>
            <a:ext cx="2160588" cy="576263"/>
            <a:chOff x="1837" y="935"/>
            <a:chExt cx="1361" cy="363"/>
          </a:xfrm>
        </p:grpSpPr>
        <p:sp>
          <p:nvSpPr>
            <p:cNvPr id="73750" name="Oval 22"/>
            <p:cNvSpPr>
              <a:spLocks noChangeArrowheads="1"/>
            </p:cNvSpPr>
            <p:nvPr/>
          </p:nvSpPr>
          <p:spPr bwMode="auto">
            <a:xfrm>
              <a:off x="1837" y="93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751" name="Text Box 23"/>
            <p:cNvSpPr txBox="1">
              <a:spLocks noChangeArrowheads="1"/>
            </p:cNvSpPr>
            <p:nvPr/>
          </p:nvSpPr>
          <p:spPr bwMode="auto">
            <a:xfrm>
              <a:off x="2109" y="935"/>
              <a:ext cx="108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808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anose="02020603050405020304" pitchFamily="18" charset="0"/>
                  <a:ea typeface="仿宋_GB2312" pitchFamily="49" charset="-122"/>
                </a:rPr>
                <a:t>＝</a:t>
              </a:r>
              <a:r>
                <a:rPr lang="en-US" altLang="zh-CN" b="0">
                  <a:latin typeface="Times New Roman" panose="02020603050405020304" pitchFamily="18" charset="0"/>
                  <a:ea typeface="仿宋_GB2312" pitchFamily="49" charset="-122"/>
                </a:rPr>
                <a:t>8A</a:t>
              </a:r>
              <a:r>
                <a:rPr lang="zh-CN" altLang="en-US" b="0">
                  <a:latin typeface="Times New Roman" panose="02020603050405020304" pitchFamily="18" charset="0"/>
                  <a:ea typeface="仿宋_GB2312" pitchFamily="49" charset="-122"/>
                </a:rPr>
                <a:t>，</a:t>
              </a:r>
              <a:endParaRPr lang="zh-CN" altLang="en-US" b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3792" name="Group 64"/>
          <p:cNvGrpSpPr/>
          <p:nvPr/>
        </p:nvGrpSpPr>
        <p:grpSpPr bwMode="auto">
          <a:xfrm>
            <a:off x="11347768" y="6446838"/>
            <a:ext cx="792162" cy="368299"/>
            <a:chOff x="5193" y="4020"/>
            <a:chExt cx="499" cy="232"/>
          </a:xfrm>
        </p:grpSpPr>
        <p:pic>
          <p:nvPicPr>
            <p:cNvPr id="73793" name="Picture 6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794" name="Text Box 6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3795" name="Group 67"/>
          <p:cNvGrpSpPr/>
          <p:nvPr/>
        </p:nvGrpSpPr>
        <p:grpSpPr bwMode="auto">
          <a:xfrm>
            <a:off x="10484168" y="6446838"/>
            <a:ext cx="792162" cy="368299"/>
            <a:chOff x="4649" y="4020"/>
            <a:chExt cx="499" cy="232"/>
          </a:xfrm>
        </p:grpSpPr>
        <p:pic>
          <p:nvPicPr>
            <p:cNvPr id="73796" name="Picture 6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797" name="Text Box 6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3801" name="Group 73"/>
          <p:cNvGrpSpPr/>
          <p:nvPr/>
        </p:nvGrpSpPr>
        <p:grpSpPr bwMode="auto">
          <a:xfrm>
            <a:off x="6530658" y="1182370"/>
            <a:ext cx="1943100" cy="576263"/>
            <a:chOff x="3470" y="255"/>
            <a:chExt cx="1224" cy="363"/>
          </a:xfrm>
        </p:grpSpPr>
        <p:sp>
          <p:nvSpPr>
            <p:cNvPr id="73754" name="Text Box 26"/>
            <p:cNvSpPr txBox="1">
              <a:spLocks noChangeArrowheads="1"/>
            </p:cNvSpPr>
            <p:nvPr/>
          </p:nvSpPr>
          <p:spPr bwMode="auto">
            <a:xfrm>
              <a:off x="3742" y="255"/>
              <a:ext cx="9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latin typeface="Times New Roman" panose="02020603050405020304" pitchFamily="18" charset="0"/>
                  <a:ea typeface="仿宋_GB2312" pitchFamily="49" charset="-122"/>
                </a:rPr>
                <a:t>＝</a:t>
              </a:r>
              <a:r>
                <a:rPr lang="en-US" altLang="zh-CN" b="0">
                  <a:latin typeface="Times New Roman" panose="02020603050405020304" pitchFamily="18" charset="0"/>
                  <a:ea typeface="仿宋_GB2312" pitchFamily="49" charset="-122"/>
                </a:rPr>
                <a:t>6A</a:t>
              </a:r>
              <a:r>
                <a:rPr lang="zh-CN" altLang="en-US" b="0">
                  <a:latin typeface="Times New Roman" panose="02020603050405020304" pitchFamily="18" charset="0"/>
                  <a:ea typeface="仿宋_GB2312" pitchFamily="49" charset="-122"/>
                </a:rPr>
                <a:t>。</a:t>
              </a:r>
              <a:endParaRPr lang="zh-CN" altLang="en-US" b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799" name="Oval 71"/>
            <p:cNvSpPr>
              <a:spLocks noChangeArrowheads="1"/>
            </p:cNvSpPr>
            <p:nvPr/>
          </p:nvSpPr>
          <p:spPr bwMode="auto">
            <a:xfrm>
              <a:off x="3470" y="25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sz="240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sz="240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pSp>
        <p:nvGrpSpPr>
          <p:cNvPr id="73875" name="Group 147"/>
          <p:cNvGrpSpPr/>
          <p:nvPr/>
        </p:nvGrpSpPr>
        <p:grpSpPr bwMode="auto">
          <a:xfrm>
            <a:off x="8575993" y="1124585"/>
            <a:ext cx="3240087" cy="2089150"/>
            <a:chOff x="3651" y="618"/>
            <a:chExt cx="2041" cy="1316"/>
          </a:xfrm>
        </p:grpSpPr>
        <p:sp>
          <p:nvSpPr>
            <p:cNvPr id="73803" name="Line 75"/>
            <p:cNvSpPr>
              <a:spLocks noChangeShapeType="1"/>
            </p:cNvSpPr>
            <p:nvPr/>
          </p:nvSpPr>
          <p:spPr bwMode="auto">
            <a:xfrm>
              <a:off x="3931" y="799"/>
              <a:ext cx="136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4" name="Line 76"/>
            <p:cNvSpPr>
              <a:spLocks noChangeShapeType="1"/>
            </p:cNvSpPr>
            <p:nvPr/>
          </p:nvSpPr>
          <p:spPr bwMode="auto">
            <a:xfrm>
              <a:off x="3931" y="1888"/>
              <a:ext cx="136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5" name="Line 77"/>
            <p:cNvSpPr>
              <a:spLocks noChangeShapeType="1"/>
            </p:cNvSpPr>
            <p:nvPr/>
          </p:nvSpPr>
          <p:spPr bwMode="auto">
            <a:xfrm>
              <a:off x="5292" y="799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6" name="Line 78"/>
            <p:cNvSpPr>
              <a:spLocks noChangeShapeType="1"/>
            </p:cNvSpPr>
            <p:nvPr/>
          </p:nvSpPr>
          <p:spPr bwMode="auto">
            <a:xfrm>
              <a:off x="4566" y="799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7" name="Oval 79"/>
            <p:cNvSpPr>
              <a:spLocks noChangeArrowheads="1"/>
            </p:cNvSpPr>
            <p:nvPr/>
          </p:nvSpPr>
          <p:spPr bwMode="auto">
            <a:xfrm>
              <a:off x="3840" y="754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8" name="Oval 80"/>
            <p:cNvSpPr>
              <a:spLocks noChangeArrowheads="1"/>
            </p:cNvSpPr>
            <p:nvPr/>
          </p:nvSpPr>
          <p:spPr bwMode="auto">
            <a:xfrm>
              <a:off x="3840" y="1843"/>
              <a:ext cx="91" cy="91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09" name="Line 81"/>
            <p:cNvSpPr>
              <a:spLocks noChangeShapeType="1"/>
            </p:cNvSpPr>
            <p:nvPr/>
          </p:nvSpPr>
          <p:spPr bwMode="auto">
            <a:xfrm>
              <a:off x="3931" y="935"/>
              <a:ext cx="0" cy="771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0" name="Oval 82"/>
            <p:cNvSpPr>
              <a:spLocks noChangeArrowheads="1"/>
            </p:cNvSpPr>
            <p:nvPr/>
          </p:nvSpPr>
          <p:spPr bwMode="auto">
            <a:xfrm>
              <a:off x="4384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811" name="Oval 83"/>
            <p:cNvSpPr>
              <a:spLocks noChangeArrowheads="1"/>
            </p:cNvSpPr>
            <p:nvPr/>
          </p:nvSpPr>
          <p:spPr bwMode="auto">
            <a:xfrm>
              <a:off x="4021" y="61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812" name="Text Box 84"/>
            <p:cNvSpPr txBox="1">
              <a:spLocks noChangeArrowheads="1"/>
            </p:cNvSpPr>
            <p:nvPr/>
          </p:nvSpPr>
          <p:spPr bwMode="auto">
            <a:xfrm>
              <a:off x="4657" y="1026"/>
              <a:ext cx="54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813" name="Text Box 85"/>
            <p:cNvSpPr txBox="1">
              <a:spLocks noChangeArrowheads="1"/>
            </p:cNvSpPr>
            <p:nvPr/>
          </p:nvSpPr>
          <p:spPr bwMode="auto">
            <a:xfrm>
              <a:off x="5360" y="981"/>
              <a:ext cx="33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graphicFrame>
          <p:nvGraphicFramePr>
            <p:cNvPr id="73814" name="Object 86"/>
            <p:cNvGraphicFramePr>
              <a:graphicFrameLocks noChangeAspect="1"/>
            </p:cNvGraphicFramePr>
            <p:nvPr/>
          </p:nvGraphicFramePr>
          <p:xfrm>
            <a:off x="3651" y="1191"/>
            <a:ext cx="23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25" name="公式" r:id="rId2" imgW="241300" imgH="304800" progId="Equation.3">
                    <p:embed/>
                  </p:oleObj>
                </mc:Choice>
                <mc:Fallback>
                  <p:oleObj name="公式" r:id="rId2" imgW="241300" imgH="30480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191"/>
                          <a:ext cx="23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15" name="Rectangle 87"/>
            <p:cNvSpPr>
              <a:spLocks noChangeArrowheads="1"/>
            </p:cNvSpPr>
            <p:nvPr/>
          </p:nvSpPr>
          <p:spPr bwMode="auto">
            <a:xfrm>
              <a:off x="4520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6" name="Rectangle 88"/>
            <p:cNvSpPr>
              <a:spLocks noChangeArrowheads="1"/>
            </p:cNvSpPr>
            <p:nvPr/>
          </p:nvSpPr>
          <p:spPr bwMode="auto">
            <a:xfrm>
              <a:off x="5201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817" name="Oval 89"/>
            <p:cNvSpPr>
              <a:spLocks noChangeArrowheads="1"/>
            </p:cNvSpPr>
            <p:nvPr/>
          </p:nvSpPr>
          <p:spPr bwMode="auto">
            <a:xfrm>
              <a:off x="5110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73818" name="Object 90"/>
          <p:cNvGraphicFramePr>
            <a:graphicFrameLocks noChangeAspect="1"/>
          </p:cNvGraphicFramePr>
          <p:nvPr/>
        </p:nvGraphicFramePr>
        <p:xfrm>
          <a:off x="912178" y="1714818"/>
          <a:ext cx="3787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6" name="公式" r:id="rId4" imgW="2527300" imgH="342900" progId="Equation.3">
                  <p:embed/>
                </p:oleObj>
              </mc:Choice>
              <mc:Fallback>
                <p:oleObj name="公式" r:id="rId4" imgW="2527300" imgH="34290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178" y="1714818"/>
                        <a:ext cx="37877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829" name="Group 101"/>
          <p:cNvGrpSpPr/>
          <p:nvPr/>
        </p:nvGrpSpPr>
        <p:grpSpPr bwMode="auto">
          <a:xfrm>
            <a:off x="5234623" y="1698308"/>
            <a:ext cx="1512887" cy="576262"/>
            <a:chOff x="930" y="1071"/>
            <a:chExt cx="953" cy="363"/>
          </a:xfrm>
        </p:grpSpPr>
        <p:sp>
          <p:nvSpPr>
            <p:cNvPr id="73820" name="Oval 92"/>
            <p:cNvSpPr>
              <a:spLocks noChangeArrowheads="1"/>
            </p:cNvSpPr>
            <p:nvPr/>
          </p:nvSpPr>
          <p:spPr bwMode="auto">
            <a:xfrm>
              <a:off x="930" y="107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821" name="Text Box 93"/>
            <p:cNvSpPr txBox="1">
              <a:spLocks noChangeArrowheads="1"/>
            </p:cNvSpPr>
            <p:nvPr/>
          </p:nvSpPr>
          <p:spPr bwMode="auto">
            <a:xfrm>
              <a:off x="1293" y="1071"/>
              <a:ext cx="59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仿宋_GB2312" pitchFamily="49" charset="-122"/>
                </a:rPr>
                <a:t>＝</a:t>
              </a:r>
              <a:r>
                <a:rPr lang="en-US" altLang="zh-CN" b="0">
                  <a:latin typeface="Times New Roman" panose="02020603050405020304" pitchFamily="18" charset="0"/>
                  <a:ea typeface="仿宋_GB2312" pitchFamily="49" charset="-122"/>
                </a:rPr>
                <a:t>?</a:t>
              </a:r>
              <a:endParaRPr lang="en-US" altLang="zh-CN" b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73822" name="Object 94"/>
          <p:cNvGraphicFramePr>
            <a:graphicFrameLocks noChangeAspect="1"/>
          </p:cNvGraphicFramePr>
          <p:nvPr/>
        </p:nvGraphicFramePr>
        <p:xfrm>
          <a:off x="1246188" y="2274570"/>
          <a:ext cx="41608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7" name="公式" r:id="rId6" imgW="2857500" imgH="355600" progId="Equation.3">
                  <p:embed/>
                </p:oleObj>
              </mc:Choice>
              <mc:Fallback>
                <p:oleObj name="公式" r:id="rId6" imgW="2857500" imgH="35560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2274570"/>
                        <a:ext cx="41608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830" name="Group 102"/>
          <p:cNvGrpSpPr/>
          <p:nvPr/>
        </p:nvGrpSpPr>
        <p:grpSpPr bwMode="auto">
          <a:xfrm>
            <a:off x="5797550" y="2205038"/>
            <a:ext cx="2232025" cy="584199"/>
            <a:chOff x="930" y="2024"/>
            <a:chExt cx="1406" cy="368"/>
          </a:xfrm>
        </p:grpSpPr>
        <p:sp>
          <p:nvSpPr>
            <p:cNvPr id="73825" name="Text Box 97"/>
            <p:cNvSpPr txBox="1">
              <a:spLocks noChangeArrowheads="1"/>
            </p:cNvSpPr>
            <p:nvPr/>
          </p:nvSpPr>
          <p:spPr bwMode="auto">
            <a:xfrm>
              <a:off x="1248" y="2024"/>
              <a:ext cx="10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0">
                  <a:latin typeface="Times New Roman" panose="02020603050405020304" pitchFamily="18" charset="0"/>
                  <a:ea typeface="仿宋_GB2312" pitchFamily="49" charset="-122"/>
                </a:rPr>
                <a:t>＝</a:t>
              </a:r>
              <a:r>
                <a:rPr lang="en-US" altLang="zh-CN" sz="3200" b="0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3200" b="0" baseline="-25000">
                  <a:latin typeface="Times New Roman" panose="02020603050405020304" pitchFamily="18" charset="0"/>
                  <a:ea typeface="仿宋_GB2312" pitchFamily="49" charset="-122"/>
                </a:rPr>
                <a:t>0max</a:t>
              </a:r>
              <a:r>
                <a:rPr lang="en-US" altLang="zh-CN" sz="3200" b="0">
                  <a:latin typeface="Times New Roman" panose="02020603050405020304" pitchFamily="18" charset="0"/>
                  <a:ea typeface="仿宋_GB2312" pitchFamily="49" charset="-122"/>
                </a:rPr>
                <a:t>=?</a:t>
              </a:r>
              <a:endParaRPr lang="en-US" altLang="zh-CN" sz="3200" b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827" name="Oval 99"/>
            <p:cNvSpPr>
              <a:spLocks noChangeArrowheads="1"/>
            </p:cNvSpPr>
            <p:nvPr/>
          </p:nvSpPr>
          <p:spPr bwMode="auto">
            <a:xfrm>
              <a:off x="930" y="202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73831" name="Object 103"/>
          <p:cNvGraphicFramePr>
            <a:graphicFrameLocks noChangeAspect="1"/>
          </p:cNvGraphicFramePr>
          <p:nvPr/>
        </p:nvGraphicFramePr>
        <p:xfrm>
          <a:off x="1382078" y="2852738"/>
          <a:ext cx="40338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28" name="公式" r:id="rId8" imgW="2806700" imgH="355600" progId="Equation.3">
                  <p:embed/>
                </p:oleObj>
              </mc:Choice>
              <mc:Fallback>
                <p:oleObj name="公式" r:id="rId8" imgW="2806700" imgH="3556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078" y="2852738"/>
                        <a:ext cx="40338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845" name="Group 117"/>
          <p:cNvGrpSpPr/>
          <p:nvPr/>
        </p:nvGrpSpPr>
        <p:grpSpPr bwMode="auto">
          <a:xfrm>
            <a:off x="5665788" y="2852738"/>
            <a:ext cx="2303462" cy="647700"/>
            <a:chOff x="3651" y="2160"/>
            <a:chExt cx="1451" cy="408"/>
          </a:xfrm>
        </p:grpSpPr>
        <p:sp>
          <p:nvSpPr>
            <p:cNvPr id="73826" name="Oval 98"/>
            <p:cNvSpPr>
              <a:spLocks noChangeArrowheads="1"/>
            </p:cNvSpPr>
            <p:nvPr/>
          </p:nvSpPr>
          <p:spPr bwMode="auto">
            <a:xfrm>
              <a:off x="3651" y="220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834" name="Text Box 106"/>
            <p:cNvSpPr txBox="1">
              <a:spLocks noChangeArrowheads="1"/>
            </p:cNvSpPr>
            <p:nvPr/>
          </p:nvSpPr>
          <p:spPr bwMode="auto">
            <a:xfrm>
              <a:off x="4014" y="2160"/>
              <a:ext cx="10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0">
                  <a:latin typeface="Times New Roman" panose="02020603050405020304" pitchFamily="18" charset="0"/>
                  <a:ea typeface="仿宋_GB2312" pitchFamily="49" charset="-122"/>
                </a:rPr>
                <a:t>＝</a:t>
              </a:r>
              <a:r>
                <a:rPr lang="en-US" altLang="zh-CN" sz="3200" b="0" i="1"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r>
                <a:rPr lang="en-US" altLang="zh-CN" sz="3200" b="0" baseline="-25000">
                  <a:latin typeface="Times New Roman" panose="02020603050405020304" pitchFamily="18" charset="0"/>
                  <a:ea typeface="仿宋_GB2312" pitchFamily="49" charset="-122"/>
                </a:rPr>
                <a:t>0min</a:t>
              </a:r>
              <a:r>
                <a:rPr lang="en-US" altLang="zh-CN" sz="3200" b="0">
                  <a:latin typeface="Times New Roman" panose="02020603050405020304" pitchFamily="18" charset="0"/>
                  <a:ea typeface="仿宋_GB2312" pitchFamily="49" charset="-122"/>
                </a:rPr>
                <a:t>=?</a:t>
              </a:r>
              <a:endParaRPr lang="en-US" altLang="zh-CN" sz="3200" b="0">
                <a:ea typeface="仿宋_GB2312" pitchFamily="49" charset="-122"/>
              </a:endParaRPr>
            </a:p>
          </p:txBody>
        </p:sp>
      </p:grpSp>
      <p:grpSp>
        <p:nvGrpSpPr>
          <p:cNvPr id="73876" name="Group 148"/>
          <p:cNvGrpSpPr/>
          <p:nvPr/>
        </p:nvGrpSpPr>
        <p:grpSpPr bwMode="auto">
          <a:xfrm>
            <a:off x="1369695" y="3573463"/>
            <a:ext cx="7754938" cy="584199"/>
            <a:chOff x="400" y="2251"/>
            <a:chExt cx="4885" cy="368"/>
          </a:xfrm>
        </p:grpSpPr>
        <p:graphicFrame>
          <p:nvGraphicFramePr>
            <p:cNvPr id="73835" name="Object 107"/>
            <p:cNvGraphicFramePr>
              <a:graphicFrameLocks noChangeAspect="1"/>
            </p:cNvGraphicFramePr>
            <p:nvPr/>
          </p:nvGraphicFramePr>
          <p:xfrm>
            <a:off x="400" y="2251"/>
            <a:ext cx="260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29" name="公式" r:id="rId10" imgW="2832100" imgH="355600" progId="Equation.3">
                    <p:embed/>
                  </p:oleObj>
                </mc:Choice>
                <mc:Fallback>
                  <p:oleObj name="公式" r:id="rId10" imgW="2832100" imgH="355600" progId="Equation.3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" y="2251"/>
                          <a:ext cx="2602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33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848" name="Group 120"/>
            <p:cNvGrpSpPr/>
            <p:nvPr/>
          </p:nvGrpSpPr>
          <p:grpSpPr bwMode="auto">
            <a:xfrm>
              <a:off x="4377" y="2251"/>
              <a:ext cx="908" cy="368"/>
              <a:chOff x="4332" y="3113"/>
              <a:chExt cx="908" cy="368"/>
            </a:xfrm>
          </p:grpSpPr>
          <p:sp>
            <p:nvSpPr>
              <p:cNvPr id="73844" name="Text Box 116"/>
              <p:cNvSpPr txBox="1">
                <a:spLocks noChangeArrowheads="1"/>
              </p:cNvSpPr>
              <p:nvPr/>
            </p:nvSpPr>
            <p:spPr bwMode="auto">
              <a:xfrm>
                <a:off x="4650" y="3113"/>
                <a:ext cx="590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3200" b="0">
                    <a:latin typeface="Times New Roman" panose="02020603050405020304" pitchFamily="18" charset="0"/>
                    <a:ea typeface="仿宋_GB2312" pitchFamily="49" charset="-122"/>
                  </a:rPr>
                  <a:t>＝</a:t>
                </a:r>
                <a:r>
                  <a:rPr lang="en-US" altLang="zh-CN" sz="3200" b="0">
                    <a:latin typeface="Times New Roman" panose="02020603050405020304" pitchFamily="18" charset="0"/>
                    <a:ea typeface="仿宋_GB2312" pitchFamily="49" charset="-122"/>
                  </a:rPr>
                  <a:t>?</a:t>
                </a:r>
                <a:endParaRPr lang="en-US" altLang="zh-CN" sz="3200" b="0">
                  <a:ea typeface="仿宋_GB2312" pitchFamily="49" charset="-122"/>
                </a:endParaRPr>
              </a:p>
            </p:txBody>
          </p:sp>
          <p:sp>
            <p:nvSpPr>
              <p:cNvPr id="73846" name="Oval 118"/>
              <p:cNvSpPr>
                <a:spLocks noChangeArrowheads="1"/>
              </p:cNvSpPr>
              <p:nvPr/>
            </p:nvSpPr>
            <p:spPr bwMode="auto">
              <a:xfrm>
                <a:off x="4332" y="311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3399FF"/>
                  </a:gs>
                  <a:gs pos="100000">
                    <a:srgbClr val="33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A</a:t>
                </a:r>
                <a:r>
                  <a:rPr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仿宋_GB2312" pitchFamily="49" charset="-122"/>
                  </a:rPr>
                  <a:t>2</a:t>
                </a:r>
                <a:endPara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73828" name="Oval 100"/>
            <p:cNvSpPr>
              <a:spLocks noChangeArrowheads="1"/>
            </p:cNvSpPr>
            <p:nvPr/>
          </p:nvSpPr>
          <p:spPr bwMode="auto">
            <a:xfrm>
              <a:off x="3107" y="225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0</a:t>
              </a:r>
              <a:endParaRPr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3840" name="Text Box 112"/>
            <p:cNvSpPr txBox="1">
              <a:spLocks noChangeArrowheads="1"/>
            </p:cNvSpPr>
            <p:nvPr/>
          </p:nvSpPr>
          <p:spPr bwMode="auto">
            <a:xfrm>
              <a:off x="3424" y="2251"/>
              <a:ext cx="13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b="0" dirty="0">
                  <a:latin typeface="Times New Roman" panose="02020603050405020304" pitchFamily="18" charset="0"/>
                  <a:ea typeface="仿宋_GB2312" pitchFamily="49" charset="-122"/>
                </a:rPr>
                <a:t>＝      </a:t>
              </a:r>
              <a:r>
                <a:rPr lang="en-US" altLang="zh-CN" sz="3200" b="0" dirty="0">
                  <a:latin typeface="Times New Roman" panose="02020603050405020304" pitchFamily="18" charset="0"/>
                  <a:ea typeface="仿宋_GB2312" pitchFamily="49" charset="-122"/>
                </a:rPr>
                <a:t> </a:t>
              </a:r>
              <a:r>
                <a:rPr lang="zh-CN" altLang="en-US" sz="3200" b="0" dirty="0">
                  <a:latin typeface="Times New Roman" panose="02020603050405020304" pitchFamily="18" charset="0"/>
                  <a:ea typeface="仿宋_GB2312" pitchFamily="49" charset="-122"/>
                </a:rPr>
                <a:t>？ </a:t>
              </a:r>
              <a:endParaRPr lang="zh-CN" altLang="en-US" sz="3200" b="0" dirty="0">
                <a:ea typeface="仿宋_GB2312" pitchFamily="49" charset="-122"/>
              </a:endParaRPr>
            </a:p>
          </p:txBody>
        </p:sp>
        <p:sp>
          <p:nvSpPr>
            <p:cNvPr id="73847" name="Oval 119"/>
            <p:cNvSpPr>
              <a:spLocks noChangeArrowheads="1"/>
            </p:cNvSpPr>
            <p:nvPr/>
          </p:nvSpPr>
          <p:spPr bwMode="auto">
            <a:xfrm>
              <a:off x="3742" y="2251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3399FF"/>
                </a:gs>
                <a:gs pos="100000">
                  <a:srgbClr val="33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r>
                <a:rPr lang="en-US" altLang="zh-CN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73849" name="Text Box 121"/>
          <p:cNvSpPr txBox="1">
            <a:spLocks noChangeArrowheads="1"/>
          </p:cNvSpPr>
          <p:nvPr/>
        </p:nvSpPr>
        <p:spPr bwMode="auto">
          <a:xfrm>
            <a:off x="772478" y="4364673"/>
            <a:ext cx="57626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73850" name="Object 122"/>
          <p:cNvGraphicFramePr>
            <a:graphicFrameLocks noChangeAspect="1"/>
          </p:cNvGraphicFramePr>
          <p:nvPr/>
        </p:nvGraphicFramePr>
        <p:xfrm>
          <a:off x="1370330" y="4293235"/>
          <a:ext cx="39401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30" name="公式" r:id="rId12" imgW="2476500" imgH="393700" progId="Equation.3">
                  <p:embed/>
                </p:oleObj>
              </mc:Choice>
              <mc:Fallback>
                <p:oleObj name="公式" r:id="rId12" imgW="2476500" imgH="393700" progId="Equation.3">
                  <p:embed/>
                  <p:pic>
                    <p:nvPicPr>
                      <p:cNvPr id="0" name="Object 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30" y="4293235"/>
                        <a:ext cx="39401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62" name="Object 134"/>
          <p:cNvGraphicFramePr>
            <a:graphicFrameLocks noChangeAspect="1"/>
          </p:cNvGraphicFramePr>
          <p:nvPr/>
        </p:nvGraphicFramePr>
        <p:xfrm>
          <a:off x="1381443" y="5016818"/>
          <a:ext cx="493236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31" name="公式" r:id="rId14" imgW="3390900" imgH="317500" progId="Equation.3">
                  <p:embed/>
                </p:oleObj>
              </mc:Choice>
              <mc:Fallback>
                <p:oleObj name="公式" r:id="rId14" imgW="3390900" imgH="317500" progId="Equation.3">
                  <p:embed/>
                  <p:pic>
                    <p:nvPicPr>
                      <p:cNvPr id="0" name="Object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443" y="5016818"/>
                        <a:ext cx="493236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63" name="Object 135"/>
          <p:cNvGraphicFramePr>
            <a:graphicFrameLocks noChangeAspect="1"/>
          </p:cNvGraphicFramePr>
          <p:nvPr/>
        </p:nvGraphicFramePr>
        <p:xfrm>
          <a:off x="1351915" y="5564505"/>
          <a:ext cx="51498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32" name="公式" r:id="rId16" imgW="3543300" imgH="317500" progId="Equation.3">
                  <p:embed/>
                </p:oleObj>
              </mc:Choice>
              <mc:Fallback>
                <p:oleObj name="公式" r:id="rId16" imgW="3543300" imgH="3175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915" y="5564505"/>
                        <a:ext cx="51498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64" name="Object 136"/>
          <p:cNvGraphicFramePr>
            <a:graphicFrameLocks noChangeAspect="1"/>
          </p:cNvGraphicFramePr>
          <p:nvPr/>
        </p:nvGraphicFramePr>
        <p:xfrm>
          <a:off x="3213418" y="6120130"/>
          <a:ext cx="59372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433" name="公式" r:id="rId18" imgW="3721100" imgH="317500" progId="Equation.3">
                  <p:embed/>
                </p:oleObj>
              </mc:Choice>
              <mc:Fallback>
                <p:oleObj name="公式" r:id="rId18" imgW="3721100" imgH="317500" progId="Equation.3">
                  <p:embed/>
                  <p:pic>
                    <p:nvPicPr>
                      <p:cNvPr id="0" name="Object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418" y="6120130"/>
                        <a:ext cx="59372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868" name="Group 140"/>
          <p:cNvGrpSpPr/>
          <p:nvPr/>
        </p:nvGrpSpPr>
        <p:grpSpPr bwMode="auto">
          <a:xfrm>
            <a:off x="9115425" y="4011930"/>
            <a:ext cx="2749550" cy="2024380"/>
            <a:chOff x="3696" y="2795"/>
            <a:chExt cx="1451" cy="963"/>
          </a:xfrm>
        </p:grpSpPr>
        <p:graphicFrame>
          <p:nvGraphicFramePr>
            <p:cNvPr id="73852" name="Object 124"/>
            <p:cNvGraphicFramePr>
              <a:graphicFrameLocks noChangeAspect="1"/>
            </p:cNvGraphicFramePr>
            <p:nvPr/>
          </p:nvGraphicFramePr>
          <p:xfrm>
            <a:off x="4785" y="3475"/>
            <a:ext cx="36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34" name="公式" r:id="rId20" imgW="457200" imgH="355600" progId="Equation.3">
                    <p:embed/>
                  </p:oleObj>
                </mc:Choice>
                <mc:Fallback>
                  <p:oleObj name="公式" r:id="rId20" imgW="457200" imgH="355600" progId="Equation.3">
                    <p:embed/>
                    <p:pic>
                      <p:nvPicPr>
                        <p:cNvPr id="0" name="Object 12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3475"/>
                          <a:ext cx="36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55" name="Object 127"/>
            <p:cNvGraphicFramePr>
              <a:graphicFrameLocks noChangeAspect="1"/>
            </p:cNvGraphicFramePr>
            <p:nvPr/>
          </p:nvGraphicFramePr>
          <p:xfrm>
            <a:off x="3750" y="2925"/>
            <a:ext cx="21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35" name="公式" r:id="rId22" imgW="215900" imgH="355600" progId="Equation.3">
                    <p:embed/>
                  </p:oleObj>
                </mc:Choice>
                <mc:Fallback>
                  <p:oleObj name="公式" r:id="rId22" imgW="215900" imgH="355600" progId="Equation.3">
                    <p:embed/>
                    <p:pic>
                      <p:nvPicPr>
                        <p:cNvPr id="0" name="Object 12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0" y="2925"/>
                          <a:ext cx="217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56" name="Freeform 128"/>
            <p:cNvSpPr/>
            <p:nvPr/>
          </p:nvSpPr>
          <p:spPr bwMode="auto">
            <a:xfrm rot="2550627">
              <a:off x="3718" y="3439"/>
              <a:ext cx="235" cy="109"/>
            </a:xfrm>
            <a:custGeom>
              <a:avLst/>
              <a:gdLst>
                <a:gd name="T0" fmla="*/ 0 w 192"/>
                <a:gd name="T1" fmla="*/ 96 h 96"/>
                <a:gd name="T2" fmla="*/ 96 w 192"/>
                <a:gd name="T3" fmla="*/ 0 h 96"/>
                <a:gd name="T4" fmla="*/ 192 w 19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96">
                  <a:moveTo>
                    <a:pt x="0" y="96"/>
                  </a:moveTo>
                  <a:lnTo>
                    <a:pt x="96" y="0"/>
                  </a:lnTo>
                  <a:lnTo>
                    <a:pt x="192" y="96"/>
                  </a:lnTo>
                </a:path>
              </a:pathLst>
            </a:custGeom>
            <a:noFill/>
            <a:ln w="28575" cap="flat" cmpd="sng">
              <a:solidFill>
                <a:srgbClr val="99FF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3857" name="Line 129"/>
            <p:cNvSpPr>
              <a:spLocks noChangeShapeType="1"/>
            </p:cNvSpPr>
            <p:nvPr/>
          </p:nvSpPr>
          <p:spPr bwMode="auto">
            <a:xfrm flipV="1">
              <a:off x="3697" y="2931"/>
              <a:ext cx="1043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59" name="Line 131"/>
            <p:cNvSpPr>
              <a:spLocks noChangeShapeType="1"/>
            </p:cNvSpPr>
            <p:nvPr/>
          </p:nvSpPr>
          <p:spPr bwMode="auto">
            <a:xfrm flipV="1">
              <a:off x="3696" y="2938"/>
              <a:ext cx="1018" cy="67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3860" name="Object 132"/>
            <p:cNvGraphicFramePr>
              <a:graphicFrameLocks noChangeAspect="1"/>
            </p:cNvGraphicFramePr>
            <p:nvPr/>
          </p:nvGraphicFramePr>
          <p:xfrm>
            <a:off x="4740" y="2795"/>
            <a:ext cx="19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436" name="公式" r:id="rId24" imgW="215900" imgH="355600" progId="Equation.3">
                    <p:embed/>
                  </p:oleObj>
                </mc:Choice>
                <mc:Fallback>
                  <p:oleObj name="公式" r:id="rId24" imgW="215900" imgH="355600" progId="Equation.3">
                    <p:embed/>
                    <p:pic>
                      <p:nvPicPr>
                        <p:cNvPr id="0" name="Object 13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795"/>
                          <a:ext cx="19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65" name="Line 137"/>
            <p:cNvSpPr>
              <a:spLocks noChangeShapeType="1"/>
            </p:cNvSpPr>
            <p:nvPr/>
          </p:nvSpPr>
          <p:spPr bwMode="auto">
            <a:xfrm>
              <a:off x="3696" y="3612"/>
              <a:ext cx="10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66" name="Line 138"/>
            <p:cNvSpPr>
              <a:spLocks noChangeShapeType="1"/>
            </p:cNvSpPr>
            <p:nvPr/>
          </p:nvSpPr>
          <p:spPr bwMode="auto">
            <a:xfrm flipV="1">
              <a:off x="3696" y="2931"/>
              <a:ext cx="0" cy="681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67" name="Line 139"/>
            <p:cNvSpPr>
              <a:spLocks noChangeShapeType="1"/>
            </p:cNvSpPr>
            <p:nvPr/>
          </p:nvSpPr>
          <p:spPr bwMode="auto">
            <a:xfrm>
              <a:off x="4694" y="2931"/>
              <a:ext cx="0" cy="68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3872" name="Group 144"/>
          <p:cNvGrpSpPr/>
          <p:nvPr/>
        </p:nvGrpSpPr>
        <p:grpSpPr bwMode="auto">
          <a:xfrm>
            <a:off x="9618980" y="6446838"/>
            <a:ext cx="792163" cy="368299"/>
            <a:chOff x="4649" y="4020"/>
            <a:chExt cx="499" cy="232"/>
          </a:xfrm>
        </p:grpSpPr>
        <p:pic>
          <p:nvPicPr>
            <p:cNvPr id="73873" name="Picture 14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874" name="Text Box 14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741213" y="5000466"/>
            <a:ext cx="19107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0" dirty="0" smtClean="0">
                <a:solidFill>
                  <a:srgbClr val="FF0000"/>
                </a:solidFill>
              </a:rPr>
              <a:t>234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相量图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？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3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7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73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3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73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73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ldLvl="0" animBg="1"/>
      <p:bldP spid="73747" grpId="0" bldLvl="0" animBg="1"/>
      <p:bldP spid="73849" grpId="0" bldLvl="0" animBg="1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986790" y="1195070"/>
            <a:ext cx="134493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4-3</a:t>
            </a:r>
            <a:endParaRPr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2379663" y="1195070"/>
          <a:ext cx="49307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7" name="公式" r:id="rId1" imgW="3289300" imgH="368300" progId="Equation.3">
                  <p:embed/>
                </p:oleObj>
              </mc:Choice>
              <mc:Fallback>
                <p:oleObj name="公式" r:id="rId1" imgW="32893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1195070"/>
                        <a:ext cx="49307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9" name="Text Box 51"/>
          <p:cNvSpPr txBox="1">
            <a:spLocks noChangeArrowheads="1"/>
          </p:cNvSpPr>
          <p:nvPr/>
        </p:nvSpPr>
        <p:spPr bwMode="auto">
          <a:xfrm>
            <a:off x="1203643" y="1921828"/>
            <a:ext cx="57626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7941" name="Object 53"/>
          <p:cNvGraphicFramePr>
            <a:graphicFrameLocks noChangeAspect="1"/>
          </p:cNvGraphicFramePr>
          <p:nvPr/>
        </p:nvGraphicFramePr>
        <p:xfrm>
          <a:off x="4296728" y="1917065"/>
          <a:ext cx="32448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8" name="公式" r:id="rId3" imgW="2070100" imgH="317500" progId="Equation.3">
                  <p:embed/>
                </p:oleObj>
              </mc:Choice>
              <mc:Fallback>
                <p:oleObj name="公式" r:id="rId3" imgW="2070100" imgH="3175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6728" y="1917065"/>
                        <a:ext cx="324485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42" name="Object 54"/>
          <p:cNvGraphicFramePr>
            <a:graphicFrameLocks noChangeAspect="1"/>
          </p:cNvGraphicFramePr>
          <p:nvPr/>
        </p:nvGraphicFramePr>
        <p:xfrm>
          <a:off x="2011680" y="2421573"/>
          <a:ext cx="442118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49" name="公式" r:id="rId5" imgW="2692400" imgH="609600" progId="Equation.3">
                  <p:embed/>
                </p:oleObj>
              </mc:Choice>
              <mc:Fallback>
                <p:oleObj name="公式" r:id="rId5" imgW="2692400" imgH="6096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680" y="2421573"/>
                        <a:ext cx="442118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019" name="Group 131"/>
          <p:cNvGrpSpPr/>
          <p:nvPr/>
        </p:nvGrpSpPr>
        <p:grpSpPr bwMode="auto">
          <a:xfrm>
            <a:off x="9260425" y="3104645"/>
            <a:ext cx="2169432" cy="900687"/>
            <a:chOff x="3099" y="258"/>
            <a:chExt cx="1224" cy="700"/>
          </a:xfrm>
        </p:grpSpPr>
        <p:sp>
          <p:nvSpPr>
            <p:cNvPr id="37969" name="Line 81"/>
            <p:cNvSpPr>
              <a:spLocks noChangeShapeType="1"/>
            </p:cNvSpPr>
            <p:nvPr/>
          </p:nvSpPr>
          <p:spPr bwMode="auto">
            <a:xfrm rot="5400000">
              <a:off x="2749" y="608"/>
              <a:ext cx="699" cy="0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0" name="Text Box 82"/>
            <p:cNvSpPr txBox="1">
              <a:spLocks noChangeArrowheads="1"/>
            </p:cNvSpPr>
            <p:nvPr/>
          </p:nvSpPr>
          <p:spPr bwMode="auto">
            <a:xfrm>
              <a:off x="3164" y="258"/>
              <a:ext cx="1159" cy="6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indent="0" eaLnBrk="1" latinLnBrk="0" hangingPunct="1">
                <a:spcBef>
                  <a:spcPts val="0"/>
                </a:spcBef>
              </a:pPr>
              <a:r>
                <a:rPr lang="zh-CN" altLang="en-US" dirty="0" smtClean="0">
                  <a:solidFill>
                    <a:schemeClr val="bg1"/>
                  </a:solidFill>
                </a:rPr>
                <a:t> </a:t>
              </a:r>
              <a:r>
                <a:rPr lang="zh-CN" altLang="en-US" sz="2400" dirty="0" smtClean="0">
                  <a:solidFill>
                    <a:schemeClr val="bg1"/>
                  </a:solidFill>
                </a:rPr>
                <a:t>相量模型</a:t>
              </a:r>
              <a:endParaRPr lang="en-US" altLang="zh-CN" sz="2400" dirty="0" smtClean="0">
                <a:solidFill>
                  <a:schemeClr val="bg1"/>
                </a:solidFill>
              </a:endParaRPr>
            </a:p>
            <a:p>
              <a:pPr marL="0" indent="0" eaLnBrk="1" latinLnBrk="0" hangingPunct="1">
                <a:spcBef>
                  <a:spcPts val="0"/>
                </a:spcBef>
              </a:pPr>
              <a:r>
                <a:rPr lang="zh-CN" altLang="en-US" sz="2400" b="0" dirty="0" smtClean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相量电路图</a:t>
              </a:r>
              <a:endParaRPr lang="zh-CN" altLang="en-US" sz="2400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grpSp>
        <p:nvGrpSpPr>
          <p:cNvPr id="37985" name="Group 97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37986" name="Picture 98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87" name="Text Box 9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7988" name="Group 100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37989" name="Picture 101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90" name="Text Box 10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8055" name="Group 167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38056" name="Picture 168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057" name="Text Box 16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8069" name="Group 181"/>
          <p:cNvGrpSpPr/>
          <p:nvPr/>
        </p:nvGrpSpPr>
        <p:grpSpPr bwMode="auto">
          <a:xfrm>
            <a:off x="8162925" y="1023302"/>
            <a:ext cx="3209925" cy="1974851"/>
            <a:chOff x="340" y="735"/>
            <a:chExt cx="2022" cy="1244"/>
          </a:xfrm>
        </p:grpSpPr>
        <p:sp>
          <p:nvSpPr>
            <p:cNvPr id="37995" name="Oval 107"/>
            <p:cNvSpPr>
              <a:spLocks noChangeArrowheads="1"/>
            </p:cNvSpPr>
            <p:nvPr/>
          </p:nvSpPr>
          <p:spPr bwMode="auto">
            <a:xfrm>
              <a:off x="340" y="120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622" y="1044"/>
              <a:ext cx="22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97" name="Text Box 109"/>
            <p:cNvSpPr txBox="1">
              <a:spLocks noChangeArrowheads="1"/>
            </p:cNvSpPr>
            <p:nvPr/>
          </p:nvSpPr>
          <p:spPr bwMode="auto">
            <a:xfrm>
              <a:off x="567" y="1361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 flipV="1">
              <a:off x="2122" y="1248"/>
              <a:ext cx="240" cy="3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99" name="Line 111"/>
            <p:cNvSpPr>
              <a:spLocks noChangeShapeType="1"/>
            </p:cNvSpPr>
            <p:nvPr/>
          </p:nvSpPr>
          <p:spPr bwMode="auto">
            <a:xfrm>
              <a:off x="2122" y="1343"/>
              <a:ext cx="240" cy="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0" name="Line 112"/>
            <p:cNvSpPr>
              <a:spLocks noChangeShapeType="1"/>
            </p:cNvSpPr>
            <p:nvPr/>
          </p:nvSpPr>
          <p:spPr bwMode="auto">
            <a:xfrm>
              <a:off x="530" y="799"/>
              <a:ext cx="176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1" name="Line 113"/>
            <p:cNvSpPr>
              <a:spLocks noChangeShapeType="1"/>
            </p:cNvSpPr>
            <p:nvPr/>
          </p:nvSpPr>
          <p:spPr bwMode="auto">
            <a:xfrm>
              <a:off x="522" y="1979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2" name="Line 114"/>
            <p:cNvSpPr>
              <a:spLocks noChangeShapeType="1"/>
            </p:cNvSpPr>
            <p:nvPr/>
          </p:nvSpPr>
          <p:spPr bwMode="auto">
            <a:xfrm>
              <a:off x="522" y="799"/>
              <a:ext cx="8" cy="116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3" name="Text Box 115"/>
            <p:cNvSpPr txBox="1">
              <a:spLocks noChangeArrowheads="1"/>
            </p:cNvSpPr>
            <p:nvPr/>
          </p:nvSpPr>
          <p:spPr bwMode="auto">
            <a:xfrm>
              <a:off x="1139" y="1089"/>
              <a:ext cx="45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r>
                <a:rPr kumimoji="1" lang="en-US" altLang="zh-CN" sz="2400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04" name="Line 116"/>
            <p:cNvSpPr>
              <a:spLocks noChangeShapeType="1"/>
            </p:cNvSpPr>
            <p:nvPr/>
          </p:nvSpPr>
          <p:spPr bwMode="auto">
            <a:xfrm>
              <a:off x="729" y="800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05" name="Line 117"/>
            <p:cNvSpPr>
              <a:spLocks noChangeShapeType="1"/>
            </p:cNvSpPr>
            <p:nvPr/>
          </p:nvSpPr>
          <p:spPr bwMode="auto">
            <a:xfrm>
              <a:off x="1138" y="799"/>
              <a:ext cx="0" cy="11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6" name="Line 118"/>
            <p:cNvSpPr>
              <a:spLocks noChangeShapeType="1"/>
            </p:cNvSpPr>
            <p:nvPr/>
          </p:nvSpPr>
          <p:spPr bwMode="auto">
            <a:xfrm flipH="1">
              <a:off x="1610" y="799"/>
              <a:ext cx="14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7" name="Line 119"/>
            <p:cNvSpPr>
              <a:spLocks noChangeShapeType="1"/>
            </p:cNvSpPr>
            <p:nvPr/>
          </p:nvSpPr>
          <p:spPr bwMode="auto">
            <a:xfrm>
              <a:off x="1610" y="1525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8" name="Line 120"/>
            <p:cNvSpPr>
              <a:spLocks noChangeShapeType="1"/>
            </p:cNvSpPr>
            <p:nvPr/>
          </p:nvSpPr>
          <p:spPr bwMode="auto">
            <a:xfrm>
              <a:off x="2272" y="799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09" name="Line 121"/>
            <p:cNvSpPr>
              <a:spLocks noChangeShapeType="1"/>
            </p:cNvSpPr>
            <p:nvPr/>
          </p:nvSpPr>
          <p:spPr bwMode="auto">
            <a:xfrm>
              <a:off x="2272" y="1344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10" name="Text Box 122"/>
            <p:cNvSpPr txBox="1">
              <a:spLocks noChangeArrowheads="1"/>
            </p:cNvSpPr>
            <p:nvPr/>
          </p:nvSpPr>
          <p:spPr bwMode="auto">
            <a:xfrm>
              <a:off x="748" y="125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11" name="Text Box 123"/>
            <p:cNvSpPr txBox="1">
              <a:spLocks noChangeArrowheads="1"/>
            </p:cNvSpPr>
            <p:nvPr/>
          </p:nvSpPr>
          <p:spPr bwMode="auto">
            <a:xfrm>
              <a:off x="1267" y="1498"/>
              <a:ext cx="35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4H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12" name="Text Box 124"/>
            <p:cNvSpPr txBox="1">
              <a:spLocks noChangeArrowheads="1"/>
            </p:cNvSpPr>
            <p:nvPr/>
          </p:nvSpPr>
          <p:spPr bwMode="auto">
            <a:xfrm>
              <a:off x="1696" y="953"/>
              <a:ext cx="55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0.02F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13" name="Text Box 125"/>
            <p:cNvSpPr txBox="1">
              <a:spLocks noChangeArrowheads="1"/>
            </p:cNvSpPr>
            <p:nvPr/>
          </p:nvSpPr>
          <p:spPr bwMode="auto">
            <a:xfrm>
              <a:off x="748" y="735"/>
              <a:ext cx="17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14" name="Rectangle 126"/>
            <p:cNvSpPr>
              <a:spLocks noChangeArrowheads="1"/>
            </p:cNvSpPr>
            <p:nvPr/>
          </p:nvSpPr>
          <p:spPr bwMode="auto">
            <a:xfrm>
              <a:off x="1066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058" name="Group 170"/>
            <p:cNvGrpSpPr/>
            <p:nvPr/>
          </p:nvGrpSpPr>
          <p:grpSpPr bwMode="auto">
            <a:xfrm rot="10800000">
              <a:off x="1610" y="1162"/>
              <a:ext cx="90" cy="363"/>
              <a:chOff x="1565" y="2614"/>
              <a:chExt cx="90" cy="486"/>
            </a:xfrm>
          </p:grpSpPr>
          <p:sp>
            <p:nvSpPr>
              <p:cNvPr id="38059" name="Arc 171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60" name="Arc 172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61" name="Arc 173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62" name="Arc 174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8068" name="Group 180"/>
          <p:cNvGrpSpPr/>
          <p:nvPr/>
        </p:nvGrpSpPr>
        <p:grpSpPr bwMode="auto">
          <a:xfrm>
            <a:off x="8107680" y="4138613"/>
            <a:ext cx="3209925" cy="1873250"/>
            <a:chOff x="3424" y="799"/>
            <a:chExt cx="2022" cy="1180"/>
          </a:xfrm>
        </p:grpSpPr>
        <p:sp>
          <p:nvSpPr>
            <p:cNvPr id="38045" name="Line 157"/>
            <p:cNvSpPr>
              <a:spLocks noChangeShapeType="1"/>
            </p:cNvSpPr>
            <p:nvPr/>
          </p:nvSpPr>
          <p:spPr bwMode="auto">
            <a:xfrm>
              <a:off x="5356" y="1344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3" name="Line 155"/>
            <p:cNvSpPr>
              <a:spLocks noChangeShapeType="1"/>
            </p:cNvSpPr>
            <p:nvPr/>
          </p:nvSpPr>
          <p:spPr bwMode="auto">
            <a:xfrm>
              <a:off x="4694" y="1525"/>
              <a:ext cx="14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1" name="Line 153"/>
            <p:cNvSpPr>
              <a:spLocks noChangeShapeType="1"/>
            </p:cNvSpPr>
            <p:nvPr/>
          </p:nvSpPr>
          <p:spPr bwMode="auto">
            <a:xfrm>
              <a:off x="4222" y="799"/>
              <a:ext cx="0" cy="11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8021" name="Object 133"/>
            <p:cNvGraphicFramePr>
              <a:graphicFrameLocks noChangeAspect="1"/>
            </p:cNvGraphicFramePr>
            <p:nvPr/>
          </p:nvGraphicFramePr>
          <p:xfrm>
            <a:off x="3832" y="1252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50" name="公式" r:id="rId8" imgW="241300" imgH="304800" progId="Equation.3">
                    <p:embed/>
                  </p:oleObj>
                </mc:Choice>
                <mc:Fallback>
                  <p:oleObj name="公式" r:id="rId8" imgW="241300" imgH="304800" progId="Equation.3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1252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22" name="Text Box 134"/>
            <p:cNvSpPr txBox="1">
              <a:spLocks noChangeArrowheads="1"/>
            </p:cNvSpPr>
            <p:nvPr/>
          </p:nvSpPr>
          <p:spPr bwMode="auto">
            <a:xfrm>
              <a:off x="4731" y="1417"/>
              <a:ext cx="50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j20</a:t>
              </a:r>
              <a:r>
                <a:rPr kumimoji="1" lang="en-US" altLang="zh-CN" sz="2400" b="0" dirty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23" name="Text Box 135"/>
            <p:cNvSpPr txBox="1">
              <a:spLocks noChangeArrowheads="1"/>
            </p:cNvSpPr>
            <p:nvPr/>
          </p:nvSpPr>
          <p:spPr bwMode="auto">
            <a:xfrm>
              <a:off x="4785" y="934"/>
              <a:ext cx="60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24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j10</a:t>
              </a:r>
              <a:r>
                <a:rPr kumimoji="1" lang="en-US" altLang="zh-CN" sz="2400" b="0" dirty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024" name="Object 136"/>
            <p:cNvGraphicFramePr>
              <a:graphicFrameLocks noChangeAspect="1"/>
            </p:cNvGraphicFramePr>
            <p:nvPr/>
          </p:nvGraphicFramePr>
          <p:xfrm>
            <a:off x="4014" y="1616"/>
            <a:ext cx="1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51" name="公式" r:id="rId10" imgW="203200" imgH="355600" progId="Equation.3">
                    <p:embed/>
                  </p:oleObj>
                </mc:Choice>
                <mc:Fallback>
                  <p:oleObj name="公式" r:id="rId10" imgW="203200" imgH="35560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1616"/>
                          <a:ext cx="1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25" name="Object 137"/>
            <p:cNvGraphicFramePr>
              <a:graphicFrameLocks noChangeAspect="1"/>
            </p:cNvGraphicFramePr>
            <p:nvPr/>
          </p:nvGraphicFramePr>
          <p:xfrm>
            <a:off x="4468" y="1616"/>
            <a:ext cx="2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52" name="公式" r:id="rId12" imgW="215900" imgH="355600" progId="Equation.3">
                    <p:embed/>
                  </p:oleObj>
                </mc:Choice>
                <mc:Fallback>
                  <p:oleObj name="公式" r:id="rId12" imgW="215900" imgH="355600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616"/>
                          <a:ext cx="2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26" name="Object 138"/>
            <p:cNvGraphicFramePr>
              <a:graphicFrameLocks noChangeAspect="1"/>
            </p:cNvGraphicFramePr>
            <p:nvPr/>
          </p:nvGraphicFramePr>
          <p:xfrm>
            <a:off x="5148" y="1616"/>
            <a:ext cx="2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53" name="公式" r:id="rId14" imgW="215900" imgH="355600" progId="Equation.3">
                    <p:embed/>
                  </p:oleObj>
                </mc:Choice>
                <mc:Fallback>
                  <p:oleObj name="公式" r:id="rId14" imgW="215900" imgH="355600" progId="Equation.3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1616"/>
                          <a:ext cx="2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027" name="Object 139"/>
            <p:cNvGraphicFramePr>
              <a:graphicFrameLocks noChangeAspect="1"/>
            </p:cNvGraphicFramePr>
            <p:nvPr/>
          </p:nvGraphicFramePr>
          <p:xfrm>
            <a:off x="3878" y="799"/>
            <a:ext cx="16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54" name="公式" r:id="rId16" imgW="165100" imgH="292100" progId="Equation.3">
                    <p:embed/>
                  </p:oleObj>
                </mc:Choice>
                <mc:Fallback>
                  <p:oleObj name="公式" r:id="rId16" imgW="165100" imgH="292100" progId="Equation.3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799"/>
                          <a:ext cx="16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028" name="Line 140"/>
            <p:cNvSpPr>
              <a:spLocks noChangeShapeType="1"/>
            </p:cNvSpPr>
            <p:nvPr/>
          </p:nvSpPr>
          <p:spPr bwMode="auto">
            <a:xfrm>
              <a:off x="4223" y="1661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29" name="Line 141"/>
            <p:cNvSpPr>
              <a:spLocks noChangeShapeType="1"/>
            </p:cNvSpPr>
            <p:nvPr/>
          </p:nvSpPr>
          <p:spPr bwMode="auto">
            <a:xfrm>
              <a:off x="4712" y="1661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0" name="Line 142"/>
            <p:cNvSpPr>
              <a:spLocks noChangeShapeType="1"/>
            </p:cNvSpPr>
            <p:nvPr/>
          </p:nvSpPr>
          <p:spPr bwMode="auto">
            <a:xfrm>
              <a:off x="5357" y="1661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1" name="Oval 143"/>
            <p:cNvSpPr>
              <a:spLocks noChangeArrowheads="1"/>
            </p:cNvSpPr>
            <p:nvPr/>
          </p:nvSpPr>
          <p:spPr bwMode="auto">
            <a:xfrm>
              <a:off x="3424" y="1207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706" y="1044"/>
              <a:ext cx="22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651" y="1361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8034" name="Line 146"/>
            <p:cNvSpPr>
              <a:spLocks noChangeShapeType="1"/>
            </p:cNvSpPr>
            <p:nvPr/>
          </p:nvSpPr>
          <p:spPr bwMode="auto">
            <a:xfrm flipV="1">
              <a:off x="5206" y="1248"/>
              <a:ext cx="240" cy="3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5" name="Line 147"/>
            <p:cNvSpPr>
              <a:spLocks noChangeShapeType="1"/>
            </p:cNvSpPr>
            <p:nvPr/>
          </p:nvSpPr>
          <p:spPr bwMode="auto">
            <a:xfrm>
              <a:off x="5206" y="1343"/>
              <a:ext cx="240" cy="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36" name="Line 148"/>
            <p:cNvSpPr>
              <a:spLocks noChangeShapeType="1"/>
            </p:cNvSpPr>
            <p:nvPr/>
          </p:nvSpPr>
          <p:spPr bwMode="auto">
            <a:xfrm>
              <a:off x="3614" y="799"/>
              <a:ext cx="176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37" name="Line 149"/>
            <p:cNvSpPr>
              <a:spLocks noChangeShapeType="1"/>
            </p:cNvSpPr>
            <p:nvPr/>
          </p:nvSpPr>
          <p:spPr bwMode="auto">
            <a:xfrm>
              <a:off x="3606" y="1979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38" name="Line 150"/>
            <p:cNvSpPr>
              <a:spLocks noChangeShapeType="1"/>
            </p:cNvSpPr>
            <p:nvPr/>
          </p:nvSpPr>
          <p:spPr bwMode="auto">
            <a:xfrm>
              <a:off x="3606" y="799"/>
              <a:ext cx="8" cy="116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39" name="Text Box 151"/>
            <p:cNvSpPr txBox="1">
              <a:spLocks noChangeArrowheads="1"/>
            </p:cNvSpPr>
            <p:nvPr/>
          </p:nvSpPr>
          <p:spPr bwMode="auto">
            <a:xfrm>
              <a:off x="4150" y="964"/>
              <a:ext cx="45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r>
                <a:rPr kumimoji="1" lang="en-US" altLang="zh-CN" sz="2400" b="0" dirty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040" name="Line 152"/>
            <p:cNvSpPr>
              <a:spLocks noChangeShapeType="1"/>
            </p:cNvSpPr>
            <p:nvPr/>
          </p:nvSpPr>
          <p:spPr bwMode="auto">
            <a:xfrm>
              <a:off x="3833" y="799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042" name="Line 154"/>
            <p:cNvSpPr>
              <a:spLocks noChangeShapeType="1"/>
            </p:cNvSpPr>
            <p:nvPr/>
          </p:nvSpPr>
          <p:spPr bwMode="auto">
            <a:xfrm flipH="1">
              <a:off x="4694" y="799"/>
              <a:ext cx="0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4" name="Line 156"/>
            <p:cNvSpPr>
              <a:spLocks noChangeShapeType="1"/>
            </p:cNvSpPr>
            <p:nvPr/>
          </p:nvSpPr>
          <p:spPr bwMode="auto">
            <a:xfrm>
              <a:off x="5356" y="799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46" name="Rectangle 158"/>
            <p:cNvSpPr>
              <a:spLocks noChangeArrowheads="1"/>
            </p:cNvSpPr>
            <p:nvPr/>
          </p:nvSpPr>
          <p:spPr bwMode="auto">
            <a:xfrm>
              <a:off x="4150" y="120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063" name="Group 175"/>
            <p:cNvGrpSpPr/>
            <p:nvPr/>
          </p:nvGrpSpPr>
          <p:grpSpPr bwMode="auto">
            <a:xfrm rot="10800000">
              <a:off x="4694" y="1162"/>
              <a:ext cx="90" cy="363"/>
              <a:chOff x="1565" y="2614"/>
              <a:chExt cx="90" cy="486"/>
            </a:xfrm>
          </p:grpSpPr>
          <p:sp>
            <p:nvSpPr>
              <p:cNvPr id="38064" name="Arc 176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65" name="Arc 177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66" name="Arc 178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67" name="Arc 179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8074" name="Group 186"/>
          <p:cNvGrpSpPr/>
          <p:nvPr/>
        </p:nvGrpSpPr>
        <p:grpSpPr bwMode="auto">
          <a:xfrm>
            <a:off x="2011680" y="1850390"/>
            <a:ext cx="1927225" cy="590550"/>
            <a:chOff x="895" y="2160"/>
            <a:chExt cx="1214" cy="372"/>
          </a:xfrm>
        </p:grpSpPr>
        <p:graphicFrame>
          <p:nvGraphicFramePr>
            <p:cNvPr id="37940" name="Object 52"/>
            <p:cNvGraphicFramePr>
              <a:graphicFrameLocks noChangeAspect="1"/>
            </p:cNvGraphicFramePr>
            <p:nvPr/>
          </p:nvGraphicFramePr>
          <p:xfrm>
            <a:off x="895" y="2160"/>
            <a:ext cx="121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55" name="Equation" r:id="rId18" imgW="1003300" imgH="304800" progId="Equation.DSMT4">
                    <p:embed/>
                  </p:oleObj>
                </mc:Choice>
                <mc:Fallback>
                  <p:oleObj name="Equation" r:id="rId18" imgW="1003300" imgH="3048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" y="2160"/>
                          <a:ext cx="121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073" name="Group 185"/>
            <p:cNvGrpSpPr/>
            <p:nvPr/>
          </p:nvGrpSpPr>
          <p:grpSpPr bwMode="auto">
            <a:xfrm>
              <a:off x="1701" y="2205"/>
              <a:ext cx="408" cy="273"/>
              <a:chOff x="1701" y="2205"/>
              <a:chExt cx="408" cy="273"/>
            </a:xfrm>
          </p:grpSpPr>
          <p:sp>
            <p:nvSpPr>
              <p:cNvPr id="38071" name="Line 183"/>
              <p:cNvSpPr>
                <a:spLocks noChangeShapeType="1"/>
              </p:cNvSpPr>
              <p:nvPr/>
            </p:nvSpPr>
            <p:spPr bwMode="auto">
              <a:xfrm flipH="1">
                <a:off x="1701" y="2205"/>
                <a:ext cx="136" cy="273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72" name="Line 184"/>
              <p:cNvSpPr>
                <a:spLocks noChangeShapeType="1"/>
              </p:cNvSpPr>
              <p:nvPr/>
            </p:nvSpPr>
            <p:spPr bwMode="auto">
              <a:xfrm>
                <a:off x="1701" y="2478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4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74829" name="Object 7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995805" y="3347403"/>
          <a:ext cx="5262563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8" name="公式" r:id="rId21" imgW="3149600" imgH="673100" progId="Equation.3">
                  <p:embed/>
                </p:oleObj>
              </mc:Choice>
              <mc:Fallback>
                <p:oleObj name="公式" r:id="rId21" imgW="3149600" imgH="6731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805" y="3347403"/>
                        <a:ext cx="5262563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868" name="Group 116"/>
          <p:cNvGrpSpPr/>
          <p:nvPr/>
        </p:nvGrpSpPr>
        <p:grpSpPr bwMode="auto">
          <a:xfrm>
            <a:off x="2211705" y="4428173"/>
            <a:ext cx="5510213" cy="1562100"/>
            <a:chOff x="1066" y="1117"/>
            <a:chExt cx="3471" cy="984"/>
          </a:xfrm>
        </p:grpSpPr>
        <p:graphicFrame>
          <p:nvGraphicFramePr>
            <p:cNvPr id="74796" name="Object 44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1066" y="1117"/>
            <a:ext cx="3471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39" name="公式" r:id="rId24" imgW="3949700" imgH="1066800" progId="Equation.3">
                    <p:embed/>
                  </p:oleObj>
                </mc:Choice>
                <mc:Fallback>
                  <p:oleObj name="公式" r:id="rId24" imgW="3949700" imgH="10668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117"/>
                          <a:ext cx="3471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67" name="Line 11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3824" y="2060"/>
              <a:ext cx="4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74797" name="Object 45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3800158" y="6084570"/>
          <a:ext cx="46402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公式" r:id="rId28" imgW="2806700" imgH="368300" progId="Equation.3">
                  <p:embed/>
                </p:oleObj>
              </mc:Choice>
              <mc:Fallback>
                <p:oleObj name="公式" r:id="rId28" imgW="28067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0158" y="6084570"/>
                        <a:ext cx="464026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>
            <p:custDataLst>
              <p:tags r:id="rId30"/>
            </p:custDataLst>
          </p:nvPr>
        </p:nvSpPr>
        <p:spPr>
          <a:xfrm>
            <a:off x="5767225" y="4541807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画出相量图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？</a:t>
            </a:r>
            <a:endParaRPr lang="zh-CN" altLang="en-US" sz="2400" b="0" dirty="0">
              <a:solidFill>
                <a:srgbClr val="FF0000"/>
              </a:solidFill>
            </a:endParaRPr>
          </a:p>
        </p:txBody>
      </p:sp>
      <p:sp>
        <p:nvSpPr>
          <p:cNvPr id="3" name="TextBox 1"/>
          <p:cNvSpPr txBox="1"/>
          <p:nvPr>
            <p:custDataLst>
              <p:tags r:id="rId31"/>
            </p:custDataLst>
          </p:nvPr>
        </p:nvSpPr>
        <p:spPr>
          <a:xfrm>
            <a:off x="5752067" y="5040323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直接时域计算？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3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7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ldLvl="0" animBg="1"/>
      <p:bldP spid="37939" grpId="0" bldLvl="0" animBg="1"/>
      <p:bldP spid="48" grpId="0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842010" y="1265555"/>
            <a:ext cx="134493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4-4</a:t>
            </a:r>
            <a:endParaRPr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400618" y="1292543"/>
          <a:ext cx="54991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2" name="公式" r:id="rId1" imgW="3390900" imgH="342900" progId="Equation.3">
                  <p:embed/>
                </p:oleObj>
              </mc:Choice>
              <mc:Fallback>
                <p:oleObj name="公式" r:id="rId1" imgW="33909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618" y="1292543"/>
                        <a:ext cx="54991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1202690" y="3858895"/>
            <a:ext cx="57626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6900" name="Object 36"/>
          <p:cNvGraphicFramePr>
            <a:graphicFrameLocks noChangeAspect="1"/>
          </p:cNvGraphicFramePr>
          <p:nvPr/>
        </p:nvGraphicFramePr>
        <p:xfrm>
          <a:off x="4274820" y="3645853"/>
          <a:ext cx="48799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3" name="公式" r:id="rId3" imgW="3213100" imgH="609600" progId="Equation.3">
                  <p:embed/>
                </p:oleObj>
              </mc:Choice>
              <mc:Fallback>
                <p:oleObj name="公式" r:id="rId3" imgW="3213100" imgH="609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4820" y="3645853"/>
                        <a:ext cx="48799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39" name="Group 75"/>
          <p:cNvGrpSpPr/>
          <p:nvPr/>
        </p:nvGrpSpPr>
        <p:grpSpPr bwMode="auto">
          <a:xfrm>
            <a:off x="8898255" y="1740535"/>
            <a:ext cx="2036763" cy="830263"/>
            <a:chOff x="884" y="2363"/>
            <a:chExt cx="1283" cy="523"/>
          </a:xfrm>
        </p:grpSpPr>
        <p:sp>
          <p:nvSpPr>
            <p:cNvPr id="36926" name="Line 62"/>
            <p:cNvSpPr>
              <a:spLocks noChangeShapeType="1"/>
            </p:cNvSpPr>
            <p:nvPr/>
          </p:nvSpPr>
          <p:spPr bwMode="auto">
            <a:xfrm flipV="1">
              <a:off x="884" y="2705"/>
              <a:ext cx="1088" cy="18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8" name="Line 64"/>
            <p:cNvSpPr>
              <a:spLocks noChangeShapeType="1"/>
            </p:cNvSpPr>
            <p:nvPr/>
          </p:nvSpPr>
          <p:spPr bwMode="auto">
            <a:xfrm>
              <a:off x="884" y="2886"/>
              <a:ext cx="816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31" name="Object 67"/>
            <p:cNvGraphicFramePr>
              <a:graphicFrameLocks noChangeAspect="1"/>
            </p:cNvGraphicFramePr>
            <p:nvPr/>
          </p:nvGraphicFramePr>
          <p:xfrm>
            <a:off x="1692" y="2363"/>
            <a:ext cx="47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4" name="公式" r:id="rId5" imgW="508000" imgH="355600" progId="Equation.3">
                    <p:embed/>
                  </p:oleObj>
                </mc:Choice>
                <mc:Fallback>
                  <p:oleObj name="公式" r:id="rId5" imgW="508000" imgH="3556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2" y="2363"/>
                          <a:ext cx="47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97" name="Group 133"/>
          <p:cNvGrpSpPr/>
          <p:nvPr/>
        </p:nvGrpSpPr>
        <p:grpSpPr bwMode="auto">
          <a:xfrm>
            <a:off x="10603230" y="2283460"/>
            <a:ext cx="684213" cy="1727200"/>
            <a:chOff x="4740" y="2341"/>
            <a:chExt cx="478" cy="1089"/>
          </a:xfrm>
        </p:grpSpPr>
        <p:sp>
          <p:nvSpPr>
            <p:cNvPr id="36932" name="Line 68"/>
            <p:cNvSpPr>
              <a:spLocks noChangeShapeType="1"/>
            </p:cNvSpPr>
            <p:nvPr/>
          </p:nvSpPr>
          <p:spPr bwMode="auto">
            <a:xfrm>
              <a:off x="4740" y="2341"/>
              <a:ext cx="227" cy="108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36" name="Object 72"/>
            <p:cNvGraphicFramePr>
              <a:graphicFrameLocks noChangeAspect="1"/>
            </p:cNvGraphicFramePr>
            <p:nvPr/>
          </p:nvGraphicFramePr>
          <p:xfrm>
            <a:off x="4913" y="2704"/>
            <a:ext cx="30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5" name="公式" r:id="rId7" imgW="317500" imgH="355600" progId="Equation.3">
                    <p:embed/>
                  </p:oleObj>
                </mc:Choice>
                <mc:Fallback>
                  <p:oleObj name="公式" r:id="rId7" imgW="317500" imgH="3556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" y="2704"/>
                          <a:ext cx="30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48" name="Group 8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6949" name="Picture 85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950" name="Text Box 8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6951" name="Group 8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6952" name="Picture 88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953" name="Text Box 8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7005" name="Group 141"/>
          <p:cNvGrpSpPr/>
          <p:nvPr/>
        </p:nvGrpSpPr>
        <p:grpSpPr bwMode="auto">
          <a:xfrm>
            <a:off x="2064068" y="1872298"/>
            <a:ext cx="2324100" cy="1627188"/>
            <a:chOff x="521" y="863"/>
            <a:chExt cx="1464" cy="1025"/>
          </a:xfrm>
        </p:grpSpPr>
        <p:sp>
          <p:nvSpPr>
            <p:cNvPr id="36973" name="Line 109"/>
            <p:cNvSpPr>
              <a:spLocks noChangeShapeType="1"/>
            </p:cNvSpPr>
            <p:nvPr/>
          </p:nvSpPr>
          <p:spPr bwMode="auto">
            <a:xfrm>
              <a:off x="702" y="935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58" name="Group 94"/>
            <p:cNvGrpSpPr/>
            <p:nvPr/>
          </p:nvGrpSpPr>
          <p:grpSpPr bwMode="auto">
            <a:xfrm>
              <a:off x="1745" y="1344"/>
              <a:ext cx="240" cy="90"/>
              <a:chOff x="4604" y="2478"/>
              <a:chExt cx="240" cy="90"/>
            </a:xfrm>
          </p:grpSpPr>
          <p:sp>
            <p:nvSpPr>
              <p:cNvPr id="36959" name="Line 95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60" name="Line 96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61" name="Oval 97"/>
            <p:cNvSpPr>
              <a:spLocks noChangeArrowheads="1"/>
            </p:cNvSpPr>
            <p:nvPr/>
          </p:nvSpPr>
          <p:spPr bwMode="auto">
            <a:xfrm>
              <a:off x="521" y="120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2" name="Text Box 98"/>
            <p:cNvSpPr txBox="1">
              <a:spLocks noChangeArrowheads="1"/>
            </p:cNvSpPr>
            <p:nvPr/>
          </p:nvSpPr>
          <p:spPr bwMode="auto">
            <a:xfrm>
              <a:off x="798" y="1031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963" name="Text Box 99"/>
            <p:cNvSpPr txBox="1">
              <a:spLocks noChangeArrowheads="1"/>
            </p:cNvSpPr>
            <p:nvPr/>
          </p:nvSpPr>
          <p:spPr bwMode="auto">
            <a:xfrm>
              <a:off x="793" y="1524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964" name="Line 100"/>
            <p:cNvSpPr>
              <a:spLocks noChangeShapeType="1"/>
            </p:cNvSpPr>
            <p:nvPr/>
          </p:nvSpPr>
          <p:spPr bwMode="auto">
            <a:xfrm flipH="1">
              <a:off x="702" y="936"/>
              <a:ext cx="0" cy="9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5" name="Text Box 101"/>
            <p:cNvSpPr txBox="1">
              <a:spLocks noChangeArrowheads="1"/>
            </p:cNvSpPr>
            <p:nvPr/>
          </p:nvSpPr>
          <p:spPr bwMode="auto">
            <a:xfrm>
              <a:off x="1291" y="980"/>
              <a:ext cx="3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66" name="Line 102"/>
            <p:cNvSpPr>
              <a:spLocks noChangeShapeType="1"/>
            </p:cNvSpPr>
            <p:nvPr/>
          </p:nvSpPr>
          <p:spPr bwMode="auto">
            <a:xfrm>
              <a:off x="930" y="935"/>
              <a:ext cx="24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67" name="Line 103"/>
            <p:cNvSpPr>
              <a:spLocks noChangeShapeType="1"/>
            </p:cNvSpPr>
            <p:nvPr/>
          </p:nvSpPr>
          <p:spPr bwMode="auto">
            <a:xfrm>
              <a:off x="1881" y="936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8" name="Line 104"/>
            <p:cNvSpPr>
              <a:spLocks noChangeShapeType="1"/>
            </p:cNvSpPr>
            <p:nvPr/>
          </p:nvSpPr>
          <p:spPr bwMode="auto">
            <a:xfrm>
              <a:off x="1881" y="1435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9" name="Text Box 105"/>
            <p:cNvSpPr txBox="1">
              <a:spLocks noChangeArrowheads="1"/>
            </p:cNvSpPr>
            <p:nvPr/>
          </p:nvSpPr>
          <p:spPr bwMode="auto">
            <a:xfrm>
              <a:off x="860" y="1252"/>
              <a:ext cx="3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0" name="Text Box 106"/>
            <p:cNvSpPr txBox="1">
              <a:spLocks noChangeArrowheads="1"/>
            </p:cNvSpPr>
            <p:nvPr/>
          </p:nvSpPr>
          <p:spPr bwMode="auto">
            <a:xfrm>
              <a:off x="1203" y="1388"/>
              <a:ext cx="64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0.2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1" name="Text Box 107"/>
            <p:cNvSpPr txBox="1">
              <a:spLocks noChangeArrowheads="1"/>
            </p:cNvSpPr>
            <p:nvPr/>
          </p:nvSpPr>
          <p:spPr bwMode="auto">
            <a:xfrm>
              <a:off x="1020" y="922"/>
              <a:ext cx="1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72" name="Line 108"/>
            <p:cNvSpPr>
              <a:spLocks noChangeShapeType="1"/>
            </p:cNvSpPr>
            <p:nvPr/>
          </p:nvSpPr>
          <p:spPr bwMode="auto">
            <a:xfrm>
              <a:off x="702" y="1888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4" name="Rectangle 110"/>
            <p:cNvSpPr>
              <a:spLocks noChangeArrowheads="1"/>
            </p:cNvSpPr>
            <p:nvPr/>
          </p:nvSpPr>
          <p:spPr bwMode="auto">
            <a:xfrm>
              <a:off x="1246" y="86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75" name="Group 111"/>
          <p:cNvGrpSpPr/>
          <p:nvPr/>
        </p:nvGrpSpPr>
        <p:grpSpPr bwMode="auto">
          <a:xfrm>
            <a:off x="4441508" y="2490470"/>
            <a:ext cx="1639887" cy="646113"/>
            <a:chOff x="3127" y="1163"/>
            <a:chExt cx="1033" cy="407"/>
          </a:xfrm>
        </p:grpSpPr>
        <p:sp>
          <p:nvSpPr>
            <p:cNvPr id="36976" name="Line 112"/>
            <p:cNvSpPr>
              <a:spLocks noChangeShapeType="1"/>
            </p:cNvSpPr>
            <p:nvPr/>
          </p:nvSpPr>
          <p:spPr bwMode="auto">
            <a:xfrm>
              <a:off x="3243" y="1570"/>
              <a:ext cx="816" cy="0"/>
            </a:xfrm>
            <a:prstGeom prst="line">
              <a:avLst/>
            </a:prstGeom>
            <a:noFill/>
            <a:ln w="76200">
              <a:solidFill>
                <a:srgbClr val="3399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77" name="Text Box 113"/>
            <p:cNvSpPr txBox="1">
              <a:spLocks noChangeArrowheads="1"/>
            </p:cNvSpPr>
            <p:nvPr/>
          </p:nvSpPr>
          <p:spPr bwMode="auto">
            <a:xfrm>
              <a:off x="3127" y="1163"/>
              <a:ext cx="103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</a:rPr>
                <a:t>相量模型</a:t>
              </a:r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37006" name="Group 142"/>
          <p:cNvGrpSpPr/>
          <p:nvPr/>
        </p:nvGrpSpPr>
        <p:grpSpPr bwMode="auto">
          <a:xfrm>
            <a:off x="6241733" y="1887538"/>
            <a:ext cx="2324100" cy="1612900"/>
            <a:chOff x="3243" y="963"/>
            <a:chExt cx="1464" cy="1016"/>
          </a:xfrm>
        </p:grpSpPr>
        <p:sp>
          <p:nvSpPr>
            <p:cNvPr id="36991" name="Line 127"/>
            <p:cNvSpPr>
              <a:spLocks noChangeShapeType="1"/>
            </p:cNvSpPr>
            <p:nvPr/>
          </p:nvSpPr>
          <p:spPr bwMode="auto">
            <a:xfrm>
              <a:off x="3424" y="1026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79" name="Group 115"/>
            <p:cNvGrpSpPr/>
            <p:nvPr/>
          </p:nvGrpSpPr>
          <p:grpSpPr bwMode="auto">
            <a:xfrm>
              <a:off x="4467" y="1435"/>
              <a:ext cx="240" cy="90"/>
              <a:chOff x="4604" y="2478"/>
              <a:chExt cx="240" cy="90"/>
            </a:xfrm>
          </p:grpSpPr>
          <p:sp>
            <p:nvSpPr>
              <p:cNvPr id="36980" name="Line 116"/>
              <p:cNvSpPr>
                <a:spLocks noChangeShapeType="1"/>
              </p:cNvSpPr>
              <p:nvPr/>
            </p:nvSpPr>
            <p:spPr bwMode="auto">
              <a:xfrm>
                <a:off x="4604" y="247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981" name="Line 117"/>
              <p:cNvSpPr>
                <a:spLocks noChangeShapeType="1"/>
              </p:cNvSpPr>
              <p:nvPr/>
            </p:nvSpPr>
            <p:spPr bwMode="auto">
              <a:xfrm>
                <a:off x="4604" y="2568"/>
                <a:ext cx="240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982" name="Oval 118"/>
            <p:cNvSpPr>
              <a:spLocks noChangeArrowheads="1"/>
            </p:cNvSpPr>
            <p:nvPr/>
          </p:nvSpPr>
          <p:spPr bwMode="auto">
            <a:xfrm>
              <a:off x="3243" y="129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83" name="Text Box 119"/>
            <p:cNvSpPr txBox="1">
              <a:spLocks noChangeArrowheads="1"/>
            </p:cNvSpPr>
            <p:nvPr/>
          </p:nvSpPr>
          <p:spPr bwMode="auto">
            <a:xfrm>
              <a:off x="3520" y="1122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984" name="Text Box 120"/>
            <p:cNvSpPr txBox="1">
              <a:spLocks noChangeArrowheads="1"/>
            </p:cNvSpPr>
            <p:nvPr/>
          </p:nvSpPr>
          <p:spPr bwMode="auto">
            <a:xfrm>
              <a:off x="3515" y="1615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6985" name="Line 121"/>
            <p:cNvSpPr>
              <a:spLocks noChangeShapeType="1"/>
            </p:cNvSpPr>
            <p:nvPr/>
          </p:nvSpPr>
          <p:spPr bwMode="auto">
            <a:xfrm flipH="1">
              <a:off x="3424" y="1027"/>
              <a:ext cx="0" cy="9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86" name="Text Box 122"/>
            <p:cNvSpPr txBox="1">
              <a:spLocks noChangeArrowheads="1"/>
            </p:cNvSpPr>
            <p:nvPr/>
          </p:nvSpPr>
          <p:spPr bwMode="auto">
            <a:xfrm>
              <a:off x="4013" y="1071"/>
              <a:ext cx="399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87" name="Line 123"/>
            <p:cNvSpPr>
              <a:spLocks noChangeShapeType="1"/>
            </p:cNvSpPr>
            <p:nvPr/>
          </p:nvSpPr>
          <p:spPr bwMode="auto">
            <a:xfrm>
              <a:off x="3651" y="1026"/>
              <a:ext cx="24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88" name="Line 124"/>
            <p:cNvSpPr>
              <a:spLocks noChangeShapeType="1"/>
            </p:cNvSpPr>
            <p:nvPr/>
          </p:nvSpPr>
          <p:spPr bwMode="auto">
            <a:xfrm>
              <a:off x="4603" y="1027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89" name="Line 125"/>
            <p:cNvSpPr>
              <a:spLocks noChangeShapeType="1"/>
            </p:cNvSpPr>
            <p:nvPr/>
          </p:nvSpPr>
          <p:spPr bwMode="auto">
            <a:xfrm>
              <a:off x="4603" y="1526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0" name="Line 126"/>
            <p:cNvSpPr>
              <a:spLocks noChangeShapeType="1"/>
            </p:cNvSpPr>
            <p:nvPr/>
          </p:nvSpPr>
          <p:spPr bwMode="auto">
            <a:xfrm>
              <a:off x="3424" y="1979"/>
              <a:ext cx="117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92" name="Rectangle 128"/>
            <p:cNvSpPr>
              <a:spLocks noChangeArrowheads="1"/>
            </p:cNvSpPr>
            <p:nvPr/>
          </p:nvSpPr>
          <p:spPr bwMode="auto">
            <a:xfrm>
              <a:off x="3968" y="96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93" name="Object 129"/>
            <p:cNvGraphicFramePr>
              <a:graphicFrameLocks noChangeAspect="1"/>
            </p:cNvGraphicFramePr>
            <p:nvPr/>
          </p:nvGraphicFramePr>
          <p:xfrm>
            <a:off x="3741" y="1069"/>
            <a:ext cx="23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6" name="公式" r:id="rId10" imgW="165100" imgH="292100" progId="Equation.3">
                    <p:embed/>
                  </p:oleObj>
                </mc:Choice>
                <mc:Fallback>
                  <p:oleObj name="公式" r:id="rId10" imgW="165100" imgH="29210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1" y="1069"/>
                          <a:ext cx="23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94" name="Text Box 130"/>
            <p:cNvSpPr txBox="1">
              <a:spLocks noChangeArrowheads="1"/>
            </p:cNvSpPr>
            <p:nvPr/>
          </p:nvSpPr>
          <p:spPr bwMode="auto">
            <a:xfrm>
              <a:off x="4059" y="1525"/>
              <a:ext cx="56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-j5</a:t>
              </a:r>
              <a:r>
                <a:rPr lang="en-US" altLang="zh-CN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lang="en-US" altLang="zh-CN" b="0">
                <a:ea typeface="仿宋_GB2312" pitchFamily="49" charset="-122"/>
              </a:endParaRPr>
            </a:p>
          </p:txBody>
        </p:sp>
        <p:graphicFrame>
          <p:nvGraphicFramePr>
            <p:cNvPr id="36995" name="Object 131"/>
            <p:cNvGraphicFramePr>
              <a:graphicFrameLocks noChangeAspect="1"/>
            </p:cNvGraphicFramePr>
            <p:nvPr/>
          </p:nvGraphicFramePr>
          <p:xfrm>
            <a:off x="3606" y="1435"/>
            <a:ext cx="21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7" name="公式" r:id="rId12" imgW="241300" imgH="304800" progId="Equation.3">
                    <p:embed/>
                  </p:oleObj>
                </mc:Choice>
                <mc:Fallback>
                  <p:oleObj name="公式" r:id="rId12" imgW="241300" imgH="304800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435"/>
                          <a:ext cx="21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98" name="Group 134"/>
          <p:cNvGrpSpPr/>
          <p:nvPr/>
        </p:nvGrpSpPr>
        <p:grpSpPr bwMode="auto">
          <a:xfrm>
            <a:off x="8898255" y="2570798"/>
            <a:ext cx="2436813" cy="1728787"/>
            <a:chOff x="3696" y="2523"/>
            <a:chExt cx="1535" cy="1108"/>
          </a:xfrm>
        </p:grpSpPr>
        <p:sp>
          <p:nvSpPr>
            <p:cNvPr id="36933" name="Line 69"/>
            <p:cNvSpPr>
              <a:spLocks noChangeShapeType="1"/>
            </p:cNvSpPr>
            <p:nvPr/>
          </p:nvSpPr>
          <p:spPr bwMode="auto">
            <a:xfrm>
              <a:off x="3696" y="2523"/>
              <a:ext cx="1271" cy="907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996" name="Object 132"/>
            <p:cNvGraphicFramePr>
              <a:graphicFrameLocks noChangeAspect="1"/>
            </p:cNvGraphicFramePr>
            <p:nvPr/>
          </p:nvGraphicFramePr>
          <p:xfrm>
            <a:off x="4975" y="3294"/>
            <a:ext cx="256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8" name="公式" r:id="rId14" imgW="266700" imgH="355600" progId="Equation.3">
                    <p:embed/>
                  </p:oleObj>
                </mc:Choice>
                <mc:Fallback>
                  <p:oleObj name="公式" r:id="rId14" imgW="266700" imgH="355600" progId="Equation.3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5" y="3294"/>
                          <a:ext cx="256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002" name="Group 13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7003" name="Picture 139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004" name="Text Box 14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7011" name="Group 147"/>
          <p:cNvGrpSpPr/>
          <p:nvPr/>
        </p:nvGrpSpPr>
        <p:grpSpPr bwMode="auto">
          <a:xfrm>
            <a:off x="2306638" y="4741863"/>
            <a:ext cx="6067425" cy="1271587"/>
            <a:chOff x="493" y="2987"/>
            <a:chExt cx="3822" cy="801"/>
          </a:xfrm>
        </p:grpSpPr>
        <p:graphicFrame>
          <p:nvGraphicFramePr>
            <p:cNvPr id="36901" name="Object 37"/>
            <p:cNvGraphicFramePr>
              <a:graphicFrameLocks noChangeAspect="1"/>
            </p:cNvGraphicFramePr>
            <p:nvPr/>
          </p:nvGraphicFramePr>
          <p:xfrm>
            <a:off x="493" y="2987"/>
            <a:ext cx="3822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89" name="公式" r:id="rId16" imgW="3657600" imgH="762000" progId="Equation.3">
                    <p:embed/>
                  </p:oleObj>
                </mc:Choice>
                <mc:Fallback>
                  <p:oleObj name="公式" r:id="rId16" imgW="3657600" imgH="7620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" y="2987"/>
                          <a:ext cx="3822" cy="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07" name="Line 143"/>
            <p:cNvSpPr>
              <a:spLocks noChangeShapeType="1"/>
            </p:cNvSpPr>
            <p:nvPr/>
          </p:nvSpPr>
          <p:spPr bwMode="auto">
            <a:xfrm>
              <a:off x="1855" y="3748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8" name="Line 144"/>
            <p:cNvSpPr>
              <a:spLocks noChangeShapeType="1"/>
            </p:cNvSpPr>
            <p:nvPr/>
          </p:nvSpPr>
          <p:spPr bwMode="auto">
            <a:xfrm>
              <a:off x="2163" y="3330"/>
              <a:ext cx="3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09" name="Line 145"/>
            <p:cNvSpPr>
              <a:spLocks noChangeShapeType="1"/>
            </p:cNvSpPr>
            <p:nvPr/>
          </p:nvSpPr>
          <p:spPr bwMode="auto">
            <a:xfrm>
              <a:off x="821" y="3748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10" name="Line 146"/>
            <p:cNvSpPr>
              <a:spLocks noChangeShapeType="1"/>
            </p:cNvSpPr>
            <p:nvPr/>
          </p:nvSpPr>
          <p:spPr bwMode="auto">
            <a:xfrm>
              <a:off x="3470" y="3748"/>
              <a:ext cx="5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013" name="Group 149"/>
          <p:cNvGrpSpPr/>
          <p:nvPr/>
        </p:nvGrpSpPr>
        <p:grpSpPr bwMode="auto">
          <a:xfrm>
            <a:off x="2257425" y="3889375"/>
            <a:ext cx="1778000" cy="577850"/>
            <a:chOff x="914" y="1998"/>
            <a:chExt cx="1120" cy="364"/>
          </a:xfrm>
        </p:grpSpPr>
        <p:graphicFrame>
          <p:nvGraphicFramePr>
            <p:cNvPr id="36899" name="Object 35"/>
            <p:cNvGraphicFramePr>
              <a:graphicFrameLocks noChangeAspect="1"/>
            </p:cNvGraphicFramePr>
            <p:nvPr/>
          </p:nvGraphicFramePr>
          <p:xfrm>
            <a:off x="914" y="1998"/>
            <a:ext cx="112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290" name="公式" r:id="rId18" imgW="1104900" imgH="355600" progId="Equation.3">
                    <p:embed/>
                  </p:oleObj>
                </mc:Choice>
                <mc:Fallback>
                  <p:oleObj name="公式" r:id="rId18" imgW="1104900" imgH="3556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1998"/>
                          <a:ext cx="1120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12" name="Line 148"/>
            <p:cNvSpPr>
              <a:spLocks noChangeShapeType="1"/>
            </p:cNvSpPr>
            <p:nvPr/>
          </p:nvSpPr>
          <p:spPr bwMode="auto">
            <a:xfrm>
              <a:off x="1420" y="2314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992758" y="2402285"/>
            <a:ext cx="633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C000"/>
                </a:solidFill>
              </a:rPr>
              <a:t>15º</a:t>
            </a:r>
            <a:endParaRPr lang="en-US" altLang="zh-CN" sz="2400" dirty="0" smtClean="0">
              <a:solidFill>
                <a:srgbClr val="FFC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581675" y="2695575"/>
            <a:ext cx="7080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45º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弧形 3"/>
          <p:cNvSpPr/>
          <p:nvPr/>
        </p:nvSpPr>
        <p:spPr bwMode="auto">
          <a:xfrm>
            <a:off x="8983707" y="2486164"/>
            <a:ext cx="647005" cy="719931"/>
          </a:xfrm>
          <a:prstGeom prst="arc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71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77" name="弧形 76"/>
          <p:cNvSpPr/>
          <p:nvPr/>
        </p:nvSpPr>
        <p:spPr bwMode="auto">
          <a:xfrm>
            <a:off x="9754711" y="2401491"/>
            <a:ext cx="319960" cy="230584"/>
          </a:xfrm>
          <a:prstGeom prst="arc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57288" y="5491569"/>
            <a:ext cx="26295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FF0000"/>
                </a:solidFill>
              </a:rPr>
              <a:t>u</a:t>
            </a:r>
            <a:r>
              <a:rPr lang="en-US" altLang="zh-CN" b="0" baseline="-25000" dirty="0" smtClean="0">
                <a:solidFill>
                  <a:srgbClr val="FF0000"/>
                </a:solidFill>
              </a:rPr>
              <a:t>s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时域表达式</a:t>
            </a:r>
            <a:r>
              <a:rPr lang="zh-CN" altLang="en-US" b="0" dirty="0" smtClean="0">
                <a:solidFill>
                  <a:srgbClr val="FF0000"/>
                </a:solidFill>
              </a:rPr>
              <a:t>？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8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7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3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7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3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ldLvl="0" animBg="1"/>
      <p:bldP spid="36898" grpId="0" bldLvl="0" animBg="1"/>
      <p:bldP spid="2" grpId="0"/>
      <p:bldP spid="3" grpId="0"/>
      <p:bldP spid="4" grpId="0" bldLvl="0" animBg="1"/>
      <p:bldP spid="77" grpId="0" bldLvl="0" animBg="1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987743" y="1122045"/>
            <a:ext cx="13684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4-5</a:t>
            </a:r>
            <a:endParaRPr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497330" y="1816735"/>
          <a:ext cx="602456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1" name="公式" r:id="rId1" imgW="4178300" imgH="317500" progId="Equation.3">
                  <p:embed/>
                </p:oleObj>
              </mc:Choice>
              <mc:Fallback>
                <p:oleObj name="公式" r:id="rId1" imgW="4178300" imgH="317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330" y="1816735"/>
                        <a:ext cx="602456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1129983" y="2638743"/>
            <a:ext cx="576262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endParaRPr lang="zh-CN" altLang="en-US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5898" name="Object 58"/>
          <p:cNvGraphicFramePr>
            <a:graphicFrameLocks noChangeAspect="1"/>
          </p:cNvGraphicFramePr>
          <p:nvPr/>
        </p:nvGraphicFramePr>
        <p:xfrm>
          <a:off x="2137728" y="2567305"/>
          <a:ext cx="44688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2" name="公式" r:id="rId3" imgW="2832100" imgH="406400" progId="Equation.3">
                  <p:embed/>
                </p:oleObj>
              </mc:Choice>
              <mc:Fallback>
                <p:oleObj name="公式" r:id="rId3" imgW="2832100" imgH="4064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7728" y="2567305"/>
                        <a:ext cx="44688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9" name="Line 59"/>
          <p:cNvSpPr>
            <a:spLocks noChangeShapeType="1"/>
          </p:cNvSpPr>
          <p:nvPr/>
        </p:nvSpPr>
        <p:spPr bwMode="auto">
          <a:xfrm>
            <a:off x="1490028" y="3790950"/>
            <a:ext cx="792162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900" name="Object 60"/>
          <p:cNvGraphicFramePr>
            <a:graphicFrameLocks noChangeAspect="1"/>
          </p:cNvGraphicFramePr>
          <p:nvPr/>
        </p:nvGraphicFramePr>
        <p:xfrm>
          <a:off x="2426653" y="3575050"/>
          <a:ext cx="50593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3" name="公式" r:id="rId5" imgW="2933700" imgH="317500" progId="Equation.3">
                  <p:embed/>
                </p:oleObj>
              </mc:Choice>
              <mc:Fallback>
                <p:oleObj name="公式" r:id="rId5" imgW="2933700" imgH="3175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6653" y="3575050"/>
                        <a:ext cx="5059362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901" name="Object 61"/>
          <p:cNvGraphicFramePr>
            <a:graphicFrameLocks noChangeAspect="1"/>
          </p:cNvGraphicFramePr>
          <p:nvPr/>
        </p:nvGraphicFramePr>
        <p:xfrm>
          <a:off x="1995805" y="4366260"/>
          <a:ext cx="51117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4" name="公式" r:id="rId7" imgW="3048000" imgH="406400" progId="Equation.3">
                  <p:embed/>
                </p:oleObj>
              </mc:Choice>
              <mc:Fallback>
                <p:oleObj name="公式" r:id="rId7" imgW="3048000" imgH="4064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805" y="4366260"/>
                        <a:ext cx="51117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902" name="Line 62"/>
          <p:cNvSpPr>
            <a:spLocks noChangeShapeType="1"/>
          </p:cNvSpPr>
          <p:nvPr/>
        </p:nvSpPr>
        <p:spPr bwMode="auto">
          <a:xfrm>
            <a:off x="1203325" y="5733733"/>
            <a:ext cx="647700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903" name="Object 63"/>
          <p:cNvGraphicFramePr>
            <a:graphicFrameLocks noChangeAspect="1"/>
          </p:cNvGraphicFramePr>
          <p:nvPr/>
        </p:nvGraphicFramePr>
        <p:xfrm>
          <a:off x="1995488" y="5301933"/>
          <a:ext cx="53879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5" name="Equation" r:id="rId9" imgW="3060700" imgH="469900" progId="Equation.DSMT4">
                  <p:embed/>
                </p:oleObj>
              </mc:Choice>
              <mc:Fallback>
                <p:oleObj name="Equation" r:id="rId9" imgW="3060700" imgH="469900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5301933"/>
                        <a:ext cx="53879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21" name="Group 81"/>
          <p:cNvGrpSpPr/>
          <p:nvPr/>
        </p:nvGrpSpPr>
        <p:grpSpPr bwMode="auto">
          <a:xfrm>
            <a:off x="8813800" y="3956050"/>
            <a:ext cx="741363" cy="1622425"/>
            <a:chOff x="3688" y="957"/>
            <a:chExt cx="467" cy="1022"/>
          </a:xfrm>
        </p:grpSpPr>
        <p:sp>
          <p:nvSpPr>
            <p:cNvPr id="35905" name="Line 65"/>
            <p:cNvSpPr>
              <a:spLocks noChangeShapeType="1"/>
            </p:cNvSpPr>
            <p:nvPr/>
          </p:nvSpPr>
          <p:spPr bwMode="auto">
            <a:xfrm flipV="1">
              <a:off x="4150" y="1162"/>
              <a:ext cx="0" cy="817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910" name="Object 70"/>
            <p:cNvGraphicFramePr>
              <a:graphicFrameLocks noChangeAspect="1"/>
            </p:cNvGraphicFramePr>
            <p:nvPr/>
          </p:nvGraphicFramePr>
          <p:xfrm>
            <a:off x="3688" y="957"/>
            <a:ext cx="467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56" name="公式" r:id="rId11" imgW="495300" imgH="355600" progId="Equation.3">
                    <p:embed/>
                  </p:oleObj>
                </mc:Choice>
                <mc:Fallback>
                  <p:oleObj name="公式" r:id="rId11" imgW="495300" imgH="355600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957"/>
                          <a:ext cx="467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20" name="Group 80"/>
          <p:cNvGrpSpPr/>
          <p:nvPr/>
        </p:nvGrpSpPr>
        <p:grpSpPr bwMode="auto">
          <a:xfrm>
            <a:off x="9547225" y="5553075"/>
            <a:ext cx="1525588" cy="460375"/>
            <a:chOff x="4150" y="1963"/>
            <a:chExt cx="961" cy="290"/>
          </a:xfrm>
        </p:grpSpPr>
        <p:sp>
          <p:nvSpPr>
            <p:cNvPr id="35904" name="Line 64"/>
            <p:cNvSpPr>
              <a:spLocks noChangeShapeType="1"/>
            </p:cNvSpPr>
            <p:nvPr/>
          </p:nvSpPr>
          <p:spPr bwMode="auto">
            <a:xfrm>
              <a:off x="4150" y="1979"/>
              <a:ext cx="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911" name="Object 71"/>
            <p:cNvGraphicFramePr>
              <a:graphicFrameLocks noChangeAspect="1"/>
            </p:cNvGraphicFramePr>
            <p:nvPr/>
          </p:nvGraphicFramePr>
          <p:xfrm>
            <a:off x="4724" y="1963"/>
            <a:ext cx="38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57" name="公式" r:id="rId13" imgW="406400" imgH="304800" progId="Equation.3">
                    <p:embed/>
                  </p:oleObj>
                </mc:Choice>
                <mc:Fallback>
                  <p:oleObj name="公式" r:id="rId13" imgW="406400" imgH="3048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" y="1963"/>
                          <a:ext cx="38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23" name="Group 83"/>
          <p:cNvGrpSpPr/>
          <p:nvPr/>
        </p:nvGrpSpPr>
        <p:grpSpPr bwMode="auto">
          <a:xfrm>
            <a:off x="9547225" y="3248025"/>
            <a:ext cx="733425" cy="1033463"/>
            <a:chOff x="4150" y="511"/>
            <a:chExt cx="462" cy="651"/>
          </a:xfrm>
        </p:grpSpPr>
        <p:sp>
          <p:nvSpPr>
            <p:cNvPr id="35906" name="Line 66"/>
            <p:cNvSpPr>
              <a:spLocks noChangeShapeType="1"/>
            </p:cNvSpPr>
            <p:nvPr/>
          </p:nvSpPr>
          <p:spPr bwMode="auto">
            <a:xfrm flipV="1">
              <a:off x="4150" y="709"/>
              <a:ext cx="0" cy="453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912" name="Object 72"/>
            <p:cNvGraphicFramePr>
              <a:graphicFrameLocks noChangeAspect="1"/>
            </p:cNvGraphicFramePr>
            <p:nvPr/>
          </p:nvGraphicFramePr>
          <p:xfrm>
            <a:off x="4241" y="511"/>
            <a:ext cx="371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58" name="公式" r:id="rId15" imgW="393700" imgH="355600" progId="Equation.3">
                    <p:embed/>
                  </p:oleObj>
                </mc:Choice>
                <mc:Fallback>
                  <p:oleObj name="公式" r:id="rId15" imgW="393700" imgH="3556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511"/>
                          <a:ext cx="371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922" name="Group 82"/>
          <p:cNvGrpSpPr/>
          <p:nvPr/>
        </p:nvGrpSpPr>
        <p:grpSpPr bwMode="auto">
          <a:xfrm>
            <a:off x="9547225" y="4352925"/>
            <a:ext cx="1584325" cy="1225550"/>
            <a:chOff x="4150" y="1207"/>
            <a:chExt cx="998" cy="772"/>
          </a:xfrm>
        </p:grpSpPr>
        <p:sp>
          <p:nvSpPr>
            <p:cNvPr id="35907" name="Line 67"/>
            <p:cNvSpPr>
              <a:spLocks noChangeShapeType="1"/>
            </p:cNvSpPr>
            <p:nvPr/>
          </p:nvSpPr>
          <p:spPr bwMode="auto">
            <a:xfrm flipV="1">
              <a:off x="4150" y="1207"/>
              <a:ext cx="590" cy="7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913" name="Object 73"/>
            <p:cNvGraphicFramePr>
              <a:graphicFrameLocks noChangeAspect="1"/>
            </p:cNvGraphicFramePr>
            <p:nvPr/>
          </p:nvGraphicFramePr>
          <p:xfrm>
            <a:off x="4740" y="1227"/>
            <a:ext cx="408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59" name="公式" r:id="rId17" imgW="393700" imgH="355600" progId="Equation.3">
                    <p:embed/>
                  </p:oleObj>
                </mc:Choice>
                <mc:Fallback>
                  <p:oleObj name="公式" r:id="rId17" imgW="393700" imgH="3556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227"/>
                          <a:ext cx="408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914" name="Line 74"/>
          <p:cNvSpPr>
            <a:spLocks noChangeShapeType="1"/>
          </p:cNvSpPr>
          <p:nvPr/>
        </p:nvSpPr>
        <p:spPr bwMode="auto">
          <a:xfrm flipV="1">
            <a:off x="9547225" y="3633788"/>
            <a:ext cx="1008063" cy="1944687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915" name="Object 75"/>
          <p:cNvGraphicFramePr>
            <a:graphicFrameLocks noChangeAspect="1"/>
          </p:cNvGraphicFramePr>
          <p:nvPr/>
        </p:nvGraphicFramePr>
        <p:xfrm>
          <a:off x="10626725" y="3608388"/>
          <a:ext cx="5873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60" name="公式" r:id="rId19" imgW="393700" imgH="355600" progId="Equation.3">
                  <p:embed/>
                </p:oleObj>
              </mc:Choice>
              <mc:Fallback>
                <p:oleObj name="公式" r:id="rId19" imgW="393700" imgH="355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6725" y="3608388"/>
                        <a:ext cx="5873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925" name="Group 8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5926" name="Picture 86" descr="7890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27" name="Text Box 8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928" name="Group 8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5929" name="Picture 89" descr="7890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30" name="Text Box 9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960" name="Group 12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5961" name="Picture 121" descr="7890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62" name="Text Box 12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973" name="Group 133"/>
          <p:cNvGrpSpPr/>
          <p:nvPr/>
        </p:nvGrpSpPr>
        <p:grpSpPr bwMode="auto">
          <a:xfrm>
            <a:off x="8022908" y="907733"/>
            <a:ext cx="3597275" cy="2178050"/>
            <a:chOff x="749" y="617"/>
            <a:chExt cx="2266" cy="1372"/>
          </a:xfrm>
        </p:grpSpPr>
        <p:sp>
          <p:nvSpPr>
            <p:cNvPr id="35935" name="Text Box 95"/>
            <p:cNvSpPr txBox="1">
              <a:spLocks noChangeArrowheads="1"/>
            </p:cNvSpPr>
            <p:nvPr/>
          </p:nvSpPr>
          <p:spPr bwMode="auto">
            <a:xfrm>
              <a:off x="1882" y="617"/>
              <a:ext cx="57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j40</a:t>
              </a:r>
              <a:r>
                <a:rPr kumimoji="1" lang="en-US" altLang="zh-CN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36" name="Text Box 96"/>
            <p:cNvSpPr txBox="1">
              <a:spLocks noChangeArrowheads="1"/>
            </p:cNvSpPr>
            <p:nvPr/>
          </p:nvSpPr>
          <p:spPr bwMode="auto">
            <a:xfrm>
              <a:off x="2360" y="1252"/>
              <a:ext cx="39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37" name="Text Box 97"/>
            <p:cNvSpPr txBox="1">
              <a:spLocks noChangeArrowheads="1"/>
            </p:cNvSpPr>
            <p:nvPr/>
          </p:nvSpPr>
          <p:spPr bwMode="auto">
            <a:xfrm>
              <a:off x="1202" y="662"/>
              <a:ext cx="51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r>
                <a:rPr kumimoji="1" lang="en-US" altLang="zh-CN" b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38" name="Line 98"/>
            <p:cNvSpPr>
              <a:spLocks noChangeShapeType="1"/>
            </p:cNvSpPr>
            <p:nvPr/>
          </p:nvSpPr>
          <p:spPr bwMode="auto">
            <a:xfrm flipV="1">
              <a:off x="1117" y="1026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39" name="Line 99"/>
            <p:cNvSpPr>
              <a:spLocks noChangeShapeType="1"/>
            </p:cNvSpPr>
            <p:nvPr/>
          </p:nvSpPr>
          <p:spPr bwMode="auto">
            <a:xfrm>
              <a:off x="1072" y="1843"/>
              <a:ext cx="167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0" name="Line 100"/>
            <p:cNvSpPr>
              <a:spLocks noChangeShapeType="1"/>
            </p:cNvSpPr>
            <p:nvPr/>
          </p:nvSpPr>
          <p:spPr bwMode="auto">
            <a:xfrm>
              <a:off x="2744" y="1525"/>
              <a:ext cx="6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1" name="Line 101"/>
            <p:cNvSpPr>
              <a:spLocks noChangeShapeType="1"/>
            </p:cNvSpPr>
            <p:nvPr/>
          </p:nvSpPr>
          <p:spPr bwMode="auto">
            <a:xfrm>
              <a:off x="2342" y="1026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2" name="Line 102"/>
            <p:cNvSpPr>
              <a:spLocks noChangeShapeType="1"/>
            </p:cNvSpPr>
            <p:nvPr/>
          </p:nvSpPr>
          <p:spPr bwMode="auto">
            <a:xfrm>
              <a:off x="2750" y="1026"/>
              <a:ext cx="0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43" name="Oval 103"/>
            <p:cNvSpPr>
              <a:spLocks noChangeArrowheads="1"/>
            </p:cNvSpPr>
            <p:nvPr/>
          </p:nvSpPr>
          <p:spPr bwMode="auto">
            <a:xfrm>
              <a:off x="1026" y="980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4" name="Oval 104"/>
            <p:cNvSpPr>
              <a:spLocks noChangeArrowheads="1"/>
            </p:cNvSpPr>
            <p:nvPr/>
          </p:nvSpPr>
          <p:spPr bwMode="auto">
            <a:xfrm>
              <a:off x="981" y="179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45" name="Text Box 105"/>
            <p:cNvSpPr txBox="1">
              <a:spLocks noChangeArrowheads="1"/>
            </p:cNvSpPr>
            <p:nvPr/>
          </p:nvSpPr>
          <p:spPr bwMode="auto">
            <a:xfrm>
              <a:off x="754" y="1660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46" name="Text Box 106"/>
            <p:cNvSpPr txBox="1">
              <a:spLocks noChangeArrowheads="1"/>
            </p:cNvSpPr>
            <p:nvPr/>
          </p:nvSpPr>
          <p:spPr bwMode="auto">
            <a:xfrm>
              <a:off x="2750" y="799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47" name="Text Box 107"/>
            <p:cNvSpPr txBox="1">
              <a:spLocks noChangeArrowheads="1"/>
            </p:cNvSpPr>
            <p:nvPr/>
          </p:nvSpPr>
          <p:spPr bwMode="auto">
            <a:xfrm>
              <a:off x="749" y="844"/>
              <a:ext cx="27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5896" name="Group 56"/>
            <p:cNvGrpSpPr/>
            <p:nvPr/>
          </p:nvGrpSpPr>
          <p:grpSpPr bwMode="auto">
            <a:xfrm>
              <a:off x="1565" y="1026"/>
              <a:ext cx="318" cy="302"/>
              <a:chOff x="3606" y="1117"/>
              <a:chExt cx="318" cy="302"/>
            </a:xfrm>
          </p:grpSpPr>
          <p:sp>
            <p:nvSpPr>
              <p:cNvPr id="35893" name="Line 53"/>
              <p:cNvSpPr>
                <a:spLocks noChangeShapeType="1"/>
              </p:cNvSpPr>
              <p:nvPr/>
            </p:nvSpPr>
            <p:spPr bwMode="auto">
              <a:xfrm>
                <a:off x="3606" y="1117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5895" name="Object 55"/>
              <p:cNvGraphicFramePr>
                <a:graphicFrameLocks noChangeAspect="1"/>
              </p:cNvGraphicFramePr>
              <p:nvPr/>
            </p:nvGraphicFramePr>
            <p:xfrm>
              <a:off x="3696" y="1146"/>
              <a:ext cx="161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8361" name="公式" r:id="rId22" imgW="165100" imgH="292100" progId="Equation.3">
                      <p:embed/>
                    </p:oleObj>
                  </mc:Choice>
                  <mc:Fallback>
                    <p:oleObj name="公式" r:id="rId22" imgW="165100" imgH="2921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146"/>
                            <a:ext cx="161" cy="27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952" name="Rectangle 112"/>
            <p:cNvSpPr>
              <a:spLocks noChangeArrowheads="1"/>
            </p:cNvSpPr>
            <p:nvPr/>
          </p:nvSpPr>
          <p:spPr bwMode="auto">
            <a:xfrm>
              <a:off x="1299" y="963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5963" name="Group 123"/>
            <p:cNvGrpSpPr/>
            <p:nvPr/>
          </p:nvGrpSpPr>
          <p:grpSpPr bwMode="auto">
            <a:xfrm rot="10800000">
              <a:off x="2744" y="1162"/>
              <a:ext cx="90" cy="363"/>
              <a:chOff x="1565" y="2614"/>
              <a:chExt cx="90" cy="486"/>
            </a:xfrm>
          </p:grpSpPr>
          <p:sp>
            <p:nvSpPr>
              <p:cNvPr id="35964" name="Arc 124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65" name="Arc 125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66" name="Arc 126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67" name="Arc 127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5968" name="Group 128"/>
            <p:cNvGrpSpPr/>
            <p:nvPr/>
          </p:nvGrpSpPr>
          <p:grpSpPr bwMode="auto">
            <a:xfrm rot="5400000">
              <a:off x="2086" y="776"/>
              <a:ext cx="91" cy="409"/>
              <a:chOff x="1565" y="2614"/>
              <a:chExt cx="90" cy="486"/>
            </a:xfrm>
          </p:grpSpPr>
          <p:sp>
            <p:nvSpPr>
              <p:cNvPr id="35969" name="Arc 129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0" name="Arc 130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1" name="Arc 131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972" name="Arc 132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7761605" y="5517614"/>
            <a:ext cx="12598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FF0000"/>
                </a:solidFill>
              </a:rPr>
              <a:t>X</a:t>
            </a:r>
            <a:r>
              <a:rPr lang="en-US" altLang="zh-CN" b="0" baseline="-25000" dirty="0" smtClean="0">
                <a:solidFill>
                  <a:srgbClr val="FF0000"/>
                </a:solidFill>
              </a:rPr>
              <a:t>L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可求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5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5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3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1000"/>
                                        <p:tgtEl>
                                          <p:spTgt spid="3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1000"/>
                                        <p:tgtEl>
                                          <p:spTgt spid="3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5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3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9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ldLvl="0" animBg="1"/>
      <p:bldP spid="35897" grpId="0" bldLvl="0" animBg="1"/>
      <p:bldP spid="35899" grpId="0" bldLvl="0" animBg="1"/>
      <p:bldP spid="35902" grpId="0" bldLvl="0" animBg="1"/>
      <p:bldP spid="35914" grpId="0" bldLvl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7" name="Text Box 13"/>
          <p:cNvSpPr txBox="1">
            <a:spLocks noChangeArrowheads="1"/>
          </p:cNvSpPr>
          <p:nvPr/>
        </p:nvSpPr>
        <p:spPr bwMode="auto">
          <a:xfrm>
            <a:off x="767080" y="1340803"/>
            <a:ext cx="25209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66FFFF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en-US" altLang="zh-CN">
                <a:solidFill>
                  <a:schemeClr val="bg1"/>
                </a:solidFill>
                <a:latin typeface="楷体_GB2312" pitchFamily="49" charset="-122"/>
              </a:rPr>
              <a:t>2. 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复数运算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</a:endParaRPr>
          </a:p>
        </p:txBody>
      </p: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343660" y="1989455"/>
            <a:ext cx="43529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加减运算：采用代数式：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7632" name="Group 48"/>
          <p:cNvGrpSpPr/>
          <p:nvPr/>
        </p:nvGrpSpPr>
        <p:grpSpPr bwMode="auto">
          <a:xfrm>
            <a:off x="11276013" y="6446838"/>
            <a:ext cx="792162" cy="368299"/>
            <a:chOff x="5193" y="4020"/>
            <a:chExt cx="499" cy="232"/>
          </a:xfrm>
        </p:grpSpPr>
        <p:pic>
          <p:nvPicPr>
            <p:cNvPr id="67633" name="Picture 4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34" name="Text Box 5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7635" name="Group 51"/>
          <p:cNvGrpSpPr/>
          <p:nvPr/>
        </p:nvGrpSpPr>
        <p:grpSpPr bwMode="auto">
          <a:xfrm>
            <a:off x="10412413" y="6446838"/>
            <a:ext cx="792162" cy="368299"/>
            <a:chOff x="4649" y="4020"/>
            <a:chExt cx="499" cy="232"/>
          </a:xfrm>
        </p:grpSpPr>
        <p:pic>
          <p:nvPicPr>
            <p:cNvPr id="67636" name="Picture 5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37" name="Text Box 5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7660" name="Group 76"/>
          <p:cNvGrpSpPr/>
          <p:nvPr/>
        </p:nvGrpSpPr>
        <p:grpSpPr bwMode="auto">
          <a:xfrm>
            <a:off x="9547225" y="6446838"/>
            <a:ext cx="792163" cy="368299"/>
            <a:chOff x="4649" y="4020"/>
            <a:chExt cx="499" cy="232"/>
          </a:xfrm>
        </p:grpSpPr>
        <p:pic>
          <p:nvPicPr>
            <p:cNvPr id="67661" name="Picture 7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662" name="Text Box 7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15382" y="1341229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加减、乘除、相等、旋转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1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复数运算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43" name="Text Box 1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69305" y="2488565"/>
            <a:ext cx="48634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p>
            <a:r>
              <a:rPr kumimoji="1" lang="zh-CN" altLang="en-US">
                <a:latin typeface="Times New Roman" panose="02020603050405020304" pitchFamily="18" charset="0"/>
              </a:rPr>
              <a:t>则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±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=(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±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)+j(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±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45" name="Text Box 17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69305" y="1911350"/>
            <a:ext cx="43580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+j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+j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0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AutoShape 66" descr="羊皮纸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231765" y="4001453"/>
            <a:ext cx="1584325" cy="576262"/>
          </a:xfrm>
          <a:prstGeom prst="wedgeRoundRectCallout">
            <a:avLst>
              <a:gd name="adj1" fmla="val -18617"/>
              <a:gd name="adj2" fmla="val -52920"/>
              <a:gd name="adj3" fmla="val 1666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 algn="ctr"/>
            <a:r>
              <a:rPr lang="zh-CN" altLang="en-US">
                <a:solidFill>
                  <a:schemeClr val="tx1"/>
                </a:solidFill>
              </a:rPr>
              <a:t>图解法</a:t>
            </a:r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" name="Group 82"/>
          <p:cNvGrpSpPr/>
          <p:nvPr/>
        </p:nvGrpSpPr>
        <p:grpSpPr bwMode="auto">
          <a:xfrm>
            <a:off x="1632268" y="2777808"/>
            <a:ext cx="3605212" cy="2881313"/>
            <a:chOff x="701" y="1615"/>
            <a:chExt cx="2271" cy="1815"/>
          </a:xfrm>
        </p:grpSpPr>
        <p:sp>
          <p:nvSpPr>
            <p:cNvPr id="7" name="Line 1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703" y="3113"/>
              <a:ext cx="226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" name="Line 2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 flipH="1" flipV="1">
              <a:off x="930" y="1797"/>
              <a:ext cx="2" cy="150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Line 2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932" y="2205"/>
              <a:ext cx="542" cy="90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0" name="Line 2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 flipV="1">
              <a:off x="932" y="2795"/>
              <a:ext cx="154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1" name="Line 2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1474" y="1888"/>
              <a:ext cx="1406" cy="3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2" name="Line 2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472" y="1888"/>
              <a:ext cx="408" cy="88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 flipV="1">
              <a:off x="932" y="1933"/>
              <a:ext cx="1903" cy="1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Text Box 26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472" y="2659"/>
              <a:ext cx="32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202" y="1888"/>
              <a:ext cx="50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608" y="3067"/>
              <a:ext cx="3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2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75" y="1706"/>
              <a:ext cx="3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30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701" y="3179"/>
              <a:ext cx="23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8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2110" y="1615"/>
              <a:ext cx="66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634" name="Group 106"/>
          <p:cNvGrpSpPr/>
          <p:nvPr/>
        </p:nvGrpSpPr>
        <p:grpSpPr bwMode="auto">
          <a:xfrm>
            <a:off x="8614093" y="4866323"/>
            <a:ext cx="936625" cy="1503277"/>
            <a:chOff x="4195" y="2523"/>
            <a:chExt cx="552" cy="973"/>
          </a:xfrm>
        </p:grpSpPr>
        <p:sp>
          <p:nvSpPr>
            <p:cNvPr id="22614" name="Line 86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 flipV="1">
              <a:off x="4195" y="2523"/>
              <a:ext cx="452" cy="86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620" name="Text Box 9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241" y="3158"/>
              <a:ext cx="506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625" name="Group 97"/>
          <p:cNvGrpSpPr/>
          <p:nvPr/>
        </p:nvGrpSpPr>
        <p:grpSpPr bwMode="auto">
          <a:xfrm>
            <a:off x="6382068" y="2994660"/>
            <a:ext cx="3821112" cy="2873376"/>
            <a:chOff x="2789" y="1344"/>
            <a:chExt cx="2407" cy="1810"/>
          </a:xfrm>
        </p:grpSpPr>
        <p:sp>
          <p:nvSpPr>
            <p:cNvPr id="22612" name="Line 84"/>
            <p:cNvSpPr>
              <a:spLocks noChangeShapeType="1"/>
            </p:cNvSpPr>
            <p:nvPr>
              <p:custDataLst>
                <p:tags r:id="rId21"/>
              </p:custDataLst>
            </p:nvPr>
          </p:nvSpPr>
          <p:spPr bwMode="auto">
            <a:xfrm>
              <a:off x="2927" y="2841"/>
              <a:ext cx="226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613" name="Line 85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 flipV="1">
              <a:off x="3154" y="1525"/>
              <a:ext cx="2" cy="150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615" name="Line 87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 flipV="1">
              <a:off x="3156" y="2523"/>
              <a:ext cx="154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619" name="Text Box 91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4696" y="2387"/>
              <a:ext cx="32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21" name="Text Box 93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4832" y="2795"/>
              <a:ext cx="3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22" name="Text Box 94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3198" y="1344"/>
              <a:ext cx="3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23" name="Text Box 95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2789" y="2903"/>
              <a:ext cx="23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635" name="Group 107"/>
          <p:cNvGrpSpPr/>
          <p:nvPr/>
        </p:nvGrpSpPr>
        <p:grpSpPr bwMode="auto">
          <a:xfrm>
            <a:off x="6964679" y="5371149"/>
            <a:ext cx="1671045" cy="1129344"/>
            <a:chOff x="3156" y="2841"/>
            <a:chExt cx="1085" cy="758"/>
          </a:xfrm>
        </p:grpSpPr>
        <p:sp>
          <p:nvSpPr>
            <p:cNvPr id="22618" name="Line 90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3156" y="2841"/>
              <a:ext cx="1085" cy="5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624" name="Text Box 96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3516" y="3249"/>
              <a:ext cx="66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b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631" name="Group 103"/>
          <p:cNvGrpSpPr/>
          <p:nvPr/>
        </p:nvGrpSpPr>
        <p:grpSpPr bwMode="auto">
          <a:xfrm>
            <a:off x="6958330" y="3135948"/>
            <a:ext cx="3240088" cy="2233613"/>
            <a:chOff x="3152" y="1433"/>
            <a:chExt cx="2041" cy="1407"/>
          </a:xfrm>
        </p:grpSpPr>
        <p:sp>
          <p:nvSpPr>
            <p:cNvPr id="22628" name="Line 100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 flipV="1">
              <a:off x="3152" y="1616"/>
              <a:ext cx="2041" cy="122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22629" name="Text Box 101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4242" y="1433"/>
              <a:ext cx="64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b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633" name="Group 105"/>
          <p:cNvGrpSpPr/>
          <p:nvPr/>
        </p:nvGrpSpPr>
        <p:grpSpPr bwMode="auto">
          <a:xfrm>
            <a:off x="9406255" y="3426460"/>
            <a:ext cx="1296988" cy="1439863"/>
            <a:chOff x="4649" y="1616"/>
            <a:chExt cx="914" cy="908"/>
          </a:xfrm>
        </p:grpSpPr>
        <p:sp>
          <p:nvSpPr>
            <p:cNvPr id="22627" name="Line 99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 flipV="1">
              <a:off x="4649" y="1616"/>
              <a:ext cx="542" cy="90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2632" name="Text Box 104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5057" y="1661"/>
              <a:ext cx="50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" name="TextBox 1"/>
          <p:cNvSpPr txBox="1"/>
          <p:nvPr>
            <p:custDataLst>
              <p:tags r:id="rId34"/>
            </p:custDataLst>
          </p:nvPr>
        </p:nvSpPr>
        <p:spPr>
          <a:xfrm>
            <a:off x="2205895" y="5590203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平行四边形法则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" name="TextBox 2"/>
          <p:cNvSpPr txBox="1"/>
          <p:nvPr>
            <p:custDataLst>
              <p:tags r:id="rId35"/>
            </p:custDataLst>
          </p:nvPr>
        </p:nvSpPr>
        <p:spPr>
          <a:xfrm>
            <a:off x="10313670" y="4293533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三角形法则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50" name="Group 107"/>
          <p:cNvGrpSpPr/>
          <p:nvPr/>
        </p:nvGrpSpPr>
        <p:grpSpPr bwMode="auto">
          <a:xfrm>
            <a:off x="2843952" y="3759232"/>
            <a:ext cx="2228573" cy="892449"/>
            <a:chOff x="3156" y="2814"/>
            <a:chExt cx="1447" cy="599"/>
          </a:xfrm>
        </p:grpSpPr>
        <p:sp>
          <p:nvSpPr>
            <p:cNvPr id="51" name="Line 90"/>
            <p:cNvSpPr>
              <a:spLocks noChangeShapeType="1"/>
            </p:cNvSpPr>
            <p:nvPr>
              <p:custDataLst>
                <p:tags r:id="rId36"/>
              </p:custDataLst>
            </p:nvPr>
          </p:nvSpPr>
          <p:spPr bwMode="auto">
            <a:xfrm>
              <a:off x="3156" y="2814"/>
              <a:ext cx="1039" cy="59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" name="Text Box 96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3937" y="2977"/>
              <a:ext cx="66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b="0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b="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9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1000"/>
                                        <p:tgtEl>
                                          <p:spTgt spid="2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7" grpId="0"/>
      <p:bldP spid="67599" grpId="0" bldLvl="0" animBg="1" autoUpdateAnimBg="0"/>
      <p:bldP spid="2" grpId="0"/>
      <p:bldP spid="22543" grpId="0" autoUpdateAnimBg="0"/>
      <p:bldP spid="22545" grpId="0" bldLvl="0" animBg="1" autoUpdateAnimBg="0"/>
      <p:bldP spid="5" grpId="0" bldLvl="0" animBg="1"/>
      <p:bldP spid="20" grpId="0"/>
      <p:bldP spid="2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339725" y="619760"/>
            <a:ext cx="134493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4-6</a:t>
            </a:r>
            <a:endParaRPr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52450" y="1123315"/>
            <a:ext cx="1135253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/>
              <a:t>图示电路</a:t>
            </a: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=5A</a:t>
            </a:r>
            <a:r>
              <a: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，</a:t>
            </a: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＝</a:t>
            </a: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50V</a:t>
            </a:r>
            <a:r>
              <a:rPr lang="zh-CN" altLang="en-US" sz="2400">
                <a:ea typeface="仿宋_GB2312" pitchFamily="49" charset="-122"/>
              </a:rPr>
              <a:t>，</a:t>
            </a:r>
            <a:r>
              <a:rPr lang="zh-CN" altLang="en-US"/>
              <a:t>总电压与总电流同相位，求</a:t>
            </a: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lang="zh-CN" altLang="en-US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R</a:t>
            </a:r>
            <a:r>
              <a:rPr lang="zh-CN" altLang="en-US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C</a:t>
            </a:r>
            <a:r>
              <a:rPr lang="zh-CN" altLang="en-US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、</a:t>
            </a: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X</a:t>
            </a:r>
            <a:r>
              <a:rPr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lang="zh-CN" altLang="en-US" i="1">
                <a:latin typeface="Times New Roman" panose="02020603050405020304" pitchFamily="18" charset="0"/>
                <a:ea typeface="仿宋_GB2312" pitchFamily="49" charset="-122"/>
              </a:rPr>
              <a:t>。</a:t>
            </a:r>
            <a:endParaRPr lang="zh-CN" altLang="en-US" i="1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53321" name="Text Box 73"/>
          <p:cNvSpPr txBox="1">
            <a:spLocks noChangeArrowheads="1"/>
          </p:cNvSpPr>
          <p:nvPr/>
        </p:nvSpPr>
        <p:spPr bwMode="auto">
          <a:xfrm>
            <a:off x="628015" y="1916430"/>
            <a:ext cx="94170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326" name="AutoShape 78"/>
          <p:cNvSpPr/>
          <p:nvPr/>
        </p:nvSpPr>
        <p:spPr bwMode="auto">
          <a:xfrm>
            <a:off x="2617470" y="5084445"/>
            <a:ext cx="238760" cy="964565"/>
          </a:xfrm>
          <a:prstGeom prst="leftBrace">
            <a:avLst>
              <a:gd name="adj1" fmla="val 164312"/>
              <a:gd name="adj2" fmla="val 50000"/>
            </a:avLst>
          </a:prstGeom>
          <a:noFill/>
          <a:ln w="28575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327" name="Object 79"/>
          <p:cNvGraphicFramePr>
            <a:graphicFrameLocks noChangeAspect="1"/>
          </p:cNvGraphicFramePr>
          <p:nvPr/>
        </p:nvGraphicFramePr>
        <p:xfrm>
          <a:off x="3000375" y="4868863"/>
          <a:ext cx="403860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5" name="公式" r:id="rId1" imgW="2578100" imgH="368300" progId="Equation.3">
                  <p:embed/>
                </p:oleObj>
              </mc:Choice>
              <mc:Fallback>
                <p:oleObj name="公式" r:id="rId1" imgW="2578100" imgH="3683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868863"/>
                        <a:ext cx="403860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28" name="Object 80"/>
          <p:cNvGraphicFramePr>
            <a:graphicFrameLocks noChangeAspect="1"/>
          </p:cNvGraphicFramePr>
          <p:nvPr/>
        </p:nvGraphicFramePr>
        <p:xfrm>
          <a:off x="2876550" y="5445125"/>
          <a:ext cx="71739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6" name="公式" r:id="rId3" imgW="4572000" imgH="622300" progId="Equation.3">
                  <p:embed/>
                </p:oleObj>
              </mc:Choice>
              <mc:Fallback>
                <p:oleObj name="公式" r:id="rId3" imgW="4572000" imgH="6223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550" y="5445125"/>
                        <a:ext cx="71739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31" name="Text Box 83"/>
          <p:cNvSpPr txBox="1">
            <a:spLocks noChangeArrowheads="1"/>
          </p:cNvSpPr>
          <p:nvPr/>
        </p:nvSpPr>
        <p:spPr bwMode="auto">
          <a:xfrm>
            <a:off x="1093470" y="4224655"/>
            <a:ext cx="66852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令等式两边实部等于实部，虚部等于虚部</a:t>
            </a:r>
            <a:endParaRPr lang="zh-CN" altLang="en-US"/>
          </a:p>
        </p:txBody>
      </p:sp>
      <p:grpSp>
        <p:nvGrpSpPr>
          <p:cNvPr id="53336" name="Group 88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53337" name="Picture 8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338" name="Text Box 9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3339" name="Group 91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53340" name="Picture 9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341" name="Text Box 9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3380" name="Group 132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53381" name="Picture 133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382" name="Text Box 13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3388" name="Group 140"/>
          <p:cNvGrpSpPr/>
          <p:nvPr/>
        </p:nvGrpSpPr>
        <p:grpSpPr bwMode="auto">
          <a:xfrm>
            <a:off x="8249920" y="1844358"/>
            <a:ext cx="3776663" cy="1727200"/>
            <a:chOff x="3152" y="981"/>
            <a:chExt cx="2379" cy="1088"/>
          </a:xfrm>
        </p:grpSpPr>
        <p:sp>
          <p:nvSpPr>
            <p:cNvPr id="53363" name="Line 115"/>
            <p:cNvSpPr>
              <a:spLocks noChangeShapeType="1"/>
            </p:cNvSpPr>
            <p:nvPr/>
          </p:nvSpPr>
          <p:spPr bwMode="auto">
            <a:xfrm>
              <a:off x="3333" y="1071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6" name="Oval 98"/>
            <p:cNvSpPr>
              <a:spLocks noChangeArrowheads="1"/>
            </p:cNvSpPr>
            <p:nvPr/>
          </p:nvSpPr>
          <p:spPr bwMode="auto">
            <a:xfrm>
              <a:off x="3152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347" name="Object 99"/>
            <p:cNvGraphicFramePr>
              <a:graphicFrameLocks noChangeAspect="1"/>
            </p:cNvGraphicFramePr>
            <p:nvPr/>
          </p:nvGraphicFramePr>
          <p:xfrm>
            <a:off x="3560" y="1480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7" name="公式" r:id="rId6" imgW="241300" imgH="304800" progId="Equation.3">
                    <p:embed/>
                  </p:oleObj>
                </mc:Choice>
                <mc:Fallback>
                  <p:oleObj name="公式" r:id="rId6" imgW="241300" imgH="3048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480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48" name="Text Box 100"/>
            <p:cNvSpPr txBox="1">
              <a:spLocks noChangeArrowheads="1"/>
            </p:cNvSpPr>
            <p:nvPr/>
          </p:nvSpPr>
          <p:spPr bwMode="auto">
            <a:xfrm>
              <a:off x="4695" y="1161"/>
              <a:ext cx="36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3349" name="Object 101"/>
            <p:cNvGraphicFramePr>
              <a:graphicFrameLocks noChangeAspect="1"/>
            </p:cNvGraphicFramePr>
            <p:nvPr/>
          </p:nvGraphicFramePr>
          <p:xfrm>
            <a:off x="4241" y="1706"/>
            <a:ext cx="18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8" name="公式" r:id="rId8" imgW="203200" imgH="355600" progId="Equation.3">
                    <p:embed/>
                  </p:oleObj>
                </mc:Choice>
                <mc:Fallback>
                  <p:oleObj name="公式" r:id="rId8" imgW="203200" imgH="35560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706"/>
                          <a:ext cx="18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50" name="Object 102"/>
            <p:cNvGraphicFramePr>
              <a:graphicFrameLocks noChangeAspect="1"/>
            </p:cNvGraphicFramePr>
            <p:nvPr/>
          </p:nvGraphicFramePr>
          <p:xfrm>
            <a:off x="4831" y="1706"/>
            <a:ext cx="2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89" name="公式" r:id="rId10" imgW="215900" imgH="355600" progId="Equation.3">
                    <p:embed/>
                  </p:oleObj>
                </mc:Choice>
                <mc:Fallback>
                  <p:oleObj name="公式" r:id="rId10" imgW="215900" imgH="3556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1706"/>
                          <a:ext cx="2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51" name="Text Box 103"/>
            <p:cNvSpPr txBox="1">
              <a:spLocks noChangeArrowheads="1"/>
            </p:cNvSpPr>
            <p:nvPr/>
          </p:nvSpPr>
          <p:spPr bwMode="auto">
            <a:xfrm>
              <a:off x="3334" y="1207"/>
              <a:ext cx="22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352" name="Text Box 104"/>
            <p:cNvSpPr txBox="1">
              <a:spLocks noChangeArrowheads="1"/>
            </p:cNvSpPr>
            <p:nvPr/>
          </p:nvSpPr>
          <p:spPr bwMode="auto">
            <a:xfrm>
              <a:off x="3333" y="1705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3353" name="Line 105"/>
            <p:cNvSpPr>
              <a:spLocks noChangeShapeType="1"/>
            </p:cNvSpPr>
            <p:nvPr/>
          </p:nvSpPr>
          <p:spPr bwMode="auto">
            <a:xfrm>
              <a:off x="3333" y="2069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4" name="Line 106"/>
            <p:cNvSpPr>
              <a:spLocks noChangeShapeType="1"/>
            </p:cNvSpPr>
            <p:nvPr/>
          </p:nvSpPr>
          <p:spPr bwMode="auto">
            <a:xfrm>
              <a:off x="3333" y="107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" name="Text Box 107"/>
            <p:cNvSpPr txBox="1">
              <a:spLocks noChangeArrowheads="1"/>
            </p:cNvSpPr>
            <p:nvPr/>
          </p:nvSpPr>
          <p:spPr bwMode="auto">
            <a:xfrm>
              <a:off x="4200" y="1388"/>
              <a:ext cx="23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56" name="Line 108"/>
            <p:cNvSpPr>
              <a:spLocks noChangeShapeType="1"/>
            </p:cNvSpPr>
            <p:nvPr/>
          </p:nvSpPr>
          <p:spPr bwMode="auto">
            <a:xfrm>
              <a:off x="3470" y="1071"/>
              <a:ext cx="24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7" name="Line 109"/>
            <p:cNvSpPr>
              <a:spLocks noChangeShapeType="1"/>
            </p:cNvSpPr>
            <p:nvPr/>
          </p:nvSpPr>
          <p:spPr bwMode="auto">
            <a:xfrm flipH="1">
              <a:off x="4467" y="107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8" name="Line 110"/>
            <p:cNvSpPr>
              <a:spLocks noChangeShapeType="1"/>
            </p:cNvSpPr>
            <p:nvPr/>
          </p:nvSpPr>
          <p:spPr bwMode="auto">
            <a:xfrm>
              <a:off x="5102" y="1071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9" name="Line 111"/>
            <p:cNvSpPr>
              <a:spLocks noChangeShapeType="1"/>
            </p:cNvSpPr>
            <p:nvPr/>
          </p:nvSpPr>
          <p:spPr bwMode="auto">
            <a:xfrm flipH="1">
              <a:off x="5102" y="1616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360" name="Object 112"/>
            <p:cNvGraphicFramePr>
              <a:graphicFrameLocks noChangeAspect="1"/>
            </p:cNvGraphicFramePr>
            <p:nvPr/>
          </p:nvGraphicFramePr>
          <p:xfrm>
            <a:off x="3515" y="1071"/>
            <a:ext cx="1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90" name="公式" r:id="rId12" imgW="165100" imgH="292100" progId="Equation.3">
                    <p:embed/>
                  </p:oleObj>
                </mc:Choice>
                <mc:Fallback>
                  <p:oleObj name="公式" r:id="rId12" imgW="165100" imgH="29210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071"/>
                          <a:ext cx="1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61" name="Line 113"/>
            <p:cNvSpPr>
              <a:spLocks noChangeShapeType="1"/>
            </p:cNvSpPr>
            <p:nvPr/>
          </p:nvSpPr>
          <p:spPr bwMode="auto">
            <a:xfrm>
              <a:off x="4468" y="1797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2" name="Line 114"/>
            <p:cNvSpPr>
              <a:spLocks noChangeShapeType="1"/>
            </p:cNvSpPr>
            <p:nvPr/>
          </p:nvSpPr>
          <p:spPr bwMode="auto">
            <a:xfrm>
              <a:off x="5103" y="1752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4" name="Line 116"/>
            <p:cNvSpPr>
              <a:spLocks noChangeShapeType="1"/>
            </p:cNvSpPr>
            <p:nvPr/>
          </p:nvSpPr>
          <p:spPr bwMode="auto">
            <a:xfrm>
              <a:off x="4195" y="1071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5" name="Text Box 117"/>
            <p:cNvSpPr txBox="1">
              <a:spLocks noChangeArrowheads="1"/>
            </p:cNvSpPr>
            <p:nvPr/>
          </p:nvSpPr>
          <p:spPr bwMode="auto">
            <a:xfrm>
              <a:off x="3850" y="1070"/>
              <a:ext cx="35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66" name="Text Box 118"/>
            <p:cNvSpPr txBox="1">
              <a:spLocks noChangeArrowheads="1"/>
            </p:cNvSpPr>
            <p:nvPr/>
          </p:nvSpPr>
          <p:spPr bwMode="auto">
            <a:xfrm>
              <a:off x="5194" y="1433"/>
              <a:ext cx="33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67" name="Text Box 119"/>
            <p:cNvSpPr txBox="1">
              <a:spLocks noChangeArrowheads="1"/>
            </p:cNvSpPr>
            <p:nvPr/>
          </p:nvSpPr>
          <p:spPr bwMode="auto">
            <a:xfrm>
              <a:off x="5103" y="1162"/>
              <a:ext cx="22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68" name="Text Box 120"/>
            <p:cNvSpPr txBox="1">
              <a:spLocks noChangeArrowheads="1"/>
            </p:cNvSpPr>
            <p:nvPr/>
          </p:nvSpPr>
          <p:spPr bwMode="auto">
            <a:xfrm>
              <a:off x="5102" y="1751"/>
              <a:ext cx="211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3369" name="Group 121"/>
            <p:cNvGrpSpPr/>
            <p:nvPr/>
          </p:nvGrpSpPr>
          <p:grpSpPr bwMode="auto">
            <a:xfrm>
              <a:off x="4966" y="1525"/>
              <a:ext cx="240" cy="93"/>
              <a:chOff x="3787" y="2478"/>
              <a:chExt cx="240" cy="93"/>
            </a:xfrm>
          </p:grpSpPr>
          <p:sp>
            <p:nvSpPr>
              <p:cNvPr id="53370" name="Line 122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71" name="Line 123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3372" name="Rectangle 124"/>
            <p:cNvSpPr>
              <a:spLocks noChangeArrowheads="1"/>
            </p:cNvSpPr>
            <p:nvPr/>
          </p:nvSpPr>
          <p:spPr bwMode="auto">
            <a:xfrm>
              <a:off x="4395" y="13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383" name="Group 135"/>
            <p:cNvGrpSpPr/>
            <p:nvPr/>
          </p:nvGrpSpPr>
          <p:grpSpPr bwMode="auto">
            <a:xfrm rot="5400000">
              <a:off x="3946" y="822"/>
              <a:ext cx="91" cy="409"/>
              <a:chOff x="1565" y="2614"/>
              <a:chExt cx="90" cy="486"/>
            </a:xfrm>
          </p:grpSpPr>
          <p:sp>
            <p:nvSpPr>
              <p:cNvPr id="53384" name="Arc 136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5" name="Arc 137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6" name="Arc 138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387" name="Arc 139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3397" name="Group 149"/>
          <p:cNvGrpSpPr/>
          <p:nvPr/>
        </p:nvGrpSpPr>
        <p:grpSpPr bwMode="auto">
          <a:xfrm>
            <a:off x="1706563" y="2709545"/>
            <a:ext cx="3959225" cy="590550"/>
            <a:chOff x="567" y="1752"/>
            <a:chExt cx="2494" cy="372"/>
          </a:xfrm>
        </p:grpSpPr>
        <p:graphicFrame>
          <p:nvGraphicFramePr>
            <p:cNvPr id="53324" name="Object 76"/>
            <p:cNvGraphicFramePr>
              <a:graphicFrameLocks noChangeAspect="1"/>
            </p:cNvGraphicFramePr>
            <p:nvPr/>
          </p:nvGraphicFramePr>
          <p:xfrm>
            <a:off x="567" y="1752"/>
            <a:ext cx="249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91" name="公式" r:id="rId14" imgW="2527300" imgH="368300" progId="Equation.3">
                    <p:embed/>
                  </p:oleObj>
                </mc:Choice>
                <mc:Fallback>
                  <p:oleObj name="公式" r:id="rId14" imgW="2527300" imgH="36830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752"/>
                          <a:ext cx="2494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91" name="Line 143"/>
            <p:cNvSpPr>
              <a:spLocks noChangeShapeType="1"/>
            </p:cNvSpPr>
            <p:nvPr/>
          </p:nvSpPr>
          <p:spPr bwMode="auto">
            <a:xfrm>
              <a:off x="2426" y="2088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395" name="Group 147"/>
          <p:cNvGrpSpPr/>
          <p:nvPr/>
        </p:nvGrpSpPr>
        <p:grpSpPr bwMode="auto">
          <a:xfrm>
            <a:off x="1663065" y="1916113"/>
            <a:ext cx="2541588" cy="544512"/>
            <a:chOff x="1082" y="981"/>
            <a:chExt cx="1601" cy="343"/>
          </a:xfrm>
        </p:grpSpPr>
        <p:graphicFrame>
          <p:nvGraphicFramePr>
            <p:cNvPr id="53253" name="Object 5"/>
            <p:cNvGraphicFramePr>
              <a:graphicFrameLocks noChangeAspect="1"/>
            </p:cNvGraphicFramePr>
            <p:nvPr/>
          </p:nvGraphicFramePr>
          <p:xfrm>
            <a:off x="1082" y="981"/>
            <a:ext cx="1601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93" name="公式" r:id="rId16" imgW="1676400" imgH="355600" progId="Equation.3">
                    <p:embed/>
                  </p:oleObj>
                </mc:Choice>
                <mc:Fallback>
                  <p:oleObj name="公式" r:id="rId16" imgW="1676400" imgH="355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" y="981"/>
                          <a:ext cx="1601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93" name="Line 145"/>
            <p:cNvSpPr>
              <a:spLocks noChangeShapeType="1"/>
            </p:cNvSpPr>
            <p:nvPr/>
          </p:nvSpPr>
          <p:spPr bwMode="auto">
            <a:xfrm>
              <a:off x="2381" y="1298"/>
              <a:ext cx="22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3398" name="Group 150"/>
          <p:cNvGrpSpPr/>
          <p:nvPr/>
        </p:nvGrpSpPr>
        <p:grpSpPr bwMode="auto">
          <a:xfrm>
            <a:off x="1639570" y="3357563"/>
            <a:ext cx="6856413" cy="990600"/>
            <a:chOff x="570" y="2115"/>
            <a:chExt cx="4319" cy="624"/>
          </a:xfrm>
        </p:grpSpPr>
        <p:graphicFrame>
          <p:nvGraphicFramePr>
            <p:cNvPr id="53325" name="Object 77"/>
            <p:cNvGraphicFramePr>
              <a:graphicFrameLocks noChangeAspect="1"/>
            </p:cNvGraphicFramePr>
            <p:nvPr/>
          </p:nvGraphicFramePr>
          <p:xfrm>
            <a:off x="570" y="2115"/>
            <a:ext cx="4319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294" name="公式" r:id="rId18" imgW="4368800" imgH="622300" progId="Equation.3">
                    <p:embed/>
                  </p:oleObj>
                </mc:Choice>
                <mc:Fallback>
                  <p:oleObj name="公式" r:id="rId18" imgW="4368800" imgH="6223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" y="2115"/>
                          <a:ext cx="4319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94" name="Line 146"/>
            <p:cNvSpPr>
              <a:spLocks noChangeShapeType="1"/>
            </p:cNvSpPr>
            <p:nvPr/>
          </p:nvSpPr>
          <p:spPr bwMode="auto">
            <a:xfrm>
              <a:off x="1247" y="2532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1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Group 148"/>
          <p:cNvGrpSpPr/>
          <p:nvPr/>
        </p:nvGrpSpPr>
        <p:grpSpPr bwMode="auto">
          <a:xfrm>
            <a:off x="4295775" y="1914525"/>
            <a:ext cx="3897313" cy="612775"/>
            <a:chOff x="450" y="1344"/>
            <a:chExt cx="2455" cy="386"/>
          </a:xfrm>
        </p:grpSpPr>
        <p:sp>
          <p:nvSpPr>
            <p:cNvPr id="4" name="Line 74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 rot="21300000">
              <a:off x="450" y="1522"/>
              <a:ext cx="253" cy="36"/>
            </a:xfrm>
            <a:prstGeom prst="line">
              <a:avLst/>
            </a:prstGeom>
            <a:noFill/>
            <a:ln w="88900" cap="sq">
              <a:solidFill>
                <a:srgbClr val="3399FF"/>
              </a:solidFill>
              <a:miter lim="800000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5" name="Object 75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703" y="1344"/>
            <a:ext cx="2202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公式" r:id="rId22" imgW="1930400" imgH="355600" progId="Equation.3">
                    <p:embed/>
                  </p:oleObj>
                </mc:Choice>
                <mc:Fallback>
                  <p:oleObj name="公式" r:id="rId22" imgW="1930400" imgH="35560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344"/>
                          <a:ext cx="2202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144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1411" y="1670"/>
              <a:ext cx="2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3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ldLvl="0" animBg="1"/>
      <p:bldP spid="53252" grpId="0" bldLvl="0" animBg="1"/>
      <p:bldP spid="53321" grpId="0" bldLvl="0" animBg="1"/>
      <p:bldP spid="53326" grpId="0" bldLvl="0" animBg="1"/>
      <p:bldP spid="53331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68" name="Object 44"/>
          <p:cNvGraphicFramePr>
            <a:graphicFrameLocks noChangeAspect="1"/>
          </p:cNvGraphicFramePr>
          <p:nvPr/>
        </p:nvGraphicFramePr>
        <p:xfrm>
          <a:off x="9447848" y="3323908"/>
          <a:ext cx="35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6" name="公式" r:id="rId1" imgW="241300" imgH="304800" progId="Equation.3">
                  <p:embed/>
                </p:oleObj>
              </mc:Choice>
              <mc:Fallback>
                <p:oleObj name="公式" r:id="rId1" imgW="241300" imgH="3048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7848" y="3323908"/>
                        <a:ext cx="35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79" name="Group 55"/>
          <p:cNvGrpSpPr/>
          <p:nvPr/>
        </p:nvGrpSpPr>
        <p:grpSpPr bwMode="auto">
          <a:xfrm>
            <a:off x="7876223" y="3973195"/>
            <a:ext cx="1584325" cy="1465263"/>
            <a:chOff x="1111" y="2689"/>
            <a:chExt cx="998" cy="923"/>
          </a:xfrm>
        </p:grpSpPr>
        <p:graphicFrame>
          <p:nvGraphicFramePr>
            <p:cNvPr id="52262" name="Object 38"/>
            <p:cNvGraphicFramePr>
              <a:graphicFrameLocks noChangeAspect="1"/>
            </p:cNvGraphicFramePr>
            <p:nvPr/>
          </p:nvGraphicFramePr>
          <p:xfrm>
            <a:off x="1171" y="2689"/>
            <a:ext cx="74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7" name="公式" r:id="rId3" imgW="812800" imgH="317500" progId="Equation.3">
                    <p:embed/>
                  </p:oleObj>
                </mc:Choice>
                <mc:Fallback>
                  <p:oleObj name="公式" r:id="rId3" imgW="812800" imgH="3175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1" y="2689"/>
                          <a:ext cx="742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70" name="Line 46"/>
            <p:cNvSpPr>
              <a:spLocks noChangeShapeType="1"/>
            </p:cNvSpPr>
            <p:nvPr/>
          </p:nvSpPr>
          <p:spPr bwMode="auto">
            <a:xfrm flipV="1">
              <a:off x="1111" y="2704"/>
              <a:ext cx="998" cy="90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77" name="Group 53"/>
          <p:cNvGrpSpPr/>
          <p:nvPr/>
        </p:nvGrpSpPr>
        <p:grpSpPr bwMode="auto">
          <a:xfrm>
            <a:off x="7845743" y="5411470"/>
            <a:ext cx="3930650" cy="590550"/>
            <a:chOff x="1111" y="3595"/>
            <a:chExt cx="2476" cy="372"/>
          </a:xfrm>
        </p:grpSpPr>
        <p:sp>
          <p:nvSpPr>
            <p:cNvPr id="52275" name="Line 51"/>
            <p:cNvSpPr>
              <a:spLocks noChangeShapeType="1"/>
            </p:cNvSpPr>
            <p:nvPr/>
          </p:nvSpPr>
          <p:spPr bwMode="auto">
            <a:xfrm>
              <a:off x="1111" y="3612"/>
              <a:ext cx="2087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71" name="Object 47"/>
            <p:cNvGraphicFramePr>
              <a:graphicFrameLocks noChangeAspect="1"/>
            </p:cNvGraphicFramePr>
            <p:nvPr/>
          </p:nvGraphicFramePr>
          <p:xfrm>
            <a:off x="2718" y="3595"/>
            <a:ext cx="869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8" name="公式" r:id="rId5" imgW="825500" imgH="355600" progId="Equation.3">
                    <p:embed/>
                  </p:oleObj>
                </mc:Choice>
                <mc:Fallback>
                  <p:oleObj name="公式" r:id="rId5" imgW="825500" imgH="355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8" y="3595"/>
                          <a:ext cx="869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78" name="Group 54"/>
          <p:cNvGrpSpPr/>
          <p:nvPr/>
        </p:nvGrpSpPr>
        <p:grpSpPr bwMode="auto">
          <a:xfrm>
            <a:off x="7426960" y="3468370"/>
            <a:ext cx="449263" cy="1970088"/>
            <a:chOff x="828" y="2371"/>
            <a:chExt cx="283" cy="1241"/>
          </a:xfrm>
        </p:grpSpPr>
        <p:sp>
          <p:nvSpPr>
            <p:cNvPr id="52261" name="Line 37"/>
            <p:cNvSpPr>
              <a:spLocks noChangeShapeType="1"/>
            </p:cNvSpPr>
            <p:nvPr/>
          </p:nvSpPr>
          <p:spPr bwMode="auto">
            <a:xfrm flipV="1">
              <a:off x="1111" y="2568"/>
              <a:ext cx="0" cy="1044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73" name="Object 49"/>
            <p:cNvGraphicFramePr>
              <a:graphicFrameLocks noChangeAspect="1"/>
            </p:cNvGraphicFramePr>
            <p:nvPr/>
          </p:nvGraphicFramePr>
          <p:xfrm>
            <a:off x="828" y="2371"/>
            <a:ext cx="21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9" name="公式" r:id="rId7" imgW="215900" imgH="355600" progId="Equation.3">
                    <p:embed/>
                  </p:oleObj>
                </mc:Choice>
                <mc:Fallback>
                  <p:oleObj name="公式" r:id="rId7" imgW="215900" imgH="3556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2371"/>
                          <a:ext cx="210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76" name="Group 52"/>
          <p:cNvGrpSpPr/>
          <p:nvPr/>
        </p:nvGrpSpPr>
        <p:grpSpPr bwMode="auto">
          <a:xfrm>
            <a:off x="7876223" y="5438458"/>
            <a:ext cx="1831975" cy="568325"/>
            <a:chOff x="1111" y="3612"/>
            <a:chExt cx="1154" cy="358"/>
          </a:xfrm>
        </p:grpSpPr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1111" y="3612"/>
              <a:ext cx="108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65" name="Object 41"/>
            <p:cNvGraphicFramePr>
              <a:graphicFrameLocks noChangeAspect="1"/>
            </p:cNvGraphicFramePr>
            <p:nvPr/>
          </p:nvGraphicFramePr>
          <p:xfrm>
            <a:off x="2072" y="3633"/>
            <a:ext cx="19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0" name="公式" r:id="rId9" imgW="203200" imgH="355600" progId="Equation.3">
                    <p:embed/>
                  </p:oleObj>
                </mc:Choice>
                <mc:Fallback>
                  <p:oleObj name="公式" r:id="rId9" imgW="203200" imgH="355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3633"/>
                          <a:ext cx="193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80" name="Line 56"/>
          <p:cNvSpPr>
            <a:spLocks noChangeShapeType="1"/>
          </p:cNvSpPr>
          <p:nvPr/>
        </p:nvSpPr>
        <p:spPr bwMode="auto">
          <a:xfrm flipV="1">
            <a:off x="7876223" y="3781108"/>
            <a:ext cx="1800225" cy="165735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2288" name="Group 64"/>
          <p:cNvGrpSpPr/>
          <p:nvPr/>
        </p:nvGrpSpPr>
        <p:grpSpPr bwMode="auto">
          <a:xfrm>
            <a:off x="8308023" y="4920933"/>
            <a:ext cx="741362" cy="517525"/>
            <a:chOff x="1428" y="3014"/>
            <a:chExt cx="467" cy="326"/>
          </a:xfrm>
        </p:grpSpPr>
        <p:sp>
          <p:nvSpPr>
            <p:cNvPr id="52281" name="Freeform 57"/>
            <p:cNvSpPr/>
            <p:nvPr/>
          </p:nvSpPr>
          <p:spPr bwMode="auto">
            <a:xfrm>
              <a:off x="1428" y="3113"/>
              <a:ext cx="91" cy="227"/>
            </a:xfrm>
            <a:custGeom>
              <a:avLst/>
              <a:gdLst>
                <a:gd name="T0" fmla="*/ 0 w 106"/>
                <a:gd name="T1" fmla="*/ 0 h 181"/>
                <a:gd name="T2" fmla="*/ 91 w 106"/>
                <a:gd name="T3" fmla="*/ 45 h 181"/>
                <a:gd name="T4" fmla="*/ 91 w 10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181">
                  <a:moveTo>
                    <a:pt x="0" y="0"/>
                  </a:moveTo>
                  <a:cubicBezTo>
                    <a:pt x="38" y="7"/>
                    <a:pt x="76" y="15"/>
                    <a:pt x="91" y="45"/>
                  </a:cubicBezTo>
                  <a:cubicBezTo>
                    <a:pt x="106" y="75"/>
                    <a:pt x="91" y="151"/>
                    <a:pt x="91" y="181"/>
                  </a:cubicBez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82" name="Object 58"/>
            <p:cNvGraphicFramePr>
              <a:graphicFrameLocks noChangeAspect="1"/>
            </p:cNvGraphicFramePr>
            <p:nvPr/>
          </p:nvGraphicFramePr>
          <p:xfrm>
            <a:off x="1556" y="3014"/>
            <a:ext cx="33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1" name="公式" r:id="rId11" imgW="355600" imgH="292100" progId="Equation.3">
                    <p:embed/>
                  </p:oleObj>
                </mc:Choice>
                <mc:Fallback>
                  <p:oleObj name="公式" r:id="rId11" imgW="355600" imgH="2921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6" y="3014"/>
                          <a:ext cx="33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84" name="Group 60"/>
          <p:cNvGrpSpPr/>
          <p:nvPr/>
        </p:nvGrpSpPr>
        <p:grpSpPr bwMode="auto">
          <a:xfrm>
            <a:off x="9676448" y="3782696"/>
            <a:ext cx="1512887" cy="1655763"/>
            <a:chOff x="2245" y="2614"/>
            <a:chExt cx="953" cy="1043"/>
          </a:xfrm>
        </p:grpSpPr>
        <p:sp>
          <p:nvSpPr>
            <p:cNvPr id="52272" name="Line 48"/>
            <p:cNvSpPr>
              <a:spLocks noChangeShapeType="1"/>
            </p:cNvSpPr>
            <p:nvPr/>
          </p:nvSpPr>
          <p:spPr bwMode="auto">
            <a:xfrm>
              <a:off x="2245" y="2614"/>
              <a:ext cx="953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283" name="Object 59"/>
            <p:cNvGraphicFramePr>
              <a:graphicFrameLocks noChangeAspect="1"/>
            </p:cNvGraphicFramePr>
            <p:nvPr/>
          </p:nvGraphicFramePr>
          <p:xfrm>
            <a:off x="2659" y="2800"/>
            <a:ext cx="29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2" name="公式" r:id="rId13" imgW="304800" imgH="355600" progId="Equation.3">
                    <p:embed/>
                  </p:oleObj>
                </mc:Choice>
                <mc:Fallback>
                  <p:oleObj name="公式" r:id="rId13" imgW="304800" imgH="355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9" y="2800"/>
                          <a:ext cx="29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85" name="Object 61"/>
          <p:cNvGraphicFramePr>
            <a:graphicFrameLocks noChangeAspect="1"/>
          </p:cNvGraphicFramePr>
          <p:nvPr/>
        </p:nvGraphicFramePr>
        <p:xfrm>
          <a:off x="2727325" y="2423160"/>
          <a:ext cx="2076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3" name="公式" r:id="rId15" imgW="1371600" imgH="317500" progId="Equation.3">
                  <p:embed/>
                </p:oleObj>
              </mc:Choice>
              <mc:Fallback>
                <p:oleObj name="公式" r:id="rId15" imgW="1371600" imgH="3175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2423160"/>
                        <a:ext cx="20764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6" name="Object 62"/>
          <p:cNvGraphicFramePr>
            <a:graphicFrameLocks noChangeAspect="1"/>
          </p:cNvGraphicFramePr>
          <p:nvPr/>
        </p:nvGraphicFramePr>
        <p:xfrm>
          <a:off x="2651127" y="3016369"/>
          <a:ext cx="27955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4" name="公式" r:id="rId17" imgW="1841500" imgH="622300" progId="Equation.3">
                  <p:embed/>
                </p:oleObj>
              </mc:Choice>
              <mc:Fallback>
                <p:oleObj name="公式" r:id="rId17" imgW="1841500" imgH="6223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7" y="3016369"/>
                        <a:ext cx="27955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87" name="Object 63"/>
          <p:cNvGraphicFramePr>
            <a:graphicFrameLocks noChangeAspect="1"/>
          </p:cNvGraphicFramePr>
          <p:nvPr/>
        </p:nvGraphicFramePr>
        <p:xfrm>
          <a:off x="2592705" y="4006850"/>
          <a:ext cx="4102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5" name="公式" r:id="rId19" imgW="2705100" imgH="647700" progId="Equation.3">
                  <p:embed/>
                </p:oleObj>
              </mc:Choice>
              <mc:Fallback>
                <p:oleObj name="公式" r:id="rId19" imgW="2705100" imgH="6477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705" y="4006850"/>
                        <a:ext cx="4102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90" name="Group 6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2291" name="Picture 67" descr="7890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92" name="Text Box 6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293" name="Group 6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2294" name="Picture 70" descr="7890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95" name="Text Box 7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2299" name="Text Box 75"/>
          <p:cNvSpPr txBox="1">
            <a:spLocks noChangeArrowheads="1"/>
          </p:cNvSpPr>
          <p:nvPr/>
        </p:nvSpPr>
        <p:spPr bwMode="auto">
          <a:xfrm>
            <a:off x="2642235" y="1625600"/>
            <a:ext cx="26333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画相量图计算。</a:t>
            </a:r>
            <a:endParaRPr lang="zh-CN" altLang="en-US"/>
          </a:p>
        </p:txBody>
      </p:sp>
      <p:sp>
        <p:nvSpPr>
          <p:cNvPr id="52332" name="Text Box 108"/>
          <p:cNvSpPr txBox="1">
            <a:spLocks noChangeArrowheads="1"/>
          </p:cNvSpPr>
          <p:nvPr/>
        </p:nvSpPr>
        <p:spPr bwMode="auto">
          <a:xfrm>
            <a:off x="1274763" y="1553528"/>
            <a:ext cx="115252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2336" name="Group 11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2337" name="Picture 113" descr="7890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338" name="Text Box 11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339" name="Group 115"/>
          <p:cNvGrpSpPr/>
          <p:nvPr/>
        </p:nvGrpSpPr>
        <p:grpSpPr bwMode="auto">
          <a:xfrm>
            <a:off x="7890193" y="1337945"/>
            <a:ext cx="3776663" cy="1727200"/>
            <a:chOff x="3152" y="981"/>
            <a:chExt cx="2379" cy="1088"/>
          </a:xfrm>
        </p:grpSpPr>
        <p:sp>
          <p:nvSpPr>
            <p:cNvPr id="52340" name="Line 116"/>
            <p:cNvSpPr>
              <a:spLocks noChangeShapeType="1"/>
            </p:cNvSpPr>
            <p:nvPr/>
          </p:nvSpPr>
          <p:spPr bwMode="auto">
            <a:xfrm>
              <a:off x="3333" y="1071"/>
              <a:ext cx="45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41" name="Oval 117"/>
            <p:cNvSpPr>
              <a:spLocks noChangeArrowheads="1"/>
            </p:cNvSpPr>
            <p:nvPr/>
          </p:nvSpPr>
          <p:spPr bwMode="auto">
            <a:xfrm>
              <a:off x="3152" y="143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2342" name="Object 118"/>
            <p:cNvGraphicFramePr>
              <a:graphicFrameLocks noChangeAspect="1"/>
            </p:cNvGraphicFramePr>
            <p:nvPr/>
          </p:nvGraphicFramePr>
          <p:xfrm>
            <a:off x="3560" y="1480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6" name="公式" r:id="rId22" imgW="241300" imgH="304800" progId="Equation.3">
                    <p:embed/>
                  </p:oleObj>
                </mc:Choice>
                <mc:Fallback>
                  <p:oleObj name="公式" r:id="rId22" imgW="241300" imgH="3048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480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43" name="Text Box 119"/>
            <p:cNvSpPr txBox="1">
              <a:spLocks noChangeArrowheads="1"/>
            </p:cNvSpPr>
            <p:nvPr/>
          </p:nvSpPr>
          <p:spPr bwMode="auto">
            <a:xfrm>
              <a:off x="4695" y="1161"/>
              <a:ext cx="36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344" name="Object 120"/>
            <p:cNvGraphicFramePr>
              <a:graphicFrameLocks noChangeAspect="1"/>
            </p:cNvGraphicFramePr>
            <p:nvPr/>
          </p:nvGraphicFramePr>
          <p:xfrm>
            <a:off x="4241" y="1706"/>
            <a:ext cx="18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7" name="公式" r:id="rId24" imgW="203200" imgH="355600" progId="Equation.3">
                    <p:embed/>
                  </p:oleObj>
                </mc:Choice>
                <mc:Fallback>
                  <p:oleObj name="公式" r:id="rId24" imgW="203200" imgH="355600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706"/>
                          <a:ext cx="18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45" name="Object 121"/>
            <p:cNvGraphicFramePr>
              <a:graphicFrameLocks noChangeAspect="1"/>
            </p:cNvGraphicFramePr>
            <p:nvPr/>
          </p:nvGraphicFramePr>
          <p:xfrm>
            <a:off x="4831" y="1706"/>
            <a:ext cx="2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8" name="公式" r:id="rId26" imgW="215900" imgH="355600" progId="Equation.3">
                    <p:embed/>
                  </p:oleObj>
                </mc:Choice>
                <mc:Fallback>
                  <p:oleObj name="公式" r:id="rId26" imgW="215900" imgH="35560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1706"/>
                          <a:ext cx="2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46" name="Text Box 122"/>
            <p:cNvSpPr txBox="1">
              <a:spLocks noChangeArrowheads="1"/>
            </p:cNvSpPr>
            <p:nvPr/>
          </p:nvSpPr>
          <p:spPr bwMode="auto">
            <a:xfrm>
              <a:off x="3334" y="1207"/>
              <a:ext cx="22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47" name="Text Box 123"/>
            <p:cNvSpPr txBox="1">
              <a:spLocks noChangeArrowheads="1"/>
            </p:cNvSpPr>
            <p:nvPr/>
          </p:nvSpPr>
          <p:spPr bwMode="auto">
            <a:xfrm>
              <a:off x="3333" y="1705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48" name="Line 124"/>
            <p:cNvSpPr>
              <a:spLocks noChangeShapeType="1"/>
            </p:cNvSpPr>
            <p:nvPr/>
          </p:nvSpPr>
          <p:spPr bwMode="auto">
            <a:xfrm>
              <a:off x="3333" y="2069"/>
              <a:ext cx="176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49" name="Line 125"/>
            <p:cNvSpPr>
              <a:spLocks noChangeShapeType="1"/>
            </p:cNvSpPr>
            <p:nvPr/>
          </p:nvSpPr>
          <p:spPr bwMode="auto">
            <a:xfrm>
              <a:off x="3333" y="107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50" name="Text Box 126"/>
            <p:cNvSpPr txBox="1">
              <a:spLocks noChangeArrowheads="1"/>
            </p:cNvSpPr>
            <p:nvPr/>
          </p:nvSpPr>
          <p:spPr bwMode="auto">
            <a:xfrm>
              <a:off x="4200" y="1388"/>
              <a:ext cx="23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sz="24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51" name="Line 127"/>
            <p:cNvSpPr>
              <a:spLocks noChangeShapeType="1"/>
            </p:cNvSpPr>
            <p:nvPr/>
          </p:nvSpPr>
          <p:spPr bwMode="auto">
            <a:xfrm>
              <a:off x="3470" y="1071"/>
              <a:ext cx="240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352" name="Line 128"/>
            <p:cNvSpPr>
              <a:spLocks noChangeShapeType="1"/>
            </p:cNvSpPr>
            <p:nvPr/>
          </p:nvSpPr>
          <p:spPr bwMode="auto">
            <a:xfrm flipH="1">
              <a:off x="4467" y="1071"/>
              <a:ext cx="0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3" name="Line 129"/>
            <p:cNvSpPr>
              <a:spLocks noChangeShapeType="1"/>
            </p:cNvSpPr>
            <p:nvPr/>
          </p:nvSpPr>
          <p:spPr bwMode="auto">
            <a:xfrm>
              <a:off x="5102" y="1071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4" name="Line 130"/>
            <p:cNvSpPr>
              <a:spLocks noChangeShapeType="1"/>
            </p:cNvSpPr>
            <p:nvPr/>
          </p:nvSpPr>
          <p:spPr bwMode="auto">
            <a:xfrm flipH="1">
              <a:off x="5102" y="1616"/>
              <a:ext cx="0" cy="45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355" name="Object 131"/>
            <p:cNvGraphicFramePr>
              <a:graphicFrameLocks noChangeAspect="1"/>
            </p:cNvGraphicFramePr>
            <p:nvPr/>
          </p:nvGraphicFramePr>
          <p:xfrm>
            <a:off x="3515" y="1071"/>
            <a:ext cx="15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9" name="公式" r:id="rId28" imgW="165100" imgH="292100" progId="Equation.3">
                    <p:embed/>
                  </p:oleObj>
                </mc:Choice>
                <mc:Fallback>
                  <p:oleObj name="公式" r:id="rId28" imgW="165100" imgH="292100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071"/>
                          <a:ext cx="15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56" name="Line 132"/>
            <p:cNvSpPr>
              <a:spLocks noChangeShapeType="1"/>
            </p:cNvSpPr>
            <p:nvPr/>
          </p:nvSpPr>
          <p:spPr bwMode="auto">
            <a:xfrm>
              <a:off x="4468" y="1797"/>
              <a:ext cx="0" cy="22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7" name="Line 133"/>
            <p:cNvSpPr>
              <a:spLocks noChangeShapeType="1"/>
            </p:cNvSpPr>
            <p:nvPr/>
          </p:nvSpPr>
          <p:spPr bwMode="auto">
            <a:xfrm>
              <a:off x="5103" y="1752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8" name="Line 134"/>
            <p:cNvSpPr>
              <a:spLocks noChangeShapeType="1"/>
            </p:cNvSpPr>
            <p:nvPr/>
          </p:nvSpPr>
          <p:spPr bwMode="auto">
            <a:xfrm>
              <a:off x="4195" y="1071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59" name="Text Box 135"/>
            <p:cNvSpPr txBox="1">
              <a:spLocks noChangeArrowheads="1"/>
            </p:cNvSpPr>
            <p:nvPr/>
          </p:nvSpPr>
          <p:spPr bwMode="auto">
            <a:xfrm>
              <a:off x="3850" y="1070"/>
              <a:ext cx="35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60" name="Text Box 136"/>
            <p:cNvSpPr txBox="1">
              <a:spLocks noChangeArrowheads="1"/>
            </p:cNvSpPr>
            <p:nvPr/>
          </p:nvSpPr>
          <p:spPr bwMode="auto">
            <a:xfrm>
              <a:off x="5194" y="1433"/>
              <a:ext cx="33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61" name="Text Box 137"/>
            <p:cNvSpPr txBox="1">
              <a:spLocks noChangeArrowheads="1"/>
            </p:cNvSpPr>
            <p:nvPr/>
          </p:nvSpPr>
          <p:spPr bwMode="auto">
            <a:xfrm>
              <a:off x="5103" y="1162"/>
              <a:ext cx="22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362" name="Text Box 138"/>
            <p:cNvSpPr txBox="1">
              <a:spLocks noChangeArrowheads="1"/>
            </p:cNvSpPr>
            <p:nvPr/>
          </p:nvSpPr>
          <p:spPr bwMode="auto">
            <a:xfrm>
              <a:off x="5102" y="1751"/>
              <a:ext cx="211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2363" name="Group 139"/>
            <p:cNvGrpSpPr/>
            <p:nvPr/>
          </p:nvGrpSpPr>
          <p:grpSpPr bwMode="auto">
            <a:xfrm>
              <a:off x="4966" y="1525"/>
              <a:ext cx="240" cy="93"/>
              <a:chOff x="3787" y="2478"/>
              <a:chExt cx="240" cy="93"/>
            </a:xfrm>
          </p:grpSpPr>
          <p:sp>
            <p:nvSpPr>
              <p:cNvPr id="52364" name="Line 140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365" name="Line 141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2366" name="Rectangle 142"/>
            <p:cNvSpPr>
              <a:spLocks noChangeArrowheads="1"/>
            </p:cNvSpPr>
            <p:nvPr/>
          </p:nvSpPr>
          <p:spPr bwMode="auto">
            <a:xfrm>
              <a:off x="4395" y="13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367" name="Group 143"/>
            <p:cNvGrpSpPr/>
            <p:nvPr/>
          </p:nvGrpSpPr>
          <p:grpSpPr bwMode="auto">
            <a:xfrm rot="5400000">
              <a:off x="3946" y="822"/>
              <a:ext cx="91" cy="409"/>
              <a:chOff x="1565" y="2614"/>
              <a:chExt cx="90" cy="486"/>
            </a:xfrm>
          </p:grpSpPr>
          <p:sp>
            <p:nvSpPr>
              <p:cNvPr id="52368" name="Arc 144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69" name="Arc 145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70" name="Arc 146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71" name="Arc 147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9" name="Freeform 37"/>
          <p:cNvSpPr/>
          <p:nvPr/>
        </p:nvSpPr>
        <p:spPr bwMode="auto">
          <a:xfrm>
            <a:off x="9474200" y="3964305"/>
            <a:ext cx="367030" cy="241935"/>
          </a:xfrm>
          <a:custGeom>
            <a:avLst/>
            <a:gdLst>
              <a:gd name="T0" fmla="*/ 0 w 192"/>
              <a:gd name="T1" fmla="*/ 96 h 96"/>
              <a:gd name="T2" fmla="*/ 96 w 192"/>
              <a:gd name="T3" fmla="*/ 0 h 96"/>
              <a:gd name="T4" fmla="*/ 192 w 19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lnTo>
                  <a:pt x="96" y="0"/>
                </a:lnTo>
                <a:lnTo>
                  <a:pt x="192" y="96"/>
                </a:lnTo>
              </a:path>
            </a:pathLst>
          </a:custGeom>
          <a:noFill/>
          <a:ln w="28575" cap="flat" cmpd="sng">
            <a:solidFill>
              <a:srgbClr val="99FF99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68006" y="4941684"/>
            <a:ext cx="3947160" cy="1210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若假设电容电流相位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0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，</a:t>
            </a:r>
            <a:endParaRPr lang="en-US" altLang="zh-CN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相量图如何？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1000"/>
                                        <p:tgtEl>
                                          <p:spTgt spid="5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5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5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0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5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80" grpId="0" bldLvl="0" animBg="1"/>
      <p:bldP spid="52299" grpId="0" bldLvl="0" animBg="1"/>
      <p:bldP spid="52332" grpId="0" bldLvl="0" animBg="1"/>
      <p:bldP spid="69" grpId="0" bldLvl="0" animBg="1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934403" y="887095"/>
            <a:ext cx="134493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4-7</a:t>
            </a:r>
            <a:endParaRPr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456055" y="1193800"/>
            <a:ext cx="1009269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楷体_GB2312" pitchFamily="49" charset="-122"/>
              </a:rPr>
              <a:t>图示电路为阻容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</a:rPr>
              <a:t>移相</a:t>
            </a:r>
            <a:r>
              <a:rPr lang="zh-CN" altLang="en-US" dirty="0" smtClean="0">
                <a:latin typeface="楷体_GB2312" pitchFamily="49" charset="-122"/>
              </a:rPr>
              <a:t>装置</a:t>
            </a:r>
            <a:r>
              <a:rPr lang="zh-CN" altLang="en-US" dirty="0">
                <a:latin typeface="楷体_GB2312" pitchFamily="49" charset="-122"/>
              </a:rPr>
              <a:t>，如要求电容电压滞后于电源电压</a:t>
            </a:r>
            <a:r>
              <a:rPr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/3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问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i="1" dirty="0">
                <a:solidFill>
                  <a:schemeClr val="bg1"/>
                </a:solidFill>
                <a:latin typeface="楷体_GB2312" pitchFamily="49" charset="-122"/>
              </a:rPr>
              <a:t>、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楷体_GB2312" pitchFamily="49" charset="-122"/>
              </a:rPr>
              <a:t>应如何选择</a:t>
            </a:r>
            <a:r>
              <a:rPr lang="zh-CN" altLang="en-US" i="1" dirty="0">
                <a:latin typeface="楷体_GB2312" pitchFamily="49" charset="-122"/>
              </a:rPr>
              <a:t>。</a:t>
            </a:r>
            <a:endParaRPr lang="zh-CN" altLang="en-US" i="1" dirty="0">
              <a:latin typeface="楷体_GB2312" pitchFamily="49" charset="-122"/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204278" y="2489835"/>
          <a:ext cx="26860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8" name="公式" r:id="rId1" imgW="1714500" imgH="355600" progId="Equation.3">
                  <p:embed/>
                </p:oleObj>
              </mc:Choice>
              <mc:Fallback>
                <p:oleObj name="公式" r:id="rId1" imgW="17145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278" y="2489835"/>
                        <a:ext cx="26860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556895" y="2489835"/>
            <a:ext cx="936000" cy="50400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98000" rIns="198000">
            <a:no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9432" name="Object 40"/>
          <p:cNvGraphicFramePr>
            <a:graphicFrameLocks noChangeAspect="1"/>
          </p:cNvGraphicFramePr>
          <p:nvPr/>
        </p:nvGraphicFramePr>
        <p:xfrm>
          <a:off x="4080193" y="2276158"/>
          <a:ext cx="4630737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59" name="Equation" r:id="rId3" imgW="3009900" imgH="647700" progId="Equation.DSMT4">
                  <p:embed/>
                </p:oleObj>
              </mc:Choice>
              <mc:Fallback>
                <p:oleObj name="Equation" r:id="rId3" imgW="3009900" imgH="6477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193" y="2276158"/>
                        <a:ext cx="4630737" cy="1023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4" name="Object 42"/>
          <p:cNvGraphicFramePr>
            <a:graphicFrameLocks noChangeAspect="1"/>
          </p:cNvGraphicFramePr>
          <p:nvPr/>
        </p:nvGraphicFramePr>
        <p:xfrm>
          <a:off x="1633538" y="3158173"/>
          <a:ext cx="2284412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0" name="公式" r:id="rId5" imgW="1460500" imgH="673100" progId="Equation.3">
                  <p:embed/>
                </p:oleObj>
              </mc:Choice>
              <mc:Fallback>
                <p:oleObj name="公式" r:id="rId5" imgW="1460500" imgH="673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538" y="3158173"/>
                        <a:ext cx="2284412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38" name="Text Box 46"/>
          <p:cNvSpPr txBox="1">
            <a:spLocks noChangeArrowheads="1"/>
          </p:cNvSpPr>
          <p:nvPr/>
        </p:nvSpPr>
        <p:spPr bwMode="auto">
          <a:xfrm>
            <a:off x="1777365" y="4450715"/>
            <a:ext cx="26060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/>
              <a:t>画相量图计算：</a:t>
            </a:r>
            <a:endParaRPr lang="zh-CN" altLang="en-US" dirty="0"/>
          </a:p>
        </p:txBody>
      </p:sp>
      <p:sp>
        <p:nvSpPr>
          <p:cNvPr id="59447" name="Line 55"/>
          <p:cNvSpPr>
            <a:spLocks noChangeShapeType="1"/>
          </p:cNvSpPr>
          <p:nvPr/>
        </p:nvSpPr>
        <p:spPr bwMode="auto">
          <a:xfrm>
            <a:off x="4224338" y="3716655"/>
            <a:ext cx="504825" cy="0"/>
          </a:xfrm>
          <a:prstGeom prst="line">
            <a:avLst/>
          </a:prstGeom>
          <a:noFill/>
          <a:ln w="76200">
            <a:solidFill>
              <a:srgbClr val="3399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48" name="Object 56"/>
          <p:cNvGraphicFramePr>
            <a:graphicFrameLocks noChangeAspect="1"/>
          </p:cNvGraphicFramePr>
          <p:nvPr/>
        </p:nvGraphicFramePr>
        <p:xfrm>
          <a:off x="4872673" y="3429318"/>
          <a:ext cx="30019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1" name="公式" r:id="rId7" imgW="1917700" imgH="342900" progId="Equation.3">
                  <p:embed/>
                </p:oleObj>
              </mc:Choice>
              <mc:Fallback>
                <p:oleObj name="公式" r:id="rId7" imgW="1917700" imgH="3429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673" y="3429318"/>
                        <a:ext cx="30019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1" name="Object 79"/>
          <p:cNvGraphicFramePr>
            <a:graphicFrameLocks noChangeAspect="1"/>
          </p:cNvGraphicFramePr>
          <p:nvPr/>
        </p:nvGraphicFramePr>
        <p:xfrm>
          <a:off x="2291080" y="4869180"/>
          <a:ext cx="51292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2" name="公式" r:id="rId9" imgW="3263900" imgH="660400" progId="Equation.3">
                  <p:embed/>
                </p:oleObj>
              </mc:Choice>
              <mc:Fallback>
                <p:oleObj name="公式" r:id="rId9" imgW="3263900" imgH="660400" progId="Equation.3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1080" y="4869180"/>
                        <a:ext cx="51292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0" name="Object 58"/>
          <p:cNvGraphicFramePr>
            <a:graphicFrameLocks noChangeAspect="1"/>
          </p:cNvGraphicFramePr>
          <p:nvPr/>
        </p:nvGraphicFramePr>
        <p:xfrm>
          <a:off x="10167306" y="3934620"/>
          <a:ext cx="487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3" name="公式" r:id="rId11" imgW="317500" imgH="355600" progId="Equation.3">
                  <p:embed/>
                </p:oleObj>
              </mc:Choice>
              <mc:Fallback>
                <p:oleObj name="公式" r:id="rId11" imgW="317500" imgH="355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7306" y="3934620"/>
                        <a:ext cx="487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55" name="Line 63"/>
          <p:cNvSpPr>
            <a:spLocks noChangeShapeType="1"/>
          </p:cNvSpPr>
          <p:nvPr/>
        </p:nvSpPr>
        <p:spPr bwMode="auto">
          <a:xfrm>
            <a:off x="8228650" y="5943760"/>
            <a:ext cx="3313114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56" name="Object 64"/>
          <p:cNvGraphicFramePr>
            <a:graphicFrameLocks noChangeAspect="1"/>
          </p:cNvGraphicFramePr>
          <p:nvPr/>
        </p:nvGraphicFramePr>
        <p:xfrm>
          <a:off x="11387300" y="5236206"/>
          <a:ext cx="4524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4" name="公式" r:id="rId13" imgW="266700" imgH="355600" progId="Equation.3">
                  <p:embed/>
                </p:oleObj>
              </mc:Choice>
              <mc:Fallback>
                <p:oleObj name="公式" r:id="rId13" imgW="266700" imgH="3556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7300" y="5236206"/>
                        <a:ext cx="45243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59" name="Object 67"/>
          <p:cNvGraphicFramePr>
            <a:graphicFrameLocks noChangeAspect="1"/>
          </p:cNvGraphicFramePr>
          <p:nvPr/>
        </p:nvGraphicFramePr>
        <p:xfrm>
          <a:off x="9308468" y="4980783"/>
          <a:ext cx="255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5" name="公式" r:id="rId15" imgW="165100" imgH="292100" progId="Equation.3">
                  <p:embed/>
                </p:oleObj>
              </mc:Choice>
              <mc:Fallback>
                <p:oleObj name="公式" r:id="rId15" imgW="165100" imgH="2921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8468" y="4980783"/>
                        <a:ext cx="255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63" name="Line 71"/>
          <p:cNvSpPr>
            <a:spLocks noChangeShapeType="1"/>
          </p:cNvSpPr>
          <p:nvPr/>
        </p:nvSpPr>
        <p:spPr bwMode="auto">
          <a:xfrm flipV="1">
            <a:off x="8228650" y="4286410"/>
            <a:ext cx="1800226" cy="1657350"/>
          </a:xfrm>
          <a:prstGeom prst="line">
            <a:avLst/>
          </a:prstGeom>
          <a:noFill/>
          <a:ln w="28575">
            <a:solidFill>
              <a:srgbClr val="FFCC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8" name="Line 76"/>
          <p:cNvSpPr>
            <a:spLocks noChangeShapeType="1"/>
          </p:cNvSpPr>
          <p:nvPr/>
        </p:nvSpPr>
        <p:spPr bwMode="auto">
          <a:xfrm>
            <a:off x="10009826" y="4359435"/>
            <a:ext cx="1439863" cy="1584325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69" name="Object 77"/>
          <p:cNvGraphicFramePr>
            <a:graphicFrameLocks noChangeAspect="1"/>
          </p:cNvGraphicFramePr>
          <p:nvPr/>
        </p:nvGraphicFramePr>
        <p:xfrm>
          <a:off x="10654351" y="4654710"/>
          <a:ext cx="4873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6" name="公式" r:id="rId17" imgW="317500" imgH="355600" progId="Equation.3">
                  <p:embed/>
                </p:oleObj>
              </mc:Choice>
              <mc:Fallback>
                <p:oleObj name="公式" r:id="rId17" imgW="317500" imgH="3556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4351" y="4654710"/>
                        <a:ext cx="4873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2" name="Freeform 80"/>
          <p:cNvSpPr/>
          <p:nvPr/>
        </p:nvSpPr>
        <p:spPr bwMode="auto">
          <a:xfrm>
            <a:off x="10819452" y="5555618"/>
            <a:ext cx="168275" cy="360363"/>
          </a:xfrm>
          <a:custGeom>
            <a:avLst/>
            <a:gdLst>
              <a:gd name="T0" fmla="*/ 106 w 106"/>
              <a:gd name="T1" fmla="*/ 0 h 227"/>
              <a:gd name="T2" fmla="*/ 15 w 106"/>
              <a:gd name="T3" fmla="*/ 45 h 227"/>
              <a:gd name="T4" fmla="*/ 15 w 106"/>
              <a:gd name="T5" fmla="*/ 2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6" h="227">
                <a:moveTo>
                  <a:pt x="106" y="0"/>
                </a:moveTo>
                <a:cubicBezTo>
                  <a:pt x="68" y="3"/>
                  <a:pt x="30" y="7"/>
                  <a:pt x="15" y="45"/>
                </a:cubicBezTo>
                <a:cubicBezTo>
                  <a:pt x="0" y="83"/>
                  <a:pt x="15" y="197"/>
                  <a:pt x="15" y="227"/>
                </a:cubicBezTo>
              </a:path>
            </a:pathLst>
          </a:custGeom>
          <a:noFill/>
          <a:ln w="28575" cmpd="sng">
            <a:solidFill>
              <a:srgbClr val="66FF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73" name="Object 81"/>
          <p:cNvGraphicFramePr>
            <a:graphicFrameLocks noChangeAspect="1"/>
          </p:cNvGraphicFramePr>
          <p:nvPr/>
        </p:nvGraphicFramePr>
        <p:xfrm>
          <a:off x="10312241" y="5460369"/>
          <a:ext cx="55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67" name="公式" r:id="rId19" imgW="355600" imgH="292100" progId="Equation.3">
                  <p:embed/>
                </p:oleObj>
              </mc:Choice>
              <mc:Fallback>
                <p:oleObj name="公式" r:id="rId19" imgW="355600" imgH="292100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2241" y="5460369"/>
                        <a:ext cx="55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79" name="Group 87"/>
          <p:cNvGrpSpPr/>
          <p:nvPr/>
        </p:nvGrpSpPr>
        <p:grpSpPr bwMode="auto">
          <a:xfrm>
            <a:off x="11204258" y="6446838"/>
            <a:ext cx="792162" cy="368299"/>
            <a:chOff x="4649" y="4020"/>
            <a:chExt cx="499" cy="232"/>
          </a:xfrm>
        </p:grpSpPr>
        <p:pic>
          <p:nvPicPr>
            <p:cNvPr id="59480" name="Picture 88" descr="7890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481" name="Text Box 8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9512" name="Group 120"/>
          <p:cNvGrpSpPr/>
          <p:nvPr/>
        </p:nvGrpSpPr>
        <p:grpSpPr bwMode="auto">
          <a:xfrm>
            <a:off x="9044623" y="1872615"/>
            <a:ext cx="2524125" cy="1771650"/>
            <a:chOff x="3969" y="1044"/>
            <a:chExt cx="1590" cy="1116"/>
          </a:xfrm>
        </p:grpSpPr>
        <p:sp>
          <p:nvSpPr>
            <p:cNvPr id="59499" name="Line 107"/>
            <p:cNvSpPr>
              <a:spLocks noChangeShapeType="1"/>
            </p:cNvSpPr>
            <p:nvPr/>
          </p:nvSpPr>
          <p:spPr bwMode="auto">
            <a:xfrm>
              <a:off x="4150" y="1117"/>
              <a:ext cx="9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6" name="Oval 94"/>
            <p:cNvSpPr>
              <a:spLocks noChangeArrowheads="1"/>
            </p:cNvSpPr>
            <p:nvPr/>
          </p:nvSpPr>
          <p:spPr bwMode="auto">
            <a:xfrm>
              <a:off x="3969" y="147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487" name="Object 95"/>
            <p:cNvGraphicFramePr>
              <a:graphicFrameLocks noChangeAspect="1"/>
            </p:cNvGraphicFramePr>
            <p:nvPr/>
          </p:nvGraphicFramePr>
          <p:xfrm>
            <a:off x="4325" y="1554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68" name="公式" r:id="rId22" imgW="241300" imgH="304800" progId="Equation.3">
                    <p:embed/>
                  </p:oleObj>
                </mc:Choice>
                <mc:Fallback>
                  <p:oleObj name="公式" r:id="rId22" imgW="241300" imgH="3048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" y="1554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88" name="Text Box 96"/>
            <p:cNvSpPr txBox="1">
              <a:spLocks noChangeArrowheads="1"/>
            </p:cNvSpPr>
            <p:nvPr/>
          </p:nvSpPr>
          <p:spPr bwMode="auto">
            <a:xfrm>
              <a:off x="4662" y="1660"/>
              <a:ext cx="4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89" name="Text Box 97"/>
            <p:cNvSpPr txBox="1">
              <a:spLocks noChangeArrowheads="1"/>
            </p:cNvSpPr>
            <p:nvPr/>
          </p:nvSpPr>
          <p:spPr bwMode="auto">
            <a:xfrm>
              <a:off x="4233" y="1251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9490" name="Text Box 98"/>
            <p:cNvSpPr txBox="1">
              <a:spLocks noChangeArrowheads="1"/>
            </p:cNvSpPr>
            <p:nvPr/>
          </p:nvSpPr>
          <p:spPr bwMode="auto">
            <a:xfrm>
              <a:off x="4150" y="1751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9491" name="Line 99"/>
            <p:cNvSpPr>
              <a:spLocks noChangeShapeType="1"/>
            </p:cNvSpPr>
            <p:nvPr/>
          </p:nvSpPr>
          <p:spPr bwMode="auto">
            <a:xfrm flipV="1">
              <a:off x="4999" y="1565"/>
              <a:ext cx="240" cy="3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2" name="Line 100"/>
            <p:cNvSpPr>
              <a:spLocks noChangeShapeType="1"/>
            </p:cNvSpPr>
            <p:nvPr/>
          </p:nvSpPr>
          <p:spPr bwMode="auto">
            <a:xfrm>
              <a:off x="4999" y="1660"/>
              <a:ext cx="240" cy="1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3" name="Line 101"/>
            <p:cNvSpPr>
              <a:spLocks noChangeShapeType="1"/>
            </p:cNvSpPr>
            <p:nvPr/>
          </p:nvSpPr>
          <p:spPr bwMode="auto">
            <a:xfrm>
              <a:off x="4150" y="1116"/>
              <a:ext cx="0" cy="104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4" name="Text Box 102"/>
            <p:cNvSpPr txBox="1">
              <a:spLocks noChangeArrowheads="1"/>
            </p:cNvSpPr>
            <p:nvPr/>
          </p:nvSpPr>
          <p:spPr bwMode="auto">
            <a:xfrm>
              <a:off x="4605" y="1115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95" name="Line 103"/>
            <p:cNvSpPr>
              <a:spLocks noChangeShapeType="1"/>
            </p:cNvSpPr>
            <p:nvPr/>
          </p:nvSpPr>
          <p:spPr bwMode="auto">
            <a:xfrm>
              <a:off x="4195" y="1117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96" name="Line 104"/>
            <p:cNvSpPr>
              <a:spLocks noChangeShapeType="1"/>
            </p:cNvSpPr>
            <p:nvPr/>
          </p:nvSpPr>
          <p:spPr bwMode="auto">
            <a:xfrm>
              <a:off x="5103" y="1116"/>
              <a:ext cx="0" cy="45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7" name="Line 105"/>
            <p:cNvSpPr>
              <a:spLocks noChangeShapeType="1"/>
            </p:cNvSpPr>
            <p:nvPr/>
          </p:nvSpPr>
          <p:spPr bwMode="auto">
            <a:xfrm flipH="1">
              <a:off x="5103" y="1661"/>
              <a:ext cx="0" cy="49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9498" name="Object 106"/>
            <p:cNvGraphicFramePr>
              <a:graphicFrameLocks noChangeAspect="1"/>
            </p:cNvGraphicFramePr>
            <p:nvPr/>
          </p:nvGraphicFramePr>
          <p:xfrm>
            <a:off x="4241" y="1100"/>
            <a:ext cx="16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69" name="公式" r:id="rId24" imgW="165100" imgH="292100" progId="Equation.3">
                    <p:embed/>
                  </p:oleObj>
                </mc:Choice>
                <mc:Fallback>
                  <p:oleObj name="公式" r:id="rId24" imgW="165100" imgH="292100" progId="Equation.3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100"/>
                          <a:ext cx="163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500" name="Text Box 108"/>
            <p:cNvSpPr txBox="1">
              <a:spLocks noChangeArrowheads="1"/>
            </p:cNvSpPr>
            <p:nvPr/>
          </p:nvSpPr>
          <p:spPr bwMode="auto">
            <a:xfrm>
              <a:off x="5149" y="1206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501" name="Text Box 109"/>
            <p:cNvSpPr txBox="1">
              <a:spLocks noChangeArrowheads="1"/>
            </p:cNvSpPr>
            <p:nvPr/>
          </p:nvSpPr>
          <p:spPr bwMode="auto">
            <a:xfrm>
              <a:off x="5096" y="177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9502" name="Object 110"/>
            <p:cNvGraphicFramePr>
              <a:graphicFrameLocks noChangeAspect="1"/>
            </p:cNvGraphicFramePr>
            <p:nvPr/>
          </p:nvGraphicFramePr>
          <p:xfrm>
            <a:off x="5277" y="1479"/>
            <a:ext cx="28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70" name="公式" r:id="rId26" imgW="317500" imgH="355600" progId="Equation.3">
                    <p:embed/>
                  </p:oleObj>
                </mc:Choice>
                <mc:Fallback>
                  <p:oleObj name="公式" r:id="rId26" imgW="317500" imgH="355600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7" y="1479"/>
                          <a:ext cx="28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503" name="Line 111"/>
            <p:cNvSpPr>
              <a:spLocks noChangeShapeType="1"/>
            </p:cNvSpPr>
            <p:nvPr/>
          </p:nvSpPr>
          <p:spPr bwMode="auto">
            <a:xfrm>
              <a:off x="4150" y="2160"/>
              <a:ext cx="9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504" name="Rectangle 112"/>
            <p:cNvSpPr>
              <a:spLocks noChangeArrowheads="1"/>
            </p:cNvSpPr>
            <p:nvPr/>
          </p:nvSpPr>
          <p:spPr bwMode="auto">
            <a:xfrm>
              <a:off x="4513" y="104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505" name="Text Box 113"/>
          <p:cNvSpPr txBox="1">
            <a:spLocks noChangeArrowheads="1"/>
          </p:cNvSpPr>
          <p:nvPr/>
        </p:nvSpPr>
        <p:spPr bwMode="auto">
          <a:xfrm>
            <a:off x="634365" y="4436428"/>
            <a:ext cx="864000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9509" name="Group 117"/>
          <p:cNvGrpSpPr/>
          <p:nvPr/>
        </p:nvGrpSpPr>
        <p:grpSpPr bwMode="auto">
          <a:xfrm>
            <a:off x="10339070" y="6446838"/>
            <a:ext cx="792163" cy="368299"/>
            <a:chOff x="4649" y="4020"/>
            <a:chExt cx="499" cy="232"/>
          </a:xfrm>
        </p:grpSpPr>
        <p:pic>
          <p:nvPicPr>
            <p:cNvPr id="59510" name="Picture 118" descr="78900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511" name="Text Box 11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0" name="Freeform 37"/>
          <p:cNvSpPr/>
          <p:nvPr/>
        </p:nvSpPr>
        <p:spPr bwMode="auto">
          <a:xfrm>
            <a:off x="9697085" y="4551045"/>
            <a:ext cx="498475" cy="294005"/>
          </a:xfrm>
          <a:custGeom>
            <a:avLst/>
            <a:gdLst>
              <a:gd name="T0" fmla="*/ 0 w 192"/>
              <a:gd name="T1" fmla="*/ 96 h 96"/>
              <a:gd name="T2" fmla="*/ 96 w 192"/>
              <a:gd name="T3" fmla="*/ 0 h 96"/>
              <a:gd name="T4" fmla="*/ 192 w 19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lnTo>
                  <a:pt x="96" y="0"/>
                </a:lnTo>
                <a:lnTo>
                  <a:pt x="192" y="96"/>
                </a:lnTo>
              </a:path>
            </a:pathLst>
          </a:custGeom>
          <a:noFill/>
          <a:ln w="28575" cap="flat" cmpd="sng">
            <a:solidFill>
              <a:srgbClr val="99FF99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235070" y="6094313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相量图画得不准！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9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ldLvl="0" animBg="1"/>
      <p:bldP spid="59395" grpId="0" bldLvl="0" animBg="1"/>
      <p:bldP spid="59430" grpId="0" bldLvl="0" animBg="1"/>
      <p:bldP spid="59438" grpId="0" bldLvl="0" animBg="1"/>
      <p:bldP spid="59447" grpId="0" bldLvl="0" animBg="1"/>
      <p:bldP spid="59455" grpId="0" bldLvl="0" animBg="1"/>
      <p:bldP spid="59463" grpId="0" bldLvl="0" animBg="1"/>
      <p:bldP spid="59468" grpId="0" bldLvl="0" animBg="1"/>
      <p:bldP spid="59472" grpId="0" bldLvl="0" animBg="1"/>
      <p:bldP spid="59505" grpId="0" bldLvl="0" animBg="1"/>
      <p:bldP spid="50" grpId="0" bldLvl="0" animBg="1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2495550" y="2132965"/>
            <a:ext cx="668401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相量法、电路定理相量形式</a:t>
            </a:r>
            <a:endParaRPr kumimoji="1"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62883" name="Group 3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62884" name="Picture 3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5" name="Text Box 3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86" name="Group 3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62887" name="Picture 3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8" name="Text Box 4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95" name="Group 47"/>
          <p:cNvGrpSpPr/>
          <p:nvPr/>
        </p:nvGrpSpPr>
        <p:grpSpPr bwMode="auto">
          <a:xfrm>
            <a:off x="8112125" y="6445250"/>
            <a:ext cx="792163" cy="368301"/>
            <a:chOff x="5193" y="4020"/>
            <a:chExt cx="499" cy="232"/>
          </a:xfrm>
        </p:grpSpPr>
        <p:pic>
          <p:nvPicPr>
            <p:cNvPr id="462896" name="Picture 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97" name="Text Box 4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639745" y="3644836"/>
            <a:ext cx="564959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8-8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8-13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8-14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8-15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8-16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第八章作业（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）</a:t>
            </a:r>
            <a:endParaRPr kumimoji="1"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9" grpId="0" bldLvl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843915" y="1339850"/>
            <a:ext cx="47663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2"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乘除运算：采用极坐标式：</a:t>
            </a:r>
            <a:endParaRPr kumimoji="1" lang="zh-CN" altLang="en-US" u="sng">
              <a:solidFill>
                <a:srgbClr val="FFFF00"/>
              </a:solidFill>
              <a:ea typeface="楷体_GB2312" pitchFamily="49" charset="-122"/>
            </a:endParaRPr>
          </a:p>
        </p:txBody>
      </p:sp>
      <p:grpSp>
        <p:nvGrpSpPr>
          <p:cNvPr id="21540" name="Group 36"/>
          <p:cNvGrpSpPr/>
          <p:nvPr/>
        </p:nvGrpSpPr>
        <p:grpSpPr bwMode="auto">
          <a:xfrm>
            <a:off x="5664518" y="1317625"/>
            <a:ext cx="5761037" cy="631825"/>
            <a:chOff x="748" y="799"/>
            <a:chExt cx="3629" cy="398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748" y="799"/>
              <a:ext cx="362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</a:rPr>
                <a:t>若</a:t>
              </a:r>
              <a:r>
                <a:rPr kumimoji="1"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      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 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 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     </a:t>
              </a:r>
              <a:r>
                <a:rPr kumimoji="1" lang="zh-CN" altLang="en-US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  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 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9" name="Freeform 5"/>
            <p:cNvSpPr/>
            <p:nvPr/>
          </p:nvSpPr>
          <p:spPr bwMode="auto">
            <a:xfrm>
              <a:off x="2109" y="868"/>
              <a:ext cx="408" cy="329"/>
            </a:xfrm>
            <a:custGeom>
              <a:avLst/>
              <a:gdLst>
                <a:gd name="T0" fmla="*/ 96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10" name="Freeform 6"/>
            <p:cNvSpPr/>
            <p:nvPr/>
          </p:nvSpPr>
          <p:spPr bwMode="auto">
            <a:xfrm>
              <a:off x="3696" y="839"/>
              <a:ext cx="454" cy="329"/>
            </a:xfrm>
            <a:custGeom>
              <a:avLst/>
              <a:gdLst>
                <a:gd name="T0" fmla="*/ 96 w 336"/>
                <a:gd name="T1" fmla="*/ 0 h 240"/>
                <a:gd name="T2" fmla="*/ 0 w 336"/>
                <a:gd name="T3" fmla="*/ 240 h 240"/>
                <a:gd name="T4" fmla="*/ 336 w 33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240">
                  <a:moveTo>
                    <a:pt x="96" y="0"/>
                  </a:moveTo>
                  <a:lnTo>
                    <a:pt x="0" y="240"/>
                  </a:lnTo>
                  <a:lnTo>
                    <a:pt x="336" y="240"/>
                  </a:lnTo>
                </a:path>
              </a:pathLst>
            </a:custGeom>
            <a:noFill/>
            <a:ln w="190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203008" y="2062163"/>
            <a:ext cx="5403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楷体_GB2312" pitchFamily="49" charset="-122"/>
              </a:rPr>
              <a:t>则</a:t>
            </a:r>
            <a:endParaRPr kumimoji="1" lang="zh-CN" altLang="en-US">
              <a:latin typeface="楷体_GB2312" pitchFamily="49" charset="-122"/>
            </a:endParaRPr>
          </a:p>
        </p:txBody>
      </p:sp>
      <p:grpSp>
        <p:nvGrpSpPr>
          <p:cNvPr id="21531" name="Group 2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1532" name="Picture 2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33" name="Text Box 2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1534" name="Group 3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1535" name="Picture 3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36" name="Text Box 3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1541" name="AutoShape 37" descr="羊皮纸"/>
          <p:cNvSpPr>
            <a:spLocks noChangeArrowheads="1"/>
          </p:cNvSpPr>
          <p:nvPr/>
        </p:nvSpPr>
        <p:spPr bwMode="auto">
          <a:xfrm>
            <a:off x="8548370" y="2708275"/>
            <a:ext cx="2427605" cy="560070"/>
          </a:xfrm>
          <a:prstGeom prst="wedgeRoundRectCallout">
            <a:avLst>
              <a:gd name="adj1" fmla="val -155780"/>
              <a:gd name="adj2" fmla="val -7482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模相乘角相加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542" name="AutoShape 38" descr="羊皮纸"/>
          <p:cNvSpPr>
            <a:spLocks noChangeArrowheads="1"/>
          </p:cNvSpPr>
          <p:nvPr/>
        </p:nvSpPr>
        <p:spPr bwMode="auto">
          <a:xfrm>
            <a:off x="8549640" y="4222115"/>
            <a:ext cx="2467610" cy="530225"/>
          </a:xfrm>
          <a:prstGeom prst="wedgeRoundRectCallout">
            <a:avLst>
              <a:gd name="adj1" fmla="val -217601"/>
              <a:gd name="adj2" fmla="val 86287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模相除角相减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1546" name="Group 4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1547" name="Picture 4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48" name="Text Box 4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1551" name="Group 47"/>
          <p:cNvGrpSpPr/>
          <p:nvPr/>
        </p:nvGrpSpPr>
        <p:grpSpPr bwMode="auto">
          <a:xfrm>
            <a:off x="1939290" y="2049145"/>
            <a:ext cx="5943600" cy="1249363"/>
            <a:chOff x="1030" y="1336"/>
            <a:chExt cx="3744" cy="787"/>
          </a:xfrm>
        </p:grpSpPr>
        <p:graphicFrame>
          <p:nvGraphicFramePr>
            <p:cNvPr id="21518" name="Object 14"/>
            <p:cNvGraphicFramePr>
              <a:graphicFrameLocks noChangeAspect="1"/>
            </p:cNvGraphicFramePr>
            <p:nvPr/>
          </p:nvGraphicFramePr>
          <p:xfrm>
            <a:off x="1030" y="1336"/>
            <a:ext cx="3744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2" name="公式" r:id="rId3" imgW="3441700" imgH="698500" progId="Equation.3">
                    <p:embed/>
                  </p:oleObj>
                </mc:Choice>
                <mc:Fallback>
                  <p:oleObj name="公式" r:id="rId3" imgW="3441700" imgH="698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1336"/>
                          <a:ext cx="3744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0" name="Line 46"/>
            <p:cNvSpPr>
              <a:spLocks noChangeShapeType="1"/>
            </p:cNvSpPr>
            <p:nvPr/>
          </p:nvSpPr>
          <p:spPr bwMode="auto">
            <a:xfrm>
              <a:off x="2653" y="2069"/>
              <a:ext cx="8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55" name="Group 51"/>
          <p:cNvGrpSpPr/>
          <p:nvPr/>
        </p:nvGrpSpPr>
        <p:grpSpPr bwMode="auto">
          <a:xfrm>
            <a:off x="1236345" y="3572763"/>
            <a:ext cx="6034088" cy="2227262"/>
            <a:chOff x="994" y="2287"/>
            <a:chExt cx="3801" cy="1403"/>
          </a:xfrm>
        </p:grpSpPr>
        <p:graphicFrame>
          <p:nvGraphicFramePr>
            <p:cNvPr id="21512" name="Object 8"/>
            <p:cNvGraphicFramePr>
              <a:graphicFrameLocks noChangeAspect="1"/>
            </p:cNvGraphicFramePr>
            <p:nvPr/>
          </p:nvGraphicFramePr>
          <p:xfrm>
            <a:off x="994" y="2287"/>
            <a:ext cx="3801" cy="1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773" name="公式" r:id="rId5" imgW="3505200" imgH="1308100" progId="Equation.3">
                    <p:embed/>
                  </p:oleObj>
                </mc:Choice>
                <mc:Fallback>
                  <p:oleObj name="公式" r:id="rId5" imgW="3505200" imgH="13081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4" y="2287"/>
                          <a:ext cx="3801" cy="1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9" name="Line 45"/>
            <p:cNvSpPr>
              <a:spLocks noChangeShapeType="1"/>
            </p:cNvSpPr>
            <p:nvPr/>
          </p:nvSpPr>
          <p:spPr bwMode="auto">
            <a:xfrm>
              <a:off x="2064" y="3466"/>
              <a:ext cx="8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2" name="Line 48"/>
            <p:cNvSpPr>
              <a:spLocks noChangeShapeType="1"/>
            </p:cNvSpPr>
            <p:nvPr/>
          </p:nvSpPr>
          <p:spPr bwMode="auto">
            <a:xfrm>
              <a:off x="1973" y="2985"/>
              <a:ext cx="45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53" name="Line 49"/>
            <p:cNvSpPr>
              <a:spLocks noChangeShapeType="1"/>
            </p:cNvSpPr>
            <p:nvPr/>
          </p:nvSpPr>
          <p:spPr bwMode="auto">
            <a:xfrm>
              <a:off x="1973" y="2614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585489" y="5157311"/>
            <a:ext cx="6939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书上有乘除的图解：模放大缩小，辐角旋转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1221" y="580549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采用代数式如何</a:t>
            </a:r>
            <a:r>
              <a:rPr lang="zh-CN" altLang="en-US" b="0" dirty="0" smtClean="0">
                <a:solidFill>
                  <a:srgbClr val="FF0000"/>
                </a:solidFill>
              </a:rPr>
              <a:t>？</a:t>
            </a:r>
            <a:endParaRPr lang="zh-CN" altLang="en-US" b="0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8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乘除运算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17" grpId="0" bldLvl="0" animBg="1" autoUpdateAnimBg="0"/>
      <p:bldP spid="21541" grpId="0" bldLvl="0" animBg="1"/>
      <p:bldP spid="21542" grpId="0" bldLvl="0" animBg="1"/>
      <p:bldP spid="2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780098" y="1124585"/>
            <a:ext cx="12344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1-1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2146935" y="1843723"/>
          <a:ext cx="63373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0" name="公式" r:id="rId1" imgW="3898900" imgH="342900" progId="Equation.3">
                  <p:embed/>
                </p:oleObj>
              </mc:Choice>
              <mc:Fallback>
                <p:oleObj name="公式" r:id="rId1" imgW="3898900" imgH="342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935" y="1843723"/>
                        <a:ext cx="63373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3012123" y="2491423"/>
          <a:ext cx="25844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1" name="公式" r:id="rId3" imgW="1587500" imgH="304800" progId="Equation.3">
                  <p:embed/>
                </p:oleObj>
              </mc:Choice>
              <mc:Fallback>
                <p:oleObj name="公式" r:id="rId3" imgW="1587500" imgH="304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2123" y="2491423"/>
                        <a:ext cx="25844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7" name="Text Box 19"/>
          <p:cNvSpPr txBox="1">
            <a:spLocks noChangeArrowheads="1"/>
          </p:cNvSpPr>
          <p:nvPr/>
        </p:nvSpPr>
        <p:spPr bwMode="auto">
          <a:xfrm>
            <a:off x="923608" y="1916748"/>
            <a:ext cx="719137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8628" name="Group 2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8629" name="Picture 21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630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8631" name="Group 2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8632" name="Picture 2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633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68634" name="Text Box 26"/>
          <p:cNvSpPr txBox="1">
            <a:spLocks noChangeArrowheads="1"/>
          </p:cNvSpPr>
          <p:nvPr/>
        </p:nvSpPr>
        <p:spPr bwMode="auto">
          <a:xfrm>
            <a:off x="780415" y="3140393"/>
            <a:ext cx="122396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636" name="Text Box 28"/>
          <p:cNvSpPr txBox="1">
            <a:spLocks noChangeArrowheads="1"/>
          </p:cNvSpPr>
          <p:nvPr/>
        </p:nvSpPr>
        <p:spPr bwMode="auto">
          <a:xfrm>
            <a:off x="923925" y="4220210"/>
            <a:ext cx="647700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8637" name="Object 29"/>
          <p:cNvGraphicFramePr>
            <a:graphicFrameLocks noChangeAspect="1"/>
          </p:cNvGraphicFramePr>
          <p:nvPr/>
        </p:nvGraphicFramePr>
        <p:xfrm>
          <a:off x="1643380" y="4291648"/>
          <a:ext cx="32369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2" name="公式" r:id="rId6" imgW="2082800" imgH="342900" progId="Equation.3">
                  <p:embed/>
                </p:oleObj>
              </mc:Choice>
              <mc:Fallback>
                <p:oleObj name="公式" r:id="rId6" imgW="2082800" imgH="3429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380" y="4291648"/>
                        <a:ext cx="32369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0" name="Object 32"/>
          <p:cNvGraphicFramePr>
            <a:graphicFrameLocks noChangeAspect="1"/>
          </p:cNvGraphicFramePr>
          <p:nvPr/>
        </p:nvGraphicFramePr>
        <p:xfrm>
          <a:off x="2350453" y="5682933"/>
          <a:ext cx="48958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3" name="公式" r:id="rId8" imgW="3149600" imgH="304800" progId="Equation.3">
                  <p:embed/>
                </p:oleObj>
              </mc:Choice>
              <mc:Fallback>
                <p:oleObj name="公式" r:id="rId8" imgW="3149600" imgH="304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0453" y="5682933"/>
                        <a:ext cx="489585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45" name="Group 3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8646" name="Picture 38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647" name="Text Box 3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8651" name="Group 43"/>
          <p:cNvGrpSpPr/>
          <p:nvPr/>
        </p:nvGrpSpPr>
        <p:grpSpPr bwMode="auto">
          <a:xfrm>
            <a:off x="2186623" y="1154748"/>
            <a:ext cx="3163887" cy="557212"/>
            <a:chOff x="1271" y="365"/>
            <a:chExt cx="1993" cy="351"/>
          </a:xfrm>
        </p:grpSpPr>
        <p:graphicFrame>
          <p:nvGraphicFramePr>
            <p:cNvPr id="68623" name="Object 15"/>
            <p:cNvGraphicFramePr>
              <a:graphicFrameLocks noChangeAspect="1"/>
            </p:cNvGraphicFramePr>
            <p:nvPr/>
          </p:nvGraphicFramePr>
          <p:xfrm>
            <a:off x="1271" y="365"/>
            <a:ext cx="199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4" name="公式" r:id="rId10" imgW="1917700" imgH="342900" progId="Equation.3">
                    <p:embed/>
                  </p:oleObj>
                </mc:Choice>
                <mc:Fallback>
                  <p:oleObj name="公式" r:id="rId10" imgW="1917700" imgH="342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365"/>
                          <a:ext cx="199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8" name="Line 40"/>
            <p:cNvSpPr>
              <a:spLocks noChangeShapeType="1"/>
            </p:cNvSpPr>
            <p:nvPr/>
          </p:nvSpPr>
          <p:spPr bwMode="auto">
            <a:xfrm>
              <a:off x="1429" y="672"/>
              <a:ext cx="36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9" name="Line 41"/>
            <p:cNvSpPr>
              <a:spLocks noChangeShapeType="1"/>
            </p:cNvSpPr>
            <p:nvPr/>
          </p:nvSpPr>
          <p:spPr bwMode="auto">
            <a:xfrm>
              <a:off x="2290" y="672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52" name="Group 44"/>
          <p:cNvGrpSpPr/>
          <p:nvPr/>
        </p:nvGrpSpPr>
        <p:grpSpPr bwMode="auto">
          <a:xfrm>
            <a:off x="5616893" y="2378710"/>
            <a:ext cx="2506662" cy="563563"/>
            <a:chOff x="3251" y="1136"/>
            <a:chExt cx="1579" cy="355"/>
          </a:xfrm>
        </p:grpSpPr>
        <p:graphicFrame>
          <p:nvGraphicFramePr>
            <p:cNvPr id="68626" name="Object 18"/>
            <p:cNvGraphicFramePr>
              <a:graphicFrameLocks noChangeAspect="1"/>
            </p:cNvGraphicFramePr>
            <p:nvPr/>
          </p:nvGraphicFramePr>
          <p:xfrm>
            <a:off x="3251" y="1136"/>
            <a:ext cx="1571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5" name="公式" r:id="rId12" imgW="1485900" imgH="342900" progId="Equation.3">
                    <p:embed/>
                  </p:oleObj>
                </mc:Choice>
                <mc:Fallback>
                  <p:oleObj name="公式" r:id="rId12" imgW="1485900" imgH="342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" y="1136"/>
                          <a:ext cx="1571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0" name="Line 42"/>
            <p:cNvSpPr>
              <a:spLocks noChangeShapeType="1"/>
            </p:cNvSpPr>
            <p:nvPr/>
          </p:nvSpPr>
          <p:spPr bwMode="auto">
            <a:xfrm>
              <a:off x="4014" y="1434"/>
              <a:ext cx="8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58" name="Group 50"/>
          <p:cNvGrpSpPr/>
          <p:nvPr/>
        </p:nvGrpSpPr>
        <p:grpSpPr bwMode="auto">
          <a:xfrm>
            <a:off x="1749743" y="3067685"/>
            <a:ext cx="4894262" cy="998538"/>
            <a:chOff x="1041" y="1570"/>
            <a:chExt cx="3083" cy="629"/>
          </a:xfrm>
        </p:grpSpPr>
        <p:graphicFrame>
          <p:nvGraphicFramePr>
            <p:cNvPr id="68635" name="Object 27"/>
            <p:cNvGraphicFramePr>
              <a:graphicFrameLocks noChangeAspect="1"/>
            </p:cNvGraphicFramePr>
            <p:nvPr/>
          </p:nvGraphicFramePr>
          <p:xfrm>
            <a:off x="1041" y="1570"/>
            <a:ext cx="3083" cy="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6" name="公式" r:id="rId14" imgW="3149600" imgH="647700" progId="Equation.3">
                    <p:embed/>
                  </p:oleObj>
                </mc:Choice>
                <mc:Fallback>
                  <p:oleObj name="公式" r:id="rId14" imgW="3149600" imgH="6477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1" y="1570"/>
                          <a:ext cx="3083" cy="6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4" name="Line 46"/>
            <p:cNvSpPr>
              <a:spLocks noChangeShapeType="1"/>
            </p:cNvSpPr>
            <p:nvPr/>
          </p:nvSpPr>
          <p:spPr bwMode="auto">
            <a:xfrm>
              <a:off x="1610" y="1988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59" name="Group 51"/>
          <p:cNvGrpSpPr/>
          <p:nvPr/>
        </p:nvGrpSpPr>
        <p:grpSpPr bwMode="auto">
          <a:xfrm>
            <a:off x="4956175" y="4036060"/>
            <a:ext cx="4106863" cy="1054100"/>
            <a:chOff x="2880" y="2180"/>
            <a:chExt cx="2587" cy="664"/>
          </a:xfrm>
        </p:grpSpPr>
        <p:graphicFrame>
          <p:nvGraphicFramePr>
            <p:cNvPr id="68638" name="Object 30"/>
            <p:cNvGraphicFramePr>
              <a:graphicFrameLocks noChangeAspect="1"/>
            </p:cNvGraphicFramePr>
            <p:nvPr/>
          </p:nvGraphicFramePr>
          <p:xfrm>
            <a:off x="2880" y="2180"/>
            <a:ext cx="2587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7" name="公式" r:id="rId16" imgW="2641600" imgH="673100" progId="Equation.3">
                    <p:embed/>
                  </p:oleObj>
                </mc:Choice>
                <mc:Fallback>
                  <p:oleObj name="公式" r:id="rId16" imgW="2641600" imgH="6731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180"/>
                          <a:ext cx="2587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5" name="Line 47"/>
            <p:cNvSpPr>
              <a:spLocks noChangeShapeType="1"/>
            </p:cNvSpPr>
            <p:nvPr/>
          </p:nvSpPr>
          <p:spPr bwMode="auto">
            <a:xfrm>
              <a:off x="4858" y="2469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6" name="Line 48"/>
            <p:cNvSpPr>
              <a:spLocks noChangeShapeType="1"/>
            </p:cNvSpPr>
            <p:nvPr/>
          </p:nvSpPr>
          <p:spPr bwMode="auto">
            <a:xfrm>
              <a:off x="4195" y="279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7" name="Line 49"/>
            <p:cNvSpPr>
              <a:spLocks noChangeShapeType="1"/>
            </p:cNvSpPr>
            <p:nvPr/>
          </p:nvSpPr>
          <p:spPr bwMode="auto">
            <a:xfrm>
              <a:off x="3588" y="2469"/>
              <a:ext cx="5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62" name="Group 54"/>
          <p:cNvGrpSpPr/>
          <p:nvPr/>
        </p:nvGrpSpPr>
        <p:grpSpPr bwMode="auto">
          <a:xfrm>
            <a:off x="2350770" y="5084445"/>
            <a:ext cx="4916488" cy="527050"/>
            <a:chOff x="1280" y="2886"/>
            <a:chExt cx="3097" cy="332"/>
          </a:xfrm>
        </p:grpSpPr>
        <p:graphicFrame>
          <p:nvGraphicFramePr>
            <p:cNvPr id="68639" name="Object 31"/>
            <p:cNvGraphicFramePr>
              <a:graphicFrameLocks noChangeAspect="1"/>
            </p:cNvGraphicFramePr>
            <p:nvPr/>
          </p:nvGraphicFramePr>
          <p:xfrm>
            <a:off x="1280" y="2886"/>
            <a:ext cx="309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8" name="公式" r:id="rId18" imgW="3009900" imgH="342900" progId="Equation.3">
                    <p:embed/>
                  </p:oleObj>
                </mc:Choice>
                <mc:Fallback>
                  <p:oleObj name="公式" r:id="rId18" imgW="3009900" imgH="3429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886"/>
                          <a:ext cx="309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60" name="Line 52"/>
            <p:cNvSpPr>
              <a:spLocks noChangeShapeType="1"/>
            </p:cNvSpPr>
            <p:nvPr/>
          </p:nvSpPr>
          <p:spPr bwMode="auto">
            <a:xfrm>
              <a:off x="3633" y="3176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63" name="Group 55"/>
          <p:cNvGrpSpPr/>
          <p:nvPr/>
        </p:nvGrpSpPr>
        <p:grpSpPr bwMode="auto">
          <a:xfrm>
            <a:off x="7319963" y="5579110"/>
            <a:ext cx="4210050" cy="528638"/>
            <a:chOff x="1283" y="3702"/>
            <a:chExt cx="2652" cy="333"/>
          </a:xfrm>
        </p:grpSpPr>
        <p:graphicFrame>
          <p:nvGraphicFramePr>
            <p:cNvPr id="68641" name="Object 33"/>
            <p:cNvGraphicFramePr>
              <a:graphicFrameLocks noChangeAspect="1"/>
            </p:cNvGraphicFramePr>
            <p:nvPr/>
          </p:nvGraphicFramePr>
          <p:xfrm>
            <a:off x="1283" y="3702"/>
            <a:ext cx="265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09" name="公式" r:id="rId20" imgW="2705100" imgH="342900" progId="Equation.3">
                    <p:embed/>
                  </p:oleObj>
                </mc:Choice>
                <mc:Fallback>
                  <p:oleObj name="公式" r:id="rId20" imgW="2705100" imgH="3429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3702"/>
                          <a:ext cx="2652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61" name="Line 53"/>
            <p:cNvSpPr>
              <a:spLocks noChangeShapeType="1"/>
            </p:cNvSpPr>
            <p:nvPr/>
          </p:nvSpPr>
          <p:spPr bwMode="auto">
            <a:xfrm>
              <a:off x="3524" y="3983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举例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8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8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6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9" grpId="0" bldLvl="0" animBg="1"/>
      <p:bldP spid="68627" grpId="0" bldLvl="0" animBg="1" autoUpdateAnimBg="0"/>
      <p:bldP spid="68634" grpId="0" bldLvl="0" animBg="1"/>
      <p:bldP spid="68636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43915" y="2764790"/>
            <a:ext cx="20212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/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④旋转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因子：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007610" y="4133850"/>
            <a:ext cx="131191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952500" indent="-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143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33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524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• e</a:t>
            </a:r>
            <a:r>
              <a:rPr kumimoji="1" lang="en-US" altLang="zh-CN" sz="3200" b="0" baseline="3000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3200" b="0" i="1" baseline="30000">
                <a:solidFill>
                  <a:schemeClr val="bg1"/>
                </a:solidFill>
                <a:latin typeface="Symbol" panose="05050102010706020507" pitchFamily="18" charset="2"/>
              </a:rPr>
              <a:t>q</a:t>
            </a:r>
            <a:endParaRPr kumimoji="1" lang="en-US" altLang="zh-CN" sz="240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524" name="Group 44"/>
          <p:cNvGrpSpPr/>
          <p:nvPr/>
        </p:nvGrpSpPr>
        <p:grpSpPr bwMode="auto">
          <a:xfrm>
            <a:off x="7023418" y="3414291"/>
            <a:ext cx="3889375" cy="2611437"/>
            <a:chOff x="1837" y="1207"/>
            <a:chExt cx="2450" cy="1645"/>
          </a:xfrm>
        </p:grpSpPr>
        <p:sp>
          <p:nvSpPr>
            <p:cNvPr id="20494" name="Line 14"/>
            <p:cNvSpPr>
              <a:spLocks noChangeShapeType="1"/>
            </p:cNvSpPr>
            <p:nvPr/>
          </p:nvSpPr>
          <p:spPr bwMode="auto">
            <a:xfrm flipV="1">
              <a:off x="1871" y="2523"/>
              <a:ext cx="2370" cy="1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5" name="Line 15"/>
            <p:cNvSpPr>
              <a:spLocks noChangeShapeType="1"/>
            </p:cNvSpPr>
            <p:nvPr/>
          </p:nvSpPr>
          <p:spPr bwMode="auto">
            <a:xfrm flipH="1" flipV="1">
              <a:off x="2064" y="1298"/>
              <a:ext cx="20" cy="142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 flipV="1">
              <a:off x="2084" y="2115"/>
              <a:ext cx="1975" cy="41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Line 20"/>
            <p:cNvSpPr>
              <a:spLocks noChangeShapeType="1"/>
            </p:cNvSpPr>
            <p:nvPr/>
          </p:nvSpPr>
          <p:spPr bwMode="auto">
            <a:xfrm flipV="1">
              <a:off x="2109" y="1298"/>
              <a:ext cx="1315" cy="12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3878" y="2160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3923" y="2523"/>
              <a:ext cx="3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2154" y="1253"/>
              <a:ext cx="36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1837" y="2586"/>
              <a:ext cx="23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3379" y="1207"/>
              <a:ext cx="77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952500" indent="-952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1143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3335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524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F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</a:rPr>
                <a:t>• e</a:t>
              </a:r>
              <a:r>
                <a:rPr kumimoji="1" lang="en-US" altLang="zh-CN" b="0" baseline="30000">
                  <a:solidFill>
                    <a:schemeClr val="bg1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en-US" altLang="zh-CN" b="0" i="1" baseline="30000">
                  <a:solidFill>
                    <a:schemeClr val="bg1"/>
                  </a:solidFill>
                  <a:latin typeface="Symbol" panose="05050102010706020507" pitchFamily="18" charset="2"/>
                </a:rPr>
                <a:t>q</a:t>
              </a:r>
              <a:endParaRPr kumimoji="1" lang="en-US" altLang="zh-CN" b="0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07" name="Freeform 27"/>
            <p:cNvSpPr/>
            <p:nvPr/>
          </p:nvSpPr>
          <p:spPr bwMode="auto">
            <a:xfrm>
              <a:off x="2426" y="2205"/>
              <a:ext cx="159" cy="211"/>
            </a:xfrm>
            <a:custGeom>
              <a:avLst/>
              <a:gdLst>
                <a:gd name="T0" fmla="*/ 0 w 159"/>
                <a:gd name="T1" fmla="*/ 30 h 211"/>
                <a:gd name="T2" fmla="*/ 136 w 159"/>
                <a:gd name="T3" fmla="*/ 30 h 211"/>
                <a:gd name="T4" fmla="*/ 136 w 159"/>
                <a:gd name="T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" h="211">
                  <a:moveTo>
                    <a:pt x="0" y="30"/>
                  </a:moveTo>
                  <a:cubicBezTo>
                    <a:pt x="56" y="15"/>
                    <a:pt x="113" y="0"/>
                    <a:pt x="136" y="30"/>
                  </a:cubicBezTo>
                  <a:cubicBezTo>
                    <a:pt x="159" y="60"/>
                    <a:pt x="136" y="181"/>
                    <a:pt x="136" y="211"/>
                  </a:cubicBezTo>
                </a:path>
              </a:pathLst>
            </a:custGeom>
            <a:noFill/>
            <a:ln w="28575" cmpd="sng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2699" y="1979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ea typeface="仿宋_GB2312" pitchFamily="49" charset="-122"/>
                  <a:sym typeface="Symbol" panose="05050102010706020507" pitchFamily="18" charset="2"/>
                </a:rPr>
                <a:t></a:t>
              </a:r>
              <a:endParaRPr lang="en-US" altLang="zh-CN" b="0" i="1">
                <a:solidFill>
                  <a:schemeClr val="bg1"/>
                </a:solidFill>
                <a:ea typeface="仿宋_GB2312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0514" name="Group 3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0515" name="Picture 3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16" name="Text Box 3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17" name="Group 3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0518" name="Picture 3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19" name="Text Box 3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0528" name="AutoShape 48" descr="羊皮纸"/>
          <p:cNvSpPr>
            <a:spLocks noChangeArrowheads="1"/>
          </p:cNvSpPr>
          <p:nvPr/>
        </p:nvSpPr>
        <p:spPr bwMode="auto">
          <a:xfrm>
            <a:off x="2927985" y="4911725"/>
            <a:ext cx="1699895" cy="575945"/>
          </a:xfrm>
          <a:prstGeom prst="wedgeRoundRectCallout">
            <a:avLst>
              <a:gd name="adj1" fmla="val 111075"/>
              <a:gd name="adj2" fmla="val -88588"/>
              <a:gd name="adj3" fmla="val 16667"/>
            </a:avLst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旋转因子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0532" name="Group 5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0533" name="Picture 5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34" name="Text Box 5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43" name="Group 63"/>
          <p:cNvGrpSpPr/>
          <p:nvPr/>
        </p:nvGrpSpPr>
        <p:grpSpPr bwMode="auto">
          <a:xfrm>
            <a:off x="1271270" y="3284433"/>
            <a:ext cx="5616575" cy="584201"/>
            <a:chOff x="612" y="754"/>
            <a:chExt cx="3538" cy="368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612" y="754"/>
              <a:ext cx="353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dirty="0">
                  <a:latin typeface="Times New Roman" panose="02020603050405020304" pitchFamily="18" charset="0"/>
                </a:rPr>
                <a:t>复数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zh-CN" altLang="en-US" sz="24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3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kumimoji="1" lang="en-US" altLang="zh-CN" sz="3200" baseline="30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3200" i="1" baseline="30000" dirty="0" err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q</a:t>
              </a:r>
              <a:r>
                <a:rPr kumimoji="1" lang="en-US" altLang="zh-CN" sz="3200" baseline="30000" dirty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 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3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cos</a:t>
              </a:r>
              <a:r>
                <a:rPr kumimoji="1" lang="en-US" altLang="zh-CN" sz="3200" i="1" dirty="0" err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q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+</a:t>
              </a:r>
              <a:r>
                <a:rPr kumimoji="1" lang="en-US" altLang="zh-CN" sz="32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jsin</a:t>
              </a:r>
              <a:r>
                <a:rPr kumimoji="1" lang="en-US" altLang="zh-CN" sz="3200" i="1" dirty="0" err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q</a:t>
              </a:r>
              <a:r>
                <a:rPr kumimoji="1" lang="en-US" altLang="zh-CN" sz="32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=1 </a:t>
              </a:r>
              <a:r>
                <a:rPr kumimoji="1" lang="en-US" altLang="zh-CN" sz="3200" i="1" dirty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q</a:t>
              </a:r>
              <a:endParaRPr kumimoji="1" lang="en-US" altLang="zh-CN" sz="320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grpSp>
          <p:nvGrpSpPr>
            <p:cNvPr id="20542" name="Group 62"/>
            <p:cNvGrpSpPr/>
            <p:nvPr/>
          </p:nvGrpSpPr>
          <p:grpSpPr bwMode="auto">
            <a:xfrm>
              <a:off x="3425" y="844"/>
              <a:ext cx="317" cy="227"/>
              <a:chOff x="3379" y="799"/>
              <a:chExt cx="317" cy="227"/>
            </a:xfrm>
          </p:grpSpPr>
          <p:sp>
            <p:nvSpPr>
              <p:cNvPr id="20540" name="Line 60"/>
              <p:cNvSpPr>
                <a:spLocks noChangeShapeType="1"/>
              </p:cNvSpPr>
              <p:nvPr/>
            </p:nvSpPr>
            <p:spPr bwMode="auto">
              <a:xfrm flipH="1">
                <a:off x="3379" y="799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1" name="Line 61"/>
              <p:cNvSpPr>
                <a:spLocks noChangeShapeType="1"/>
              </p:cNvSpPr>
              <p:nvPr/>
            </p:nvSpPr>
            <p:spPr bwMode="auto">
              <a:xfrm>
                <a:off x="3379" y="1026"/>
                <a:ext cx="31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2567623" y="4076457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欧拉公式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9654" y="1340525"/>
            <a:ext cx="34004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③复数的相等运算：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42154" y="1196499"/>
            <a:ext cx="622998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chemeClr val="bg1"/>
                </a:solidFill>
              </a:rPr>
              <a:t>        Re[F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]=Re[F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</a:rPr>
              <a:t>]    </a:t>
            </a:r>
            <a:r>
              <a:rPr lang="en-US" altLang="zh-CN" dirty="0" err="1" smtClean="0">
                <a:solidFill>
                  <a:schemeClr val="bg1"/>
                </a:solidFill>
              </a:rPr>
              <a:t>Im</a:t>
            </a:r>
            <a:r>
              <a:rPr lang="en-US" altLang="zh-CN" dirty="0" smtClean="0">
                <a:solidFill>
                  <a:schemeClr val="bg1"/>
                </a:solidFill>
              </a:rPr>
              <a:t>[F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</a:rPr>
              <a:t>]=</a:t>
            </a:r>
            <a:r>
              <a:rPr lang="en-US" altLang="zh-CN" dirty="0" err="1" smtClean="0">
                <a:solidFill>
                  <a:schemeClr val="bg1"/>
                </a:solidFill>
              </a:rPr>
              <a:t>Im</a:t>
            </a:r>
            <a:r>
              <a:rPr lang="en-US" altLang="zh-CN" dirty="0" smtClean="0">
                <a:solidFill>
                  <a:schemeClr val="bg1"/>
                </a:solidFill>
              </a:rPr>
              <a:t>[F</a:t>
            </a:r>
            <a:r>
              <a:rPr lang="en-US" altLang="zh-CN" baseline="-25000" dirty="0" smtClean="0">
                <a:solidFill>
                  <a:schemeClr val="bg1"/>
                </a:solidFill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</a:rPr>
              <a:t>]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或     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|F</a:t>
            </a:r>
            <a:r>
              <a:rPr lang="en-US" altLang="zh-CN" baseline="-25000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|=|F</a:t>
            </a:r>
            <a:r>
              <a:rPr lang="en-US" altLang="zh-CN" baseline="-25000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|              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arg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(F</a:t>
            </a:r>
            <a:r>
              <a:rPr lang="en-US" altLang="zh-CN" baseline="-25000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1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)=</a:t>
            </a:r>
            <a:r>
              <a:rPr lang="en-US" altLang="zh-CN" dirty="0" err="1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arg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(F</a:t>
            </a:r>
            <a:r>
              <a:rPr lang="en-US" altLang="zh-CN" baseline="-25000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2</a:t>
            </a:r>
            <a:r>
              <a:rPr lang="en-US" altLang="zh-CN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)</a:t>
            </a:r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42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相等运算和旋转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1" dur="2000"/>
                                        <p:tgtEl>
                                          <p:spTgt spid="20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6" grpId="0" autoUpdateAnimBg="0"/>
      <p:bldP spid="20528" grpId="0" bldLvl="0" animBg="1"/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72478" y="2130108"/>
          <a:ext cx="51847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0" name="公式" r:id="rId1" imgW="3302000" imgH="596900" progId="Equation.3">
                  <p:embed/>
                </p:oleObj>
              </mc:Choice>
              <mc:Fallback>
                <p:oleObj name="公式" r:id="rId1" imgW="33020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78" y="2130108"/>
                        <a:ext cx="51847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701358" y="3214053"/>
          <a:ext cx="66246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1" name="公式" r:id="rId3" imgW="3962400" imgH="596900" progId="Equation.3">
                  <p:embed/>
                </p:oleObj>
              </mc:Choice>
              <mc:Fallback>
                <p:oleObj name="公式" r:id="rId3" imgW="3962400" imgH="596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8" y="3214053"/>
                        <a:ext cx="66246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701358" y="4438650"/>
          <a:ext cx="67691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52" name="公式" r:id="rId5" imgW="3810000" imgH="342900" progId="Equation.3">
                  <p:embed/>
                </p:oleObj>
              </mc:Choice>
              <mc:Fallback>
                <p:oleObj name="公式" r:id="rId5" imgW="38100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58" y="4438650"/>
                        <a:ext cx="67691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068830" y="5374005"/>
            <a:ext cx="52254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zh-CN">
                <a:latin typeface="楷体_GB2312" pitchFamily="49" charset="-122"/>
              </a:rPr>
              <a:t> </a:t>
            </a:r>
            <a:r>
              <a:rPr kumimoji="1" lang="zh-CN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+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b="0">
                <a:latin typeface="Times New Roman" panose="02020603050405020304" pitchFamily="18" charset="0"/>
              </a:rPr>
              <a:t>,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–j</a:t>
            </a:r>
            <a:r>
              <a:rPr kumimoji="1" lang="en-US" altLang="zh-CN" b="0">
                <a:latin typeface="Times New Roman" panose="02020603050405020304" pitchFamily="18" charset="0"/>
              </a:rPr>
              <a:t>, </a:t>
            </a:r>
            <a:r>
              <a:rPr kumimoji="1" lang="en-US" altLang="zh-CN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zh-CN">
                <a:latin typeface="楷体_GB2312" pitchFamily="49" charset="-122"/>
              </a:rPr>
              <a:t>都可以看成旋转因子。</a:t>
            </a:r>
            <a:endParaRPr kumimoji="1" lang="zh-CN" altLang="en-US">
              <a:latin typeface="楷体_GB2312" pitchFamily="49" charset="-122"/>
            </a:endParaRPr>
          </a:p>
        </p:txBody>
      </p:sp>
      <p:sp>
        <p:nvSpPr>
          <p:cNvPr id="19462" name="Text Box 6" descr="绿色大理石"/>
          <p:cNvSpPr txBox="1">
            <a:spLocks noChangeArrowheads="1"/>
          </p:cNvSpPr>
          <p:nvPr/>
        </p:nvSpPr>
        <p:spPr bwMode="auto">
          <a:xfrm>
            <a:off x="911225" y="1358265"/>
            <a:ext cx="2338705" cy="521970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</a:rPr>
              <a:t>特殊</a:t>
            </a:r>
            <a:r>
              <a:rPr kumimoji="1" lang="zh-CN" altLang="en-US">
                <a:solidFill>
                  <a:schemeClr val="bg1"/>
                </a:solidFill>
                <a:latin typeface="楷体_GB2312" pitchFamily="49" charset="-122"/>
                <a:sym typeface="Symbol" panose="05050102010706020507" pitchFamily="18" charset="2"/>
              </a:rPr>
              <a:t>旋转因子</a:t>
            </a:r>
            <a:endParaRPr kumimoji="1" lang="zh-CN" altLang="en-US">
              <a:solidFill>
                <a:schemeClr val="bg1"/>
              </a:solidFill>
              <a:latin typeface="楷体_GB2312" pitchFamily="49" charset="-122"/>
            </a:endParaRPr>
          </a:p>
        </p:txBody>
      </p:sp>
      <p:grpSp>
        <p:nvGrpSpPr>
          <p:cNvPr id="19495" name="Group 39"/>
          <p:cNvGrpSpPr/>
          <p:nvPr/>
        </p:nvGrpSpPr>
        <p:grpSpPr bwMode="auto">
          <a:xfrm>
            <a:off x="7866380" y="1193800"/>
            <a:ext cx="3411538" cy="3238500"/>
            <a:chOff x="2971" y="164"/>
            <a:chExt cx="2149" cy="2040"/>
          </a:xfrm>
        </p:grpSpPr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>
              <a:off x="2971" y="1353"/>
              <a:ext cx="198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5" name="Line 9"/>
            <p:cNvSpPr>
              <a:spLocks noChangeShapeType="1"/>
            </p:cNvSpPr>
            <p:nvPr/>
          </p:nvSpPr>
          <p:spPr bwMode="auto">
            <a:xfrm flipV="1">
              <a:off x="3965" y="373"/>
              <a:ext cx="0" cy="183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6" name="Line 10"/>
            <p:cNvSpPr>
              <a:spLocks noChangeShapeType="1"/>
            </p:cNvSpPr>
            <p:nvPr/>
          </p:nvSpPr>
          <p:spPr bwMode="auto">
            <a:xfrm flipV="1">
              <a:off x="3965" y="618"/>
              <a:ext cx="729" cy="73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67" name="Text Box 11"/>
            <p:cNvSpPr txBox="1">
              <a:spLocks noChangeArrowheads="1"/>
            </p:cNvSpPr>
            <p:nvPr/>
          </p:nvSpPr>
          <p:spPr bwMode="auto">
            <a:xfrm>
              <a:off x="4756" y="1312"/>
              <a:ext cx="36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Re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8" name="Text Box 12"/>
            <p:cNvSpPr txBox="1">
              <a:spLocks noChangeArrowheads="1"/>
            </p:cNvSpPr>
            <p:nvPr/>
          </p:nvSpPr>
          <p:spPr bwMode="auto">
            <a:xfrm>
              <a:off x="4014" y="164"/>
              <a:ext cx="36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Im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9" name="Text Box 13"/>
            <p:cNvSpPr txBox="1">
              <a:spLocks noChangeArrowheads="1"/>
            </p:cNvSpPr>
            <p:nvPr/>
          </p:nvSpPr>
          <p:spPr bwMode="auto">
            <a:xfrm>
              <a:off x="3969" y="1407"/>
              <a:ext cx="23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9470" name="Object 14"/>
            <p:cNvGraphicFramePr>
              <a:graphicFrameLocks noChangeAspect="1"/>
            </p:cNvGraphicFramePr>
            <p:nvPr/>
          </p:nvGraphicFramePr>
          <p:xfrm>
            <a:off x="4704" y="462"/>
            <a:ext cx="252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53" name="公式" r:id="rId8" imgW="241300" imgH="241300" progId="Equation.3">
                    <p:embed/>
                  </p:oleObj>
                </mc:Choice>
                <mc:Fallback>
                  <p:oleObj name="公式" r:id="rId8" imgW="241300" imgH="241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462"/>
                          <a:ext cx="252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94" name="Group 38"/>
          <p:cNvGrpSpPr/>
          <p:nvPr/>
        </p:nvGrpSpPr>
        <p:grpSpPr bwMode="auto">
          <a:xfrm>
            <a:off x="7752080" y="1504950"/>
            <a:ext cx="1670050" cy="1582738"/>
            <a:chOff x="2899" y="372"/>
            <a:chExt cx="1052" cy="997"/>
          </a:xfrm>
        </p:grpSpPr>
        <p:sp>
          <p:nvSpPr>
            <p:cNvPr id="19472" name="Line 16"/>
            <p:cNvSpPr>
              <a:spLocks noChangeShapeType="1"/>
            </p:cNvSpPr>
            <p:nvPr/>
          </p:nvSpPr>
          <p:spPr bwMode="auto">
            <a:xfrm rot="16200000" flipV="1">
              <a:off x="3222" y="639"/>
              <a:ext cx="706" cy="753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3" name="Object 17"/>
            <p:cNvGraphicFramePr>
              <a:graphicFrameLocks noChangeAspect="1"/>
            </p:cNvGraphicFramePr>
            <p:nvPr/>
          </p:nvGraphicFramePr>
          <p:xfrm>
            <a:off x="2899" y="372"/>
            <a:ext cx="50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54" name="公式" r:id="rId10" imgW="495300" imgH="304800" progId="Equation.3">
                    <p:embed/>
                  </p:oleObj>
                </mc:Choice>
                <mc:Fallback>
                  <p:oleObj name="公式" r:id="rId10" imgW="495300" imgH="304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9" y="372"/>
                          <a:ext cx="50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97" name="Group 41"/>
          <p:cNvGrpSpPr/>
          <p:nvPr/>
        </p:nvGrpSpPr>
        <p:grpSpPr bwMode="auto">
          <a:xfrm>
            <a:off x="9450705" y="3119438"/>
            <a:ext cx="1665288" cy="1079500"/>
            <a:chOff x="3969" y="1389"/>
            <a:chExt cx="1049" cy="680"/>
          </a:xfrm>
        </p:grpSpPr>
        <p:sp>
          <p:nvSpPr>
            <p:cNvPr id="19475" name="Line 19"/>
            <p:cNvSpPr>
              <a:spLocks noChangeShapeType="1"/>
            </p:cNvSpPr>
            <p:nvPr/>
          </p:nvSpPr>
          <p:spPr bwMode="auto">
            <a:xfrm rot="5400000" flipV="1">
              <a:off x="3992" y="1366"/>
              <a:ext cx="680" cy="725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6" name="Object 20"/>
            <p:cNvGraphicFramePr>
              <a:graphicFrameLocks noChangeAspect="1"/>
            </p:cNvGraphicFramePr>
            <p:nvPr/>
          </p:nvGraphicFramePr>
          <p:xfrm>
            <a:off x="4574" y="1775"/>
            <a:ext cx="444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55" name="公式" r:id="rId12" imgW="495300" imgH="304800" progId="Equation.3">
                    <p:embed/>
                  </p:oleObj>
                </mc:Choice>
                <mc:Fallback>
                  <p:oleObj name="公式" r:id="rId12" imgW="495300" imgH="304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4" y="1775"/>
                          <a:ext cx="444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07" name="Group 51"/>
          <p:cNvGrpSpPr/>
          <p:nvPr/>
        </p:nvGrpSpPr>
        <p:grpSpPr bwMode="auto">
          <a:xfrm>
            <a:off x="8325168" y="3067050"/>
            <a:ext cx="1131887" cy="1279525"/>
            <a:chOff x="3787" y="1480"/>
            <a:chExt cx="713" cy="806"/>
          </a:xfrm>
        </p:grpSpPr>
        <p:sp>
          <p:nvSpPr>
            <p:cNvPr id="19478" name="Line 22"/>
            <p:cNvSpPr>
              <a:spLocks noChangeShapeType="1"/>
            </p:cNvSpPr>
            <p:nvPr/>
          </p:nvSpPr>
          <p:spPr bwMode="auto">
            <a:xfrm rot="10800000" flipV="1">
              <a:off x="3787" y="1480"/>
              <a:ext cx="713" cy="725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9" name="Object 23"/>
            <p:cNvGraphicFramePr>
              <a:graphicFrameLocks noChangeAspect="1"/>
            </p:cNvGraphicFramePr>
            <p:nvPr/>
          </p:nvGraphicFramePr>
          <p:xfrm>
            <a:off x="3923" y="2069"/>
            <a:ext cx="318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256" name="公式" r:id="rId14" imgW="406400" imgH="241300" progId="Equation.3">
                    <p:embed/>
                  </p:oleObj>
                </mc:Choice>
                <mc:Fallback>
                  <p:oleObj name="公式" r:id="rId14" imgW="4064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069"/>
                          <a:ext cx="318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800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4" name="Group 2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9485" name="Picture 29" descr="7890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86" name="Text Box 3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487" name="Group 3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9488" name="Picture 32" descr="7890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89" name="Text Box 3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498" name="Group 42"/>
          <p:cNvGrpSpPr/>
          <p:nvPr/>
        </p:nvGrpSpPr>
        <p:grpSpPr bwMode="auto">
          <a:xfrm>
            <a:off x="555943" y="5158105"/>
            <a:ext cx="1643063" cy="850900"/>
            <a:chOff x="385" y="3022"/>
            <a:chExt cx="1035" cy="536"/>
          </a:xfrm>
        </p:grpSpPr>
        <p:pic>
          <p:nvPicPr>
            <p:cNvPr id="19499" name="Picture 43" descr="123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00" name="Text Box 44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9504" name="Group 4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9505" name="Picture 49" descr="7890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06" name="Text Box 5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891002" y="1914515"/>
            <a:ext cx="2350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逆时针旋转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90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度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480232" y="4267190"/>
            <a:ext cx="2350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顺时针旋转</a:t>
            </a:r>
            <a:r>
              <a:rPr lang="en-US" altLang="zh-CN" sz="2400" b="0" i="1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90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度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607935" y="4869180"/>
            <a:ext cx="2734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旋转</a:t>
            </a:r>
            <a:r>
              <a:rPr lang="en-US" altLang="zh-CN" sz="2400" b="0" i="1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180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度，反向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118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特殊旋转因子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9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5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 bldLvl="0" animBg="1" autoUpdateAnimBg="0"/>
      <p:bldP spid="2" grpId="0"/>
      <p:bldP spid="37" grpId="0"/>
      <p:bldP spid="38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PP_MARK_KEY" val="06ae596d-b74f-4c3d-aea3-970c897113f4"/>
  <p:tag name="COMMONDATA" val="eyJoZGlkIjoiMmI1YmRmYjZjOWE0NmM0OTExNDI3NzNmYjgxYWQ0NGUifQ==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>
        <a:noFill/>
        <a:ln w="76200">
          <a:solidFill>
            <a:srgbClr val="3399FF"/>
          </a:solidFill>
          <a:round/>
          <a:tailEnd type="triangle" w="med" len="med"/>
        </a:ln>
      </a:spPr>
      <a:bodyPr/>
      <a:lstStyle>
        <a:defPPr>
          <a:defRPr lang="zh-CN" altLang="en-US"/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5520</Words>
  <Application>WPS 演示</Application>
  <PresentationFormat>全屏显示(4:3)</PresentationFormat>
  <Paragraphs>1566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244</vt:i4>
      </vt:variant>
      <vt:variant>
        <vt:lpstr>幻灯片标题</vt:lpstr>
      </vt:variant>
      <vt:variant>
        <vt:i4>53</vt:i4>
      </vt:variant>
    </vt:vector>
  </HeadingPairs>
  <TitlesOfParts>
    <vt:vector size="320" baseType="lpstr">
      <vt:lpstr>Arial</vt:lpstr>
      <vt:lpstr>宋体</vt:lpstr>
      <vt:lpstr>Wingdings</vt:lpstr>
      <vt:lpstr>楷体_GB2312</vt:lpstr>
      <vt:lpstr>新宋体</vt:lpstr>
      <vt:lpstr>华文行楷</vt:lpstr>
      <vt:lpstr>微软雅黑</vt:lpstr>
      <vt:lpstr>Times New Roman</vt:lpstr>
      <vt:lpstr>隶书</vt:lpstr>
      <vt:lpstr>华文行楷</vt:lpstr>
      <vt:lpstr>Wingdings 3</vt:lpstr>
      <vt:lpstr>Monotype Sorts</vt:lpstr>
      <vt:lpstr>Symbol</vt:lpstr>
      <vt:lpstr>仿宋_GB2312</vt:lpstr>
      <vt:lpstr>Arial Unicode MS</vt:lpstr>
      <vt:lpstr>Calibri</vt:lpstr>
      <vt:lpstr>Cambria Math</vt:lpstr>
      <vt:lpstr>Arial</vt:lpstr>
      <vt:lpstr>黑体</vt:lpstr>
      <vt:lpstr>仿宋</vt:lpstr>
      <vt:lpstr>Symbol</vt:lpstr>
      <vt:lpstr>Wingdings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第八章 相量法</vt:lpstr>
      <vt:lpstr>本章重点</vt:lpstr>
      <vt:lpstr>8.1 复数</vt:lpstr>
      <vt:lpstr>       表示法间转换</vt:lpstr>
      <vt:lpstr>      复数运算</vt:lpstr>
      <vt:lpstr>      乘除运算</vt:lpstr>
      <vt:lpstr>      举例</vt:lpstr>
      <vt:lpstr>      相等运算和旋转</vt:lpstr>
      <vt:lpstr>      特殊旋转因子</vt:lpstr>
      <vt:lpstr>8.2 正弦量</vt:lpstr>
      <vt:lpstr>      研究正弦电路的意义</vt:lpstr>
      <vt:lpstr>      2. 正弦量的三要素</vt:lpstr>
      <vt:lpstr>      初相位</vt:lpstr>
      <vt:lpstr>      正弦波形分析举例</vt:lpstr>
      <vt:lpstr>      3. 同频率正弦量的相位差</vt:lpstr>
      <vt:lpstr>      特殊相位关系</vt:lpstr>
      <vt:lpstr>      计算两正弦量相位差举例</vt:lpstr>
      <vt:lpstr>      4. 周期性电流、电压的有效值</vt:lpstr>
      <vt:lpstr>      正弦电流有效值推导</vt:lpstr>
      <vt:lpstr>      正弦电压有效值</vt:lpstr>
      <vt:lpstr>      区分瞬时值有效值最大值</vt:lpstr>
      <vt:lpstr>第八章作业（1）</vt:lpstr>
      <vt:lpstr>8.3 相量法基础</vt:lpstr>
      <vt:lpstr>      问题分析</vt:lpstr>
      <vt:lpstr>      问题分析续</vt:lpstr>
      <vt:lpstr>      2. 正弦量的相量表示 </vt:lpstr>
      <vt:lpstr>      正弦量的相量表示续</vt:lpstr>
      <vt:lpstr>      相量表示举例</vt:lpstr>
      <vt:lpstr>      相量图</vt:lpstr>
      <vt:lpstr>      3. 相量法的应用</vt:lpstr>
      <vt:lpstr>      相量加举例</vt:lpstr>
      <vt:lpstr>      相量图运算</vt:lpstr>
      <vt:lpstr>      正弦量的微分、积分运算</vt:lpstr>
      <vt:lpstr>      微分积分运算举例</vt:lpstr>
      <vt:lpstr>      相量法的适用范围</vt:lpstr>
      <vt:lpstr>8.4 电路定律的相量形式</vt:lpstr>
      <vt:lpstr>      波形图相量图</vt:lpstr>
      <vt:lpstr>      2. 电感元件VCR的相量形式</vt:lpstr>
      <vt:lpstr>      感抗和感纳</vt:lpstr>
      <vt:lpstr>      波形图相量图</vt:lpstr>
      <vt:lpstr>      3. 电容元件VCR的相量形式</vt:lpstr>
      <vt:lpstr>      容抗与容纳</vt:lpstr>
      <vt:lpstr>      波形图相量图</vt:lpstr>
      <vt:lpstr>      4. 基尔霍夫定律的相量形式</vt:lpstr>
      <vt:lpstr>      相量法例1</vt:lpstr>
      <vt:lpstr>      相量法例2</vt:lpstr>
      <vt:lpstr>      相量法例3</vt:lpstr>
      <vt:lpstr>      相量法例4</vt:lpstr>
      <vt:lpstr>      相量法例5</vt:lpstr>
      <vt:lpstr>      相量法例6解1</vt:lpstr>
      <vt:lpstr>      相量法例6解2</vt:lpstr>
      <vt:lpstr>      相量法例7</vt:lpstr>
      <vt:lpstr>第八章作业（2）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linco</cp:lastModifiedBy>
  <cp:revision>472</cp:revision>
  <dcterms:created xsi:type="dcterms:W3CDTF">2002-08-23T05:36:00Z</dcterms:created>
  <dcterms:modified xsi:type="dcterms:W3CDTF">2023-05-24T13:00:46Z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2D330165429F445880E5DDA4A07EBAEE_12</vt:lpwstr>
  </property>
  <property fmtid="{D5CDD505-2E9C-101B-9397-08002B2CF9AE}" pid="3" name="KSOProductBuildVer">
    <vt:lpwstr>2052-11.1.0.14036</vt:lpwstr>
  </property>
</Properties>
</file>