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358" r:id="rId3"/>
    <p:sldId id="357" r:id="rId4"/>
    <p:sldId id="259" r:id="rId5"/>
    <p:sldId id="342" r:id="rId6"/>
    <p:sldId id="261" r:id="rId7"/>
    <p:sldId id="262" r:id="rId8"/>
    <p:sldId id="331" r:id="rId9"/>
    <p:sldId id="449" r:id="rId11"/>
    <p:sldId id="346" r:id="rId12"/>
    <p:sldId id="450" r:id="rId13"/>
    <p:sldId id="264" r:id="rId14"/>
    <p:sldId id="265" r:id="rId15"/>
    <p:sldId id="266" r:id="rId16"/>
    <p:sldId id="347" r:id="rId17"/>
    <p:sldId id="267" r:id="rId18"/>
    <p:sldId id="268" r:id="rId19"/>
    <p:sldId id="269" r:id="rId20"/>
    <p:sldId id="270" r:id="rId21"/>
    <p:sldId id="535" r:id="rId22"/>
    <p:sldId id="332" r:id="rId23"/>
    <p:sldId id="333" r:id="rId24"/>
    <p:sldId id="271" r:id="rId25"/>
    <p:sldId id="272" r:id="rId26"/>
    <p:sldId id="273" r:id="rId27"/>
    <p:sldId id="356" r:id="rId28"/>
    <p:sldId id="355" r:id="rId29"/>
    <p:sldId id="370" r:id="rId30"/>
    <p:sldId id="275" r:id="rId31"/>
    <p:sldId id="278" r:id="rId32"/>
    <p:sldId id="276" r:id="rId33"/>
    <p:sldId id="329" r:id="rId34"/>
    <p:sldId id="277" r:id="rId35"/>
    <p:sldId id="361" r:id="rId36"/>
    <p:sldId id="365" r:id="rId37"/>
    <p:sldId id="364" r:id="rId38"/>
    <p:sldId id="367" r:id="rId39"/>
    <p:sldId id="348" r:id="rId40"/>
    <p:sldId id="279" r:id="rId41"/>
    <p:sldId id="280" r:id="rId42"/>
    <p:sldId id="281" r:id="rId43"/>
    <p:sldId id="349" r:id="rId44"/>
    <p:sldId id="282" r:id="rId45"/>
    <p:sldId id="283" r:id="rId46"/>
    <p:sldId id="284" r:id="rId47"/>
    <p:sldId id="285" r:id="rId48"/>
    <p:sldId id="350" r:id="rId49"/>
    <p:sldId id="320" r:id="rId50"/>
    <p:sldId id="351" r:id="rId51"/>
    <p:sldId id="286" r:id="rId52"/>
    <p:sldId id="287" r:id="rId53"/>
    <p:sldId id="288" r:id="rId54"/>
    <p:sldId id="352" r:id="rId55"/>
    <p:sldId id="353" r:id="rId56"/>
    <p:sldId id="290" r:id="rId57"/>
    <p:sldId id="291" r:id="rId58"/>
    <p:sldId id="292" r:id="rId59"/>
    <p:sldId id="294" r:id="rId60"/>
    <p:sldId id="334" r:id="rId61"/>
    <p:sldId id="335" r:id="rId62"/>
    <p:sldId id="368" r:id="rId63"/>
    <p:sldId id="293" r:id="rId64"/>
    <p:sldId id="336" r:id="rId65"/>
    <p:sldId id="337" r:id="rId66"/>
    <p:sldId id="296" r:id="rId67"/>
    <p:sldId id="297" r:id="rId68"/>
    <p:sldId id="298" r:id="rId69"/>
    <p:sldId id="321" r:id="rId70"/>
    <p:sldId id="299" r:id="rId71"/>
    <p:sldId id="339" r:id="rId72"/>
    <p:sldId id="300" r:id="rId73"/>
    <p:sldId id="322" r:id="rId74"/>
    <p:sldId id="340" r:id="rId75"/>
    <p:sldId id="323" r:id="rId76"/>
    <p:sldId id="304" r:id="rId77"/>
    <p:sldId id="305" r:id="rId78"/>
    <p:sldId id="303" r:id="rId79"/>
    <p:sldId id="306" r:id="rId80"/>
    <p:sldId id="366" r:id="rId81"/>
    <p:sldId id="307" r:id="rId82"/>
    <p:sldId id="308" r:id="rId83"/>
    <p:sldId id="309" r:id="rId84"/>
    <p:sldId id="310" r:id="rId85"/>
    <p:sldId id="311" r:id="rId86"/>
    <p:sldId id="313" r:id="rId87"/>
    <p:sldId id="314" r:id="rId88"/>
    <p:sldId id="315" r:id="rId89"/>
    <p:sldId id="316" r:id="rId90"/>
    <p:sldId id="317" r:id="rId91"/>
    <p:sldId id="318" r:id="rId92"/>
    <p:sldId id="324" r:id="rId93"/>
    <p:sldId id="354" r:id="rId94"/>
    <p:sldId id="325" r:id="rId95"/>
    <p:sldId id="327" r:id="rId96"/>
    <p:sldId id="369" r:id="rId97"/>
  </p:sldIdLst>
  <p:sldSz cx="12192000" cy="6858000"/>
  <p:notesSz cx="6858000" cy="9144000"/>
  <p:custDataLst>
    <p:tags r:id="rId10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FFFF00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FFFF00"/>
    <a:srgbClr val="FF3300"/>
    <a:srgbClr val="FF9900"/>
    <a:srgbClr val="A50021"/>
    <a:srgbClr val="777777"/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78" autoAdjust="0"/>
    <p:restoredTop sz="94660"/>
  </p:normalViewPr>
  <p:slideViewPr>
    <p:cSldViewPr showGuides="1">
      <p:cViewPr>
        <p:scale>
          <a:sx n="68" d="100"/>
          <a:sy n="68" d="100"/>
        </p:scale>
        <p:origin x="-810" y="-72"/>
      </p:cViewPr>
      <p:guideLst>
        <p:guide orient="horz" pos="206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viewProps" Target="viewProps.xml"/><Relationship Id="rId98" Type="http://schemas.openxmlformats.org/officeDocument/2006/relationships/presProps" Target="presProps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6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1" Type="http://schemas.openxmlformats.org/officeDocument/2006/relationships/tags" Target="tags/tag221.xml"/><Relationship Id="rId100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4.emf"/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3.emf"/><Relationship Id="rId8" Type="http://schemas.openxmlformats.org/officeDocument/2006/relationships/image" Target="../media/image102.emf"/><Relationship Id="rId7" Type="http://schemas.openxmlformats.org/officeDocument/2006/relationships/image" Target="../media/image101.emf"/><Relationship Id="rId6" Type="http://schemas.openxmlformats.org/officeDocument/2006/relationships/image" Target="../media/image100.emf"/><Relationship Id="rId5" Type="http://schemas.openxmlformats.org/officeDocument/2006/relationships/image" Target="../media/image99.emf"/><Relationship Id="rId4" Type="http://schemas.openxmlformats.org/officeDocument/2006/relationships/image" Target="../media/image98.emf"/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0" Type="http://schemas.openxmlformats.org/officeDocument/2006/relationships/image" Target="../media/image104.emf"/><Relationship Id="rId1" Type="http://schemas.openxmlformats.org/officeDocument/2006/relationships/image" Target="../media/image95.e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3.emf"/><Relationship Id="rId8" Type="http://schemas.openxmlformats.org/officeDocument/2006/relationships/image" Target="../media/image112.emf"/><Relationship Id="rId7" Type="http://schemas.openxmlformats.org/officeDocument/2006/relationships/image" Target="../media/image111.emf"/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2" Type="http://schemas.openxmlformats.org/officeDocument/2006/relationships/image" Target="../media/image116.emf"/><Relationship Id="rId11" Type="http://schemas.openxmlformats.org/officeDocument/2006/relationships/image" Target="../media/image115.emf"/><Relationship Id="rId10" Type="http://schemas.openxmlformats.org/officeDocument/2006/relationships/image" Target="../media/image114.emf"/><Relationship Id="rId1" Type="http://schemas.openxmlformats.org/officeDocument/2006/relationships/image" Target="../media/image105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emf"/><Relationship Id="rId1" Type="http://schemas.openxmlformats.org/officeDocument/2006/relationships/image" Target="../media/image117.e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emf"/><Relationship Id="rId8" Type="http://schemas.openxmlformats.org/officeDocument/2006/relationships/image" Target="../media/image126.emf"/><Relationship Id="rId7" Type="http://schemas.openxmlformats.org/officeDocument/2006/relationships/image" Target="../media/image125.emf"/><Relationship Id="rId6" Type="http://schemas.openxmlformats.org/officeDocument/2006/relationships/image" Target="../media/image124.emf"/><Relationship Id="rId5" Type="http://schemas.openxmlformats.org/officeDocument/2006/relationships/image" Target="../media/image123.emf"/><Relationship Id="rId4" Type="http://schemas.openxmlformats.org/officeDocument/2006/relationships/image" Target="../media/image122.emf"/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2" Type="http://schemas.openxmlformats.org/officeDocument/2006/relationships/image" Target="../media/image130.emf"/><Relationship Id="rId11" Type="http://schemas.openxmlformats.org/officeDocument/2006/relationships/image" Target="../media/image129.emf"/><Relationship Id="rId10" Type="http://schemas.openxmlformats.org/officeDocument/2006/relationships/image" Target="../media/image128.emf"/><Relationship Id="rId1" Type="http://schemas.openxmlformats.org/officeDocument/2006/relationships/image" Target="../media/image119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emf"/><Relationship Id="rId8" Type="http://schemas.openxmlformats.org/officeDocument/2006/relationships/image" Target="../media/image138.emf"/><Relationship Id="rId7" Type="http://schemas.openxmlformats.org/officeDocument/2006/relationships/image" Target="../media/image137.emf"/><Relationship Id="rId6" Type="http://schemas.openxmlformats.org/officeDocument/2006/relationships/image" Target="../media/image136.emf"/><Relationship Id="rId5" Type="http://schemas.openxmlformats.org/officeDocument/2006/relationships/image" Target="../media/image135.emf"/><Relationship Id="rId4" Type="http://schemas.openxmlformats.org/officeDocument/2006/relationships/image" Target="../media/image134.emf"/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0" Type="http://schemas.openxmlformats.org/officeDocument/2006/relationships/image" Target="../media/image140.emf"/><Relationship Id="rId1" Type="http://schemas.openxmlformats.org/officeDocument/2006/relationships/image" Target="../media/image131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7.emf"/><Relationship Id="rId6" Type="http://schemas.openxmlformats.org/officeDocument/2006/relationships/image" Target="../media/image146.emf"/><Relationship Id="rId5" Type="http://schemas.openxmlformats.org/officeDocument/2006/relationships/image" Target="../media/image145.emf"/><Relationship Id="rId4" Type="http://schemas.openxmlformats.org/officeDocument/2006/relationships/image" Target="../media/image144.emf"/><Relationship Id="rId3" Type="http://schemas.openxmlformats.org/officeDocument/2006/relationships/image" Target="../media/image143.e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2.emf"/><Relationship Id="rId4" Type="http://schemas.openxmlformats.org/officeDocument/2006/relationships/image" Target="../media/image151.emf"/><Relationship Id="rId3" Type="http://schemas.openxmlformats.org/officeDocument/2006/relationships/image" Target="../media/image150.emf"/><Relationship Id="rId2" Type="http://schemas.openxmlformats.org/officeDocument/2006/relationships/image" Target="../media/image149.emf"/><Relationship Id="rId1" Type="http://schemas.openxmlformats.org/officeDocument/2006/relationships/image" Target="../media/image14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3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.emf"/><Relationship Id="rId8" Type="http://schemas.openxmlformats.org/officeDocument/2006/relationships/image" Target="../media/image21.emf"/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8.emf"/><Relationship Id="rId4" Type="http://schemas.openxmlformats.org/officeDocument/2006/relationships/image" Target="../media/image157.emf"/><Relationship Id="rId3" Type="http://schemas.openxmlformats.org/officeDocument/2006/relationships/image" Target="../media/image156.emf"/><Relationship Id="rId2" Type="http://schemas.openxmlformats.org/officeDocument/2006/relationships/image" Target="../media/image155.emf"/><Relationship Id="rId1" Type="http://schemas.openxmlformats.org/officeDocument/2006/relationships/image" Target="../media/image154.e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2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1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68.emf"/><Relationship Id="rId3" Type="http://schemas.openxmlformats.org/officeDocument/2006/relationships/image" Target="../media/image167.e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emf"/><Relationship Id="rId7" Type="http://schemas.openxmlformats.org/officeDocument/2006/relationships/image" Target="../media/image178.emf"/><Relationship Id="rId6" Type="http://schemas.openxmlformats.org/officeDocument/2006/relationships/image" Target="../media/image177.emf"/><Relationship Id="rId5" Type="http://schemas.openxmlformats.org/officeDocument/2006/relationships/image" Target="../media/image176.emf"/><Relationship Id="rId4" Type="http://schemas.openxmlformats.org/officeDocument/2006/relationships/image" Target="../media/image175.emf"/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3.e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Relationship Id="rId3" Type="http://schemas.openxmlformats.org/officeDocument/2006/relationships/image" Target="../media/image186.emf"/><Relationship Id="rId2" Type="http://schemas.openxmlformats.org/officeDocument/2006/relationships/image" Target="../media/image185.emf"/><Relationship Id="rId1" Type="http://schemas.openxmlformats.org/officeDocument/2006/relationships/image" Target="../media/image184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emf"/><Relationship Id="rId8" Type="http://schemas.openxmlformats.org/officeDocument/2006/relationships/image" Target="../media/image197.emf"/><Relationship Id="rId7" Type="http://schemas.openxmlformats.org/officeDocument/2006/relationships/image" Target="../media/image196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1" Type="http://schemas.openxmlformats.org/officeDocument/2006/relationships/image" Target="../media/image202.emf"/><Relationship Id="rId10" Type="http://schemas.openxmlformats.org/officeDocument/2006/relationships/image" Target="../media/image199.emf"/><Relationship Id="rId1" Type="http://schemas.openxmlformats.org/officeDocument/2006/relationships/image" Target="../media/image190.e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emf"/><Relationship Id="rId1" Type="http://schemas.openxmlformats.org/officeDocument/2006/relationships/image" Target="../media/image203.e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1.emf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" Type="http://schemas.openxmlformats.org/officeDocument/2006/relationships/image" Target="../media/image205.e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.emf"/><Relationship Id="rId8" Type="http://schemas.openxmlformats.org/officeDocument/2006/relationships/image" Target="../media/image30.emf"/><Relationship Id="rId7" Type="http://schemas.openxmlformats.org/officeDocument/2006/relationships/image" Target="../media/image29.emf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0" Type="http://schemas.openxmlformats.org/officeDocument/2006/relationships/image" Target="../media/image32.emf"/><Relationship Id="rId1" Type="http://schemas.openxmlformats.org/officeDocument/2006/relationships/image" Target="../media/image23.e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0.emf"/><Relationship Id="rId8" Type="http://schemas.openxmlformats.org/officeDocument/2006/relationships/image" Target="../media/image219.emf"/><Relationship Id="rId7" Type="http://schemas.openxmlformats.org/officeDocument/2006/relationships/image" Target="../media/image218.emf"/><Relationship Id="rId6" Type="http://schemas.openxmlformats.org/officeDocument/2006/relationships/image" Target="../media/image217.emf"/><Relationship Id="rId5" Type="http://schemas.openxmlformats.org/officeDocument/2006/relationships/image" Target="../media/image216.emf"/><Relationship Id="rId4" Type="http://schemas.openxmlformats.org/officeDocument/2006/relationships/image" Target="../media/image215.emf"/><Relationship Id="rId3" Type="http://schemas.openxmlformats.org/officeDocument/2006/relationships/image" Target="../media/image214.emf"/><Relationship Id="rId2" Type="http://schemas.openxmlformats.org/officeDocument/2006/relationships/image" Target="../media/image213.emf"/><Relationship Id="rId10" Type="http://schemas.openxmlformats.org/officeDocument/2006/relationships/image" Target="../media/image221.emf"/><Relationship Id="rId1" Type="http://schemas.openxmlformats.org/officeDocument/2006/relationships/image" Target="../media/image212.e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0.emf"/><Relationship Id="rId8" Type="http://schemas.openxmlformats.org/officeDocument/2006/relationships/image" Target="../media/image229.emf"/><Relationship Id="rId7" Type="http://schemas.openxmlformats.org/officeDocument/2006/relationships/image" Target="../media/image228.emf"/><Relationship Id="rId6" Type="http://schemas.openxmlformats.org/officeDocument/2006/relationships/image" Target="../media/image227.emf"/><Relationship Id="rId5" Type="http://schemas.openxmlformats.org/officeDocument/2006/relationships/image" Target="../media/image226.emf"/><Relationship Id="rId4" Type="http://schemas.openxmlformats.org/officeDocument/2006/relationships/image" Target="../media/image225.emf"/><Relationship Id="rId3" Type="http://schemas.openxmlformats.org/officeDocument/2006/relationships/image" Target="../media/image224.emf"/><Relationship Id="rId2" Type="http://schemas.openxmlformats.org/officeDocument/2006/relationships/image" Target="../media/image223.emf"/><Relationship Id="rId1" Type="http://schemas.openxmlformats.org/officeDocument/2006/relationships/image" Target="../media/image222.emf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9.emf"/><Relationship Id="rId8" Type="http://schemas.openxmlformats.org/officeDocument/2006/relationships/image" Target="../media/image238.emf"/><Relationship Id="rId7" Type="http://schemas.openxmlformats.org/officeDocument/2006/relationships/image" Target="../media/image237.emf"/><Relationship Id="rId6" Type="http://schemas.openxmlformats.org/officeDocument/2006/relationships/image" Target="../media/image236.emf"/><Relationship Id="rId5" Type="http://schemas.openxmlformats.org/officeDocument/2006/relationships/image" Target="../media/image235.emf"/><Relationship Id="rId4" Type="http://schemas.openxmlformats.org/officeDocument/2006/relationships/image" Target="../media/image234.emf"/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4" Type="http://schemas.openxmlformats.org/officeDocument/2006/relationships/image" Target="../media/image244.emf"/><Relationship Id="rId13" Type="http://schemas.openxmlformats.org/officeDocument/2006/relationships/image" Target="../media/image243.emf"/><Relationship Id="rId12" Type="http://schemas.openxmlformats.org/officeDocument/2006/relationships/image" Target="../media/image242.emf"/><Relationship Id="rId11" Type="http://schemas.openxmlformats.org/officeDocument/2006/relationships/image" Target="../media/image241.emf"/><Relationship Id="rId10" Type="http://schemas.openxmlformats.org/officeDocument/2006/relationships/image" Target="../media/image240.emf"/><Relationship Id="rId1" Type="http://schemas.openxmlformats.org/officeDocument/2006/relationships/image" Target="../media/image231.e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3.emf"/><Relationship Id="rId8" Type="http://schemas.openxmlformats.org/officeDocument/2006/relationships/image" Target="../media/image252.emf"/><Relationship Id="rId7" Type="http://schemas.openxmlformats.org/officeDocument/2006/relationships/image" Target="../media/image251.emf"/><Relationship Id="rId6" Type="http://schemas.openxmlformats.org/officeDocument/2006/relationships/image" Target="../media/image250.emf"/><Relationship Id="rId5" Type="http://schemas.openxmlformats.org/officeDocument/2006/relationships/image" Target="../media/image249.emf"/><Relationship Id="rId4" Type="http://schemas.openxmlformats.org/officeDocument/2006/relationships/image" Target="../media/image248.emf"/><Relationship Id="rId3" Type="http://schemas.openxmlformats.org/officeDocument/2006/relationships/image" Target="../media/image247.emf"/><Relationship Id="rId2" Type="http://schemas.openxmlformats.org/officeDocument/2006/relationships/image" Target="../media/image246.emf"/><Relationship Id="rId10" Type="http://schemas.openxmlformats.org/officeDocument/2006/relationships/image" Target="../media/image254.emf"/><Relationship Id="rId1" Type="http://schemas.openxmlformats.org/officeDocument/2006/relationships/image" Target="../media/image245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3.emf"/><Relationship Id="rId8" Type="http://schemas.openxmlformats.org/officeDocument/2006/relationships/image" Target="../media/image262.emf"/><Relationship Id="rId7" Type="http://schemas.openxmlformats.org/officeDocument/2006/relationships/image" Target="../media/image261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Relationship Id="rId3" Type="http://schemas.openxmlformats.org/officeDocument/2006/relationships/image" Target="../media/image257.emf"/><Relationship Id="rId2" Type="http://schemas.openxmlformats.org/officeDocument/2006/relationships/image" Target="../media/image256.emf"/><Relationship Id="rId10" Type="http://schemas.openxmlformats.org/officeDocument/2006/relationships/image" Target="../media/image264.emf"/><Relationship Id="rId1" Type="http://schemas.openxmlformats.org/officeDocument/2006/relationships/image" Target="../media/image255.emf"/></Relationships>
</file>

<file path=ppt/drawings/_rels/vmlDrawing3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71.emf"/><Relationship Id="rId6" Type="http://schemas.openxmlformats.org/officeDocument/2006/relationships/image" Target="../media/image270.emf"/><Relationship Id="rId5" Type="http://schemas.openxmlformats.org/officeDocument/2006/relationships/image" Target="../media/image269.emf"/><Relationship Id="rId4" Type="http://schemas.openxmlformats.org/officeDocument/2006/relationships/image" Target="../media/image268.emf"/><Relationship Id="rId3" Type="http://schemas.openxmlformats.org/officeDocument/2006/relationships/image" Target="../media/image267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/Relationships>
</file>

<file path=ppt/drawings/_rels/vmlDrawing3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0.emf"/><Relationship Id="rId8" Type="http://schemas.openxmlformats.org/officeDocument/2006/relationships/image" Target="../media/image279.emf"/><Relationship Id="rId7" Type="http://schemas.openxmlformats.org/officeDocument/2006/relationships/image" Target="../media/image278.emf"/><Relationship Id="rId6" Type="http://schemas.openxmlformats.org/officeDocument/2006/relationships/image" Target="../media/image277.emf"/><Relationship Id="rId5" Type="http://schemas.openxmlformats.org/officeDocument/2006/relationships/image" Target="../media/image276.emf"/><Relationship Id="rId4" Type="http://schemas.openxmlformats.org/officeDocument/2006/relationships/image" Target="../media/image275.emf"/><Relationship Id="rId3" Type="http://schemas.openxmlformats.org/officeDocument/2006/relationships/image" Target="../media/image274.emf"/><Relationship Id="rId2" Type="http://schemas.openxmlformats.org/officeDocument/2006/relationships/image" Target="../media/image273.emf"/><Relationship Id="rId10" Type="http://schemas.openxmlformats.org/officeDocument/2006/relationships/image" Target="../media/image281.emf"/><Relationship Id="rId1" Type="http://schemas.openxmlformats.org/officeDocument/2006/relationships/image" Target="../media/image272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7" Type="http://schemas.openxmlformats.org/officeDocument/2006/relationships/image" Target="../media/image288.emf"/><Relationship Id="rId6" Type="http://schemas.openxmlformats.org/officeDocument/2006/relationships/image" Target="../media/image287.emf"/><Relationship Id="rId5" Type="http://schemas.openxmlformats.org/officeDocument/2006/relationships/image" Target="../media/image286.emf"/><Relationship Id="rId4" Type="http://schemas.openxmlformats.org/officeDocument/2006/relationships/image" Target="../media/image285.emf"/><Relationship Id="rId3" Type="http://schemas.openxmlformats.org/officeDocument/2006/relationships/image" Target="../media/image284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8.emf"/><Relationship Id="rId8" Type="http://schemas.openxmlformats.org/officeDocument/2006/relationships/image" Target="../media/image297.emf"/><Relationship Id="rId7" Type="http://schemas.openxmlformats.org/officeDocument/2006/relationships/image" Target="../media/image296.emf"/><Relationship Id="rId6" Type="http://schemas.openxmlformats.org/officeDocument/2006/relationships/image" Target="../media/image295.emf"/><Relationship Id="rId5" Type="http://schemas.openxmlformats.org/officeDocument/2006/relationships/image" Target="../media/image294.emf"/><Relationship Id="rId4" Type="http://schemas.openxmlformats.org/officeDocument/2006/relationships/image" Target="../media/image293.emf"/><Relationship Id="rId3" Type="http://schemas.openxmlformats.org/officeDocument/2006/relationships/image" Target="../media/image292.emf"/><Relationship Id="rId2" Type="http://schemas.openxmlformats.org/officeDocument/2006/relationships/image" Target="../media/image291.emf"/><Relationship Id="rId12" Type="http://schemas.openxmlformats.org/officeDocument/2006/relationships/image" Target="../media/image301.emf"/><Relationship Id="rId11" Type="http://schemas.openxmlformats.org/officeDocument/2006/relationships/image" Target="../media/image300.emf"/><Relationship Id="rId10" Type="http://schemas.openxmlformats.org/officeDocument/2006/relationships/image" Target="../media/image299.emf"/><Relationship Id="rId1" Type="http://schemas.openxmlformats.org/officeDocument/2006/relationships/image" Target="../media/image290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0.emf"/><Relationship Id="rId8" Type="http://schemas.openxmlformats.org/officeDocument/2006/relationships/image" Target="../media/image309.emf"/><Relationship Id="rId7" Type="http://schemas.openxmlformats.org/officeDocument/2006/relationships/image" Target="../media/image308.emf"/><Relationship Id="rId6" Type="http://schemas.openxmlformats.org/officeDocument/2006/relationships/image" Target="../media/image307.emf"/><Relationship Id="rId5" Type="http://schemas.openxmlformats.org/officeDocument/2006/relationships/image" Target="../media/image306.emf"/><Relationship Id="rId4" Type="http://schemas.openxmlformats.org/officeDocument/2006/relationships/image" Target="../media/image305.emf"/><Relationship Id="rId3" Type="http://schemas.openxmlformats.org/officeDocument/2006/relationships/image" Target="../media/image304.emf"/><Relationship Id="rId2" Type="http://schemas.openxmlformats.org/officeDocument/2006/relationships/image" Target="../media/image303.emf"/><Relationship Id="rId10" Type="http://schemas.openxmlformats.org/officeDocument/2006/relationships/image" Target="../media/image311.emf"/><Relationship Id="rId1" Type="http://schemas.openxmlformats.org/officeDocument/2006/relationships/image" Target="../media/image30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4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2.emf"/><Relationship Id="rId8" Type="http://schemas.openxmlformats.org/officeDocument/2006/relationships/image" Target="../media/image321.emf"/><Relationship Id="rId7" Type="http://schemas.openxmlformats.org/officeDocument/2006/relationships/image" Target="../media/image320.emf"/><Relationship Id="rId6" Type="http://schemas.openxmlformats.org/officeDocument/2006/relationships/image" Target="../media/image319.emf"/><Relationship Id="rId5" Type="http://schemas.openxmlformats.org/officeDocument/2006/relationships/image" Target="../media/image318.emf"/><Relationship Id="rId4" Type="http://schemas.openxmlformats.org/officeDocument/2006/relationships/image" Target="../media/image317.emf"/><Relationship Id="rId3" Type="http://schemas.openxmlformats.org/officeDocument/2006/relationships/image" Target="../media/image316.emf"/><Relationship Id="rId2" Type="http://schemas.openxmlformats.org/officeDocument/2006/relationships/image" Target="../media/image315.emf"/><Relationship Id="rId10" Type="http://schemas.openxmlformats.org/officeDocument/2006/relationships/image" Target="../media/image323.emf"/><Relationship Id="rId1" Type="http://schemas.openxmlformats.org/officeDocument/2006/relationships/image" Target="../media/image314.emf"/></Relationships>
</file>

<file path=ppt/drawings/_rels/vmlDrawing4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32.emf"/><Relationship Id="rId8" Type="http://schemas.openxmlformats.org/officeDocument/2006/relationships/image" Target="../media/image331.emf"/><Relationship Id="rId7" Type="http://schemas.openxmlformats.org/officeDocument/2006/relationships/image" Target="../media/image330.emf"/><Relationship Id="rId6" Type="http://schemas.openxmlformats.org/officeDocument/2006/relationships/image" Target="../media/image329.emf"/><Relationship Id="rId5" Type="http://schemas.openxmlformats.org/officeDocument/2006/relationships/image" Target="../media/image328.emf"/><Relationship Id="rId4" Type="http://schemas.openxmlformats.org/officeDocument/2006/relationships/image" Target="../media/image327.emf"/><Relationship Id="rId3" Type="http://schemas.openxmlformats.org/officeDocument/2006/relationships/image" Target="../media/image326.emf"/><Relationship Id="rId2" Type="http://schemas.openxmlformats.org/officeDocument/2006/relationships/image" Target="../media/image325.emf"/><Relationship Id="rId14" Type="http://schemas.openxmlformats.org/officeDocument/2006/relationships/image" Target="../media/image337.emf"/><Relationship Id="rId13" Type="http://schemas.openxmlformats.org/officeDocument/2006/relationships/image" Target="../media/image336.emf"/><Relationship Id="rId12" Type="http://schemas.openxmlformats.org/officeDocument/2006/relationships/image" Target="../media/image335.emf"/><Relationship Id="rId11" Type="http://schemas.openxmlformats.org/officeDocument/2006/relationships/image" Target="../media/image334.emf"/><Relationship Id="rId10" Type="http://schemas.openxmlformats.org/officeDocument/2006/relationships/image" Target="../media/image333.emf"/><Relationship Id="rId1" Type="http://schemas.openxmlformats.org/officeDocument/2006/relationships/image" Target="../media/image324.emf"/></Relationships>
</file>

<file path=ppt/drawings/_rels/vmlDrawing4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6.emf"/><Relationship Id="rId8" Type="http://schemas.openxmlformats.org/officeDocument/2006/relationships/image" Target="../media/image345.emf"/><Relationship Id="rId7" Type="http://schemas.openxmlformats.org/officeDocument/2006/relationships/image" Target="../media/image344.emf"/><Relationship Id="rId6" Type="http://schemas.openxmlformats.org/officeDocument/2006/relationships/image" Target="../media/image343.emf"/><Relationship Id="rId5" Type="http://schemas.openxmlformats.org/officeDocument/2006/relationships/image" Target="../media/image342.emf"/><Relationship Id="rId4" Type="http://schemas.openxmlformats.org/officeDocument/2006/relationships/image" Target="../media/image341.emf"/><Relationship Id="rId3" Type="http://schemas.openxmlformats.org/officeDocument/2006/relationships/image" Target="../media/image340.emf"/><Relationship Id="rId2" Type="http://schemas.openxmlformats.org/officeDocument/2006/relationships/image" Target="../media/image339.emf"/><Relationship Id="rId10" Type="http://schemas.openxmlformats.org/officeDocument/2006/relationships/image" Target="../media/image347.emf"/><Relationship Id="rId1" Type="http://schemas.openxmlformats.org/officeDocument/2006/relationships/image" Target="../media/image338.emf"/></Relationships>
</file>

<file path=ppt/drawings/_rels/vmlDrawing4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1.emf"/><Relationship Id="rId8" Type="http://schemas.openxmlformats.org/officeDocument/2006/relationships/image" Target="../media/image355.emf"/><Relationship Id="rId7" Type="http://schemas.openxmlformats.org/officeDocument/2006/relationships/image" Target="../media/image354.emf"/><Relationship Id="rId6" Type="http://schemas.openxmlformats.org/officeDocument/2006/relationships/image" Target="../media/image353.emf"/><Relationship Id="rId5" Type="http://schemas.openxmlformats.org/officeDocument/2006/relationships/image" Target="../media/image352.emf"/><Relationship Id="rId4" Type="http://schemas.openxmlformats.org/officeDocument/2006/relationships/image" Target="../media/image351.emf"/><Relationship Id="rId3" Type="http://schemas.openxmlformats.org/officeDocument/2006/relationships/image" Target="../media/image350.emf"/><Relationship Id="rId2" Type="http://schemas.openxmlformats.org/officeDocument/2006/relationships/image" Target="../media/image349.emf"/><Relationship Id="rId15" Type="http://schemas.openxmlformats.org/officeDocument/2006/relationships/image" Target="../media/image347.emf"/><Relationship Id="rId14" Type="http://schemas.openxmlformats.org/officeDocument/2006/relationships/image" Target="../media/image346.emf"/><Relationship Id="rId13" Type="http://schemas.openxmlformats.org/officeDocument/2006/relationships/image" Target="../media/image345.emf"/><Relationship Id="rId12" Type="http://schemas.openxmlformats.org/officeDocument/2006/relationships/image" Target="../media/image344.emf"/><Relationship Id="rId11" Type="http://schemas.openxmlformats.org/officeDocument/2006/relationships/image" Target="../media/image343.emf"/><Relationship Id="rId10" Type="http://schemas.openxmlformats.org/officeDocument/2006/relationships/image" Target="../media/image342.emf"/><Relationship Id="rId1" Type="http://schemas.openxmlformats.org/officeDocument/2006/relationships/image" Target="../media/image348.e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64.emf"/><Relationship Id="rId8" Type="http://schemas.openxmlformats.org/officeDocument/2006/relationships/image" Target="../media/image363.emf"/><Relationship Id="rId7" Type="http://schemas.openxmlformats.org/officeDocument/2006/relationships/image" Target="../media/image362.emf"/><Relationship Id="rId6" Type="http://schemas.openxmlformats.org/officeDocument/2006/relationships/image" Target="../media/image361.emf"/><Relationship Id="rId5" Type="http://schemas.openxmlformats.org/officeDocument/2006/relationships/image" Target="../media/image360.emf"/><Relationship Id="rId4" Type="http://schemas.openxmlformats.org/officeDocument/2006/relationships/image" Target="../media/image359.emf"/><Relationship Id="rId3" Type="http://schemas.openxmlformats.org/officeDocument/2006/relationships/image" Target="../media/image358.emf"/><Relationship Id="rId24" Type="http://schemas.openxmlformats.org/officeDocument/2006/relationships/image" Target="../media/image379.emf"/><Relationship Id="rId23" Type="http://schemas.openxmlformats.org/officeDocument/2006/relationships/image" Target="../media/image378.emf"/><Relationship Id="rId22" Type="http://schemas.openxmlformats.org/officeDocument/2006/relationships/image" Target="../media/image377.emf"/><Relationship Id="rId21" Type="http://schemas.openxmlformats.org/officeDocument/2006/relationships/image" Target="../media/image376.emf"/><Relationship Id="rId20" Type="http://schemas.openxmlformats.org/officeDocument/2006/relationships/image" Target="../media/image375.emf"/><Relationship Id="rId2" Type="http://schemas.openxmlformats.org/officeDocument/2006/relationships/image" Target="../media/image357.emf"/><Relationship Id="rId19" Type="http://schemas.openxmlformats.org/officeDocument/2006/relationships/image" Target="../media/image374.emf"/><Relationship Id="rId18" Type="http://schemas.openxmlformats.org/officeDocument/2006/relationships/image" Target="../media/image373.emf"/><Relationship Id="rId17" Type="http://schemas.openxmlformats.org/officeDocument/2006/relationships/image" Target="../media/image372.emf"/><Relationship Id="rId16" Type="http://schemas.openxmlformats.org/officeDocument/2006/relationships/image" Target="../media/image371.emf"/><Relationship Id="rId15" Type="http://schemas.openxmlformats.org/officeDocument/2006/relationships/image" Target="../media/image370.emf"/><Relationship Id="rId14" Type="http://schemas.openxmlformats.org/officeDocument/2006/relationships/image" Target="../media/image369.emf"/><Relationship Id="rId13" Type="http://schemas.openxmlformats.org/officeDocument/2006/relationships/image" Target="../media/image368.emf"/><Relationship Id="rId12" Type="http://schemas.openxmlformats.org/officeDocument/2006/relationships/image" Target="../media/image367.emf"/><Relationship Id="rId11" Type="http://schemas.openxmlformats.org/officeDocument/2006/relationships/image" Target="../media/image366.emf"/><Relationship Id="rId10" Type="http://schemas.openxmlformats.org/officeDocument/2006/relationships/image" Target="../media/image365.emf"/><Relationship Id="rId1" Type="http://schemas.openxmlformats.org/officeDocument/2006/relationships/image" Target="../media/image356.emf"/></Relationships>
</file>

<file path=ppt/drawings/_rels/vmlDrawing4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8.emf"/><Relationship Id="rId8" Type="http://schemas.openxmlformats.org/officeDocument/2006/relationships/image" Target="../media/image387.emf"/><Relationship Id="rId7" Type="http://schemas.openxmlformats.org/officeDocument/2006/relationships/image" Target="../media/image386.emf"/><Relationship Id="rId6" Type="http://schemas.openxmlformats.org/officeDocument/2006/relationships/image" Target="../media/image385.emf"/><Relationship Id="rId5" Type="http://schemas.openxmlformats.org/officeDocument/2006/relationships/image" Target="../media/image384.emf"/><Relationship Id="rId4" Type="http://schemas.openxmlformats.org/officeDocument/2006/relationships/image" Target="../media/image383.emf"/><Relationship Id="rId3" Type="http://schemas.openxmlformats.org/officeDocument/2006/relationships/image" Target="../media/image382.emf"/><Relationship Id="rId2" Type="http://schemas.openxmlformats.org/officeDocument/2006/relationships/image" Target="../media/image381.emf"/><Relationship Id="rId19" Type="http://schemas.openxmlformats.org/officeDocument/2006/relationships/image" Target="../media/image398.emf"/><Relationship Id="rId18" Type="http://schemas.openxmlformats.org/officeDocument/2006/relationships/image" Target="../media/image397.emf"/><Relationship Id="rId17" Type="http://schemas.openxmlformats.org/officeDocument/2006/relationships/image" Target="../media/image396.emf"/><Relationship Id="rId16" Type="http://schemas.openxmlformats.org/officeDocument/2006/relationships/image" Target="../media/image395.emf"/><Relationship Id="rId15" Type="http://schemas.openxmlformats.org/officeDocument/2006/relationships/image" Target="../media/image394.emf"/><Relationship Id="rId14" Type="http://schemas.openxmlformats.org/officeDocument/2006/relationships/image" Target="../media/image393.emf"/><Relationship Id="rId13" Type="http://schemas.openxmlformats.org/officeDocument/2006/relationships/image" Target="../media/image392.emf"/><Relationship Id="rId12" Type="http://schemas.openxmlformats.org/officeDocument/2006/relationships/image" Target="../media/image391.emf"/><Relationship Id="rId11" Type="http://schemas.openxmlformats.org/officeDocument/2006/relationships/image" Target="../media/image390.emf"/><Relationship Id="rId10" Type="http://schemas.openxmlformats.org/officeDocument/2006/relationships/image" Target="../media/image389.emf"/><Relationship Id="rId1" Type="http://schemas.openxmlformats.org/officeDocument/2006/relationships/image" Target="../media/image380.emf"/></Relationships>
</file>

<file path=ppt/drawings/_rels/vmlDrawing4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8.emf"/><Relationship Id="rId8" Type="http://schemas.openxmlformats.org/officeDocument/2006/relationships/image" Target="../media/image407.emf"/><Relationship Id="rId7" Type="http://schemas.openxmlformats.org/officeDocument/2006/relationships/image" Target="../media/image406.emf"/><Relationship Id="rId6" Type="http://schemas.openxmlformats.org/officeDocument/2006/relationships/image" Target="../media/image405.emf"/><Relationship Id="rId5" Type="http://schemas.openxmlformats.org/officeDocument/2006/relationships/image" Target="../media/image404.emf"/><Relationship Id="rId4" Type="http://schemas.openxmlformats.org/officeDocument/2006/relationships/image" Target="../media/image403.emf"/><Relationship Id="rId3" Type="http://schemas.openxmlformats.org/officeDocument/2006/relationships/image" Target="../media/image401.emf"/><Relationship Id="rId2" Type="http://schemas.openxmlformats.org/officeDocument/2006/relationships/image" Target="../media/image400.emf"/><Relationship Id="rId1" Type="http://schemas.openxmlformats.org/officeDocument/2006/relationships/image" Target="../media/image399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emf"/><Relationship Id="rId1" Type="http://schemas.openxmlformats.org/officeDocument/2006/relationships/image" Target="../media/image409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1.emf"/></Relationships>
</file>

<file path=ppt/drawings/_rels/vmlDrawing4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3.emf"/><Relationship Id="rId1" Type="http://schemas.openxmlformats.org/officeDocument/2006/relationships/image" Target="../media/image412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emf"/><Relationship Id="rId8" Type="http://schemas.openxmlformats.org/officeDocument/2006/relationships/image" Target="../media/image42.emf"/><Relationship Id="rId7" Type="http://schemas.openxmlformats.org/officeDocument/2006/relationships/image" Target="../media/image41.emf"/><Relationship Id="rId6" Type="http://schemas.openxmlformats.org/officeDocument/2006/relationships/image" Target="../media/image40.wmf"/><Relationship Id="rId5" Type="http://schemas.openxmlformats.org/officeDocument/2006/relationships/image" Target="../media/image39.emf"/><Relationship Id="rId4" Type="http://schemas.openxmlformats.org/officeDocument/2006/relationships/image" Target="../media/image38.emf"/><Relationship Id="rId3" Type="http://schemas.openxmlformats.org/officeDocument/2006/relationships/image" Target="../media/image37.emf"/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5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6.e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420.emf"/><Relationship Id="rId3" Type="http://schemas.openxmlformats.org/officeDocument/2006/relationships/image" Target="../media/image419.emf"/><Relationship Id="rId2" Type="http://schemas.openxmlformats.org/officeDocument/2006/relationships/image" Target="../media/image418.emf"/><Relationship Id="rId1" Type="http://schemas.openxmlformats.org/officeDocument/2006/relationships/image" Target="../media/image417.e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2.wmf"/><Relationship Id="rId1" Type="http://schemas.openxmlformats.org/officeDocument/2006/relationships/image" Target="../media/image421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3.wmf"/></Relationships>
</file>

<file path=ppt/drawings/_rels/vmlDrawing5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5.emf"/><Relationship Id="rId1" Type="http://schemas.openxmlformats.org/officeDocument/2006/relationships/image" Target="../media/image424.emf"/></Relationships>
</file>

<file path=ppt/drawings/_rels/vmlDrawing5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4.emf"/><Relationship Id="rId8" Type="http://schemas.openxmlformats.org/officeDocument/2006/relationships/image" Target="../media/image433.emf"/><Relationship Id="rId7" Type="http://schemas.openxmlformats.org/officeDocument/2006/relationships/image" Target="../media/image432.emf"/><Relationship Id="rId6" Type="http://schemas.openxmlformats.org/officeDocument/2006/relationships/image" Target="../media/image431.emf"/><Relationship Id="rId5" Type="http://schemas.openxmlformats.org/officeDocument/2006/relationships/image" Target="../media/image430.emf"/><Relationship Id="rId4" Type="http://schemas.openxmlformats.org/officeDocument/2006/relationships/image" Target="../media/image429.emf"/><Relationship Id="rId3" Type="http://schemas.openxmlformats.org/officeDocument/2006/relationships/image" Target="../media/image428.emf"/><Relationship Id="rId22" Type="http://schemas.openxmlformats.org/officeDocument/2006/relationships/image" Target="../media/image447.emf"/><Relationship Id="rId21" Type="http://schemas.openxmlformats.org/officeDocument/2006/relationships/image" Target="../media/image446.emf"/><Relationship Id="rId20" Type="http://schemas.openxmlformats.org/officeDocument/2006/relationships/image" Target="../media/image445.emf"/><Relationship Id="rId2" Type="http://schemas.openxmlformats.org/officeDocument/2006/relationships/image" Target="../media/image427.emf"/><Relationship Id="rId19" Type="http://schemas.openxmlformats.org/officeDocument/2006/relationships/image" Target="../media/image444.emf"/><Relationship Id="rId18" Type="http://schemas.openxmlformats.org/officeDocument/2006/relationships/image" Target="../media/image443.emf"/><Relationship Id="rId17" Type="http://schemas.openxmlformats.org/officeDocument/2006/relationships/image" Target="../media/image442.emf"/><Relationship Id="rId16" Type="http://schemas.openxmlformats.org/officeDocument/2006/relationships/image" Target="../media/image441.emf"/><Relationship Id="rId15" Type="http://schemas.openxmlformats.org/officeDocument/2006/relationships/image" Target="../media/image440.emf"/><Relationship Id="rId14" Type="http://schemas.openxmlformats.org/officeDocument/2006/relationships/image" Target="../media/image439.emf"/><Relationship Id="rId13" Type="http://schemas.openxmlformats.org/officeDocument/2006/relationships/image" Target="../media/image438.emf"/><Relationship Id="rId12" Type="http://schemas.openxmlformats.org/officeDocument/2006/relationships/image" Target="../media/image437.emf"/><Relationship Id="rId11" Type="http://schemas.openxmlformats.org/officeDocument/2006/relationships/image" Target="../media/image436.emf"/><Relationship Id="rId10" Type="http://schemas.openxmlformats.org/officeDocument/2006/relationships/image" Target="../media/image435.emf"/><Relationship Id="rId1" Type="http://schemas.openxmlformats.org/officeDocument/2006/relationships/image" Target="../media/image426.emf"/></Relationships>
</file>

<file path=ppt/drawings/_rels/vmlDrawing5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53.emf"/><Relationship Id="rId5" Type="http://schemas.openxmlformats.org/officeDocument/2006/relationships/image" Target="../media/image452.emf"/><Relationship Id="rId4" Type="http://schemas.openxmlformats.org/officeDocument/2006/relationships/image" Target="../media/image451.emf"/><Relationship Id="rId3" Type="http://schemas.openxmlformats.org/officeDocument/2006/relationships/image" Target="../media/image450.emf"/><Relationship Id="rId2" Type="http://schemas.openxmlformats.org/officeDocument/2006/relationships/image" Target="../media/image449.emf"/><Relationship Id="rId1" Type="http://schemas.openxmlformats.org/officeDocument/2006/relationships/image" Target="../media/image448.emf"/></Relationships>
</file>

<file path=ppt/drawings/_rels/vmlDrawing5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4.emf"/></Relationships>
</file>

<file path=ppt/drawings/_rels/vmlDrawing59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1.emf"/><Relationship Id="rId6" Type="http://schemas.openxmlformats.org/officeDocument/2006/relationships/image" Target="../media/image460.emf"/><Relationship Id="rId5" Type="http://schemas.openxmlformats.org/officeDocument/2006/relationships/image" Target="../media/image459.emf"/><Relationship Id="rId4" Type="http://schemas.openxmlformats.org/officeDocument/2006/relationships/image" Target="../media/image458.emf"/><Relationship Id="rId3" Type="http://schemas.openxmlformats.org/officeDocument/2006/relationships/image" Target="../media/image457.emf"/><Relationship Id="rId2" Type="http://schemas.openxmlformats.org/officeDocument/2006/relationships/image" Target="../media/image456.emf"/><Relationship Id="rId1" Type="http://schemas.openxmlformats.org/officeDocument/2006/relationships/image" Target="../media/image455.e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emf"/><Relationship Id="rId8" Type="http://schemas.openxmlformats.org/officeDocument/2006/relationships/image" Target="../media/image51.emf"/><Relationship Id="rId7" Type="http://schemas.openxmlformats.org/officeDocument/2006/relationships/image" Target="../media/image50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1" Type="http://schemas.openxmlformats.org/officeDocument/2006/relationships/image" Target="../media/image54.wmf"/><Relationship Id="rId10" Type="http://schemas.openxmlformats.org/officeDocument/2006/relationships/image" Target="../media/image53.emf"/><Relationship Id="rId1" Type="http://schemas.openxmlformats.org/officeDocument/2006/relationships/image" Target="../media/image44.emf"/></Relationships>
</file>

<file path=ppt/drawings/_rels/vmlDrawing60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0.emf"/><Relationship Id="rId8" Type="http://schemas.openxmlformats.org/officeDocument/2006/relationships/image" Target="../media/image469.emf"/><Relationship Id="rId7" Type="http://schemas.openxmlformats.org/officeDocument/2006/relationships/image" Target="../media/image468.emf"/><Relationship Id="rId6" Type="http://schemas.openxmlformats.org/officeDocument/2006/relationships/image" Target="../media/image467.emf"/><Relationship Id="rId5" Type="http://schemas.openxmlformats.org/officeDocument/2006/relationships/image" Target="../media/image466.emf"/><Relationship Id="rId4" Type="http://schemas.openxmlformats.org/officeDocument/2006/relationships/image" Target="../media/image465.emf"/><Relationship Id="rId3" Type="http://schemas.openxmlformats.org/officeDocument/2006/relationships/image" Target="../media/image464.emf"/><Relationship Id="rId2" Type="http://schemas.openxmlformats.org/officeDocument/2006/relationships/image" Target="../media/image463.emf"/><Relationship Id="rId1" Type="http://schemas.openxmlformats.org/officeDocument/2006/relationships/image" Target="../media/image462.emf"/></Relationships>
</file>

<file path=ppt/drawings/_rels/vmlDrawing61.vml.rels><?xml version="1.0" encoding="UTF-8" standalone="yes"?>
<Relationships xmlns="http://schemas.openxmlformats.org/package/2006/relationships"><Relationship Id="rId9" Type="http://schemas.openxmlformats.org/officeDocument/2006/relationships/image" Target="../media/image479.emf"/><Relationship Id="rId8" Type="http://schemas.openxmlformats.org/officeDocument/2006/relationships/image" Target="../media/image478.emf"/><Relationship Id="rId7" Type="http://schemas.openxmlformats.org/officeDocument/2006/relationships/image" Target="../media/image477.emf"/><Relationship Id="rId6" Type="http://schemas.openxmlformats.org/officeDocument/2006/relationships/image" Target="../media/image476.emf"/><Relationship Id="rId5" Type="http://schemas.openxmlformats.org/officeDocument/2006/relationships/image" Target="../media/image475.emf"/><Relationship Id="rId4" Type="http://schemas.openxmlformats.org/officeDocument/2006/relationships/image" Target="../media/image474.emf"/><Relationship Id="rId3" Type="http://schemas.openxmlformats.org/officeDocument/2006/relationships/image" Target="../media/image473.emf"/><Relationship Id="rId2" Type="http://schemas.openxmlformats.org/officeDocument/2006/relationships/image" Target="../media/image472.emf"/><Relationship Id="rId10" Type="http://schemas.openxmlformats.org/officeDocument/2006/relationships/image" Target="../media/image480.emf"/><Relationship Id="rId1" Type="http://schemas.openxmlformats.org/officeDocument/2006/relationships/image" Target="../media/image471.emf"/></Relationships>
</file>

<file path=ppt/drawings/_rels/vmlDrawing62.vml.rels><?xml version="1.0" encoding="UTF-8" standalone="yes"?>
<Relationships xmlns="http://schemas.openxmlformats.org/package/2006/relationships"><Relationship Id="rId7" Type="http://schemas.openxmlformats.org/officeDocument/2006/relationships/image" Target="../media/image487.emf"/><Relationship Id="rId6" Type="http://schemas.openxmlformats.org/officeDocument/2006/relationships/image" Target="../media/image486.emf"/><Relationship Id="rId5" Type="http://schemas.openxmlformats.org/officeDocument/2006/relationships/image" Target="../media/image485.emf"/><Relationship Id="rId4" Type="http://schemas.openxmlformats.org/officeDocument/2006/relationships/image" Target="../media/image484.emf"/><Relationship Id="rId3" Type="http://schemas.openxmlformats.org/officeDocument/2006/relationships/image" Target="../media/image483.emf"/><Relationship Id="rId2" Type="http://schemas.openxmlformats.org/officeDocument/2006/relationships/image" Target="../media/image482.emf"/><Relationship Id="rId1" Type="http://schemas.openxmlformats.org/officeDocument/2006/relationships/image" Target="../media/image481.e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5.emf"/><Relationship Id="rId7" Type="http://schemas.openxmlformats.org/officeDocument/2006/relationships/image" Target="../media/image494.emf"/><Relationship Id="rId6" Type="http://schemas.openxmlformats.org/officeDocument/2006/relationships/image" Target="../media/image493.emf"/><Relationship Id="rId5" Type="http://schemas.openxmlformats.org/officeDocument/2006/relationships/image" Target="../media/image492.emf"/><Relationship Id="rId4" Type="http://schemas.openxmlformats.org/officeDocument/2006/relationships/image" Target="../media/image491.emf"/><Relationship Id="rId3" Type="http://schemas.openxmlformats.org/officeDocument/2006/relationships/image" Target="../media/image490.emf"/><Relationship Id="rId2" Type="http://schemas.openxmlformats.org/officeDocument/2006/relationships/image" Target="../media/image489.emf"/><Relationship Id="rId1" Type="http://schemas.openxmlformats.org/officeDocument/2006/relationships/image" Target="../media/image488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3.emf"/><Relationship Id="rId7" Type="http://schemas.openxmlformats.org/officeDocument/2006/relationships/image" Target="../media/image502.emf"/><Relationship Id="rId6" Type="http://schemas.openxmlformats.org/officeDocument/2006/relationships/image" Target="../media/image501.emf"/><Relationship Id="rId5" Type="http://schemas.openxmlformats.org/officeDocument/2006/relationships/image" Target="../media/image500.emf"/><Relationship Id="rId4" Type="http://schemas.openxmlformats.org/officeDocument/2006/relationships/image" Target="../media/image499.emf"/><Relationship Id="rId3" Type="http://schemas.openxmlformats.org/officeDocument/2006/relationships/image" Target="../media/image498.emf"/><Relationship Id="rId2" Type="http://schemas.openxmlformats.org/officeDocument/2006/relationships/image" Target="../media/image497.emf"/><Relationship Id="rId1" Type="http://schemas.openxmlformats.org/officeDocument/2006/relationships/image" Target="../media/image496.emf"/></Relationships>
</file>

<file path=ppt/drawings/_rels/vmlDrawing6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4.emf"/></Relationships>
</file>

<file path=ppt/drawings/_rels/vmlDrawing6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13.emf"/><Relationship Id="rId8" Type="http://schemas.openxmlformats.org/officeDocument/2006/relationships/image" Target="../media/image512.emf"/><Relationship Id="rId7" Type="http://schemas.openxmlformats.org/officeDocument/2006/relationships/image" Target="../media/image511.emf"/><Relationship Id="rId6" Type="http://schemas.openxmlformats.org/officeDocument/2006/relationships/image" Target="../media/image510.emf"/><Relationship Id="rId5" Type="http://schemas.openxmlformats.org/officeDocument/2006/relationships/image" Target="../media/image509.emf"/><Relationship Id="rId4" Type="http://schemas.openxmlformats.org/officeDocument/2006/relationships/image" Target="../media/image508.emf"/><Relationship Id="rId3" Type="http://schemas.openxmlformats.org/officeDocument/2006/relationships/image" Target="../media/image507.emf"/><Relationship Id="rId2" Type="http://schemas.openxmlformats.org/officeDocument/2006/relationships/image" Target="../media/image506.emf"/><Relationship Id="rId1" Type="http://schemas.openxmlformats.org/officeDocument/2006/relationships/image" Target="../media/image505.emf"/></Relationships>
</file>

<file path=ppt/drawings/_rels/vmlDrawing67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7.emf"/><Relationship Id="rId3" Type="http://schemas.openxmlformats.org/officeDocument/2006/relationships/image" Target="../media/image516.emf"/><Relationship Id="rId2" Type="http://schemas.openxmlformats.org/officeDocument/2006/relationships/image" Target="../media/image515.emf"/><Relationship Id="rId1" Type="http://schemas.openxmlformats.org/officeDocument/2006/relationships/image" Target="../media/image514.emf"/></Relationships>
</file>

<file path=ppt/drawings/_rels/vmlDrawing68.vml.rels><?xml version="1.0" encoding="UTF-8" standalone="yes"?>
<Relationships xmlns="http://schemas.openxmlformats.org/package/2006/relationships"><Relationship Id="rId7" Type="http://schemas.openxmlformats.org/officeDocument/2006/relationships/image" Target="../media/image524.emf"/><Relationship Id="rId6" Type="http://schemas.openxmlformats.org/officeDocument/2006/relationships/image" Target="../media/image523.emf"/><Relationship Id="rId5" Type="http://schemas.openxmlformats.org/officeDocument/2006/relationships/image" Target="../media/image522.emf"/><Relationship Id="rId4" Type="http://schemas.openxmlformats.org/officeDocument/2006/relationships/image" Target="../media/image521.emf"/><Relationship Id="rId3" Type="http://schemas.openxmlformats.org/officeDocument/2006/relationships/image" Target="../media/image520.emf"/><Relationship Id="rId2" Type="http://schemas.openxmlformats.org/officeDocument/2006/relationships/image" Target="../media/image519.emf"/><Relationship Id="rId1" Type="http://schemas.openxmlformats.org/officeDocument/2006/relationships/image" Target="../media/image518.emf"/></Relationships>
</file>

<file path=ppt/drawings/_rels/vmlDrawing6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29.emf"/><Relationship Id="rId4" Type="http://schemas.openxmlformats.org/officeDocument/2006/relationships/image" Target="../media/image528.emf"/><Relationship Id="rId3" Type="http://schemas.openxmlformats.org/officeDocument/2006/relationships/image" Target="../media/image527.emf"/><Relationship Id="rId2" Type="http://schemas.openxmlformats.org/officeDocument/2006/relationships/image" Target="../media/image526.emf"/><Relationship Id="rId1" Type="http://schemas.openxmlformats.org/officeDocument/2006/relationships/image" Target="../media/image525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7" Type="http://schemas.openxmlformats.org/officeDocument/2006/relationships/image" Target="../media/image61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70.vml.rels><?xml version="1.0" encoding="UTF-8" standalone="yes"?>
<Relationships xmlns="http://schemas.openxmlformats.org/package/2006/relationships"><Relationship Id="rId9" Type="http://schemas.openxmlformats.org/officeDocument/2006/relationships/image" Target="../media/image538.emf"/><Relationship Id="rId8" Type="http://schemas.openxmlformats.org/officeDocument/2006/relationships/image" Target="../media/image537.emf"/><Relationship Id="rId7" Type="http://schemas.openxmlformats.org/officeDocument/2006/relationships/image" Target="../media/image536.emf"/><Relationship Id="rId6" Type="http://schemas.openxmlformats.org/officeDocument/2006/relationships/image" Target="../media/image535.emf"/><Relationship Id="rId5" Type="http://schemas.openxmlformats.org/officeDocument/2006/relationships/image" Target="../media/image534.emf"/><Relationship Id="rId4" Type="http://schemas.openxmlformats.org/officeDocument/2006/relationships/image" Target="../media/image533.emf"/><Relationship Id="rId3" Type="http://schemas.openxmlformats.org/officeDocument/2006/relationships/image" Target="../media/image532.emf"/><Relationship Id="rId2" Type="http://schemas.openxmlformats.org/officeDocument/2006/relationships/image" Target="../media/image531.emf"/><Relationship Id="rId1" Type="http://schemas.openxmlformats.org/officeDocument/2006/relationships/image" Target="../media/image530.emf"/></Relationships>
</file>

<file path=ppt/drawings/_rels/vmlDrawing71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3.emf"/><Relationship Id="rId4" Type="http://schemas.openxmlformats.org/officeDocument/2006/relationships/image" Target="../media/image542.emf"/><Relationship Id="rId3" Type="http://schemas.openxmlformats.org/officeDocument/2006/relationships/image" Target="../media/image541.emf"/><Relationship Id="rId2" Type="http://schemas.openxmlformats.org/officeDocument/2006/relationships/image" Target="../media/image540.emf"/><Relationship Id="rId1" Type="http://schemas.openxmlformats.org/officeDocument/2006/relationships/image" Target="../media/image539.emf"/></Relationships>
</file>

<file path=ppt/drawings/_rels/vmlDrawing7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8.emf"/><Relationship Id="rId4" Type="http://schemas.openxmlformats.org/officeDocument/2006/relationships/image" Target="../media/image547.emf"/><Relationship Id="rId3" Type="http://schemas.openxmlformats.org/officeDocument/2006/relationships/image" Target="../media/image546.emf"/><Relationship Id="rId2" Type="http://schemas.openxmlformats.org/officeDocument/2006/relationships/image" Target="../media/image545.emf"/><Relationship Id="rId1" Type="http://schemas.openxmlformats.org/officeDocument/2006/relationships/image" Target="../media/image544.emf"/></Relationships>
</file>

<file path=ppt/drawings/_rels/vmlDrawing7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1.emf"/><Relationship Id="rId2" Type="http://schemas.openxmlformats.org/officeDocument/2006/relationships/image" Target="../media/image550.wmf"/><Relationship Id="rId1" Type="http://schemas.openxmlformats.org/officeDocument/2006/relationships/image" Target="../media/image549.emf"/></Relationships>
</file>

<file path=ppt/drawings/_rels/vmlDrawing74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5.emf"/><Relationship Id="rId3" Type="http://schemas.openxmlformats.org/officeDocument/2006/relationships/image" Target="../media/image554.emf"/><Relationship Id="rId2" Type="http://schemas.openxmlformats.org/officeDocument/2006/relationships/image" Target="../media/image553.emf"/><Relationship Id="rId1" Type="http://schemas.openxmlformats.org/officeDocument/2006/relationships/image" Target="../media/image552.emf"/></Relationships>
</file>

<file path=ppt/drawings/_rels/vmlDrawing75.vml.rels><?xml version="1.0" encoding="UTF-8" standalone="yes"?>
<Relationships xmlns="http://schemas.openxmlformats.org/package/2006/relationships"><Relationship Id="rId6" Type="http://schemas.openxmlformats.org/officeDocument/2006/relationships/image" Target="../media/image561.emf"/><Relationship Id="rId5" Type="http://schemas.openxmlformats.org/officeDocument/2006/relationships/image" Target="../media/image560.emf"/><Relationship Id="rId4" Type="http://schemas.openxmlformats.org/officeDocument/2006/relationships/image" Target="../media/image559.emf"/><Relationship Id="rId3" Type="http://schemas.openxmlformats.org/officeDocument/2006/relationships/image" Target="../media/image558.emf"/><Relationship Id="rId2" Type="http://schemas.openxmlformats.org/officeDocument/2006/relationships/image" Target="../media/image557.emf"/><Relationship Id="rId1" Type="http://schemas.openxmlformats.org/officeDocument/2006/relationships/image" Target="../media/image556.emf"/></Relationships>
</file>

<file path=ppt/drawings/_rels/vmlDrawing7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70.emf"/><Relationship Id="rId8" Type="http://schemas.openxmlformats.org/officeDocument/2006/relationships/image" Target="../media/image569.emf"/><Relationship Id="rId7" Type="http://schemas.openxmlformats.org/officeDocument/2006/relationships/image" Target="../media/image568.emf"/><Relationship Id="rId6" Type="http://schemas.openxmlformats.org/officeDocument/2006/relationships/image" Target="../media/image567.emf"/><Relationship Id="rId5" Type="http://schemas.openxmlformats.org/officeDocument/2006/relationships/image" Target="../media/image566.emf"/><Relationship Id="rId4" Type="http://schemas.openxmlformats.org/officeDocument/2006/relationships/image" Target="../media/image565.emf"/><Relationship Id="rId3" Type="http://schemas.openxmlformats.org/officeDocument/2006/relationships/image" Target="../media/image564.emf"/><Relationship Id="rId2" Type="http://schemas.openxmlformats.org/officeDocument/2006/relationships/image" Target="../media/image563.emf"/><Relationship Id="rId10" Type="http://schemas.openxmlformats.org/officeDocument/2006/relationships/image" Target="../media/image571.emf"/><Relationship Id="rId1" Type="http://schemas.openxmlformats.org/officeDocument/2006/relationships/image" Target="../media/image562.emf"/></Relationships>
</file>

<file path=ppt/drawings/_rels/vmlDrawing77.vml.rels><?xml version="1.0" encoding="UTF-8" standalone="yes"?>
<Relationships xmlns="http://schemas.openxmlformats.org/package/2006/relationships"><Relationship Id="rId7" Type="http://schemas.openxmlformats.org/officeDocument/2006/relationships/image" Target="../media/image578.emf"/><Relationship Id="rId6" Type="http://schemas.openxmlformats.org/officeDocument/2006/relationships/image" Target="../media/image577.emf"/><Relationship Id="rId5" Type="http://schemas.openxmlformats.org/officeDocument/2006/relationships/image" Target="../media/image576.emf"/><Relationship Id="rId4" Type="http://schemas.openxmlformats.org/officeDocument/2006/relationships/image" Target="../media/image575.emf"/><Relationship Id="rId3" Type="http://schemas.openxmlformats.org/officeDocument/2006/relationships/image" Target="../media/image574.emf"/><Relationship Id="rId2" Type="http://schemas.openxmlformats.org/officeDocument/2006/relationships/image" Target="../media/image573.emf"/><Relationship Id="rId1" Type="http://schemas.openxmlformats.org/officeDocument/2006/relationships/image" Target="../media/image572.e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emf"/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3" Type="http://schemas.openxmlformats.org/officeDocument/2006/relationships/image" Target="../media/image74.emf"/><Relationship Id="rId12" Type="http://schemas.openxmlformats.org/officeDocument/2006/relationships/image" Target="../media/image73.emf"/><Relationship Id="rId11" Type="http://schemas.openxmlformats.org/officeDocument/2006/relationships/image" Target="../media/image72.emf"/><Relationship Id="rId10" Type="http://schemas.openxmlformats.org/officeDocument/2006/relationships/image" Target="../media/image71.emf"/><Relationship Id="rId1" Type="http://schemas.openxmlformats.org/officeDocument/2006/relationships/image" Target="../media/image62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7" Type="http://schemas.openxmlformats.org/officeDocument/2006/relationships/image" Target="../media/image81.emf"/><Relationship Id="rId6" Type="http://schemas.openxmlformats.org/officeDocument/2006/relationships/image" Target="../media/image80.emf"/><Relationship Id="rId5" Type="http://schemas.openxmlformats.org/officeDocument/2006/relationships/image" Target="../media/image79.emf"/><Relationship Id="rId4" Type="http://schemas.openxmlformats.org/officeDocument/2006/relationships/image" Target="../media/image78.emf"/><Relationship Id="rId3" Type="http://schemas.openxmlformats.org/officeDocument/2006/relationships/image" Target="../media/image77.emf"/><Relationship Id="rId2" Type="http://schemas.openxmlformats.org/officeDocument/2006/relationships/image" Target="../media/image76.emf"/><Relationship Id="rId1" Type="http://schemas.openxmlformats.org/officeDocument/2006/relationships/image" Target="../media/image7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16B38-7068-40A0-B8A4-3830B5F3D01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9CA2B-8CC2-4955-AE31-87DB661E513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CA2B-8CC2-4955-AE31-87DB661E51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CA2B-8CC2-4955-AE31-87DB661E51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CA2B-8CC2-4955-AE31-87DB661E51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39CA2B-8CC2-4955-AE31-87DB661E513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010" name="Picture 2" descr="33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"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33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"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WordArt 9"/>
          <p:cNvSpPr>
            <a:spLocks noChangeArrowheads="1" noChangeShapeType="1" noTextEdit="1"/>
          </p:cNvSpPr>
          <p:nvPr userDrawn="1"/>
        </p:nvSpPr>
        <p:spPr bwMode="auto">
          <a:xfrm>
            <a:off x="6853767" y="90488"/>
            <a:ext cx="3659717" cy="3143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37"/>
              </a:avLst>
            </a:prstTxWarp>
          </a:bodyPr>
          <a:lstStyle/>
          <a:p>
            <a:pPr algn="ctr"/>
            <a:r>
              <a:rPr lang="zh-CN" altLang="en-US" sz="2400" kern="1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正弦稳态电路的分析</a:t>
            </a:r>
            <a:endParaRPr lang="zh-CN" altLang="en-US" sz="2400" kern="1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slide" Target="slide33.xml"/><Relationship Id="rId7" Type="http://schemas.openxmlformats.org/officeDocument/2006/relationships/slide" Target="slide3.xml"/><Relationship Id="rId6" Type="http://schemas.openxmlformats.org/officeDocument/2006/relationships/slide" Target="slide88.xml"/><Relationship Id="rId5" Type="http://schemas.openxmlformats.org/officeDocument/2006/relationships/slide" Target="slide84.xml"/><Relationship Id="rId4" Type="http://schemas.openxmlformats.org/officeDocument/2006/relationships/slide" Target="slide6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" Target="slide3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emf"/><Relationship Id="rId8" Type="http://schemas.openxmlformats.org/officeDocument/2006/relationships/oleObject" Target="../embeddings/oleObject52.bin"/><Relationship Id="rId7" Type="http://schemas.openxmlformats.org/officeDocument/2006/relationships/image" Target="../media/image57.emf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0.bin"/><Relationship Id="rId3" Type="http://schemas.openxmlformats.org/officeDocument/2006/relationships/image" Target="../media/image55.emf"/><Relationship Id="rId2" Type="http://schemas.openxmlformats.org/officeDocument/2006/relationships/oleObject" Target="../embeddings/oleObject49.bin"/><Relationship Id="rId19" Type="http://schemas.openxmlformats.org/officeDocument/2006/relationships/vmlDrawing" Target="../drawings/vmlDrawing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8.emf"/><Relationship Id="rId16" Type="http://schemas.openxmlformats.org/officeDocument/2006/relationships/oleObject" Target="../embeddings/oleObject56.bin"/><Relationship Id="rId15" Type="http://schemas.openxmlformats.org/officeDocument/2006/relationships/image" Target="../media/image61.emf"/><Relationship Id="rId14" Type="http://schemas.openxmlformats.org/officeDocument/2006/relationships/oleObject" Target="../embeddings/oleObject55.bin"/><Relationship Id="rId13" Type="http://schemas.openxmlformats.org/officeDocument/2006/relationships/image" Target="../media/image60.emf"/><Relationship Id="rId12" Type="http://schemas.openxmlformats.org/officeDocument/2006/relationships/oleObject" Target="../embeddings/oleObject54.bin"/><Relationship Id="rId11" Type="http://schemas.openxmlformats.org/officeDocument/2006/relationships/image" Target="../media/image59.emf"/><Relationship Id="rId10" Type="http://schemas.openxmlformats.org/officeDocument/2006/relationships/oleObject" Target="../embeddings/oleObject53.bin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8.bin"/><Relationship Id="rId29" Type="http://schemas.openxmlformats.org/officeDocument/2006/relationships/vmlDrawing" Target="../drawings/vmlDrawing8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74.emf"/><Relationship Id="rId26" Type="http://schemas.openxmlformats.org/officeDocument/2006/relationships/oleObject" Target="../embeddings/oleObject69.bin"/><Relationship Id="rId25" Type="http://schemas.openxmlformats.org/officeDocument/2006/relationships/image" Target="../media/image73.emf"/><Relationship Id="rId24" Type="http://schemas.openxmlformats.org/officeDocument/2006/relationships/oleObject" Target="../embeddings/oleObject68.bin"/><Relationship Id="rId23" Type="http://schemas.openxmlformats.org/officeDocument/2006/relationships/image" Target="../media/image72.emf"/><Relationship Id="rId22" Type="http://schemas.openxmlformats.org/officeDocument/2006/relationships/oleObject" Target="../embeddings/oleObject67.bin"/><Relationship Id="rId21" Type="http://schemas.openxmlformats.org/officeDocument/2006/relationships/image" Target="../media/image71.emf"/><Relationship Id="rId20" Type="http://schemas.openxmlformats.org/officeDocument/2006/relationships/oleObject" Target="../embeddings/oleObject66.bin"/><Relationship Id="rId2" Type="http://schemas.openxmlformats.org/officeDocument/2006/relationships/image" Target="../media/image62.emf"/><Relationship Id="rId19" Type="http://schemas.openxmlformats.org/officeDocument/2006/relationships/image" Target="../media/image70.emf"/><Relationship Id="rId18" Type="http://schemas.openxmlformats.org/officeDocument/2006/relationships/oleObject" Target="../embeddings/oleObject65.bin"/><Relationship Id="rId17" Type="http://schemas.openxmlformats.org/officeDocument/2006/relationships/image" Target="../media/image69.emf"/><Relationship Id="rId16" Type="http://schemas.openxmlformats.org/officeDocument/2006/relationships/oleObject" Target="../embeddings/oleObject64.bin"/><Relationship Id="rId15" Type="http://schemas.openxmlformats.org/officeDocument/2006/relationships/image" Target="../media/image68.emf"/><Relationship Id="rId14" Type="http://schemas.openxmlformats.org/officeDocument/2006/relationships/oleObject" Target="../embeddings/oleObject63.bin"/><Relationship Id="rId13" Type="http://schemas.openxmlformats.org/officeDocument/2006/relationships/image" Target="../media/image67.emf"/><Relationship Id="rId12" Type="http://schemas.openxmlformats.org/officeDocument/2006/relationships/oleObject" Target="../embeddings/oleObject62.bin"/><Relationship Id="rId11" Type="http://schemas.openxmlformats.org/officeDocument/2006/relationships/image" Target="../media/image4.png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5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78.e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7.e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6.emf"/><Relationship Id="rId3" Type="http://schemas.openxmlformats.org/officeDocument/2006/relationships/oleObject" Target="../embeddings/oleObject71.bin"/><Relationship Id="rId2" Type="http://schemas.openxmlformats.org/officeDocument/2006/relationships/image" Target="../media/image75.emf"/><Relationship Id="rId19" Type="http://schemas.openxmlformats.org/officeDocument/2006/relationships/vmlDrawing" Target="../drawings/vmlDrawing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82.emf"/><Relationship Id="rId16" Type="http://schemas.openxmlformats.org/officeDocument/2006/relationships/oleObject" Target="../embeddings/oleObject77.bin"/><Relationship Id="rId15" Type="http://schemas.openxmlformats.org/officeDocument/2006/relationships/image" Target="../media/image81.emf"/><Relationship Id="rId14" Type="http://schemas.openxmlformats.org/officeDocument/2006/relationships/oleObject" Target="../embeddings/oleObject76.bin"/><Relationship Id="rId13" Type="http://schemas.openxmlformats.org/officeDocument/2006/relationships/image" Target="../media/image80.emf"/><Relationship Id="rId12" Type="http://schemas.openxmlformats.org/officeDocument/2006/relationships/oleObject" Target="../embeddings/oleObject75.bin"/><Relationship Id="rId11" Type="http://schemas.openxmlformats.org/officeDocument/2006/relationships/image" Target="../media/image79.emf"/><Relationship Id="rId10" Type="http://schemas.openxmlformats.org/officeDocument/2006/relationships/oleObject" Target="../embeddings/oleObject74.bin"/><Relationship Id="rId1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85.e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84.e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83.emf"/><Relationship Id="rId3" Type="http://schemas.openxmlformats.org/officeDocument/2006/relationships/oleObject" Target="../embeddings/oleObject78.bin"/><Relationship Id="rId2" Type="http://schemas.openxmlformats.org/officeDocument/2006/relationships/image" Target="../media/image20.png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7.e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86.emf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emf"/><Relationship Id="rId8" Type="http://schemas.openxmlformats.org/officeDocument/2006/relationships/oleObject" Target="../embeddings/oleObject86.bin"/><Relationship Id="rId7" Type="http://schemas.openxmlformats.org/officeDocument/2006/relationships/image" Target="../media/image90.emf"/><Relationship Id="rId6" Type="http://schemas.openxmlformats.org/officeDocument/2006/relationships/oleObject" Target="../embeddings/oleObject85.bin"/><Relationship Id="rId5" Type="http://schemas.openxmlformats.org/officeDocument/2006/relationships/image" Target="../media/image4.png"/><Relationship Id="rId4" Type="http://schemas.openxmlformats.org/officeDocument/2006/relationships/image" Target="../media/image89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8.emf"/><Relationship Id="rId17" Type="http://schemas.openxmlformats.org/officeDocument/2006/relationships/vmlDrawing" Target="../drawings/vmlDrawing11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94.emf"/><Relationship Id="rId14" Type="http://schemas.openxmlformats.org/officeDocument/2006/relationships/oleObject" Target="../embeddings/oleObject89.bin"/><Relationship Id="rId13" Type="http://schemas.openxmlformats.org/officeDocument/2006/relationships/image" Target="../media/image93.emf"/><Relationship Id="rId12" Type="http://schemas.openxmlformats.org/officeDocument/2006/relationships/oleObject" Target="../embeddings/oleObject88.bin"/><Relationship Id="rId11" Type="http://schemas.openxmlformats.org/officeDocument/2006/relationships/image" Target="../media/image92.emf"/><Relationship Id="rId10" Type="http://schemas.openxmlformats.org/officeDocument/2006/relationships/oleObject" Target="../embeddings/oleObject87.bin"/><Relationship Id="rId1" Type="http://schemas.openxmlformats.org/officeDocument/2006/relationships/oleObject" Target="../embeddings/oleObject8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98.e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7.e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6.emf"/><Relationship Id="rId3" Type="http://schemas.openxmlformats.org/officeDocument/2006/relationships/oleObject" Target="../embeddings/oleObject91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4.emf"/><Relationship Id="rId21" Type="http://schemas.openxmlformats.org/officeDocument/2006/relationships/oleObject" Target="../embeddings/oleObject99.bin"/><Relationship Id="rId20" Type="http://schemas.openxmlformats.org/officeDocument/2006/relationships/image" Target="../media/image103.emf"/><Relationship Id="rId2" Type="http://schemas.openxmlformats.org/officeDocument/2006/relationships/image" Target="../media/image95.emf"/><Relationship Id="rId19" Type="http://schemas.openxmlformats.org/officeDocument/2006/relationships/oleObject" Target="../embeddings/oleObject98.bin"/><Relationship Id="rId18" Type="http://schemas.openxmlformats.org/officeDocument/2006/relationships/image" Target="../media/image102.emf"/><Relationship Id="rId17" Type="http://schemas.openxmlformats.org/officeDocument/2006/relationships/oleObject" Target="../embeddings/oleObject97.bin"/><Relationship Id="rId16" Type="http://schemas.openxmlformats.org/officeDocument/2006/relationships/image" Target="../media/image101.emf"/><Relationship Id="rId15" Type="http://schemas.openxmlformats.org/officeDocument/2006/relationships/oleObject" Target="../embeddings/oleObject96.bin"/><Relationship Id="rId14" Type="http://schemas.openxmlformats.org/officeDocument/2006/relationships/image" Target="../media/image100.emf"/><Relationship Id="rId13" Type="http://schemas.openxmlformats.org/officeDocument/2006/relationships/oleObject" Target="../embeddings/oleObject95.bin"/><Relationship Id="rId12" Type="http://schemas.openxmlformats.org/officeDocument/2006/relationships/image" Target="../media/image99.e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9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101.bin"/><Relationship Id="rId27" Type="http://schemas.openxmlformats.org/officeDocument/2006/relationships/vmlDrawing" Target="../drawings/vmlDrawing13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116.emf"/><Relationship Id="rId24" Type="http://schemas.openxmlformats.org/officeDocument/2006/relationships/oleObject" Target="../embeddings/oleObject111.bin"/><Relationship Id="rId23" Type="http://schemas.openxmlformats.org/officeDocument/2006/relationships/image" Target="../media/image115.emf"/><Relationship Id="rId22" Type="http://schemas.openxmlformats.org/officeDocument/2006/relationships/oleObject" Target="../embeddings/oleObject110.bin"/><Relationship Id="rId21" Type="http://schemas.openxmlformats.org/officeDocument/2006/relationships/image" Target="../media/image114.emf"/><Relationship Id="rId20" Type="http://schemas.openxmlformats.org/officeDocument/2006/relationships/oleObject" Target="../embeddings/oleObject109.bin"/><Relationship Id="rId2" Type="http://schemas.openxmlformats.org/officeDocument/2006/relationships/image" Target="../media/image105.emf"/><Relationship Id="rId19" Type="http://schemas.openxmlformats.org/officeDocument/2006/relationships/image" Target="../media/image113.emf"/><Relationship Id="rId18" Type="http://schemas.openxmlformats.org/officeDocument/2006/relationships/oleObject" Target="../embeddings/oleObject108.bin"/><Relationship Id="rId17" Type="http://schemas.openxmlformats.org/officeDocument/2006/relationships/image" Target="../media/image112.emf"/><Relationship Id="rId16" Type="http://schemas.openxmlformats.org/officeDocument/2006/relationships/oleObject" Target="../embeddings/oleObject107.bin"/><Relationship Id="rId15" Type="http://schemas.openxmlformats.org/officeDocument/2006/relationships/image" Target="../media/image111.emf"/><Relationship Id="rId14" Type="http://schemas.openxmlformats.org/officeDocument/2006/relationships/oleObject" Target="../embeddings/oleObject106.bin"/><Relationship Id="rId13" Type="http://schemas.openxmlformats.org/officeDocument/2006/relationships/image" Target="../media/image110.emf"/><Relationship Id="rId12" Type="http://schemas.openxmlformats.org/officeDocument/2006/relationships/oleObject" Target="../embeddings/oleObject105.bin"/><Relationship Id="rId11" Type="http://schemas.openxmlformats.org/officeDocument/2006/relationships/image" Target="../media/image4.png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100.bin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18.e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17.emf"/><Relationship Id="rId1" Type="http://schemas.openxmlformats.org/officeDocument/2006/relationships/oleObject" Target="../embeddings/oleObject112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image" Target="../media/image122.emf"/><Relationship Id="rId7" Type="http://schemas.openxmlformats.org/officeDocument/2006/relationships/oleObject" Target="../embeddings/oleObject117.bin"/><Relationship Id="rId6" Type="http://schemas.openxmlformats.org/officeDocument/2006/relationships/image" Target="../media/image121.emf"/><Relationship Id="rId52" Type="http://schemas.openxmlformats.org/officeDocument/2006/relationships/vmlDrawing" Target="../drawings/vmlDrawing15.vml"/><Relationship Id="rId51" Type="http://schemas.openxmlformats.org/officeDocument/2006/relationships/slideLayout" Target="../slideLayouts/slideLayout7.xml"/><Relationship Id="rId50" Type="http://schemas.openxmlformats.org/officeDocument/2006/relationships/tags" Target="../tags/tag24.xml"/><Relationship Id="rId5" Type="http://schemas.openxmlformats.org/officeDocument/2006/relationships/oleObject" Target="../embeddings/oleObject116.bin"/><Relationship Id="rId49" Type="http://schemas.openxmlformats.org/officeDocument/2006/relationships/tags" Target="../tags/tag23.xml"/><Relationship Id="rId48" Type="http://schemas.openxmlformats.org/officeDocument/2006/relationships/tags" Target="../tags/tag22.xml"/><Relationship Id="rId47" Type="http://schemas.openxmlformats.org/officeDocument/2006/relationships/tags" Target="../tags/tag21.xml"/><Relationship Id="rId46" Type="http://schemas.openxmlformats.org/officeDocument/2006/relationships/tags" Target="../tags/tag20.xml"/><Relationship Id="rId45" Type="http://schemas.openxmlformats.org/officeDocument/2006/relationships/tags" Target="../tags/tag19.xml"/><Relationship Id="rId44" Type="http://schemas.openxmlformats.org/officeDocument/2006/relationships/tags" Target="../tags/tag18.xml"/><Relationship Id="rId43" Type="http://schemas.openxmlformats.org/officeDocument/2006/relationships/tags" Target="../tags/tag17.xml"/><Relationship Id="rId42" Type="http://schemas.openxmlformats.org/officeDocument/2006/relationships/tags" Target="../tags/tag16.xml"/><Relationship Id="rId41" Type="http://schemas.openxmlformats.org/officeDocument/2006/relationships/tags" Target="../tags/tag15.xml"/><Relationship Id="rId40" Type="http://schemas.openxmlformats.org/officeDocument/2006/relationships/tags" Target="../tags/tag14.xml"/><Relationship Id="rId4" Type="http://schemas.openxmlformats.org/officeDocument/2006/relationships/image" Target="../media/image120.emf"/><Relationship Id="rId39" Type="http://schemas.openxmlformats.org/officeDocument/2006/relationships/tags" Target="../tags/tag13.xml"/><Relationship Id="rId38" Type="http://schemas.openxmlformats.org/officeDocument/2006/relationships/tags" Target="../tags/tag12.xml"/><Relationship Id="rId37" Type="http://schemas.openxmlformats.org/officeDocument/2006/relationships/tags" Target="../tags/tag11.xml"/><Relationship Id="rId36" Type="http://schemas.openxmlformats.org/officeDocument/2006/relationships/tags" Target="../tags/tag10.xml"/><Relationship Id="rId35" Type="http://schemas.openxmlformats.org/officeDocument/2006/relationships/tags" Target="../tags/tag9.xml"/><Relationship Id="rId34" Type="http://schemas.openxmlformats.org/officeDocument/2006/relationships/image" Target="../media/image130.emf"/><Relationship Id="rId33" Type="http://schemas.openxmlformats.org/officeDocument/2006/relationships/oleObject" Target="../embeddings/oleObject125.bin"/><Relationship Id="rId32" Type="http://schemas.openxmlformats.org/officeDocument/2006/relationships/tags" Target="../tags/tag8.xml"/><Relationship Id="rId31" Type="http://schemas.openxmlformats.org/officeDocument/2006/relationships/image" Target="../media/image129.emf"/><Relationship Id="rId30" Type="http://schemas.openxmlformats.org/officeDocument/2006/relationships/oleObject" Target="../embeddings/oleObject124.bin"/><Relationship Id="rId3" Type="http://schemas.openxmlformats.org/officeDocument/2006/relationships/oleObject" Target="../embeddings/oleObject115.bin"/><Relationship Id="rId29" Type="http://schemas.openxmlformats.org/officeDocument/2006/relationships/tags" Target="../tags/tag7.xml"/><Relationship Id="rId28" Type="http://schemas.openxmlformats.org/officeDocument/2006/relationships/image" Target="../media/image128.emf"/><Relationship Id="rId27" Type="http://schemas.openxmlformats.org/officeDocument/2006/relationships/oleObject" Target="../embeddings/oleObject123.bin"/><Relationship Id="rId26" Type="http://schemas.openxmlformats.org/officeDocument/2006/relationships/tags" Target="../tags/tag6.xml"/><Relationship Id="rId25" Type="http://schemas.openxmlformats.org/officeDocument/2006/relationships/image" Target="../media/image127.emf"/><Relationship Id="rId24" Type="http://schemas.openxmlformats.org/officeDocument/2006/relationships/oleObject" Target="../embeddings/oleObject122.bin"/><Relationship Id="rId23" Type="http://schemas.openxmlformats.org/officeDocument/2006/relationships/tags" Target="../tags/tag5.xml"/><Relationship Id="rId22" Type="http://schemas.openxmlformats.org/officeDocument/2006/relationships/image" Target="../media/image126.emf"/><Relationship Id="rId21" Type="http://schemas.openxmlformats.org/officeDocument/2006/relationships/oleObject" Target="../embeddings/oleObject121.bin"/><Relationship Id="rId20" Type="http://schemas.openxmlformats.org/officeDocument/2006/relationships/tags" Target="../tags/tag4.xml"/><Relationship Id="rId2" Type="http://schemas.openxmlformats.org/officeDocument/2006/relationships/image" Target="../media/image119.wmf"/><Relationship Id="rId19" Type="http://schemas.openxmlformats.org/officeDocument/2006/relationships/tags" Target="../tags/tag3.xml"/><Relationship Id="rId18" Type="http://schemas.openxmlformats.org/officeDocument/2006/relationships/tags" Target="../tags/tag2.xml"/><Relationship Id="rId17" Type="http://schemas.openxmlformats.org/officeDocument/2006/relationships/tags" Target="../tags/tag1.xml"/><Relationship Id="rId16" Type="http://schemas.openxmlformats.org/officeDocument/2006/relationships/image" Target="../media/image125.emf"/><Relationship Id="rId15" Type="http://schemas.openxmlformats.org/officeDocument/2006/relationships/oleObject" Target="../embeddings/oleObject120.bin"/><Relationship Id="rId14" Type="http://schemas.openxmlformats.org/officeDocument/2006/relationships/image" Target="../media/image20.png"/><Relationship Id="rId13" Type="http://schemas.openxmlformats.org/officeDocument/2006/relationships/image" Target="../media/image4.png"/><Relationship Id="rId12" Type="http://schemas.openxmlformats.org/officeDocument/2006/relationships/image" Target="../media/image124.e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3.emf"/><Relationship Id="rId1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34.e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28.bin"/><Relationship Id="rId49" Type="http://schemas.openxmlformats.org/officeDocument/2006/relationships/vmlDrawing" Target="../drawings/vmlDrawing16.v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50.xml"/><Relationship Id="rId46" Type="http://schemas.openxmlformats.org/officeDocument/2006/relationships/tags" Target="../tags/tag49.xml"/><Relationship Id="rId45" Type="http://schemas.openxmlformats.org/officeDocument/2006/relationships/tags" Target="../tags/tag48.xml"/><Relationship Id="rId44" Type="http://schemas.openxmlformats.org/officeDocument/2006/relationships/tags" Target="../tags/tag47.xml"/><Relationship Id="rId43" Type="http://schemas.openxmlformats.org/officeDocument/2006/relationships/tags" Target="../tags/tag46.xml"/><Relationship Id="rId42" Type="http://schemas.openxmlformats.org/officeDocument/2006/relationships/tags" Target="../tags/tag45.xml"/><Relationship Id="rId41" Type="http://schemas.openxmlformats.org/officeDocument/2006/relationships/tags" Target="../tags/tag44.xml"/><Relationship Id="rId40" Type="http://schemas.openxmlformats.org/officeDocument/2006/relationships/tags" Target="../tags/tag43.xml"/><Relationship Id="rId4" Type="http://schemas.openxmlformats.org/officeDocument/2006/relationships/image" Target="../media/image132.emf"/><Relationship Id="rId39" Type="http://schemas.openxmlformats.org/officeDocument/2006/relationships/tags" Target="../tags/tag42.xml"/><Relationship Id="rId38" Type="http://schemas.openxmlformats.org/officeDocument/2006/relationships/tags" Target="../tags/tag41.xml"/><Relationship Id="rId37" Type="http://schemas.openxmlformats.org/officeDocument/2006/relationships/tags" Target="../tags/tag40.xml"/><Relationship Id="rId36" Type="http://schemas.openxmlformats.org/officeDocument/2006/relationships/tags" Target="../tags/tag39.xml"/><Relationship Id="rId35" Type="http://schemas.openxmlformats.org/officeDocument/2006/relationships/tags" Target="../tags/tag38.xml"/><Relationship Id="rId34" Type="http://schemas.openxmlformats.org/officeDocument/2006/relationships/tags" Target="../tags/tag37.xml"/><Relationship Id="rId33" Type="http://schemas.openxmlformats.org/officeDocument/2006/relationships/tags" Target="../tags/tag36.xml"/><Relationship Id="rId32" Type="http://schemas.openxmlformats.org/officeDocument/2006/relationships/tags" Target="../tags/tag35.xml"/><Relationship Id="rId31" Type="http://schemas.openxmlformats.org/officeDocument/2006/relationships/tags" Target="../tags/tag34.xml"/><Relationship Id="rId30" Type="http://schemas.openxmlformats.org/officeDocument/2006/relationships/tags" Target="../tags/tag33.xml"/><Relationship Id="rId3" Type="http://schemas.openxmlformats.org/officeDocument/2006/relationships/oleObject" Target="../embeddings/oleObject127.bin"/><Relationship Id="rId29" Type="http://schemas.openxmlformats.org/officeDocument/2006/relationships/image" Target="../media/image140.emf"/><Relationship Id="rId28" Type="http://schemas.openxmlformats.org/officeDocument/2006/relationships/oleObject" Target="../embeddings/oleObject135.bin"/><Relationship Id="rId27" Type="http://schemas.openxmlformats.org/officeDocument/2006/relationships/tags" Target="../tags/tag32.xml"/><Relationship Id="rId26" Type="http://schemas.openxmlformats.org/officeDocument/2006/relationships/image" Target="../media/image139.emf"/><Relationship Id="rId25" Type="http://schemas.openxmlformats.org/officeDocument/2006/relationships/oleObject" Target="../embeddings/oleObject134.bin"/><Relationship Id="rId24" Type="http://schemas.openxmlformats.org/officeDocument/2006/relationships/tags" Target="../tags/tag31.xml"/><Relationship Id="rId23" Type="http://schemas.openxmlformats.org/officeDocument/2006/relationships/image" Target="../media/image138.emf"/><Relationship Id="rId22" Type="http://schemas.openxmlformats.org/officeDocument/2006/relationships/oleObject" Target="../embeddings/oleObject133.bin"/><Relationship Id="rId21" Type="http://schemas.openxmlformats.org/officeDocument/2006/relationships/tags" Target="../tags/tag30.xml"/><Relationship Id="rId20" Type="http://schemas.openxmlformats.org/officeDocument/2006/relationships/tags" Target="../tags/tag29.xml"/><Relationship Id="rId2" Type="http://schemas.openxmlformats.org/officeDocument/2006/relationships/image" Target="../media/image131.wmf"/><Relationship Id="rId19" Type="http://schemas.openxmlformats.org/officeDocument/2006/relationships/image" Target="../media/image137.emf"/><Relationship Id="rId18" Type="http://schemas.openxmlformats.org/officeDocument/2006/relationships/oleObject" Target="../embeddings/oleObject132.bin"/><Relationship Id="rId17" Type="http://schemas.openxmlformats.org/officeDocument/2006/relationships/tags" Target="../tags/tag28.xml"/><Relationship Id="rId16" Type="http://schemas.openxmlformats.org/officeDocument/2006/relationships/tags" Target="../tags/tag27.xml"/><Relationship Id="rId15" Type="http://schemas.openxmlformats.org/officeDocument/2006/relationships/tags" Target="../tags/tag26.xml"/><Relationship Id="rId14" Type="http://schemas.openxmlformats.org/officeDocument/2006/relationships/tags" Target="../tags/tag25.xml"/><Relationship Id="rId13" Type="http://schemas.openxmlformats.org/officeDocument/2006/relationships/image" Target="../media/image4.png"/><Relationship Id="rId12" Type="http://schemas.openxmlformats.org/officeDocument/2006/relationships/image" Target="../media/image136.e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35.emf"/><Relationship Id="rId1" Type="http://schemas.openxmlformats.org/officeDocument/2006/relationships/oleObject" Target="../embeddings/oleObject126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emf"/><Relationship Id="rId8" Type="http://schemas.openxmlformats.org/officeDocument/2006/relationships/oleObject" Target="../embeddings/oleObject139.bin"/><Relationship Id="rId7" Type="http://schemas.openxmlformats.org/officeDocument/2006/relationships/image" Target="../media/image143.emf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42.emf"/><Relationship Id="rId4" Type="http://schemas.openxmlformats.org/officeDocument/2006/relationships/oleObject" Target="../embeddings/oleObject137.bin"/><Relationship Id="rId3" Type="http://schemas.openxmlformats.org/officeDocument/2006/relationships/image" Target="../media/image141.emf"/><Relationship Id="rId2" Type="http://schemas.openxmlformats.org/officeDocument/2006/relationships/oleObject" Target="../embeddings/oleObject136.bin"/><Relationship Id="rId17" Type="http://schemas.openxmlformats.org/officeDocument/2006/relationships/vmlDrawing" Target="../drawings/vmlDrawing1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47.emf"/><Relationship Id="rId14" Type="http://schemas.openxmlformats.org/officeDocument/2006/relationships/oleObject" Target="../embeddings/oleObject142.bin"/><Relationship Id="rId13" Type="http://schemas.openxmlformats.org/officeDocument/2006/relationships/image" Target="../media/image146.emf"/><Relationship Id="rId12" Type="http://schemas.openxmlformats.org/officeDocument/2006/relationships/oleObject" Target="../embeddings/oleObject141.bin"/><Relationship Id="rId11" Type="http://schemas.openxmlformats.org/officeDocument/2006/relationships/image" Target="../media/image145.emf"/><Relationship Id="rId10" Type="http://schemas.openxmlformats.org/officeDocument/2006/relationships/oleObject" Target="../embeddings/oleObject140.bin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6.bin"/><Relationship Id="rId8" Type="http://schemas.openxmlformats.org/officeDocument/2006/relationships/image" Target="../media/image20.png"/><Relationship Id="rId7" Type="http://schemas.openxmlformats.org/officeDocument/2006/relationships/image" Target="../media/image4.png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9.e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48.emf"/><Relationship Id="rId14" Type="http://schemas.openxmlformats.org/officeDocument/2006/relationships/vmlDrawing" Target="../drawings/vmlDrawing1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2.emf"/><Relationship Id="rId11" Type="http://schemas.openxmlformats.org/officeDocument/2006/relationships/oleObject" Target="../embeddings/oleObject147.bin"/><Relationship Id="rId10" Type="http://schemas.openxmlformats.org/officeDocument/2006/relationships/image" Target="../media/image151.emf"/><Relationship Id="rId1" Type="http://schemas.openxmlformats.org/officeDocument/2006/relationships/oleObject" Target="../embeddings/oleObject143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9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53.emf"/><Relationship Id="rId2" Type="http://schemas.openxmlformats.org/officeDocument/2006/relationships/oleObject" Target="../embeddings/oleObject148.bin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emf"/><Relationship Id="rId8" Type="http://schemas.openxmlformats.org/officeDocument/2006/relationships/oleObject" Target="../embeddings/oleObject152.bin"/><Relationship Id="rId7" Type="http://schemas.openxmlformats.org/officeDocument/2006/relationships/image" Target="../media/image4.png"/><Relationship Id="rId6" Type="http://schemas.openxmlformats.org/officeDocument/2006/relationships/image" Target="../media/image156.emf"/><Relationship Id="rId5" Type="http://schemas.openxmlformats.org/officeDocument/2006/relationships/oleObject" Target="../embeddings/oleObject151.bin"/><Relationship Id="rId4" Type="http://schemas.openxmlformats.org/officeDocument/2006/relationships/image" Target="../media/image155.emf"/><Relationship Id="rId3" Type="http://schemas.openxmlformats.org/officeDocument/2006/relationships/oleObject" Target="../embeddings/oleObject150.bin"/><Relationship Id="rId2" Type="http://schemas.openxmlformats.org/officeDocument/2006/relationships/image" Target="../media/image154.emf"/><Relationship Id="rId13" Type="http://schemas.openxmlformats.org/officeDocument/2006/relationships/vmlDrawing" Target="../drawings/vmlDrawing20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58.emf"/><Relationship Id="rId10" Type="http://schemas.openxmlformats.org/officeDocument/2006/relationships/oleObject" Target="../embeddings/oleObject153.bin"/><Relationship Id="rId1" Type="http://schemas.openxmlformats.org/officeDocument/2006/relationships/oleObject" Target="../embeddings/oleObject14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61.e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60.e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9.e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20.png"/><Relationship Id="rId19" Type="http://schemas.openxmlformats.org/officeDocument/2006/relationships/vmlDrawing" Target="../drawings/vmlDrawing21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3.xml"/><Relationship Id="rId16" Type="http://schemas.openxmlformats.org/officeDocument/2006/relationships/image" Target="../media/image164.emf"/><Relationship Id="rId15" Type="http://schemas.openxmlformats.org/officeDocument/2006/relationships/oleObject" Target="../embeddings/oleObject159.bin"/><Relationship Id="rId14" Type="http://schemas.openxmlformats.org/officeDocument/2006/relationships/tags" Target="../tags/tag52.xml"/><Relationship Id="rId13" Type="http://schemas.openxmlformats.org/officeDocument/2006/relationships/image" Target="../media/image163.emf"/><Relationship Id="rId12" Type="http://schemas.openxmlformats.org/officeDocument/2006/relationships/oleObject" Target="../embeddings/oleObject158.bin"/><Relationship Id="rId11" Type="http://schemas.openxmlformats.org/officeDocument/2006/relationships/tags" Target="../tags/tag51.xml"/><Relationship Id="rId10" Type="http://schemas.openxmlformats.org/officeDocument/2006/relationships/image" Target="../media/image162.emf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4.xml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8.emf"/><Relationship Id="rId8" Type="http://schemas.openxmlformats.org/officeDocument/2006/relationships/oleObject" Target="../embeddings/oleObject163.bin"/><Relationship Id="rId7" Type="http://schemas.openxmlformats.org/officeDocument/2006/relationships/image" Target="../media/image4.png"/><Relationship Id="rId6" Type="http://schemas.openxmlformats.org/officeDocument/2006/relationships/image" Target="../media/image167.e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61.bin"/><Relationship Id="rId2" Type="http://schemas.openxmlformats.org/officeDocument/2006/relationships/image" Target="../media/image165.emf"/><Relationship Id="rId17" Type="http://schemas.openxmlformats.org/officeDocument/2006/relationships/vmlDrawing" Target="../drawings/vmlDrawing2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71.emf"/><Relationship Id="rId14" Type="http://schemas.openxmlformats.org/officeDocument/2006/relationships/oleObject" Target="../embeddings/oleObject166.bin"/><Relationship Id="rId13" Type="http://schemas.openxmlformats.org/officeDocument/2006/relationships/image" Target="../media/image170.emf"/><Relationship Id="rId12" Type="http://schemas.openxmlformats.org/officeDocument/2006/relationships/oleObject" Target="../embeddings/oleObject165.bin"/><Relationship Id="rId11" Type="http://schemas.openxmlformats.org/officeDocument/2006/relationships/image" Target="../media/image169.emf"/><Relationship Id="rId10" Type="http://schemas.openxmlformats.org/officeDocument/2006/relationships/oleObject" Target="../embeddings/oleObject164.bin"/><Relationship Id="rId1" Type="http://schemas.openxmlformats.org/officeDocument/2006/relationships/oleObject" Target="../embeddings/oleObject16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75.e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4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172.emf"/><Relationship Id="rId19" Type="http://schemas.openxmlformats.org/officeDocument/2006/relationships/vmlDrawing" Target="../drawings/vmlDrawing2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79.emf"/><Relationship Id="rId16" Type="http://schemas.openxmlformats.org/officeDocument/2006/relationships/oleObject" Target="../embeddings/oleObject174.bin"/><Relationship Id="rId15" Type="http://schemas.openxmlformats.org/officeDocument/2006/relationships/image" Target="../media/image178.emf"/><Relationship Id="rId14" Type="http://schemas.openxmlformats.org/officeDocument/2006/relationships/oleObject" Target="../embeddings/oleObject173.bin"/><Relationship Id="rId13" Type="http://schemas.openxmlformats.org/officeDocument/2006/relationships/image" Target="../media/image177.emf"/><Relationship Id="rId12" Type="http://schemas.openxmlformats.org/officeDocument/2006/relationships/oleObject" Target="../embeddings/oleObject172.bin"/><Relationship Id="rId11" Type="http://schemas.openxmlformats.org/officeDocument/2006/relationships/image" Target="../media/image176.emf"/><Relationship Id="rId10" Type="http://schemas.openxmlformats.org/officeDocument/2006/relationships/oleObject" Target="../embeddings/oleObject171.bin"/><Relationship Id="rId1" Type="http://schemas.openxmlformats.org/officeDocument/2006/relationships/oleObject" Target="../embeddings/oleObject167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8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emf"/><Relationship Id="rId18" Type="http://schemas.openxmlformats.org/officeDocument/2006/relationships/vmlDrawing" Target="../drawings/vmlDrawing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2.emf"/><Relationship Id="rId15" Type="http://schemas.openxmlformats.org/officeDocument/2006/relationships/oleObject" Target="../embeddings/oleObject7.bin"/><Relationship Id="rId14" Type="http://schemas.openxmlformats.org/officeDocument/2006/relationships/image" Target="../media/image4.png"/><Relationship Id="rId13" Type="http://schemas.openxmlformats.org/officeDocument/2006/relationships/image" Target="../media/image11.jpeg"/><Relationship Id="rId12" Type="http://schemas.openxmlformats.org/officeDocument/2006/relationships/image" Target="../media/image10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4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4.png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81.e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80.emf"/><Relationship Id="rId1" Type="http://schemas.openxmlformats.org/officeDocument/2006/relationships/oleObject" Target="../embeddings/oleObject175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83.emf"/><Relationship Id="rId2" Type="http://schemas.openxmlformats.org/officeDocument/2006/relationships/oleObject" Target="../embeddings/oleObject178.bin"/><Relationship Id="rId1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3.bin"/><Relationship Id="rId8" Type="http://schemas.openxmlformats.org/officeDocument/2006/relationships/image" Target="../media/image187.emf"/><Relationship Id="rId7" Type="http://schemas.openxmlformats.org/officeDocument/2006/relationships/oleObject" Target="../embeddings/oleObject182.bin"/><Relationship Id="rId6" Type="http://schemas.openxmlformats.org/officeDocument/2006/relationships/image" Target="../media/image186.e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85.e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84.e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.png"/><Relationship Id="rId12" Type="http://schemas.openxmlformats.org/officeDocument/2006/relationships/image" Target="../media/image189.emf"/><Relationship Id="rId11" Type="http://schemas.openxmlformats.org/officeDocument/2006/relationships/oleObject" Target="../embeddings/oleObject184.bin"/><Relationship Id="rId10" Type="http://schemas.openxmlformats.org/officeDocument/2006/relationships/image" Target="../media/image188.emf"/><Relationship Id="rId1" Type="http://schemas.openxmlformats.org/officeDocument/2006/relationships/oleObject" Target="../embeddings/oleObject179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91.emf"/><Relationship Id="rId30" Type="http://schemas.openxmlformats.org/officeDocument/2006/relationships/vmlDrawing" Target="../drawings/vmlDrawing27.vml"/><Relationship Id="rId3" Type="http://schemas.openxmlformats.org/officeDocument/2006/relationships/oleObject" Target="../embeddings/oleObject186.bin"/><Relationship Id="rId29" Type="http://schemas.openxmlformats.org/officeDocument/2006/relationships/slideLayout" Target="../slideLayouts/slideLayout7.xml"/><Relationship Id="rId28" Type="http://schemas.openxmlformats.org/officeDocument/2006/relationships/tags" Target="../tags/tag56.xml"/><Relationship Id="rId27" Type="http://schemas.openxmlformats.org/officeDocument/2006/relationships/tags" Target="../tags/tag55.xml"/><Relationship Id="rId26" Type="http://schemas.openxmlformats.org/officeDocument/2006/relationships/oleObject" Target="../embeddings/oleObject196.bin"/><Relationship Id="rId25" Type="http://schemas.openxmlformats.org/officeDocument/2006/relationships/image" Target="../media/image202.emf"/><Relationship Id="rId24" Type="http://schemas.openxmlformats.org/officeDocument/2006/relationships/oleObject" Target="../embeddings/oleObject195.bin"/><Relationship Id="rId23" Type="http://schemas.openxmlformats.org/officeDocument/2006/relationships/image" Target="../media/image201.png"/><Relationship Id="rId22" Type="http://schemas.openxmlformats.org/officeDocument/2006/relationships/image" Target="../media/image200.png"/><Relationship Id="rId21" Type="http://schemas.openxmlformats.org/officeDocument/2006/relationships/image" Target="../media/image199.emf"/><Relationship Id="rId20" Type="http://schemas.openxmlformats.org/officeDocument/2006/relationships/oleObject" Target="../embeddings/oleObject194.bin"/><Relationship Id="rId2" Type="http://schemas.openxmlformats.org/officeDocument/2006/relationships/image" Target="../media/image190.emf"/><Relationship Id="rId19" Type="http://schemas.openxmlformats.org/officeDocument/2006/relationships/image" Target="../media/image198.emf"/><Relationship Id="rId18" Type="http://schemas.openxmlformats.org/officeDocument/2006/relationships/oleObject" Target="../embeddings/oleObject193.bin"/><Relationship Id="rId17" Type="http://schemas.openxmlformats.org/officeDocument/2006/relationships/image" Target="../media/image197.emf"/><Relationship Id="rId16" Type="http://schemas.openxmlformats.org/officeDocument/2006/relationships/oleObject" Target="../embeddings/oleObject192.bin"/><Relationship Id="rId15" Type="http://schemas.openxmlformats.org/officeDocument/2006/relationships/image" Target="../media/image196.emf"/><Relationship Id="rId14" Type="http://schemas.openxmlformats.org/officeDocument/2006/relationships/oleObject" Target="../embeddings/oleObject191.bin"/><Relationship Id="rId13" Type="http://schemas.openxmlformats.org/officeDocument/2006/relationships/image" Target="../media/image195.emf"/><Relationship Id="rId12" Type="http://schemas.openxmlformats.org/officeDocument/2006/relationships/oleObject" Target="../embeddings/oleObject190.bin"/><Relationship Id="rId11" Type="http://schemas.openxmlformats.org/officeDocument/2006/relationships/image" Target="../media/image194.emf"/><Relationship Id="rId10" Type="http://schemas.openxmlformats.org/officeDocument/2006/relationships/oleObject" Target="../embeddings/oleObject189.bin"/><Relationship Id="rId1" Type="http://schemas.openxmlformats.org/officeDocument/2006/relationships/oleObject" Target="../embeddings/oleObject185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204.e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3.emf"/><Relationship Id="rId1" Type="http://schemas.openxmlformats.org/officeDocument/2006/relationships/oleObject" Target="../embeddings/oleObject19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emf"/><Relationship Id="rId8" Type="http://schemas.openxmlformats.org/officeDocument/2006/relationships/oleObject" Target="../embeddings/oleObject202.bin"/><Relationship Id="rId7" Type="http://schemas.openxmlformats.org/officeDocument/2006/relationships/image" Target="../media/image207.emf"/><Relationship Id="rId6" Type="http://schemas.openxmlformats.org/officeDocument/2006/relationships/oleObject" Target="../embeddings/oleObject201.bin"/><Relationship Id="rId5" Type="http://schemas.openxmlformats.org/officeDocument/2006/relationships/image" Target="../media/image206.emf"/><Relationship Id="rId4" Type="http://schemas.openxmlformats.org/officeDocument/2006/relationships/oleObject" Target="../embeddings/oleObject200.bin"/><Relationship Id="rId3" Type="http://schemas.openxmlformats.org/officeDocument/2006/relationships/image" Target="../media/image4.png"/><Relationship Id="rId2" Type="http://schemas.openxmlformats.org/officeDocument/2006/relationships/image" Target="../media/image205.emf"/><Relationship Id="rId17" Type="http://schemas.openxmlformats.org/officeDocument/2006/relationships/vmlDrawing" Target="../drawings/vmlDrawing29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11.emf"/><Relationship Id="rId14" Type="http://schemas.openxmlformats.org/officeDocument/2006/relationships/oleObject" Target="../embeddings/oleObject205.bin"/><Relationship Id="rId13" Type="http://schemas.openxmlformats.org/officeDocument/2006/relationships/image" Target="../media/image210.emf"/><Relationship Id="rId12" Type="http://schemas.openxmlformats.org/officeDocument/2006/relationships/oleObject" Target="../embeddings/oleObject204.bin"/><Relationship Id="rId11" Type="http://schemas.openxmlformats.org/officeDocument/2006/relationships/image" Target="../media/image209.emf"/><Relationship Id="rId10" Type="http://schemas.openxmlformats.org/officeDocument/2006/relationships/oleObject" Target="../embeddings/oleObject203.bin"/><Relationship Id="rId1" Type="http://schemas.openxmlformats.org/officeDocument/2006/relationships/oleObject" Target="../embeddings/oleObject19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9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2.emf"/><Relationship Id="rId2" Type="http://schemas.openxmlformats.org/officeDocument/2006/relationships/image" Target="../media/image13.e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21.e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20.png"/><Relationship Id="rId15" Type="http://schemas.openxmlformats.org/officeDocument/2006/relationships/image" Target="../media/image19.emf"/><Relationship Id="rId14" Type="http://schemas.openxmlformats.org/officeDocument/2006/relationships/oleObject" Target="../embeddings/oleObject14.bin"/><Relationship Id="rId13" Type="http://schemas.openxmlformats.org/officeDocument/2006/relationships/image" Target="../media/image18.emf"/><Relationship Id="rId12" Type="http://schemas.openxmlformats.org/officeDocument/2006/relationships/oleObject" Target="../embeddings/oleObject13.bin"/><Relationship Id="rId11" Type="http://schemas.openxmlformats.org/officeDocument/2006/relationships/image" Target="../media/image4.png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8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5.emf"/><Relationship Id="rId8" Type="http://schemas.openxmlformats.org/officeDocument/2006/relationships/oleObject" Target="../embeddings/oleObject209.bin"/><Relationship Id="rId7" Type="http://schemas.openxmlformats.org/officeDocument/2006/relationships/image" Target="../media/image214.emf"/><Relationship Id="rId6" Type="http://schemas.openxmlformats.org/officeDocument/2006/relationships/oleObject" Target="../embeddings/oleObject208.bin"/><Relationship Id="rId5" Type="http://schemas.openxmlformats.org/officeDocument/2006/relationships/image" Target="../media/image213.emf"/><Relationship Id="rId4" Type="http://schemas.openxmlformats.org/officeDocument/2006/relationships/oleObject" Target="../embeddings/oleObject207.bin"/><Relationship Id="rId3" Type="http://schemas.openxmlformats.org/officeDocument/2006/relationships/image" Target="../media/image4.png"/><Relationship Id="rId26" Type="http://schemas.openxmlformats.org/officeDocument/2006/relationships/vmlDrawing" Target="../drawings/vmlDrawing30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59.xml"/><Relationship Id="rId23" Type="http://schemas.openxmlformats.org/officeDocument/2006/relationships/tags" Target="../tags/tag58.xml"/><Relationship Id="rId22" Type="http://schemas.openxmlformats.org/officeDocument/2006/relationships/image" Target="../media/image221.emf"/><Relationship Id="rId21" Type="http://schemas.openxmlformats.org/officeDocument/2006/relationships/oleObject" Target="../embeddings/oleObject215.bin"/><Relationship Id="rId20" Type="http://schemas.openxmlformats.org/officeDocument/2006/relationships/tags" Target="../tags/tag57.xml"/><Relationship Id="rId2" Type="http://schemas.openxmlformats.org/officeDocument/2006/relationships/image" Target="../media/image212.emf"/><Relationship Id="rId19" Type="http://schemas.openxmlformats.org/officeDocument/2006/relationships/image" Target="../media/image220.emf"/><Relationship Id="rId18" Type="http://schemas.openxmlformats.org/officeDocument/2006/relationships/oleObject" Target="../embeddings/oleObject214.bin"/><Relationship Id="rId17" Type="http://schemas.openxmlformats.org/officeDocument/2006/relationships/image" Target="../media/image219.emf"/><Relationship Id="rId16" Type="http://schemas.openxmlformats.org/officeDocument/2006/relationships/oleObject" Target="../embeddings/oleObject213.bin"/><Relationship Id="rId15" Type="http://schemas.openxmlformats.org/officeDocument/2006/relationships/image" Target="../media/image218.emf"/><Relationship Id="rId14" Type="http://schemas.openxmlformats.org/officeDocument/2006/relationships/oleObject" Target="../embeddings/oleObject212.bin"/><Relationship Id="rId13" Type="http://schemas.openxmlformats.org/officeDocument/2006/relationships/image" Target="../media/image217.emf"/><Relationship Id="rId12" Type="http://schemas.openxmlformats.org/officeDocument/2006/relationships/oleObject" Target="../embeddings/oleObject211.bin"/><Relationship Id="rId11" Type="http://schemas.openxmlformats.org/officeDocument/2006/relationships/image" Target="../media/image216.emf"/><Relationship Id="rId10" Type="http://schemas.openxmlformats.org/officeDocument/2006/relationships/oleObject" Target="../embeddings/oleObject210.bin"/><Relationship Id="rId1" Type="http://schemas.openxmlformats.org/officeDocument/2006/relationships/oleObject" Target="../embeddings/oleObject206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emf"/><Relationship Id="rId8" Type="http://schemas.openxmlformats.org/officeDocument/2006/relationships/oleObject" Target="../embeddings/oleObject219.bin"/><Relationship Id="rId7" Type="http://schemas.openxmlformats.org/officeDocument/2006/relationships/image" Target="../media/image224.emf"/><Relationship Id="rId6" Type="http://schemas.openxmlformats.org/officeDocument/2006/relationships/oleObject" Target="../embeddings/oleObject218.bin"/><Relationship Id="rId5" Type="http://schemas.openxmlformats.org/officeDocument/2006/relationships/image" Target="../media/image223.emf"/><Relationship Id="rId4" Type="http://schemas.openxmlformats.org/officeDocument/2006/relationships/oleObject" Target="../embeddings/oleObject217.bin"/><Relationship Id="rId3" Type="http://schemas.openxmlformats.org/officeDocument/2006/relationships/image" Target="../media/image222.emf"/><Relationship Id="rId21" Type="http://schemas.openxmlformats.org/officeDocument/2006/relationships/vmlDrawing" Target="../drawings/vmlDrawing31.vml"/><Relationship Id="rId20" Type="http://schemas.openxmlformats.org/officeDocument/2006/relationships/slideLayout" Target="../slideLayouts/slideLayout7.xml"/><Relationship Id="rId2" Type="http://schemas.openxmlformats.org/officeDocument/2006/relationships/oleObject" Target="../embeddings/oleObject216.bin"/><Relationship Id="rId19" Type="http://schemas.openxmlformats.org/officeDocument/2006/relationships/image" Target="../media/image230.emf"/><Relationship Id="rId18" Type="http://schemas.openxmlformats.org/officeDocument/2006/relationships/oleObject" Target="../embeddings/oleObject224.bin"/><Relationship Id="rId17" Type="http://schemas.openxmlformats.org/officeDocument/2006/relationships/image" Target="../media/image229.emf"/><Relationship Id="rId16" Type="http://schemas.openxmlformats.org/officeDocument/2006/relationships/oleObject" Target="../embeddings/oleObject223.bin"/><Relationship Id="rId15" Type="http://schemas.openxmlformats.org/officeDocument/2006/relationships/image" Target="../media/image228.emf"/><Relationship Id="rId14" Type="http://schemas.openxmlformats.org/officeDocument/2006/relationships/oleObject" Target="../embeddings/oleObject222.bin"/><Relationship Id="rId13" Type="http://schemas.openxmlformats.org/officeDocument/2006/relationships/image" Target="../media/image227.emf"/><Relationship Id="rId12" Type="http://schemas.openxmlformats.org/officeDocument/2006/relationships/oleObject" Target="../embeddings/oleObject221.bin"/><Relationship Id="rId11" Type="http://schemas.openxmlformats.org/officeDocument/2006/relationships/image" Target="../media/image226.emf"/><Relationship Id="rId10" Type="http://schemas.openxmlformats.org/officeDocument/2006/relationships/oleObject" Target="../embeddings/oleObject220.bin"/><Relationship Id="rId1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9.bin"/><Relationship Id="rId8" Type="http://schemas.openxmlformats.org/officeDocument/2006/relationships/image" Target="../media/image234.emf"/><Relationship Id="rId7" Type="http://schemas.openxmlformats.org/officeDocument/2006/relationships/oleObject" Target="../embeddings/oleObject228.bin"/><Relationship Id="rId6" Type="http://schemas.openxmlformats.org/officeDocument/2006/relationships/image" Target="../media/image233.emf"/><Relationship Id="rId5" Type="http://schemas.openxmlformats.org/officeDocument/2006/relationships/oleObject" Target="../embeddings/oleObject227.bin"/><Relationship Id="rId4" Type="http://schemas.openxmlformats.org/officeDocument/2006/relationships/image" Target="../media/image232.emf"/><Relationship Id="rId31" Type="http://schemas.openxmlformats.org/officeDocument/2006/relationships/vmlDrawing" Target="../drawings/vmlDrawing32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26.bin"/><Relationship Id="rId29" Type="http://schemas.openxmlformats.org/officeDocument/2006/relationships/image" Target="../media/image244.emf"/><Relationship Id="rId28" Type="http://schemas.openxmlformats.org/officeDocument/2006/relationships/oleObject" Target="../embeddings/oleObject238.bin"/><Relationship Id="rId27" Type="http://schemas.openxmlformats.org/officeDocument/2006/relationships/image" Target="../media/image243.emf"/><Relationship Id="rId26" Type="http://schemas.openxmlformats.org/officeDocument/2006/relationships/oleObject" Target="../embeddings/oleObject237.bin"/><Relationship Id="rId25" Type="http://schemas.openxmlformats.org/officeDocument/2006/relationships/image" Target="../media/image242.emf"/><Relationship Id="rId24" Type="http://schemas.openxmlformats.org/officeDocument/2006/relationships/oleObject" Target="../embeddings/oleObject236.bin"/><Relationship Id="rId23" Type="http://schemas.openxmlformats.org/officeDocument/2006/relationships/image" Target="../media/image241.emf"/><Relationship Id="rId22" Type="http://schemas.openxmlformats.org/officeDocument/2006/relationships/oleObject" Target="../embeddings/oleObject235.bin"/><Relationship Id="rId21" Type="http://schemas.openxmlformats.org/officeDocument/2006/relationships/image" Target="../media/image240.emf"/><Relationship Id="rId20" Type="http://schemas.openxmlformats.org/officeDocument/2006/relationships/oleObject" Target="../embeddings/oleObject234.bin"/><Relationship Id="rId2" Type="http://schemas.openxmlformats.org/officeDocument/2006/relationships/image" Target="../media/image231.emf"/><Relationship Id="rId19" Type="http://schemas.openxmlformats.org/officeDocument/2006/relationships/image" Target="../media/image239.emf"/><Relationship Id="rId18" Type="http://schemas.openxmlformats.org/officeDocument/2006/relationships/oleObject" Target="../embeddings/oleObject233.bin"/><Relationship Id="rId17" Type="http://schemas.openxmlformats.org/officeDocument/2006/relationships/image" Target="../media/image4.png"/><Relationship Id="rId16" Type="http://schemas.openxmlformats.org/officeDocument/2006/relationships/image" Target="../media/image238.emf"/><Relationship Id="rId15" Type="http://schemas.openxmlformats.org/officeDocument/2006/relationships/oleObject" Target="../embeddings/oleObject232.bin"/><Relationship Id="rId14" Type="http://schemas.openxmlformats.org/officeDocument/2006/relationships/image" Target="../media/image237.emf"/><Relationship Id="rId13" Type="http://schemas.openxmlformats.org/officeDocument/2006/relationships/oleObject" Target="../embeddings/oleObject231.bin"/><Relationship Id="rId12" Type="http://schemas.openxmlformats.org/officeDocument/2006/relationships/image" Target="../media/image236.emf"/><Relationship Id="rId11" Type="http://schemas.openxmlformats.org/officeDocument/2006/relationships/oleObject" Target="../embeddings/oleObject230.bin"/><Relationship Id="rId10" Type="http://schemas.openxmlformats.org/officeDocument/2006/relationships/image" Target="../media/image235.emf"/><Relationship Id="rId1" Type="http://schemas.openxmlformats.org/officeDocument/2006/relationships/oleObject" Target="../embeddings/oleObject225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3.bin"/><Relationship Id="rId8" Type="http://schemas.openxmlformats.org/officeDocument/2006/relationships/image" Target="../media/image248.emf"/><Relationship Id="rId7" Type="http://schemas.openxmlformats.org/officeDocument/2006/relationships/oleObject" Target="../embeddings/oleObject242.bin"/><Relationship Id="rId6" Type="http://schemas.openxmlformats.org/officeDocument/2006/relationships/image" Target="../media/image247.emf"/><Relationship Id="rId5" Type="http://schemas.openxmlformats.org/officeDocument/2006/relationships/oleObject" Target="../embeddings/oleObject241.bin"/><Relationship Id="rId4" Type="http://schemas.openxmlformats.org/officeDocument/2006/relationships/image" Target="../media/image246.emf"/><Relationship Id="rId3" Type="http://schemas.openxmlformats.org/officeDocument/2006/relationships/oleObject" Target="../embeddings/oleObject240.bin"/><Relationship Id="rId23" Type="http://schemas.openxmlformats.org/officeDocument/2006/relationships/vmlDrawing" Target="../drawings/vmlDrawing3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54.emf"/><Relationship Id="rId20" Type="http://schemas.openxmlformats.org/officeDocument/2006/relationships/oleObject" Target="../embeddings/oleObject248.bin"/><Relationship Id="rId2" Type="http://schemas.openxmlformats.org/officeDocument/2006/relationships/image" Target="../media/image245.emf"/><Relationship Id="rId19" Type="http://schemas.openxmlformats.org/officeDocument/2006/relationships/image" Target="../media/image253.emf"/><Relationship Id="rId18" Type="http://schemas.openxmlformats.org/officeDocument/2006/relationships/oleObject" Target="../embeddings/oleObject247.bin"/><Relationship Id="rId17" Type="http://schemas.openxmlformats.org/officeDocument/2006/relationships/image" Target="../media/image252.emf"/><Relationship Id="rId16" Type="http://schemas.openxmlformats.org/officeDocument/2006/relationships/oleObject" Target="../embeddings/oleObject246.bin"/><Relationship Id="rId15" Type="http://schemas.openxmlformats.org/officeDocument/2006/relationships/image" Target="../media/image251.emf"/><Relationship Id="rId14" Type="http://schemas.openxmlformats.org/officeDocument/2006/relationships/oleObject" Target="../embeddings/oleObject245.bin"/><Relationship Id="rId13" Type="http://schemas.openxmlformats.org/officeDocument/2006/relationships/image" Target="../media/image4.png"/><Relationship Id="rId12" Type="http://schemas.openxmlformats.org/officeDocument/2006/relationships/image" Target="../media/image250.emf"/><Relationship Id="rId11" Type="http://schemas.openxmlformats.org/officeDocument/2006/relationships/oleObject" Target="../embeddings/oleObject244.bin"/><Relationship Id="rId10" Type="http://schemas.openxmlformats.org/officeDocument/2006/relationships/image" Target="../media/image249.emf"/><Relationship Id="rId1" Type="http://schemas.openxmlformats.org/officeDocument/2006/relationships/oleObject" Target="../embeddings/oleObject239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8.emf"/><Relationship Id="rId8" Type="http://schemas.openxmlformats.org/officeDocument/2006/relationships/oleObject" Target="../embeddings/oleObject252.bin"/><Relationship Id="rId7" Type="http://schemas.openxmlformats.org/officeDocument/2006/relationships/image" Target="../media/image4.png"/><Relationship Id="rId6" Type="http://schemas.openxmlformats.org/officeDocument/2006/relationships/image" Target="../media/image257.e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56.emf"/><Relationship Id="rId3" Type="http://schemas.openxmlformats.org/officeDocument/2006/relationships/oleObject" Target="../embeddings/oleObject250.bin"/><Relationship Id="rId23" Type="http://schemas.openxmlformats.org/officeDocument/2006/relationships/vmlDrawing" Target="../drawings/vmlDrawing34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64.emf"/><Relationship Id="rId20" Type="http://schemas.openxmlformats.org/officeDocument/2006/relationships/oleObject" Target="../embeddings/oleObject258.bin"/><Relationship Id="rId2" Type="http://schemas.openxmlformats.org/officeDocument/2006/relationships/image" Target="../media/image255.emf"/><Relationship Id="rId19" Type="http://schemas.openxmlformats.org/officeDocument/2006/relationships/image" Target="../media/image263.emf"/><Relationship Id="rId18" Type="http://schemas.openxmlformats.org/officeDocument/2006/relationships/oleObject" Target="../embeddings/oleObject257.bin"/><Relationship Id="rId17" Type="http://schemas.openxmlformats.org/officeDocument/2006/relationships/image" Target="../media/image262.emf"/><Relationship Id="rId16" Type="http://schemas.openxmlformats.org/officeDocument/2006/relationships/oleObject" Target="../embeddings/oleObject256.bin"/><Relationship Id="rId15" Type="http://schemas.openxmlformats.org/officeDocument/2006/relationships/image" Target="../media/image261.emf"/><Relationship Id="rId14" Type="http://schemas.openxmlformats.org/officeDocument/2006/relationships/oleObject" Target="../embeddings/oleObject255.bin"/><Relationship Id="rId13" Type="http://schemas.openxmlformats.org/officeDocument/2006/relationships/image" Target="../media/image260.emf"/><Relationship Id="rId12" Type="http://schemas.openxmlformats.org/officeDocument/2006/relationships/oleObject" Target="../embeddings/oleObject254.bin"/><Relationship Id="rId11" Type="http://schemas.openxmlformats.org/officeDocument/2006/relationships/image" Target="../media/image259.emf"/><Relationship Id="rId10" Type="http://schemas.openxmlformats.org/officeDocument/2006/relationships/oleObject" Target="../embeddings/oleObject253.bin"/><Relationship Id="rId1" Type="http://schemas.openxmlformats.org/officeDocument/2006/relationships/oleObject" Target="../embeddings/oleObject249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8.emf"/><Relationship Id="rId8" Type="http://schemas.openxmlformats.org/officeDocument/2006/relationships/oleObject" Target="../embeddings/oleObject262.bin"/><Relationship Id="rId7" Type="http://schemas.openxmlformats.org/officeDocument/2006/relationships/image" Target="../media/image267.emf"/><Relationship Id="rId6" Type="http://schemas.openxmlformats.org/officeDocument/2006/relationships/oleObject" Target="../embeddings/oleObject261.bin"/><Relationship Id="rId5" Type="http://schemas.openxmlformats.org/officeDocument/2006/relationships/image" Target="../media/image266.emf"/><Relationship Id="rId4" Type="http://schemas.openxmlformats.org/officeDocument/2006/relationships/oleObject" Target="../embeddings/oleObject260.bin"/><Relationship Id="rId3" Type="http://schemas.openxmlformats.org/officeDocument/2006/relationships/image" Target="../media/image4.png"/><Relationship Id="rId2" Type="http://schemas.openxmlformats.org/officeDocument/2006/relationships/image" Target="../media/image265.emf"/><Relationship Id="rId17" Type="http://schemas.openxmlformats.org/officeDocument/2006/relationships/vmlDrawing" Target="../drawings/vmlDrawing3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71.emf"/><Relationship Id="rId14" Type="http://schemas.openxmlformats.org/officeDocument/2006/relationships/oleObject" Target="../embeddings/oleObject265.bin"/><Relationship Id="rId13" Type="http://schemas.openxmlformats.org/officeDocument/2006/relationships/image" Target="../media/image270.emf"/><Relationship Id="rId12" Type="http://schemas.openxmlformats.org/officeDocument/2006/relationships/oleObject" Target="../embeddings/oleObject264.bin"/><Relationship Id="rId11" Type="http://schemas.openxmlformats.org/officeDocument/2006/relationships/image" Target="../media/image269.emf"/><Relationship Id="rId10" Type="http://schemas.openxmlformats.org/officeDocument/2006/relationships/oleObject" Target="../embeddings/oleObject263.bin"/><Relationship Id="rId1" Type="http://schemas.openxmlformats.org/officeDocument/2006/relationships/oleObject" Target="../embeddings/oleObject259.bin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5.emf"/><Relationship Id="rId8" Type="http://schemas.openxmlformats.org/officeDocument/2006/relationships/oleObject" Target="../embeddings/oleObject269.bin"/><Relationship Id="rId7" Type="http://schemas.openxmlformats.org/officeDocument/2006/relationships/image" Target="../media/image274.emf"/><Relationship Id="rId6" Type="http://schemas.openxmlformats.org/officeDocument/2006/relationships/oleObject" Target="../embeddings/oleObject268.bin"/><Relationship Id="rId5" Type="http://schemas.openxmlformats.org/officeDocument/2006/relationships/image" Target="../media/image273.emf"/><Relationship Id="rId4" Type="http://schemas.openxmlformats.org/officeDocument/2006/relationships/oleObject" Target="../embeddings/oleObject267.bin"/><Relationship Id="rId3" Type="http://schemas.openxmlformats.org/officeDocument/2006/relationships/image" Target="../media/image4.png"/><Relationship Id="rId24" Type="http://schemas.openxmlformats.org/officeDocument/2006/relationships/notesSlide" Target="../notesSlides/notesSlide3.xml"/><Relationship Id="rId23" Type="http://schemas.openxmlformats.org/officeDocument/2006/relationships/vmlDrawing" Target="../drawings/vmlDrawing3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81.emf"/><Relationship Id="rId20" Type="http://schemas.openxmlformats.org/officeDocument/2006/relationships/oleObject" Target="../embeddings/oleObject275.bin"/><Relationship Id="rId2" Type="http://schemas.openxmlformats.org/officeDocument/2006/relationships/image" Target="../media/image272.emf"/><Relationship Id="rId19" Type="http://schemas.openxmlformats.org/officeDocument/2006/relationships/image" Target="../media/image280.emf"/><Relationship Id="rId18" Type="http://schemas.openxmlformats.org/officeDocument/2006/relationships/oleObject" Target="../embeddings/oleObject274.bin"/><Relationship Id="rId17" Type="http://schemas.openxmlformats.org/officeDocument/2006/relationships/image" Target="../media/image279.emf"/><Relationship Id="rId16" Type="http://schemas.openxmlformats.org/officeDocument/2006/relationships/oleObject" Target="../embeddings/oleObject273.bin"/><Relationship Id="rId15" Type="http://schemas.openxmlformats.org/officeDocument/2006/relationships/image" Target="../media/image278.emf"/><Relationship Id="rId14" Type="http://schemas.openxmlformats.org/officeDocument/2006/relationships/oleObject" Target="../embeddings/oleObject272.bin"/><Relationship Id="rId13" Type="http://schemas.openxmlformats.org/officeDocument/2006/relationships/image" Target="../media/image277.emf"/><Relationship Id="rId12" Type="http://schemas.openxmlformats.org/officeDocument/2006/relationships/oleObject" Target="../embeddings/oleObject271.bin"/><Relationship Id="rId11" Type="http://schemas.openxmlformats.org/officeDocument/2006/relationships/image" Target="../media/image276.emf"/><Relationship Id="rId10" Type="http://schemas.openxmlformats.org/officeDocument/2006/relationships/oleObject" Target="../embeddings/oleObject270.bin"/><Relationship Id="rId1" Type="http://schemas.openxmlformats.org/officeDocument/2006/relationships/oleObject" Target="../embeddings/oleObject266.bin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5.emf"/><Relationship Id="rId8" Type="http://schemas.openxmlformats.org/officeDocument/2006/relationships/oleObject" Target="../embeddings/oleObject279.bin"/><Relationship Id="rId7" Type="http://schemas.openxmlformats.org/officeDocument/2006/relationships/image" Target="../media/image284.emf"/><Relationship Id="rId6" Type="http://schemas.openxmlformats.org/officeDocument/2006/relationships/oleObject" Target="../embeddings/oleObject278.bin"/><Relationship Id="rId5" Type="http://schemas.openxmlformats.org/officeDocument/2006/relationships/image" Target="../media/image283.emf"/><Relationship Id="rId4" Type="http://schemas.openxmlformats.org/officeDocument/2006/relationships/oleObject" Target="../embeddings/oleObject277.bin"/><Relationship Id="rId3" Type="http://schemas.openxmlformats.org/officeDocument/2006/relationships/image" Target="../media/image4.png"/><Relationship Id="rId2" Type="http://schemas.openxmlformats.org/officeDocument/2006/relationships/image" Target="../media/image282.emf"/><Relationship Id="rId19" Type="http://schemas.openxmlformats.org/officeDocument/2006/relationships/vmlDrawing" Target="../drawings/vmlDrawing37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289.emf"/><Relationship Id="rId16" Type="http://schemas.openxmlformats.org/officeDocument/2006/relationships/oleObject" Target="../embeddings/oleObject283.bin"/><Relationship Id="rId15" Type="http://schemas.openxmlformats.org/officeDocument/2006/relationships/image" Target="../media/image288.emf"/><Relationship Id="rId14" Type="http://schemas.openxmlformats.org/officeDocument/2006/relationships/oleObject" Target="../embeddings/oleObject282.bin"/><Relationship Id="rId13" Type="http://schemas.openxmlformats.org/officeDocument/2006/relationships/image" Target="../media/image287.emf"/><Relationship Id="rId12" Type="http://schemas.openxmlformats.org/officeDocument/2006/relationships/oleObject" Target="../embeddings/oleObject281.bin"/><Relationship Id="rId11" Type="http://schemas.openxmlformats.org/officeDocument/2006/relationships/image" Target="../media/image286.emf"/><Relationship Id="rId10" Type="http://schemas.openxmlformats.org/officeDocument/2006/relationships/oleObject" Target="../embeddings/oleObject280.bin"/><Relationship Id="rId1" Type="http://schemas.openxmlformats.org/officeDocument/2006/relationships/oleObject" Target="../embeddings/oleObject276.bin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emf"/><Relationship Id="rId8" Type="http://schemas.openxmlformats.org/officeDocument/2006/relationships/oleObject" Target="../embeddings/oleObject287.bin"/><Relationship Id="rId7" Type="http://schemas.openxmlformats.org/officeDocument/2006/relationships/image" Target="../media/image292.emf"/><Relationship Id="rId6" Type="http://schemas.openxmlformats.org/officeDocument/2006/relationships/oleObject" Target="../embeddings/oleObject286.bin"/><Relationship Id="rId5" Type="http://schemas.openxmlformats.org/officeDocument/2006/relationships/image" Target="../media/image4.png"/><Relationship Id="rId4" Type="http://schemas.openxmlformats.org/officeDocument/2006/relationships/image" Target="../media/image291.emf"/><Relationship Id="rId3" Type="http://schemas.openxmlformats.org/officeDocument/2006/relationships/oleObject" Target="../embeddings/oleObject285.bin"/><Relationship Id="rId27" Type="http://schemas.openxmlformats.org/officeDocument/2006/relationships/vmlDrawing" Target="../drawings/vmlDrawing38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301.emf"/><Relationship Id="rId24" Type="http://schemas.openxmlformats.org/officeDocument/2006/relationships/oleObject" Target="../embeddings/oleObject295.bin"/><Relationship Id="rId23" Type="http://schemas.openxmlformats.org/officeDocument/2006/relationships/image" Target="../media/image300.emf"/><Relationship Id="rId22" Type="http://schemas.openxmlformats.org/officeDocument/2006/relationships/oleObject" Target="../embeddings/oleObject294.bin"/><Relationship Id="rId21" Type="http://schemas.openxmlformats.org/officeDocument/2006/relationships/image" Target="../media/image299.emf"/><Relationship Id="rId20" Type="http://schemas.openxmlformats.org/officeDocument/2006/relationships/oleObject" Target="../embeddings/oleObject293.bin"/><Relationship Id="rId2" Type="http://schemas.openxmlformats.org/officeDocument/2006/relationships/image" Target="../media/image290.emf"/><Relationship Id="rId19" Type="http://schemas.openxmlformats.org/officeDocument/2006/relationships/image" Target="../media/image298.emf"/><Relationship Id="rId18" Type="http://schemas.openxmlformats.org/officeDocument/2006/relationships/oleObject" Target="../embeddings/oleObject292.bin"/><Relationship Id="rId17" Type="http://schemas.openxmlformats.org/officeDocument/2006/relationships/image" Target="../media/image297.emf"/><Relationship Id="rId16" Type="http://schemas.openxmlformats.org/officeDocument/2006/relationships/oleObject" Target="../embeddings/oleObject291.bin"/><Relationship Id="rId15" Type="http://schemas.openxmlformats.org/officeDocument/2006/relationships/image" Target="../media/image296.emf"/><Relationship Id="rId14" Type="http://schemas.openxmlformats.org/officeDocument/2006/relationships/oleObject" Target="../embeddings/oleObject290.bin"/><Relationship Id="rId13" Type="http://schemas.openxmlformats.org/officeDocument/2006/relationships/image" Target="../media/image295.emf"/><Relationship Id="rId12" Type="http://schemas.openxmlformats.org/officeDocument/2006/relationships/oleObject" Target="../embeddings/oleObject289.bin"/><Relationship Id="rId11" Type="http://schemas.openxmlformats.org/officeDocument/2006/relationships/image" Target="../media/image294.emf"/><Relationship Id="rId10" Type="http://schemas.openxmlformats.org/officeDocument/2006/relationships/oleObject" Target="../embeddings/oleObject288.bin"/><Relationship Id="rId1" Type="http://schemas.openxmlformats.org/officeDocument/2006/relationships/oleObject" Target="../embeddings/oleObject284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5.emf"/><Relationship Id="rId8" Type="http://schemas.openxmlformats.org/officeDocument/2006/relationships/oleObject" Target="../embeddings/oleObject299.bin"/><Relationship Id="rId7" Type="http://schemas.openxmlformats.org/officeDocument/2006/relationships/image" Target="../media/image304.emf"/><Relationship Id="rId6" Type="http://schemas.openxmlformats.org/officeDocument/2006/relationships/oleObject" Target="../embeddings/oleObject298.bin"/><Relationship Id="rId5" Type="http://schemas.openxmlformats.org/officeDocument/2006/relationships/image" Target="../media/image4.png"/><Relationship Id="rId4" Type="http://schemas.openxmlformats.org/officeDocument/2006/relationships/image" Target="../media/image303.emf"/><Relationship Id="rId3" Type="http://schemas.openxmlformats.org/officeDocument/2006/relationships/oleObject" Target="../embeddings/oleObject297.bin"/><Relationship Id="rId23" Type="http://schemas.openxmlformats.org/officeDocument/2006/relationships/vmlDrawing" Target="../drawings/vmlDrawing39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11.emf"/><Relationship Id="rId20" Type="http://schemas.openxmlformats.org/officeDocument/2006/relationships/oleObject" Target="../embeddings/oleObject305.bin"/><Relationship Id="rId2" Type="http://schemas.openxmlformats.org/officeDocument/2006/relationships/image" Target="../media/image302.emf"/><Relationship Id="rId19" Type="http://schemas.openxmlformats.org/officeDocument/2006/relationships/image" Target="../media/image310.emf"/><Relationship Id="rId18" Type="http://schemas.openxmlformats.org/officeDocument/2006/relationships/oleObject" Target="../embeddings/oleObject304.bin"/><Relationship Id="rId17" Type="http://schemas.openxmlformats.org/officeDocument/2006/relationships/image" Target="../media/image309.emf"/><Relationship Id="rId16" Type="http://schemas.openxmlformats.org/officeDocument/2006/relationships/oleObject" Target="../embeddings/oleObject303.bin"/><Relationship Id="rId15" Type="http://schemas.openxmlformats.org/officeDocument/2006/relationships/image" Target="../media/image308.emf"/><Relationship Id="rId14" Type="http://schemas.openxmlformats.org/officeDocument/2006/relationships/oleObject" Target="../embeddings/oleObject302.bin"/><Relationship Id="rId13" Type="http://schemas.openxmlformats.org/officeDocument/2006/relationships/image" Target="../media/image307.emf"/><Relationship Id="rId12" Type="http://schemas.openxmlformats.org/officeDocument/2006/relationships/oleObject" Target="../embeddings/oleObject301.bin"/><Relationship Id="rId11" Type="http://schemas.openxmlformats.org/officeDocument/2006/relationships/image" Target="../media/image306.emf"/><Relationship Id="rId10" Type="http://schemas.openxmlformats.org/officeDocument/2006/relationships/oleObject" Target="../embeddings/oleObject300.bin"/><Relationship Id="rId1" Type="http://schemas.openxmlformats.org/officeDocument/2006/relationships/oleObject" Target="../embeddings/oleObject29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emf"/><Relationship Id="rId8" Type="http://schemas.openxmlformats.org/officeDocument/2006/relationships/oleObject" Target="../embeddings/oleObject20.bin"/><Relationship Id="rId7" Type="http://schemas.openxmlformats.org/officeDocument/2006/relationships/image" Target="../media/image4.png"/><Relationship Id="rId6" Type="http://schemas.openxmlformats.org/officeDocument/2006/relationships/image" Target="../media/image25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18.bin"/><Relationship Id="rId23" Type="http://schemas.openxmlformats.org/officeDocument/2006/relationships/vmlDrawing" Target="../drawings/vmlDrawing3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2.emf"/><Relationship Id="rId20" Type="http://schemas.openxmlformats.org/officeDocument/2006/relationships/oleObject" Target="../embeddings/oleObject26.bin"/><Relationship Id="rId2" Type="http://schemas.openxmlformats.org/officeDocument/2006/relationships/image" Target="../media/image23.emf"/><Relationship Id="rId19" Type="http://schemas.openxmlformats.org/officeDocument/2006/relationships/image" Target="../media/image31.emf"/><Relationship Id="rId18" Type="http://schemas.openxmlformats.org/officeDocument/2006/relationships/oleObject" Target="../embeddings/oleObject25.bin"/><Relationship Id="rId17" Type="http://schemas.openxmlformats.org/officeDocument/2006/relationships/image" Target="../media/image30.emf"/><Relationship Id="rId16" Type="http://schemas.openxmlformats.org/officeDocument/2006/relationships/oleObject" Target="../embeddings/oleObject24.bin"/><Relationship Id="rId15" Type="http://schemas.openxmlformats.org/officeDocument/2006/relationships/image" Target="../media/image29.emf"/><Relationship Id="rId14" Type="http://schemas.openxmlformats.org/officeDocument/2006/relationships/oleObject" Target="../embeddings/oleObject23.bin"/><Relationship Id="rId13" Type="http://schemas.openxmlformats.org/officeDocument/2006/relationships/image" Target="../media/image28.emf"/><Relationship Id="rId12" Type="http://schemas.openxmlformats.org/officeDocument/2006/relationships/oleObject" Target="../embeddings/oleObject22.bin"/><Relationship Id="rId11" Type="http://schemas.openxmlformats.org/officeDocument/2006/relationships/image" Target="../media/image27.emf"/><Relationship Id="rId10" Type="http://schemas.openxmlformats.org/officeDocument/2006/relationships/oleObject" Target="../embeddings/oleObject21.bin"/><Relationship Id="rId1" Type="http://schemas.openxmlformats.org/officeDocument/2006/relationships/oleObject" Target="../embeddings/oleObject17.bin"/></Relationships>
</file>

<file path=ppt/slides/_rels/slide5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60.xml"/><Relationship Id="rId3" Type="http://schemas.openxmlformats.org/officeDocument/2006/relationships/image" Target="../media/image313.jpeg"/><Relationship Id="rId2" Type="http://schemas.openxmlformats.org/officeDocument/2006/relationships/image" Target="../media/image4.png"/><Relationship Id="rId1" Type="http://schemas.openxmlformats.org/officeDocument/2006/relationships/image" Target="../media/image312.jpeg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0.bin"/><Relationship Id="rId8" Type="http://schemas.openxmlformats.org/officeDocument/2006/relationships/image" Target="../media/image317.emf"/><Relationship Id="rId7" Type="http://schemas.openxmlformats.org/officeDocument/2006/relationships/oleObject" Target="../embeddings/oleObject309.bin"/><Relationship Id="rId6" Type="http://schemas.openxmlformats.org/officeDocument/2006/relationships/image" Target="../media/image316.emf"/><Relationship Id="rId5" Type="http://schemas.openxmlformats.org/officeDocument/2006/relationships/oleObject" Target="../embeddings/oleObject308.bin"/><Relationship Id="rId4" Type="http://schemas.openxmlformats.org/officeDocument/2006/relationships/image" Target="../media/image315.emf"/><Relationship Id="rId3" Type="http://schemas.openxmlformats.org/officeDocument/2006/relationships/oleObject" Target="../embeddings/oleObject307.bin"/><Relationship Id="rId23" Type="http://schemas.openxmlformats.org/officeDocument/2006/relationships/vmlDrawing" Target="../drawings/vmlDrawing40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23.emf"/><Relationship Id="rId20" Type="http://schemas.openxmlformats.org/officeDocument/2006/relationships/oleObject" Target="../embeddings/oleObject315.bin"/><Relationship Id="rId2" Type="http://schemas.openxmlformats.org/officeDocument/2006/relationships/image" Target="../media/image314.emf"/><Relationship Id="rId19" Type="http://schemas.openxmlformats.org/officeDocument/2006/relationships/image" Target="../media/image322.emf"/><Relationship Id="rId18" Type="http://schemas.openxmlformats.org/officeDocument/2006/relationships/oleObject" Target="../embeddings/oleObject314.bin"/><Relationship Id="rId17" Type="http://schemas.openxmlformats.org/officeDocument/2006/relationships/image" Target="../media/image321.emf"/><Relationship Id="rId16" Type="http://schemas.openxmlformats.org/officeDocument/2006/relationships/oleObject" Target="../embeddings/oleObject313.bin"/><Relationship Id="rId15" Type="http://schemas.openxmlformats.org/officeDocument/2006/relationships/image" Target="../media/image320.emf"/><Relationship Id="rId14" Type="http://schemas.openxmlformats.org/officeDocument/2006/relationships/oleObject" Target="../embeddings/oleObject312.bin"/><Relationship Id="rId13" Type="http://schemas.openxmlformats.org/officeDocument/2006/relationships/image" Target="../media/image4.png"/><Relationship Id="rId12" Type="http://schemas.openxmlformats.org/officeDocument/2006/relationships/image" Target="../media/image319.emf"/><Relationship Id="rId11" Type="http://schemas.openxmlformats.org/officeDocument/2006/relationships/oleObject" Target="../embeddings/oleObject311.bin"/><Relationship Id="rId10" Type="http://schemas.openxmlformats.org/officeDocument/2006/relationships/image" Target="../media/image318.emf"/><Relationship Id="rId1" Type="http://schemas.openxmlformats.org/officeDocument/2006/relationships/oleObject" Target="../embeddings/oleObject306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7.emf"/><Relationship Id="rId8" Type="http://schemas.openxmlformats.org/officeDocument/2006/relationships/oleObject" Target="../embeddings/oleObject319.bin"/><Relationship Id="rId7" Type="http://schemas.openxmlformats.org/officeDocument/2006/relationships/image" Target="../media/image326.emf"/><Relationship Id="rId6" Type="http://schemas.openxmlformats.org/officeDocument/2006/relationships/oleObject" Target="../embeddings/oleObject318.bin"/><Relationship Id="rId5" Type="http://schemas.openxmlformats.org/officeDocument/2006/relationships/image" Target="../media/image325.emf"/><Relationship Id="rId4" Type="http://schemas.openxmlformats.org/officeDocument/2006/relationships/oleObject" Target="../embeddings/oleObject317.bin"/><Relationship Id="rId31" Type="http://schemas.openxmlformats.org/officeDocument/2006/relationships/vmlDrawing" Target="../drawings/vmlDrawing41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9" Type="http://schemas.openxmlformats.org/officeDocument/2006/relationships/image" Target="../media/image337.emf"/><Relationship Id="rId28" Type="http://schemas.openxmlformats.org/officeDocument/2006/relationships/oleObject" Target="../embeddings/oleObject329.bin"/><Relationship Id="rId27" Type="http://schemas.openxmlformats.org/officeDocument/2006/relationships/image" Target="../media/image336.emf"/><Relationship Id="rId26" Type="http://schemas.openxmlformats.org/officeDocument/2006/relationships/oleObject" Target="../embeddings/oleObject328.bin"/><Relationship Id="rId25" Type="http://schemas.openxmlformats.org/officeDocument/2006/relationships/image" Target="../media/image335.emf"/><Relationship Id="rId24" Type="http://schemas.openxmlformats.org/officeDocument/2006/relationships/oleObject" Target="../embeddings/oleObject327.bin"/><Relationship Id="rId23" Type="http://schemas.openxmlformats.org/officeDocument/2006/relationships/image" Target="../media/image334.emf"/><Relationship Id="rId22" Type="http://schemas.openxmlformats.org/officeDocument/2006/relationships/oleObject" Target="../embeddings/oleObject326.bin"/><Relationship Id="rId21" Type="http://schemas.openxmlformats.org/officeDocument/2006/relationships/image" Target="../media/image333.emf"/><Relationship Id="rId20" Type="http://schemas.openxmlformats.org/officeDocument/2006/relationships/oleObject" Target="../embeddings/oleObject325.bin"/><Relationship Id="rId2" Type="http://schemas.openxmlformats.org/officeDocument/2006/relationships/image" Target="../media/image324.emf"/><Relationship Id="rId19" Type="http://schemas.openxmlformats.org/officeDocument/2006/relationships/image" Target="../media/image332.emf"/><Relationship Id="rId18" Type="http://schemas.openxmlformats.org/officeDocument/2006/relationships/oleObject" Target="../embeddings/oleObject324.bin"/><Relationship Id="rId17" Type="http://schemas.openxmlformats.org/officeDocument/2006/relationships/image" Target="../media/image331.emf"/><Relationship Id="rId16" Type="http://schemas.openxmlformats.org/officeDocument/2006/relationships/oleObject" Target="../embeddings/oleObject323.bin"/><Relationship Id="rId15" Type="http://schemas.openxmlformats.org/officeDocument/2006/relationships/image" Target="../media/image330.emf"/><Relationship Id="rId14" Type="http://schemas.openxmlformats.org/officeDocument/2006/relationships/oleObject" Target="../embeddings/oleObject322.bin"/><Relationship Id="rId13" Type="http://schemas.openxmlformats.org/officeDocument/2006/relationships/image" Target="../media/image329.emf"/><Relationship Id="rId12" Type="http://schemas.openxmlformats.org/officeDocument/2006/relationships/oleObject" Target="../embeddings/oleObject321.bin"/><Relationship Id="rId11" Type="http://schemas.openxmlformats.org/officeDocument/2006/relationships/image" Target="../media/image328.emf"/><Relationship Id="rId10" Type="http://schemas.openxmlformats.org/officeDocument/2006/relationships/oleObject" Target="../embeddings/oleObject320.bin"/><Relationship Id="rId1" Type="http://schemas.openxmlformats.org/officeDocument/2006/relationships/oleObject" Target="../embeddings/oleObject316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1.emf"/><Relationship Id="rId8" Type="http://schemas.openxmlformats.org/officeDocument/2006/relationships/oleObject" Target="../embeddings/oleObject333.bin"/><Relationship Id="rId7" Type="http://schemas.openxmlformats.org/officeDocument/2006/relationships/image" Target="../media/image4.png"/><Relationship Id="rId6" Type="http://schemas.openxmlformats.org/officeDocument/2006/relationships/image" Target="../media/image340.emf"/><Relationship Id="rId5" Type="http://schemas.openxmlformats.org/officeDocument/2006/relationships/oleObject" Target="../embeddings/oleObject332.bin"/><Relationship Id="rId4" Type="http://schemas.openxmlformats.org/officeDocument/2006/relationships/image" Target="../media/image339.emf"/><Relationship Id="rId3" Type="http://schemas.openxmlformats.org/officeDocument/2006/relationships/oleObject" Target="../embeddings/oleObject331.bin"/><Relationship Id="rId23" Type="http://schemas.openxmlformats.org/officeDocument/2006/relationships/vmlDrawing" Target="../drawings/vmlDrawing42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347.emf"/><Relationship Id="rId20" Type="http://schemas.openxmlformats.org/officeDocument/2006/relationships/oleObject" Target="../embeddings/oleObject339.bin"/><Relationship Id="rId2" Type="http://schemas.openxmlformats.org/officeDocument/2006/relationships/image" Target="../media/image338.emf"/><Relationship Id="rId19" Type="http://schemas.openxmlformats.org/officeDocument/2006/relationships/image" Target="../media/image346.emf"/><Relationship Id="rId18" Type="http://schemas.openxmlformats.org/officeDocument/2006/relationships/oleObject" Target="../embeddings/oleObject338.bin"/><Relationship Id="rId17" Type="http://schemas.openxmlformats.org/officeDocument/2006/relationships/image" Target="../media/image345.emf"/><Relationship Id="rId16" Type="http://schemas.openxmlformats.org/officeDocument/2006/relationships/oleObject" Target="../embeddings/oleObject337.bin"/><Relationship Id="rId15" Type="http://schemas.openxmlformats.org/officeDocument/2006/relationships/image" Target="../media/image344.emf"/><Relationship Id="rId14" Type="http://schemas.openxmlformats.org/officeDocument/2006/relationships/oleObject" Target="../embeddings/oleObject336.bin"/><Relationship Id="rId13" Type="http://schemas.openxmlformats.org/officeDocument/2006/relationships/image" Target="../media/image343.emf"/><Relationship Id="rId12" Type="http://schemas.openxmlformats.org/officeDocument/2006/relationships/oleObject" Target="../embeddings/oleObject335.bin"/><Relationship Id="rId11" Type="http://schemas.openxmlformats.org/officeDocument/2006/relationships/image" Target="../media/image342.emf"/><Relationship Id="rId10" Type="http://schemas.openxmlformats.org/officeDocument/2006/relationships/oleObject" Target="../embeddings/oleObject334.bin"/><Relationship Id="rId1" Type="http://schemas.openxmlformats.org/officeDocument/2006/relationships/oleObject" Target="../embeddings/oleObject330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1.emf"/><Relationship Id="rId8" Type="http://schemas.openxmlformats.org/officeDocument/2006/relationships/oleObject" Target="../embeddings/oleObject343.bin"/><Relationship Id="rId7" Type="http://schemas.openxmlformats.org/officeDocument/2006/relationships/image" Target="../media/image4.png"/><Relationship Id="rId6" Type="http://schemas.openxmlformats.org/officeDocument/2006/relationships/image" Target="../media/image350.emf"/><Relationship Id="rId5" Type="http://schemas.openxmlformats.org/officeDocument/2006/relationships/oleObject" Target="../embeddings/oleObject342.bin"/><Relationship Id="rId4" Type="http://schemas.openxmlformats.org/officeDocument/2006/relationships/image" Target="../media/image349.emf"/><Relationship Id="rId33" Type="http://schemas.openxmlformats.org/officeDocument/2006/relationships/vmlDrawing" Target="../drawings/vmlDrawing4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347.emf"/><Relationship Id="rId30" Type="http://schemas.openxmlformats.org/officeDocument/2006/relationships/oleObject" Target="../embeddings/oleObject354.bin"/><Relationship Id="rId3" Type="http://schemas.openxmlformats.org/officeDocument/2006/relationships/oleObject" Target="../embeddings/oleObject341.bin"/><Relationship Id="rId29" Type="http://schemas.openxmlformats.org/officeDocument/2006/relationships/image" Target="../media/image346.emf"/><Relationship Id="rId28" Type="http://schemas.openxmlformats.org/officeDocument/2006/relationships/oleObject" Target="../embeddings/oleObject353.bin"/><Relationship Id="rId27" Type="http://schemas.openxmlformats.org/officeDocument/2006/relationships/image" Target="../media/image345.emf"/><Relationship Id="rId26" Type="http://schemas.openxmlformats.org/officeDocument/2006/relationships/oleObject" Target="../embeddings/oleObject352.bin"/><Relationship Id="rId25" Type="http://schemas.openxmlformats.org/officeDocument/2006/relationships/image" Target="../media/image344.emf"/><Relationship Id="rId24" Type="http://schemas.openxmlformats.org/officeDocument/2006/relationships/oleObject" Target="../embeddings/oleObject351.bin"/><Relationship Id="rId23" Type="http://schemas.openxmlformats.org/officeDocument/2006/relationships/image" Target="../media/image343.emf"/><Relationship Id="rId22" Type="http://schemas.openxmlformats.org/officeDocument/2006/relationships/oleObject" Target="../embeddings/oleObject350.bin"/><Relationship Id="rId21" Type="http://schemas.openxmlformats.org/officeDocument/2006/relationships/image" Target="../media/image342.emf"/><Relationship Id="rId20" Type="http://schemas.openxmlformats.org/officeDocument/2006/relationships/oleObject" Target="../embeddings/oleObject349.bin"/><Relationship Id="rId2" Type="http://schemas.openxmlformats.org/officeDocument/2006/relationships/image" Target="../media/image348.emf"/><Relationship Id="rId19" Type="http://schemas.openxmlformats.org/officeDocument/2006/relationships/image" Target="../media/image341.emf"/><Relationship Id="rId18" Type="http://schemas.openxmlformats.org/officeDocument/2006/relationships/oleObject" Target="../embeddings/oleObject348.bin"/><Relationship Id="rId17" Type="http://schemas.openxmlformats.org/officeDocument/2006/relationships/image" Target="../media/image355.emf"/><Relationship Id="rId16" Type="http://schemas.openxmlformats.org/officeDocument/2006/relationships/oleObject" Target="../embeddings/oleObject347.bin"/><Relationship Id="rId15" Type="http://schemas.openxmlformats.org/officeDocument/2006/relationships/image" Target="../media/image354.emf"/><Relationship Id="rId14" Type="http://schemas.openxmlformats.org/officeDocument/2006/relationships/oleObject" Target="../embeddings/oleObject346.bin"/><Relationship Id="rId13" Type="http://schemas.openxmlformats.org/officeDocument/2006/relationships/image" Target="../media/image353.emf"/><Relationship Id="rId12" Type="http://schemas.openxmlformats.org/officeDocument/2006/relationships/oleObject" Target="../embeddings/oleObject345.bin"/><Relationship Id="rId11" Type="http://schemas.openxmlformats.org/officeDocument/2006/relationships/image" Target="../media/image352.emf"/><Relationship Id="rId10" Type="http://schemas.openxmlformats.org/officeDocument/2006/relationships/oleObject" Target="../embeddings/oleObject344.bin"/><Relationship Id="rId1" Type="http://schemas.openxmlformats.org/officeDocument/2006/relationships/oleObject" Target="../embeddings/oleObject340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9.bin"/><Relationship Id="rId8" Type="http://schemas.openxmlformats.org/officeDocument/2006/relationships/image" Target="../media/image359.emf"/><Relationship Id="rId7" Type="http://schemas.openxmlformats.org/officeDocument/2006/relationships/oleObject" Target="../embeddings/oleObject358.bin"/><Relationship Id="rId6" Type="http://schemas.openxmlformats.org/officeDocument/2006/relationships/image" Target="../media/image358.emf"/><Relationship Id="rId51" Type="http://schemas.openxmlformats.org/officeDocument/2006/relationships/vmlDrawing" Target="../drawings/vmlDrawing44.vml"/><Relationship Id="rId50" Type="http://schemas.openxmlformats.org/officeDocument/2006/relationships/slideLayout" Target="../slideLayouts/slideLayout7.xml"/><Relationship Id="rId5" Type="http://schemas.openxmlformats.org/officeDocument/2006/relationships/oleObject" Target="../embeddings/oleObject357.bin"/><Relationship Id="rId49" Type="http://schemas.openxmlformats.org/officeDocument/2006/relationships/image" Target="../media/image379.emf"/><Relationship Id="rId48" Type="http://schemas.openxmlformats.org/officeDocument/2006/relationships/oleObject" Target="../embeddings/oleObject378.bin"/><Relationship Id="rId47" Type="http://schemas.openxmlformats.org/officeDocument/2006/relationships/image" Target="../media/image378.emf"/><Relationship Id="rId46" Type="http://schemas.openxmlformats.org/officeDocument/2006/relationships/oleObject" Target="../embeddings/oleObject377.bin"/><Relationship Id="rId45" Type="http://schemas.openxmlformats.org/officeDocument/2006/relationships/image" Target="../media/image377.emf"/><Relationship Id="rId44" Type="http://schemas.openxmlformats.org/officeDocument/2006/relationships/oleObject" Target="../embeddings/oleObject376.bin"/><Relationship Id="rId43" Type="http://schemas.openxmlformats.org/officeDocument/2006/relationships/image" Target="../media/image376.emf"/><Relationship Id="rId42" Type="http://schemas.openxmlformats.org/officeDocument/2006/relationships/oleObject" Target="../embeddings/oleObject375.bin"/><Relationship Id="rId41" Type="http://schemas.openxmlformats.org/officeDocument/2006/relationships/image" Target="../media/image375.emf"/><Relationship Id="rId40" Type="http://schemas.openxmlformats.org/officeDocument/2006/relationships/oleObject" Target="../embeddings/oleObject374.bin"/><Relationship Id="rId4" Type="http://schemas.openxmlformats.org/officeDocument/2006/relationships/image" Target="../media/image357.emf"/><Relationship Id="rId39" Type="http://schemas.openxmlformats.org/officeDocument/2006/relationships/image" Target="../media/image374.emf"/><Relationship Id="rId38" Type="http://schemas.openxmlformats.org/officeDocument/2006/relationships/oleObject" Target="../embeddings/oleObject373.bin"/><Relationship Id="rId37" Type="http://schemas.openxmlformats.org/officeDocument/2006/relationships/image" Target="../media/image373.emf"/><Relationship Id="rId36" Type="http://schemas.openxmlformats.org/officeDocument/2006/relationships/oleObject" Target="../embeddings/oleObject372.bin"/><Relationship Id="rId35" Type="http://schemas.openxmlformats.org/officeDocument/2006/relationships/image" Target="../media/image4.png"/><Relationship Id="rId34" Type="http://schemas.openxmlformats.org/officeDocument/2006/relationships/image" Target="../media/image372.emf"/><Relationship Id="rId33" Type="http://schemas.openxmlformats.org/officeDocument/2006/relationships/oleObject" Target="../embeddings/oleObject371.bin"/><Relationship Id="rId32" Type="http://schemas.openxmlformats.org/officeDocument/2006/relationships/image" Target="../media/image371.emf"/><Relationship Id="rId31" Type="http://schemas.openxmlformats.org/officeDocument/2006/relationships/oleObject" Target="../embeddings/oleObject370.bin"/><Relationship Id="rId30" Type="http://schemas.openxmlformats.org/officeDocument/2006/relationships/image" Target="../media/image370.emf"/><Relationship Id="rId3" Type="http://schemas.openxmlformats.org/officeDocument/2006/relationships/oleObject" Target="../embeddings/oleObject356.bin"/><Relationship Id="rId29" Type="http://schemas.openxmlformats.org/officeDocument/2006/relationships/oleObject" Target="../embeddings/oleObject369.bin"/><Relationship Id="rId28" Type="http://schemas.openxmlformats.org/officeDocument/2006/relationships/image" Target="../media/image369.emf"/><Relationship Id="rId27" Type="http://schemas.openxmlformats.org/officeDocument/2006/relationships/oleObject" Target="../embeddings/oleObject368.bin"/><Relationship Id="rId26" Type="http://schemas.openxmlformats.org/officeDocument/2006/relationships/image" Target="../media/image368.emf"/><Relationship Id="rId25" Type="http://schemas.openxmlformats.org/officeDocument/2006/relationships/oleObject" Target="../embeddings/oleObject367.bin"/><Relationship Id="rId24" Type="http://schemas.openxmlformats.org/officeDocument/2006/relationships/image" Target="../media/image367.emf"/><Relationship Id="rId23" Type="http://schemas.openxmlformats.org/officeDocument/2006/relationships/oleObject" Target="../embeddings/oleObject366.bin"/><Relationship Id="rId22" Type="http://schemas.openxmlformats.org/officeDocument/2006/relationships/image" Target="../media/image366.emf"/><Relationship Id="rId21" Type="http://schemas.openxmlformats.org/officeDocument/2006/relationships/oleObject" Target="../embeddings/oleObject365.bin"/><Relationship Id="rId20" Type="http://schemas.openxmlformats.org/officeDocument/2006/relationships/image" Target="../media/image365.emf"/><Relationship Id="rId2" Type="http://schemas.openxmlformats.org/officeDocument/2006/relationships/image" Target="../media/image356.emf"/><Relationship Id="rId19" Type="http://schemas.openxmlformats.org/officeDocument/2006/relationships/oleObject" Target="../embeddings/oleObject364.bin"/><Relationship Id="rId18" Type="http://schemas.openxmlformats.org/officeDocument/2006/relationships/image" Target="../media/image364.emf"/><Relationship Id="rId17" Type="http://schemas.openxmlformats.org/officeDocument/2006/relationships/oleObject" Target="../embeddings/oleObject363.bin"/><Relationship Id="rId16" Type="http://schemas.openxmlformats.org/officeDocument/2006/relationships/image" Target="../media/image363.emf"/><Relationship Id="rId15" Type="http://schemas.openxmlformats.org/officeDocument/2006/relationships/oleObject" Target="../embeddings/oleObject362.bin"/><Relationship Id="rId14" Type="http://schemas.openxmlformats.org/officeDocument/2006/relationships/image" Target="../media/image362.emf"/><Relationship Id="rId13" Type="http://schemas.openxmlformats.org/officeDocument/2006/relationships/oleObject" Target="../embeddings/oleObject361.bin"/><Relationship Id="rId12" Type="http://schemas.openxmlformats.org/officeDocument/2006/relationships/image" Target="../media/image361.emf"/><Relationship Id="rId11" Type="http://schemas.openxmlformats.org/officeDocument/2006/relationships/oleObject" Target="../embeddings/oleObject360.bin"/><Relationship Id="rId10" Type="http://schemas.openxmlformats.org/officeDocument/2006/relationships/image" Target="../media/image360.emf"/><Relationship Id="rId1" Type="http://schemas.openxmlformats.org/officeDocument/2006/relationships/oleObject" Target="../embeddings/oleObject355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3.emf"/><Relationship Id="rId8" Type="http://schemas.openxmlformats.org/officeDocument/2006/relationships/oleObject" Target="../embeddings/oleObject382.bin"/><Relationship Id="rId7" Type="http://schemas.openxmlformats.org/officeDocument/2006/relationships/image" Target="../media/image382.emf"/><Relationship Id="rId6" Type="http://schemas.openxmlformats.org/officeDocument/2006/relationships/oleObject" Target="../embeddings/oleObject381.bin"/><Relationship Id="rId5" Type="http://schemas.openxmlformats.org/officeDocument/2006/relationships/image" Target="../media/image381.emf"/><Relationship Id="rId41" Type="http://schemas.openxmlformats.org/officeDocument/2006/relationships/vmlDrawing" Target="../drawings/vmlDrawing45.vml"/><Relationship Id="rId40" Type="http://schemas.openxmlformats.org/officeDocument/2006/relationships/slideLayout" Target="../slideLayouts/slideLayout7.xml"/><Relationship Id="rId4" Type="http://schemas.openxmlformats.org/officeDocument/2006/relationships/oleObject" Target="../embeddings/oleObject380.bin"/><Relationship Id="rId39" Type="http://schemas.openxmlformats.org/officeDocument/2006/relationships/image" Target="../media/image398.emf"/><Relationship Id="rId38" Type="http://schemas.openxmlformats.org/officeDocument/2006/relationships/oleObject" Target="../embeddings/oleObject397.bin"/><Relationship Id="rId37" Type="http://schemas.openxmlformats.org/officeDocument/2006/relationships/image" Target="../media/image397.emf"/><Relationship Id="rId36" Type="http://schemas.openxmlformats.org/officeDocument/2006/relationships/oleObject" Target="../embeddings/oleObject396.bin"/><Relationship Id="rId35" Type="http://schemas.openxmlformats.org/officeDocument/2006/relationships/image" Target="../media/image396.emf"/><Relationship Id="rId34" Type="http://schemas.openxmlformats.org/officeDocument/2006/relationships/oleObject" Target="../embeddings/oleObject395.bin"/><Relationship Id="rId33" Type="http://schemas.openxmlformats.org/officeDocument/2006/relationships/image" Target="../media/image395.emf"/><Relationship Id="rId32" Type="http://schemas.openxmlformats.org/officeDocument/2006/relationships/oleObject" Target="../embeddings/oleObject394.bin"/><Relationship Id="rId31" Type="http://schemas.openxmlformats.org/officeDocument/2006/relationships/image" Target="../media/image394.emf"/><Relationship Id="rId30" Type="http://schemas.openxmlformats.org/officeDocument/2006/relationships/oleObject" Target="../embeddings/oleObject393.bin"/><Relationship Id="rId3" Type="http://schemas.openxmlformats.org/officeDocument/2006/relationships/image" Target="../media/image4.png"/><Relationship Id="rId29" Type="http://schemas.openxmlformats.org/officeDocument/2006/relationships/image" Target="../media/image393.emf"/><Relationship Id="rId28" Type="http://schemas.openxmlformats.org/officeDocument/2006/relationships/oleObject" Target="../embeddings/oleObject392.bin"/><Relationship Id="rId27" Type="http://schemas.openxmlformats.org/officeDocument/2006/relationships/image" Target="../media/image392.emf"/><Relationship Id="rId26" Type="http://schemas.openxmlformats.org/officeDocument/2006/relationships/oleObject" Target="../embeddings/oleObject391.bin"/><Relationship Id="rId25" Type="http://schemas.openxmlformats.org/officeDocument/2006/relationships/image" Target="../media/image391.emf"/><Relationship Id="rId24" Type="http://schemas.openxmlformats.org/officeDocument/2006/relationships/oleObject" Target="../embeddings/oleObject390.bin"/><Relationship Id="rId23" Type="http://schemas.openxmlformats.org/officeDocument/2006/relationships/image" Target="../media/image390.emf"/><Relationship Id="rId22" Type="http://schemas.openxmlformats.org/officeDocument/2006/relationships/oleObject" Target="../embeddings/oleObject389.bin"/><Relationship Id="rId21" Type="http://schemas.openxmlformats.org/officeDocument/2006/relationships/image" Target="../media/image389.emf"/><Relationship Id="rId20" Type="http://schemas.openxmlformats.org/officeDocument/2006/relationships/oleObject" Target="../embeddings/oleObject388.bin"/><Relationship Id="rId2" Type="http://schemas.openxmlformats.org/officeDocument/2006/relationships/image" Target="../media/image380.emf"/><Relationship Id="rId19" Type="http://schemas.openxmlformats.org/officeDocument/2006/relationships/image" Target="../media/image388.emf"/><Relationship Id="rId18" Type="http://schemas.openxmlformats.org/officeDocument/2006/relationships/oleObject" Target="../embeddings/oleObject387.bin"/><Relationship Id="rId17" Type="http://schemas.openxmlformats.org/officeDocument/2006/relationships/image" Target="../media/image387.emf"/><Relationship Id="rId16" Type="http://schemas.openxmlformats.org/officeDocument/2006/relationships/oleObject" Target="../embeddings/oleObject386.bin"/><Relationship Id="rId15" Type="http://schemas.openxmlformats.org/officeDocument/2006/relationships/image" Target="../media/image386.emf"/><Relationship Id="rId14" Type="http://schemas.openxmlformats.org/officeDocument/2006/relationships/oleObject" Target="../embeddings/oleObject385.bin"/><Relationship Id="rId13" Type="http://schemas.openxmlformats.org/officeDocument/2006/relationships/image" Target="../media/image385.emf"/><Relationship Id="rId12" Type="http://schemas.openxmlformats.org/officeDocument/2006/relationships/oleObject" Target="../embeddings/oleObject384.bin"/><Relationship Id="rId11" Type="http://schemas.openxmlformats.org/officeDocument/2006/relationships/image" Target="../media/image384.emf"/><Relationship Id="rId10" Type="http://schemas.openxmlformats.org/officeDocument/2006/relationships/oleObject" Target="../embeddings/oleObject383.bin"/><Relationship Id="rId1" Type="http://schemas.openxmlformats.org/officeDocument/2006/relationships/oleObject" Target="../embeddings/oleObject379.bin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1.bin"/><Relationship Id="rId8" Type="http://schemas.openxmlformats.org/officeDocument/2006/relationships/image" Target="../media/image402.png"/><Relationship Id="rId7" Type="http://schemas.openxmlformats.org/officeDocument/2006/relationships/image" Target="../media/image401.emf"/><Relationship Id="rId6" Type="http://schemas.openxmlformats.org/officeDocument/2006/relationships/oleObject" Target="../embeddings/oleObject400.bin"/><Relationship Id="rId5" Type="http://schemas.openxmlformats.org/officeDocument/2006/relationships/image" Target="../media/image4.png"/><Relationship Id="rId4" Type="http://schemas.openxmlformats.org/officeDocument/2006/relationships/image" Target="../media/image400.emf"/><Relationship Id="rId3" Type="http://schemas.openxmlformats.org/officeDocument/2006/relationships/oleObject" Target="../embeddings/oleObject399.bin"/><Relationship Id="rId22" Type="http://schemas.openxmlformats.org/officeDocument/2006/relationships/vmlDrawing" Target="../drawings/vmlDrawing46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08.emf"/><Relationship Id="rId2" Type="http://schemas.openxmlformats.org/officeDocument/2006/relationships/image" Target="../media/image399.emf"/><Relationship Id="rId19" Type="http://schemas.openxmlformats.org/officeDocument/2006/relationships/oleObject" Target="../embeddings/oleObject406.bin"/><Relationship Id="rId18" Type="http://schemas.openxmlformats.org/officeDocument/2006/relationships/image" Target="../media/image407.emf"/><Relationship Id="rId17" Type="http://schemas.openxmlformats.org/officeDocument/2006/relationships/oleObject" Target="../embeddings/oleObject405.bin"/><Relationship Id="rId16" Type="http://schemas.openxmlformats.org/officeDocument/2006/relationships/image" Target="../media/image406.emf"/><Relationship Id="rId15" Type="http://schemas.openxmlformats.org/officeDocument/2006/relationships/oleObject" Target="../embeddings/oleObject404.bin"/><Relationship Id="rId14" Type="http://schemas.openxmlformats.org/officeDocument/2006/relationships/image" Target="../media/image405.emf"/><Relationship Id="rId13" Type="http://schemas.openxmlformats.org/officeDocument/2006/relationships/oleObject" Target="../embeddings/oleObject403.bin"/><Relationship Id="rId12" Type="http://schemas.openxmlformats.org/officeDocument/2006/relationships/image" Target="../media/image404.emf"/><Relationship Id="rId11" Type="http://schemas.openxmlformats.org/officeDocument/2006/relationships/oleObject" Target="../embeddings/oleObject402.bin"/><Relationship Id="rId10" Type="http://schemas.openxmlformats.org/officeDocument/2006/relationships/image" Target="../media/image403.emf"/><Relationship Id="rId1" Type="http://schemas.openxmlformats.org/officeDocument/2006/relationships/oleObject" Target="../embeddings/oleObject398.bin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20.png"/><Relationship Id="rId6" Type="http://schemas.openxmlformats.org/officeDocument/2006/relationships/image" Target="../media/image4.png"/><Relationship Id="rId5" Type="http://schemas.openxmlformats.org/officeDocument/2006/relationships/image" Target="../media/image11.jpeg"/><Relationship Id="rId4" Type="http://schemas.openxmlformats.org/officeDocument/2006/relationships/image" Target="../media/image410.emf"/><Relationship Id="rId3" Type="http://schemas.openxmlformats.org/officeDocument/2006/relationships/oleObject" Target="../embeddings/oleObject408.bin"/><Relationship Id="rId2" Type="http://schemas.openxmlformats.org/officeDocument/2006/relationships/image" Target="../media/image409.emf"/><Relationship Id="rId1" Type="http://schemas.openxmlformats.org/officeDocument/2006/relationships/oleObject" Target="../embeddings/oleObject407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1.emf"/><Relationship Id="rId3" Type="http://schemas.openxmlformats.org/officeDocument/2006/relationships/oleObject" Target="../embeddings/oleObject409.bin"/><Relationship Id="rId2" Type="http://schemas.openxmlformats.org/officeDocument/2006/relationships/image" Target="../media/image4.png"/><Relationship Id="rId1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14.png"/><Relationship Id="rId5" Type="http://schemas.openxmlformats.org/officeDocument/2006/relationships/image" Target="../media/image4.png"/><Relationship Id="rId4" Type="http://schemas.openxmlformats.org/officeDocument/2006/relationships/image" Target="../media/image413.emf"/><Relationship Id="rId3" Type="http://schemas.openxmlformats.org/officeDocument/2006/relationships/oleObject" Target="../embeddings/oleObject411.bin"/><Relationship Id="rId2" Type="http://schemas.openxmlformats.org/officeDocument/2006/relationships/image" Target="../media/image412.emf"/><Relationship Id="rId1" Type="http://schemas.openxmlformats.org/officeDocument/2006/relationships/oleObject" Target="../embeddings/oleObject410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image" Target="../media/image4.png"/><Relationship Id="rId21" Type="http://schemas.openxmlformats.org/officeDocument/2006/relationships/vmlDrawing" Target="../drawings/vmlDrawing5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15.emf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oleObject" Target="../embeddings/oleObject412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image" Target="../media/image416.emf"/><Relationship Id="rId16" Type="http://schemas.openxmlformats.org/officeDocument/2006/relationships/vmlDrawing" Target="../drawings/vmlDrawing51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oleObject" Target="../embeddings/oleObject413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420.emf"/><Relationship Id="rId7" Type="http://schemas.openxmlformats.org/officeDocument/2006/relationships/oleObject" Target="../embeddings/oleObject417.bin"/><Relationship Id="rId6" Type="http://schemas.openxmlformats.org/officeDocument/2006/relationships/image" Target="../media/image419.emf"/><Relationship Id="rId5" Type="http://schemas.openxmlformats.org/officeDocument/2006/relationships/oleObject" Target="../embeddings/oleObject416.bin"/><Relationship Id="rId4" Type="http://schemas.openxmlformats.org/officeDocument/2006/relationships/image" Target="../media/image418.emf"/><Relationship Id="rId3" Type="http://schemas.openxmlformats.org/officeDocument/2006/relationships/oleObject" Target="../embeddings/oleObject415.bin"/><Relationship Id="rId2" Type="http://schemas.openxmlformats.org/officeDocument/2006/relationships/image" Target="../media/image417.emf"/><Relationship Id="rId11" Type="http://schemas.openxmlformats.org/officeDocument/2006/relationships/vmlDrawing" Target="../drawings/vmlDrawing5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14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vmlDrawing" Target="../drawings/vmlDrawing5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422.wmf"/><Relationship Id="rId3" Type="http://schemas.openxmlformats.org/officeDocument/2006/relationships/oleObject" Target="../embeddings/oleObject419.bin"/><Relationship Id="rId2" Type="http://schemas.openxmlformats.org/officeDocument/2006/relationships/image" Target="../media/image421.wmf"/><Relationship Id="rId1" Type="http://schemas.openxmlformats.org/officeDocument/2006/relationships/oleObject" Target="../embeddings/oleObject418.bin"/></Relationships>
</file>

<file path=ppt/slides/_rels/slide6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423.wmf"/><Relationship Id="rId1" Type="http://schemas.openxmlformats.org/officeDocument/2006/relationships/oleObject" Target="../embeddings/oleObject420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129.xml"/><Relationship Id="rId42" Type="http://schemas.openxmlformats.org/officeDocument/2006/relationships/tags" Target="../tags/tag128.xml"/><Relationship Id="rId41" Type="http://schemas.openxmlformats.org/officeDocument/2006/relationships/tags" Target="../tags/tag127.xml"/><Relationship Id="rId40" Type="http://schemas.openxmlformats.org/officeDocument/2006/relationships/tags" Target="../tags/tag126.xml"/><Relationship Id="rId4" Type="http://schemas.openxmlformats.org/officeDocument/2006/relationships/tags" Target="../tags/tag90.xml"/><Relationship Id="rId39" Type="http://schemas.openxmlformats.org/officeDocument/2006/relationships/tags" Target="../tags/tag125.xml"/><Relationship Id="rId38" Type="http://schemas.openxmlformats.org/officeDocument/2006/relationships/tags" Target="../tags/tag124.xml"/><Relationship Id="rId37" Type="http://schemas.openxmlformats.org/officeDocument/2006/relationships/tags" Target="../tags/tag123.xml"/><Relationship Id="rId36" Type="http://schemas.openxmlformats.org/officeDocument/2006/relationships/tags" Target="../tags/tag122.xml"/><Relationship Id="rId35" Type="http://schemas.openxmlformats.org/officeDocument/2006/relationships/tags" Target="../tags/tag121.xml"/><Relationship Id="rId34" Type="http://schemas.openxmlformats.org/officeDocument/2006/relationships/tags" Target="../tags/tag120.xml"/><Relationship Id="rId33" Type="http://schemas.openxmlformats.org/officeDocument/2006/relationships/tags" Target="../tags/tag119.xml"/><Relationship Id="rId32" Type="http://schemas.openxmlformats.org/officeDocument/2006/relationships/tags" Target="../tags/tag118.xml"/><Relationship Id="rId31" Type="http://schemas.openxmlformats.org/officeDocument/2006/relationships/tags" Target="../tags/tag117.xml"/><Relationship Id="rId30" Type="http://schemas.openxmlformats.org/officeDocument/2006/relationships/tags" Target="../tags/tag116.xml"/><Relationship Id="rId3" Type="http://schemas.openxmlformats.org/officeDocument/2006/relationships/tags" Target="../tags/tag89.xml"/><Relationship Id="rId29" Type="http://schemas.openxmlformats.org/officeDocument/2006/relationships/tags" Target="../tags/tag115.xml"/><Relationship Id="rId28" Type="http://schemas.openxmlformats.org/officeDocument/2006/relationships/tags" Target="../tags/tag114.xml"/><Relationship Id="rId27" Type="http://schemas.openxmlformats.org/officeDocument/2006/relationships/tags" Target="../tags/tag113.xml"/><Relationship Id="rId26" Type="http://schemas.openxmlformats.org/officeDocument/2006/relationships/tags" Target="../tags/tag112.xml"/><Relationship Id="rId25" Type="http://schemas.openxmlformats.org/officeDocument/2006/relationships/tags" Target="../tags/tag111.xml"/><Relationship Id="rId24" Type="http://schemas.openxmlformats.org/officeDocument/2006/relationships/tags" Target="../tags/tag110.xml"/><Relationship Id="rId23" Type="http://schemas.openxmlformats.org/officeDocument/2006/relationships/tags" Target="../tags/tag109.xml"/><Relationship Id="rId22" Type="http://schemas.openxmlformats.org/officeDocument/2006/relationships/tags" Target="../tags/tag108.xml"/><Relationship Id="rId21" Type="http://schemas.openxmlformats.org/officeDocument/2006/relationships/tags" Target="../tags/tag107.xml"/><Relationship Id="rId20" Type="http://schemas.openxmlformats.org/officeDocument/2006/relationships/tags" Target="../tags/tag106.xml"/><Relationship Id="rId2" Type="http://schemas.openxmlformats.org/officeDocument/2006/relationships/tags" Target="../tags/tag88.xml"/><Relationship Id="rId19" Type="http://schemas.openxmlformats.org/officeDocument/2006/relationships/tags" Target="../tags/tag105.xml"/><Relationship Id="rId18" Type="http://schemas.openxmlformats.org/officeDocument/2006/relationships/tags" Target="../tags/tag104.xml"/><Relationship Id="rId17" Type="http://schemas.openxmlformats.org/officeDocument/2006/relationships/tags" Target="../tags/tag103.xml"/><Relationship Id="rId16" Type="http://schemas.openxmlformats.org/officeDocument/2006/relationships/tags" Target="../tags/tag102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tags" Target="../tags/tag133.xml"/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image" Target="../media/image4.png"/><Relationship Id="rId4" Type="http://schemas.openxmlformats.org/officeDocument/2006/relationships/image" Target="../media/image425.emf"/><Relationship Id="rId3" Type="http://schemas.openxmlformats.org/officeDocument/2006/relationships/oleObject" Target="../embeddings/oleObject422.bin"/><Relationship Id="rId2" Type="http://schemas.openxmlformats.org/officeDocument/2006/relationships/image" Target="../media/image424.emf"/><Relationship Id="rId19" Type="http://schemas.openxmlformats.org/officeDocument/2006/relationships/vmlDrawing" Target="../drawings/vmlDrawing55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41.xml"/><Relationship Id="rId16" Type="http://schemas.openxmlformats.org/officeDocument/2006/relationships/tags" Target="../tags/tag140.xml"/><Relationship Id="rId15" Type="http://schemas.openxmlformats.org/officeDocument/2006/relationships/tags" Target="../tags/tag139.xml"/><Relationship Id="rId14" Type="http://schemas.openxmlformats.org/officeDocument/2006/relationships/tags" Target="../tags/tag138.xml"/><Relationship Id="rId13" Type="http://schemas.openxmlformats.org/officeDocument/2006/relationships/tags" Target="../tags/tag137.xml"/><Relationship Id="rId12" Type="http://schemas.openxmlformats.org/officeDocument/2006/relationships/tags" Target="../tags/tag136.xml"/><Relationship Id="rId11" Type="http://schemas.openxmlformats.org/officeDocument/2006/relationships/tags" Target="../tags/tag135.xml"/><Relationship Id="rId10" Type="http://schemas.openxmlformats.org/officeDocument/2006/relationships/tags" Target="../tags/tag134.xml"/><Relationship Id="rId1" Type="http://schemas.openxmlformats.org/officeDocument/2006/relationships/oleObject" Target="../embeddings/oleObject4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63.xml"/><Relationship Id="rId22" Type="http://schemas.openxmlformats.org/officeDocument/2006/relationships/tags" Target="../tags/tag162.xml"/><Relationship Id="rId21" Type="http://schemas.openxmlformats.org/officeDocument/2006/relationships/tags" Target="../tags/tag161.xml"/><Relationship Id="rId20" Type="http://schemas.openxmlformats.org/officeDocument/2006/relationships/tags" Target="../tags/tag160.xml"/><Relationship Id="rId2" Type="http://schemas.openxmlformats.org/officeDocument/2006/relationships/tags" Target="../tags/tag142.xml"/><Relationship Id="rId19" Type="http://schemas.openxmlformats.org/officeDocument/2006/relationships/tags" Target="../tags/tag159.xml"/><Relationship Id="rId18" Type="http://schemas.openxmlformats.org/officeDocument/2006/relationships/tags" Target="../tags/tag158.xml"/><Relationship Id="rId17" Type="http://schemas.openxmlformats.org/officeDocument/2006/relationships/tags" Target="../tags/tag157.xml"/><Relationship Id="rId16" Type="http://schemas.openxmlformats.org/officeDocument/2006/relationships/tags" Target="../tags/tag156.xml"/><Relationship Id="rId15" Type="http://schemas.openxmlformats.org/officeDocument/2006/relationships/tags" Target="../tags/tag155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7.bin"/><Relationship Id="rId8" Type="http://schemas.openxmlformats.org/officeDocument/2006/relationships/image" Target="../media/image429.emf"/><Relationship Id="rId7" Type="http://schemas.openxmlformats.org/officeDocument/2006/relationships/oleObject" Target="../embeddings/oleObject426.bin"/><Relationship Id="rId6" Type="http://schemas.openxmlformats.org/officeDocument/2006/relationships/image" Target="../media/image428.emf"/><Relationship Id="rId5" Type="http://schemas.openxmlformats.org/officeDocument/2006/relationships/oleObject" Target="../embeddings/oleObject425.bin"/><Relationship Id="rId47" Type="http://schemas.openxmlformats.org/officeDocument/2006/relationships/vmlDrawing" Target="../drawings/vmlDrawing56.vml"/><Relationship Id="rId46" Type="http://schemas.openxmlformats.org/officeDocument/2006/relationships/slideLayout" Target="../slideLayouts/slideLayout7.xml"/><Relationship Id="rId45" Type="http://schemas.openxmlformats.org/officeDocument/2006/relationships/image" Target="../media/image447.emf"/><Relationship Id="rId44" Type="http://schemas.openxmlformats.org/officeDocument/2006/relationships/oleObject" Target="../embeddings/oleObject444.bin"/><Relationship Id="rId43" Type="http://schemas.openxmlformats.org/officeDocument/2006/relationships/image" Target="../media/image446.emf"/><Relationship Id="rId42" Type="http://schemas.openxmlformats.org/officeDocument/2006/relationships/oleObject" Target="../embeddings/oleObject443.bin"/><Relationship Id="rId41" Type="http://schemas.openxmlformats.org/officeDocument/2006/relationships/image" Target="../media/image445.emf"/><Relationship Id="rId40" Type="http://schemas.openxmlformats.org/officeDocument/2006/relationships/oleObject" Target="../embeddings/oleObject442.bin"/><Relationship Id="rId4" Type="http://schemas.openxmlformats.org/officeDocument/2006/relationships/image" Target="../media/image427.emf"/><Relationship Id="rId39" Type="http://schemas.openxmlformats.org/officeDocument/2006/relationships/image" Target="../media/image444.emf"/><Relationship Id="rId38" Type="http://schemas.openxmlformats.org/officeDocument/2006/relationships/oleObject" Target="../embeddings/oleObject441.bin"/><Relationship Id="rId37" Type="http://schemas.openxmlformats.org/officeDocument/2006/relationships/image" Target="../media/image443.emf"/><Relationship Id="rId36" Type="http://schemas.openxmlformats.org/officeDocument/2006/relationships/oleObject" Target="../embeddings/oleObject440.bin"/><Relationship Id="rId35" Type="http://schemas.openxmlformats.org/officeDocument/2006/relationships/image" Target="../media/image442.emf"/><Relationship Id="rId34" Type="http://schemas.openxmlformats.org/officeDocument/2006/relationships/oleObject" Target="../embeddings/oleObject439.bin"/><Relationship Id="rId33" Type="http://schemas.openxmlformats.org/officeDocument/2006/relationships/image" Target="../media/image441.emf"/><Relationship Id="rId32" Type="http://schemas.openxmlformats.org/officeDocument/2006/relationships/oleObject" Target="../embeddings/oleObject438.bin"/><Relationship Id="rId31" Type="http://schemas.openxmlformats.org/officeDocument/2006/relationships/image" Target="../media/image440.emf"/><Relationship Id="rId30" Type="http://schemas.openxmlformats.org/officeDocument/2006/relationships/oleObject" Target="../embeddings/oleObject437.bin"/><Relationship Id="rId3" Type="http://schemas.openxmlformats.org/officeDocument/2006/relationships/oleObject" Target="../embeddings/oleObject424.bin"/><Relationship Id="rId29" Type="http://schemas.openxmlformats.org/officeDocument/2006/relationships/image" Target="../media/image4.png"/><Relationship Id="rId28" Type="http://schemas.openxmlformats.org/officeDocument/2006/relationships/image" Target="../media/image439.emf"/><Relationship Id="rId27" Type="http://schemas.openxmlformats.org/officeDocument/2006/relationships/oleObject" Target="../embeddings/oleObject436.bin"/><Relationship Id="rId26" Type="http://schemas.openxmlformats.org/officeDocument/2006/relationships/image" Target="../media/image438.emf"/><Relationship Id="rId25" Type="http://schemas.openxmlformats.org/officeDocument/2006/relationships/oleObject" Target="../embeddings/oleObject435.bin"/><Relationship Id="rId24" Type="http://schemas.openxmlformats.org/officeDocument/2006/relationships/image" Target="../media/image437.emf"/><Relationship Id="rId23" Type="http://schemas.openxmlformats.org/officeDocument/2006/relationships/oleObject" Target="../embeddings/oleObject434.bin"/><Relationship Id="rId22" Type="http://schemas.openxmlformats.org/officeDocument/2006/relationships/image" Target="../media/image436.emf"/><Relationship Id="rId21" Type="http://schemas.openxmlformats.org/officeDocument/2006/relationships/oleObject" Target="../embeddings/oleObject433.bin"/><Relationship Id="rId20" Type="http://schemas.openxmlformats.org/officeDocument/2006/relationships/image" Target="../media/image435.emf"/><Relationship Id="rId2" Type="http://schemas.openxmlformats.org/officeDocument/2006/relationships/image" Target="../media/image426.emf"/><Relationship Id="rId19" Type="http://schemas.openxmlformats.org/officeDocument/2006/relationships/oleObject" Target="../embeddings/oleObject432.bin"/><Relationship Id="rId18" Type="http://schemas.openxmlformats.org/officeDocument/2006/relationships/image" Target="../media/image434.emf"/><Relationship Id="rId17" Type="http://schemas.openxmlformats.org/officeDocument/2006/relationships/oleObject" Target="../embeddings/oleObject431.bin"/><Relationship Id="rId16" Type="http://schemas.openxmlformats.org/officeDocument/2006/relationships/image" Target="../media/image433.emf"/><Relationship Id="rId15" Type="http://schemas.openxmlformats.org/officeDocument/2006/relationships/oleObject" Target="../embeddings/oleObject430.bin"/><Relationship Id="rId14" Type="http://schemas.openxmlformats.org/officeDocument/2006/relationships/image" Target="../media/image432.emf"/><Relationship Id="rId13" Type="http://schemas.openxmlformats.org/officeDocument/2006/relationships/oleObject" Target="../embeddings/oleObject429.bin"/><Relationship Id="rId12" Type="http://schemas.openxmlformats.org/officeDocument/2006/relationships/image" Target="../media/image431.emf"/><Relationship Id="rId11" Type="http://schemas.openxmlformats.org/officeDocument/2006/relationships/oleObject" Target="../embeddings/oleObject428.bin"/><Relationship Id="rId10" Type="http://schemas.openxmlformats.org/officeDocument/2006/relationships/image" Target="../media/image430.emf"/><Relationship Id="rId1" Type="http://schemas.openxmlformats.org/officeDocument/2006/relationships/oleObject" Target="../embeddings/oleObject423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49.bin"/><Relationship Id="rId8" Type="http://schemas.openxmlformats.org/officeDocument/2006/relationships/image" Target="../media/image451.emf"/><Relationship Id="rId7" Type="http://schemas.openxmlformats.org/officeDocument/2006/relationships/oleObject" Target="../embeddings/oleObject448.bin"/><Relationship Id="rId6" Type="http://schemas.openxmlformats.org/officeDocument/2006/relationships/image" Target="../media/image450.emf"/><Relationship Id="rId5" Type="http://schemas.openxmlformats.org/officeDocument/2006/relationships/oleObject" Target="../embeddings/oleObject447.bin"/><Relationship Id="rId49" Type="http://schemas.openxmlformats.org/officeDocument/2006/relationships/vmlDrawing" Target="../drawings/vmlDrawing57.vml"/><Relationship Id="rId48" Type="http://schemas.openxmlformats.org/officeDocument/2006/relationships/slideLayout" Target="../slideLayouts/slideLayout7.xml"/><Relationship Id="rId47" Type="http://schemas.openxmlformats.org/officeDocument/2006/relationships/tags" Target="../tags/tag197.xml"/><Relationship Id="rId46" Type="http://schemas.openxmlformats.org/officeDocument/2006/relationships/tags" Target="../tags/tag196.xml"/><Relationship Id="rId45" Type="http://schemas.openxmlformats.org/officeDocument/2006/relationships/tags" Target="../tags/tag195.xml"/><Relationship Id="rId44" Type="http://schemas.openxmlformats.org/officeDocument/2006/relationships/tags" Target="../tags/tag194.xml"/><Relationship Id="rId43" Type="http://schemas.openxmlformats.org/officeDocument/2006/relationships/tags" Target="../tags/tag193.xml"/><Relationship Id="rId42" Type="http://schemas.openxmlformats.org/officeDocument/2006/relationships/tags" Target="../tags/tag192.xml"/><Relationship Id="rId41" Type="http://schemas.openxmlformats.org/officeDocument/2006/relationships/tags" Target="../tags/tag191.xml"/><Relationship Id="rId40" Type="http://schemas.openxmlformats.org/officeDocument/2006/relationships/tags" Target="../tags/tag190.xml"/><Relationship Id="rId4" Type="http://schemas.openxmlformats.org/officeDocument/2006/relationships/image" Target="../media/image449.emf"/><Relationship Id="rId39" Type="http://schemas.openxmlformats.org/officeDocument/2006/relationships/tags" Target="../tags/tag189.xml"/><Relationship Id="rId38" Type="http://schemas.openxmlformats.org/officeDocument/2006/relationships/tags" Target="../tags/tag188.xml"/><Relationship Id="rId37" Type="http://schemas.openxmlformats.org/officeDocument/2006/relationships/tags" Target="../tags/tag187.xml"/><Relationship Id="rId36" Type="http://schemas.openxmlformats.org/officeDocument/2006/relationships/tags" Target="../tags/tag186.xml"/><Relationship Id="rId35" Type="http://schemas.openxmlformats.org/officeDocument/2006/relationships/tags" Target="../tags/tag185.xml"/><Relationship Id="rId34" Type="http://schemas.openxmlformats.org/officeDocument/2006/relationships/tags" Target="../tags/tag184.xml"/><Relationship Id="rId33" Type="http://schemas.openxmlformats.org/officeDocument/2006/relationships/tags" Target="../tags/tag183.xml"/><Relationship Id="rId32" Type="http://schemas.openxmlformats.org/officeDocument/2006/relationships/tags" Target="../tags/tag182.xml"/><Relationship Id="rId31" Type="http://schemas.openxmlformats.org/officeDocument/2006/relationships/tags" Target="../tags/tag181.xml"/><Relationship Id="rId30" Type="http://schemas.openxmlformats.org/officeDocument/2006/relationships/tags" Target="../tags/tag180.xml"/><Relationship Id="rId3" Type="http://schemas.openxmlformats.org/officeDocument/2006/relationships/oleObject" Target="../embeddings/oleObject446.bin"/><Relationship Id="rId29" Type="http://schemas.openxmlformats.org/officeDocument/2006/relationships/tags" Target="../tags/tag179.xml"/><Relationship Id="rId28" Type="http://schemas.openxmlformats.org/officeDocument/2006/relationships/tags" Target="../tags/tag178.xml"/><Relationship Id="rId27" Type="http://schemas.openxmlformats.org/officeDocument/2006/relationships/tags" Target="../tags/tag177.xml"/><Relationship Id="rId26" Type="http://schemas.openxmlformats.org/officeDocument/2006/relationships/tags" Target="../tags/tag176.xml"/><Relationship Id="rId25" Type="http://schemas.openxmlformats.org/officeDocument/2006/relationships/tags" Target="../tags/tag175.xml"/><Relationship Id="rId24" Type="http://schemas.openxmlformats.org/officeDocument/2006/relationships/tags" Target="../tags/tag174.xml"/><Relationship Id="rId23" Type="http://schemas.openxmlformats.org/officeDocument/2006/relationships/tags" Target="../tags/tag173.xml"/><Relationship Id="rId22" Type="http://schemas.openxmlformats.org/officeDocument/2006/relationships/tags" Target="../tags/tag172.xml"/><Relationship Id="rId21" Type="http://schemas.openxmlformats.org/officeDocument/2006/relationships/tags" Target="../tags/tag171.xml"/><Relationship Id="rId20" Type="http://schemas.openxmlformats.org/officeDocument/2006/relationships/tags" Target="../tags/tag170.xml"/><Relationship Id="rId2" Type="http://schemas.openxmlformats.org/officeDocument/2006/relationships/image" Target="../media/image448.emf"/><Relationship Id="rId19" Type="http://schemas.openxmlformats.org/officeDocument/2006/relationships/tags" Target="../tags/tag169.xml"/><Relationship Id="rId18" Type="http://schemas.openxmlformats.org/officeDocument/2006/relationships/tags" Target="../tags/tag168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image" Target="../media/image4.png"/><Relationship Id="rId12" Type="http://schemas.openxmlformats.org/officeDocument/2006/relationships/image" Target="../media/image453.emf"/><Relationship Id="rId11" Type="http://schemas.openxmlformats.org/officeDocument/2006/relationships/oleObject" Target="../embeddings/oleObject450.bin"/><Relationship Id="rId10" Type="http://schemas.openxmlformats.org/officeDocument/2006/relationships/image" Target="../media/image452.emf"/><Relationship Id="rId1" Type="http://schemas.openxmlformats.org/officeDocument/2006/relationships/oleObject" Target="../embeddings/oleObject445.bin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8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454.emf"/><Relationship Id="rId1" Type="http://schemas.openxmlformats.org/officeDocument/2006/relationships/oleObject" Target="../embeddings/oleObject451.bin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6.bin"/><Relationship Id="rId8" Type="http://schemas.openxmlformats.org/officeDocument/2006/relationships/image" Target="../media/image458.emf"/><Relationship Id="rId7" Type="http://schemas.openxmlformats.org/officeDocument/2006/relationships/oleObject" Target="../embeddings/oleObject455.bin"/><Relationship Id="rId6" Type="http://schemas.openxmlformats.org/officeDocument/2006/relationships/image" Target="../media/image457.emf"/><Relationship Id="rId5" Type="http://schemas.openxmlformats.org/officeDocument/2006/relationships/oleObject" Target="../embeddings/oleObject454.bin"/><Relationship Id="rId4" Type="http://schemas.openxmlformats.org/officeDocument/2006/relationships/image" Target="../media/image456.emf"/><Relationship Id="rId3" Type="http://schemas.openxmlformats.org/officeDocument/2006/relationships/oleObject" Target="../embeddings/oleObject453.bin"/><Relationship Id="rId2" Type="http://schemas.openxmlformats.org/officeDocument/2006/relationships/image" Target="../media/image455.emf"/><Relationship Id="rId18" Type="http://schemas.openxmlformats.org/officeDocument/2006/relationships/vmlDrawing" Target="../drawings/vmlDrawing5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13.jpeg"/><Relationship Id="rId15" Type="http://schemas.openxmlformats.org/officeDocument/2006/relationships/image" Target="../media/image461.emf"/><Relationship Id="rId14" Type="http://schemas.openxmlformats.org/officeDocument/2006/relationships/oleObject" Target="../embeddings/oleObject458.bin"/><Relationship Id="rId13" Type="http://schemas.openxmlformats.org/officeDocument/2006/relationships/image" Target="../media/image460.emf"/><Relationship Id="rId12" Type="http://schemas.openxmlformats.org/officeDocument/2006/relationships/oleObject" Target="../embeddings/oleObject457.bin"/><Relationship Id="rId11" Type="http://schemas.openxmlformats.org/officeDocument/2006/relationships/image" Target="../media/image4.png"/><Relationship Id="rId10" Type="http://schemas.openxmlformats.org/officeDocument/2006/relationships/image" Target="../media/image459.emf"/><Relationship Id="rId1" Type="http://schemas.openxmlformats.org/officeDocument/2006/relationships/oleObject" Target="../embeddings/oleObject452.bin"/></Relationships>
</file>

<file path=ppt/slides/_rels/slide7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3.bin"/><Relationship Id="rId8" Type="http://schemas.openxmlformats.org/officeDocument/2006/relationships/image" Target="../media/image465.emf"/><Relationship Id="rId7" Type="http://schemas.openxmlformats.org/officeDocument/2006/relationships/oleObject" Target="../embeddings/oleObject462.bin"/><Relationship Id="rId6" Type="http://schemas.openxmlformats.org/officeDocument/2006/relationships/image" Target="../media/image464.emf"/><Relationship Id="rId5" Type="http://schemas.openxmlformats.org/officeDocument/2006/relationships/oleObject" Target="../embeddings/oleObject461.bin"/><Relationship Id="rId4" Type="http://schemas.openxmlformats.org/officeDocument/2006/relationships/image" Target="../media/image463.emf"/><Relationship Id="rId3" Type="http://schemas.openxmlformats.org/officeDocument/2006/relationships/oleObject" Target="../embeddings/oleObject460.bin"/><Relationship Id="rId21" Type="http://schemas.openxmlformats.org/officeDocument/2006/relationships/vmlDrawing" Target="../drawings/vmlDrawing6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462.emf"/><Relationship Id="rId19" Type="http://schemas.openxmlformats.org/officeDocument/2006/relationships/image" Target="../media/image4.png"/><Relationship Id="rId18" Type="http://schemas.openxmlformats.org/officeDocument/2006/relationships/image" Target="../media/image470.emf"/><Relationship Id="rId17" Type="http://schemas.openxmlformats.org/officeDocument/2006/relationships/oleObject" Target="../embeddings/oleObject467.bin"/><Relationship Id="rId16" Type="http://schemas.openxmlformats.org/officeDocument/2006/relationships/image" Target="../media/image469.emf"/><Relationship Id="rId15" Type="http://schemas.openxmlformats.org/officeDocument/2006/relationships/oleObject" Target="../embeddings/oleObject466.bin"/><Relationship Id="rId14" Type="http://schemas.openxmlformats.org/officeDocument/2006/relationships/image" Target="../media/image468.emf"/><Relationship Id="rId13" Type="http://schemas.openxmlformats.org/officeDocument/2006/relationships/oleObject" Target="../embeddings/oleObject465.bin"/><Relationship Id="rId12" Type="http://schemas.openxmlformats.org/officeDocument/2006/relationships/image" Target="../media/image467.emf"/><Relationship Id="rId11" Type="http://schemas.openxmlformats.org/officeDocument/2006/relationships/oleObject" Target="../embeddings/oleObject464.bin"/><Relationship Id="rId10" Type="http://schemas.openxmlformats.org/officeDocument/2006/relationships/image" Target="../media/image466.emf"/><Relationship Id="rId1" Type="http://schemas.openxmlformats.org/officeDocument/2006/relationships/oleObject" Target="../embeddings/oleObject459.bin"/></Relationships>
</file>

<file path=ppt/slides/_rels/slide7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74.emf"/><Relationship Id="rId8" Type="http://schemas.openxmlformats.org/officeDocument/2006/relationships/oleObject" Target="../embeddings/oleObject471.bin"/><Relationship Id="rId7" Type="http://schemas.openxmlformats.org/officeDocument/2006/relationships/image" Target="../media/image4.png"/><Relationship Id="rId6" Type="http://schemas.openxmlformats.org/officeDocument/2006/relationships/image" Target="../media/image473.emf"/><Relationship Id="rId5" Type="http://schemas.openxmlformats.org/officeDocument/2006/relationships/oleObject" Target="../embeddings/oleObject470.bin"/><Relationship Id="rId45" Type="http://schemas.openxmlformats.org/officeDocument/2006/relationships/vmlDrawing" Target="../drawings/vmlDrawing61.vml"/><Relationship Id="rId44" Type="http://schemas.openxmlformats.org/officeDocument/2006/relationships/slideLayout" Target="../slideLayouts/slideLayout7.xml"/><Relationship Id="rId43" Type="http://schemas.openxmlformats.org/officeDocument/2006/relationships/tags" Target="../tags/tag218.xml"/><Relationship Id="rId42" Type="http://schemas.openxmlformats.org/officeDocument/2006/relationships/tags" Target="../tags/tag217.xml"/><Relationship Id="rId41" Type="http://schemas.openxmlformats.org/officeDocument/2006/relationships/image" Target="../media/image480.emf"/><Relationship Id="rId40" Type="http://schemas.openxmlformats.org/officeDocument/2006/relationships/oleObject" Target="../embeddings/oleObject477.bin"/><Relationship Id="rId4" Type="http://schemas.openxmlformats.org/officeDocument/2006/relationships/image" Target="../media/image472.emf"/><Relationship Id="rId39" Type="http://schemas.openxmlformats.org/officeDocument/2006/relationships/tags" Target="../tags/tag216.xml"/><Relationship Id="rId38" Type="http://schemas.openxmlformats.org/officeDocument/2006/relationships/image" Target="../media/image479.emf"/><Relationship Id="rId37" Type="http://schemas.openxmlformats.org/officeDocument/2006/relationships/oleObject" Target="../embeddings/oleObject476.bin"/><Relationship Id="rId36" Type="http://schemas.openxmlformats.org/officeDocument/2006/relationships/tags" Target="../tags/tag215.xml"/><Relationship Id="rId35" Type="http://schemas.openxmlformats.org/officeDocument/2006/relationships/image" Target="../media/image478.emf"/><Relationship Id="rId34" Type="http://schemas.openxmlformats.org/officeDocument/2006/relationships/oleObject" Target="../embeddings/oleObject475.bin"/><Relationship Id="rId33" Type="http://schemas.openxmlformats.org/officeDocument/2006/relationships/tags" Target="../tags/tag214.xml"/><Relationship Id="rId32" Type="http://schemas.openxmlformats.org/officeDocument/2006/relationships/image" Target="../media/image477.emf"/><Relationship Id="rId31" Type="http://schemas.openxmlformats.org/officeDocument/2006/relationships/oleObject" Target="../embeddings/oleObject474.bin"/><Relationship Id="rId30" Type="http://schemas.openxmlformats.org/officeDocument/2006/relationships/tags" Target="../tags/tag213.xml"/><Relationship Id="rId3" Type="http://schemas.openxmlformats.org/officeDocument/2006/relationships/oleObject" Target="../embeddings/oleObject469.bin"/><Relationship Id="rId29" Type="http://schemas.openxmlformats.org/officeDocument/2006/relationships/tags" Target="../tags/tag212.xml"/><Relationship Id="rId28" Type="http://schemas.openxmlformats.org/officeDocument/2006/relationships/tags" Target="../tags/tag211.xml"/><Relationship Id="rId27" Type="http://schemas.openxmlformats.org/officeDocument/2006/relationships/tags" Target="../tags/tag210.xml"/><Relationship Id="rId26" Type="http://schemas.openxmlformats.org/officeDocument/2006/relationships/tags" Target="../tags/tag209.xml"/><Relationship Id="rId25" Type="http://schemas.openxmlformats.org/officeDocument/2006/relationships/image" Target="../media/image313.jpeg"/><Relationship Id="rId24" Type="http://schemas.openxmlformats.org/officeDocument/2006/relationships/tags" Target="../tags/tag208.xml"/><Relationship Id="rId23" Type="http://schemas.openxmlformats.org/officeDocument/2006/relationships/tags" Target="../tags/tag207.xml"/><Relationship Id="rId22" Type="http://schemas.openxmlformats.org/officeDocument/2006/relationships/tags" Target="../tags/tag206.xml"/><Relationship Id="rId21" Type="http://schemas.openxmlformats.org/officeDocument/2006/relationships/tags" Target="../tags/tag205.xml"/><Relationship Id="rId20" Type="http://schemas.openxmlformats.org/officeDocument/2006/relationships/tags" Target="../tags/tag204.xml"/><Relationship Id="rId2" Type="http://schemas.openxmlformats.org/officeDocument/2006/relationships/image" Target="../media/image471.emf"/><Relationship Id="rId19" Type="http://schemas.openxmlformats.org/officeDocument/2006/relationships/tags" Target="../tags/tag203.xml"/><Relationship Id="rId18" Type="http://schemas.openxmlformats.org/officeDocument/2006/relationships/tags" Target="../tags/tag202.xml"/><Relationship Id="rId17" Type="http://schemas.openxmlformats.org/officeDocument/2006/relationships/tags" Target="../tags/tag201.xml"/><Relationship Id="rId16" Type="http://schemas.openxmlformats.org/officeDocument/2006/relationships/tags" Target="../tags/tag200.xml"/><Relationship Id="rId15" Type="http://schemas.openxmlformats.org/officeDocument/2006/relationships/tags" Target="../tags/tag199.xml"/><Relationship Id="rId14" Type="http://schemas.openxmlformats.org/officeDocument/2006/relationships/tags" Target="../tags/tag198.xml"/><Relationship Id="rId13" Type="http://schemas.openxmlformats.org/officeDocument/2006/relationships/image" Target="../media/image476.emf"/><Relationship Id="rId12" Type="http://schemas.openxmlformats.org/officeDocument/2006/relationships/oleObject" Target="../embeddings/oleObject473.bin"/><Relationship Id="rId11" Type="http://schemas.openxmlformats.org/officeDocument/2006/relationships/image" Target="../media/image475.emf"/><Relationship Id="rId10" Type="http://schemas.openxmlformats.org/officeDocument/2006/relationships/oleObject" Target="../embeddings/oleObject472.bin"/><Relationship Id="rId1" Type="http://schemas.openxmlformats.org/officeDocument/2006/relationships/oleObject" Target="../embeddings/oleObject468.bin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2.bin"/><Relationship Id="rId8" Type="http://schemas.openxmlformats.org/officeDocument/2006/relationships/image" Target="../media/image484.emf"/><Relationship Id="rId7" Type="http://schemas.openxmlformats.org/officeDocument/2006/relationships/oleObject" Target="../embeddings/oleObject481.bin"/><Relationship Id="rId6" Type="http://schemas.openxmlformats.org/officeDocument/2006/relationships/image" Target="../media/image483.emf"/><Relationship Id="rId5" Type="http://schemas.openxmlformats.org/officeDocument/2006/relationships/oleObject" Target="../embeddings/oleObject480.bin"/><Relationship Id="rId4" Type="http://schemas.openxmlformats.org/officeDocument/2006/relationships/image" Target="../media/image482.emf"/><Relationship Id="rId3" Type="http://schemas.openxmlformats.org/officeDocument/2006/relationships/oleObject" Target="../embeddings/oleObject479.bin"/><Relationship Id="rId2" Type="http://schemas.openxmlformats.org/officeDocument/2006/relationships/image" Target="../media/image481.emf"/><Relationship Id="rId17" Type="http://schemas.openxmlformats.org/officeDocument/2006/relationships/vmlDrawing" Target="../drawings/vmlDrawing6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.png"/><Relationship Id="rId14" Type="http://schemas.openxmlformats.org/officeDocument/2006/relationships/image" Target="../media/image487.emf"/><Relationship Id="rId13" Type="http://schemas.openxmlformats.org/officeDocument/2006/relationships/oleObject" Target="../embeddings/oleObject484.bin"/><Relationship Id="rId12" Type="http://schemas.openxmlformats.org/officeDocument/2006/relationships/image" Target="../media/image486.emf"/><Relationship Id="rId11" Type="http://schemas.openxmlformats.org/officeDocument/2006/relationships/oleObject" Target="../embeddings/oleObject483.bin"/><Relationship Id="rId10" Type="http://schemas.openxmlformats.org/officeDocument/2006/relationships/image" Target="../media/image485.emf"/><Relationship Id="rId1" Type="http://schemas.openxmlformats.org/officeDocument/2006/relationships/oleObject" Target="../embeddings/oleObject478.bin"/></Relationships>
</file>

<file path=ppt/slides/_rels/slide7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491.emf"/><Relationship Id="rId7" Type="http://schemas.openxmlformats.org/officeDocument/2006/relationships/oleObject" Target="../embeddings/oleObject488.bin"/><Relationship Id="rId6" Type="http://schemas.openxmlformats.org/officeDocument/2006/relationships/image" Target="../media/image490.emf"/><Relationship Id="rId5" Type="http://schemas.openxmlformats.org/officeDocument/2006/relationships/oleObject" Target="../embeddings/oleObject487.bin"/><Relationship Id="rId4" Type="http://schemas.openxmlformats.org/officeDocument/2006/relationships/image" Target="../media/image489.emf"/><Relationship Id="rId3" Type="http://schemas.openxmlformats.org/officeDocument/2006/relationships/oleObject" Target="../embeddings/oleObject486.bin"/><Relationship Id="rId2" Type="http://schemas.openxmlformats.org/officeDocument/2006/relationships/image" Target="../media/image488.emf"/><Relationship Id="rId19" Type="http://schemas.openxmlformats.org/officeDocument/2006/relationships/vmlDrawing" Target="../drawings/vmlDrawing63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495.emf"/><Relationship Id="rId16" Type="http://schemas.openxmlformats.org/officeDocument/2006/relationships/oleObject" Target="../embeddings/oleObject492.bin"/><Relationship Id="rId15" Type="http://schemas.openxmlformats.org/officeDocument/2006/relationships/image" Target="../media/image494.emf"/><Relationship Id="rId14" Type="http://schemas.openxmlformats.org/officeDocument/2006/relationships/oleObject" Target="../embeddings/oleObject491.bin"/><Relationship Id="rId13" Type="http://schemas.openxmlformats.org/officeDocument/2006/relationships/image" Target="../media/image493.emf"/><Relationship Id="rId12" Type="http://schemas.openxmlformats.org/officeDocument/2006/relationships/oleObject" Target="../embeddings/oleObject490.bin"/><Relationship Id="rId11" Type="http://schemas.openxmlformats.org/officeDocument/2006/relationships/image" Target="../media/image492.emf"/><Relationship Id="rId10" Type="http://schemas.openxmlformats.org/officeDocument/2006/relationships/oleObject" Target="../embeddings/oleObject489.bin"/><Relationship Id="rId1" Type="http://schemas.openxmlformats.org/officeDocument/2006/relationships/oleObject" Target="../embeddings/oleObject485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8.emf"/><Relationship Id="rId8" Type="http://schemas.openxmlformats.org/officeDocument/2006/relationships/oleObject" Target="../embeddings/oleObject32.bin"/><Relationship Id="rId7" Type="http://schemas.openxmlformats.org/officeDocument/2006/relationships/image" Target="../media/image37.emf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6.emf"/><Relationship Id="rId4" Type="http://schemas.openxmlformats.org/officeDocument/2006/relationships/oleObject" Target="../embeddings/oleObject30.bin"/><Relationship Id="rId3" Type="http://schemas.openxmlformats.org/officeDocument/2006/relationships/image" Target="../media/image4.png"/><Relationship Id="rId22" Type="http://schemas.openxmlformats.org/officeDocument/2006/relationships/notesSlide" Target="../notesSlides/notesSlide2.xml"/><Relationship Id="rId21" Type="http://schemas.openxmlformats.org/officeDocument/2006/relationships/vmlDrawing" Target="../drawings/vmlDrawing5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35.emf"/><Relationship Id="rId19" Type="http://schemas.openxmlformats.org/officeDocument/2006/relationships/image" Target="../media/image43.emf"/><Relationship Id="rId18" Type="http://schemas.openxmlformats.org/officeDocument/2006/relationships/oleObject" Target="../embeddings/oleObject37.bin"/><Relationship Id="rId17" Type="http://schemas.openxmlformats.org/officeDocument/2006/relationships/image" Target="../media/image42.emf"/><Relationship Id="rId16" Type="http://schemas.openxmlformats.org/officeDocument/2006/relationships/oleObject" Target="../embeddings/oleObject36.bin"/><Relationship Id="rId15" Type="http://schemas.openxmlformats.org/officeDocument/2006/relationships/image" Target="../media/image41.emf"/><Relationship Id="rId14" Type="http://schemas.openxmlformats.org/officeDocument/2006/relationships/oleObject" Target="../embeddings/oleObject35.bin"/><Relationship Id="rId13" Type="http://schemas.openxmlformats.org/officeDocument/2006/relationships/image" Target="../media/image40.wmf"/><Relationship Id="rId12" Type="http://schemas.openxmlformats.org/officeDocument/2006/relationships/oleObject" Target="../embeddings/oleObject34.bin"/><Relationship Id="rId11" Type="http://schemas.openxmlformats.org/officeDocument/2006/relationships/image" Target="../media/image39.emf"/><Relationship Id="rId10" Type="http://schemas.openxmlformats.org/officeDocument/2006/relationships/oleObject" Target="../embeddings/oleObject33.bin"/><Relationship Id="rId1" Type="http://schemas.openxmlformats.org/officeDocument/2006/relationships/oleObject" Target="../embeddings/oleObject29.bin"/></Relationships>
</file>

<file path=ppt/slides/_rels/slide8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499.emf"/><Relationship Id="rId7" Type="http://schemas.openxmlformats.org/officeDocument/2006/relationships/oleObject" Target="../embeddings/oleObject496.bin"/><Relationship Id="rId6" Type="http://schemas.openxmlformats.org/officeDocument/2006/relationships/image" Target="../media/image498.emf"/><Relationship Id="rId5" Type="http://schemas.openxmlformats.org/officeDocument/2006/relationships/oleObject" Target="../embeddings/oleObject495.bin"/><Relationship Id="rId4" Type="http://schemas.openxmlformats.org/officeDocument/2006/relationships/image" Target="../media/image497.emf"/><Relationship Id="rId3" Type="http://schemas.openxmlformats.org/officeDocument/2006/relationships/oleObject" Target="../embeddings/oleObject494.bin"/><Relationship Id="rId2" Type="http://schemas.openxmlformats.org/officeDocument/2006/relationships/image" Target="../media/image496.emf"/><Relationship Id="rId19" Type="http://schemas.openxmlformats.org/officeDocument/2006/relationships/vmlDrawing" Target="../drawings/vmlDrawing64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503.emf"/><Relationship Id="rId16" Type="http://schemas.openxmlformats.org/officeDocument/2006/relationships/oleObject" Target="../embeddings/oleObject500.bin"/><Relationship Id="rId15" Type="http://schemas.openxmlformats.org/officeDocument/2006/relationships/image" Target="../media/image502.emf"/><Relationship Id="rId14" Type="http://schemas.openxmlformats.org/officeDocument/2006/relationships/oleObject" Target="../embeddings/oleObject499.bin"/><Relationship Id="rId13" Type="http://schemas.openxmlformats.org/officeDocument/2006/relationships/image" Target="../media/image501.emf"/><Relationship Id="rId12" Type="http://schemas.openxmlformats.org/officeDocument/2006/relationships/oleObject" Target="../embeddings/oleObject498.bin"/><Relationship Id="rId11" Type="http://schemas.openxmlformats.org/officeDocument/2006/relationships/image" Target="../media/image500.emf"/><Relationship Id="rId10" Type="http://schemas.openxmlformats.org/officeDocument/2006/relationships/oleObject" Target="../embeddings/oleObject497.bin"/><Relationship Id="rId1" Type="http://schemas.openxmlformats.org/officeDocument/2006/relationships/oleObject" Target="../embeddings/oleObject493.bin"/></Relationships>
</file>

<file path=ppt/slides/_rels/slide8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504.emf"/><Relationship Id="rId1" Type="http://schemas.openxmlformats.org/officeDocument/2006/relationships/oleObject" Target="../embeddings/oleObject501.bin"/></Relationships>
</file>

<file path=ppt/slides/_rels/slide8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6.bin"/><Relationship Id="rId8" Type="http://schemas.openxmlformats.org/officeDocument/2006/relationships/image" Target="../media/image508.emf"/><Relationship Id="rId7" Type="http://schemas.openxmlformats.org/officeDocument/2006/relationships/oleObject" Target="../embeddings/oleObject505.bin"/><Relationship Id="rId6" Type="http://schemas.openxmlformats.org/officeDocument/2006/relationships/image" Target="../media/image507.emf"/><Relationship Id="rId5" Type="http://schemas.openxmlformats.org/officeDocument/2006/relationships/oleObject" Target="../embeddings/oleObject504.bin"/><Relationship Id="rId4" Type="http://schemas.openxmlformats.org/officeDocument/2006/relationships/image" Target="../media/image506.emf"/><Relationship Id="rId3" Type="http://schemas.openxmlformats.org/officeDocument/2006/relationships/oleObject" Target="../embeddings/oleObject503.bin"/><Relationship Id="rId21" Type="http://schemas.openxmlformats.org/officeDocument/2006/relationships/vmlDrawing" Target="../drawings/vmlDrawing66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05.emf"/><Relationship Id="rId19" Type="http://schemas.openxmlformats.org/officeDocument/2006/relationships/image" Target="../media/image513.emf"/><Relationship Id="rId18" Type="http://schemas.openxmlformats.org/officeDocument/2006/relationships/oleObject" Target="../embeddings/oleObject510.bin"/><Relationship Id="rId17" Type="http://schemas.openxmlformats.org/officeDocument/2006/relationships/image" Target="../media/image512.emf"/><Relationship Id="rId16" Type="http://schemas.openxmlformats.org/officeDocument/2006/relationships/oleObject" Target="../embeddings/oleObject509.bin"/><Relationship Id="rId15" Type="http://schemas.openxmlformats.org/officeDocument/2006/relationships/image" Target="../media/image511.emf"/><Relationship Id="rId14" Type="http://schemas.openxmlformats.org/officeDocument/2006/relationships/oleObject" Target="../embeddings/oleObject508.bin"/><Relationship Id="rId13" Type="http://schemas.openxmlformats.org/officeDocument/2006/relationships/image" Target="../media/image510.emf"/><Relationship Id="rId12" Type="http://schemas.openxmlformats.org/officeDocument/2006/relationships/oleObject" Target="../embeddings/oleObject507.bin"/><Relationship Id="rId11" Type="http://schemas.openxmlformats.org/officeDocument/2006/relationships/image" Target="../media/image4.png"/><Relationship Id="rId10" Type="http://schemas.openxmlformats.org/officeDocument/2006/relationships/image" Target="../media/image509.emf"/><Relationship Id="rId1" Type="http://schemas.openxmlformats.org/officeDocument/2006/relationships/oleObject" Target="../embeddings/oleObject502.bin"/></Relationships>
</file>

<file path=ppt/slides/_rels/slide8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517.emf"/><Relationship Id="rId7" Type="http://schemas.openxmlformats.org/officeDocument/2006/relationships/oleObject" Target="../embeddings/oleObject514.bin"/><Relationship Id="rId6" Type="http://schemas.openxmlformats.org/officeDocument/2006/relationships/image" Target="../media/image516.emf"/><Relationship Id="rId5" Type="http://schemas.openxmlformats.org/officeDocument/2006/relationships/oleObject" Target="../embeddings/oleObject513.bin"/><Relationship Id="rId4" Type="http://schemas.openxmlformats.org/officeDocument/2006/relationships/image" Target="../media/image515.emf"/><Relationship Id="rId3" Type="http://schemas.openxmlformats.org/officeDocument/2006/relationships/oleObject" Target="../embeddings/oleObject512.bin"/><Relationship Id="rId2" Type="http://schemas.openxmlformats.org/officeDocument/2006/relationships/image" Target="../media/image514.emf"/><Relationship Id="rId12" Type="http://schemas.openxmlformats.org/officeDocument/2006/relationships/vmlDrawing" Target="../drawings/vmlDrawing6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0.png"/><Relationship Id="rId1" Type="http://schemas.openxmlformats.org/officeDocument/2006/relationships/oleObject" Target="../embeddings/oleObject511.bin"/></Relationships>
</file>

<file path=ppt/slides/_rels/slide8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9.bin"/><Relationship Id="rId8" Type="http://schemas.openxmlformats.org/officeDocument/2006/relationships/image" Target="../media/image521.emf"/><Relationship Id="rId7" Type="http://schemas.openxmlformats.org/officeDocument/2006/relationships/oleObject" Target="../embeddings/oleObject518.bin"/><Relationship Id="rId6" Type="http://schemas.openxmlformats.org/officeDocument/2006/relationships/image" Target="../media/image520.emf"/><Relationship Id="rId5" Type="http://schemas.openxmlformats.org/officeDocument/2006/relationships/oleObject" Target="../embeddings/oleObject517.bin"/><Relationship Id="rId4" Type="http://schemas.openxmlformats.org/officeDocument/2006/relationships/image" Target="../media/image519.emf"/><Relationship Id="rId3" Type="http://schemas.openxmlformats.org/officeDocument/2006/relationships/oleObject" Target="../embeddings/oleObject516.bin"/><Relationship Id="rId2" Type="http://schemas.openxmlformats.org/officeDocument/2006/relationships/image" Target="../media/image518.emf"/><Relationship Id="rId19" Type="http://schemas.openxmlformats.org/officeDocument/2006/relationships/vmlDrawing" Target="../drawings/vmlDrawing68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20.xml"/><Relationship Id="rId16" Type="http://schemas.openxmlformats.org/officeDocument/2006/relationships/image" Target="../media/image524.emf"/><Relationship Id="rId15" Type="http://schemas.openxmlformats.org/officeDocument/2006/relationships/oleObject" Target="../embeddings/oleObject521.bin"/><Relationship Id="rId14" Type="http://schemas.openxmlformats.org/officeDocument/2006/relationships/tags" Target="../tags/tag219.xml"/><Relationship Id="rId13" Type="http://schemas.openxmlformats.org/officeDocument/2006/relationships/image" Target="../media/image4.png"/><Relationship Id="rId12" Type="http://schemas.openxmlformats.org/officeDocument/2006/relationships/image" Target="../media/image523.emf"/><Relationship Id="rId11" Type="http://schemas.openxmlformats.org/officeDocument/2006/relationships/oleObject" Target="../embeddings/oleObject520.bin"/><Relationship Id="rId10" Type="http://schemas.openxmlformats.org/officeDocument/2006/relationships/image" Target="../media/image522.emf"/><Relationship Id="rId1" Type="http://schemas.openxmlformats.org/officeDocument/2006/relationships/oleObject" Target="../embeddings/oleObject515.bin"/></Relationships>
</file>

<file path=ppt/slides/_rels/slide8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5.bin"/><Relationship Id="rId8" Type="http://schemas.openxmlformats.org/officeDocument/2006/relationships/image" Target="../media/image527.emf"/><Relationship Id="rId7" Type="http://schemas.openxmlformats.org/officeDocument/2006/relationships/oleObject" Target="../embeddings/oleObject524.bin"/><Relationship Id="rId6" Type="http://schemas.openxmlformats.org/officeDocument/2006/relationships/image" Target="../media/image526.emf"/><Relationship Id="rId5" Type="http://schemas.openxmlformats.org/officeDocument/2006/relationships/oleObject" Target="../embeddings/oleObject523.bin"/><Relationship Id="rId4" Type="http://schemas.openxmlformats.org/officeDocument/2006/relationships/image" Target="../media/image20.png"/><Relationship Id="rId3" Type="http://schemas.openxmlformats.org/officeDocument/2006/relationships/image" Target="../media/image4.png"/><Relationship Id="rId2" Type="http://schemas.openxmlformats.org/officeDocument/2006/relationships/image" Target="../media/image525.emf"/><Relationship Id="rId14" Type="http://schemas.openxmlformats.org/officeDocument/2006/relationships/vmlDrawing" Target="../drawings/vmlDrawing6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29.emf"/><Relationship Id="rId11" Type="http://schemas.openxmlformats.org/officeDocument/2006/relationships/oleObject" Target="../embeddings/oleObject526.bin"/><Relationship Id="rId10" Type="http://schemas.openxmlformats.org/officeDocument/2006/relationships/image" Target="../media/image528.emf"/><Relationship Id="rId1" Type="http://schemas.openxmlformats.org/officeDocument/2006/relationships/oleObject" Target="../embeddings/oleObject522.bin"/></Relationships>
</file>

<file path=ppt/slides/_rels/slide8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533.emf"/><Relationship Id="rId7" Type="http://schemas.openxmlformats.org/officeDocument/2006/relationships/oleObject" Target="../embeddings/oleObject530.bin"/><Relationship Id="rId6" Type="http://schemas.openxmlformats.org/officeDocument/2006/relationships/image" Target="../media/image532.emf"/><Relationship Id="rId5" Type="http://schemas.openxmlformats.org/officeDocument/2006/relationships/oleObject" Target="../embeddings/oleObject529.bin"/><Relationship Id="rId4" Type="http://schemas.openxmlformats.org/officeDocument/2006/relationships/image" Target="../media/image531.emf"/><Relationship Id="rId3" Type="http://schemas.openxmlformats.org/officeDocument/2006/relationships/oleObject" Target="../embeddings/oleObject528.bin"/><Relationship Id="rId21" Type="http://schemas.openxmlformats.org/officeDocument/2006/relationships/vmlDrawing" Target="../drawings/vmlDrawing70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530.emf"/><Relationship Id="rId19" Type="http://schemas.openxmlformats.org/officeDocument/2006/relationships/image" Target="../media/image538.emf"/><Relationship Id="rId18" Type="http://schemas.openxmlformats.org/officeDocument/2006/relationships/oleObject" Target="../embeddings/oleObject535.bin"/><Relationship Id="rId17" Type="http://schemas.openxmlformats.org/officeDocument/2006/relationships/image" Target="../media/image537.emf"/><Relationship Id="rId16" Type="http://schemas.openxmlformats.org/officeDocument/2006/relationships/oleObject" Target="../embeddings/oleObject534.bin"/><Relationship Id="rId15" Type="http://schemas.openxmlformats.org/officeDocument/2006/relationships/image" Target="../media/image536.emf"/><Relationship Id="rId14" Type="http://schemas.openxmlformats.org/officeDocument/2006/relationships/oleObject" Target="../embeddings/oleObject533.bin"/><Relationship Id="rId13" Type="http://schemas.openxmlformats.org/officeDocument/2006/relationships/image" Target="../media/image535.emf"/><Relationship Id="rId12" Type="http://schemas.openxmlformats.org/officeDocument/2006/relationships/oleObject" Target="../embeddings/oleObject532.bin"/><Relationship Id="rId11" Type="http://schemas.openxmlformats.org/officeDocument/2006/relationships/image" Target="../media/image534.emf"/><Relationship Id="rId10" Type="http://schemas.openxmlformats.org/officeDocument/2006/relationships/oleObject" Target="../embeddings/oleObject531.bin"/><Relationship Id="rId1" Type="http://schemas.openxmlformats.org/officeDocument/2006/relationships/oleObject" Target="../embeddings/oleObject527.bin"/></Relationships>
</file>

<file path=ppt/slides/_rels/slide8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2.emf"/><Relationship Id="rId8" Type="http://schemas.openxmlformats.org/officeDocument/2006/relationships/oleObject" Target="../embeddings/oleObject539.bin"/><Relationship Id="rId7" Type="http://schemas.openxmlformats.org/officeDocument/2006/relationships/image" Target="../media/image541.emf"/><Relationship Id="rId6" Type="http://schemas.openxmlformats.org/officeDocument/2006/relationships/oleObject" Target="../embeddings/oleObject538.bin"/><Relationship Id="rId5" Type="http://schemas.openxmlformats.org/officeDocument/2006/relationships/image" Target="../media/image4.png"/><Relationship Id="rId4" Type="http://schemas.openxmlformats.org/officeDocument/2006/relationships/image" Target="../media/image540.emf"/><Relationship Id="rId3" Type="http://schemas.openxmlformats.org/officeDocument/2006/relationships/oleObject" Target="../embeddings/oleObject537.bin"/><Relationship Id="rId2" Type="http://schemas.openxmlformats.org/officeDocument/2006/relationships/image" Target="../media/image539.emf"/><Relationship Id="rId13" Type="http://schemas.openxmlformats.org/officeDocument/2006/relationships/vmlDrawing" Target="../drawings/vmlDrawing71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43.emf"/><Relationship Id="rId10" Type="http://schemas.openxmlformats.org/officeDocument/2006/relationships/oleObject" Target="../embeddings/oleObject540.bin"/><Relationship Id="rId1" Type="http://schemas.openxmlformats.org/officeDocument/2006/relationships/oleObject" Target="../embeddings/oleObject536.bin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image" Target="../media/image547.emf"/><Relationship Id="rId8" Type="http://schemas.openxmlformats.org/officeDocument/2006/relationships/oleObject" Target="../embeddings/oleObject544.bin"/><Relationship Id="rId7" Type="http://schemas.openxmlformats.org/officeDocument/2006/relationships/image" Target="../media/image546.emf"/><Relationship Id="rId6" Type="http://schemas.openxmlformats.org/officeDocument/2006/relationships/oleObject" Target="../embeddings/oleObject543.bin"/><Relationship Id="rId5" Type="http://schemas.openxmlformats.org/officeDocument/2006/relationships/image" Target="../media/image4.png"/><Relationship Id="rId4" Type="http://schemas.openxmlformats.org/officeDocument/2006/relationships/image" Target="../media/image545.emf"/><Relationship Id="rId3" Type="http://schemas.openxmlformats.org/officeDocument/2006/relationships/oleObject" Target="../embeddings/oleObject542.bin"/><Relationship Id="rId2" Type="http://schemas.openxmlformats.org/officeDocument/2006/relationships/image" Target="../media/image544.emf"/><Relationship Id="rId13" Type="http://schemas.openxmlformats.org/officeDocument/2006/relationships/vmlDrawing" Target="../drawings/vmlDrawing7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548.emf"/><Relationship Id="rId10" Type="http://schemas.openxmlformats.org/officeDocument/2006/relationships/oleObject" Target="../embeddings/oleObject545.bin"/><Relationship Id="rId1" Type="http://schemas.openxmlformats.org/officeDocument/2006/relationships/oleObject" Target="../embeddings/oleObject541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.png"/><Relationship Id="rId7" Type="http://schemas.openxmlformats.org/officeDocument/2006/relationships/image" Target="../media/image4.png"/><Relationship Id="rId6" Type="http://schemas.openxmlformats.org/officeDocument/2006/relationships/image" Target="../media/image551.emf"/><Relationship Id="rId5" Type="http://schemas.openxmlformats.org/officeDocument/2006/relationships/oleObject" Target="../embeddings/oleObject548.bin"/><Relationship Id="rId4" Type="http://schemas.openxmlformats.org/officeDocument/2006/relationships/image" Target="../media/image550.wmf"/><Relationship Id="rId3" Type="http://schemas.openxmlformats.org/officeDocument/2006/relationships/oleObject" Target="../embeddings/oleObject547.bin"/><Relationship Id="rId2" Type="http://schemas.openxmlformats.org/officeDocument/2006/relationships/image" Target="../media/image549.emf"/><Relationship Id="rId10" Type="http://schemas.openxmlformats.org/officeDocument/2006/relationships/vmlDrawing" Target="../drawings/vmlDrawing73.vml"/><Relationship Id="rId1" Type="http://schemas.openxmlformats.org/officeDocument/2006/relationships/oleObject" Target="../embeddings/oleObject546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7.e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5.emf"/><Relationship Id="rId3" Type="http://schemas.openxmlformats.org/officeDocument/2006/relationships/oleObject" Target="../embeddings/oleObject39.bin"/><Relationship Id="rId25" Type="http://schemas.openxmlformats.org/officeDocument/2006/relationships/vmlDrawing" Target="../drawings/vmlDrawing6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54.wmf"/><Relationship Id="rId22" Type="http://schemas.openxmlformats.org/officeDocument/2006/relationships/oleObject" Target="../embeddings/oleObject48.bin"/><Relationship Id="rId21" Type="http://schemas.openxmlformats.org/officeDocument/2006/relationships/image" Target="../media/image53.emf"/><Relationship Id="rId20" Type="http://schemas.openxmlformats.org/officeDocument/2006/relationships/oleObject" Target="../embeddings/oleObject47.bin"/><Relationship Id="rId2" Type="http://schemas.openxmlformats.org/officeDocument/2006/relationships/image" Target="../media/image44.emf"/><Relationship Id="rId19" Type="http://schemas.openxmlformats.org/officeDocument/2006/relationships/image" Target="../media/image52.emf"/><Relationship Id="rId18" Type="http://schemas.openxmlformats.org/officeDocument/2006/relationships/oleObject" Target="../embeddings/oleObject46.bin"/><Relationship Id="rId17" Type="http://schemas.openxmlformats.org/officeDocument/2006/relationships/image" Target="../media/image51.emf"/><Relationship Id="rId16" Type="http://schemas.openxmlformats.org/officeDocument/2006/relationships/oleObject" Target="../embeddings/oleObject45.bin"/><Relationship Id="rId15" Type="http://schemas.openxmlformats.org/officeDocument/2006/relationships/image" Target="../media/image50.emf"/><Relationship Id="rId14" Type="http://schemas.openxmlformats.org/officeDocument/2006/relationships/oleObject" Target="../embeddings/oleObject44.bin"/><Relationship Id="rId13" Type="http://schemas.openxmlformats.org/officeDocument/2006/relationships/image" Target="../media/image49.emf"/><Relationship Id="rId12" Type="http://schemas.openxmlformats.org/officeDocument/2006/relationships/oleObject" Target="../embeddings/oleObject43.bin"/><Relationship Id="rId11" Type="http://schemas.openxmlformats.org/officeDocument/2006/relationships/image" Target="../media/image4.png"/><Relationship Id="rId10" Type="http://schemas.openxmlformats.org/officeDocument/2006/relationships/image" Target="../media/image48.emf"/><Relationship Id="rId1" Type="http://schemas.openxmlformats.org/officeDocument/2006/relationships/oleObject" Target="../embeddings/oleObject38.bin"/></Relationships>
</file>

<file path=ppt/slides/_rels/slide9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555.emf"/><Relationship Id="rId7" Type="http://schemas.openxmlformats.org/officeDocument/2006/relationships/oleObject" Target="../embeddings/oleObject552.bin"/><Relationship Id="rId6" Type="http://schemas.openxmlformats.org/officeDocument/2006/relationships/image" Target="../media/image554.emf"/><Relationship Id="rId5" Type="http://schemas.openxmlformats.org/officeDocument/2006/relationships/oleObject" Target="../embeddings/oleObject551.bin"/><Relationship Id="rId4" Type="http://schemas.openxmlformats.org/officeDocument/2006/relationships/image" Target="../media/image553.emf"/><Relationship Id="rId3" Type="http://schemas.openxmlformats.org/officeDocument/2006/relationships/oleObject" Target="../embeddings/oleObject550.bin"/><Relationship Id="rId2" Type="http://schemas.openxmlformats.org/officeDocument/2006/relationships/image" Target="../media/image552.emf"/><Relationship Id="rId11" Type="http://schemas.openxmlformats.org/officeDocument/2006/relationships/vmlDrawing" Target="../drawings/vmlDrawing74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49.bin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9.emf"/><Relationship Id="rId8" Type="http://schemas.openxmlformats.org/officeDocument/2006/relationships/oleObject" Target="../embeddings/oleObject556.bin"/><Relationship Id="rId7" Type="http://schemas.openxmlformats.org/officeDocument/2006/relationships/image" Target="../media/image558.emf"/><Relationship Id="rId6" Type="http://schemas.openxmlformats.org/officeDocument/2006/relationships/oleObject" Target="../embeddings/oleObject555.bin"/><Relationship Id="rId5" Type="http://schemas.openxmlformats.org/officeDocument/2006/relationships/image" Target="../media/image4.png"/><Relationship Id="rId4" Type="http://schemas.openxmlformats.org/officeDocument/2006/relationships/image" Target="../media/image557.emf"/><Relationship Id="rId3" Type="http://schemas.openxmlformats.org/officeDocument/2006/relationships/oleObject" Target="../embeddings/oleObject554.bin"/><Relationship Id="rId2" Type="http://schemas.openxmlformats.org/officeDocument/2006/relationships/image" Target="../media/image556.emf"/><Relationship Id="rId15" Type="http://schemas.openxmlformats.org/officeDocument/2006/relationships/vmlDrawing" Target="../drawings/vmlDrawing75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561.emf"/><Relationship Id="rId12" Type="http://schemas.openxmlformats.org/officeDocument/2006/relationships/oleObject" Target="../embeddings/oleObject558.bin"/><Relationship Id="rId11" Type="http://schemas.openxmlformats.org/officeDocument/2006/relationships/image" Target="../media/image560.emf"/><Relationship Id="rId10" Type="http://schemas.openxmlformats.org/officeDocument/2006/relationships/oleObject" Target="../embeddings/oleObject557.bin"/><Relationship Id="rId1" Type="http://schemas.openxmlformats.org/officeDocument/2006/relationships/oleObject" Target="../embeddings/oleObject553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65.emf"/><Relationship Id="rId8" Type="http://schemas.openxmlformats.org/officeDocument/2006/relationships/oleObject" Target="../embeddings/oleObject562.bin"/><Relationship Id="rId7" Type="http://schemas.openxmlformats.org/officeDocument/2006/relationships/image" Target="../media/image564.emf"/><Relationship Id="rId6" Type="http://schemas.openxmlformats.org/officeDocument/2006/relationships/oleObject" Target="../embeddings/oleObject561.bin"/><Relationship Id="rId5" Type="http://schemas.openxmlformats.org/officeDocument/2006/relationships/image" Target="../media/image4.png"/><Relationship Id="rId4" Type="http://schemas.openxmlformats.org/officeDocument/2006/relationships/image" Target="../media/image563.emf"/><Relationship Id="rId3" Type="http://schemas.openxmlformats.org/officeDocument/2006/relationships/oleObject" Target="../embeddings/oleObject560.bin"/><Relationship Id="rId23" Type="http://schemas.openxmlformats.org/officeDocument/2006/relationships/vmlDrawing" Target="../drawings/vmlDrawing76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571.emf"/><Relationship Id="rId20" Type="http://schemas.openxmlformats.org/officeDocument/2006/relationships/oleObject" Target="../embeddings/oleObject568.bin"/><Relationship Id="rId2" Type="http://schemas.openxmlformats.org/officeDocument/2006/relationships/image" Target="../media/image562.emf"/><Relationship Id="rId19" Type="http://schemas.openxmlformats.org/officeDocument/2006/relationships/image" Target="../media/image570.emf"/><Relationship Id="rId18" Type="http://schemas.openxmlformats.org/officeDocument/2006/relationships/oleObject" Target="../embeddings/oleObject567.bin"/><Relationship Id="rId17" Type="http://schemas.openxmlformats.org/officeDocument/2006/relationships/image" Target="../media/image569.emf"/><Relationship Id="rId16" Type="http://schemas.openxmlformats.org/officeDocument/2006/relationships/oleObject" Target="../embeddings/oleObject566.bin"/><Relationship Id="rId15" Type="http://schemas.openxmlformats.org/officeDocument/2006/relationships/image" Target="../media/image568.emf"/><Relationship Id="rId14" Type="http://schemas.openxmlformats.org/officeDocument/2006/relationships/oleObject" Target="../embeddings/oleObject565.bin"/><Relationship Id="rId13" Type="http://schemas.openxmlformats.org/officeDocument/2006/relationships/image" Target="../media/image567.emf"/><Relationship Id="rId12" Type="http://schemas.openxmlformats.org/officeDocument/2006/relationships/oleObject" Target="../embeddings/oleObject564.bin"/><Relationship Id="rId11" Type="http://schemas.openxmlformats.org/officeDocument/2006/relationships/image" Target="../media/image566.emf"/><Relationship Id="rId10" Type="http://schemas.openxmlformats.org/officeDocument/2006/relationships/oleObject" Target="../embeddings/oleObject563.bin"/><Relationship Id="rId1" Type="http://schemas.openxmlformats.org/officeDocument/2006/relationships/oleObject" Target="../embeddings/oleObject559.bin"/></Relationships>
</file>

<file path=ppt/slides/_rels/slide9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75.emf"/><Relationship Id="rId8" Type="http://schemas.openxmlformats.org/officeDocument/2006/relationships/oleObject" Target="../embeddings/oleObject572.bin"/><Relationship Id="rId7" Type="http://schemas.openxmlformats.org/officeDocument/2006/relationships/image" Target="../media/image4.png"/><Relationship Id="rId6" Type="http://schemas.openxmlformats.org/officeDocument/2006/relationships/image" Target="../media/image574.emf"/><Relationship Id="rId5" Type="http://schemas.openxmlformats.org/officeDocument/2006/relationships/oleObject" Target="../embeddings/oleObject571.bin"/><Relationship Id="rId4" Type="http://schemas.openxmlformats.org/officeDocument/2006/relationships/image" Target="../media/image573.emf"/><Relationship Id="rId3" Type="http://schemas.openxmlformats.org/officeDocument/2006/relationships/oleObject" Target="../embeddings/oleObject570.bin"/><Relationship Id="rId2" Type="http://schemas.openxmlformats.org/officeDocument/2006/relationships/image" Target="../media/image572.emf"/><Relationship Id="rId17" Type="http://schemas.openxmlformats.org/officeDocument/2006/relationships/vmlDrawing" Target="../drawings/vmlDrawing77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578.emf"/><Relationship Id="rId14" Type="http://schemas.openxmlformats.org/officeDocument/2006/relationships/oleObject" Target="../embeddings/oleObject575.bin"/><Relationship Id="rId13" Type="http://schemas.openxmlformats.org/officeDocument/2006/relationships/image" Target="../media/image577.emf"/><Relationship Id="rId12" Type="http://schemas.openxmlformats.org/officeDocument/2006/relationships/oleObject" Target="../embeddings/oleObject574.bin"/><Relationship Id="rId11" Type="http://schemas.openxmlformats.org/officeDocument/2006/relationships/image" Target="../media/image576.emf"/><Relationship Id="rId10" Type="http://schemas.openxmlformats.org/officeDocument/2006/relationships/oleObject" Target="../embeddings/oleObject573.bin"/><Relationship Id="rId1" Type="http://schemas.openxmlformats.org/officeDocument/2006/relationships/oleObject" Target="../embeddings/oleObject569.bin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989" name="Group 5"/>
          <p:cNvGrpSpPr/>
          <p:nvPr/>
        </p:nvGrpSpPr>
        <p:grpSpPr bwMode="auto">
          <a:xfrm>
            <a:off x="9120188" y="6021388"/>
            <a:ext cx="1368425" cy="647700"/>
            <a:chOff x="2971" y="3113"/>
            <a:chExt cx="1043" cy="499"/>
          </a:xfrm>
        </p:grpSpPr>
        <p:sp>
          <p:nvSpPr>
            <p:cNvPr id="297990" name="Oval 6"/>
            <p:cNvSpPr>
              <a:spLocks noChangeArrowheads="1"/>
            </p:cNvSpPr>
            <p:nvPr/>
          </p:nvSpPr>
          <p:spPr bwMode="auto">
            <a:xfrm>
              <a:off x="2971" y="3113"/>
              <a:ext cx="1043" cy="499"/>
            </a:xfrm>
            <a:prstGeom prst="ellipse">
              <a:avLst/>
            </a:prstGeom>
            <a:gradFill rotWithShape="0">
              <a:gsLst>
                <a:gs pos="0">
                  <a:srgbClr val="3366FF"/>
                </a:gs>
                <a:gs pos="50000">
                  <a:srgbClr val="3366FF">
                    <a:gamma/>
                    <a:tint val="66667"/>
                    <a:invGamma/>
                  </a:srgbClr>
                </a:gs>
                <a:gs pos="100000">
                  <a:srgbClr val="3366FF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1" name="Oval 7">
              <a:hlinkClick r:id="" action="ppaction://hlinkshowjump?jump=endshow" highlightClick="1"/>
            </p:cNvPr>
            <p:cNvSpPr>
              <a:spLocks noChangeArrowheads="1"/>
            </p:cNvSpPr>
            <p:nvPr/>
          </p:nvSpPr>
          <p:spPr bwMode="auto">
            <a:xfrm>
              <a:off x="3016" y="3158"/>
              <a:ext cx="953" cy="408"/>
            </a:xfrm>
            <a:prstGeom prst="ellipse">
              <a:avLst/>
            </a:prstGeom>
            <a:gradFill rotWithShape="0">
              <a:gsLst>
                <a:gs pos="0">
                  <a:srgbClr val="0033CC"/>
                </a:gs>
                <a:gs pos="50000">
                  <a:srgbClr val="87DAED"/>
                </a:gs>
                <a:gs pos="100000">
                  <a:srgbClr val="0033CC"/>
                </a:gs>
              </a:gsLst>
              <a:lin ang="5400000" scaled="1"/>
            </a:gradFill>
            <a:ln w="28575" cap="sq" algn="ctr">
              <a:solidFill>
                <a:srgbClr val="0033CC"/>
              </a:solidFill>
              <a:round/>
            </a:ln>
            <a:effectLst>
              <a:prstShdw prst="shdw17" dist="17961" dir="2700000">
                <a:schemeClr val="bg2"/>
              </a:prstShdw>
            </a:effec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CC0000"/>
                  </a:solidFill>
                  <a:latin typeface="Arial" panose="020B0604020202020204" pitchFamily="34" charset="0"/>
                  <a:ea typeface="隶书" pitchFamily="49" charset="-122"/>
                </a:rPr>
                <a:t>首 页</a:t>
              </a:r>
              <a:endParaRPr lang="zh-CN" altLang="en-US">
                <a:solidFill>
                  <a:srgbClr val="CC0000"/>
                </a:solidFill>
                <a:latin typeface="Arial" panose="020B0604020202020204" pitchFamily="34" charset="0"/>
                <a:ea typeface="隶书" pitchFamily="49" charset="-122"/>
              </a:endParaRPr>
            </a:p>
          </p:txBody>
        </p:sp>
      </p:grpSp>
      <p:grpSp>
        <p:nvGrpSpPr>
          <p:cNvPr id="297996" name="Group 12"/>
          <p:cNvGrpSpPr/>
          <p:nvPr/>
        </p:nvGrpSpPr>
        <p:grpSpPr bwMode="auto">
          <a:xfrm>
            <a:off x="2696528" y="3141345"/>
            <a:ext cx="5921375" cy="579438"/>
            <a:chOff x="1100" y="2296"/>
            <a:chExt cx="3730" cy="365"/>
          </a:xfrm>
        </p:grpSpPr>
        <p:pic>
          <p:nvPicPr>
            <p:cNvPr id="297997" name="Picture 13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2306"/>
              <a:ext cx="295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998" name="Text Box 14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53" y="2296"/>
              <a:ext cx="27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正弦稳态电路的分析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297999" name="Picture 15" descr="GEL Rounded Rectangle aquamarine">
              <a:hlinkClick r:id="rId1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2306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00" name="Text Box 16">
              <a:hlinkClick r:id="rId1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27" y="2332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9-3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8001" name="Group 17"/>
          <p:cNvGrpSpPr/>
          <p:nvPr/>
        </p:nvGrpSpPr>
        <p:grpSpPr bwMode="auto">
          <a:xfrm>
            <a:off x="2696528" y="3716020"/>
            <a:ext cx="5921375" cy="579438"/>
            <a:chOff x="1100" y="2658"/>
            <a:chExt cx="3730" cy="365"/>
          </a:xfrm>
        </p:grpSpPr>
        <p:pic>
          <p:nvPicPr>
            <p:cNvPr id="298002" name="Picture 18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2668"/>
              <a:ext cx="295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03" name="Text Box 19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53" y="2658"/>
              <a:ext cx="27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正弦稳态电路的功率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298004" name="Picture 20" descr="GEL Rounded Rectangle aquamarine">
              <a:hlinkClick r:id="rId4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2668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05" name="Text Box 21">
              <a:hlinkClick r:id="rId4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27" y="2694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9-4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8006" name="Group 22"/>
          <p:cNvGrpSpPr/>
          <p:nvPr/>
        </p:nvGrpSpPr>
        <p:grpSpPr bwMode="auto">
          <a:xfrm>
            <a:off x="2696528" y="4292283"/>
            <a:ext cx="5921375" cy="579438"/>
            <a:chOff x="1100" y="3021"/>
            <a:chExt cx="3730" cy="365"/>
          </a:xfrm>
        </p:grpSpPr>
        <p:pic>
          <p:nvPicPr>
            <p:cNvPr id="298007" name="Picture 23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3031"/>
              <a:ext cx="295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08" name="Text Box 24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53" y="3021"/>
              <a:ext cx="27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复功率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298009" name="Picture 25" descr="GEL Rounded Rectangle aquamarine">
              <a:hlinkClick r:id="rId5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3031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10" name="Text Box 26">
              <a:hlinkClick r:id="rId5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27" y="3057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9-5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8011" name="Group 27"/>
          <p:cNvGrpSpPr/>
          <p:nvPr/>
        </p:nvGrpSpPr>
        <p:grpSpPr bwMode="auto">
          <a:xfrm>
            <a:off x="2696528" y="4868545"/>
            <a:ext cx="5921375" cy="579438"/>
            <a:chOff x="1100" y="3384"/>
            <a:chExt cx="3730" cy="365"/>
          </a:xfrm>
        </p:grpSpPr>
        <p:pic>
          <p:nvPicPr>
            <p:cNvPr id="298012" name="Picture 28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3394"/>
              <a:ext cx="295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13" name="Text Box 29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53" y="3384"/>
              <a:ext cx="27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最大功率传输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298014" name="Picture 30" descr="GEL Rounded Rectangle aquamarine">
              <a:hlinkClick r:id="rId6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3394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15" name="Text Box 31">
              <a:hlinkClick r:id="rId6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27" y="3420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9-6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8016" name="Group 32"/>
          <p:cNvGrpSpPr/>
          <p:nvPr/>
        </p:nvGrpSpPr>
        <p:grpSpPr bwMode="auto">
          <a:xfrm>
            <a:off x="2679065" y="2563495"/>
            <a:ext cx="5921375" cy="579438"/>
            <a:chOff x="1100" y="1570"/>
            <a:chExt cx="3730" cy="365"/>
          </a:xfrm>
        </p:grpSpPr>
        <p:pic>
          <p:nvPicPr>
            <p:cNvPr id="298017" name="Picture 33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1580"/>
              <a:ext cx="295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18" name="Text Box 34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53" y="1570"/>
              <a:ext cx="27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电路的相量图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298019" name="Picture 35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1580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20" name="Text Box 36">
              <a:hlinkClick r:id="rId8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27" y="1606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9-2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98031" name="Group 47"/>
          <p:cNvGrpSpPr/>
          <p:nvPr/>
        </p:nvGrpSpPr>
        <p:grpSpPr bwMode="auto">
          <a:xfrm>
            <a:off x="2696528" y="1987233"/>
            <a:ext cx="5921375" cy="579438"/>
            <a:chOff x="1100" y="1570"/>
            <a:chExt cx="3730" cy="365"/>
          </a:xfrm>
        </p:grpSpPr>
        <p:pic>
          <p:nvPicPr>
            <p:cNvPr id="298032" name="Picture 48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" y="1580"/>
              <a:ext cx="2959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33" name="Text Box 49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2053" y="1570"/>
              <a:ext cx="272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CC0000"/>
                  </a:solidFill>
                  <a:latin typeface="Times New Roman" panose="02020603050405020304" pitchFamily="18" charset="0"/>
                  <a:ea typeface="隶书" pitchFamily="49" charset="-122"/>
                </a:rPr>
                <a:t>阻抗和导纳</a:t>
              </a:r>
              <a:endParaRPr lang="zh-CN" altLang="en-US">
                <a:solidFill>
                  <a:srgbClr val="CC0000"/>
                </a:solidFill>
                <a:latin typeface="Times New Roman" panose="02020603050405020304" pitchFamily="18" charset="0"/>
                <a:ea typeface="隶书" pitchFamily="49" charset="-122"/>
              </a:endParaRPr>
            </a:p>
          </p:txBody>
        </p:sp>
        <p:pic>
          <p:nvPicPr>
            <p:cNvPr id="298034" name="Picture 50" descr="GEL Rounded Rectangle aquamarine">
              <a:hlinkClick r:id="rId7" action="ppaction://hlinksldjump"/>
            </p:cNvPr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0" y="1580"/>
              <a:ext cx="86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8035" name="Text Box 51">
              <a:hlinkClick r:id="rId7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327" y="1606"/>
              <a:ext cx="6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CC0000"/>
                  </a:solidFill>
                  <a:latin typeface="Times New Roman" panose="02020603050405020304" pitchFamily="18" charset="0"/>
                </a:rPr>
                <a:t>9-1</a:t>
              </a:r>
              <a:endParaRPr lang="en-US" altLang="zh-CN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zh-CN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第</a:t>
            </a:r>
            <a:r>
              <a:rPr kumimoji="1"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九</a:t>
            </a:r>
            <a:r>
              <a:rPr kumimoji="1" lang="zh-CN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章</a:t>
            </a:r>
            <a:r>
              <a:rPr kumimoji="1"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 </a:t>
            </a:r>
            <a:r>
              <a:rPr kumimoji="1" lang="zh-CN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正弦稳态</a:t>
            </a:r>
            <a:r>
              <a:rPr kumimoji="1" lang="zh-CN" altLang="en-US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电路的</a:t>
            </a:r>
            <a:r>
              <a:rPr kumimoji="1" lang="zh-CN" altLang="zh-CN">
                <a:solidFill>
                  <a:schemeClr val="bg1"/>
                </a:solidFill>
                <a:latin typeface="隶书" pitchFamily="49" charset="-122"/>
                <a:ea typeface="隶书" pitchFamily="49" charset="-122"/>
                <a:sym typeface="+mn-ea"/>
              </a:rPr>
              <a:t>分析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8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979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7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58" name="Group 8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1459" name="Picture 8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460" name="Text Box 8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1461" name="Group 8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1462" name="Picture 8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463" name="Text Box 8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1495" name="Text Box 119"/>
          <p:cNvSpPr txBox="1">
            <a:spLocks noChangeArrowheads="1"/>
          </p:cNvSpPr>
          <p:nvPr/>
        </p:nvSpPr>
        <p:spPr bwMode="auto">
          <a:xfrm>
            <a:off x="1056005" y="1485265"/>
            <a:ext cx="1003744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FF00"/>
              </a:buClr>
            </a:pPr>
            <a:r>
              <a:rPr kumimoji="1" lang="zh-CN" altLang="en-US" sz="2400" dirty="0">
                <a:solidFill>
                  <a:srgbClr val="FFFF00"/>
                </a:solidFill>
                <a:latin typeface="Symbol" panose="05050102010706020507" pitchFamily="18" charset="2"/>
              </a:rPr>
              <a:t>（</a:t>
            </a:r>
            <a:r>
              <a:rPr kumimoji="1" lang="en-US" altLang="zh-CN" sz="2400" dirty="0">
                <a:solidFill>
                  <a:srgbClr val="FFFF00"/>
                </a:solidFill>
                <a:latin typeface="Symbol" panose="05050102010706020507" pitchFamily="18" charset="2"/>
              </a:rPr>
              <a:t>4</a:t>
            </a:r>
            <a:r>
              <a:rPr kumimoji="1" lang="zh-CN" altLang="en-US" sz="2400" dirty="0">
                <a:solidFill>
                  <a:srgbClr val="FFFF00"/>
                </a:solidFill>
                <a:latin typeface="Symbol" panose="05050102010706020507" pitchFamily="18" charset="2"/>
              </a:rPr>
              <a:t>）</a:t>
            </a:r>
            <a:r>
              <a:rPr kumimoji="1" lang="en-US" altLang="zh-CN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=1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电路为电阻性，电压与电流同相。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1496" name="Group 120"/>
          <p:cNvGrpSpPr/>
          <p:nvPr/>
        </p:nvGrpSpPr>
        <p:grpSpPr bwMode="auto">
          <a:xfrm>
            <a:off x="2442846" y="3757444"/>
            <a:ext cx="2862262" cy="431800"/>
            <a:chOff x="567" y="1162"/>
            <a:chExt cx="1803" cy="272"/>
          </a:xfrm>
        </p:grpSpPr>
        <p:graphicFrame>
          <p:nvGraphicFramePr>
            <p:cNvPr id="101497" name="Object 121"/>
            <p:cNvGraphicFramePr>
              <a:graphicFrameLocks noChangeAspect="1"/>
            </p:cNvGraphicFramePr>
            <p:nvPr/>
          </p:nvGraphicFramePr>
          <p:xfrm>
            <a:off x="2200" y="1162"/>
            <a:ext cx="1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1" name="公式" r:id="rId2" imgW="165100" imgH="292100" progId="Equation.3">
                    <p:embed/>
                  </p:oleObj>
                </mc:Choice>
                <mc:Fallback>
                  <p:oleObj name="公式" r:id="rId2" imgW="165100" imgH="29210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62"/>
                          <a:ext cx="1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98" name="Line 122"/>
            <p:cNvSpPr>
              <a:spLocks noChangeShapeType="1"/>
            </p:cNvSpPr>
            <p:nvPr/>
          </p:nvSpPr>
          <p:spPr bwMode="auto">
            <a:xfrm>
              <a:off x="567" y="1298"/>
              <a:ext cx="158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1499" name="Group 123"/>
          <p:cNvGrpSpPr/>
          <p:nvPr/>
        </p:nvGrpSpPr>
        <p:grpSpPr bwMode="auto">
          <a:xfrm>
            <a:off x="2423796" y="3940424"/>
            <a:ext cx="1943100" cy="647280"/>
            <a:chOff x="768" y="3382"/>
            <a:chExt cx="859" cy="319"/>
          </a:xfrm>
        </p:grpSpPr>
        <p:sp>
          <p:nvSpPr>
            <p:cNvPr id="101500" name="Line 124"/>
            <p:cNvSpPr>
              <a:spLocks noChangeShapeType="1"/>
            </p:cNvSpPr>
            <p:nvPr/>
          </p:nvSpPr>
          <p:spPr bwMode="auto">
            <a:xfrm>
              <a:off x="768" y="3382"/>
              <a:ext cx="8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501" name="Object 125"/>
            <p:cNvGraphicFramePr>
              <a:graphicFrameLocks noChangeAspect="1"/>
            </p:cNvGraphicFramePr>
            <p:nvPr/>
          </p:nvGraphicFramePr>
          <p:xfrm>
            <a:off x="1381" y="3444"/>
            <a:ext cx="24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2" name="公式" r:id="rId4" imgW="317500" imgH="355600" progId="Equation.3">
                    <p:embed/>
                  </p:oleObj>
                </mc:Choice>
                <mc:Fallback>
                  <p:oleObj name="公式" r:id="rId4" imgW="317500" imgH="355600" progId="Equation.3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3444"/>
                          <a:ext cx="24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502" name="Group 126"/>
          <p:cNvGrpSpPr/>
          <p:nvPr/>
        </p:nvGrpSpPr>
        <p:grpSpPr bwMode="auto">
          <a:xfrm>
            <a:off x="3791130" y="2965284"/>
            <a:ext cx="555625" cy="1006476"/>
            <a:chOff x="2119" y="1953"/>
            <a:chExt cx="350" cy="634"/>
          </a:xfrm>
        </p:grpSpPr>
        <p:sp>
          <p:nvSpPr>
            <p:cNvPr id="101503" name="Line 127"/>
            <p:cNvSpPr>
              <a:spLocks noChangeShapeType="1"/>
            </p:cNvSpPr>
            <p:nvPr/>
          </p:nvSpPr>
          <p:spPr bwMode="auto">
            <a:xfrm flipV="1">
              <a:off x="2458" y="2089"/>
              <a:ext cx="0" cy="49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504" name="Object 128"/>
            <p:cNvGraphicFramePr>
              <a:graphicFrameLocks noChangeAspect="1"/>
            </p:cNvGraphicFramePr>
            <p:nvPr/>
          </p:nvGraphicFramePr>
          <p:xfrm>
            <a:off x="2119" y="1953"/>
            <a:ext cx="35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3" name="公式" r:id="rId6" imgW="304800" imgH="355600" progId="Equation.3">
                    <p:embed/>
                  </p:oleObj>
                </mc:Choice>
                <mc:Fallback>
                  <p:oleObj name="公式" r:id="rId6" imgW="304800" imgH="3556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9" y="1953"/>
                          <a:ext cx="35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508" name="Group 132"/>
          <p:cNvGrpSpPr/>
          <p:nvPr/>
        </p:nvGrpSpPr>
        <p:grpSpPr bwMode="auto">
          <a:xfrm>
            <a:off x="4363483" y="3181923"/>
            <a:ext cx="509077" cy="849771"/>
            <a:chOff x="1700" y="2533"/>
            <a:chExt cx="236" cy="408"/>
          </a:xfrm>
        </p:grpSpPr>
        <p:sp>
          <p:nvSpPr>
            <p:cNvPr id="101509" name="Line 133"/>
            <p:cNvSpPr>
              <a:spLocks noChangeShapeType="1"/>
            </p:cNvSpPr>
            <p:nvPr/>
          </p:nvSpPr>
          <p:spPr bwMode="auto">
            <a:xfrm>
              <a:off x="1714" y="2533"/>
              <a:ext cx="0" cy="408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510" name="Object 134"/>
            <p:cNvGraphicFramePr>
              <a:graphicFrameLocks noChangeAspect="1"/>
            </p:cNvGraphicFramePr>
            <p:nvPr/>
          </p:nvGraphicFramePr>
          <p:xfrm>
            <a:off x="1700" y="2655"/>
            <a:ext cx="23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4" name="公式" r:id="rId8" imgW="317500" imgH="355600" progId="Equation.3">
                    <p:embed/>
                  </p:oleObj>
                </mc:Choice>
                <mc:Fallback>
                  <p:oleObj name="公式" r:id="rId8" imgW="317500" imgH="355600" progId="Equation.3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655"/>
                          <a:ext cx="23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538" name="Group 162"/>
          <p:cNvGrpSpPr/>
          <p:nvPr/>
        </p:nvGrpSpPr>
        <p:grpSpPr bwMode="auto">
          <a:xfrm>
            <a:off x="7248525" y="2773070"/>
            <a:ext cx="2447925" cy="1601787"/>
            <a:chOff x="3606" y="2795"/>
            <a:chExt cx="1542" cy="1009"/>
          </a:xfrm>
        </p:grpSpPr>
        <p:sp>
          <p:nvSpPr>
            <p:cNvPr id="101522" name="Line 146"/>
            <p:cNvSpPr>
              <a:spLocks noChangeShapeType="1"/>
            </p:cNvSpPr>
            <p:nvPr/>
          </p:nvSpPr>
          <p:spPr bwMode="auto">
            <a:xfrm>
              <a:off x="3742" y="3158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12" name="Text Box 136"/>
            <p:cNvSpPr txBox="1">
              <a:spLocks noChangeArrowheads="1"/>
            </p:cNvSpPr>
            <p:nvPr/>
          </p:nvSpPr>
          <p:spPr bwMode="auto">
            <a:xfrm>
              <a:off x="4377" y="3248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513" name="Line 137"/>
            <p:cNvSpPr>
              <a:spLocks noChangeShapeType="1"/>
            </p:cNvSpPr>
            <p:nvPr/>
          </p:nvSpPr>
          <p:spPr bwMode="auto">
            <a:xfrm>
              <a:off x="3923" y="3158"/>
              <a:ext cx="28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514" name="Text Box 138"/>
            <p:cNvSpPr txBox="1">
              <a:spLocks noChangeArrowheads="1"/>
            </p:cNvSpPr>
            <p:nvPr/>
          </p:nvSpPr>
          <p:spPr bwMode="auto">
            <a:xfrm>
              <a:off x="3606" y="315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515" name="Text Box 139"/>
            <p:cNvSpPr txBox="1">
              <a:spLocks noChangeArrowheads="1"/>
            </p:cNvSpPr>
            <p:nvPr/>
          </p:nvSpPr>
          <p:spPr bwMode="auto">
            <a:xfrm>
              <a:off x="3606" y="338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516" name="Oval 140"/>
            <p:cNvSpPr>
              <a:spLocks noChangeArrowheads="1"/>
            </p:cNvSpPr>
            <p:nvPr/>
          </p:nvSpPr>
          <p:spPr bwMode="auto">
            <a:xfrm>
              <a:off x="3697" y="3657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517" name="Oval 141"/>
            <p:cNvSpPr>
              <a:spLocks noChangeArrowheads="1"/>
            </p:cNvSpPr>
            <p:nvPr/>
          </p:nvSpPr>
          <p:spPr bwMode="auto">
            <a:xfrm>
              <a:off x="3697" y="311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518" name="Text Box 142"/>
            <p:cNvSpPr txBox="1">
              <a:spLocks noChangeArrowheads="1"/>
            </p:cNvSpPr>
            <p:nvPr/>
          </p:nvSpPr>
          <p:spPr bwMode="auto">
            <a:xfrm>
              <a:off x="4785" y="302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519" name="Text Box 143"/>
            <p:cNvSpPr txBox="1">
              <a:spLocks noChangeArrowheads="1"/>
            </p:cNvSpPr>
            <p:nvPr/>
          </p:nvSpPr>
          <p:spPr bwMode="auto">
            <a:xfrm>
              <a:off x="4740" y="347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520" name="Line 144"/>
            <p:cNvSpPr>
              <a:spLocks noChangeShapeType="1"/>
            </p:cNvSpPr>
            <p:nvPr/>
          </p:nvSpPr>
          <p:spPr bwMode="auto">
            <a:xfrm>
              <a:off x="3742" y="3702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21" name="Line 145"/>
            <p:cNvSpPr>
              <a:spLocks noChangeShapeType="1"/>
            </p:cNvSpPr>
            <p:nvPr/>
          </p:nvSpPr>
          <p:spPr bwMode="auto">
            <a:xfrm>
              <a:off x="4740" y="3158"/>
              <a:ext cx="0" cy="5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23" name="Rectangle 147"/>
            <p:cNvSpPr>
              <a:spLocks noChangeArrowheads="1"/>
            </p:cNvSpPr>
            <p:nvPr/>
          </p:nvSpPr>
          <p:spPr bwMode="auto">
            <a:xfrm>
              <a:off x="4649" y="324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524" name="Object 148"/>
            <p:cNvGraphicFramePr>
              <a:graphicFrameLocks noChangeAspect="1"/>
            </p:cNvGraphicFramePr>
            <p:nvPr/>
          </p:nvGraphicFramePr>
          <p:xfrm>
            <a:off x="4241" y="2795"/>
            <a:ext cx="21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5" name="公式" r:id="rId10" imgW="165100" imgH="292100" progId="Equation.3">
                    <p:embed/>
                  </p:oleObj>
                </mc:Choice>
                <mc:Fallback>
                  <p:oleObj name="公式" r:id="rId10" imgW="165100" imgH="292100" progId="Equation.3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795"/>
                          <a:ext cx="21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525" name="Object 149"/>
            <p:cNvGraphicFramePr>
              <a:graphicFrameLocks noChangeAspect="1"/>
            </p:cNvGraphicFramePr>
            <p:nvPr/>
          </p:nvGraphicFramePr>
          <p:xfrm>
            <a:off x="4810" y="3248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6" name="公式" r:id="rId12" imgW="317500" imgH="355600" progId="Equation.3">
                    <p:embed/>
                  </p:oleObj>
                </mc:Choice>
                <mc:Fallback>
                  <p:oleObj name="公式" r:id="rId12" imgW="317500" imgH="355600" progId="Equation.3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3248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526" name="Object 150"/>
            <p:cNvGraphicFramePr>
              <a:graphicFrameLocks noChangeAspect="1"/>
            </p:cNvGraphicFramePr>
            <p:nvPr/>
          </p:nvGraphicFramePr>
          <p:xfrm>
            <a:off x="3787" y="3294"/>
            <a:ext cx="2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7" name="公式" r:id="rId14" imgW="241300" imgH="304800" progId="Equation.3">
                    <p:embed/>
                  </p:oleObj>
                </mc:Choice>
                <mc:Fallback>
                  <p:oleObj name="公式" r:id="rId14" imgW="241300" imgH="304800" progId="Equation.3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3294"/>
                          <a:ext cx="2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527" name="Group 151"/>
          <p:cNvGrpSpPr/>
          <p:nvPr/>
        </p:nvGrpSpPr>
        <p:grpSpPr bwMode="auto">
          <a:xfrm>
            <a:off x="5448300" y="3420741"/>
            <a:ext cx="1655763" cy="590549"/>
            <a:chOff x="793" y="3103"/>
            <a:chExt cx="1043" cy="372"/>
          </a:xfrm>
        </p:grpSpPr>
        <p:sp>
          <p:nvSpPr>
            <p:cNvPr id="101528" name="Line 152"/>
            <p:cNvSpPr>
              <a:spLocks noChangeShapeType="1"/>
            </p:cNvSpPr>
            <p:nvPr/>
          </p:nvSpPr>
          <p:spPr bwMode="auto">
            <a:xfrm>
              <a:off x="930" y="3475"/>
              <a:ext cx="725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529" name="Text Box 153"/>
            <p:cNvSpPr txBox="1">
              <a:spLocks noChangeArrowheads="1"/>
            </p:cNvSpPr>
            <p:nvPr/>
          </p:nvSpPr>
          <p:spPr bwMode="auto">
            <a:xfrm>
              <a:off x="793" y="3103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</a:rPr>
                <a:t>等效电路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1534" name="Group 15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1535" name="Picture 15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536" name="Text Box 16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92" name="Object 18"/>
          <p:cNvGraphicFramePr>
            <a:graphicFrameLocks noChangeAspect="1"/>
          </p:cNvGraphicFramePr>
          <p:nvPr/>
        </p:nvGraphicFramePr>
        <p:xfrm>
          <a:off x="4373836" y="4010873"/>
          <a:ext cx="354012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79" name="公式" r:id="rId16" imgW="241300" imgH="304800" progId="Equation.3">
                  <p:embed/>
                </p:oleObj>
              </mc:Choice>
              <mc:Fallback>
                <p:oleObj name="公式" r:id="rId16" imgW="241300" imgH="304800" progId="Equation.3">
                  <p:embed/>
                  <p:pic>
                    <p:nvPicPr>
                      <p:cNvPr id="0" name="图片 3426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3836" y="4010873"/>
                        <a:ext cx="354012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" name="Line 124"/>
          <p:cNvSpPr>
            <a:spLocks noChangeShapeType="1"/>
          </p:cNvSpPr>
          <p:nvPr/>
        </p:nvSpPr>
        <p:spPr bwMode="auto">
          <a:xfrm>
            <a:off x="2424292" y="4011642"/>
            <a:ext cx="19431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电阻性阻抗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10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10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95" grpId="0" autoUpdateAnimBg="0"/>
      <p:bldP spid="9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699453" y="1265873"/>
            <a:ext cx="12239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1-1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1852295" y="1337628"/>
            <a:ext cx="53771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已知</a:t>
            </a: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=15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,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=0.3mH, </a:t>
            </a:r>
            <a:r>
              <a:rPr kumimoji="1" lang="en-US" altLang="zh-CN" b="0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=0.2F,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4547" name="Object 35"/>
          <p:cNvGraphicFramePr>
            <a:graphicFrameLocks noChangeAspect="1"/>
          </p:cNvGraphicFramePr>
          <p:nvPr/>
        </p:nvGraphicFramePr>
        <p:xfrm>
          <a:off x="1738630" y="1985963"/>
          <a:ext cx="56610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0" name="公式" r:id="rId1" imgW="3467100" imgH="368300" progId="Equation.3">
                  <p:embed/>
                </p:oleObj>
              </mc:Choice>
              <mc:Fallback>
                <p:oleObj name="公式" r:id="rId1" imgW="3467100" imgH="368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630" y="1985963"/>
                        <a:ext cx="56610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7286308" y="1377315"/>
            <a:ext cx="28409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求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dirty="0">
                <a:latin typeface="Times New Roman" panose="02020603050405020304" pitchFamily="18" charset="0"/>
                <a:ea typeface="宋体" panose="02010600030101010101" pitchFamily="2" charset="-122"/>
              </a:rPr>
              <a:t> ,  </a:t>
            </a:r>
            <a:r>
              <a:rPr kumimoji="1" lang="en-US" altLang="zh-CN" b="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i="1" baseline="-25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844233" y="2707640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50" name="Text Box 38"/>
          <p:cNvSpPr txBox="1">
            <a:spLocks noChangeArrowheads="1"/>
          </p:cNvSpPr>
          <p:nvPr/>
        </p:nvSpPr>
        <p:spPr bwMode="auto">
          <a:xfrm>
            <a:off x="1563370" y="2707640"/>
            <a:ext cx="24980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画出相量模型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84" name="Object 72"/>
          <p:cNvGraphicFramePr>
            <a:graphicFrameLocks noChangeAspect="1"/>
          </p:cNvGraphicFramePr>
          <p:nvPr/>
        </p:nvGraphicFramePr>
        <p:xfrm>
          <a:off x="1202373" y="5300345"/>
          <a:ext cx="30813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1" name="公式" r:id="rId3" imgW="1892300" imgH="609600" progId="Equation.3">
                  <p:embed/>
                </p:oleObj>
              </mc:Choice>
              <mc:Fallback>
                <p:oleObj name="公式" r:id="rId3" imgW="1892300" imgH="6096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373" y="5300345"/>
                        <a:ext cx="3081337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6" name="Object 74"/>
          <p:cNvGraphicFramePr>
            <a:graphicFrameLocks noChangeAspect="1"/>
          </p:cNvGraphicFramePr>
          <p:nvPr/>
        </p:nvGraphicFramePr>
        <p:xfrm>
          <a:off x="1560513" y="3391535"/>
          <a:ext cx="460851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2" name="公式" r:id="rId5" imgW="3035300" imgH="698500" progId="Equation.3">
                  <p:embed/>
                </p:oleObj>
              </mc:Choice>
              <mc:Fallback>
                <p:oleObj name="公式" r:id="rId5" imgW="3035300" imgH="6985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3391535"/>
                        <a:ext cx="460851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7" name="Object 75"/>
          <p:cNvGraphicFramePr>
            <a:graphicFrameLocks noChangeAspect="1"/>
          </p:cNvGraphicFramePr>
          <p:nvPr/>
        </p:nvGraphicFramePr>
        <p:xfrm>
          <a:off x="1203643" y="4364990"/>
          <a:ext cx="68357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3" name="公式" r:id="rId7" imgW="4533900" imgH="609600" progId="Equation.3">
                  <p:embed/>
                </p:oleObj>
              </mc:Choice>
              <mc:Fallback>
                <p:oleObj name="公式" r:id="rId7" imgW="4533900" imgH="6096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643" y="4364990"/>
                        <a:ext cx="68357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88" name="Object 76"/>
          <p:cNvGraphicFramePr>
            <a:graphicFrameLocks noChangeAspect="1"/>
          </p:cNvGraphicFramePr>
          <p:nvPr/>
        </p:nvGraphicFramePr>
        <p:xfrm>
          <a:off x="4298950" y="5587683"/>
          <a:ext cx="36020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94" name="公式" r:id="rId9" imgW="2222500" imgH="304800" progId="Equation.3">
                  <p:embed/>
                </p:oleObj>
              </mc:Choice>
              <mc:Fallback>
                <p:oleObj name="公式" r:id="rId9" imgW="2222500" imgH="304800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5587683"/>
                        <a:ext cx="36020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662" name="Group 15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4663" name="Picture 151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664" name="Text Box 15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4665" name="Group 15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4666" name="Picture 154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667" name="Text Box 15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4743" name="Group 23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4744" name="Picture 232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745" name="Text Box 23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4752" name="Group 240"/>
          <p:cNvGrpSpPr/>
          <p:nvPr/>
        </p:nvGrpSpPr>
        <p:grpSpPr bwMode="auto">
          <a:xfrm>
            <a:off x="7604760" y="1987233"/>
            <a:ext cx="3486150" cy="2052637"/>
            <a:chOff x="3288" y="845"/>
            <a:chExt cx="2196" cy="1293"/>
          </a:xfrm>
        </p:grpSpPr>
        <p:grpSp>
          <p:nvGrpSpPr>
            <p:cNvPr id="64746" name="Group 234"/>
            <p:cNvGrpSpPr/>
            <p:nvPr/>
          </p:nvGrpSpPr>
          <p:grpSpPr bwMode="auto">
            <a:xfrm>
              <a:off x="3288" y="845"/>
              <a:ext cx="2196" cy="1293"/>
              <a:chOff x="3288" y="845"/>
              <a:chExt cx="2196" cy="1293"/>
            </a:xfrm>
          </p:grpSpPr>
          <p:sp>
            <p:nvSpPr>
              <p:cNvPr id="64703" name="Line 191"/>
              <p:cNvSpPr>
                <a:spLocks noChangeShapeType="1"/>
              </p:cNvSpPr>
              <p:nvPr/>
            </p:nvSpPr>
            <p:spPr bwMode="auto">
              <a:xfrm>
                <a:off x="3515" y="2115"/>
                <a:ext cx="154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2" name="Freeform 160"/>
              <p:cNvSpPr>
                <a:spLocks noChangeArrowheads="1"/>
              </p:cNvSpPr>
              <p:nvPr/>
            </p:nvSpPr>
            <p:spPr bwMode="auto">
              <a:xfrm>
                <a:off x="5056" y="1707"/>
                <a:ext cx="1" cy="388"/>
              </a:xfrm>
              <a:custGeom>
                <a:avLst/>
                <a:gdLst>
                  <a:gd name="T0" fmla="*/ 0 w 1"/>
                  <a:gd name="T1" fmla="*/ 0 h 388"/>
                  <a:gd name="T2" fmla="*/ 1 w 1"/>
                  <a:gd name="T3" fmla="*/ 388 h 388"/>
                  <a:gd name="T4" fmla="*/ 1 w 1"/>
                  <a:gd name="T5" fmla="*/ 382 h 3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88">
                    <a:moveTo>
                      <a:pt x="0" y="0"/>
                    </a:moveTo>
                    <a:lnTo>
                      <a:pt x="1" y="388"/>
                    </a:lnTo>
                    <a:lnTo>
                      <a:pt x="1" y="382"/>
                    </a:lnTo>
                  </a:path>
                </a:pathLst>
              </a:custGeom>
              <a:solidFill>
                <a:srgbClr val="FFFFFF"/>
              </a:solidFill>
              <a:ln w="28575" cmpd="sng">
                <a:solidFill>
                  <a:srgbClr val="FFCC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673" name="Text Box 161"/>
              <p:cNvSpPr txBox="1">
                <a:spLocks noChangeArrowheads="1"/>
              </p:cNvSpPr>
              <p:nvPr/>
            </p:nvSpPr>
            <p:spPr bwMode="auto">
              <a:xfrm>
                <a:off x="4558" y="881"/>
                <a:ext cx="24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74" name="Text Box 162"/>
              <p:cNvSpPr txBox="1">
                <a:spLocks noChangeArrowheads="1"/>
              </p:cNvSpPr>
              <p:nvPr/>
            </p:nvSpPr>
            <p:spPr bwMode="auto">
              <a:xfrm>
                <a:off x="4649" y="1571"/>
                <a:ext cx="265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75" name="Text Box 163"/>
              <p:cNvSpPr txBox="1">
                <a:spLocks noChangeArrowheads="1"/>
              </p:cNvSpPr>
              <p:nvPr/>
            </p:nvSpPr>
            <p:spPr bwMode="auto">
              <a:xfrm>
                <a:off x="3833" y="845"/>
                <a:ext cx="25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76" name="Text Box 164"/>
              <p:cNvSpPr txBox="1">
                <a:spLocks noChangeArrowheads="1"/>
              </p:cNvSpPr>
              <p:nvPr/>
            </p:nvSpPr>
            <p:spPr bwMode="auto">
              <a:xfrm>
                <a:off x="3288" y="1526"/>
                <a:ext cx="338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77" name="Text Box 165"/>
              <p:cNvSpPr txBox="1">
                <a:spLocks noChangeArrowheads="1"/>
              </p:cNvSpPr>
              <p:nvPr/>
            </p:nvSpPr>
            <p:spPr bwMode="auto">
              <a:xfrm>
                <a:off x="4513" y="1163"/>
                <a:ext cx="3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78" name="Text Box 166"/>
              <p:cNvSpPr txBox="1">
                <a:spLocks noChangeArrowheads="1"/>
              </p:cNvSpPr>
              <p:nvPr/>
            </p:nvSpPr>
            <p:spPr bwMode="auto">
              <a:xfrm>
                <a:off x="5148" y="1480"/>
                <a:ext cx="3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79" name="Line 167"/>
              <p:cNvSpPr>
                <a:spLocks noChangeShapeType="1"/>
              </p:cNvSpPr>
              <p:nvPr/>
            </p:nvSpPr>
            <p:spPr bwMode="auto">
              <a:xfrm>
                <a:off x="3969" y="2115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headEnd type="triangle" w="med" len="med"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0" name="Text Box 168"/>
              <p:cNvSpPr txBox="1">
                <a:spLocks noChangeArrowheads="1"/>
              </p:cNvSpPr>
              <p:nvPr/>
            </p:nvSpPr>
            <p:spPr bwMode="auto">
              <a:xfrm>
                <a:off x="4014" y="1797"/>
                <a:ext cx="178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1" name="Text Box 169"/>
              <p:cNvSpPr txBox="1">
                <a:spLocks noChangeArrowheads="1"/>
              </p:cNvSpPr>
              <p:nvPr/>
            </p:nvSpPr>
            <p:spPr bwMode="auto">
              <a:xfrm>
                <a:off x="3334" y="1254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2" name="Text Box 170"/>
              <p:cNvSpPr txBox="1">
                <a:spLocks noChangeArrowheads="1"/>
              </p:cNvSpPr>
              <p:nvPr/>
            </p:nvSpPr>
            <p:spPr bwMode="auto">
              <a:xfrm>
                <a:off x="3334" y="1798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3" name="Text Box 171"/>
              <p:cNvSpPr txBox="1">
                <a:spLocks noChangeArrowheads="1"/>
              </p:cNvSpPr>
              <p:nvPr/>
            </p:nvSpPr>
            <p:spPr bwMode="auto">
              <a:xfrm>
                <a:off x="5103" y="1254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4" name="Text Box 172"/>
              <p:cNvSpPr txBox="1">
                <a:spLocks noChangeArrowheads="1"/>
              </p:cNvSpPr>
              <p:nvPr/>
            </p:nvSpPr>
            <p:spPr bwMode="auto">
              <a:xfrm>
                <a:off x="5057" y="1752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5" name="Text Box 173"/>
              <p:cNvSpPr txBox="1">
                <a:spLocks noChangeArrowheads="1"/>
              </p:cNvSpPr>
              <p:nvPr/>
            </p:nvSpPr>
            <p:spPr bwMode="auto">
              <a:xfrm>
                <a:off x="4241" y="1208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6" name="Text Box 174"/>
              <p:cNvSpPr txBox="1">
                <a:spLocks noChangeArrowheads="1"/>
              </p:cNvSpPr>
              <p:nvPr/>
            </p:nvSpPr>
            <p:spPr bwMode="auto">
              <a:xfrm>
                <a:off x="4785" y="1163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87" name="Oval 175"/>
              <p:cNvSpPr>
                <a:spLocks noChangeArrowheads="1"/>
              </p:cNvSpPr>
              <p:nvPr/>
            </p:nvSpPr>
            <p:spPr bwMode="auto">
              <a:xfrm>
                <a:off x="3470" y="2070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8" name="Oval 176"/>
              <p:cNvSpPr>
                <a:spLocks noChangeArrowheads="1"/>
              </p:cNvSpPr>
              <p:nvPr/>
            </p:nvSpPr>
            <p:spPr bwMode="auto">
              <a:xfrm>
                <a:off x="3470" y="1208"/>
                <a:ext cx="68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89" name="Text Box 177"/>
              <p:cNvSpPr txBox="1">
                <a:spLocks noChangeArrowheads="1"/>
              </p:cNvSpPr>
              <p:nvPr/>
            </p:nvSpPr>
            <p:spPr bwMode="auto">
              <a:xfrm>
                <a:off x="3560" y="1208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90" name="Text Box 178"/>
              <p:cNvSpPr txBox="1">
                <a:spLocks noChangeArrowheads="1"/>
              </p:cNvSpPr>
              <p:nvPr/>
            </p:nvSpPr>
            <p:spPr bwMode="auto">
              <a:xfrm>
                <a:off x="4014" y="1208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4691" name="Text Box 179"/>
              <p:cNvSpPr txBox="1">
                <a:spLocks noChangeArrowheads="1"/>
              </p:cNvSpPr>
              <p:nvPr/>
            </p:nvSpPr>
            <p:spPr bwMode="auto">
              <a:xfrm>
                <a:off x="3742" y="1254"/>
                <a:ext cx="336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64696" name="Group 184"/>
              <p:cNvGrpSpPr/>
              <p:nvPr/>
            </p:nvGrpSpPr>
            <p:grpSpPr bwMode="auto">
              <a:xfrm>
                <a:off x="4921" y="1616"/>
                <a:ext cx="240" cy="93"/>
                <a:chOff x="3787" y="2478"/>
                <a:chExt cx="240" cy="93"/>
              </a:xfrm>
            </p:grpSpPr>
            <p:sp>
              <p:nvSpPr>
                <p:cNvPr id="64697" name="Line 185"/>
                <p:cNvSpPr>
                  <a:spLocks noChangeShapeType="1"/>
                </p:cNvSpPr>
                <p:nvPr/>
              </p:nvSpPr>
              <p:spPr bwMode="auto">
                <a:xfrm flipV="1">
                  <a:off x="3787" y="2568"/>
                  <a:ext cx="240" cy="3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4698" name="Line 186"/>
                <p:cNvSpPr>
                  <a:spLocks noChangeShapeType="1"/>
                </p:cNvSpPr>
                <p:nvPr/>
              </p:nvSpPr>
              <p:spPr bwMode="auto">
                <a:xfrm>
                  <a:off x="3787" y="2478"/>
                  <a:ext cx="240" cy="1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4699" name="Line 187"/>
              <p:cNvSpPr>
                <a:spLocks noChangeShapeType="1"/>
              </p:cNvSpPr>
              <p:nvPr/>
            </p:nvSpPr>
            <p:spPr bwMode="auto">
              <a:xfrm>
                <a:off x="4876" y="1254"/>
                <a:ext cx="181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0" name="Line 188"/>
              <p:cNvSpPr>
                <a:spLocks noChangeShapeType="1"/>
              </p:cNvSpPr>
              <p:nvPr/>
            </p:nvSpPr>
            <p:spPr bwMode="auto">
              <a:xfrm>
                <a:off x="5057" y="1254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1" name="Line 189"/>
              <p:cNvSpPr>
                <a:spLocks noChangeShapeType="1"/>
              </p:cNvSpPr>
              <p:nvPr/>
            </p:nvSpPr>
            <p:spPr bwMode="auto">
              <a:xfrm>
                <a:off x="3515" y="1254"/>
                <a:ext cx="95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02" name="Rectangle 190"/>
              <p:cNvSpPr>
                <a:spLocks noChangeArrowheads="1"/>
              </p:cNvSpPr>
              <p:nvPr/>
            </p:nvSpPr>
            <p:spPr bwMode="auto">
              <a:xfrm>
                <a:off x="3787" y="1181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747" name="Group 235"/>
            <p:cNvGrpSpPr/>
            <p:nvPr/>
          </p:nvGrpSpPr>
          <p:grpSpPr bwMode="auto">
            <a:xfrm rot="5400000">
              <a:off x="4626" y="1004"/>
              <a:ext cx="91" cy="408"/>
              <a:chOff x="1565" y="2614"/>
              <a:chExt cx="90" cy="486"/>
            </a:xfrm>
          </p:grpSpPr>
          <p:sp>
            <p:nvSpPr>
              <p:cNvPr id="64748" name="Arc 236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749" name="Arc 237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750" name="Arc 238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751" name="Arc 239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4753" name="Group 241"/>
          <p:cNvGrpSpPr/>
          <p:nvPr/>
        </p:nvGrpSpPr>
        <p:grpSpPr bwMode="auto">
          <a:xfrm>
            <a:off x="7677785" y="2094548"/>
            <a:ext cx="3671888" cy="2305050"/>
            <a:chOff x="1610" y="2205"/>
            <a:chExt cx="2313" cy="1452"/>
          </a:xfrm>
        </p:grpSpPr>
        <p:sp>
          <p:nvSpPr>
            <p:cNvPr id="64754" name="Rectangle 242"/>
            <p:cNvSpPr>
              <a:spLocks noChangeArrowheads="1"/>
            </p:cNvSpPr>
            <p:nvPr/>
          </p:nvSpPr>
          <p:spPr bwMode="auto">
            <a:xfrm>
              <a:off x="1610" y="2205"/>
              <a:ext cx="2313" cy="1452"/>
            </a:xfrm>
            <a:prstGeom prst="rect">
              <a:avLst/>
            </a:prstGeom>
            <a:solidFill>
              <a:srgbClr val="77777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55" name="Freeform 243"/>
            <p:cNvSpPr>
              <a:spLocks noChangeArrowheads="1"/>
            </p:cNvSpPr>
            <p:nvPr/>
          </p:nvSpPr>
          <p:spPr bwMode="auto">
            <a:xfrm>
              <a:off x="3423" y="3113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56" name="Text Box 244"/>
            <p:cNvSpPr txBox="1">
              <a:spLocks noChangeArrowheads="1"/>
            </p:cNvSpPr>
            <p:nvPr/>
          </p:nvSpPr>
          <p:spPr bwMode="auto">
            <a:xfrm>
              <a:off x="2200" y="2314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57" name="Text Box 245"/>
            <p:cNvSpPr txBox="1">
              <a:spLocks noChangeArrowheads="1"/>
            </p:cNvSpPr>
            <p:nvPr/>
          </p:nvSpPr>
          <p:spPr bwMode="auto">
            <a:xfrm>
              <a:off x="1701" y="266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58" name="Text Box 246"/>
            <p:cNvSpPr txBox="1">
              <a:spLocks noChangeArrowheads="1"/>
            </p:cNvSpPr>
            <p:nvPr/>
          </p:nvSpPr>
          <p:spPr bwMode="auto">
            <a:xfrm>
              <a:off x="1701" y="320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59" name="Text Box 247"/>
            <p:cNvSpPr txBox="1">
              <a:spLocks noChangeArrowheads="1"/>
            </p:cNvSpPr>
            <p:nvPr/>
          </p:nvSpPr>
          <p:spPr bwMode="auto">
            <a:xfrm>
              <a:off x="3470" y="266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60" name="Text Box 248"/>
            <p:cNvSpPr txBox="1">
              <a:spLocks noChangeArrowheads="1"/>
            </p:cNvSpPr>
            <p:nvPr/>
          </p:nvSpPr>
          <p:spPr bwMode="auto">
            <a:xfrm>
              <a:off x="3424" y="315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61" name="Text Box 249"/>
            <p:cNvSpPr txBox="1">
              <a:spLocks noChangeArrowheads="1"/>
            </p:cNvSpPr>
            <p:nvPr/>
          </p:nvSpPr>
          <p:spPr bwMode="auto">
            <a:xfrm>
              <a:off x="2608" y="261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62" name="Text Box 250"/>
            <p:cNvSpPr txBox="1">
              <a:spLocks noChangeArrowheads="1"/>
            </p:cNvSpPr>
            <p:nvPr/>
          </p:nvSpPr>
          <p:spPr bwMode="auto">
            <a:xfrm>
              <a:off x="3152" y="256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63" name="Oval 251"/>
            <p:cNvSpPr>
              <a:spLocks noChangeArrowheads="1"/>
            </p:cNvSpPr>
            <p:nvPr/>
          </p:nvSpPr>
          <p:spPr bwMode="auto">
            <a:xfrm>
              <a:off x="1837" y="3476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64" name="Oval 252"/>
            <p:cNvSpPr>
              <a:spLocks noChangeArrowheads="1"/>
            </p:cNvSpPr>
            <p:nvPr/>
          </p:nvSpPr>
          <p:spPr bwMode="auto">
            <a:xfrm>
              <a:off x="1837" y="261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65" name="Text Box 253"/>
            <p:cNvSpPr txBox="1">
              <a:spLocks noChangeArrowheads="1"/>
            </p:cNvSpPr>
            <p:nvPr/>
          </p:nvSpPr>
          <p:spPr bwMode="auto">
            <a:xfrm>
              <a:off x="1927" y="261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766" name="Text Box 254"/>
            <p:cNvSpPr txBox="1">
              <a:spLocks noChangeArrowheads="1"/>
            </p:cNvSpPr>
            <p:nvPr/>
          </p:nvSpPr>
          <p:spPr bwMode="auto">
            <a:xfrm>
              <a:off x="2381" y="261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4767" name="Group 255"/>
            <p:cNvGrpSpPr/>
            <p:nvPr/>
          </p:nvGrpSpPr>
          <p:grpSpPr bwMode="auto">
            <a:xfrm>
              <a:off x="3288" y="3022"/>
              <a:ext cx="240" cy="93"/>
              <a:chOff x="3787" y="2478"/>
              <a:chExt cx="240" cy="93"/>
            </a:xfrm>
          </p:grpSpPr>
          <p:sp>
            <p:nvSpPr>
              <p:cNvPr id="64768" name="Line 256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769" name="Line 257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4770" name="Line 258"/>
            <p:cNvSpPr>
              <a:spLocks noChangeShapeType="1"/>
            </p:cNvSpPr>
            <p:nvPr/>
          </p:nvSpPr>
          <p:spPr bwMode="auto">
            <a:xfrm>
              <a:off x="3243" y="2660"/>
              <a:ext cx="1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71" name="Line 259"/>
            <p:cNvSpPr>
              <a:spLocks noChangeShapeType="1"/>
            </p:cNvSpPr>
            <p:nvPr/>
          </p:nvSpPr>
          <p:spPr bwMode="auto">
            <a:xfrm>
              <a:off x="3424" y="2660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72" name="Line 260"/>
            <p:cNvSpPr>
              <a:spLocks noChangeShapeType="1"/>
            </p:cNvSpPr>
            <p:nvPr/>
          </p:nvSpPr>
          <p:spPr bwMode="auto">
            <a:xfrm>
              <a:off x="1882" y="2660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73" name="Rectangle 261"/>
            <p:cNvSpPr>
              <a:spLocks noChangeArrowheads="1"/>
            </p:cNvSpPr>
            <p:nvPr/>
          </p:nvSpPr>
          <p:spPr bwMode="auto">
            <a:xfrm>
              <a:off x="2154" y="25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774" name="Line 262"/>
            <p:cNvSpPr>
              <a:spLocks noChangeShapeType="1"/>
            </p:cNvSpPr>
            <p:nvPr/>
          </p:nvSpPr>
          <p:spPr bwMode="auto">
            <a:xfrm>
              <a:off x="1882" y="3521"/>
              <a:ext cx="15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4775" name="Object 263"/>
            <p:cNvGraphicFramePr>
              <a:graphicFrameLocks noChangeAspect="1"/>
            </p:cNvGraphicFramePr>
            <p:nvPr/>
          </p:nvGraphicFramePr>
          <p:xfrm>
            <a:off x="2426" y="3067"/>
            <a:ext cx="18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95" name="公式" r:id="rId12" imgW="165100" imgH="368300" progId="Equation.3">
                    <p:embed/>
                  </p:oleObj>
                </mc:Choice>
                <mc:Fallback>
                  <p:oleObj name="公式" r:id="rId12" imgW="165100" imgH="368300" progId="Equation.3">
                    <p:embed/>
                    <p:pic>
                      <p:nvPicPr>
                        <p:cNvPr id="0" name="Object 2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3067"/>
                          <a:ext cx="185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776" name="Text Box 264"/>
            <p:cNvSpPr txBox="1">
              <a:spLocks noChangeArrowheads="1"/>
            </p:cNvSpPr>
            <p:nvPr/>
          </p:nvSpPr>
          <p:spPr bwMode="auto">
            <a:xfrm>
              <a:off x="2743" y="2251"/>
              <a:ext cx="72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777" name="Object 265"/>
            <p:cNvGraphicFramePr>
              <a:graphicFrameLocks noChangeAspect="1"/>
            </p:cNvGraphicFramePr>
            <p:nvPr/>
          </p:nvGraphicFramePr>
          <p:xfrm>
            <a:off x="1700" y="2977"/>
            <a:ext cx="2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96" name="公式" r:id="rId14" imgW="241300" imgH="304800" progId="Equation.3">
                    <p:embed/>
                  </p:oleObj>
                </mc:Choice>
                <mc:Fallback>
                  <p:oleObj name="公式" r:id="rId14" imgW="241300" imgH="304800" progId="Equation.3">
                    <p:embed/>
                    <p:pic>
                      <p:nvPicPr>
                        <p:cNvPr id="0" name="Object 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0" y="2977"/>
                          <a:ext cx="2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78" name="Object 266"/>
            <p:cNvGraphicFramePr>
              <a:graphicFrameLocks noChangeAspect="1"/>
            </p:cNvGraphicFramePr>
            <p:nvPr/>
          </p:nvGraphicFramePr>
          <p:xfrm>
            <a:off x="2834" y="2659"/>
            <a:ext cx="29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97" name="公式" r:id="rId16" imgW="304800" imgH="355600" progId="Equation.3">
                    <p:embed/>
                  </p:oleObj>
                </mc:Choice>
                <mc:Fallback>
                  <p:oleObj name="公式" r:id="rId16" imgW="304800" imgH="355600" progId="Equation.3">
                    <p:embed/>
                    <p:pic>
                      <p:nvPicPr>
                        <p:cNvPr id="0" name="Object 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4" y="2659"/>
                          <a:ext cx="29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79" name="Object 267"/>
            <p:cNvGraphicFramePr>
              <a:graphicFrameLocks noChangeAspect="1"/>
            </p:cNvGraphicFramePr>
            <p:nvPr/>
          </p:nvGraphicFramePr>
          <p:xfrm>
            <a:off x="3514" y="2886"/>
            <a:ext cx="36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98" name="公式" r:id="rId18" imgW="342900" imgH="393700" progId="Equation.3">
                    <p:embed/>
                  </p:oleObj>
                </mc:Choice>
                <mc:Fallback>
                  <p:oleObj name="公式" r:id="rId18" imgW="342900" imgH="393700" progId="Equation.3">
                    <p:embed/>
                    <p:pic>
                      <p:nvPicPr>
                        <p:cNvPr id="0" name="Object 2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4" y="2886"/>
                          <a:ext cx="361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80" name="Object 268"/>
            <p:cNvGraphicFramePr>
              <a:graphicFrameLocks noChangeAspect="1"/>
            </p:cNvGraphicFramePr>
            <p:nvPr/>
          </p:nvGraphicFramePr>
          <p:xfrm>
            <a:off x="2879" y="2931"/>
            <a:ext cx="47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299" name="公式" r:id="rId20" imgW="520700" imgH="647700" progId="Equation.3">
                    <p:embed/>
                  </p:oleObj>
                </mc:Choice>
                <mc:Fallback>
                  <p:oleObj name="公式" r:id="rId20" imgW="520700" imgH="647700" progId="Equation.3">
                    <p:embed/>
                    <p:pic>
                      <p:nvPicPr>
                        <p:cNvPr id="0" name="Object 2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9" y="2931"/>
                          <a:ext cx="475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81" name="Object 269"/>
            <p:cNvGraphicFramePr>
              <a:graphicFrameLocks noChangeAspect="1"/>
            </p:cNvGraphicFramePr>
            <p:nvPr/>
          </p:nvGraphicFramePr>
          <p:xfrm>
            <a:off x="2108" y="2704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00" name="公式" r:id="rId22" imgW="317500" imgH="355600" progId="Equation.3">
                    <p:embed/>
                  </p:oleObj>
                </mc:Choice>
                <mc:Fallback>
                  <p:oleObj name="公式" r:id="rId22" imgW="317500" imgH="355600" progId="Equation.3">
                    <p:embed/>
                    <p:pic>
                      <p:nvPicPr>
                        <p:cNvPr id="0" name="Object 2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2704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782" name="Group 270"/>
            <p:cNvGrpSpPr/>
            <p:nvPr/>
          </p:nvGrpSpPr>
          <p:grpSpPr bwMode="auto">
            <a:xfrm rot="5400000">
              <a:off x="2993" y="2410"/>
              <a:ext cx="91" cy="408"/>
              <a:chOff x="1565" y="2614"/>
              <a:chExt cx="90" cy="486"/>
            </a:xfrm>
          </p:grpSpPr>
          <p:sp>
            <p:nvSpPr>
              <p:cNvPr id="64783" name="Arc 27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784" name="Arc 27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785" name="Arc 27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786" name="Arc 27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787" name="Line 275"/>
            <p:cNvSpPr>
              <a:spLocks noChangeShapeType="1"/>
            </p:cNvSpPr>
            <p:nvPr/>
          </p:nvSpPr>
          <p:spPr bwMode="auto">
            <a:xfrm>
              <a:off x="2336" y="352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4791" name="Group 279"/>
          <p:cNvGrpSpPr/>
          <p:nvPr/>
        </p:nvGrpSpPr>
        <p:grpSpPr bwMode="auto">
          <a:xfrm>
            <a:off x="4090035" y="2678748"/>
            <a:ext cx="1936750" cy="554037"/>
            <a:chOff x="728" y="1681"/>
            <a:chExt cx="1220" cy="349"/>
          </a:xfrm>
        </p:grpSpPr>
        <p:graphicFrame>
          <p:nvGraphicFramePr>
            <p:cNvPr id="64583" name="Object 71"/>
            <p:cNvGraphicFramePr>
              <a:graphicFrameLocks noChangeAspect="1"/>
            </p:cNvGraphicFramePr>
            <p:nvPr/>
          </p:nvGraphicFramePr>
          <p:xfrm>
            <a:off x="728" y="1681"/>
            <a:ext cx="1220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01" name="公式" r:id="rId24" imgW="1257300" imgH="355600" progId="Equation.3">
                    <p:embed/>
                  </p:oleObj>
                </mc:Choice>
                <mc:Fallback>
                  <p:oleObj name="公式" r:id="rId24" imgW="1257300" imgH="3556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" y="1681"/>
                          <a:ext cx="1220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788" name="Line 276"/>
            <p:cNvSpPr>
              <a:spLocks noChangeShapeType="1"/>
            </p:cNvSpPr>
            <p:nvPr/>
          </p:nvSpPr>
          <p:spPr bwMode="auto">
            <a:xfrm>
              <a:off x="1274" y="1988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790" name="Group 278"/>
          <p:cNvGrpSpPr/>
          <p:nvPr/>
        </p:nvGrpSpPr>
        <p:grpSpPr bwMode="auto">
          <a:xfrm>
            <a:off x="7900353" y="5533708"/>
            <a:ext cx="2559050" cy="547687"/>
            <a:chOff x="573" y="3767"/>
            <a:chExt cx="1612" cy="345"/>
          </a:xfrm>
        </p:grpSpPr>
        <p:graphicFrame>
          <p:nvGraphicFramePr>
            <p:cNvPr id="64589" name="Object 77"/>
            <p:cNvGraphicFramePr>
              <a:graphicFrameLocks noChangeAspect="1"/>
            </p:cNvGraphicFramePr>
            <p:nvPr/>
          </p:nvGraphicFramePr>
          <p:xfrm>
            <a:off x="573" y="3767"/>
            <a:ext cx="161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02" name="公式" r:id="rId26" imgW="1574800" imgH="342900" progId="Equation.3">
                    <p:embed/>
                  </p:oleObj>
                </mc:Choice>
                <mc:Fallback>
                  <p:oleObj name="公式" r:id="rId26" imgW="1574800" imgH="34290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3" y="3767"/>
                          <a:ext cx="1612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789" name="Line 277"/>
            <p:cNvSpPr>
              <a:spLocks noChangeShapeType="1"/>
            </p:cNvSpPr>
            <p:nvPr/>
          </p:nvSpPr>
          <p:spPr bwMode="auto">
            <a:xfrm>
              <a:off x="1320" y="4083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阻抗导纳例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4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4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4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0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6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6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6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0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ldLvl="0" animBg="1"/>
      <p:bldP spid="64546" grpId="0" bldLvl="0" animBg="1" autoUpdateAnimBg="0"/>
      <p:bldP spid="64548" grpId="0" bldLvl="0" animBg="1" autoUpdateAnimBg="0"/>
      <p:bldP spid="64549" grpId="0" bldLvl="0" animBg="1" autoUpdateAnimBg="0"/>
      <p:bldP spid="64550" grpId="0" bldLvl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15670" y="5003483"/>
            <a:ext cx="8978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则：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1593533" y="4942205"/>
          <a:ext cx="4433887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4" name="公式" r:id="rId1" imgW="2705100" imgH="393700" progId="Equation.3">
                  <p:embed/>
                </p:oleObj>
              </mc:Choice>
              <mc:Fallback>
                <p:oleObj name="公式" r:id="rId1" imgW="2705100" imgH="393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533" y="4942205"/>
                        <a:ext cx="4433887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6456998" y="4923473"/>
          <a:ext cx="4738687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5" name="公式" r:id="rId3" imgW="2895600" imgH="368300" progId="Equation.3">
                  <p:embed/>
                </p:oleObj>
              </mc:Choice>
              <mc:Fallback>
                <p:oleObj name="公式" r:id="rId3" imgW="2895600" imgH="3683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998" y="4923473"/>
                        <a:ext cx="4738687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7" name="Object 29"/>
          <p:cNvGraphicFramePr>
            <a:graphicFrameLocks noChangeAspect="1"/>
          </p:cNvGraphicFramePr>
          <p:nvPr/>
        </p:nvGraphicFramePr>
        <p:xfrm>
          <a:off x="1561148" y="5517833"/>
          <a:ext cx="4710112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6" name="公式" r:id="rId5" imgW="2882900" imgH="368300" progId="Equation.3">
                  <p:embed/>
                </p:oleObj>
              </mc:Choice>
              <mc:Fallback>
                <p:oleObj name="公式" r:id="rId5" imgW="2882900" imgH="3683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1148" y="5517833"/>
                        <a:ext cx="4710112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8" name="Object 30"/>
          <p:cNvGraphicFramePr>
            <a:graphicFrameLocks noChangeAspect="1"/>
          </p:cNvGraphicFramePr>
          <p:nvPr/>
        </p:nvGraphicFramePr>
        <p:xfrm>
          <a:off x="6456680" y="5518150"/>
          <a:ext cx="47386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297" name="公式" r:id="rId7" imgW="2895600" imgH="368300" progId="Equation.3">
                  <p:embed/>
                </p:oleObj>
              </mc:Choice>
              <mc:Fallback>
                <p:oleObj name="公式" r:id="rId7" imgW="2895600" imgH="368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680" y="5518150"/>
                        <a:ext cx="4738688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24" name="Group 3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3525" name="Picture 3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26" name="Text Box 3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527" name="Group 3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3528" name="Picture 4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29" name="Text Box 4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539" name="Group 5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3540" name="Picture 52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541" name="Text Box 5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3553" name="Group 65"/>
          <p:cNvGrpSpPr/>
          <p:nvPr/>
        </p:nvGrpSpPr>
        <p:grpSpPr bwMode="auto">
          <a:xfrm>
            <a:off x="988060" y="1122680"/>
            <a:ext cx="5903913" cy="1230313"/>
            <a:chOff x="476" y="210"/>
            <a:chExt cx="3719" cy="775"/>
          </a:xfrm>
        </p:grpSpPr>
        <p:graphicFrame>
          <p:nvGraphicFramePr>
            <p:cNvPr id="63490" name="Object 2"/>
            <p:cNvGraphicFramePr>
              <a:graphicFrameLocks noChangeAspect="1"/>
            </p:cNvGraphicFramePr>
            <p:nvPr/>
          </p:nvGraphicFramePr>
          <p:xfrm>
            <a:off x="476" y="210"/>
            <a:ext cx="3719" cy="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98" name="公式" r:id="rId10" imgW="3810000" imgH="800100" progId="Equation.3">
                    <p:embed/>
                  </p:oleObj>
                </mc:Choice>
                <mc:Fallback>
                  <p:oleObj name="公式" r:id="rId10" imgW="3810000" imgH="8001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10"/>
                          <a:ext cx="3719" cy="7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42" name="Line 54"/>
            <p:cNvSpPr>
              <a:spLocks noChangeShapeType="1"/>
            </p:cNvSpPr>
            <p:nvPr/>
          </p:nvSpPr>
          <p:spPr bwMode="auto">
            <a:xfrm>
              <a:off x="1683" y="609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3" name="Line 55"/>
            <p:cNvSpPr>
              <a:spLocks noChangeShapeType="1"/>
            </p:cNvSpPr>
            <p:nvPr/>
          </p:nvSpPr>
          <p:spPr bwMode="auto">
            <a:xfrm>
              <a:off x="1800" y="944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4" name="Line 56"/>
            <p:cNvSpPr>
              <a:spLocks noChangeShapeType="1"/>
            </p:cNvSpPr>
            <p:nvPr/>
          </p:nvSpPr>
          <p:spPr bwMode="auto">
            <a:xfrm>
              <a:off x="3334" y="754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54" name="Group 66"/>
          <p:cNvGrpSpPr/>
          <p:nvPr/>
        </p:nvGrpSpPr>
        <p:grpSpPr bwMode="auto">
          <a:xfrm>
            <a:off x="915353" y="2435225"/>
            <a:ext cx="7561262" cy="766763"/>
            <a:chOff x="385" y="898"/>
            <a:chExt cx="4763" cy="483"/>
          </a:xfrm>
        </p:grpSpPr>
        <p:graphicFrame>
          <p:nvGraphicFramePr>
            <p:cNvPr id="63513" name="Object 25"/>
            <p:cNvGraphicFramePr>
              <a:graphicFrameLocks noChangeAspect="1"/>
            </p:cNvGraphicFramePr>
            <p:nvPr/>
          </p:nvGraphicFramePr>
          <p:xfrm>
            <a:off x="385" y="898"/>
            <a:ext cx="4763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299" name="公式" r:id="rId12" imgW="4508500" imgH="457200" progId="Equation.3">
                    <p:embed/>
                  </p:oleObj>
                </mc:Choice>
                <mc:Fallback>
                  <p:oleObj name="公式" r:id="rId12" imgW="4508500" imgH="457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898"/>
                          <a:ext cx="4763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45" name="Line 57"/>
            <p:cNvSpPr>
              <a:spLocks noChangeShapeType="1"/>
            </p:cNvSpPr>
            <p:nvPr/>
          </p:nvSpPr>
          <p:spPr bwMode="auto">
            <a:xfrm>
              <a:off x="4195" y="1344"/>
              <a:ext cx="6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6" name="Line 58"/>
            <p:cNvSpPr>
              <a:spLocks noChangeShapeType="1"/>
            </p:cNvSpPr>
            <p:nvPr/>
          </p:nvSpPr>
          <p:spPr bwMode="auto">
            <a:xfrm>
              <a:off x="2517" y="1344"/>
              <a:ext cx="59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57" name="Group 69"/>
          <p:cNvGrpSpPr/>
          <p:nvPr/>
        </p:nvGrpSpPr>
        <p:grpSpPr bwMode="auto">
          <a:xfrm>
            <a:off x="910908" y="3284855"/>
            <a:ext cx="7848600" cy="690563"/>
            <a:chOff x="385" y="1324"/>
            <a:chExt cx="4944" cy="435"/>
          </a:xfrm>
        </p:grpSpPr>
        <p:graphicFrame>
          <p:nvGraphicFramePr>
            <p:cNvPr id="63514" name="Object 26"/>
            <p:cNvGraphicFramePr>
              <a:graphicFrameLocks noChangeAspect="1"/>
            </p:cNvGraphicFramePr>
            <p:nvPr/>
          </p:nvGraphicFramePr>
          <p:xfrm>
            <a:off x="385" y="1324"/>
            <a:ext cx="494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00" name="公式" r:id="rId14" imgW="4457700" imgH="419100" progId="Equation.3">
                    <p:embed/>
                  </p:oleObj>
                </mc:Choice>
                <mc:Fallback>
                  <p:oleObj name="公式" r:id="rId14" imgW="4457700" imgH="4191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324"/>
                          <a:ext cx="4944" cy="4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47" name="Line 59"/>
            <p:cNvSpPr>
              <a:spLocks noChangeShapeType="1"/>
            </p:cNvSpPr>
            <p:nvPr/>
          </p:nvSpPr>
          <p:spPr bwMode="auto">
            <a:xfrm>
              <a:off x="2000" y="1724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8" name="Line 60"/>
            <p:cNvSpPr>
              <a:spLocks noChangeShapeType="1"/>
            </p:cNvSpPr>
            <p:nvPr/>
          </p:nvSpPr>
          <p:spPr bwMode="auto">
            <a:xfrm>
              <a:off x="3107" y="1724"/>
              <a:ext cx="58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49" name="Line 61"/>
            <p:cNvSpPr>
              <a:spLocks noChangeShapeType="1"/>
            </p:cNvSpPr>
            <p:nvPr/>
          </p:nvSpPr>
          <p:spPr bwMode="auto">
            <a:xfrm>
              <a:off x="4540" y="1724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56" name="Group 68"/>
          <p:cNvGrpSpPr/>
          <p:nvPr/>
        </p:nvGrpSpPr>
        <p:grpSpPr bwMode="auto">
          <a:xfrm>
            <a:off x="911225" y="3971925"/>
            <a:ext cx="8064500" cy="931863"/>
            <a:chOff x="355" y="1706"/>
            <a:chExt cx="5080" cy="587"/>
          </a:xfrm>
        </p:grpSpPr>
        <p:graphicFrame>
          <p:nvGraphicFramePr>
            <p:cNvPr id="63515" name="Object 27"/>
            <p:cNvGraphicFramePr>
              <a:graphicFrameLocks noChangeAspect="1"/>
            </p:cNvGraphicFramePr>
            <p:nvPr/>
          </p:nvGraphicFramePr>
          <p:xfrm>
            <a:off x="355" y="1706"/>
            <a:ext cx="5080" cy="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0301" name="公式" r:id="rId16" imgW="5689600" imgH="609600" progId="Equation.3">
                    <p:embed/>
                  </p:oleObj>
                </mc:Choice>
                <mc:Fallback>
                  <p:oleObj name="公式" r:id="rId16" imgW="5689600" imgH="6096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" y="1706"/>
                          <a:ext cx="5080" cy="5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50" name="Line 62"/>
            <p:cNvSpPr>
              <a:spLocks noChangeShapeType="1"/>
            </p:cNvSpPr>
            <p:nvPr/>
          </p:nvSpPr>
          <p:spPr bwMode="auto">
            <a:xfrm>
              <a:off x="2064" y="2115"/>
              <a:ext cx="45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1" name="Line 63"/>
            <p:cNvSpPr>
              <a:spLocks noChangeShapeType="1"/>
            </p:cNvSpPr>
            <p:nvPr/>
          </p:nvSpPr>
          <p:spPr bwMode="auto">
            <a:xfrm>
              <a:off x="3234" y="2115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52" name="Line 64"/>
            <p:cNvSpPr>
              <a:spLocks noChangeShapeType="1"/>
            </p:cNvSpPr>
            <p:nvPr/>
          </p:nvSpPr>
          <p:spPr bwMode="auto">
            <a:xfrm>
              <a:off x="4549" y="2115"/>
              <a:ext cx="6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79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35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35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35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39" name="Group 7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2540" name="Picture 7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541" name="Text Box 7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2542" name="Group 7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2543" name="Picture 7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544" name="Text Box 8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62548" name="Text Box 84"/>
          <p:cNvSpPr txBox="1">
            <a:spLocks noChangeArrowheads="1"/>
          </p:cNvSpPr>
          <p:nvPr/>
        </p:nvSpPr>
        <p:spPr bwMode="auto">
          <a:xfrm>
            <a:off x="2926715" y="4937760"/>
            <a:ext cx="6553200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=8.42&gt;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</a:rPr>
              <a:t>分电压大于总电压。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2549" name="Text Box 85"/>
          <p:cNvSpPr txBox="1">
            <a:spLocks noChangeArrowheads="1"/>
          </p:cNvSpPr>
          <p:nvPr/>
        </p:nvSpPr>
        <p:spPr bwMode="auto">
          <a:xfrm>
            <a:off x="1704658" y="1552575"/>
            <a:ext cx="15668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相量图：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62550" name="Group 86"/>
          <p:cNvGrpSpPr/>
          <p:nvPr/>
        </p:nvGrpSpPr>
        <p:grpSpPr bwMode="auto">
          <a:xfrm>
            <a:off x="1126490" y="4868228"/>
            <a:ext cx="1643063" cy="850900"/>
            <a:chOff x="385" y="3022"/>
            <a:chExt cx="1035" cy="536"/>
          </a:xfrm>
        </p:grpSpPr>
        <p:pic>
          <p:nvPicPr>
            <p:cNvPr id="62551" name="Picture 87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552" name="Text Box 88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2571" name="Group 107"/>
          <p:cNvGrpSpPr/>
          <p:nvPr/>
        </p:nvGrpSpPr>
        <p:grpSpPr bwMode="auto">
          <a:xfrm>
            <a:off x="3715703" y="1624330"/>
            <a:ext cx="3949700" cy="2951163"/>
            <a:chOff x="1471" y="300"/>
            <a:chExt cx="2488" cy="1859"/>
          </a:xfrm>
        </p:grpSpPr>
        <p:sp>
          <p:nvSpPr>
            <p:cNvPr id="62554" name="Freeform 90"/>
            <p:cNvSpPr/>
            <p:nvPr/>
          </p:nvSpPr>
          <p:spPr bwMode="auto">
            <a:xfrm rot="379818">
              <a:off x="1480" y="1703"/>
              <a:ext cx="1850" cy="44"/>
            </a:xfrm>
            <a:custGeom>
              <a:avLst/>
              <a:gdLst>
                <a:gd name="T0" fmla="*/ 0 w 1488"/>
                <a:gd name="T1" fmla="*/ 0 h 6"/>
                <a:gd name="T2" fmla="*/ 1449 w 1488"/>
                <a:gd name="T3" fmla="*/ 3 h 6"/>
                <a:gd name="T4" fmla="*/ 1488 w 148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55" name="Line 91"/>
            <p:cNvSpPr>
              <a:spLocks noChangeShapeType="1"/>
            </p:cNvSpPr>
            <p:nvPr/>
          </p:nvSpPr>
          <p:spPr bwMode="auto">
            <a:xfrm rot="416112" flipV="1">
              <a:off x="1471" y="1660"/>
              <a:ext cx="1364" cy="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56" name="Line 92"/>
            <p:cNvSpPr>
              <a:spLocks noChangeShapeType="1"/>
            </p:cNvSpPr>
            <p:nvPr/>
          </p:nvSpPr>
          <p:spPr bwMode="auto">
            <a:xfrm rot="293538" flipV="1">
              <a:off x="2880" y="391"/>
              <a:ext cx="82" cy="1345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57" name="Freeform 93"/>
            <p:cNvSpPr/>
            <p:nvPr/>
          </p:nvSpPr>
          <p:spPr bwMode="auto">
            <a:xfrm>
              <a:off x="1475" y="935"/>
              <a:ext cx="1450" cy="659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58" name="Line 94"/>
            <p:cNvSpPr>
              <a:spLocks noChangeShapeType="1"/>
            </p:cNvSpPr>
            <p:nvPr/>
          </p:nvSpPr>
          <p:spPr bwMode="auto">
            <a:xfrm rot="319998" flipH="1">
              <a:off x="2925" y="391"/>
              <a:ext cx="25" cy="57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559" name="Object 95"/>
            <p:cNvGraphicFramePr>
              <a:graphicFrameLocks noChangeAspect="1"/>
            </p:cNvGraphicFramePr>
            <p:nvPr/>
          </p:nvGraphicFramePr>
          <p:xfrm>
            <a:off x="2200" y="890"/>
            <a:ext cx="21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3" name="公式" r:id="rId3" imgW="241300" imgH="304800" progId="Equation.3">
                    <p:embed/>
                  </p:oleObj>
                </mc:Choice>
                <mc:Fallback>
                  <p:oleObj name="公式" r:id="rId3" imgW="241300" imgH="3048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890"/>
                          <a:ext cx="21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0" name="Object 96"/>
            <p:cNvGraphicFramePr>
              <a:graphicFrameLocks noChangeAspect="1"/>
            </p:cNvGraphicFramePr>
            <p:nvPr/>
          </p:nvGraphicFramePr>
          <p:xfrm>
            <a:off x="3061" y="300"/>
            <a:ext cx="28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4" name="公式" r:id="rId5" imgW="304800" imgH="355600" progId="Equation.3">
                    <p:embed/>
                  </p:oleObj>
                </mc:Choice>
                <mc:Fallback>
                  <p:oleObj name="公式" r:id="rId5" imgW="304800" imgH="3556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00"/>
                          <a:ext cx="28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1" name="Object 97"/>
            <p:cNvGraphicFramePr>
              <a:graphicFrameLocks noChangeAspect="1"/>
            </p:cNvGraphicFramePr>
            <p:nvPr/>
          </p:nvGraphicFramePr>
          <p:xfrm>
            <a:off x="2653" y="300"/>
            <a:ext cx="29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5" name="公式" r:id="rId7" imgW="317500" imgH="355600" progId="Equation.3">
                    <p:embed/>
                  </p:oleObj>
                </mc:Choice>
                <mc:Fallback>
                  <p:oleObj name="公式" r:id="rId7" imgW="317500" imgH="3556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300"/>
                          <a:ext cx="29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2" name="Object 98"/>
            <p:cNvGraphicFramePr>
              <a:graphicFrameLocks noChangeAspect="1"/>
            </p:cNvGraphicFramePr>
            <p:nvPr/>
          </p:nvGraphicFramePr>
          <p:xfrm>
            <a:off x="3152" y="1842"/>
            <a:ext cx="18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6" name="公式" r:id="rId9" imgW="165100" imgH="292100" progId="Equation.3">
                    <p:embed/>
                  </p:oleObj>
                </mc:Choice>
                <mc:Fallback>
                  <p:oleObj name="公式" r:id="rId9" imgW="165100" imgH="2921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842"/>
                          <a:ext cx="18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63" name="Object 99"/>
            <p:cNvGraphicFramePr>
              <a:graphicFrameLocks noChangeAspect="1"/>
            </p:cNvGraphicFramePr>
            <p:nvPr/>
          </p:nvGraphicFramePr>
          <p:xfrm>
            <a:off x="2517" y="1752"/>
            <a:ext cx="32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37" name="公式" r:id="rId11" imgW="317500" imgH="355600" progId="Equation.3">
                    <p:embed/>
                  </p:oleObj>
                </mc:Choice>
                <mc:Fallback>
                  <p:oleObj name="公式" r:id="rId11" imgW="317500" imgH="3556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752"/>
                          <a:ext cx="32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64" name="Freeform 100"/>
            <p:cNvSpPr/>
            <p:nvPr/>
          </p:nvSpPr>
          <p:spPr bwMode="auto">
            <a:xfrm rot="752634">
              <a:off x="2699" y="1616"/>
              <a:ext cx="144" cy="144"/>
            </a:xfrm>
            <a:custGeom>
              <a:avLst/>
              <a:gdLst>
                <a:gd name="T0" fmla="*/ 120 w 120"/>
                <a:gd name="T1" fmla="*/ 0 h 96"/>
                <a:gd name="T2" fmla="*/ 0 w 120"/>
                <a:gd name="T3" fmla="*/ 0 h 96"/>
                <a:gd name="T4" fmla="*/ 0 w 120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96">
                  <a:moveTo>
                    <a:pt x="12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8575" cap="flat" cmpd="sng">
              <a:solidFill>
                <a:srgbClr val="FF66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5" name="Freeform 101"/>
            <p:cNvSpPr/>
            <p:nvPr/>
          </p:nvSpPr>
          <p:spPr bwMode="auto">
            <a:xfrm>
              <a:off x="1882" y="1434"/>
              <a:ext cx="49" cy="186"/>
            </a:xfrm>
            <a:custGeom>
              <a:avLst/>
              <a:gdLst>
                <a:gd name="T0" fmla="*/ 0 w 49"/>
                <a:gd name="T1" fmla="*/ 0 h 186"/>
                <a:gd name="T2" fmla="*/ 42 w 49"/>
                <a:gd name="T3" fmla="*/ 90 h 186"/>
                <a:gd name="T4" fmla="*/ 42 w 49"/>
                <a:gd name="T5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" h="186">
                  <a:moveTo>
                    <a:pt x="0" y="0"/>
                  </a:moveTo>
                  <a:cubicBezTo>
                    <a:pt x="7" y="15"/>
                    <a:pt x="35" y="59"/>
                    <a:pt x="42" y="90"/>
                  </a:cubicBezTo>
                  <a:cubicBezTo>
                    <a:pt x="49" y="121"/>
                    <a:pt x="42" y="166"/>
                    <a:pt x="42" y="186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6" name="Text Box 102"/>
            <p:cNvSpPr txBox="1">
              <a:spLocks noChangeArrowheads="1"/>
            </p:cNvSpPr>
            <p:nvPr/>
          </p:nvSpPr>
          <p:spPr bwMode="auto">
            <a:xfrm>
              <a:off x="1927" y="1253"/>
              <a:ext cx="28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567" name="Line 103"/>
            <p:cNvSpPr>
              <a:spLocks noChangeShapeType="1"/>
            </p:cNvSpPr>
            <p:nvPr/>
          </p:nvSpPr>
          <p:spPr bwMode="auto">
            <a:xfrm flipV="1">
              <a:off x="1474" y="1570"/>
              <a:ext cx="2485" cy="24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8" name="Freeform 104"/>
            <p:cNvSpPr/>
            <p:nvPr/>
          </p:nvSpPr>
          <p:spPr bwMode="auto">
            <a:xfrm>
              <a:off x="2291" y="1594"/>
              <a:ext cx="18" cy="96"/>
            </a:xfrm>
            <a:custGeom>
              <a:avLst/>
              <a:gdLst>
                <a:gd name="T0" fmla="*/ 0 w 18"/>
                <a:gd name="T1" fmla="*/ 0 h 96"/>
                <a:gd name="T2" fmla="*/ 18 w 18"/>
                <a:gd name="T3" fmla="*/ 42 h 96"/>
                <a:gd name="T4" fmla="*/ 0 w 18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96">
                  <a:moveTo>
                    <a:pt x="0" y="0"/>
                  </a:moveTo>
                  <a:cubicBezTo>
                    <a:pt x="3" y="7"/>
                    <a:pt x="18" y="26"/>
                    <a:pt x="18" y="42"/>
                  </a:cubicBezTo>
                  <a:cubicBezTo>
                    <a:pt x="18" y="58"/>
                    <a:pt x="4" y="85"/>
                    <a:pt x="0" y="96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69" name="Line 105"/>
            <p:cNvSpPr>
              <a:spLocks noChangeShapeType="1"/>
            </p:cNvSpPr>
            <p:nvPr/>
          </p:nvSpPr>
          <p:spPr bwMode="auto">
            <a:xfrm flipV="1">
              <a:off x="2339" y="1450"/>
              <a:ext cx="144" cy="19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70" name="Text Box 106"/>
            <p:cNvSpPr txBox="1">
              <a:spLocks noChangeArrowheads="1"/>
            </p:cNvSpPr>
            <p:nvPr/>
          </p:nvSpPr>
          <p:spPr bwMode="auto">
            <a:xfrm>
              <a:off x="2243" y="1210"/>
              <a:ext cx="73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3.4</a:t>
              </a:r>
              <a:r>
                <a:rPr kumimoji="1" lang="en-US" altLang="zh-CN" b="0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°</a:t>
              </a:r>
              <a:endParaRPr kumimoji="1" lang="en-US" altLang="zh-CN" b="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2575" name="Group 11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2576" name="Picture 1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577" name="Text Box 11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399547" y="2939649"/>
            <a:ext cx="2546985" cy="14262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zh-CN" b="0" smtClean="0">
                <a:solidFill>
                  <a:srgbClr val="FF0000"/>
                </a:solidFill>
                <a:latin typeface="Cambria Math" panose="02040503050406030204"/>
              </a:rPr>
              <a:t> .</a:t>
            </a:r>
            <a:endParaRPr lang="en-US" altLang="zh-CN" b="0" smtClean="0">
              <a:solidFill>
                <a:srgbClr val="FF0000"/>
              </a:solidFill>
              <a:latin typeface="Cambria Math" panose="02040503050406030204"/>
            </a:endParaRPr>
          </a:p>
          <a:p>
            <a:pPr>
              <a:lnSpc>
                <a:spcPct val="80000"/>
              </a:lnSpc>
            </a:pPr>
            <a:r>
              <a:rPr lang="en-US" altLang="zh-CN" b="0" smtClean="0">
                <a:solidFill>
                  <a:srgbClr val="FF0000"/>
                </a:solidFill>
                <a:latin typeface="Cambria Math" panose="02040503050406030204"/>
              </a:rPr>
              <a:t>U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相位角不准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</a:rPr>
              <a:t>！</a:t>
            </a:r>
            <a:endParaRPr lang="en-US" altLang="zh-CN" b="0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16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en-US" altLang="zh-CN" b="0" baseline="-25000" dirty="0" smtClean="0">
                <a:solidFill>
                  <a:srgbClr val="FF0000"/>
                </a:solidFill>
                <a:latin typeface="+mn-lt"/>
              </a:rPr>
              <a:t>R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画太长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2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6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48" grpId="0" bldLvl="0" animBg="1"/>
      <p:bldP spid="62549" grpId="0" bldLvl="0" animBg="1" autoUpdateAnimBg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ext Box 2"/>
          <p:cNvSpPr txBox="1">
            <a:spLocks noChangeArrowheads="1"/>
          </p:cNvSpPr>
          <p:nvPr/>
        </p:nvSpPr>
        <p:spPr bwMode="auto">
          <a:xfrm>
            <a:off x="1131570" y="1487170"/>
            <a:ext cx="17532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8000" rIns="198000">
            <a:spAutoFit/>
          </a:bodyPr>
          <a:lstStyle/>
          <a:p>
            <a:r>
              <a:rPr kumimoji="1" lang="en-US" altLang="zh-CN" sz="3200">
                <a:solidFill>
                  <a:schemeClr val="bg1"/>
                </a:solidFill>
              </a:rPr>
              <a:t>3.</a:t>
            </a:r>
            <a:r>
              <a:rPr kumimoji="1" lang="zh-CN" altLang="en-US" sz="3200">
                <a:solidFill>
                  <a:schemeClr val="bg1"/>
                </a:solidFill>
              </a:rPr>
              <a:t>导纳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2884805" y="1557020"/>
            <a:ext cx="299021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98000" rIns="198000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正弦稳态情况下：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02404" name="AutoShape 4"/>
          <p:cNvSpPr>
            <a:spLocks noChangeArrowheads="1"/>
          </p:cNvSpPr>
          <p:nvPr/>
        </p:nvSpPr>
        <p:spPr bwMode="auto">
          <a:xfrm>
            <a:off x="6597968" y="3352165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430" name="Object 30"/>
          <p:cNvGraphicFramePr>
            <a:graphicFrameLocks noChangeAspect="1"/>
          </p:cNvGraphicFramePr>
          <p:nvPr/>
        </p:nvGraphicFramePr>
        <p:xfrm>
          <a:off x="7592378" y="5544820"/>
          <a:ext cx="17875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23" name="公式" r:id="rId1" imgW="1079500" imgH="317500" progId="Equation.3">
                  <p:embed/>
                </p:oleObj>
              </mc:Choice>
              <mc:Fallback>
                <p:oleObj name="公式" r:id="rId1" imgW="1079500" imgH="317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2378" y="5544820"/>
                        <a:ext cx="17875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2" name="Object 32"/>
          <p:cNvGraphicFramePr>
            <a:graphicFrameLocks noChangeAspect="1"/>
          </p:cNvGraphicFramePr>
          <p:nvPr/>
        </p:nvGraphicFramePr>
        <p:xfrm>
          <a:off x="7594600" y="4365625"/>
          <a:ext cx="1296988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376" name="公式" r:id="rId3" imgW="711200" imgH="609600" progId="Equation.3">
                  <p:embed/>
                </p:oleObj>
              </mc:Choice>
              <mc:Fallback>
                <p:oleObj name="公式" r:id="rId3" imgW="711200" imgH="6096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600" y="4365625"/>
                        <a:ext cx="1296988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3" name="Text Box 33"/>
          <p:cNvSpPr txBox="1">
            <a:spLocks noChangeArrowheads="1"/>
          </p:cNvSpPr>
          <p:nvPr/>
        </p:nvSpPr>
        <p:spPr bwMode="auto">
          <a:xfrm>
            <a:off x="9324023" y="4724400"/>
            <a:ext cx="16573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导纳模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4" name="Text Box 34"/>
          <p:cNvSpPr txBox="1">
            <a:spLocks noChangeArrowheads="1"/>
          </p:cNvSpPr>
          <p:nvPr/>
        </p:nvSpPr>
        <p:spPr bwMode="auto">
          <a:xfrm>
            <a:off x="9324023" y="5589588"/>
            <a:ext cx="16573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导纳角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5" name="AutoShape 35"/>
          <p:cNvSpPr/>
          <p:nvPr/>
        </p:nvSpPr>
        <p:spPr bwMode="auto">
          <a:xfrm>
            <a:off x="7378700" y="4689475"/>
            <a:ext cx="76200" cy="1228725"/>
          </a:xfrm>
          <a:prstGeom prst="leftBrace">
            <a:avLst>
              <a:gd name="adj1" fmla="val 87179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2436" name="Group 3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2437" name="Picture 3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38" name="Text Box 3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439" name="Group 3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2440" name="Picture 4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41" name="Text Box 4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469" name="Group 6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2470" name="Picture 7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471" name="Text Box 7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473" name="Group 73"/>
          <p:cNvGrpSpPr/>
          <p:nvPr/>
        </p:nvGrpSpPr>
        <p:grpSpPr bwMode="auto">
          <a:xfrm>
            <a:off x="1362075" y="4647883"/>
            <a:ext cx="5434013" cy="1071562"/>
            <a:chOff x="802" y="2069"/>
            <a:chExt cx="3423" cy="675"/>
          </a:xfrm>
        </p:grpSpPr>
        <p:graphicFrame>
          <p:nvGraphicFramePr>
            <p:cNvPr id="102429" name="Object 29"/>
            <p:cNvGraphicFramePr>
              <a:graphicFrameLocks noChangeAspect="1"/>
            </p:cNvGraphicFramePr>
            <p:nvPr/>
          </p:nvGraphicFramePr>
          <p:xfrm>
            <a:off x="802" y="2069"/>
            <a:ext cx="3423" cy="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77" name="公式" r:id="rId6" imgW="2654300" imgH="622300" progId="Equation.3">
                    <p:embed/>
                  </p:oleObj>
                </mc:Choice>
                <mc:Fallback>
                  <p:oleObj name="公式" r:id="rId6" imgW="2654300" imgH="6223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" y="2069"/>
                          <a:ext cx="3423" cy="67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99FF"/>
                            </a:gs>
                            <a:gs pos="50000">
                              <a:schemeClr val="bg1"/>
                            </a:gs>
                            <a:gs pos="100000">
                              <a:srgbClr val="00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72" name="Line 72"/>
            <p:cNvSpPr>
              <a:spLocks noChangeShapeType="1"/>
            </p:cNvSpPr>
            <p:nvPr/>
          </p:nvSpPr>
          <p:spPr bwMode="auto">
            <a:xfrm>
              <a:off x="3787" y="2568"/>
              <a:ext cx="408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75" name="Group 75"/>
          <p:cNvGrpSpPr/>
          <p:nvPr/>
        </p:nvGrpSpPr>
        <p:grpSpPr bwMode="auto">
          <a:xfrm>
            <a:off x="7821295" y="2649538"/>
            <a:ext cx="1744663" cy="1282700"/>
            <a:chOff x="3833" y="1308"/>
            <a:chExt cx="1099" cy="808"/>
          </a:xfrm>
        </p:grpSpPr>
        <p:sp>
          <p:nvSpPr>
            <p:cNvPr id="102476" name="Line 76"/>
            <p:cNvSpPr>
              <a:spLocks noChangeShapeType="1"/>
            </p:cNvSpPr>
            <p:nvPr/>
          </p:nvSpPr>
          <p:spPr bwMode="auto">
            <a:xfrm>
              <a:off x="4554" y="1328"/>
              <a:ext cx="0" cy="7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7" name="Line 77"/>
            <p:cNvSpPr>
              <a:spLocks noChangeShapeType="1"/>
            </p:cNvSpPr>
            <p:nvPr/>
          </p:nvSpPr>
          <p:spPr bwMode="auto">
            <a:xfrm>
              <a:off x="3978" y="134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8" name="Line 78"/>
            <p:cNvSpPr>
              <a:spLocks noChangeShapeType="1"/>
            </p:cNvSpPr>
            <p:nvPr/>
          </p:nvSpPr>
          <p:spPr bwMode="auto">
            <a:xfrm>
              <a:off x="3978" y="2084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79" name="Rectangle 79"/>
            <p:cNvSpPr>
              <a:spLocks noChangeArrowheads="1"/>
            </p:cNvSpPr>
            <p:nvPr/>
          </p:nvSpPr>
          <p:spPr bwMode="auto">
            <a:xfrm>
              <a:off x="4494" y="1548"/>
              <a:ext cx="195" cy="329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480" name="Line 80"/>
            <p:cNvSpPr>
              <a:spLocks noChangeShapeType="1"/>
            </p:cNvSpPr>
            <p:nvPr/>
          </p:nvSpPr>
          <p:spPr bwMode="auto">
            <a:xfrm>
              <a:off x="4014" y="1344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81" name="Object 81"/>
            <p:cNvGraphicFramePr>
              <a:graphicFrameLocks noChangeAspect="1"/>
            </p:cNvGraphicFramePr>
            <p:nvPr/>
          </p:nvGraphicFramePr>
          <p:xfrm>
            <a:off x="4195" y="1386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78" name="公式" r:id="rId8" imgW="165100" imgH="292100" progId="Equation.3">
                    <p:embed/>
                  </p:oleObj>
                </mc:Choice>
                <mc:Fallback>
                  <p:oleObj name="公式" r:id="rId8" imgW="165100" imgH="2921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386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2" name="Text Box 82"/>
            <p:cNvSpPr txBox="1">
              <a:spLocks noChangeArrowheads="1"/>
            </p:cNvSpPr>
            <p:nvPr/>
          </p:nvSpPr>
          <p:spPr bwMode="auto">
            <a:xfrm>
              <a:off x="4692" y="1536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483" name="Object 83"/>
            <p:cNvGraphicFramePr>
              <a:graphicFrameLocks noChangeAspect="1"/>
            </p:cNvGraphicFramePr>
            <p:nvPr/>
          </p:nvGraphicFramePr>
          <p:xfrm>
            <a:off x="3856" y="1601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79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1601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84" name="Text Box 84"/>
            <p:cNvSpPr txBox="1">
              <a:spLocks noChangeArrowheads="1"/>
            </p:cNvSpPr>
            <p:nvPr/>
          </p:nvSpPr>
          <p:spPr bwMode="auto">
            <a:xfrm>
              <a:off x="3833" y="1328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5" name="Text Box 85"/>
            <p:cNvSpPr txBox="1">
              <a:spLocks noChangeArrowheads="1"/>
            </p:cNvSpPr>
            <p:nvPr/>
          </p:nvSpPr>
          <p:spPr bwMode="auto">
            <a:xfrm>
              <a:off x="3845" y="1808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6" name="Oval 86"/>
            <p:cNvSpPr>
              <a:spLocks noChangeArrowheads="1"/>
            </p:cNvSpPr>
            <p:nvPr/>
          </p:nvSpPr>
          <p:spPr bwMode="auto">
            <a:xfrm>
              <a:off x="3913" y="130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87" name="Oval 87"/>
            <p:cNvSpPr>
              <a:spLocks noChangeArrowheads="1"/>
            </p:cNvSpPr>
            <p:nvPr/>
          </p:nvSpPr>
          <p:spPr bwMode="auto">
            <a:xfrm>
              <a:off x="3913" y="204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2488" name="Group 88"/>
          <p:cNvGrpSpPr/>
          <p:nvPr/>
        </p:nvGrpSpPr>
        <p:grpSpPr bwMode="auto">
          <a:xfrm>
            <a:off x="2208848" y="2633028"/>
            <a:ext cx="3663949" cy="1450975"/>
            <a:chOff x="930" y="1207"/>
            <a:chExt cx="2308" cy="914"/>
          </a:xfrm>
        </p:grpSpPr>
        <p:sp>
          <p:nvSpPr>
            <p:cNvPr id="102489" name="Rectangle 89"/>
            <p:cNvSpPr>
              <a:spLocks noChangeArrowheads="1"/>
            </p:cNvSpPr>
            <p:nvPr/>
          </p:nvSpPr>
          <p:spPr bwMode="auto">
            <a:xfrm>
              <a:off x="2070" y="1287"/>
              <a:ext cx="1168" cy="828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8000" rIns="198000" anchor="ctr"/>
            <a:lstStyle/>
            <a:p>
              <a:pPr algn="ctr"/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不含独立源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线性网络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90" name="Line 90"/>
            <p:cNvSpPr>
              <a:spLocks noChangeShapeType="1"/>
            </p:cNvSpPr>
            <p:nvPr/>
          </p:nvSpPr>
          <p:spPr bwMode="auto">
            <a:xfrm>
              <a:off x="1376" y="1426"/>
              <a:ext cx="69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1" name="Line 91"/>
            <p:cNvSpPr>
              <a:spLocks noChangeShapeType="1"/>
            </p:cNvSpPr>
            <p:nvPr/>
          </p:nvSpPr>
          <p:spPr bwMode="auto">
            <a:xfrm>
              <a:off x="1376" y="2017"/>
              <a:ext cx="69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2" name="Line 92"/>
            <p:cNvSpPr>
              <a:spLocks noChangeShapeType="1"/>
            </p:cNvSpPr>
            <p:nvPr/>
          </p:nvSpPr>
          <p:spPr bwMode="auto">
            <a:xfrm>
              <a:off x="1519" y="1425"/>
              <a:ext cx="41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93" name="Object 93"/>
            <p:cNvGraphicFramePr>
              <a:graphicFrameLocks noChangeAspect="1"/>
            </p:cNvGraphicFramePr>
            <p:nvPr/>
          </p:nvGraphicFramePr>
          <p:xfrm>
            <a:off x="1565" y="1486"/>
            <a:ext cx="18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80" name="公式" r:id="rId12" imgW="165100" imgH="292100" progId="Equation.3">
                    <p:embed/>
                  </p:oleObj>
                </mc:Choice>
                <mc:Fallback>
                  <p:oleObj name="公式" r:id="rId12" imgW="165100" imgH="2921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86"/>
                          <a:ext cx="18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4" name="Oval 94"/>
            <p:cNvSpPr>
              <a:spLocks noChangeArrowheads="1"/>
            </p:cNvSpPr>
            <p:nvPr/>
          </p:nvSpPr>
          <p:spPr bwMode="auto">
            <a:xfrm>
              <a:off x="1306" y="1368"/>
              <a:ext cx="99" cy="8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495" name="Oval 95"/>
            <p:cNvSpPr>
              <a:spLocks noChangeArrowheads="1"/>
            </p:cNvSpPr>
            <p:nvPr/>
          </p:nvSpPr>
          <p:spPr bwMode="auto">
            <a:xfrm>
              <a:off x="1306" y="1955"/>
              <a:ext cx="99" cy="89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496" name="Object 96"/>
            <p:cNvGraphicFramePr>
              <a:graphicFrameLocks noChangeAspect="1"/>
            </p:cNvGraphicFramePr>
            <p:nvPr/>
          </p:nvGraphicFramePr>
          <p:xfrm>
            <a:off x="975" y="1562"/>
            <a:ext cx="30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381" name="公式" r:id="rId14" imgW="241300" imgH="304800" progId="Equation.3">
                    <p:embed/>
                  </p:oleObj>
                </mc:Choice>
                <mc:Fallback>
                  <p:oleObj name="公式" r:id="rId14" imgW="241300" imgH="3048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562"/>
                          <a:ext cx="30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7" name="Text Box 97"/>
            <p:cNvSpPr txBox="1">
              <a:spLocks noChangeArrowheads="1"/>
            </p:cNvSpPr>
            <p:nvPr/>
          </p:nvSpPr>
          <p:spPr bwMode="auto">
            <a:xfrm>
              <a:off x="942" y="1207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98" name="Text Box 98"/>
            <p:cNvSpPr txBox="1">
              <a:spLocks noChangeArrowheads="1"/>
            </p:cNvSpPr>
            <p:nvPr/>
          </p:nvSpPr>
          <p:spPr bwMode="auto">
            <a:xfrm>
              <a:off x="930" y="1831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6800215" y="1557020"/>
            <a:ext cx="37052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直流电路</a:t>
            </a:r>
            <a:r>
              <a:rPr lang="zh-CN" altLang="en-US" dirty="0" smtClean="0">
                <a:latin typeface="+mn-lt"/>
              </a:rPr>
              <a:t>：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电导</a:t>
            </a:r>
            <a:r>
              <a:rPr lang="en-US" altLang="zh-CN" i="1" dirty="0" smtClean="0">
                <a:latin typeface="+mn-lt"/>
              </a:rPr>
              <a:t>G=I/U</a:t>
            </a:r>
            <a:endParaRPr lang="zh-CN" altLang="en-US" i="1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40258" y="3643323"/>
            <a:ext cx="12611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Y=</a:t>
            </a:r>
            <a:r>
              <a:rPr lang="en-US" altLang="zh-CN" dirty="0" err="1" smtClean="0">
                <a:solidFill>
                  <a:srgbClr val="FF0000"/>
                </a:solidFill>
              </a:rPr>
              <a:t>G+jB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2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2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02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0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/>
      <p:bldP spid="102404" grpId="0" bldLvl="0" animBg="1"/>
      <p:bldP spid="102433" grpId="0" bldLvl="0" animBg="1"/>
      <p:bldP spid="102434" grpId="0" bldLvl="0" animBg="1"/>
      <p:bldP spid="102435" grpId="0" bldLvl="0" animBg="1"/>
      <p:bldP spid="46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7030720" y="1628775"/>
          <a:ext cx="28336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97" name="公式" r:id="rId1" imgW="1409700" imgH="596900" progId="Equation.3">
                  <p:embed/>
                </p:oleObj>
              </mc:Choice>
              <mc:Fallback>
                <p:oleObj name="公式" r:id="rId1" imgW="14097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720" y="1628775"/>
                        <a:ext cx="2833688" cy="11874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3283585" y="1554480"/>
            <a:ext cx="32226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对同</a:t>
            </a:r>
            <a:r>
              <a:rPr kumimoji="1" lang="zh-CN" altLang="en-US" dirty="0" smtClean="0"/>
              <a:t>一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二端网络</a:t>
            </a:r>
            <a:r>
              <a:rPr kumimoji="1" lang="en-US" altLang="zh-CN" dirty="0"/>
              <a:t>:</a:t>
            </a:r>
            <a:endParaRPr kumimoji="1" lang="en-US" altLang="zh-CN" dirty="0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489710" y="2274253"/>
            <a:ext cx="51879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当无源网络内为单个元件时有：</a:t>
            </a:r>
            <a:endParaRPr kumimoji="1" lang="zh-CN" altLang="en-US" i="1">
              <a:latin typeface="Times New Roman" panose="02020603050405020304" pitchFamily="18" charset="0"/>
            </a:endParaRP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490345" y="4532948"/>
          <a:ext cx="2324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98" name="公式" r:id="rId3" imgW="1536700" imgH="622300" progId="Equation.3">
                  <p:embed/>
                </p:oleObj>
              </mc:Choice>
              <mc:Fallback>
                <p:oleObj name="公式" r:id="rId3" imgW="15367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345" y="4532948"/>
                        <a:ext cx="2324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8108633" y="4710748"/>
          <a:ext cx="29956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99" name="公式" r:id="rId5" imgW="1917700" imgH="660400" progId="Equation.3">
                  <p:embed/>
                </p:oleObj>
              </mc:Choice>
              <mc:Fallback>
                <p:oleObj name="公式" r:id="rId5" imgW="19177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633" y="4710748"/>
                        <a:ext cx="299561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6033135" y="3064659"/>
          <a:ext cx="1166813" cy="207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00" name="公式" r:id="rId7" imgW="723900" imgH="1308100" progId="Equation.3">
                  <p:embed/>
                </p:oleObj>
              </mc:Choice>
              <mc:Fallback>
                <p:oleObj name="公式" r:id="rId7" imgW="723900" imgH="1308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135" y="3064659"/>
                        <a:ext cx="1166813" cy="207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5" name="Text Box 55"/>
          <p:cNvSpPr txBox="1">
            <a:spLocks noChangeArrowheads="1"/>
          </p:cNvSpPr>
          <p:nvPr/>
        </p:nvSpPr>
        <p:spPr bwMode="auto">
          <a:xfrm>
            <a:off x="3360420" y="5804535"/>
            <a:ext cx="50679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="0">
                <a:latin typeface="Times New Roman" panose="02020603050405020304" pitchFamily="18" charset="0"/>
              </a:rPr>
              <a:t> </a:t>
            </a:r>
            <a:r>
              <a:rPr lang="zh-CN" altLang="en-US"/>
              <a:t>可以是实数，也可以是虚数。</a:t>
            </a:r>
            <a:endParaRPr lang="zh-CN" altLang="en-US"/>
          </a:p>
        </p:txBody>
      </p:sp>
      <p:grpSp>
        <p:nvGrpSpPr>
          <p:cNvPr id="61500" name="Group 60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61501" name="Picture 6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02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503" name="Group 63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61504" name="Picture 6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05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554" name="Group 114"/>
          <p:cNvGrpSpPr/>
          <p:nvPr/>
        </p:nvGrpSpPr>
        <p:grpSpPr bwMode="auto">
          <a:xfrm>
            <a:off x="1632268" y="5516880"/>
            <a:ext cx="1846263" cy="850900"/>
            <a:chOff x="385" y="3022"/>
            <a:chExt cx="1163" cy="536"/>
          </a:xfrm>
        </p:grpSpPr>
        <p:pic>
          <p:nvPicPr>
            <p:cNvPr id="61555" name="Picture 115" descr="1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56" name="Text Box 116"/>
            <p:cNvSpPr txBox="1">
              <a:spLocks noChangeArrowheads="1"/>
            </p:cNvSpPr>
            <p:nvPr/>
          </p:nvSpPr>
          <p:spPr bwMode="auto">
            <a:xfrm>
              <a:off x="793" y="3116"/>
              <a:ext cx="7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  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1560" name="Group 120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61561" name="Picture 12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562" name="Text Box 12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1563" name="Group 123"/>
          <p:cNvGrpSpPr/>
          <p:nvPr/>
        </p:nvGrpSpPr>
        <p:grpSpPr bwMode="auto">
          <a:xfrm>
            <a:off x="4089083" y="3084195"/>
            <a:ext cx="1712912" cy="1316038"/>
            <a:chOff x="2200" y="1188"/>
            <a:chExt cx="1079" cy="829"/>
          </a:xfrm>
        </p:grpSpPr>
        <p:sp>
          <p:nvSpPr>
            <p:cNvPr id="61564" name="Line 124"/>
            <p:cNvSpPr>
              <a:spLocks noChangeShapeType="1"/>
            </p:cNvSpPr>
            <p:nvPr/>
          </p:nvSpPr>
          <p:spPr bwMode="auto">
            <a:xfrm flipH="1">
              <a:off x="2921" y="1586"/>
              <a:ext cx="5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5" name="Line 125"/>
            <p:cNvSpPr>
              <a:spLocks noChangeShapeType="1"/>
            </p:cNvSpPr>
            <p:nvPr/>
          </p:nvSpPr>
          <p:spPr bwMode="auto">
            <a:xfrm>
              <a:off x="2345" y="122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6" name="Line 126"/>
            <p:cNvSpPr>
              <a:spLocks noChangeShapeType="1"/>
            </p:cNvSpPr>
            <p:nvPr/>
          </p:nvSpPr>
          <p:spPr bwMode="auto">
            <a:xfrm>
              <a:off x="2345" y="1964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67" name="Line 127"/>
            <p:cNvSpPr>
              <a:spLocks noChangeShapeType="1"/>
            </p:cNvSpPr>
            <p:nvPr/>
          </p:nvSpPr>
          <p:spPr bwMode="auto">
            <a:xfrm>
              <a:off x="2426" y="1225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68" name="Object 128"/>
            <p:cNvGraphicFramePr>
              <a:graphicFrameLocks noChangeAspect="1"/>
            </p:cNvGraphicFramePr>
            <p:nvPr/>
          </p:nvGraphicFramePr>
          <p:xfrm>
            <a:off x="2607" y="1250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01" name="公式" r:id="rId11" imgW="165100" imgH="292100" progId="Equation.3">
                    <p:embed/>
                  </p:oleObj>
                </mc:Choice>
                <mc:Fallback>
                  <p:oleObj name="公式" r:id="rId11" imgW="165100" imgH="2921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7" y="1250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69" name="Text Box 129"/>
            <p:cNvSpPr txBox="1">
              <a:spLocks noChangeArrowheads="1"/>
            </p:cNvSpPr>
            <p:nvPr/>
          </p:nvSpPr>
          <p:spPr bwMode="auto">
            <a:xfrm>
              <a:off x="3014" y="1370"/>
              <a:ext cx="2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70" name="Object 130"/>
            <p:cNvGraphicFramePr>
              <a:graphicFrameLocks noChangeAspect="1"/>
            </p:cNvGraphicFramePr>
            <p:nvPr/>
          </p:nvGraphicFramePr>
          <p:xfrm>
            <a:off x="2223" y="1481"/>
            <a:ext cx="2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02" name="公式" r:id="rId13" imgW="241300" imgH="304800" progId="Equation.3">
                    <p:embed/>
                  </p:oleObj>
                </mc:Choice>
                <mc:Fallback>
                  <p:oleObj name="公式" r:id="rId13" imgW="241300" imgH="30480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481"/>
                          <a:ext cx="20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1" name="Text Box 131"/>
            <p:cNvSpPr txBox="1">
              <a:spLocks noChangeArrowheads="1"/>
            </p:cNvSpPr>
            <p:nvPr/>
          </p:nvSpPr>
          <p:spPr bwMode="auto">
            <a:xfrm>
              <a:off x="2200" y="120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72" name="Text Box 132"/>
            <p:cNvSpPr txBox="1">
              <a:spLocks noChangeArrowheads="1"/>
            </p:cNvSpPr>
            <p:nvPr/>
          </p:nvSpPr>
          <p:spPr bwMode="auto">
            <a:xfrm>
              <a:off x="2212" y="168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73" name="Oval 133"/>
            <p:cNvSpPr>
              <a:spLocks noChangeArrowheads="1"/>
            </p:cNvSpPr>
            <p:nvPr/>
          </p:nvSpPr>
          <p:spPr bwMode="auto">
            <a:xfrm>
              <a:off x="2280" y="118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4" name="Oval 134"/>
            <p:cNvSpPr>
              <a:spLocks noChangeArrowheads="1"/>
            </p:cNvSpPr>
            <p:nvPr/>
          </p:nvSpPr>
          <p:spPr bwMode="auto">
            <a:xfrm>
              <a:off x="2280" y="192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75" name="Line 135"/>
            <p:cNvSpPr>
              <a:spLocks noChangeShapeType="1"/>
            </p:cNvSpPr>
            <p:nvPr/>
          </p:nvSpPr>
          <p:spPr bwMode="auto">
            <a:xfrm>
              <a:off x="2835" y="1495"/>
              <a:ext cx="18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6" name="Line 136"/>
            <p:cNvSpPr>
              <a:spLocks noChangeShapeType="1"/>
            </p:cNvSpPr>
            <p:nvPr/>
          </p:nvSpPr>
          <p:spPr bwMode="auto">
            <a:xfrm>
              <a:off x="2835" y="1586"/>
              <a:ext cx="18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77" name="Line 137"/>
            <p:cNvSpPr>
              <a:spLocks noChangeShapeType="1"/>
            </p:cNvSpPr>
            <p:nvPr/>
          </p:nvSpPr>
          <p:spPr bwMode="auto">
            <a:xfrm>
              <a:off x="2926" y="1223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578" name="Group 138"/>
          <p:cNvGrpSpPr/>
          <p:nvPr/>
        </p:nvGrpSpPr>
        <p:grpSpPr bwMode="auto">
          <a:xfrm>
            <a:off x="1562418" y="3036570"/>
            <a:ext cx="1624013" cy="1352550"/>
            <a:chOff x="793" y="1143"/>
            <a:chExt cx="1023" cy="852"/>
          </a:xfrm>
        </p:grpSpPr>
        <p:sp>
          <p:nvSpPr>
            <p:cNvPr id="61579" name="Line 139"/>
            <p:cNvSpPr>
              <a:spLocks noChangeShapeType="1"/>
            </p:cNvSpPr>
            <p:nvPr/>
          </p:nvSpPr>
          <p:spPr bwMode="auto">
            <a:xfrm>
              <a:off x="1514" y="1163"/>
              <a:ext cx="5" cy="78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0" name="Line 140"/>
            <p:cNvSpPr>
              <a:spLocks noChangeShapeType="1"/>
            </p:cNvSpPr>
            <p:nvPr/>
          </p:nvSpPr>
          <p:spPr bwMode="auto">
            <a:xfrm>
              <a:off x="938" y="117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1" name="Line 141"/>
            <p:cNvSpPr>
              <a:spLocks noChangeShapeType="1"/>
            </p:cNvSpPr>
            <p:nvPr/>
          </p:nvSpPr>
          <p:spPr bwMode="auto">
            <a:xfrm>
              <a:off x="929" y="1950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2" name="Line 142"/>
            <p:cNvSpPr>
              <a:spLocks noChangeShapeType="1"/>
            </p:cNvSpPr>
            <p:nvPr/>
          </p:nvSpPr>
          <p:spPr bwMode="auto">
            <a:xfrm>
              <a:off x="1020" y="1180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83" name="Object 143"/>
            <p:cNvGraphicFramePr>
              <a:graphicFrameLocks noChangeAspect="1"/>
            </p:cNvGraphicFramePr>
            <p:nvPr/>
          </p:nvGraphicFramePr>
          <p:xfrm>
            <a:off x="1201" y="1205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03" name="公式" r:id="rId15" imgW="165100" imgH="292100" progId="Equation.3">
                    <p:embed/>
                  </p:oleObj>
                </mc:Choice>
                <mc:Fallback>
                  <p:oleObj name="公式" r:id="rId15" imgW="165100" imgH="292100" progId="Equation.3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205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4" name="Text Box 144"/>
            <p:cNvSpPr txBox="1">
              <a:spLocks noChangeArrowheads="1"/>
            </p:cNvSpPr>
            <p:nvPr/>
          </p:nvSpPr>
          <p:spPr bwMode="auto">
            <a:xfrm>
              <a:off x="1564" y="1360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85" name="Object 145"/>
            <p:cNvGraphicFramePr>
              <a:graphicFrameLocks noChangeAspect="1"/>
            </p:cNvGraphicFramePr>
            <p:nvPr/>
          </p:nvGraphicFramePr>
          <p:xfrm>
            <a:off x="816" y="1436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04" name="公式" r:id="rId17" imgW="241300" imgH="304800" progId="Equation.3">
                    <p:embed/>
                  </p:oleObj>
                </mc:Choice>
                <mc:Fallback>
                  <p:oleObj name="公式" r:id="rId17" imgW="241300" imgH="30480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36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86" name="Text Box 146"/>
            <p:cNvSpPr txBox="1">
              <a:spLocks noChangeArrowheads="1"/>
            </p:cNvSpPr>
            <p:nvPr/>
          </p:nvSpPr>
          <p:spPr bwMode="auto">
            <a:xfrm>
              <a:off x="793" y="116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87" name="Text Box 147"/>
            <p:cNvSpPr txBox="1">
              <a:spLocks noChangeArrowheads="1"/>
            </p:cNvSpPr>
            <p:nvPr/>
          </p:nvSpPr>
          <p:spPr bwMode="auto">
            <a:xfrm>
              <a:off x="805" y="164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88" name="Oval 148"/>
            <p:cNvSpPr>
              <a:spLocks noChangeArrowheads="1"/>
            </p:cNvSpPr>
            <p:nvPr/>
          </p:nvSpPr>
          <p:spPr bwMode="auto">
            <a:xfrm>
              <a:off x="873" y="1143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89" name="Oval 149"/>
            <p:cNvSpPr>
              <a:spLocks noChangeArrowheads="1"/>
            </p:cNvSpPr>
            <p:nvPr/>
          </p:nvSpPr>
          <p:spPr bwMode="auto">
            <a:xfrm>
              <a:off x="873" y="1927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0" name="Rectangle 150"/>
            <p:cNvSpPr>
              <a:spLocks noChangeArrowheads="1"/>
            </p:cNvSpPr>
            <p:nvPr/>
          </p:nvSpPr>
          <p:spPr bwMode="auto">
            <a:xfrm>
              <a:off x="1474" y="140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1591" name="Group 151"/>
          <p:cNvGrpSpPr/>
          <p:nvPr/>
        </p:nvGrpSpPr>
        <p:grpSpPr bwMode="auto">
          <a:xfrm>
            <a:off x="8550593" y="3091180"/>
            <a:ext cx="1676400" cy="1441450"/>
            <a:chOff x="3606" y="1188"/>
            <a:chExt cx="1056" cy="908"/>
          </a:xfrm>
        </p:grpSpPr>
        <p:sp>
          <p:nvSpPr>
            <p:cNvPr id="61592" name="Line 152"/>
            <p:cNvSpPr>
              <a:spLocks noChangeShapeType="1"/>
            </p:cNvSpPr>
            <p:nvPr/>
          </p:nvSpPr>
          <p:spPr bwMode="auto">
            <a:xfrm flipH="1">
              <a:off x="4332" y="1752"/>
              <a:ext cx="0" cy="28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3" name="Line 153"/>
            <p:cNvSpPr>
              <a:spLocks noChangeShapeType="1"/>
            </p:cNvSpPr>
            <p:nvPr/>
          </p:nvSpPr>
          <p:spPr bwMode="auto">
            <a:xfrm>
              <a:off x="3751" y="122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4" name="Line 154"/>
            <p:cNvSpPr>
              <a:spLocks noChangeShapeType="1"/>
            </p:cNvSpPr>
            <p:nvPr/>
          </p:nvSpPr>
          <p:spPr bwMode="auto">
            <a:xfrm>
              <a:off x="3742" y="2039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595" name="Line 155"/>
            <p:cNvSpPr>
              <a:spLocks noChangeShapeType="1"/>
            </p:cNvSpPr>
            <p:nvPr/>
          </p:nvSpPr>
          <p:spPr bwMode="auto">
            <a:xfrm>
              <a:off x="3787" y="1225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1596" name="Object 156"/>
            <p:cNvGraphicFramePr>
              <a:graphicFrameLocks noChangeAspect="1"/>
            </p:cNvGraphicFramePr>
            <p:nvPr/>
          </p:nvGraphicFramePr>
          <p:xfrm>
            <a:off x="4013" y="1250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05" name="公式" r:id="rId19" imgW="165100" imgH="292100" progId="Equation.3">
                    <p:embed/>
                  </p:oleObj>
                </mc:Choice>
                <mc:Fallback>
                  <p:oleObj name="公式" r:id="rId19" imgW="165100" imgH="292100" progId="Equation.3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250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7" name="Text Box 157"/>
            <p:cNvSpPr txBox="1">
              <a:spLocks noChangeArrowheads="1"/>
            </p:cNvSpPr>
            <p:nvPr/>
          </p:nvSpPr>
          <p:spPr bwMode="auto">
            <a:xfrm>
              <a:off x="4422" y="1389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598" name="Object 158"/>
            <p:cNvGraphicFramePr>
              <a:graphicFrameLocks noChangeAspect="1"/>
            </p:cNvGraphicFramePr>
            <p:nvPr/>
          </p:nvGraphicFramePr>
          <p:xfrm>
            <a:off x="3626" y="1476"/>
            <a:ext cx="26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106" name="公式" r:id="rId21" imgW="241300" imgH="304800" progId="Equation.3">
                    <p:embed/>
                  </p:oleObj>
                </mc:Choice>
                <mc:Fallback>
                  <p:oleObj name="公式" r:id="rId21" imgW="241300" imgH="304800" progId="Equation.3">
                    <p:embed/>
                    <p:pic>
                      <p:nvPicPr>
                        <p:cNvPr id="0" name="Object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476"/>
                          <a:ext cx="26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9" name="Text Box 159"/>
            <p:cNvSpPr txBox="1">
              <a:spLocks noChangeArrowheads="1"/>
            </p:cNvSpPr>
            <p:nvPr/>
          </p:nvSpPr>
          <p:spPr bwMode="auto">
            <a:xfrm>
              <a:off x="3606" y="120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00" name="Text Box 160"/>
            <p:cNvSpPr txBox="1">
              <a:spLocks noChangeArrowheads="1"/>
            </p:cNvSpPr>
            <p:nvPr/>
          </p:nvSpPr>
          <p:spPr bwMode="auto">
            <a:xfrm>
              <a:off x="3606" y="176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01" name="Oval 161"/>
            <p:cNvSpPr>
              <a:spLocks noChangeArrowheads="1"/>
            </p:cNvSpPr>
            <p:nvPr/>
          </p:nvSpPr>
          <p:spPr bwMode="auto">
            <a:xfrm>
              <a:off x="3686" y="118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2" name="Oval 162"/>
            <p:cNvSpPr>
              <a:spLocks noChangeArrowheads="1"/>
            </p:cNvSpPr>
            <p:nvPr/>
          </p:nvSpPr>
          <p:spPr bwMode="auto">
            <a:xfrm>
              <a:off x="3686" y="2017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3" name="Line 163"/>
            <p:cNvSpPr>
              <a:spLocks noChangeShapeType="1"/>
            </p:cNvSpPr>
            <p:nvPr/>
          </p:nvSpPr>
          <p:spPr bwMode="auto">
            <a:xfrm>
              <a:off x="4330" y="1221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604" name="Group 164"/>
            <p:cNvGrpSpPr/>
            <p:nvPr/>
          </p:nvGrpSpPr>
          <p:grpSpPr bwMode="auto">
            <a:xfrm rot="10800000">
              <a:off x="4332" y="1389"/>
              <a:ext cx="90" cy="363"/>
              <a:chOff x="1565" y="2614"/>
              <a:chExt cx="90" cy="486"/>
            </a:xfrm>
          </p:grpSpPr>
          <p:sp>
            <p:nvSpPr>
              <p:cNvPr id="61605" name="Arc 165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6" name="Arc 166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7" name="Arc 167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608" name="Arc 168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7" name="TextBox 66"/>
          <p:cNvSpPr txBox="1"/>
          <p:nvPr/>
        </p:nvSpPr>
        <p:spPr>
          <a:xfrm>
            <a:off x="4366456" y="4797296"/>
            <a:ext cx="14166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容纳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8473787" y="5805418"/>
            <a:ext cx="2101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B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感纳，负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单个元件的导纳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1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20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0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4" dur="1" fill="hold"/>
                                        <p:tgtEl>
                                          <p:spTgt spid="6144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6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1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1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1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ldLvl="0" animBg="1" autoUpdateAnimBg="0"/>
      <p:bldP spid="61444" grpId="0" bldLvl="0" animBg="1" autoUpdateAnimBg="0"/>
      <p:bldP spid="61495" grpId="0" bldLvl="0" animBg="1"/>
      <p:bldP spid="67" grpId="0"/>
      <p:bldP spid="6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700405" y="1410335"/>
            <a:ext cx="31883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>
                <a:solidFill>
                  <a:schemeClr val="bg1"/>
                </a:solidFill>
              </a:rPr>
              <a:t>4.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RLC</a:t>
            </a:r>
            <a:r>
              <a:rPr kumimoji="1" lang="zh-CN" altLang="en-US" sz="3200">
                <a:solidFill>
                  <a:schemeClr val="bg1"/>
                </a:solidFill>
              </a:rPr>
              <a:t>并联电路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282700" y="2156460"/>
            <a:ext cx="16090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由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KCL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0" name="AutoShape 4"/>
          <p:cNvSpPr>
            <a:spLocks noChangeArrowheads="1"/>
          </p:cNvSpPr>
          <p:nvPr/>
        </p:nvSpPr>
        <p:spPr bwMode="auto">
          <a:xfrm rot="5400000">
            <a:off x="10686733" y="3569335"/>
            <a:ext cx="647700" cy="215900"/>
          </a:xfrm>
          <a:prstGeom prst="rightArrow">
            <a:avLst>
              <a:gd name="adj1" fmla="val 50000"/>
              <a:gd name="adj2" fmla="val 75000"/>
            </a:avLst>
          </a:prstGeom>
          <a:solidFill>
            <a:srgbClr val="00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999740" y="1888808"/>
          <a:ext cx="2603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36" name="公式" r:id="rId1" imgW="1422400" imgH="444500" progId="Equation.3">
                  <p:embed/>
                </p:oleObj>
              </mc:Choice>
              <mc:Fallback>
                <p:oleObj name="公式" r:id="rId1" imgW="1422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9740" y="1888808"/>
                        <a:ext cx="26035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8" name="Object 72"/>
          <p:cNvGraphicFramePr>
            <a:graphicFrameLocks noChangeAspect="1"/>
          </p:cNvGraphicFramePr>
          <p:nvPr/>
        </p:nvGraphicFramePr>
        <p:xfrm>
          <a:off x="1138873" y="2735263"/>
          <a:ext cx="39592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37" name="公式" r:id="rId3" imgW="2235200" imgH="622300" progId="Equation.3">
                  <p:embed/>
                </p:oleObj>
              </mc:Choice>
              <mc:Fallback>
                <p:oleObj name="公式" r:id="rId3" imgW="2235200" imgH="6223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873" y="2735263"/>
                        <a:ext cx="39592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89" name="Object 73"/>
          <p:cNvGraphicFramePr>
            <a:graphicFrameLocks noChangeAspect="1"/>
          </p:cNvGraphicFramePr>
          <p:nvPr/>
        </p:nvGraphicFramePr>
        <p:xfrm>
          <a:off x="5076508" y="2857183"/>
          <a:ext cx="30924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38" name="公式" r:id="rId5" imgW="2070100" imgH="622300" progId="Equation.3">
                  <p:embed/>
                </p:oleObj>
              </mc:Choice>
              <mc:Fallback>
                <p:oleObj name="公式" r:id="rId5" imgW="2070100" imgH="622300" progId="Equation.3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08" y="2857183"/>
                        <a:ext cx="30924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90" name="Object 74"/>
          <p:cNvGraphicFramePr>
            <a:graphicFrameLocks noChangeAspect="1"/>
          </p:cNvGraphicFramePr>
          <p:nvPr/>
        </p:nvGraphicFramePr>
        <p:xfrm>
          <a:off x="1140460" y="3689033"/>
          <a:ext cx="2989263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39" name="公式" r:id="rId7" imgW="1879600" imgH="495300" progId="Equation.3">
                  <p:embed/>
                </p:oleObj>
              </mc:Choice>
              <mc:Fallback>
                <p:oleObj name="公式" r:id="rId7" imgW="1879600" imgH="495300" progId="Equation.3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460" y="3689033"/>
                        <a:ext cx="2989263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91" name="Object 75"/>
          <p:cNvGraphicFramePr>
            <a:graphicFrameLocks noChangeAspect="1"/>
          </p:cNvGraphicFramePr>
          <p:nvPr/>
        </p:nvGraphicFramePr>
        <p:xfrm>
          <a:off x="4214495" y="3716655"/>
          <a:ext cx="1894205" cy="73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40" name="公式" r:id="rId9" imgW="1257300" imgH="495300" progId="Equation.3">
                  <p:embed/>
                </p:oleObj>
              </mc:Choice>
              <mc:Fallback>
                <p:oleObj name="公式" r:id="rId9" imgW="1257300" imgH="495300" progId="Equation.3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495" y="3716655"/>
                        <a:ext cx="1894205" cy="7372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531" name="Group 11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0532" name="Picture 116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533" name="Text Box 1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0534" name="Group 11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0535" name="Picture 119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536" name="Text Box 1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0607" name="Group 19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0608" name="Picture 192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609" name="Text Box 19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0611" name="Group 195"/>
          <p:cNvGrpSpPr/>
          <p:nvPr/>
        </p:nvGrpSpPr>
        <p:grpSpPr bwMode="auto">
          <a:xfrm>
            <a:off x="980440" y="4798060"/>
            <a:ext cx="7266305" cy="1130300"/>
            <a:chOff x="426" y="3158"/>
            <a:chExt cx="4791" cy="738"/>
          </a:xfrm>
        </p:grpSpPr>
        <p:graphicFrame>
          <p:nvGraphicFramePr>
            <p:cNvPr id="60526" name="Object 110"/>
            <p:cNvGraphicFramePr>
              <a:graphicFrameLocks noChangeAspect="1"/>
            </p:cNvGraphicFramePr>
            <p:nvPr/>
          </p:nvGraphicFramePr>
          <p:xfrm>
            <a:off x="426" y="3158"/>
            <a:ext cx="4791" cy="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1" name="公式" r:id="rId12" imgW="4000500" imgH="622300" progId="Equation.3">
                    <p:embed/>
                  </p:oleObj>
                </mc:Choice>
                <mc:Fallback>
                  <p:oleObj name="公式" r:id="rId12" imgW="4000500" imgH="622300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" y="3158"/>
                          <a:ext cx="4791" cy="738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99FF"/>
                            </a:gs>
                            <a:gs pos="50000">
                              <a:srgbClr val="FFFFFF"/>
                            </a:gs>
                            <a:gs pos="100000">
                              <a:srgbClr val="00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610" name="Line 194"/>
            <p:cNvSpPr>
              <a:spLocks noChangeShapeType="1"/>
            </p:cNvSpPr>
            <p:nvPr/>
          </p:nvSpPr>
          <p:spPr bwMode="auto">
            <a:xfrm>
              <a:off x="4794" y="3702"/>
              <a:ext cx="363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617" name="Group 201"/>
          <p:cNvGrpSpPr/>
          <p:nvPr/>
        </p:nvGrpSpPr>
        <p:grpSpPr bwMode="auto">
          <a:xfrm>
            <a:off x="8168005" y="1196023"/>
            <a:ext cx="3251200" cy="2052637"/>
            <a:chOff x="524" y="663"/>
            <a:chExt cx="2048" cy="1293"/>
          </a:xfrm>
        </p:grpSpPr>
        <p:sp>
          <p:nvSpPr>
            <p:cNvPr id="60554" name="Freeform 138"/>
            <p:cNvSpPr/>
            <p:nvPr/>
          </p:nvSpPr>
          <p:spPr bwMode="auto">
            <a:xfrm>
              <a:off x="705" y="981"/>
              <a:ext cx="1554" cy="6"/>
            </a:xfrm>
            <a:custGeom>
              <a:avLst/>
              <a:gdLst>
                <a:gd name="T0" fmla="*/ 1554 w 1554"/>
                <a:gd name="T1" fmla="*/ 6 h 6"/>
                <a:gd name="T2" fmla="*/ 0 w 155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4" h="6">
                  <a:moveTo>
                    <a:pt x="1554" y="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41" name="Text Box 125"/>
            <p:cNvSpPr txBox="1">
              <a:spLocks noChangeArrowheads="1"/>
            </p:cNvSpPr>
            <p:nvPr/>
          </p:nvSpPr>
          <p:spPr bwMode="auto">
            <a:xfrm>
              <a:off x="841" y="663"/>
              <a:ext cx="17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2" name="Freeform 126"/>
            <p:cNvSpPr>
              <a:spLocks noChangeArrowheads="1"/>
            </p:cNvSpPr>
            <p:nvPr/>
          </p:nvSpPr>
          <p:spPr bwMode="auto">
            <a:xfrm>
              <a:off x="2247" y="981"/>
              <a:ext cx="1" cy="448"/>
            </a:xfrm>
            <a:custGeom>
              <a:avLst/>
              <a:gdLst>
                <a:gd name="T0" fmla="*/ 0 w 1"/>
                <a:gd name="T1" fmla="*/ 0 h 448"/>
                <a:gd name="T2" fmla="*/ 0 w 1"/>
                <a:gd name="T3" fmla="*/ 22 h 448"/>
                <a:gd name="T4" fmla="*/ 0 w 1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48">
                  <a:moveTo>
                    <a:pt x="0" y="0"/>
                  </a:moveTo>
                  <a:lnTo>
                    <a:pt x="0" y="22"/>
                  </a:lnTo>
                  <a:lnTo>
                    <a:pt x="0" y="448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43" name="Freeform 127"/>
            <p:cNvSpPr>
              <a:spLocks noChangeArrowheads="1"/>
            </p:cNvSpPr>
            <p:nvPr/>
          </p:nvSpPr>
          <p:spPr bwMode="auto">
            <a:xfrm>
              <a:off x="2246" y="1525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44" name="Freeform 128"/>
            <p:cNvSpPr/>
            <p:nvPr/>
          </p:nvSpPr>
          <p:spPr bwMode="auto">
            <a:xfrm>
              <a:off x="729" y="1927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45" name="Text Box 129"/>
            <p:cNvSpPr txBox="1">
              <a:spLocks noChangeArrowheads="1"/>
            </p:cNvSpPr>
            <p:nvPr/>
          </p:nvSpPr>
          <p:spPr bwMode="auto">
            <a:xfrm>
              <a:off x="1474" y="1344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6" name="Text Box 130"/>
            <p:cNvSpPr txBox="1">
              <a:spLocks noChangeArrowheads="1"/>
            </p:cNvSpPr>
            <p:nvPr/>
          </p:nvSpPr>
          <p:spPr bwMode="auto">
            <a:xfrm>
              <a:off x="1884" y="1344"/>
              <a:ext cx="2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7" name="Text Box 131"/>
            <p:cNvSpPr txBox="1">
              <a:spLocks noChangeArrowheads="1"/>
            </p:cNvSpPr>
            <p:nvPr/>
          </p:nvSpPr>
          <p:spPr bwMode="auto">
            <a:xfrm>
              <a:off x="930" y="1344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8" name="Text Box 132"/>
            <p:cNvSpPr txBox="1">
              <a:spLocks noChangeArrowheads="1"/>
            </p:cNvSpPr>
            <p:nvPr/>
          </p:nvSpPr>
          <p:spPr bwMode="auto">
            <a:xfrm>
              <a:off x="566" y="1235"/>
              <a:ext cx="3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49" name="Text Box 133"/>
            <p:cNvSpPr txBox="1">
              <a:spLocks noChangeArrowheads="1"/>
            </p:cNvSpPr>
            <p:nvPr/>
          </p:nvSpPr>
          <p:spPr bwMode="auto">
            <a:xfrm>
              <a:off x="1728" y="981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50" name="Text Box 134"/>
            <p:cNvSpPr txBox="1">
              <a:spLocks noChangeArrowheads="1"/>
            </p:cNvSpPr>
            <p:nvPr/>
          </p:nvSpPr>
          <p:spPr bwMode="auto">
            <a:xfrm>
              <a:off x="2236" y="981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51" name="Line 135"/>
            <p:cNvSpPr>
              <a:spLocks noChangeShapeType="1"/>
            </p:cNvSpPr>
            <p:nvPr/>
          </p:nvSpPr>
          <p:spPr bwMode="auto">
            <a:xfrm>
              <a:off x="793" y="98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2" name="Text Box 136"/>
            <p:cNvSpPr txBox="1">
              <a:spLocks noChangeArrowheads="1"/>
            </p:cNvSpPr>
            <p:nvPr/>
          </p:nvSpPr>
          <p:spPr bwMode="auto">
            <a:xfrm>
              <a:off x="531" y="94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53" name="Text Box 137"/>
            <p:cNvSpPr txBox="1">
              <a:spLocks noChangeArrowheads="1"/>
            </p:cNvSpPr>
            <p:nvPr/>
          </p:nvSpPr>
          <p:spPr bwMode="auto">
            <a:xfrm>
              <a:off x="524" y="157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55" name="Oval 139"/>
            <p:cNvSpPr>
              <a:spLocks noChangeArrowheads="1"/>
            </p:cNvSpPr>
            <p:nvPr/>
          </p:nvSpPr>
          <p:spPr bwMode="auto">
            <a:xfrm>
              <a:off x="660" y="188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6" name="Oval 140"/>
            <p:cNvSpPr>
              <a:spLocks noChangeArrowheads="1"/>
            </p:cNvSpPr>
            <p:nvPr/>
          </p:nvSpPr>
          <p:spPr bwMode="auto">
            <a:xfrm>
              <a:off x="660" y="936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7" name="Freeform 141"/>
            <p:cNvSpPr/>
            <p:nvPr/>
          </p:nvSpPr>
          <p:spPr bwMode="auto">
            <a:xfrm>
              <a:off x="1213" y="981"/>
              <a:ext cx="45" cy="947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8" name="Freeform 142"/>
            <p:cNvSpPr/>
            <p:nvPr/>
          </p:nvSpPr>
          <p:spPr bwMode="auto">
            <a:xfrm>
              <a:off x="1703" y="983"/>
              <a:ext cx="1" cy="270"/>
            </a:xfrm>
            <a:custGeom>
              <a:avLst/>
              <a:gdLst>
                <a:gd name="T0" fmla="*/ 0 w 1"/>
                <a:gd name="T1" fmla="*/ 0 h 270"/>
                <a:gd name="T2" fmla="*/ 1 w 1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0">
                  <a:moveTo>
                    <a:pt x="0" y="0"/>
                  </a:moveTo>
                  <a:lnTo>
                    <a:pt x="1" y="27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59" name="Freeform 143"/>
            <p:cNvSpPr/>
            <p:nvPr/>
          </p:nvSpPr>
          <p:spPr bwMode="auto">
            <a:xfrm flipH="1">
              <a:off x="1655" y="1616"/>
              <a:ext cx="48" cy="309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60" name="Line 144"/>
            <p:cNvSpPr>
              <a:spLocks noChangeShapeType="1"/>
            </p:cNvSpPr>
            <p:nvPr/>
          </p:nvSpPr>
          <p:spPr bwMode="auto">
            <a:xfrm rot="5400000">
              <a:off x="1067" y="1170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61" name="Text Box 145"/>
            <p:cNvSpPr txBox="1">
              <a:spLocks noChangeArrowheads="1"/>
            </p:cNvSpPr>
            <p:nvPr/>
          </p:nvSpPr>
          <p:spPr bwMode="auto">
            <a:xfrm>
              <a:off x="1202" y="981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62" name="Line 146"/>
            <p:cNvSpPr>
              <a:spLocks noChangeShapeType="1"/>
            </p:cNvSpPr>
            <p:nvPr/>
          </p:nvSpPr>
          <p:spPr bwMode="auto">
            <a:xfrm rot="5400000">
              <a:off x="1587" y="1140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63" name="Line 147"/>
            <p:cNvSpPr>
              <a:spLocks noChangeShapeType="1"/>
            </p:cNvSpPr>
            <p:nvPr/>
          </p:nvSpPr>
          <p:spPr bwMode="auto">
            <a:xfrm rot="5400000">
              <a:off x="2101" y="1170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64" name="Rectangle 148"/>
            <p:cNvSpPr>
              <a:spLocks noChangeArrowheads="1"/>
            </p:cNvSpPr>
            <p:nvPr/>
          </p:nvSpPr>
          <p:spPr bwMode="auto">
            <a:xfrm>
              <a:off x="1150" y="13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65" name="Group 149"/>
            <p:cNvGrpSpPr/>
            <p:nvPr/>
          </p:nvGrpSpPr>
          <p:grpSpPr bwMode="auto">
            <a:xfrm>
              <a:off x="2120" y="1435"/>
              <a:ext cx="240" cy="93"/>
              <a:chOff x="3787" y="2478"/>
              <a:chExt cx="240" cy="93"/>
            </a:xfrm>
          </p:grpSpPr>
          <p:sp>
            <p:nvSpPr>
              <p:cNvPr id="60566" name="Line 150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67" name="Line 151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612" name="Group 196"/>
            <p:cNvGrpSpPr/>
            <p:nvPr/>
          </p:nvGrpSpPr>
          <p:grpSpPr bwMode="auto">
            <a:xfrm rot="10800000">
              <a:off x="1701" y="1253"/>
              <a:ext cx="90" cy="363"/>
              <a:chOff x="1565" y="2614"/>
              <a:chExt cx="90" cy="486"/>
            </a:xfrm>
          </p:grpSpPr>
          <p:sp>
            <p:nvSpPr>
              <p:cNvPr id="60613" name="Arc 19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14" name="Arc 19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15" name="Arc 19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16" name="Arc 20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0623" name="Group 207"/>
          <p:cNvGrpSpPr/>
          <p:nvPr/>
        </p:nvGrpSpPr>
        <p:grpSpPr bwMode="auto">
          <a:xfrm>
            <a:off x="8261985" y="3991293"/>
            <a:ext cx="3041650" cy="1770063"/>
            <a:chOff x="3250" y="887"/>
            <a:chExt cx="1916" cy="1115"/>
          </a:xfrm>
        </p:grpSpPr>
        <p:sp>
          <p:nvSpPr>
            <p:cNvPr id="60580" name="Freeform 164"/>
            <p:cNvSpPr/>
            <p:nvPr/>
          </p:nvSpPr>
          <p:spPr bwMode="auto">
            <a:xfrm>
              <a:off x="3379" y="1027"/>
              <a:ext cx="1554" cy="6"/>
            </a:xfrm>
            <a:custGeom>
              <a:avLst/>
              <a:gdLst>
                <a:gd name="T0" fmla="*/ 1554 w 1554"/>
                <a:gd name="T1" fmla="*/ 6 h 6"/>
                <a:gd name="T2" fmla="*/ 0 w 155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54" h="6">
                  <a:moveTo>
                    <a:pt x="1554" y="6"/>
                  </a:move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73" name="Freeform 157"/>
            <p:cNvSpPr>
              <a:spLocks noChangeArrowheads="1"/>
            </p:cNvSpPr>
            <p:nvPr/>
          </p:nvSpPr>
          <p:spPr bwMode="auto">
            <a:xfrm>
              <a:off x="4921" y="1027"/>
              <a:ext cx="1" cy="448"/>
            </a:xfrm>
            <a:custGeom>
              <a:avLst/>
              <a:gdLst>
                <a:gd name="T0" fmla="*/ 0 w 1"/>
                <a:gd name="T1" fmla="*/ 0 h 448"/>
                <a:gd name="T2" fmla="*/ 0 w 1"/>
                <a:gd name="T3" fmla="*/ 22 h 448"/>
                <a:gd name="T4" fmla="*/ 0 w 1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48">
                  <a:moveTo>
                    <a:pt x="0" y="0"/>
                  </a:moveTo>
                  <a:lnTo>
                    <a:pt x="0" y="22"/>
                  </a:lnTo>
                  <a:lnTo>
                    <a:pt x="0" y="448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4" name="Freeform 158"/>
            <p:cNvSpPr>
              <a:spLocks noChangeArrowheads="1"/>
            </p:cNvSpPr>
            <p:nvPr/>
          </p:nvSpPr>
          <p:spPr bwMode="auto">
            <a:xfrm>
              <a:off x="4920" y="1571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575" name="Freeform 159"/>
            <p:cNvSpPr/>
            <p:nvPr/>
          </p:nvSpPr>
          <p:spPr bwMode="auto">
            <a:xfrm>
              <a:off x="3403" y="1973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76" name="Text Box 160"/>
            <p:cNvSpPr txBox="1">
              <a:spLocks noChangeArrowheads="1"/>
            </p:cNvSpPr>
            <p:nvPr/>
          </p:nvSpPr>
          <p:spPr bwMode="auto">
            <a:xfrm>
              <a:off x="3606" y="1344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77" name="Line 161"/>
            <p:cNvSpPr>
              <a:spLocks noChangeShapeType="1"/>
            </p:cNvSpPr>
            <p:nvPr/>
          </p:nvSpPr>
          <p:spPr bwMode="auto">
            <a:xfrm>
              <a:off x="3470" y="1026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78" name="Text Box 162"/>
            <p:cNvSpPr txBox="1">
              <a:spLocks noChangeArrowheads="1"/>
            </p:cNvSpPr>
            <p:nvPr/>
          </p:nvSpPr>
          <p:spPr bwMode="auto">
            <a:xfrm>
              <a:off x="3250" y="99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79" name="Text Box 163"/>
            <p:cNvSpPr txBox="1">
              <a:spLocks noChangeArrowheads="1"/>
            </p:cNvSpPr>
            <p:nvPr/>
          </p:nvSpPr>
          <p:spPr bwMode="auto">
            <a:xfrm>
              <a:off x="3288" y="161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581" name="Oval 165"/>
            <p:cNvSpPr>
              <a:spLocks noChangeArrowheads="1"/>
            </p:cNvSpPr>
            <p:nvPr/>
          </p:nvSpPr>
          <p:spPr bwMode="auto">
            <a:xfrm>
              <a:off x="3334" y="193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2" name="Oval 166"/>
            <p:cNvSpPr>
              <a:spLocks noChangeArrowheads="1"/>
            </p:cNvSpPr>
            <p:nvPr/>
          </p:nvSpPr>
          <p:spPr bwMode="auto">
            <a:xfrm>
              <a:off x="3334" y="98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3" name="Freeform 167"/>
            <p:cNvSpPr/>
            <p:nvPr/>
          </p:nvSpPr>
          <p:spPr bwMode="auto">
            <a:xfrm>
              <a:off x="3887" y="1027"/>
              <a:ext cx="45" cy="947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4" name="Freeform 168"/>
            <p:cNvSpPr/>
            <p:nvPr/>
          </p:nvSpPr>
          <p:spPr bwMode="auto">
            <a:xfrm>
              <a:off x="4377" y="1029"/>
              <a:ext cx="1" cy="270"/>
            </a:xfrm>
            <a:custGeom>
              <a:avLst/>
              <a:gdLst>
                <a:gd name="T0" fmla="*/ 0 w 1"/>
                <a:gd name="T1" fmla="*/ 0 h 270"/>
                <a:gd name="T2" fmla="*/ 1 w 1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0">
                  <a:moveTo>
                    <a:pt x="0" y="0"/>
                  </a:moveTo>
                  <a:lnTo>
                    <a:pt x="1" y="27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5" name="Freeform 169"/>
            <p:cNvSpPr/>
            <p:nvPr/>
          </p:nvSpPr>
          <p:spPr bwMode="auto">
            <a:xfrm flipH="1">
              <a:off x="4332" y="1661"/>
              <a:ext cx="45" cy="310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6" name="Line 170"/>
            <p:cNvSpPr>
              <a:spLocks noChangeShapeType="1"/>
            </p:cNvSpPr>
            <p:nvPr/>
          </p:nvSpPr>
          <p:spPr bwMode="auto">
            <a:xfrm rot="5400000">
              <a:off x="3743" y="1215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7" name="Line 171"/>
            <p:cNvSpPr>
              <a:spLocks noChangeShapeType="1"/>
            </p:cNvSpPr>
            <p:nvPr/>
          </p:nvSpPr>
          <p:spPr bwMode="auto">
            <a:xfrm rot="5400000">
              <a:off x="4263" y="1185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8" name="Line 172"/>
            <p:cNvSpPr>
              <a:spLocks noChangeShapeType="1"/>
            </p:cNvSpPr>
            <p:nvPr/>
          </p:nvSpPr>
          <p:spPr bwMode="auto">
            <a:xfrm rot="5400000">
              <a:off x="4777" y="1215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589" name="Rectangle 173"/>
            <p:cNvSpPr>
              <a:spLocks noChangeArrowheads="1"/>
            </p:cNvSpPr>
            <p:nvPr/>
          </p:nvSpPr>
          <p:spPr bwMode="auto">
            <a:xfrm>
              <a:off x="3824" y="13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0590" name="Group 174"/>
            <p:cNvGrpSpPr/>
            <p:nvPr/>
          </p:nvGrpSpPr>
          <p:grpSpPr bwMode="auto">
            <a:xfrm>
              <a:off x="4785" y="1481"/>
              <a:ext cx="240" cy="93"/>
              <a:chOff x="3787" y="2478"/>
              <a:chExt cx="240" cy="93"/>
            </a:xfrm>
          </p:grpSpPr>
          <p:sp>
            <p:nvSpPr>
              <p:cNvPr id="60591" name="Line 175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0592" name="Line 176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60597" name="Object 181"/>
            <p:cNvGraphicFramePr>
              <a:graphicFrameLocks noChangeAspect="1"/>
            </p:cNvGraphicFramePr>
            <p:nvPr/>
          </p:nvGraphicFramePr>
          <p:xfrm>
            <a:off x="3559" y="887"/>
            <a:ext cx="17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2" name="公式" r:id="rId14" imgW="165100" imgH="406400" progId="Equation.3">
                    <p:embed/>
                  </p:oleObj>
                </mc:Choice>
                <mc:Fallback>
                  <p:oleObj name="公式" r:id="rId14" imgW="165100" imgH="406400" progId="Equation.3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9" y="887"/>
                          <a:ext cx="178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598" name="Text Box 182"/>
            <p:cNvSpPr txBox="1">
              <a:spLocks noChangeArrowheads="1"/>
            </p:cNvSpPr>
            <p:nvPr/>
          </p:nvSpPr>
          <p:spPr bwMode="auto">
            <a:xfrm>
              <a:off x="3922" y="1344"/>
              <a:ext cx="57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599" name="Object 183"/>
            <p:cNvGraphicFramePr>
              <a:graphicFrameLocks noChangeAspect="1"/>
            </p:cNvGraphicFramePr>
            <p:nvPr/>
          </p:nvGraphicFramePr>
          <p:xfrm>
            <a:off x="3287" y="1298"/>
            <a:ext cx="212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3" name="公式" r:id="rId16" imgW="241300" imgH="419100" progId="Equation.3">
                    <p:embed/>
                  </p:oleObj>
                </mc:Choice>
                <mc:Fallback>
                  <p:oleObj name="公式" r:id="rId16" imgW="241300" imgH="419100" progId="Equation.3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7" y="1298"/>
                          <a:ext cx="212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600" name="Object 184"/>
            <p:cNvGraphicFramePr>
              <a:graphicFrameLocks noChangeAspect="1"/>
            </p:cNvGraphicFramePr>
            <p:nvPr/>
          </p:nvGraphicFramePr>
          <p:xfrm>
            <a:off x="4377" y="890"/>
            <a:ext cx="22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4" name="公式" r:id="rId18" imgW="241300" imgH="444500" progId="Equation.3">
                    <p:embed/>
                  </p:oleObj>
                </mc:Choice>
                <mc:Fallback>
                  <p:oleObj name="公式" r:id="rId18" imgW="241300" imgH="444500" progId="Equation.3">
                    <p:embed/>
                    <p:pic>
                      <p:nvPicPr>
                        <p:cNvPr id="0" name="Object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890"/>
                          <a:ext cx="22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601" name="Object 185"/>
            <p:cNvGraphicFramePr>
              <a:graphicFrameLocks noChangeAspect="1"/>
            </p:cNvGraphicFramePr>
            <p:nvPr/>
          </p:nvGraphicFramePr>
          <p:xfrm>
            <a:off x="4921" y="935"/>
            <a:ext cx="245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5" name="公式" r:id="rId20" imgW="254000" imgH="444500" progId="Equation.3">
                    <p:embed/>
                  </p:oleObj>
                </mc:Choice>
                <mc:Fallback>
                  <p:oleObj name="公式" r:id="rId20" imgW="254000" imgH="444500" progId="Equation.3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935"/>
                          <a:ext cx="245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602" name="Object 186"/>
            <p:cNvGraphicFramePr>
              <a:graphicFrameLocks noChangeAspect="1"/>
            </p:cNvGraphicFramePr>
            <p:nvPr/>
          </p:nvGraphicFramePr>
          <p:xfrm>
            <a:off x="4421" y="1389"/>
            <a:ext cx="499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6" name="公式" r:id="rId22" imgW="520700" imgH="647700" progId="Equation.3">
                    <p:embed/>
                  </p:oleObj>
                </mc:Choice>
                <mc:Fallback>
                  <p:oleObj name="公式" r:id="rId22" imgW="520700" imgH="64770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1" y="1389"/>
                          <a:ext cx="499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603" name="Object 187"/>
            <p:cNvGraphicFramePr>
              <a:graphicFrameLocks noChangeAspect="1"/>
            </p:cNvGraphicFramePr>
            <p:nvPr/>
          </p:nvGraphicFramePr>
          <p:xfrm>
            <a:off x="3905" y="917"/>
            <a:ext cx="232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147" name="公式" r:id="rId24" imgW="241300" imgH="444500" progId="Equation.3">
                    <p:embed/>
                  </p:oleObj>
                </mc:Choice>
                <mc:Fallback>
                  <p:oleObj name="公式" r:id="rId24" imgW="241300" imgH="44450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05" y="917"/>
                          <a:ext cx="232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0618" name="Group 202"/>
            <p:cNvGrpSpPr/>
            <p:nvPr/>
          </p:nvGrpSpPr>
          <p:grpSpPr bwMode="auto">
            <a:xfrm rot="10800000">
              <a:off x="4377" y="1298"/>
              <a:ext cx="90" cy="363"/>
              <a:chOff x="1565" y="2614"/>
              <a:chExt cx="90" cy="486"/>
            </a:xfrm>
          </p:grpSpPr>
          <p:sp>
            <p:nvSpPr>
              <p:cNvPr id="60619" name="Arc 203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0" name="Arc 204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1" name="Arc 205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622" name="Arc 206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RLC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并联电路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60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bldLvl="0" animBg="1"/>
      <p:bldP spid="60419" grpId="0" bldLvl="0" animBg="1"/>
      <p:bldP spid="60420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1076008" y="1411605"/>
            <a:ext cx="8318500" cy="1242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82800" bIns="828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/>
              </a:rPr>
              <a:t>—</a:t>
            </a:r>
            <a:r>
              <a:rPr kumimoji="1" lang="zh-CN" altLang="en-US"/>
              <a:t>复导纳；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| —</a:t>
            </a:r>
            <a:r>
              <a:rPr kumimoji="1" lang="zh-CN" altLang="en-US"/>
              <a:t>复导纳的模；</a:t>
            </a:r>
            <a:r>
              <a:rPr kumimoji="1" lang="zh-CN" altLang="en-US" b="0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Y 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/>
                <a:sym typeface="Symbol" panose="05050102010706020507" pitchFamily="18" charset="2"/>
              </a:rPr>
              <a:t>—</a:t>
            </a:r>
            <a:r>
              <a:rPr kumimoji="1" lang="en-US" altLang="zh-CN" b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>
                <a:sym typeface="Symbol" panose="05050102010706020507" pitchFamily="18" charset="2"/>
              </a:rPr>
              <a:t>导纳角； </a:t>
            </a:r>
            <a:endParaRPr kumimoji="1" lang="zh-CN" altLang="en-US">
              <a:sym typeface="Symbol" panose="05050102010706020507" pitchFamily="18" charset="2"/>
            </a:endParaRPr>
          </a:p>
          <a:p>
            <a:pPr>
              <a:spcBef>
                <a:spcPct val="50000"/>
              </a:spcBef>
            </a:pP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G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/>
              </a:rPr>
              <a:t>—</a:t>
            </a:r>
            <a:r>
              <a:rPr kumimoji="1" lang="zh-CN" altLang="en-US"/>
              <a:t>电导</a:t>
            </a:r>
            <a:r>
              <a:rPr kumimoji="1" lang="en-US" altLang="zh-CN"/>
              <a:t>(</a:t>
            </a:r>
            <a:r>
              <a:rPr kumimoji="1" lang="zh-CN" altLang="en-US"/>
              <a:t>导纳的实部</a:t>
            </a:r>
            <a:r>
              <a:rPr kumimoji="1" lang="en-US" altLang="zh-CN"/>
              <a:t>)</a:t>
            </a:r>
            <a:r>
              <a:rPr kumimoji="1" lang="zh-CN" altLang="en-US"/>
              <a:t>；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B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/>
              </a:rPr>
              <a:t>—</a:t>
            </a:r>
            <a:r>
              <a:rPr kumimoji="1" lang="zh-CN" altLang="en-US"/>
              <a:t>电纳</a:t>
            </a:r>
            <a:r>
              <a:rPr kumimoji="1" lang="en-US" altLang="zh-CN"/>
              <a:t>(</a:t>
            </a:r>
            <a:r>
              <a:rPr kumimoji="1" lang="zh-CN" altLang="en-US"/>
              <a:t>导纳的虚部</a:t>
            </a:r>
            <a:r>
              <a:rPr kumimoji="1" lang="en-US" altLang="zh-CN"/>
              <a:t>)</a:t>
            </a:r>
            <a:r>
              <a:rPr kumimoji="1" lang="zh-CN" altLang="en-US"/>
              <a:t>；</a:t>
            </a:r>
            <a:endParaRPr kumimoji="1" lang="zh-CN" altLang="en-US"/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1074103" y="3211513"/>
            <a:ext cx="19704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转换关系：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3177540" y="2692083"/>
          <a:ext cx="3398838" cy="176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7" name="公式" r:id="rId1" imgW="1981200" imgH="1028700" progId="Equation.3">
                  <p:embed/>
                </p:oleObj>
              </mc:Choice>
              <mc:Fallback>
                <p:oleObj name="公式" r:id="rId1" imgW="1981200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7540" y="2692083"/>
                        <a:ext cx="3398838" cy="176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1062990" y="5008880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或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59428" name="Group 36"/>
          <p:cNvGrpSpPr/>
          <p:nvPr/>
        </p:nvGrpSpPr>
        <p:grpSpPr bwMode="auto">
          <a:xfrm>
            <a:off x="2142490" y="4577080"/>
            <a:ext cx="2438400" cy="1395413"/>
            <a:chOff x="1610" y="2251"/>
            <a:chExt cx="1536" cy="879"/>
          </a:xfrm>
        </p:grpSpPr>
        <p:sp>
          <p:nvSpPr>
            <p:cNvPr id="59399" name="Text Box 7"/>
            <p:cNvSpPr txBox="1">
              <a:spLocks noChangeArrowheads="1"/>
            </p:cNvSpPr>
            <p:nvPr/>
          </p:nvSpPr>
          <p:spPr bwMode="auto">
            <a:xfrm>
              <a:off x="1658" y="2251"/>
              <a:ext cx="1488" cy="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|cos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endPara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|sin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 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endPara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0" name="AutoShape 8"/>
            <p:cNvSpPr/>
            <p:nvPr/>
          </p:nvSpPr>
          <p:spPr bwMode="auto">
            <a:xfrm>
              <a:off x="1610" y="2305"/>
              <a:ext cx="45" cy="808"/>
            </a:xfrm>
            <a:prstGeom prst="leftBrace">
              <a:avLst>
                <a:gd name="adj1" fmla="val 149630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9410" name="Text Box 18"/>
          <p:cNvSpPr txBox="1">
            <a:spLocks noChangeArrowheads="1"/>
          </p:cNvSpPr>
          <p:nvPr/>
        </p:nvSpPr>
        <p:spPr bwMode="auto">
          <a:xfrm>
            <a:off x="8259128" y="5518785"/>
            <a:ext cx="1970405" cy="52197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导纳三角形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59414" name="Group 22"/>
          <p:cNvGrpSpPr/>
          <p:nvPr/>
        </p:nvGrpSpPr>
        <p:grpSpPr bwMode="auto">
          <a:xfrm>
            <a:off x="8042275" y="3408680"/>
            <a:ext cx="2771775" cy="2145983"/>
            <a:chOff x="2245" y="3024"/>
            <a:chExt cx="1332" cy="972"/>
          </a:xfrm>
        </p:grpSpPr>
        <p:sp>
          <p:nvSpPr>
            <p:cNvPr id="59402" name="Line 10"/>
            <p:cNvSpPr>
              <a:spLocks noChangeShapeType="1"/>
            </p:cNvSpPr>
            <p:nvPr/>
          </p:nvSpPr>
          <p:spPr bwMode="auto">
            <a:xfrm>
              <a:off x="2245" y="3792"/>
              <a:ext cx="1056" cy="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3" name="Line 11"/>
            <p:cNvSpPr>
              <a:spLocks noChangeShapeType="1"/>
            </p:cNvSpPr>
            <p:nvPr/>
          </p:nvSpPr>
          <p:spPr bwMode="auto">
            <a:xfrm flipV="1">
              <a:off x="3301" y="3024"/>
              <a:ext cx="0" cy="7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4" name="Line 12"/>
            <p:cNvSpPr>
              <a:spLocks noChangeShapeType="1"/>
            </p:cNvSpPr>
            <p:nvPr/>
          </p:nvSpPr>
          <p:spPr bwMode="auto">
            <a:xfrm flipH="1">
              <a:off x="2245" y="3024"/>
              <a:ext cx="1056" cy="768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5" name="Freeform 13"/>
            <p:cNvSpPr/>
            <p:nvPr/>
          </p:nvSpPr>
          <p:spPr bwMode="auto">
            <a:xfrm>
              <a:off x="2389" y="3684"/>
              <a:ext cx="60" cy="108"/>
            </a:xfrm>
            <a:custGeom>
              <a:avLst/>
              <a:gdLst>
                <a:gd name="T0" fmla="*/ 0 w 60"/>
                <a:gd name="T1" fmla="*/ 0 h 108"/>
                <a:gd name="T2" fmla="*/ 60 w 60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08">
                  <a:moveTo>
                    <a:pt x="0" y="0"/>
                  </a:moveTo>
                  <a:cubicBezTo>
                    <a:pt x="41" y="27"/>
                    <a:pt x="60" y="55"/>
                    <a:pt x="60" y="108"/>
                  </a:cubicBezTo>
                </a:path>
              </a:pathLst>
            </a:custGeom>
            <a:noFill/>
            <a:ln w="38100" cmpd="sng">
              <a:solidFill>
                <a:srgbClr val="66FF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2485" y="3187"/>
              <a:ext cx="32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|Y|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2725" y="3760"/>
              <a:ext cx="251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8" name="Text Box 16"/>
            <p:cNvSpPr txBox="1">
              <a:spLocks noChangeArrowheads="1"/>
            </p:cNvSpPr>
            <p:nvPr/>
          </p:nvSpPr>
          <p:spPr bwMode="auto">
            <a:xfrm>
              <a:off x="3349" y="3280"/>
              <a:ext cx="228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2437" y="3504"/>
              <a:ext cx="37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Y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  <a:p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11" name="Freeform 19"/>
            <p:cNvSpPr/>
            <p:nvPr/>
          </p:nvSpPr>
          <p:spPr bwMode="auto">
            <a:xfrm>
              <a:off x="3157" y="3648"/>
              <a:ext cx="144" cy="144"/>
            </a:xfrm>
            <a:custGeom>
              <a:avLst/>
              <a:gdLst>
                <a:gd name="T0" fmla="*/ 96 w 96"/>
                <a:gd name="T1" fmla="*/ 0 h 144"/>
                <a:gd name="T2" fmla="*/ 0 w 96"/>
                <a:gd name="T3" fmla="*/ 0 h 144"/>
                <a:gd name="T4" fmla="*/ 0 w 9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9412" name="Object 20"/>
          <p:cNvGraphicFramePr>
            <a:graphicFrameLocks noChangeAspect="1"/>
          </p:cNvGraphicFramePr>
          <p:nvPr/>
        </p:nvGraphicFramePr>
        <p:xfrm>
          <a:off x="5173028" y="4505008"/>
          <a:ext cx="1974850" cy="175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698" name="公式" r:id="rId3" imgW="1079500" imgH="965200" progId="Equation.3">
                  <p:embed/>
                </p:oleObj>
              </mc:Choice>
              <mc:Fallback>
                <p:oleObj name="公式" r:id="rId3" imgW="1079500" imgH="965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028" y="4505008"/>
                        <a:ext cx="1974850" cy="175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13" name="AutoShape 21"/>
          <p:cNvSpPr/>
          <p:nvPr/>
        </p:nvSpPr>
        <p:spPr bwMode="auto">
          <a:xfrm>
            <a:off x="4736465" y="4863783"/>
            <a:ext cx="288925" cy="1223962"/>
          </a:xfrm>
          <a:prstGeom prst="leftBrace">
            <a:avLst>
              <a:gd name="adj1" fmla="val 35302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419" name="Group 2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9420" name="Picture 2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21" name="Text Box 2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9422" name="Group 3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9423" name="Picture 3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24" name="Text Box 3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9432" name="Group 4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9433" name="Picture 4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434" name="Text Box 4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7610158" y="2708692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感纳、容纳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导纳三角形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9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59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 bldLvl="0" animBg="1" autoUpdateAnimBg="0"/>
      <p:bldP spid="59395" grpId="0" bldLvl="0" animBg="1"/>
      <p:bldP spid="59397" grpId="0" bldLvl="0" animBg="1" autoUpdateAnimBg="0"/>
      <p:bldP spid="59410" grpId="0" bldLvl="0" animBg="1"/>
      <p:bldP spid="59413" grpId="0" bldLvl="0" animBg="1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30" name="Text Box 62"/>
          <p:cNvSpPr txBox="1">
            <a:spLocks noChangeArrowheads="1"/>
          </p:cNvSpPr>
          <p:nvPr/>
        </p:nvSpPr>
        <p:spPr bwMode="auto">
          <a:xfrm>
            <a:off x="1630998" y="1988820"/>
            <a:ext cx="5472112" cy="52197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分析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并联电路得出：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pSp>
        <p:nvGrpSpPr>
          <p:cNvPr id="58442" name="Group 7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8443" name="Picture 7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44" name="Text Box 7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8445" name="Group 7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8446" name="Picture 7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47" name="Text Box 7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8457" name="Group 8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8458" name="Picture 9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59" name="Text Box 9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8462" name="Group 94"/>
          <p:cNvGrpSpPr/>
          <p:nvPr/>
        </p:nvGrpSpPr>
        <p:grpSpPr bwMode="auto">
          <a:xfrm>
            <a:off x="1630998" y="2924810"/>
            <a:ext cx="8748712" cy="657226"/>
            <a:chOff x="249" y="618"/>
            <a:chExt cx="5511" cy="414"/>
          </a:xfrm>
        </p:grpSpPr>
        <p:sp>
          <p:nvSpPr>
            <p:cNvPr id="58370" name="Text Box 2"/>
            <p:cNvSpPr txBox="1">
              <a:spLocks noChangeArrowheads="1"/>
            </p:cNvSpPr>
            <p:nvPr/>
          </p:nvSpPr>
          <p:spPr bwMode="auto">
            <a:xfrm>
              <a:off x="249" y="618"/>
              <a:ext cx="551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82800" bIns="82800">
              <a:spAutoFit/>
            </a:bodyPr>
            <a:lstStyle/>
            <a:p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kumimoji="1"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zh-CN" altLang="en-US" sz="24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）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Y=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G+</a:t>
              </a:r>
              <a:r>
                <a:rPr kumimoji="1" lang="en-US" altLang="zh-CN" sz="3200" b="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w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=|Y| </a:t>
              </a:r>
              <a:r>
                <a:rPr kumimoji="1" lang="en-US" altLang="zh-CN" b="0" i="1" dirty="0" err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 </a:t>
              </a:r>
              <a:r>
                <a:rPr kumimoji="1" lang="zh-CN" altLang="en-US" dirty="0">
                  <a:latin typeface="Arial" panose="020B0604020202020204" pitchFamily="34" charset="0"/>
                </a:rPr>
                <a:t>为复</a:t>
              </a:r>
              <a:r>
                <a:rPr kumimoji="1" lang="zh-CN" altLang="en-US" dirty="0">
                  <a:latin typeface="Symbol" panose="05050102010706020507" pitchFamily="18" charset="2"/>
                  <a:sym typeface="Symbol" panose="05050102010706020507" pitchFamily="18" charset="2"/>
                </a:rPr>
                <a:t>数，称复导纳。</a:t>
              </a:r>
              <a:endParaRPr kumimoji="1" lang="zh-CN" altLang="en-US" dirty="0">
                <a:latin typeface="Symbol" panose="05050102010706020507" pitchFamily="18" charset="2"/>
                <a:sym typeface="Symbol" panose="05050102010706020507" pitchFamily="18" charset="2"/>
              </a:endParaRPr>
            </a:p>
          </p:txBody>
        </p:sp>
        <p:sp>
          <p:nvSpPr>
            <p:cNvPr id="58460" name="Line 92"/>
            <p:cNvSpPr>
              <a:spLocks noChangeShapeType="1"/>
            </p:cNvSpPr>
            <p:nvPr/>
          </p:nvSpPr>
          <p:spPr bwMode="auto">
            <a:xfrm>
              <a:off x="3152" y="1008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61" name="Line 93"/>
            <p:cNvSpPr>
              <a:spLocks noChangeShapeType="1"/>
            </p:cNvSpPr>
            <p:nvPr/>
          </p:nvSpPr>
          <p:spPr bwMode="auto">
            <a:xfrm flipH="1">
              <a:off x="3152" y="790"/>
              <a:ext cx="46" cy="227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RLC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并联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4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430" grpId="0" bldLvl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986790" y="1197610"/>
            <a:ext cx="9695815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（</a:t>
            </a:r>
            <a:r>
              <a:rPr kumimoji="1"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）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&gt;1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Y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</a:rPr>
              <a:t>电路为容性，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电流</a:t>
            </a:r>
            <a:r>
              <a:rPr kumimoji="1" lang="zh-CN" altLang="en-US" dirty="0">
                <a:latin typeface="Times New Roman" panose="02020603050405020304" pitchFamily="18" charset="0"/>
              </a:rPr>
              <a:t>超前电压。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775460" y="2012950"/>
            <a:ext cx="483044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相量图：选电压为参考向量，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1852613" y="4844098"/>
          <a:ext cx="5472112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45" name="公式" r:id="rId1" imgW="2209800" imgH="304800" progId="Equation.3">
                  <p:embed/>
                </p:oleObj>
              </mc:Choice>
              <mc:Fallback>
                <p:oleObj name="公式" r:id="rId1" imgW="22098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4844098"/>
                        <a:ext cx="5472112" cy="7461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76" name="Group 8"/>
          <p:cNvGrpSpPr/>
          <p:nvPr/>
        </p:nvGrpSpPr>
        <p:grpSpPr bwMode="auto">
          <a:xfrm>
            <a:off x="1992313" y="3898692"/>
            <a:ext cx="3162402" cy="541815"/>
            <a:chOff x="825" y="2407"/>
            <a:chExt cx="1776" cy="279"/>
          </a:xfrm>
        </p:grpSpPr>
        <p:sp>
          <p:nvSpPr>
            <p:cNvPr id="58377" name="Freeform 9"/>
            <p:cNvSpPr/>
            <p:nvPr/>
          </p:nvSpPr>
          <p:spPr bwMode="auto">
            <a:xfrm>
              <a:off x="825" y="2544"/>
              <a:ext cx="1488" cy="6"/>
            </a:xfrm>
            <a:custGeom>
              <a:avLst/>
              <a:gdLst>
                <a:gd name="T0" fmla="*/ 0 w 1488"/>
                <a:gd name="T1" fmla="*/ 0 h 6"/>
                <a:gd name="T2" fmla="*/ 1449 w 1488"/>
                <a:gd name="T3" fmla="*/ 3 h 6"/>
                <a:gd name="T4" fmla="*/ 1488 w 148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2385" y="2407"/>
            <a:ext cx="2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46" name="公式" r:id="rId3" imgW="241300" imgH="304800" progId="Equation.3">
                    <p:embed/>
                  </p:oleObj>
                </mc:Choice>
                <mc:Fallback>
                  <p:oleObj name="公式" r:id="rId3" imgW="241300" imgH="304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5" y="2407"/>
                          <a:ext cx="2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379" name="Group 11"/>
          <p:cNvGrpSpPr/>
          <p:nvPr/>
        </p:nvGrpSpPr>
        <p:grpSpPr bwMode="auto">
          <a:xfrm>
            <a:off x="1992313" y="4060508"/>
            <a:ext cx="1943100" cy="596900"/>
            <a:chOff x="816" y="2531"/>
            <a:chExt cx="864" cy="311"/>
          </a:xfrm>
        </p:grpSpPr>
        <p:sp>
          <p:nvSpPr>
            <p:cNvPr id="58380" name="Line 12"/>
            <p:cNvSpPr>
              <a:spLocks noChangeShapeType="1"/>
            </p:cNvSpPr>
            <p:nvPr/>
          </p:nvSpPr>
          <p:spPr bwMode="auto">
            <a:xfrm>
              <a:off x="816" y="2592"/>
              <a:ext cx="864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1" name="Object 13"/>
            <p:cNvGraphicFramePr>
              <a:graphicFrameLocks noChangeAspect="1"/>
            </p:cNvGraphicFramePr>
            <p:nvPr/>
          </p:nvGraphicFramePr>
          <p:xfrm>
            <a:off x="1392" y="2531"/>
            <a:ext cx="20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47" name="公式" r:id="rId5" imgW="266700" imgH="406400" progId="Equation.3">
                    <p:embed/>
                  </p:oleObj>
                </mc:Choice>
                <mc:Fallback>
                  <p:oleObj name="公式" r:id="rId5" imgW="266700" imgH="406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31"/>
                          <a:ext cx="20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36" name="Group 68"/>
          <p:cNvGrpSpPr/>
          <p:nvPr/>
        </p:nvGrpSpPr>
        <p:grpSpPr bwMode="auto">
          <a:xfrm>
            <a:off x="3937000" y="2641283"/>
            <a:ext cx="469900" cy="1524000"/>
            <a:chOff x="1247" y="1389"/>
            <a:chExt cx="296" cy="960"/>
          </a:xfrm>
        </p:grpSpPr>
        <p:sp>
          <p:nvSpPr>
            <p:cNvPr id="58383" name="Line 15"/>
            <p:cNvSpPr>
              <a:spLocks noChangeShapeType="1"/>
            </p:cNvSpPr>
            <p:nvPr/>
          </p:nvSpPr>
          <p:spPr bwMode="auto">
            <a:xfrm>
              <a:off x="1247" y="1389"/>
              <a:ext cx="0" cy="96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4" name="Object 16"/>
            <p:cNvGraphicFramePr>
              <a:graphicFrameLocks noChangeAspect="1"/>
            </p:cNvGraphicFramePr>
            <p:nvPr/>
          </p:nvGraphicFramePr>
          <p:xfrm>
            <a:off x="1293" y="1419"/>
            <a:ext cx="250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48" name="公式" r:id="rId7" imgW="266700" imgH="406400" progId="Equation.3">
                    <p:embed/>
                  </p:oleObj>
                </mc:Choice>
                <mc:Fallback>
                  <p:oleObj name="公式" r:id="rId7" imgW="266700" imgH="406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1419"/>
                          <a:ext cx="250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437" name="Group 69"/>
          <p:cNvGrpSpPr/>
          <p:nvPr/>
        </p:nvGrpSpPr>
        <p:grpSpPr bwMode="auto">
          <a:xfrm>
            <a:off x="1992313" y="3288983"/>
            <a:ext cx="1943100" cy="884237"/>
            <a:chOff x="385" y="1797"/>
            <a:chExt cx="817" cy="557"/>
          </a:xfrm>
        </p:grpSpPr>
        <p:sp>
          <p:nvSpPr>
            <p:cNvPr id="58387" name="Freeform 19"/>
            <p:cNvSpPr/>
            <p:nvPr/>
          </p:nvSpPr>
          <p:spPr bwMode="auto">
            <a:xfrm rot="5460533" flipV="1">
              <a:off x="521" y="1661"/>
              <a:ext cx="545" cy="817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88" name="Object 20"/>
            <p:cNvGraphicFramePr>
              <a:graphicFrameLocks noChangeAspect="1"/>
            </p:cNvGraphicFramePr>
            <p:nvPr/>
          </p:nvGraphicFramePr>
          <p:xfrm>
            <a:off x="612" y="1874"/>
            <a:ext cx="13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49" name="公式" r:id="rId9" imgW="165100" imgH="292100" progId="Equation.3">
                    <p:embed/>
                  </p:oleObj>
                </mc:Choice>
                <mc:Fallback>
                  <p:oleObj name="公式" r:id="rId9" imgW="165100" imgH="29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874"/>
                          <a:ext cx="13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9" name="Freeform 21"/>
            <p:cNvSpPr/>
            <p:nvPr/>
          </p:nvSpPr>
          <p:spPr bwMode="auto">
            <a:xfrm flipV="1">
              <a:off x="612" y="2205"/>
              <a:ext cx="27" cy="111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390" name="Text Box 22"/>
            <p:cNvSpPr txBox="1">
              <a:spLocks noChangeArrowheads="1"/>
            </p:cNvSpPr>
            <p:nvPr/>
          </p:nvSpPr>
          <p:spPr bwMode="auto">
            <a:xfrm>
              <a:off x="612" y="1979"/>
              <a:ext cx="384" cy="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82800" bIns="82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391" name="Group 23"/>
          <p:cNvGrpSpPr/>
          <p:nvPr/>
        </p:nvGrpSpPr>
        <p:grpSpPr bwMode="auto">
          <a:xfrm>
            <a:off x="3503613" y="2641283"/>
            <a:ext cx="406400" cy="779462"/>
            <a:chOff x="1408" y="3104"/>
            <a:chExt cx="234" cy="448"/>
          </a:xfrm>
        </p:grpSpPr>
        <p:sp>
          <p:nvSpPr>
            <p:cNvPr id="58392" name="Line 24"/>
            <p:cNvSpPr>
              <a:spLocks noChangeShapeType="1"/>
            </p:cNvSpPr>
            <p:nvPr/>
          </p:nvSpPr>
          <p:spPr bwMode="auto">
            <a:xfrm flipV="1">
              <a:off x="1632" y="3120"/>
              <a:ext cx="0" cy="432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8393" name="Object 25"/>
            <p:cNvGraphicFramePr>
              <a:graphicFrameLocks noChangeAspect="1"/>
            </p:cNvGraphicFramePr>
            <p:nvPr/>
          </p:nvGraphicFramePr>
          <p:xfrm>
            <a:off x="1408" y="3104"/>
            <a:ext cx="234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5350" name="Equation" r:id="rId11" imgW="254000" imgH="406400" progId="Equation.DSMT4">
                    <p:embed/>
                  </p:oleObj>
                </mc:Choice>
                <mc:Fallback>
                  <p:oleObj name="Equation" r:id="rId11" imgW="254000" imgH="40640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3104"/>
                          <a:ext cx="234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432" name="Text Box 64"/>
          <p:cNvSpPr txBox="1">
            <a:spLocks noChangeArrowheads="1"/>
          </p:cNvSpPr>
          <p:nvPr/>
        </p:nvSpPr>
        <p:spPr bwMode="auto">
          <a:xfrm>
            <a:off x="3499168" y="5733098"/>
            <a:ext cx="77771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RLC</a:t>
            </a:r>
            <a:r>
              <a:rPr kumimoji="1" lang="zh-CN" altLang="en-US" dirty="0"/>
              <a:t>并联电路会出现分电流大于总电流的现象。</a:t>
            </a:r>
            <a:endParaRPr kumimoji="1" lang="zh-CN" altLang="en-US" dirty="0"/>
          </a:p>
        </p:txBody>
      </p:sp>
      <p:grpSp>
        <p:nvGrpSpPr>
          <p:cNvPr id="58438" name="Group 70"/>
          <p:cNvGrpSpPr/>
          <p:nvPr/>
        </p:nvGrpSpPr>
        <p:grpSpPr bwMode="auto">
          <a:xfrm>
            <a:off x="4041676" y="3347720"/>
            <a:ext cx="604838" cy="792163"/>
            <a:chOff x="1627" y="2918"/>
            <a:chExt cx="381" cy="499"/>
          </a:xfrm>
        </p:grpSpPr>
        <p:sp>
          <p:nvSpPr>
            <p:cNvPr id="58439" name="AutoShape 71"/>
            <p:cNvSpPr/>
            <p:nvPr/>
          </p:nvSpPr>
          <p:spPr bwMode="auto">
            <a:xfrm>
              <a:off x="1627" y="2918"/>
              <a:ext cx="48" cy="499"/>
            </a:xfrm>
            <a:prstGeom prst="rightBrace">
              <a:avLst>
                <a:gd name="adj1" fmla="val 86632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440" name="Text Box 72"/>
            <p:cNvSpPr txBox="1">
              <a:spLocks noChangeArrowheads="1"/>
            </p:cNvSpPr>
            <p:nvPr/>
          </p:nvSpPr>
          <p:spPr bwMode="auto">
            <a:xfrm>
              <a:off x="1627" y="3008"/>
              <a:ext cx="3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442" name="Group 7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8443" name="Picture 75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44" name="Text Box 7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8445" name="Group 7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8446" name="Picture 78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47" name="Text Box 7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8451" name="Group 83"/>
          <p:cNvGrpSpPr/>
          <p:nvPr/>
        </p:nvGrpSpPr>
        <p:grpSpPr bwMode="auto">
          <a:xfrm>
            <a:off x="1626235" y="5481320"/>
            <a:ext cx="1643063" cy="850900"/>
            <a:chOff x="385" y="3022"/>
            <a:chExt cx="1035" cy="536"/>
          </a:xfrm>
        </p:grpSpPr>
        <p:pic>
          <p:nvPicPr>
            <p:cNvPr id="58452" name="Picture 84" descr="123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53" name="Text Box 85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8457" name="Group 8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8458" name="Picture 90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459" name="Text Box 9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58463" name="Object 95"/>
          <p:cNvGraphicFramePr>
            <a:graphicFrameLocks noChangeAspect="1"/>
          </p:cNvGraphicFramePr>
          <p:nvPr/>
        </p:nvGraphicFramePr>
        <p:xfrm>
          <a:off x="6745923" y="1877941"/>
          <a:ext cx="1008285" cy="54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5351" name="公式" r:id="rId15" imgW="596900" imgH="317500" progId="Equation.3">
                  <p:embed/>
                </p:oleObj>
              </mc:Choice>
              <mc:Fallback>
                <p:oleObj name="公式" r:id="rId15" imgW="596900" imgH="31750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5923" y="1877941"/>
                        <a:ext cx="1008285" cy="545983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容性导纳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6049" name="Group 33"/>
          <p:cNvGrpSpPr/>
          <p:nvPr/>
        </p:nvGrpSpPr>
        <p:grpSpPr bwMode="auto">
          <a:xfrm>
            <a:off x="4722495" y="3206433"/>
            <a:ext cx="1655763" cy="576262"/>
            <a:chOff x="793" y="3022"/>
            <a:chExt cx="1043" cy="363"/>
          </a:xfrm>
        </p:grpSpPr>
        <p:sp>
          <p:nvSpPr>
            <p:cNvPr id="86050" name="Line 34"/>
            <p:cNvSpPr>
              <a:spLocks noChangeShapeType="1"/>
            </p:cNvSpPr>
            <p:nvPr>
              <p:custDataLst>
                <p:tags r:id="rId17"/>
              </p:custDataLst>
            </p:nvPr>
          </p:nvSpPr>
          <p:spPr bwMode="auto">
            <a:xfrm>
              <a:off x="930" y="3385"/>
              <a:ext cx="725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6051" name="Text Box 35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793" y="3022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等效电路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86145" name="Group 129"/>
          <p:cNvGrpSpPr/>
          <p:nvPr/>
        </p:nvGrpSpPr>
        <p:grpSpPr bwMode="auto">
          <a:xfrm>
            <a:off x="6667500" y="2773680"/>
            <a:ext cx="3167063" cy="1763713"/>
            <a:chOff x="2336" y="346"/>
            <a:chExt cx="1995" cy="1111"/>
          </a:xfrm>
        </p:grpSpPr>
        <p:sp>
          <p:nvSpPr>
            <p:cNvPr id="86137" name="Line 121"/>
            <p:cNvSpPr>
              <a:spLocks noChangeShapeType="1"/>
            </p:cNvSpPr>
            <p:nvPr>
              <p:custDataLst>
                <p:tags r:id="rId19"/>
              </p:custDataLst>
            </p:nvPr>
          </p:nvSpPr>
          <p:spPr bwMode="auto">
            <a:xfrm>
              <a:off x="2473" y="481"/>
              <a:ext cx="158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6116" name="Object 100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2699" y="346"/>
            <a:ext cx="169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0" name="公式" r:id="rId21" imgW="165100" imgH="406400" progId="Equation.3">
                    <p:embed/>
                  </p:oleObj>
                </mc:Choice>
                <mc:Fallback>
                  <p:oleObj name="公式" r:id="rId21" imgW="165100" imgH="4064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46"/>
                          <a:ext cx="169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17" name="Object 101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2375" y="776"/>
            <a:ext cx="212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1" name="公式" r:id="rId24" imgW="241300" imgH="419100" progId="Equation.3">
                    <p:embed/>
                  </p:oleObj>
                </mc:Choice>
                <mc:Fallback>
                  <p:oleObj name="公式" r:id="rId24" imgW="241300" imgH="419100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776"/>
                          <a:ext cx="212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18" name="Object 102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4059" y="391"/>
            <a:ext cx="27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2" name="公式" r:id="rId27" imgW="266700" imgH="444500" progId="Equation.3">
                    <p:embed/>
                  </p:oleObj>
                </mc:Choice>
                <mc:Fallback>
                  <p:oleObj name="公式" r:id="rId27" imgW="266700" imgH="4445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91"/>
                          <a:ext cx="27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19" name="Object 103"/>
            <p:cNvGraphicFramePr>
              <a:graphicFrameLocks noChangeAspect="1"/>
            </p:cNvGraphicFramePr>
            <p:nvPr>
              <p:custDataLst>
                <p:tags r:id="rId29"/>
              </p:custDataLst>
            </p:nvPr>
          </p:nvGraphicFramePr>
          <p:xfrm>
            <a:off x="3430" y="783"/>
            <a:ext cx="611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3" name="公式" r:id="rId30" imgW="647700" imgH="673100" progId="Equation.3">
                    <p:embed/>
                  </p:oleObj>
                </mc:Choice>
                <mc:Fallback>
                  <p:oleObj name="公式" r:id="rId30" imgW="647700" imgH="6731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0" y="783"/>
                          <a:ext cx="611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120" name="Object 104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3334" y="391"/>
            <a:ext cx="23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94" name="公式" r:id="rId33" imgW="241300" imgH="444500" progId="Equation.3">
                    <p:embed/>
                  </p:oleObj>
                </mc:Choice>
                <mc:Fallback>
                  <p:oleObj name="公式" r:id="rId33" imgW="241300" imgH="4445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91"/>
                          <a:ext cx="23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121" name="Freeform 10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4060" y="481"/>
              <a:ext cx="1" cy="448"/>
            </a:xfrm>
            <a:custGeom>
              <a:avLst/>
              <a:gdLst>
                <a:gd name="T0" fmla="*/ 0 w 1"/>
                <a:gd name="T1" fmla="*/ 0 h 448"/>
                <a:gd name="T2" fmla="*/ 0 w 1"/>
                <a:gd name="T3" fmla="*/ 22 h 448"/>
                <a:gd name="T4" fmla="*/ 0 w 1"/>
                <a:gd name="T5" fmla="*/ 448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48">
                  <a:moveTo>
                    <a:pt x="0" y="0"/>
                  </a:moveTo>
                  <a:lnTo>
                    <a:pt x="0" y="22"/>
                  </a:lnTo>
                  <a:lnTo>
                    <a:pt x="0" y="448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122" name="Freeform 10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060" y="1026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6123" name="Freeform 107"/>
            <p:cNvSpPr/>
            <p:nvPr>
              <p:custDataLst>
                <p:tags r:id="rId37"/>
              </p:custDataLst>
            </p:nvPr>
          </p:nvSpPr>
          <p:spPr bwMode="auto">
            <a:xfrm>
              <a:off x="2542" y="1428"/>
              <a:ext cx="1518" cy="6"/>
            </a:xfrm>
            <a:custGeom>
              <a:avLst/>
              <a:gdLst>
                <a:gd name="T0" fmla="*/ 1518 w 1518"/>
                <a:gd name="T1" fmla="*/ 6 h 6"/>
                <a:gd name="T2" fmla="*/ 0 w 1518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18" h="6">
                  <a:moveTo>
                    <a:pt x="1518" y="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24" name="Text Box 108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2971" y="844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125" name="Line 109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>
              <a:off x="2653" y="482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26" name="Text Box 110"/>
            <p:cNvSpPr txBox="1">
              <a:spLocks noChangeArrowheads="1"/>
            </p:cNvSpPr>
            <p:nvPr>
              <p:custDataLst>
                <p:tags r:id="rId40"/>
              </p:custDataLst>
            </p:nvPr>
          </p:nvSpPr>
          <p:spPr bwMode="auto">
            <a:xfrm>
              <a:off x="2382" y="52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127" name="Text Box 111"/>
            <p:cNvSpPr txBox="1">
              <a:spLocks noChangeArrowheads="1"/>
            </p:cNvSpPr>
            <p:nvPr>
              <p:custDataLst>
                <p:tags r:id="rId41"/>
              </p:custDataLst>
            </p:nvPr>
          </p:nvSpPr>
          <p:spPr bwMode="auto">
            <a:xfrm>
              <a:off x="2336" y="11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128" name="Oval 112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2427" y="436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29" name="Oval 113"/>
            <p:cNvSpPr>
              <a:spLocks noChangeArrowheads="1"/>
            </p:cNvSpPr>
            <p:nvPr>
              <p:custDataLst>
                <p:tags r:id="rId43"/>
              </p:custDataLst>
            </p:nvPr>
          </p:nvSpPr>
          <p:spPr bwMode="auto">
            <a:xfrm>
              <a:off x="2473" y="1389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30" name="Freeform 114"/>
            <p:cNvSpPr/>
            <p:nvPr>
              <p:custDataLst>
                <p:tags r:id="rId44"/>
              </p:custDataLst>
            </p:nvPr>
          </p:nvSpPr>
          <p:spPr bwMode="auto">
            <a:xfrm flipH="1">
              <a:off x="3244" y="481"/>
              <a:ext cx="45" cy="947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31" name="Line 115"/>
            <p:cNvSpPr>
              <a:spLocks noChangeShapeType="1"/>
            </p:cNvSpPr>
            <p:nvPr>
              <p:custDataLst>
                <p:tags r:id="rId45"/>
              </p:custDataLst>
            </p:nvPr>
          </p:nvSpPr>
          <p:spPr bwMode="auto">
            <a:xfrm rot="5400000">
              <a:off x="3144" y="67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32" name="Line 116"/>
            <p:cNvSpPr>
              <a:spLocks noChangeShapeType="1"/>
            </p:cNvSpPr>
            <p:nvPr>
              <p:custDataLst>
                <p:tags r:id="rId46"/>
              </p:custDataLst>
            </p:nvPr>
          </p:nvSpPr>
          <p:spPr bwMode="auto">
            <a:xfrm rot="5400000">
              <a:off x="3915" y="671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6133" name="Rectangle 117"/>
            <p:cNvSpPr>
              <a:spLocks noChangeArrowheads="1"/>
            </p:cNvSpPr>
            <p:nvPr>
              <p:custDataLst>
                <p:tags r:id="rId47"/>
              </p:custDataLst>
            </p:nvPr>
          </p:nvSpPr>
          <p:spPr bwMode="auto">
            <a:xfrm>
              <a:off x="3226" y="84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86134" name="Group 118"/>
            <p:cNvGrpSpPr/>
            <p:nvPr/>
          </p:nvGrpSpPr>
          <p:grpSpPr bwMode="auto">
            <a:xfrm>
              <a:off x="3933" y="935"/>
              <a:ext cx="240" cy="93"/>
              <a:chOff x="3787" y="2478"/>
              <a:chExt cx="240" cy="93"/>
            </a:xfrm>
          </p:grpSpPr>
          <p:sp>
            <p:nvSpPr>
              <p:cNvPr id="86135" name="Line 119"/>
              <p:cNvSpPr>
                <a:spLocks noChangeShapeType="1"/>
              </p:cNvSpPr>
              <p:nvPr>
                <p:custDataLst>
                  <p:tags r:id="rId48"/>
                </p:custDataLst>
              </p:nvPr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86136" name="Line 120"/>
              <p:cNvSpPr>
                <a:spLocks noChangeShapeType="1"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</p:grpSp>
      <p:sp>
        <p:nvSpPr>
          <p:cNvPr id="60" name="TextBox 59"/>
          <p:cNvSpPr txBox="1"/>
          <p:nvPr>
            <p:custDataLst>
              <p:tags r:id="rId50"/>
            </p:custDataLst>
          </p:nvPr>
        </p:nvSpPr>
        <p:spPr>
          <a:xfrm>
            <a:off x="9981143" y="3661728"/>
            <a:ext cx="1133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=?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6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autoUpdateAnimBg="0"/>
      <p:bldP spid="58374" grpId="0" autoUpdateAnimBg="0"/>
      <p:bldP spid="58432" grpId="0" bldLvl="0" animBg="1"/>
      <p:bldP spid="6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2495550" y="3421351"/>
            <a:ext cx="5112618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600" dirty="0"/>
              <a:t>2. </a:t>
            </a:r>
            <a:r>
              <a:rPr kumimoji="1" lang="zh-CN" altLang="en-US" sz="3600" dirty="0"/>
              <a:t>正弦稳态电路的分析</a:t>
            </a:r>
            <a:endParaRPr kumimoji="1" lang="zh-CN" altLang="en-US" sz="3600" dirty="0"/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2495551" y="4146838"/>
            <a:ext cx="5976714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/>
              <a:t>3. </a:t>
            </a:r>
            <a:r>
              <a:rPr kumimoji="1" lang="zh-CN" altLang="en-US" sz="3600" dirty="0">
                <a:sym typeface="Wingdings 3" pitchFamily="18" charset="2"/>
              </a:rPr>
              <a:t>正弦稳态电路的功率分析</a:t>
            </a:r>
            <a:endParaRPr kumimoji="1" lang="zh-CN" altLang="en-US" sz="3600" dirty="0"/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561148" y="1483013"/>
            <a:ext cx="2132330" cy="645160"/>
          </a:xfrm>
          <a:prstGeom prst="rect">
            <a:avLst/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buClr>
                <a:schemeClr val="bg1"/>
              </a:buClr>
              <a:buFont typeface="Wingdings" panose="05000000000000000000" pitchFamily="2" charset="2"/>
              <a:buChar char="l"/>
            </a:pPr>
            <a:r>
              <a:rPr kumimoji="1" lang="en-US" altLang="zh-CN" sz="3600">
                <a:solidFill>
                  <a:schemeClr val="bg1"/>
                </a:solidFill>
                <a:sym typeface="Monotype Sorts" pitchFamily="2" charset="2"/>
              </a:rPr>
              <a:t> </a:t>
            </a:r>
            <a:r>
              <a:rPr kumimoji="1" lang="zh-CN" altLang="en-US" sz="3600">
                <a:solidFill>
                  <a:schemeClr val="bg1"/>
                </a:solidFill>
              </a:rPr>
              <a:t>重点：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120838" name="Text Box 6"/>
          <p:cNvSpPr txBox="1">
            <a:spLocks noChangeArrowheads="1"/>
          </p:cNvSpPr>
          <p:nvPr/>
        </p:nvSpPr>
        <p:spPr bwMode="auto">
          <a:xfrm>
            <a:off x="2495550" y="2706975"/>
            <a:ext cx="3456781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dirty="0"/>
              <a:t>1. </a:t>
            </a:r>
            <a:r>
              <a:rPr kumimoji="1" lang="zh-CN" altLang="en-US" sz="3600" dirty="0"/>
              <a:t>阻抗和</a:t>
            </a:r>
            <a:r>
              <a:rPr kumimoji="1" lang="zh-CN" altLang="en-US" sz="3600" dirty="0" smtClean="0"/>
              <a:t>导纳   </a:t>
            </a:r>
            <a:endParaRPr kumimoji="1" lang="zh-CN" altLang="en-US" sz="3600" dirty="0"/>
          </a:p>
        </p:txBody>
      </p:sp>
      <p:grpSp>
        <p:nvGrpSpPr>
          <p:cNvPr id="120842" name="Group 10"/>
          <p:cNvGrpSpPr/>
          <p:nvPr/>
        </p:nvGrpSpPr>
        <p:grpSpPr bwMode="auto">
          <a:xfrm>
            <a:off x="9840913" y="6446838"/>
            <a:ext cx="792162" cy="368299"/>
            <a:chOff x="4649" y="4020"/>
            <a:chExt cx="499" cy="232"/>
          </a:xfrm>
        </p:grpSpPr>
        <p:pic>
          <p:nvPicPr>
            <p:cNvPr id="120843" name="Picture 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844" name="Text Box 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356331" y="1803688"/>
            <a:ext cx="1960880" cy="1383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电阻、电导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感抗、感纳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容抗、容纳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36160" y="3480326"/>
            <a:ext cx="2908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相量图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(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电流电压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)</a:t>
            </a:r>
            <a:endParaRPr lang="zh-CN" altLang="en-US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7455" y="4939665"/>
            <a:ext cx="520890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有功功率、无功功率、复功率、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最大功率传输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788379" y="1855753"/>
            <a:ext cx="432048" cy="838522"/>
          </a:xfrm>
          <a:prstGeom prst="rect">
            <a:avLst/>
          </a:prstGeom>
          <a:solidFill>
            <a:schemeClr val="bg1"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8868499" y="1847245"/>
            <a:ext cx="432048" cy="838522"/>
          </a:xfrm>
          <a:prstGeom prst="rect">
            <a:avLst/>
          </a:prstGeom>
          <a:solidFill>
            <a:schemeClr val="bg1">
              <a:alpha val="4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28048" y="2203093"/>
            <a:ext cx="53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抗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68408" y="2203093"/>
            <a:ext cx="53848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</a:t>
            </a:r>
            <a:endParaRPr lang="en-US" altLang="zh-CN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纳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右大括号 7"/>
          <p:cNvSpPr/>
          <p:nvPr/>
        </p:nvSpPr>
        <p:spPr bwMode="auto">
          <a:xfrm>
            <a:off x="9336360" y="2496185"/>
            <a:ext cx="432048" cy="53146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7" name="右大括号 16"/>
          <p:cNvSpPr/>
          <p:nvPr/>
        </p:nvSpPr>
        <p:spPr bwMode="auto">
          <a:xfrm>
            <a:off x="6960096" y="2441242"/>
            <a:ext cx="432048" cy="53146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0799999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>
                <a:solidFill>
                  <a:schemeClr val="bg1"/>
                </a:solidFill>
              </a:rPr>
              <a:t>本章重点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ldLvl="0" animBg="1"/>
      <p:bldP spid="120836" grpId="0" bldLvl="0" animBg="1"/>
      <p:bldP spid="120837" grpId="0" bldLvl="0" animBg="1" autoUpdateAnimBg="0"/>
      <p:bldP spid="120838" grpId="0" bldLvl="0" animBg="1"/>
      <p:bldP spid="2" grpId="0"/>
      <p:bldP spid="3" grpId="0"/>
      <p:bldP spid="4" grpId="0"/>
      <p:bldP spid="5" grpId="0" bldLvl="0" animBg="1"/>
      <p:bldP spid="13" grpId="0" bldLvl="0" animBg="1"/>
      <p:bldP spid="6" grpId="0"/>
      <p:bldP spid="7" grpId="0"/>
      <p:bldP spid="8" grpId="0" bldLvl="0" animBg="1"/>
      <p:bldP spid="1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056005" y="1341755"/>
            <a:ext cx="982726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（</a:t>
            </a:r>
            <a:r>
              <a:rPr kumimoji="1" lang="en-US" altLang="zh-CN" sz="2400" b="0" dirty="0">
                <a:latin typeface="Symbol" panose="05050102010706020507" pitchFamily="18" charset="2"/>
                <a:ea typeface="宋体" panose="02010600030101010101" pitchFamily="2" charset="-122"/>
              </a:rPr>
              <a:t>3</a:t>
            </a:r>
            <a:r>
              <a:rPr kumimoji="1"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）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&lt;1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sz="3200" b="0" i="1" dirty="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</a:rPr>
              <a:t>电路为感性，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电流</a:t>
            </a:r>
            <a:r>
              <a:rPr kumimoji="1" lang="zh-CN" altLang="en-US" dirty="0">
                <a:latin typeface="Times New Roman" panose="02020603050405020304" pitchFamily="18" charset="0"/>
              </a:rPr>
              <a:t>落后电压。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2132330" y="4757425"/>
          <a:ext cx="54784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84" name="公式" r:id="rId1" imgW="2209800" imgH="304800" progId="Equation.3">
                  <p:embed/>
                </p:oleObj>
              </mc:Choice>
              <mc:Fallback>
                <p:oleObj name="公式" r:id="rId1" imgW="2209800" imgH="304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330" y="4757425"/>
                        <a:ext cx="5478463" cy="7477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024" name="Group 8"/>
          <p:cNvGrpSpPr/>
          <p:nvPr/>
        </p:nvGrpSpPr>
        <p:grpSpPr bwMode="auto">
          <a:xfrm>
            <a:off x="2135560" y="2491252"/>
            <a:ext cx="3448283" cy="550416"/>
            <a:chOff x="825" y="2421"/>
            <a:chExt cx="1748" cy="279"/>
          </a:xfrm>
        </p:grpSpPr>
        <p:sp>
          <p:nvSpPr>
            <p:cNvPr id="86025" name="Freeform 9"/>
            <p:cNvSpPr/>
            <p:nvPr/>
          </p:nvSpPr>
          <p:spPr bwMode="auto">
            <a:xfrm>
              <a:off x="825" y="2544"/>
              <a:ext cx="1488" cy="6"/>
            </a:xfrm>
            <a:custGeom>
              <a:avLst/>
              <a:gdLst>
                <a:gd name="T0" fmla="*/ 0 w 1488"/>
                <a:gd name="T1" fmla="*/ 0 h 6"/>
                <a:gd name="T2" fmla="*/ 1449 w 1488"/>
                <a:gd name="T3" fmla="*/ 3 h 6"/>
                <a:gd name="T4" fmla="*/ 1488 w 1488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8" h="6">
                  <a:moveTo>
                    <a:pt x="0" y="0"/>
                  </a:moveTo>
                  <a:lnTo>
                    <a:pt x="1449" y="3"/>
                  </a:lnTo>
                  <a:lnTo>
                    <a:pt x="1488" y="6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6026" name="Object 10"/>
            <p:cNvGraphicFramePr>
              <a:graphicFrameLocks noChangeAspect="1"/>
            </p:cNvGraphicFramePr>
            <p:nvPr/>
          </p:nvGraphicFramePr>
          <p:xfrm>
            <a:off x="2357" y="2421"/>
            <a:ext cx="2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5" name="公式" r:id="rId3" imgW="241300" imgH="304800" progId="Equation.3">
                    <p:embed/>
                  </p:oleObj>
                </mc:Choice>
                <mc:Fallback>
                  <p:oleObj name="公式" r:id="rId3" imgW="241300" imgH="304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7" y="2421"/>
                          <a:ext cx="2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27" name="Group 11"/>
          <p:cNvGrpSpPr/>
          <p:nvPr/>
        </p:nvGrpSpPr>
        <p:grpSpPr bwMode="auto">
          <a:xfrm>
            <a:off x="2135560" y="2567945"/>
            <a:ext cx="2016125" cy="720725"/>
            <a:chOff x="816" y="2531"/>
            <a:chExt cx="864" cy="311"/>
          </a:xfrm>
        </p:grpSpPr>
        <p:sp>
          <p:nvSpPr>
            <p:cNvPr id="86028" name="Line 12"/>
            <p:cNvSpPr>
              <a:spLocks noChangeShapeType="1"/>
            </p:cNvSpPr>
            <p:nvPr/>
          </p:nvSpPr>
          <p:spPr bwMode="auto">
            <a:xfrm>
              <a:off x="816" y="2592"/>
              <a:ext cx="864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6029" name="Object 13"/>
            <p:cNvGraphicFramePr>
              <a:graphicFrameLocks noChangeAspect="1"/>
            </p:cNvGraphicFramePr>
            <p:nvPr/>
          </p:nvGraphicFramePr>
          <p:xfrm>
            <a:off x="1392" y="2531"/>
            <a:ext cx="205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6" name="公式" r:id="rId5" imgW="266700" imgH="406400" progId="Equation.3">
                    <p:embed/>
                  </p:oleObj>
                </mc:Choice>
                <mc:Fallback>
                  <p:oleObj name="公式" r:id="rId5" imgW="266700" imgH="4064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531"/>
                          <a:ext cx="205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30" name="Group 14"/>
          <p:cNvGrpSpPr/>
          <p:nvPr/>
        </p:nvGrpSpPr>
        <p:grpSpPr bwMode="auto">
          <a:xfrm>
            <a:off x="3935785" y="2712408"/>
            <a:ext cx="720725" cy="1873250"/>
            <a:chOff x="1536" y="2592"/>
            <a:chExt cx="387" cy="1036"/>
          </a:xfrm>
        </p:grpSpPr>
        <p:sp>
          <p:nvSpPr>
            <p:cNvPr id="86031" name="Line 15"/>
            <p:cNvSpPr>
              <a:spLocks noChangeShapeType="1"/>
            </p:cNvSpPr>
            <p:nvPr/>
          </p:nvSpPr>
          <p:spPr bwMode="auto">
            <a:xfrm>
              <a:off x="1656" y="2592"/>
              <a:ext cx="0" cy="96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6032" name="Object 16"/>
            <p:cNvGraphicFramePr>
              <a:graphicFrameLocks noChangeAspect="1"/>
            </p:cNvGraphicFramePr>
            <p:nvPr/>
          </p:nvGraphicFramePr>
          <p:xfrm>
            <a:off x="1688" y="3249"/>
            <a:ext cx="235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7" name="公式" r:id="rId7" imgW="254000" imgH="406400" progId="Equation.3">
                    <p:embed/>
                  </p:oleObj>
                </mc:Choice>
                <mc:Fallback>
                  <p:oleObj name="公式" r:id="rId7" imgW="254000" imgH="4064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8" y="3249"/>
                          <a:ext cx="235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3" name="Freeform 17"/>
            <p:cNvSpPr/>
            <p:nvPr/>
          </p:nvSpPr>
          <p:spPr bwMode="auto">
            <a:xfrm flipV="1">
              <a:off x="1536" y="2592"/>
              <a:ext cx="120" cy="96"/>
            </a:xfrm>
            <a:custGeom>
              <a:avLst/>
              <a:gdLst>
                <a:gd name="T0" fmla="*/ 120 w 120"/>
                <a:gd name="T1" fmla="*/ 0 h 96"/>
                <a:gd name="T2" fmla="*/ 0 w 120"/>
                <a:gd name="T3" fmla="*/ 0 h 96"/>
                <a:gd name="T4" fmla="*/ 0 w 120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96">
                  <a:moveTo>
                    <a:pt x="12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6138" name="Group 122"/>
          <p:cNvGrpSpPr/>
          <p:nvPr/>
        </p:nvGrpSpPr>
        <p:grpSpPr bwMode="auto">
          <a:xfrm>
            <a:off x="2137206" y="2496508"/>
            <a:ext cx="2016125" cy="1439862"/>
            <a:chOff x="341" y="3249"/>
            <a:chExt cx="1225" cy="891"/>
          </a:xfrm>
        </p:grpSpPr>
        <p:sp>
          <p:nvSpPr>
            <p:cNvPr id="86035" name="Freeform 19"/>
            <p:cNvSpPr/>
            <p:nvPr/>
          </p:nvSpPr>
          <p:spPr bwMode="auto">
            <a:xfrm rot="5460533">
              <a:off x="713" y="3054"/>
              <a:ext cx="480" cy="1225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28575" cmpd="sng">
              <a:solidFill>
                <a:srgbClr val="66FFFF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6036" name="Object 20"/>
            <p:cNvGraphicFramePr>
              <a:graphicFrameLocks noChangeAspect="1"/>
            </p:cNvGraphicFramePr>
            <p:nvPr/>
          </p:nvGraphicFramePr>
          <p:xfrm>
            <a:off x="930" y="3793"/>
            <a:ext cx="336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8" name="公式" r:id="rId9" imgW="165100" imgH="292100" progId="Equation.3">
                    <p:embed/>
                  </p:oleObj>
                </mc:Choice>
                <mc:Fallback>
                  <p:oleObj name="公式" r:id="rId9" imgW="165100" imgH="29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793"/>
                          <a:ext cx="336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37" name="Freeform 21"/>
            <p:cNvSpPr/>
            <p:nvPr/>
          </p:nvSpPr>
          <p:spPr bwMode="auto">
            <a:xfrm flipV="1">
              <a:off x="628" y="3428"/>
              <a:ext cx="41" cy="100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38" name="Text Box 22"/>
            <p:cNvSpPr txBox="1">
              <a:spLocks noChangeArrowheads="1"/>
            </p:cNvSpPr>
            <p:nvPr/>
          </p:nvSpPr>
          <p:spPr bwMode="auto">
            <a:xfrm>
              <a:off x="657" y="3249"/>
              <a:ext cx="57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6039" name="Group 23"/>
          <p:cNvGrpSpPr/>
          <p:nvPr/>
        </p:nvGrpSpPr>
        <p:grpSpPr bwMode="auto">
          <a:xfrm>
            <a:off x="3732585" y="3544258"/>
            <a:ext cx="419100" cy="896937"/>
            <a:chOff x="1400" y="3104"/>
            <a:chExt cx="250" cy="448"/>
          </a:xfrm>
        </p:grpSpPr>
        <p:sp>
          <p:nvSpPr>
            <p:cNvPr id="86040" name="Line 24"/>
            <p:cNvSpPr>
              <a:spLocks noChangeShapeType="1"/>
            </p:cNvSpPr>
            <p:nvPr/>
          </p:nvSpPr>
          <p:spPr bwMode="auto">
            <a:xfrm flipV="1">
              <a:off x="1632" y="3120"/>
              <a:ext cx="0" cy="43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6041" name="Object 25"/>
            <p:cNvGraphicFramePr>
              <a:graphicFrameLocks noChangeAspect="1"/>
            </p:cNvGraphicFramePr>
            <p:nvPr/>
          </p:nvGraphicFramePr>
          <p:xfrm>
            <a:off x="1400" y="3104"/>
            <a:ext cx="25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089" name="公式" r:id="rId11" imgW="266700" imgH="406400" progId="Equation.3">
                    <p:embed/>
                  </p:oleObj>
                </mc:Choice>
                <mc:Fallback>
                  <p:oleObj name="公式" r:id="rId11" imgW="266700" imgH="4064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0" y="3104"/>
                          <a:ext cx="25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106" name="Group 9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6107" name="Picture 91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108" name="Text Box 9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6109" name="Group 9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6110" name="Picture 94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111" name="Text Box 9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6142" name="Group 12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6143" name="Picture 127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6144" name="Text Box 1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" name="Group 70"/>
          <p:cNvGrpSpPr/>
          <p:nvPr/>
        </p:nvGrpSpPr>
        <p:grpSpPr bwMode="auto">
          <a:xfrm>
            <a:off x="4254946" y="2796917"/>
            <a:ext cx="604838" cy="792163"/>
            <a:chOff x="1627" y="2918"/>
            <a:chExt cx="381" cy="499"/>
          </a:xfrm>
        </p:grpSpPr>
        <p:sp>
          <p:nvSpPr>
            <p:cNvPr id="58" name="AutoShape 71"/>
            <p:cNvSpPr/>
            <p:nvPr/>
          </p:nvSpPr>
          <p:spPr bwMode="auto">
            <a:xfrm>
              <a:off x="1627" y="2918"/>
              <a:ext cx="48" cy="499"/>
            </a:xfrm>
            <a:prstGeom prst="rightBrace">
              <a:avLst>
                <a:gd name="adj1" fmla="val 86632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72"/>
            <p:cNvSpPr txBox="1">
              <a:spLocks noChangeArrowheads="1"/>
            </p:cNvSpPr>
            <p:nvPr/>
          </p:nvSpPr>
          <p:spPr bwMode="auto">
            <a:xfrm>
              <a:off x="1627" y="3054"/>
              <a:ext cx="3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感性导纳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87070" name="Group 30"/>
          <p:cNvGrpSpPr/>
          <p:nvPr/>
        </p:nvGrpSpPr>
        <p:grpSpPr bwMode="auto">
          <a:xfrm>
            <a:off x="5080953" y="3276918"/>
            <a:ext cx="1655762" cy="576262"/>
            <a:chOff x="793" y="3022"/>
            <a:chExt cx="1043" cy="363"/>
          </a:xfrm>
        </p:grpSpPr>
        <p:sp>
          <p:nvSpPr>
            <p:cNvPr id="87071" name="Line 3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930" y="3385"/>
              <a:ext cx="725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7072" name="Text Box 32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793" y="3022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等效电路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87217" name="Group 177"/>
          <p:cNvGrpSpPr/>
          <p:nvPr/>
        </p:nvGrpSpPr>
        <p:grpSpPr bwMode="auto">
          <a:xfrm>
            <a:off x="6883083" y="2487295"/>
            <a:ext cx="3033712" cy="1835150"/>
            <a:chOff x="2517" y="482"/>
            <a:chExt cx="1911" cy="1156"/>
          </a:xfrm>
        </p:grpSpPr>
        <p:sp>
          <p:nvSpPr>
            <p:cNvPr id="87171" name="Line 131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2653" y="663"/>
              <a:ext cx="145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87155" name="Object 115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2880" y="570"/>
            <a:ext cx="15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2" name="公式" r:id="rId18" imgW="165100" imgH="406400" progId="Equation.3">
                    <p:embed/>
                  </p:oleObj>
                </mc:Choice>
                <mc:Fallback>
                  <p:oleObj name="公式" r:id="rId18" imgW="165100" imgH="4064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570"/>
                          <a:ext cx="15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56" name="Text Box 116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470" y="981"/>
              <a:ext cx="81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7157" name="Object 117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2562" y="935"/>
            <a:ext cx="21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3" name="公式" r:id="rId22" imgW="241300" imgH="419100" progId="Equation.3">
                    <p:embed/>
                  </p:oleObj>
                </mc:Choice>
                <mc:Fallback>
                  <p:oleObj name="公式" r:id="rId22" imgW="241300" imgH="4191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935"/>
                          <a:ext cx="213" cy="3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58" name="Object 118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4150" y="482"/>
            <a:ext cx="278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4" name="公式" r:id="rId25" imgW="266700" imgH="444500" progId="Equation.3">
                    <p:embed/>
                  </p:oleObj>
                </mc:Choice>
                <mc:Fallback>
                  <p:oleObj name="公式" r:id="rId25" imgW="266700" imgH="4445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482"/>
                          <a:ext cx="278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59" name="Object 119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3334" y="527"/>
            <a:ext cx="238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5" name="公式" r:id="rId28" imgW="241300" imgH="444500" progId="Equation.3">
                    <p:embed/>
                  </p:oleObj>
                </mc:Choice>
                <mc:Fallback>
                  <p:oleObj name="公式" r:id="rId28" imgW="241300" imgH="4445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527"/>
                          <a:ext cx="238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60" name="Text Box 120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970" y="980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61" name="Line 121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2789" y="663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62" name="Text Box 122"/>
            <p:cNvSpPr txBox="1"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>
              <a:off x="2517" y="66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63" name="Text Box 123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2517" y="125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64" name="Oval 124"/>
            <p:cNvSpPr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2585" y="1570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65" name="Oval 125"/>
            <p:cNvSpPr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2608" y="617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66" name="Freeform 126"/>
            <p:cNvSpPr/>
            <p:nvPr>
              <p:custDataLst>
                <p:tags r:id="rId36"/>
              </p:custDataLst>
            </p:nvPr>
          </p:nvSpPr>
          <p:spPr bwMode="auto">
            <a:xfrm>
              <a:off x="3288" y="663"/>
              <a:ext cx="45" cy="947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67" name="Freeform 127"/>
            <p:cNvSpPr/>
            <p:nvPr>
              <p:custDataLst>
                <p:tags r:id="rId37"/>
              </p:custDataLst>
            </p:nvPr>
          </p:nvSpPr>
          <p:spPr bwMode="auto">
            <a:xfrm>
              <a:off x="4104" y="663"/>
              <a:ext cx="1" cy="270"/>
            </a:xfrm>
            <a:custGeom>
              <a:avLst/>
              <a:gdLst>
                <a:gd name="T0" fmla="*/ 0 w 1"/>
                <a:gd name="T1" fmla="*/ 0 h 270"/>
                <a:gd name="T2" fmla="*/ 1 w 1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0">
                  <a:moveTo>
                    <a:pt x="0" y="0"/>
                  </a:moveTo>
                  <a:lnTo>
                    <a:pt x="1" y="27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68" name="Freeform 128"/>
            <p:cNvSpPr/>
            <p:nvPr>
              <p:custDataLst>
                <p:tags r:id="rId38"/>
              </p:custDataLst>
            </p:nvPr>
          </p:nvSpPr>
          <p:spPr bwMode="auto">
            <a:xfrm>
              <a:off x="4104" y="1343"/>
              <a:ext cx="1" cy="264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69" name="Line 129"/>
            <p:cNvSpPr>
              <a:spLocks noChangeShapeType="1"/>
            </p:cNvSpPr>
            <p:nvPr>
              <p:custDataLst>
                <p:tags r:id="rId39"/>
              </p:custDataLst>
            </p:nvPr>
          </p:nvSpPr>
          <p:spPr bwMode="auto">
            <a:xfrm rot="5400000">
              <a:off x="3144" y="853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70" name="Line 130"/>
            <p:cNvSpPr>
              <a:spLocks noChangeShapeType="1"/>
            </p:cNvSpPr>
            <p:nvPr>
              <p:custDataLst>
                <p:tags r:id="rId40"/>
              </p:custDataLst>
            </p:nvPr>
          </p:nvSpPr>
          <p:spPr bwMode="auto">
            <a:xfrm rot="5400000">
              <a:off x="3961" y="816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7172" name="Line 132"/>
            <p:cNvSpPr>
              <a:spLocks noChangeShapeType="1"/>
            </p:cNvSpPr>
            <p:nvPr>
              <p:custDataLst>
                <p:tags r:id="rId41"/>
              </p:custDataLst>
            </p:nvPr>
          </p:nvSpPr>
          <p:spPr bwMode="auto">
            <a:xfrm>
              <a:off x="2653" y="1615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87173" name="Rectangle 133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3225" y="9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87212" name="Group 172"/>
            <p:cNvGrpSpPr/>
            <p:nvPr/>
          </p:nvGrpSpPr>
          <p:grpSpPr bwMode="auto">
            <a:xfrm rot="10800000">
              <a:off x="4087" y="962"/>
              <a:ext cx="90" cy="363"/>
              <a:chOff x="1565" y="2614"/>
              <a:chExt cx="90" cy="486"/>
            </a:xfrm>
          </p:grpSpPr>
          <p:sp>
            <p:nvSpPr>
              <p:cNvPr id="87213" name="Arc 173"/>
              <p:cNvSpPr/>
              <p:nvPr>
                <p:custDataLst>
                  <p:tags r:id="rId43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214" name="Arc 174"/>
              <p:cNvSpPr/>
              <p:nvPr>
                <p:custDataLst>
                  <p:tags r:id="rId44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215" name="Arc 175"/>
              <p:cNvSpPr/>
              <p:nvPr>
                <p:custDataLst>
                  <p:tags r:id="rId45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216" name="Arc 176"/>
              <p:cNvSpPr/>
              <p:nvPr>
                <p:custDataLst>
                  <p:tags r:id="rId46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71" name="TextBox 70"/>
          <p:cNvSpPr txBox="1"/>
          <p:nvPr>
            <p:custDataLst>
              <p:tags r:id="rId47"/>
            </p:custDataLst>
          </p:nvPr>
        </p:nvSpPr>
        <p:spPr>
          <a:xfrm>
            <a:off x="9765665" y="3852545"/>
            <a:ext cx="1094105" cy="50419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L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=?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6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87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 autoUpdateAnimBg="0"/>
      <p:bldP spid="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969010" y="1628775"/>
            <a:ext cx="10521315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（</a:t>
            </a:r>
            <a:r>
              <a:rPr kumimoji="1" lang="en-US" altLang="zh-CN" sz="2400" dirty="0">
                <a:latin typeface="Symbol" panose="05050102010706020507" pitchFamily="18" charset="2"/>
                <a:ea typeface="宋体" panose="02010600030101010101" pitchFamily="2" charset="-122"/>
              </a:rPr>
              <a:t>4</a:t>
            </a:r>
            <a:r>
              <a:rPr kumimoji="1" lang="zh-CN" altLang="en-US" sz="2400" dirty="0">
                <a:latin typeface="Symbol" panose="05050102010706020507" pitchFamily="18" charset="2"/>
                <a:ea typeface="宋体" panose="02010600030101010101" pitchFamily="2" charset="-122"/>
              </a:rPr>
              <a:t>）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l-GR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 dirty="0">
                <a:latin typeface="Times New Roman" panose="02020603050405020304" pitchFamily="18" charset="0"/>
              </a:rPr>
              <a:t>电路为电阻性，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电流</a:t>
            </a:r>
            <a:r>
              <a:rPr kumimoji="1" lang="zh-CN" altLang="en-US" dirty="0">
                <a:latin typeface="Times New Roman" panose="02020603050405020304" pitchFamily="18" charset="0"/>
              </a:rPr>
              <a:t>与电压同相。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7112" name="Group 72"/>
          <p:cNvGrpSpPr/>
          <p:nvPr/>
        </p:nvGrpSpPr>
        <p:grpSpPr bwMode="auto">
          <a:xfrm>
            <a:off x="5590540" y="3434235"/>
            <a:ext cx="1655763" cy="576263"/>
            <a:chOff x="793" y="3248"/>
            <a:chExt cx="1043" cy="363"/>
          </a:xfrm>
        </p:grpSpPr>
        <p:sp>
          <p:nvSpPr>
            <p:cNvPr id="87113" name="Line 73"/>
            <p:cNvSpPr>
              <a:spLocks noChangeShapeType="1"/>
            </p:cNvSpPr>
            <p:nvPr/>
          </p:nvSpPr>
          <p:spPr bwMode="auto">
            <a:xfrm>
              <a:off x="930" y="3611"/>
              <a:ext cx="725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4" name="Text Box 74"/>
            <p:cNvSpPr txBox="1">
              <a:spLocks noChangeArrowheads="1"/>
            </p:cNvSpPr>
            <p:nvPr/>
          </p:nvSpPr>
          <p:spPr bwMode="auto">
            <a:xfrm>
              <a:off x="793" y="3248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dirty="0">
                  <a:latin typeface="Arial" panose="020B0604020202020204" pitchFamily="34" charset="0"/>
                </a:rPr>
                <a:t>等效电路</a:t>
              </a:r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87145" name="Group 10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7146" name="Picture 10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147" name="Text Box 10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7148" name="Group 10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7149" name="Picture 10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150" name="Text Box 1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7218" name="Group 178"/>
          <p:cNvGrpSpPr/>
          <p:nvPr/>
        </p:nvGrpSpPr>
        <p:grpSpPr bwMode="auto">
          <a:xfrm>
            <a:off x="8181340" y="2987744"/>
            <a:ext cx="2447925" cy="1457325"/>
            <a:chOff x="3606" y="2432"/>
            <a:chExt cx="1542" cy="918"/>
          </a:xfrm>
        </p:grpSpPr>
        <p:sp>
          <p:nvSpPr>
            <p:cNvPr id="87189" name="Line 149"/>
            <p:cNvSpPr>
              <a:spLocks noChangeShapeType="1"/>
            </p:cNvSpPr>
            <p:nvPr/>
          </p:nvSpPr>
          <p:spPr bwMode="auto">
            <a:xfrm>
              <a:off x="3742" y="2704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79" name="Text Box 139"/>
            <p:cNvSpPr txBox="1">
              <a:spLocks noChangeArrowheads="1"/>
            </p:cNvSpPr>
            <p:nvPr/>
          </p:nvSpPr>
          <p:spPr bwMode="auto">
            <a:xfrm>
              <a:off x="4377" y="2794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80" name="Line 140"/>
            <p:cNvSpPr>
              <a:spLocks noChangeShapeType="1"/>
            </p:cNvSpPr>
            <p:nvPr/>
          </p:nvSpPr>
          <p:spPr bwMode="auto">
            <a:xfrm>
              <a:off x="3923" y="2704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81" name="Text Box 141"/>
            <p:cNvSpPr txBox="1">
              <a:spLocks noChangeArrowheads="1"/>
            </p:cNvSpPr>
            <p:nvPr/>
          </p:nvSpPr>
          <p:spPr bwMode="auto">
            <a:xfrm>
              <a:off x="3606" y="270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82" name="Text Box 142"/>
            <p:cNvSpPr txBox="1">
              <a:spLocks noChangeArrowheads="1"/>
            </p:cNvSpPr>
            <p:nvPr/>
          </p:nvSpPr>
          <p:spPr bwMode="auto">
            <a:xfrm>
              <a:off x="3606" y="293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83" name="Oval 143"/>
            <p:cNvSpPr>
              <a:spLocks noChangeArrowheads="1"/>
            </p:cNvSpPr>
            <p:nvPr/>
          </p:nvSpPr>
          <p:spPr bwMode="auto">
            <a:xfrm>
              <a:off x="3688" y="321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84" name="Oval 144"/>
            <p:cNvSpPr>
              <a:spLocks noChangeArrowheads="1"/>
            </p:cNvSpPr>
            <p:nvPr/>
          </p:nvSpPr>
          <p:spPr bwMode="auto">
            <a:xfrm>
              <a:off x="3688" y="2667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7185" name="Text Box 145"/>
            <p:cNvSpPr txBox="1">
              <a:spLocks noChangeArrowheads="1"/>
            </p:cNvSpPr>
            <p:nvPr/>
          </p:nvSpPr>
          <p:spPr bwMode="auto">
            <a:xfrm>
              <a:off x="4785" y="256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86" name="Text Box 146"/>
            <p:cNvSpPr txBox="1">
              <a:spLocks noChangeArrowheads="1"/>
            </p:cNvSpPr>
            <p:nvPr/>
          </p:nvSpPr>
          <p:spPr bwMode="auto">
            <a:xfrm>
              <a:off x="4740" y="302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187" name="Line 147"/>
            <p:cNvSpPr>
              <a:spLocks noChangeShapeType="1"/>
            </p:cNvSpPr>
            <p:nvPr/>
          </p:nvSpPr>
          <p:spPr bwMode="auto">
            <a:xfrm>
              <a:off x="3742" y="3248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88" name="Line 148"/>
            <p:cNvSpPr>
              <a:spLocks noChangeShapeType="1"/>
            </p:cNvSpPr>
            <p:nvPr/>
          </p:nvSpPr>
          <p:spPr bwMode="auto">
            <a:xfrm>
              <a:off x="4740" y="2704"/>
              <a:ext cx="0" cy="5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90" name="Rectangle 150"/>
            <p:cNvSpPr>
              <a:spLocks noChangeArrowheads="1"/>
            </p:cNvSpPr>
            <p:nvPr/>
          </p:nvSpPr>
          <p:spPr bwMode="auto">
            <a:xfrm>
              <a:off x="4649" y="279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191" name="Object 151"/>
            <p:cNvGraphicFramePr>
              <a:graphicFrameLocks noChangeAspect="1"/>
            </p:cNvGraphicFramePr>
            <p:nvPr/>
          </p:nvGraphicFramePr>
          <p:xfrm>
            <a:off x="4241" y="2432"/>
            <a:ext cx="15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5" name="公式" r:id="rId2" imgW="165100" imgH="292100" progId="Equation.3">
                    <p:embed/>
                  </p:oleObj>
                </mc:Choice>
                <mc:Fallback>
                  <p:oleObj name="公式" r:id="rId2" imgW="165100" imgH="29210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432"/>
                          <a:ext cx="15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92" name="Object 152"/>
            <p:cNvGraphicFramePr>
              <a:graphicFrameLocks noChangeAspect="1"/>
            </p:cNvGraphicFramePr>
            <p:nvPr/>
          </p:nvGraphicFramePr>
          <p:xfrm>
            <a:off x="4810" y="2794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6" name="公式" r:id="rId4" imgW="317500" imgH="355600" progId="Equation.3">
                    <p:embed/>
                  </p:oleObj>
                </mc:Choice>
                <mc:Fallback>
                  <p:oleObj name="公式" r:id="rId4" imgW="317500" imgH="355600" progId="Equation.3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0" y="2794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193" name="Object 153"/>
            <p:cNvGraphicFramePr>
              <a:graphicFrameLocks noChangeAspect="1"/>
            </p:cNvGraphicFramePr>
            <p:nvPr/>
          </p:nvGraphicFramePr>
          <p:xfrm>
            <a:off x="3787" y="2840"/>
            <a:ext cx="2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7" name="公式" r:id="rId6" imgW="241300" imgH="304800" progId="Equation.3">
                    <p:embed/>
                  </p:oleObj>
                </mc:Choice>
                <mc:Fallback>
                  <p:oleObj name="公式" r:id="rId6" imgW="241300" imgH="304800" progId="Equation.3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7" y="2840"/>
                          <a:ext cx="2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94" name="Group 154"/>
          <p:cNvGrpSpPr/>
          <p:nvPr/>
        </p:nvGrpSpPr>
        <p:grpSpPr bwMode="auto">
          <a:xfrm>
            <a:off x="2226628" y="3780308"/>
            <a:ext cx="2916237" cy="457200"/>
            <a:chOff x="567" y="1154"/>
            <a:chExt cx="1837" cy="288"/>
          </a:xfrm>
        </p:grpSpPr>
        <p:graphicFrame>
          <p:nvGraphicFramePr>
            <p:cNvPr id="87195" name="Object 155"/>
            <p:cNvGraphicFramePr>
              <a:graphicFrameLocks noChangeAspect="1"/>
            </p:cNvGraphicFramePr>
            <p:nvPr/>
          </p:nvGraphicFramePr>
          <p:xfrm>
            <a:off x="2166" y="1154"/>
            <a:ext cx="23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8" name="公式" r:id="rId8" imgW="241300" imgH="304800" progId="Equation.3">
                    <p:embed/>
                  </p:oleObj>
                </mc:Choice>
                <mc:Fallback>
                  <p:oleObj name="公式" r:id="rId8" imgW="241300" imgH="30480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6" y="1154"/>
                          <a:ext cx="23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96" name="Line 156"/>
            <p:cNvSpPr>
              <a:spLocks noChangeShapeType="1"/>
            </p:cNvSpPr>
            <p:nvPr/>
          </p:nvSpPr>
          <p:spPr bwMode="auto">
            <a:xfrm>
              <a:off x="567" y="1298"/>
              <a:ext cx="1587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7197" name="Group 157"/>
          <p:cNvGrpSpPr/>
          <p:nvPr/>
        </p:nvGrpSpPr>
        <p:grpSpPr bwMode="auto">
          <a:xfrm>
            <a:off x="2207578" y="4008908"/>
            <a:ext cx="2189162" cy="576263"/>
            <a:chOff x="768" y="3417"/>
            <a:chExt cx="968" cy="284"/>
          </a:xfrm>
        </p:grpSpPr>
        <p:sp>
          <p:nvSpPr>
            <p:cNvPr id="87198" name="Line 158"/>
            <p:cNvSpPr>
              <a:spLocks noChangeShapeType="1"/>
            </p:cNvSpPr>
            <p:nvPr/>
          </p:nvSpPr>
          <p:spPr bwMode="auto">
            <a:xfrm>
              <a:off x="768" y="3417"/>
              <a:ext cx="859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199" name="Object 159"/>
            <p:cNvGraphicFramePr>
              <a:graphicFrameLocks noChangeAspect="1"/>
            </p:cNvGraphicFramePr>
            <p:nvPr/>
          </p:nvGraphicFramePr>
          <p:xfrm>
            <a:off x="1271" y="3444"/>
            <a:ext cx="46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19" name="公式" r:id="rId10" imgW="609600" imgH="355600" progId="Equation.3">
                    <p:embed/>
                  </p:oleObj>
                </mc:Choice>
                <mc:Fallback>
                  <p:oleObj name="公式" r:id="rId10" imgW="609600" imgH="355600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1" y="3444"/>
                          <a:ext cx="46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00" name="Group 160"/>
          <p:cNvGrpSpPr/>
          <p:nvPr/>
        </p:nvGrpSpPr>
        <p:grpSpPr bwMode="auto">
          <a:xfrm>
            <a:off x="3648280" y="3000847"/>
            <a:ext cx="465138" cy="963613"/>
            <a:chOff x="2116" y="1953"/>
            <a:chExt cx="293" cy="607"/>
          </a:xfrm>
        </p:grpSpPr>
        <p:sp>
          <p:nvSpPr>
            <p:cNvPr id="87201" name="Line 161"/>
            <p:cNvSpPr>
              <a:spLocks noChangeShapeType="1"/>
            </p:cNvSpPr>
            <p:nvPr/>
          </p:nvSpPr>
          <p:spPr bwMode="auto">
            <a:xfrm flipV="1">
              <a:off x="2388" y="2062"/>
              <a:ext cx="0" cy="498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202" name="Object 162"/>
            <p:cNvGraphicFramePr>
              <a:graphicFrameLocks noChangeAspect="1"/>
            </p:cNvGraphicFramePr>
            <p:nvPr/>
          </p:nvGraphicFramePr>
          <p:xfrm>
            <a:off x="2116" y="1953"/>
            <a:ext cx="29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0" name="公式" r:id="rId12" imgW="254000" imgH="355600" progId="Equation.3">
                    <p:embed/>
                  </p:oleObj>
                </mc:Choice>
                <mc:Fallback>
                  <p:oleObj name="公式" r:id="rId12" imgW="254000" imgH="355600" progId="Equation.3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6" y="1953"/>
                          <a:ext cx="29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03" name="Group 163"/>
          <p:cNvGrpSpPr/>
          <p:nvPr/>
        </p:nvGrpSpPr>
        <p:grpSpPr bwMode="auto">
          <a:xfrm>
            <a:off x="4152748" y="3186967"/>
            <a:ext cx="431988" cy="849772"/>
            <a:chOff x="1660" y="2533"/>
            <a:chExt cx="200" cy="408"/>
          </a:xfrm>
        </p:grpSpPr>
        <p:sp>
          <p:nvSpPr>
            <p:cNvPr id="87204" name="Line 164"/>
            <p:cNvSpPr>
              <a:spLocks noChangeShapeType="1"/>
            </p:cNvSpPr>
            <p:nvPr/>
          </p:nvSpPr>
          <p:spPr bwMode="auto">
            <a:xfrm>
              <a:off x="1660" y="2533"/>
              <a:ext cx="0" cy="408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7205" name="Object 165"/>
            <p:cNvGraphicFramePr>
              <a:graphicFrameLocks noChangeAspect="1"/>
            </p:cNvGraphicFramePr>
            <p:nvPr/>
          </p:nvGraphicFramePr>
          <p:xfrm>
            <a:off x="1687" y="2686"/>
            <a:ext cx="173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21" name="公式" r:id="rId14" imgW="241300" imgH="355600" progId="Equation.3">
                    <p:embed/>
                  </p:oleObj>
                </mc:Choice>
                <mc:Fallback>
                  <p:oleObj name="公式" r:id="rId14" imgW="241300" imgH="355600" progId="Equation.3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7" y="2686"/>
                          <a:ext cx="173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209" name="Group 16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7210" name="Picture 17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211" name="Text Box 17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电阻性导纳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8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8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7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557213" y="1337628"/>
            <a:ext cx="580453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/>
          <a:p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5.</a:t>
            </a:r>
            <a:r>
              <a:rPr kumimoji="1" lang="en-US" altLang="zh-CN" sz="3200" dirty="0">
                <a:solidFill>
                  <a:schemeClr val="bg1"/>
                </a:solidFill>
              </a:rPr>
              <a:t> </a:t>
            </a:r>
            <a:r>
              <a:rPr kumimoji="1" lang="zh-CN" altLang="en-US" sz="3200" dirty="0">
                <a:solidFill>
                  <a:schemeClr val="bg1"/>
                </a:solidFill>
              </a:rPr>
              <a:t>复阻抗和复导纳的等效互换</a:t>
            </a:r>
            <a:endParaRPr kumimoji="1"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922020" y="5614035"/>
            <a:ext cx="1080452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 smtClean="0"/>
              <a:t>一般情况，</a:t>
            </a:r>
            <a:r>
              <a:rPr kumimoji="1" lang="en-US" altLang="zh-CN" b="0" i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/R</a:t>
            </a:r>
            <a:r>
              <a:rPr kumimoji="1" lang="zh-CN" altLang="en-US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/X</a:t>
            </a:r>
            <a:r>
              <a:rPr kumimoji="1" lang="zh-CN" altLang="en-US" b="0" i="1" dirty="0" smtClean="0">
                <a:latin typeface="Times New Roman" panose="02020603050405020304" pitchFamily="18" charset="0"/>
              </a:rPr>
              <a:t>。</a:t>
            </a:r>
            <a:r>
              <a:rPr kumimoji="1" lang="zh-CN" altLang="en-US" dirty="0" smtClean="0"/>
              <a:t>若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dirty="0"/>
              <a:t>为感性，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b="0" dirty="0">
                <a:latin typeface="Times New Roman" panose="02020603050405020304" pitchFamily="18" charset="0"/>
              </a:rPr>
              <a:t>，</a:t>
            </a:r>
            <a:r>
              <a:rPr kumimoji="1" lang="zh-CN" altLang="en-US" dirty="0"/>
              <a:t>则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dirty="0"/>
              <a:t>，即仍为感性。</a:t>
            </a:r>
            <a:endParaRPr kumimoji="1" lang="zh-CN" altLang="en-US" i="1" dirty="0"/>
          </a:p>
        </p:txBody>
      </p:sp>
      <p:graphicFrame>
        <p:nvGraphicFramePr>
          <p:cNvPr id="57376" name="Object 32"/>
          <p:cNvGraphicFramePr>
            <a:graphicFrameLocks noChangeAspect="1"/>
          </p:cNvGraphicFramePr>
          <p:nvPr/>
        </p:nvGraphicFramePr>
        <p:xfrm>
          <a:off x="628015" y="2711768"/>
          <a:ext cx="58324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4" name="公式" r:id="rId1" imgW="3352800" imgH="495300" progId="Equation.3">
                  <p:embed/>
                </p:oleObj>
              </mc:Choice>
              <mc:Fallback>
                <p:oleObj name="公式" r:id="rId1" imgW="3352800" imgH="495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" y="2711768"/>
                        <a:ext cx="5832475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7" name="Object 33"/>
          <p:cNvGraphicFramePr>
            <a:graphicFrameLocks noChangeAspect="1"/>
          </p:cNvGraphicFramePr>
          <p:nvPr/>
        </p:nvGraphicFramePr>
        <p:xfrm>
          <a:off x="989013" y="3718560"/>
          <a:ext cx="44211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5" name="公式" r:id="rId3" imgW="2451100" imgH="406400" progId="Equation.3">
                  <p:embed/>
                </p:oleObj>
              </mc:Choice>
              <mc:Fallback>
                <p:oleObj name="公式" r:id="rId3" imgW="2451100" imgH="4064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3718560"/>
                        <a:ext cx="44211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78" name="Object 34"/>
          <p:cNvGraphicFramePr>
            <a:graphicFrameLocks noChangeAspect="1"/>
          </p:cNvGraphicFramePr>
          <p:nvPr/>
        </p:nvGraphicFramePr>
        <p:xfrm>
          <a:off x="703580" y="4560888"/>
          <a:ext cx="36179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106" name="公式" r:id="rId5" imgW="2374900" imgH="647700" progId="Equation.3">
                  <p:embed/>
                </p:oleObj>
              </mc:Choice>
              <mc:Fallback>
                <p:oleObj name="公式" r:id="rId5" imgW="2374900" imgH="6477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" y="4560888"/>
                        <a:ext cx="36179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90" name="AutoShape 46"/>
          <p:cNvSpPr>
            <a:spLocks noChangeArrowheads="1"/>
          </p:cNvSpPr>
          <p:nvPr/>
        </p:nvSpPr>
        <p:spPr bwMode="auto">
          <a:xfrm rot="5400000">
            <a:off x="10830243" y="3136265"/>
            <a:ext cx="719137" cy="215900"/>
          </a:xfrm>
          <a:prstGeom prst="rightArrow">
            <a:avLst>
              <a:gd name="adj1" fmla="val 50000"/>
              <a:gd name="adj2" fmla="val 83272"/>
            </a:avLst>
          </a:prstGeom>
          <a:solidFill>
            <a:srgbClr val="FF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7395" name="Group 5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7396" name="Picture 52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397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398" name="Group 5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7399" name="Picture 55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400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433" name="Group 89"/>
          <p:cNvGrpSpPr/>
          <p:nvPr/>
        </p:nvGrpSpPr>
        <p:grpSpPr bwMode="auto">
          <a:xfrm>
            <a:off x="8595360" y="1411923"/>
            <a:ext cx="2803525" cy="1439862"/>
            <a:chOff x="748" y="799"/>
            <a:chExt cx="1766" cy="907"/>
          </a:xfrm>
        </p:grpSpPr>
        <p:sp>
          <p:nvSpPr>
            <p:cNvPr id="57405" name="Line 61"/>
            <p:cNvSpPr>
              <a:spLocks noChangeShapeType="1"/>
            </p:cNvSpPr>
            <p:nvPr/>
          </p:nvSpPr>
          <p:spPr bwMode="auto">
            <a:xfrm>
              <a:off x="1021" y="890"/>
              <a:ext cx="10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6" name="Rectangle 62"/>
            <p:cNvSpPr>
              <a:spLocks noChangeArrowheads="1"/>
            </p:cNvSpPr>
            <p:nvPr/>
          </p:nvSpPr>
          <p:spPr bwMode="auto">
            <a:xfrm>
              <a:off x="1338" y="7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7" name="Line 63"/>
            <p:cNvSpPr>
              <a:spLocks noChangeShapeType="1"/>
            </p:cNvSpPr>
            <p:nvPr/>
          </p:nvSpPr>
          <p:spPr bwMode="auto">
            <a:xfrm>
              <a:off x="2110" y="890"/>
              <a:ext cx="0" cy="7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8" name="Line 64"/>
            <p:cNvSpPr>
              <a:spLocks noChangeShapeType="1"/>
            </p:cNvSpPr>
            <p:nvPr/>
          </p:nvSpPr>
          <p:spPr bwMode="auto">
            <a:xfrm>
              <a:off x="1066" y="1661"/>
              <a:ext cx="1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09" name="AutoShape 65"/>
            <p:cNvSpPr>
              <a:spLocks noChangeArrowheads="1"/>
            </p:cNvSpPr>
            <p:nvPr/>
          </p:nvSpPr>
          <p:spPr bwMode="auto">
            <a:xfrm>
              <a:off x="748" y="1162"/>
              <a:ext cx="333" cy="136"/>
            </a:xfrm>
            <a:prstGeom prst="rightArrow">
              <a:avLst>
                <a:gd name="adj1" fmla="val 50000"/>
                <a:gd name="adj2" fmla="val 61213"/>
              </a:avLst>
            </a:pr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0" name="Text Box 66"/>
            <p:cNvSpPr txBox="1">
              <a:spLocks noChangeArrowheads="1"/>
            </p:cNvSpPr>
            <p:nvPr/>
          </p:nvSpPr>
          <p:spPr bwMode="auto">
            <a:xfrm>
              <a:off x="1066" y="1116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11" name="Text Box 67"/>
            <p:cNvSpPr txBox="1">
              <a:spLocks noChangeArrowheads="1"/>
            </p:cNvSpPr>
            <p:nvPr/>
          </p:nvSpPr>
          <p:spPr bwMode="auto">
            <a:xfrm>
              <a:off x="1384" y="890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12" name="Text Box 68"/>
            <p:cNvSpPr txBox="1">
              <a:spLocks noChangeArrowheads="1"/>
            </p:cNvSpPr>
            <p:nvPr/>
          </p:nvSpPr>
          <p:spPr bwMode="auto">
            <a:xfrm>
              <a:off x="2200" y="1116"/>
              <a:ext cx="3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13" name="Oval 69"/>
            <p:cNvSpPr>
              <a:spLocks noChangeArrowheads="1"/>
            </p:cNvSpPr>
            <p:nvPr/>
          </p:nvSpPr>
          <p:spPr bwMode="auto">
            <a:xfrm>
              <a:off x="976" y="161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7414" name="Oval 70"/>
            <p:cNvSpPr>
              <a:spLocks noChangeArrowheads="1"/>
            </p:cNvSpPr>
            <p:nvPr/>
          </p:nvSpPr>
          <p:spPr bwMode="auto">
            <a:xfrm>
              <a:off x="930" y="84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7415" name="Rectangle 71"/>
            <p:cNvSpPr>
              <a:spLocks noChangeArrowheads="1"/>
            </p:cNvSpPr>
            <p:nvPr/>
          </p:nvSpPr>
          <p:spPr bwMode="auto">
            <a:xfrm>
              <a:off x="2064" y="11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432" name="Group 88"/>
          <p:cNvGrpSpPr/>
          <p:nvPr/>
        </p:nvGrpSpPr>
        <p:grpSpPr bwMode="auto">
          <a:xfrm>
            <a:off x="8250873" y="3709353"/>
            <a:ext cx="3094038" cy="1366837"/>
            <a:chOff x="3243" y="845"/>
            <a:chExt cx="1949" cy="861"/>
          </a:xfrm>
        </p:grpSpPr>
        <p:sp>
          <p:nvSpPr>
            <p:cNvPr id="57417" name="Line 73"/>
            <p:cNvSpPr>
              <a:spLocks noChangeShapeType="1"/>
            </p:cNvSpPr>
            <p:nvPr/>
          </p:nvSpPr>
          <p:spPr bwMode="auto">
            <a:xfrm>
              <a:off x="3534" y="890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8" name="Line 74"/>
            <p:cNvSpPr>
              <a:spLocks noChangeShapeType="1"/>
            </p:cNvSpPr>
            <p:nvPr/>
          </p:nvSpPr>
          <p:spPr bwMode="auto">
            <a:xfrm>
              <a:off x="3522" y="1661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19" name="Line 75"/>
            <p:cNvSpPr>
              <a:spLocks noChangeShapeType="1"/>
            </p:cNvSpPr>
            <p:nvPr/>
          </p:nvSpPr>
          <p:spPr bwMode="auto">
            <a:xfrm flipV="1">
              <a:off x="4785" y="890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0" name="Line 76"/>
            <p:cNvSpPr>
              <a:spLocks noChangeShapeType="1"/>
            </p:cNvSpPr>
            <p:nvPr/>
          </p:nvSpPr>
          <p:spPr bwMode="auto">
            <a:xfrm>
              <a:off x="4105" y="878"/>
              <a:ext cx="5" cy="78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1" name="Text Box 77"/>
            <p:cNvSpPr txBox="1">
              <a:spLocks noChangeArrowheads="1"/>
            </p:cNvSpPr>
            <p:nvPr/>
          </p:nvSpPr>
          <p:spPr bwMode="auto">
            <a:xfrm>
              <a:off x="4176" y="1072"/>
              <a:ext cx="27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22" name="Text Box 78"/>
            <p:cNvSpPr txBox="1">
              <a:spLocks noChangeArrowheads="1"/>
            </p:cNvSpPr>
            <p:nvPr/>
          </p:nvSpPr>
          <p:spPr bwMode="auto">
            <a:xfrm>
              <a:off x="4878" y="1116"/>
              <a:ext cx="3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23" name="AutoShape 79"/>
            <p:cNvSpPr>
              <a:spLocks noChangeArrowheads="1"/>
            </p:cNvSpPr>
            <p:nvPr/>
          </p:nvSpPr>
          <p:spPr bwMode="auto">
            <a:xfrm>
              <a:off x="3243" y="1208"/>
              <a:ext cx="350" cy="136"/>
            </a:xfrm>
            <a:prstGeom prst="rightArrow">
              <a:avLst>
                <a:gd name="adj1" fmla="val 50000"/>
                <a:gd name="adj2" fmla="val 64338"/>
              </a:avLst>
            </a:pr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4" name="Text Box 80"/>
            <p:cNvSpPr txBox="1">
              <a:spLocks noChangeArrowheads="1"/>
            </p:cNvSpPr>
            <p:nvPr/>
          </p:nvSpPr>
          <p:spPr bwMode="auto">
            <a:xfrm>
              <a:off x="3630" y="1116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425" name="Oval 81"/>
            <p:cNvSpPr>
              <a:spLocks noChangeArrowheads="1"/>
            </p:cNvSpPr>
            <p:nvPr/>
          </p:nvSpPr>
          <p:spPr bwMode="auto">
            <a:xfrm>
              <a:off x="3450" y="84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7426" name="Oval 82"/>
            <p:cNvSpPr>
              <a:spLocks noChangeArrowheads="1"/>
            </p:cNvSpPr>
            <p:nvPr/>
          </p:nvSpPr>
          <p:spPr bwMode="auto">
            <a:xfrm>
              <a:off x="3450" y="161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7427" name="Rectangle 83"/>
            <p:cNvSpPr>
              <a:spLocks noChangeArrowheads="1"/>
            </p:cNvSpPr>
            <p:nvPr/>
          </p:nvSpPr>
          <p:spPr bwMode="auto">
            <a:xfrm>
              <a:off x="4720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428" name="Rectangle 84"/>
            <p:cNvSpPr>
              <a:spLocks noChangeArrowheads="1"/>
            </p:cNvSpPr>
            <p:nvPr/>
          </p:nvSpPr>
          <p:spPr bwMode="auto">
            <a:xfrm>
              <a:off x="4040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7429" name="Group 85"/>
          <p:cNvGrpSpPr/>
          <p:nvPr/>
        </p:nvGrpSpPr>
        <p:grpSpPr bwMode="auto">
          <a:xfrm>
            <a:off x="5375593" y="4726623"/>
            <a:ext cx="1643063" cy="850900"/>
            <a:chOff x="385" y="3022"/>
            <a:chExt cx="1035" cy="536"/>
          </a:xfrm>
        </p:grpSpPr>
        <p:pic>
          <p:nvPicPr>
            <p:cNvPr id="57430" name="Picture 86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431" name="Text Box 87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57437" name="Group 9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7438" name="Picture 9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439" name="Text Box 9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7442" name="Group 98"/>
          <p:cNvGrpSpPr/>
          <p:nvPr/>
        </p:nvGrpSpPr>
        <p:grpSpPr bwMode="auto">
          <a:xfrm>
            <a:off x="712470" y="2063433"/>
            <a:ext cx="3798888" cy="490537"/>
            <a:chOff x="212" y="1797"/>
            <a:chExt cx="2393" cy="309"/>
          </a:xfrm>
        </p:grpSpPr>
        <p:graphicFrame>
          <p:nvGraphicFramePr>
            <p:cNvPr id="57347" name="Object 3"/>
            <p:cNvGraphicFramePr>
              <a:graphicFrameLocks noChangeAspect="1"/>
            </p:cNvGraphicFramePr>
            <p:nvPr/>
          </p:nvGraphicFramePr>
          <p:xfrm>
            <a:off x="212" y="1797"/>
            <a:ext cx="2393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07" name="公式" r:id="rId9" imgW="2489200" imgH="317500" progId="Equation.3">
                    <p:embed/>
                  </p:oleObj>
                </mc:Choice>
                <mc:Fallback>
                  <p:oleObj name="公式" r:id="rId9" imgW="2489200" imgH="317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" y="1797"/>
                          <a:ext cx="2393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40" name="Line 96"/>
            <p:cNvSpPr>
              <a:spLocks noChangeShapeType="1"/>
            </p:cNvSpPr>
            <p:nvPr/>
          </p:nvSpPr>
          <p:spPr bwMode="auto">
            <a:xfrm>
              <a:off x="2064" y="208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7443" name="Group 99"/>
          <p:cNvGrpSpPr/>
          <p:nvPr/>
        </p:nvGrpSpPr>
        <p:grpSpPr bwMode="auto">
          <a:xfrm>
            <a:off x="4004945" y="2088833"/>
            <a:ext cx="4395788" cy="487362"/>
            <a:chOff x="2512" y="1813"/>
            <a:chExt cx="2769" cy="307"/>
          </a:xfrm>
        </p:grpSpPr>
        <p:graphicFrame>
          <p:nvGraphicFramePr>
            <p:cNvPr id="57375" name="Object 31"/>
            <p:cNvGraphicFramePr>
              <a:graphicFrameLocks noChangeAspect="1"/>
            </p:cNvGraphicFramePr>
            <p:nvPr/>
          </p:nvGraphicFramePr>
          <p:xfrm>
            <a:off x="2512" y="1813"/>
            <a:ext cx="2769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108" name="公式" r:id="rId11" imgW="2882900" imgH="317500" progId="Equation.3">
                    <p:embed/>
                  </p:oleObj>
                </mc:Choice>
                <mc:Fallback>
                  <p:oleObj name="公式" r:id="rId11" imgW="2882900" imgH="3175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1813"/>
                          <a:ext cx="2769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441" name="Line 97"/>
            <p:cNvSpPr>
              <a:spLocks noChangeShapeType="1"/>
            </p:cNvSpPr>
            <p:nvPr/>
          </p:nvSpPr>
          <p:spPr bwMode="auto">
            <a:xfrm>
              <a:off x="4776" y="209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56663" y="29632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电阻、电抗串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06499" y="5157173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电导、电纳并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98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阻抗转换为导纳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57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57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5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5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7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/>
      <p:bldP spid="57348" grpId="0"/>
      <p:bldP spid="57390" grpId="0" bldLvl="0" animBg="1"/>
      <p:bldP spid="2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1274128" y="1696403"/>
            <a:ext cx="55753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/>
              <a:t>同样，若</a:t>
            </a:r>
            <a:r>
              <a:rPr kumimoji="1" lang="zh-CN" altLang="en-US" dirty="0" smtClean="0"/>
              <a:t>由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导纳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Y</a:t>
            </a:r>
            <a:r>
              <a:rPr kumimoji="1" lang="zh-CN" altLang="en-US" dirty="0" smtClean="0"/>
              <a:t>变为</a:t>
            </a:r>
            <a:r>
              <a:rPr kumimoji="1"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阻抗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zh-CN" altLang="en-US" dirty="0"/>
              <a:t>，则有</a:t>
            </a:r>
            <a:endParaRPr kumimoji="1" lang="zh-CN" altLang="en-US" dirty="0"/>
          </a:p>
        </p:txBody>
      </p:sp>
      <p:sp>
        <p:nvSpPr>
          <p:cNvPr id="56349" name="AutoShape 29"/>
          <p:cNvSpPr>
            <a:spLocks noChangeArrowheads="1"/>
          </p:cNvSpPr>
          <p:nvPr/>
        </p:nvSpPr>
        <p:spPr bwMode="auto">
          <a:xfrm rot="5400000">
            <a:off x="10759758" y="3566160"/>
            <a:ext cx="609600" cy="228600"/>
          </a:xfrm>
          <a:prstGeom prst="rightArrow">
            <a:avLst>
              <a:gd name="adj1" fmla="val 50000"/>
              <a:gd name="adj2" fmla="val 66667"/>
            </a:avLst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66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380" name="Group 6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6381" name="Picture 6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82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6383" name="Group 6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6384" name="Picture 6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85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6414" name="Group 94"/>
          <p:cNvGrpSpPr/>
          <p:nvPr/>
        </p:nvGrpSpPr>
        <p:grpSpPr bwMode="auto">
          <a:xfrm>
            <a:off x="8379461" y="1985328"/>
            <a:ext cx="3022600" cy="1366837"/>
            <a:chOff x="3288" y="845"/>
            <a:chExt cx="1904" cy="861"/>
          </a:xfrm>
        </p:grpSpPr>
        <p:sp>
          <p:nvSpPr>
            <p:cNvPr id="56415" name="Line 95"/>
            <p:cNvSpPr>
              <a:spLocks noChangeShapeType="1"/>
            </p:cNvSpPr>
            <p:nvPr/>
          </p:nvSpPr>
          <p:spPr bwMode="auto">
            <a:xfrm>
              <a:off x="3534" y="890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6" name="Line 96"/>
            <p:cNvSpPr>
              <a:spLocks noChangeShapeType="1"/>
            </p:cNvSpPr>
            <p:nvPr/>
          </p:nvSpPr>
          <p:spPr bwMode="auto">
            <a:xfrm>
              <a:off x="3522" y="1661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7" name="Line 97"/>
            <p:cNvSpPr>
              <a:spLocks noChangeShapeType="1"/>
            </p:cNvSpPr>
            <p:nvPr/>
          </p:nvSpPr>
          <p:spPr bwMode="auto">
            <a:xfrm flipV="1">
              <a:off x="4785" y="890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8" name="Line 98"/>
            <p:cNvSpPr>
              <a:spLocks noChangeShapeType="1"/>
            </p:cNvSpPr>
            <p:nvPr/>
          </p:nvSpPr>
          <p:spPr bwMode="auto">
            <a:xfrm>
              <a:off x="4105" y="878"/>
              <a:ext cx="5" cy="78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19" name="Text Box 99"/>
            <p:cNvSpPr txBox="1">
              <a:spLocks noChangeArrowheads="1"/>
            </p:cNvSpPr>
            <p:nvPr/>
          </p:nvSpPr>
          <p:spPr bwMode="auto">
            <a:xfrm>
              <a:off x="4176" y="1072"/>
              <a:ext cx="27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420" name="Text Box 100"/>
            <p:cNvSpPr txBox="1">
              <a:spLocks noChangeArrowheads="1"/>
            </p:cNvSpPr>
            <p:nvPr/>
          </p:nvSpPr>
          <p:spPr bwMode="auto">
            <a:xfrm>
              <a:off x="4878" y="1116"/>
              <a:ext cx="3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421" name="AutoShape 101"/>
            <p:cNvSpPr>
              <a:spLocks noChangeArrowheads="1"/>
            </p:cNvSpPr>
            <p:nvPr/>
          </p:nvSpPr>
          <p:spPr bwMode="auto">
            <a:xfrm>
              <a:off x="3288" y="1208"/>
              <a:ext cx="350" cy="136"/>
            </a:xfrm>
            <a:prstGeom prst="rightArrow">
              <a:avLst>
                <a:gd name="adj1" fmla="val 50000"/>
                <a:gd name="adj2" fmla="val 64338"/>
              </a:avLst>
            </a:pr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2" name="Text Box 102"/>
            <p:cNvSpPr txBox="1">
              <a:spLocks noChangeArrowheads="1"/>
            </p:cNvSpPr>
            <p:nvPr/>
          </p:nvSpPr>
          <p:spPr bwMode="auto">
            <a:xfrm>
              <a:off x="3630" y="1116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423" name="Oval 103"/>
            <p:cNvSpPr>
              <a:spLocks noChangeArrowheads="1"/>
            </p:cNvSpPr>
            <p:nvPr/>
          </p:nvSpPr>
          <p:spPr bwMode="auto">
            <a:xfrm>
              <a:off x="3450" y="84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6424" name="Oval 104"/>
            <p:cNvSpPr>
              <a:spLocks noChangeArrowheads="1"/>
            </p:cNvSpPr>
            <p:nvPr/>
          </p:nvSpPr>
          <p:spPr bwMode="auto">
            <a:xfrm>
              <a:off x="3450" y="161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6425" name="Rectangle 105"/>
            <p:cNvSpPr>
              <a:spLocks noChangeArrowheads="1"/>
            </p:cNvSpPr>
            <p:nvPr/>
          </p:nvSpPr>
          <p:spPr bwMode="auto">
            <a:xfrm>
              <a:off x="4720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6" name="Rectangle 106"/>
            <p:cNvSpPr>
              <a:spLocks noChangeArrowheads="1"/>
            </p:cNvSpPr>
            <p:nvPr/>
          </p:nvSpPr>
          <p:spPr bwMode="auto">
            <a:xfrm>
              <a:off x="4040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427" name="Group 107"/>
          <p:cNvGrpSpPr/>
          <p:nvPr/>
        </p:nvGrpSpPr>
        <p:grpSpPr bwMode="auto">
          <a:xfrm>
            <a:off x="8609965" y="3994468"/>
            <a:ext cx="2803525" cy="1439862"/>
            <a:chOff x="748" y="799"/>
            <a:chExt cx="1766" cy="907"/>
          </a:xfrm>
        </p:grpSpPr>
        <p:sp>
          <p:nvSpPr>
            <p:cNvPr id="56428" name="Line 108"/>
            <p:cNvSpPr>
              <a:spLocks noChangeShapeType="1"/>
            </p:cNvSpPr>
            <p:nvPr/>
          </p:nvSpPr>
          <p:spPr bwMode="auto">
            <a:xfrm>
              <a:off x="1021" y="890"/>
              <a:ext cx="109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29" name="Rectangle 109"/>
            <p:cNvSpPr>
              <a:spLocks noChangeArrowheads="1"/>
            </p:cNvSpPr>
            <p:nvPr/>
          </p:nvSpPr>
          <p:spPr bwMode="auto">
            <a:xfrm>
              <a:off x="1338" y="7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30" name="Line 110"/>
            <p:cNvSpPr>
              <a:spLocks noChangeShapeType="1"/>
            </p:cNvSpPr>
            <p:nvPr/>
          </p:nvSpPr>
          <p:spPr bwMode="auto">
            <a:xfrm>
              <a:off x="2110" y="890"/>
              <a:ext cx="0" cy="7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31" name="Line 111"/>
            <p:cNvSpPr>
              <a:spLocks noChangeShapeType="1"/>
            </p:cNvSpPr>
            <p:nvPr/>
          </p:nvSpPr>
          <p:spPr bwMode="auto">
            <a:xfrm>
              <a:off x="1066" y="1661"/>
              <a:ext cx="10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32" name="AutoShape 112"/>
            <p:cNvSpPr>
              <a:spLocks noChangeArrowheads="1"/>
            </p:cNvSpPr>
            <p:nvPr/>
          </p:nvSpPr>
          <p:spPr bwMode="auto">
            <a:xfrm>
              <a:off x="748" y="1162"/>
              <a:ext cx="333" cy="136"/>
            </a:xfrm>
            <a:prstGeom prst="rightArrow">
              <a:avLst>
                <a:gd name="adj1" fmla="val 50000"/>
                <a:gd name="adj2" fmla="val 61213"/>
              </a:avLst>
            </a:pr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433" name="Text Box 113"/>
            <p:cNvSpPr txBox="1">
              <a:spLocks noChangeArrowheads="1"/>
            </p:cNvSpPr>
            <p:nvPr/>
          </p:nvSpPr>
          <p:spPr bwMode="auto">
            <a:xfrm>
              <a:off x="1066" y="1116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434" name="Text Box 114"/>
            <p:cNvSpPr txBox="1">
              <a:spLocks noChangeArrowheads="1"/>
            </p:cNvSpPr>
            <p:nvPr/>
          </p:nvSpPr>
          <p:spPr bwMode="auto">
            <a:xfrm>
              <a:off x="1384" y="890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435" name="Text Box 115"/>
            <p:cNvSpPr txBox="1">
              <a:spLocks noChangeArrowheads="1"/>
            </p:cNvSpPr>
            <p:nvPr/>
          </p:nvSpPr>
          <p:spPr bwMode="auto">
            <a:xfrm>
              <a:off x="2200" y="1116"/>
              <a:ext cx="31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436" name="Oval 116"/>
            <p:cNvSpPr>
              <a:spLocks noChangeArrowheads="1"/>
            </p:cNvSpPr>
            <p:nvPr/>
          </p:nvSpPr>
          <p:spPr bwMode="auto">
            <a:xfrm>
              <a:off x="976" y="1615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6437" name="Oval 117"/>
            <p:cNvSpPr>
              <a:spLocks noChangeArrowheads="1"/>
            </p:cNvSpPr>
            <p:nvPr/>
          </p:nvSpPr>
          <p:spPr bwMode="auto">
            <a:xfrm>
              <a:off x="930" y="844"/>
              <a:ext cx="90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rgbClr val="FFCC00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56438" name="Rectangle 118"/>
            <p:cNvSpPr>
              <a:spLocks noChangeArrowheads="1"/>
            </p:cNvSpPr>
            <p:nvPr/>
          </p:nvSpPr>
          <p:spPr bwMode="auto">
            <a:xfrm>
              <a:off x="2064" y="11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6442" name="Group 12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6443" name="Picture 12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444" name="Text Box 12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6447" name="Group 127"/>
          <p:cNvGrpSpPr/>
          <p:nvPr/>
        </p:nvGrpSpPr>
        <p:grpSpPr bwMode="auto">
          <a:xfrm>
            <a:off x="916305" y="2421255"/>
            <a:ext cx="7391400" cy="3500438"/>
            <a:chOff x="476" y="1706"/>
            <a:chExt cx="4656" cy="2205"/>
          </a:xfrm>
        </p:grpSpPr>
        <p:graphicFrame>
          <p:nvGraphicFramePr>
            <p:cNvPr id="56323" name="Object 3"/>
            <p:cNvGraphicFramePr>
              <a:graphicFrameLocks noChangeAspect="1"/>
            </p:cNvGraphicFramePr>
            <p:nvPr/>
          </p:nvGraphicFramePr>
          <p:xfrm>
            <a:off x="476" y="1706"/>
            <a:ext cx="4656" cy="2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78" name="公式" r:id="rId2" imgW="4432300" imgH="2044700" progId="Equation.3">
                    <p:embed/>
                  </p:oleObj>
                </mc:Choice>
                <mc:Fallback>
                  <p:oleObj name="公式" r:id="rId2" imgW="4432300" imgH="20447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706"/>
                          <a:ext cx="4656" cy="2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445" name="Line 125"/>
            <p:cNvSpPr>
              <a:spLocks noChangeShapeType="1"/>
            </p:cNvSpPr>
            <p:nvPr/>
          </p:nvSpPr>
          <p:spPr bwMode="auto">
            <a:xfrm>
              <a:off x="2390" y="2033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6" name="Line 126"/>
            <p:cNvSpPr>
              <a:spLocks noChangeShapeType="1"/>
            </p:cNvSpPr>
            <p:nvPr/>
          </p:nvSpPr>
          <p:spPr bwMode="auto">
            <a:xfrm>
              <a:off x="4776" y="2033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导纳转换为阻抗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bldLvl="0" animBg="1" autoUpdateAnimBg="0"/>
      <p:bldP spid="56349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698500" y="1481138"/>
            <a:ext cx="11328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1887220" y="1481455"/>
            <a:ext cx="85483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RL</a:t>
            </a:r>
            <a:r>
              <a:rPr kumimoji="1" lang="zh-CN" altLang="en-US"/>
              <a:t>串联电路如图，求在</a:t>
            </a:r>
            <a:r>
              <a:rPr kumimoji="1" lang="zh-CN" altLang="en-US" b="0" i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10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</a:rPr>
              <a:t>6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rad/s</a:t>
            </a:r>
            <a:r>
              <a:rPr kumimoji="1" lang="zh-CN" altLang="en-US"/>
              <a:t>时的等效并联电路。</a:t>
            </a:r>
            <a:endParaRPr kumimoji="1" lang="zh-CN" altLang="en-US"/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771525" y="2346008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1564005" y="2418080"/>
            <a:ext cx="38703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RL</a:t>
            </a:r>
            <a:r>
              <a:rPr kumimoji="1" lang="zh-CN" altLang="en-US"/>
              <a:t>串联电路的阻抗为：</a:t>
            </a:r>
            <a:endParaRPr kumimoji="1" lang="zh-CN" altLang="en-US"/>
          </a:p>
        </p:txBody>
      </p:sp>
      <p:graphicFrame>
        <p:nvGraphicFramePr>
          <p:cNvPr id="55309" name="Object 13"/>
          <p:cNvGraphicFramePr>
            <a:graphicFrameLocks noChangeAspect="1"/>
          </p:cNvGraphicFramePr>
          <p:nvPr/>
        </p:nvGraphicFramePr>
        <p:xfrm>
          <a:off x="1498283" y="3065463"/>
          <a:ext cx="509905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4" name="公式" r:id="rId1" imgW="3454400" imgH="342900" progId="Equation.3">
                  <p:embed/>
                </p:oleObj>
              </mc:Choice>
              <mc:Fallback>
                <p:oleObj name="公式" r:id="rId1" imgW="3454400" imgH="342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283" y="3065463"/>
                        <a:ext cx="509905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5" name="Line 29"/>
          <p:cNvSpPr>
            <a:spLocks noChangeShapeType="1"/>
          </p:cNvSpPr>
          <p:nvPr/>
        </p:nvSpPr>
        <p:spPr bwMode="auto">
          <a:xfrm rot="16200000" flipH="1">
            <a:off x="9623425" y="3390900"/>
            <a:ext cx="10795" cy="46990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5" name="Line 49"/>
          <p:cNvSpPr>
            <a:spLocks noChangeShapeType="1"/>
          </p:cNvSpPr>
          <p:nvPr/>
        </p:nvSpPr>
        <p:spPr bwMode="auto">
          <a:xfrm>
            <a:off x="6370320" y="5517198"/>
            <a:ext cx="576263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6" name="AutoShape 50"/>
          <p:cNvSpPr/>
          <p:nvPr/>
        </p:nvSpPr>
        <p:spPr bwMode="auto">
          <a:xfrm>
            <a:off x="7162165" y="4797108"/>
            <a:ext cx="71438" cy="1295400"/>
          </a:xfrm>
          <a:prstGeom prst="leftBrace">
            <a:avLst>
              <a:gd name="adj1" fmla="val 151110"/>
              <a:gd name="adj2" fmla="val 50000"/>
            </a:avLst>
          </a:prstGeom>
          <a:noFill/>
          <a:ln w="2857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47" name="Object 51"/>
          <p:cNvGraphicFramePr>
            <a:graphicFrameLocks noChangeAspect="1"/>
          </p:cNvGraphicFramePr>
          <p:nvPr/>
        </p:nvGraphicFramePr>
        <p:xfrm>
          <a:off x="7308215" y="4436745"/>
          <a:ext cx="40084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5" name="公式" r:id="rId3" imgW="2603500" imgH="609600" progId="Equation.3">
                  <p:embed/>
                </p:oleObj>
              </mc:Choice>
              <mc:Fallback>
                <p:oleObj name="公式" r:id="rId3" imgW="2603500" imgH="609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215" y="4436745"/>
                        <a:ext cx="4008438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48" name="Object 52"/>
          <p:cNvGraphicFramePr>
            <a:graphicFrameLocks noChangeAspect="1"/>
          </p:cNvGraphicFramePr>
          <p:nvPr/>
        </p:nvGraphicFramePr>
        <p:xfrm>
          <a:off x="7306628" y="5286058"/>
          <a:ext cx="3887787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66" name="公式" r:id="rId5" imgW="2298700" imgH="520700" progId="Equation.3">
                  <p:embed/>
                </p:oleObj>
              </mc:Choice>
              <mc:Fallback>
                <p:oleObj name="公式" r:id="rId5" imgW="2298700" imgH="5207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6628" y="5286058"/>
                        <a:ext cx="3887787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53" name="Group 57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55354" name="Picture 5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55" name="Text Box 5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5356" name="Group 60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55357" name="Picture 6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58" name="Text Box 6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55378" name="Text Box 82"/>
          <p:cNvSpPr txBox="1">
            <a:spLocks noChangeArrowheads="1"/>
          </p:cNvSpPr>
          <p:nvPr/>
        </p:nvSpPr>
        <p:spPr bwMode="auto">
          <a:xfrm>
            <a:off x="10808653" y="3074670"/>
            <a:ext cx="5683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'</a:t>
            </a:r>
            <a:endParaRPr kumimoji="1" lang="en-US" altLang="zh-CN" b="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394" name="Group 98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55395" name="Picture 99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396" name="Text Box 10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5407" name="Group 111"/>
          <p:cNvGrpSpPr/>
          <p:nvPr/>
        </p:nvGrpSpPr>
        <p:grpSpPr bwMode="auto">
          <a:xfrm>
            <a:off x="9832340" y="2512695"/>
            <a:ext cx="1687513" cy="1620838"/>
            <a:chOff x="4420" y="2532"/>
            <a:chExt cx="1063" cy="1021"/>
          </a:xfrm>
        </p:grpSpPr>
        <p:sp>
          <p:nvSpPr>
            <p:cNvPr id="55377" name="Text Box 81"/>
            <p:cNvSpPr txBox="1">
              <a:spLocks noChangeArrowheads="1"/>
            </p:cNvSpPr>
            <p:nvPr/>
          </p:nvSpPr>
          <p:spPr bwMode="auto">
            <a:xfrm>
              <a:off x="4498" y="2886"/>
              <a:ext cx="29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5379" name="Oval 83"/>
            <p:cNvSpPr>
              <a:spLocks noChangeArrowheads="1"/>
            </p:cNvSpPr>
            <p:nvPr/>
          </p:nvSpPr>
          <p:spPr bwMode="auto">
            <a:xfrm>
              <a:off x="4420" y="348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0" name="Oval 84"/>
            <p:cNvSpPr>
              <a:spLocks noChangeArrowheads="1"/>
            </p:cNvSpPr>
            <p:nvPr/>
          </p:nvSpPr>
          <p:spPr bwMode="auto">
            <a:xfrm>
              <a:off x="4420" y="253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1" name="Freeform 85"/>
            <p:cNvSpPr/>
            <p:nvPr/>
          </p:nvSpPr>
          <p:spPr bwMode="auto">
            <a:xfrm>
              <a:off x="4906" y="2569"/>
              <a:ext cx="45" cy="947"/>
            </a:xfrm>
            <a:custGeom>
              <a:avLst/>
              <a:gdLst>
                <a:gd name="T0" fmla="*/ 0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0" y="0"/>
                  </a:moveTo>
                  <a:lnTo>
                    <a:pt x="0" y="312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2" name="Freeform 86"/>
            <p:cNvSpPr/>
            <p:nvPr/>
          </p:nvSpPr>
          <p:spPr bwMode="auto">
            <a:xfrm>
              <a:off x="5397" y="2569"/>
              <a:ext cx="1" cy="270"/>
            </a:xfrm>
            <a:custGeom>
              <a:avLst/>
              <a:gdLst>
                <a:gd name="T0" fmla="*/ 0 w 1"/>
                <a:gd name="T1" fmla="*/ 0 h 270"/>
                <a:gd name="T2" fmla="*/ 1 w 1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70">
                  <a:moveTo>
                    <a:pt x="0" y="0"/>
                  </a:moveTo>
                  <a:lnTo>
                    <a:pt x="1" y="270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3" name="Freeform 87"/>
            <p:cNvSpPr/>
            <p:nvPr/>
          </p:nvSpPr>
          <p:spPr bwMode="auto">
            <a:xfrm flipH="1">
              <a:off x="5353" y="3203"/>
              <a:ext cx="44" cy="310"/>
            </a:xfrm>
            <a:custGeom>
              <a:avLst/>
              <a:gdLst>
                <a:gd name="T0" fmla="*/ 0 w 1"/>
                <a:gd name="T1" fmla="*/ 0 h 264"/>
                <a:gd name="T2" fmla="*/ 0 w 1"/>
                <a:gd name="T3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64">
                  <a:moveTo>
                    <a:pt x="0" y="0"/>
                  </a:moveTo>
                  <a:lnTo>
                    <a:pt x="0" y="264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84" name="Line 88"/>
            <p:cNvSpPr>
              <a:spLocks noChangeShapeType="1"/>
            </p:cNvSpPr>
            <p:nvPr/>
          </p:nvSpPr>
          <p:spPr bwMode="auto">
            <a:xfrm>
              <a:off x="4488" y="2569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89"/>
            <p:cNvSpPr>
              <a:spLocks noChangeShapeType="1"/>
            </p:cNvSpPr>
            <p:nvPr/>
          </p:nvSpPr>
          <p:spPr bwMode="auto">
            <a:xfrm>
              <a:off x="4488" y="3521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Rectangle 90"/>
            <p:cNvSpPr>
              <a:spLocks noChangeArrowheads="1"/>
            </p:cNvSpPr>
            <p:nvPr/>
          </p:nvSpPr>
          <p:spPr bwMode="auto">
            <a:xfrm>
              <a:off x="4843" y="288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5397" name="Group 101"/>
            <p:cNvGrpSpPr/>
            <p:nvPr/>
          </p:nvGrpSpPr>
          <p:grpSpPr bwMode="auto">
            <a:xfrm rot="10800000">
              <a:off x="5393" y="2840"/>
              <a:ext cx="90" cy="363"/>
              <a:chOff x="1565" y="2614"/>
              <a:chExt cx="90" cy="486"/>
            </a:xfrm>
          </p:grpSpPr>
          <p:sp>
            <p:nvSpPr>
              <p:cNvPr id="55398" name="Arc 10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399" name="Arc 10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0" name="Arc 10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1" name="Arc 10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5408" name="Group 112"/>
          <p:cNvGrpSpPr/>
          <p:nvPr/>
        </p:nvGrpSpPr>
        <p:grpSpPr bwMode="auto">
          <a:xfrm>
            <a:off x="7753350" y="2460308"/>
            <a:ext cx="1527175" cy="1539875"/>
            <a:chOff x="4376" y="917"/>
            <a:chExt cx="962" cy="970"/>
          </a:xfrm>
        </p:grpSpPr>
        <p:sp>
          <p:nvSpPr>
            <p:cNvPr id="55363" name="Line 67"/>
            <p:cNvSpPr>
              <a:spLocks noChangeShapeType="1"/>
            </p:cNvSpPr>
            <p:nvPr/>
          </p:nvSpPr>
          <p:spPr bwMode="auto">
            <a:xfrm>
              <a:off x="4470" y="980"/>
              <a:ext cx="79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4" name="Oval 68"/>
            <p:cNvSpPr>
              <a:spLocks noChangeArrowheads="1"/>
            </p:cNvSpPr>
            <p:nvPr/>
          </p:nvSpPr>
          <p:spPr bwMode="auto">
            <a:xfrm>
              <a:off x="4376" y="1819"/>
              <a:ext cx="70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5" name="Oval 69"/>
            <p:cNvSpPr>
              <a:spLocks noChangeArrowheads="1"/>
            </p:cNvSpPr>
            <p:nvPr/>
          </p:nvSpPr>
          <p:spPr bwMode="auto">
            <a:xfrm>
              <a:off x="4391" y="944"/>
              <a:ext cx="71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6" name="Line 70"/>
            <p:cNvSpPr>
              <a:spLocks noChangeShapeType="1"/>
            </p:cNvSpPr>
            <p:nvPr/>
          </p:nvSpPr>
          <p:spPr bwMode="auto">
            <a:xfrm>
              <a:off x="5248" y="1480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7" name="Rectangle 71"/>
            <p:cNvSpPr>
              <a:spLocks noChangeArrowheads="1"/>
            </p:cNvSpPr>
            <p:nvPr/>
          </p:nvSpPr>
          <p:spPr bwMode="auto">
            <a:xfrm>
              <a:off x="4718" y="91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68" name="Line 72"/>
            <p:cNvSpPr>
              <a:spLocks noChangeShapeType="1"/>
            </p:cNvSpPr>
            <p:nvPr/>
          </p:nvSpPr>
          <p:spPr bwMode="auto">
            <a:xfrm>
              <a:off x="5264" y="980"/>
              <a:ext cx="0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3" name="Line 77"/>
            <p:cNvSpPr>
              <a:spLocks noChangeShapeType="1"/>
            </p:cNvSpPr>
            <p:nvPr/>
          </p:nvSpPr>
          <p:spPr bwMode="auto">
            <a:xfrm>
              <a:off x="4446" y="1842"/>
              <a:ext cx="79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374" name="Text Box 78"/>
            <p:cNvSpPr txBox="1">
              <a:spLocks noChangeArrowheads="1"/>
            </p:cNvSpPr>
            <p:nvPr/>
          </p:nvSpPr>
          <p:spPr bwMode="auto">
            <a:xfrm>
              <a:off x="4403" y="1297"/>
              <a:ext cx="84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0.06mH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75" name="Text Box 79"/>
            <p:cNvSpPr txBox="1">
              <a:spLocks noChangeArrowheads="1"/>
            </p:cNvSpPr>
            <p:nvPr/>
          </p:nvSpPr>
          <p:spPr bwMode="auto">
            <a:xfrm>
              <a:off x="4448" y="1023"/>
              <a:ext cx="51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50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grpSp>
          <p:nvGrpSpPr>
            <p:cNvPr id="55402" name="Group 106"/>
            <p:cNvGrpSpPr/>
            <p:nvPr/>
          </p:nvGrpSpPr>
          <p:grpSpPr bwMode="auto">
            <a:xfrm rot="10800000">
              <a:off x="5248" y="1117"/>
              <a:ext cx="90" cy="363"/>
              <a:chOff x="1565" y="2614"/>
              <a:chExt cx="90" cy="486"/>
            </a:xfrm>
          </p:grpSpPr>
          <p:sp>
            <p:nvSpPr>
              <p:cNvPr id="55403" name="Arc 10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4" name="Arc 10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5" name="Arc 10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406" name="Arc 11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55412" name="Group 116"/>
          <p:cNvGrpSpPr/>
          <p:nvPr/>
        </p:nvGrpSpPr>
        <p:grpSpPr bwMode="auto">
          <a:xfrm>
            <a:off x="1506855" y="3713480"/>
            <a:ext cx="5888038" cy="552450"/>
            <a:chOff x="396" y="1616"/>
            <a:chExt cx="3709" cy="348"/>
          </a:xfrm>
        </p:grpSpPr>
        <p:graphicFrame>
          <p:nvGraphicFramePr>
            <p:cNvPr id="55307" name="Object 11"/>
            <p:cNvGraphicFramePr>
              <a:graphicFrameLocks noChangeAspect="1"/>
            </p:cNvGraphicFramePr>
            <p:nvPr/>
          </p:nvGraphicFramePr>
          <p:xfrm>
            <a:off x="396" y="1616"/>
            <a:ext cx="3709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67" name="公式" r:id="rId8" imgW="3924300" imgH="342900" progId="Equation.3">
                    <p:embed/>
                  </p:oleObj>
                </mc:Choice>
                <mc:Fallback>
                  <p:oleObj name="公式" r:id="rId8" imgW="3924300" imgH="3429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" y="1616"/>
                          <a:ext cx="3709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09" name="Line 113"/>
            <p:cNvSpPr>
              <a:spLocks noChangeShapeType="1"/>
            </p:cNvSpPr>
            <p:nvPr/>
          </p:nvSpPr>
          <p:spPr bwMode="auto">
            <a:xfrm>
              <a:off x="3343" y="1924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5413" name="Group 117"/>
          <p:cNvGrpSpPr/>
          <p:nvPr/>
        </p:nvGrpSpPr>
        <p:grpSpPr bwMode="auto">
          <a:xfrm>
            <a:off x="1457643" y="4406583"/>
            <a:ext cx="5607050" cy="1503362"/>
            <a:chOff x="591" y="1917"/>
            <a:chExt cx="3532" cy="947"/>
          </a:xfrm>
        </p:grpSpPr>
        <p:graphicFrame>
          <p:nvGraphicFramePr>
            <p:cNvPr id="55344" name="Object 48"/>
            <p:cNvGraphicFramePr>
              <a:graphicFrameLocks noChangeAspect="1"/>
            </p:cNvGraphicFramePr>
            <p:nvPr/>
          </p:nvGraphicFramePr>
          <p:xfrm>
            <a:off x="591" y="1917"/>
            <a:ext cx="3532" cy="9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68" name="公式" r:id="rId10" imgW="3771900" imgH="1003300" progId="Equation.3">
                    <p:embed/>
                  </p:oleObj>
                </mc:Choice>
                <mc:Fallback>
                  <p:oleObj name="公式" r:id="rId10" imgW="3771900" imgH="10033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1" y="1917"/>
                          <a:ext cx="3532" cy="9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410" name="Line 114"/>
            <p:cNvSpPr>
              <a:spLocks noChangeShapeType="1"/>
            </p:cNvSpPr>
            <p:nvPr/>
          </p:nvSpPr>
          <p:spPr bwMode="auto">
            <a:xfrm>
              <a:off x="1755" y="2487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1" name="Line 115"/>
            <p:cNvSpPr>
              <a:spLocks noChangeShapeType="1"/>
            </p:cNvSpPr>
            <p:nvPr/>
          </p:nvSpPr>
          <p:spPr bwMode="auto">
            <a:xfrm>
              <a:off x="3252" y="2332"/>
              <a:ext cx="6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阻抗导纳例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55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5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5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5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5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55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55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5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bldLvl="0" animBg="1"/>
      <p:bldP spid="55299" grpId="0" bldLvl="0" animBg="1" autoUpdateAnimBg="0"/>
      <p:bldP spid="55300" grpId="0" bldLvl="0" animBg="1" autoUpdateAnimBg="0"/>
      <p:bldP spid="55301" grpId="0" bldLvl="0" animBg="1" autoUpdateAnimBg="0"/>
      <p:bldP spid="55325" grpId="0" bldLvl="0" animBg="1"/>
      <p:bldP spid="55345" grpId="0" bldLvl="0" animBg="1"/>
      <p:bldP spid="55346" grpId="0" bldLvl="0" animBg="1"/>
      <p:bldP spid="553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810" name="Group 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9811" name="Picture 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812" name="Text Box 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9813" name="Group 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9814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815" name="Text Box 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9816" name="Group 8"/>
          <p:cNvGrpSpPr/>
          <p:nvPr/>
        </p:nvGrpSpPr>
        <p:grpSpPr bwMode="auto">
          <a:xfrm>
            <a:off x="1053148" y="692785"/>
            <a:ext cx="1643063" cy="850900"/>
            <a:chOff x="385" y="3022"/>
            <a:chExt cx="1035" cy="536"/>
          </a:xfrm>
        </p:grpSpPr>
        <p:pic>
          <p:nvPicPr>
            <p:cNvPr id="119817" name="Picture 9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818" name="Text Box 10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119834" name="Rectangle 26"/>
          <p:cNvSpPr>
            <a:spLocks noChangeArrowheads="1"/>
          </p:cNvSpPr>
          <p:nvPr/>
        </p:nvSpPr>
        <p:spPr bwMode="auto">
          <a:xfrm>
            <a:off x="673100" y="1483360"/>
            <a:ext cx="104013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一端口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的阻抗或导纳由内部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和正弦电源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频率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决定，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20000"/>
              </a:lnSpc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一般情况下，每一部分都是频率的函数，随频率而变。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9843" name="Rectangle 35"/>
          <p:cNvSpPr>
            <a:spLocks noChangeArrowheads="1"/>
          </p:cNvSpPr>
          <p:nvPr/>
        </p:nvSpPr>
        <p:spPr bwMode="auto">
          <a:xfrm>
            <a:off x="1169670" y="4030345"/>
            <a:ext cx="88125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/>
              <a:t>其</a:t>
            </a:r>
            <a:r>
              <a:rPr lang="zh-CN" altLang="en-US" dirty="0" smtClean="0">
                <a:solidFill>
                  <a:srgbClr val="FF0000"/>
                </a:solidFill>
              </a:rPr>
              <a:t>实部为</a:t>
            </a:r>
            <a:r>
              <a:rPr lang="zh-CN" altLang="en-US" dirty="0">
                <a:solidFill>
                  <a:srgbClr val="FF0000"/>
                </a:solidFill>
              </a:rPr>
              <a:t>负值</a:t>
            </a:r>
            <a:r>
              <a:rPr lang="zh-CN" altLang="en-US" dirty="0"/>
              <a:t>，其等效电路要设定受控源来表示实部。</a:t>
            </a:r>
            <a:endParaRPr lang="zh-CN" altLang="en-US" dirty="0"/>
          </a:p>
        </p:txBody>
      </p:sp>
      <p:grpSp>
        <p:nvGrpSpPr>
          <p:cNvPr id="119847" name="Group 3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9848" name="Picture 4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9849" name="Text Box 4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9859" name="Group 51"/>
          <p:cNvGrpSpPr/>
          <p:nvPr/>
        </p:nvGrpSpPr>
        <p:grpSpPr bwMode="auto">
          <a:xfrm>
            <a:off x="628968" y="2679382"/>
            <a:ext cx="9993313" cy="1250950"/>
            <a:chOff x="521" y="1733"/>
            <a:chExt cx="6295" cy="788"/>
          </a:xfrm>
        </p:grpSpPr>
        <p:sp>
          <p:nvSpPr>
            <p:cNvPr id="119835" name="Rectangle 27"/>
            <p:cNvSpPr>
              <a:spLocks noChangeArrowheads="1"/>
            </p:cNvSpPr>
            <p:nvPr/>
          </p:nvSpPr>
          <p:spPr bwMode="auto">
            <a:xfrm>
              <a:off x="521" y="1784"/>
              <a:ext cx="361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buFontTx/>
                <a:buAutoNum type="circleNumDbPlain" startAt="2"/>
              </a:pPr>
              <a:r>
                <a:rPr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一端口</a:t>
              </a:r>
              <a:r>
                <a:rPr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中如不含受控源，则</a:t>
              </a:r>
              <a:r>
                <a:rPr lang="zh-CN" altLang="en-US" dirty="0" smtClean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有</a:t>
              </a:r>
              <a:r>
                <a:rPr lang="en-US" altLang="zh-CN" dirty="0" smtClean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:</a:t>
              </a:r>
              <a:endPara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19836" name="Object 28"/>
            <p:cNvGraphicFramePr>
              <a:graphicFrameLocks noChangeAspect="1"/>
            </p:cNvGraphicFramePr>
            <p:nvPr/>
          </p:nvGraphicFramePr>
          <p:xfrm>
            <a:off x="4126" y="1755"/>
            <a:ext cx="115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92" name="公式" r:id="rId3" imgW="914400" imgH="342900" progId="Equation.3">
                    <p:embed/>
                  </p:oleObj>
                </mc:Choice>
                <mc:Fallback>
                  <p:oleObj name="公式" r:id="rId3" imgW="914400" imgH="342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6" y="1755"/>
                          <a:ext cx="1155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37" name="Rectangle 29"/>
            <p:cNvSpPr>
              <a:spLocks noChangeArrowheads="1"/>
            </p:cNvSpPr>
            <p:nvPr/>
          </p:nvSpPr>
          <p:spPr bwMode="auto">
            <a:xfrm>
              <a:off x="5303" y="1782"/>
              <a:ext cx="3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或</a:t>
              </a:r>
              <a:endParaRPr lang="zh-CN" altLang="en-US">
                <a:latin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119838" name="Object 30"/>
            <p:cNvGraphicFramePr>
              <a:graphicFrameLocks noChangeAspect="1"/>
            </p:cNvGraphicFramePr>
            <p:nvPr/>
          </p:nvGraphicFramePr>
          <p:xfrm>
            <a:off x="5753" y="1733"/>
            <a:ext cx="1063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93" name="公式" r:id="rId5" imgW="914400" imgH="342900" progId="Equation.3">
                    <p:embed/>
                  </p:oleObj>
                </mc:Choice>
                <mc:Fallback>
                  <p:oleObj name="公式" r:id="rId5" imgW="914400" imgH="3429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53" y="1733"/>
                          <a:ext cx="1063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9850" name="Line 42"/>
            <p:cNvSpPr>
              <a:spLocks noChangeShapeType="1"/>
            </p:cNvSpPr>
            <p:nvPr/>
          </p:nvSpPr>
          <p:spPr bwMode="auto">
            <a:xfrm>
              <a:off x="4668" y="1995"/>
              <a:ext cx="136" cy="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854" name="Line 46"/>
            <p:cNvSpPr>
              <a:spLocks noChangeShapeType="1"/>
            </p:cNvSpPr>
            <p:nvPr/>
          </p:nvSpPr>
          <p:spPr bwMode="auto">
            <a:xfrm>
              <a:off x="6239" y="1985"/>
              <a:ext cx="136" cy="4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9858" name="Group 50"/>
            <p:cNvGrpSpPr/>
            <p:nvPr/>
          </p:nvGrpSpPr>
          <p:grpSpPr bwMode="auto">
            <a:xfrm>
              <a:off x="822" y="2136"/>
              <a:ext cx="5711" cy="385"/>
              <a:chOff x="822" y="2136"/>
              <a:chExt cx="5711" cy="385"/>
            </a:xfrm>
          </p:grpSpPr>
          <p:sp>
            <p:nvSpPr>
              <p:cNvPr id="119839" name="Rectangle 31"/>
              <p:cNvSpPr>
                <a:spLocks noChangeArrowheads="1"/>
              </p:cNvSpPr>
              <p:nvPr/>
            </p:nvSpPr>
            <p:spPr bwMode="auto">
              <a:xfrm>
                <a:off x="822" y="2192"/>
                <a:ext cx="3043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但有受控源时，可能会出现：</a:t>
                </a:r>
                <a:endParaRPr lang="zh-CN" altLang="en-US" dirty="0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19840" name="Object 32"/>
              <p:cNvGraphicFramePr>
                <a:graphicFrameLocks noChangeAspect="1"/>
              </p:cNvGraphicFramePr>
              <p:nvPr/>
            </p:nvGraphicFramePr>
            <p:xfrm>
              <a:off x="3813" y="2163"/>
              <a:ext cx="1156" cy="3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94" name="公式" r:id="rId7" imgW="914400" imgH="342900" progId="Equation.3">
                      <p:embed/>
                    </p:oleObj>
                  </mc:Choice>
                  <mc:Fallback>
                    <p:oleObj name="公式" r:id="rId7" imgW="914400" imgH="3429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13" y="2163"/>
                            <a:ext cx="1156" cy="34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41" name="Rectangle 33"/>
              <p:cNvSpPr>
                <a:spLocks noChangeArrowheads="1"/>
              </p:cNvSpPr>
              <p:nvPr/>
            </p:nvSpPr>
            <p:spPr bwMode="auto">
              <a:xfrm>
                <a:off x="5033" y="2191"/>
                <a:ext cx="34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endParaRPr lang="zh-CN" altLang="en-US">
                  <a:latin typeface="Arial" panose="020B0604020202020204" pitchFamily="34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19842" name="Object 34"/>
              <p:cNvGraphicFramePr>
                <a:graphicFrameLocks noChangeAspect="1"/>
              </p:cNvGraphicFramePr>
              <p:nvPr/>
            </p:nvGraphicFramePr>
            <p:xfrm>
              <a:off x="5470" y="2136"/>
              <a:ext cx="1063" cy="3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0395" name="公式" r:id="rId9" imgW="914400" imgH="342900" progId="Equation.3">
                      <p:embed/>
                    </p:oleObj>
                  </mc:Choice>
                  <mc:Fallback>
                    <p:oleObj name="公式" r:id="rId9" imgW="914400" imgH="342900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0" y="2136"/>
                            <a:ext cx="1063" cy="34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9856" name="Line 48"/>
              <p:cNvSpPr>
                <a:spLocks noChangeShapeType="1"/>
              </p:cNvSpPr>
              <p:nvPr/>
            </p:nvSpPr>
            <p:spPr bwMode="auto">
              <a:xfrm flipV="1">
                <a:off x="5954" y="2410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9857" name="Line 49"/>
              <p:cNvSpPr>
                <a:spLocks noChangeShapeType="1"/>
              </p:cNvSpPr>
              <p:nvPr/>
            </p:nvSpPr>
            <p:spPr bwMode="auto">
              <a:xfrm flipV="1">
                <a:off x="4382" y="2402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0561910" y="2772866"/>
            <a:ext cx="143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1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4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象限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561027" y="3501727"/>
            <a:ext cx="1436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2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3</a:t>
            </a:r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象限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正确理解阻抗和导纳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118837" name="Object 53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6513195" y="5516880"/>
          <a:ext cx="19446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7" name="公式" r:id="rId12" imgW="850900" imgH="266700" progId="Equation.3">
                  <p:embed/>
                </p:oleObj>
              </mc:Choice>
              <mc:Fallback>
                <p:oleObj name="公式" r:id="rId12" imgW="850900" imgH="2667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195" y="5516880"/>
                        <a:ext cx="19446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36" name="Object 52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8667115" y="5415915"/>
          <a:ext cx="22161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128" name="公式" r:id="rId15" imgW="1104900" imgH="317500" progId="Equation.3">
                  <p:embed/>
                </p:oleObj>
              </mc:Choice>
              <mc:Fallback>
                <p:oleObj name="公式" r:id="rId15" imgW="1104900" imgH="3175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7115" y="5415915"/>
                        <a:ext cx="2216150" cy="639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52" name="Rectangle 68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31190" y="4712335"/>
            <a:ext cx="1011745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circleNumDbPlain" startAt="3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一端口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的两种参数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Z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具有同等效用，彼此可以等效互换，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其极坐标形式表示的互换条件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100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100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00"/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1000"/>
                                        <p:tgtEl>
                                          <p:spTgt spid="11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19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3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85" decel="1000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385" decel="100000"/>
                                        <p:tgtEl>
                                          <p:spTgt spid="11883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4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50" dur="385" fill="hold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5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52" dur="385" fill="hold"/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5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5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385" decel="1000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385" decel="100000"/>
                                        <p:tgtEl>
                                          <p:spTgt spid="11883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5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0" dur="385" fill="hold"/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62" dur="385" fill="hold"/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6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34" grpId="0"/>
      <p:bldP spid="119843" grpId="0" bldLvl="0" animBg="1"/>
      <p:bldP spid="2" grpId="0"/>
      <p:bldP spid="32" grpId="0"/>
      <p:bldP spid="118852" grpId="1" bldLvl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798" name="Group 1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8799" name="Picture 1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800" name="Text Box 1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8801" name="Group 1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8802" name="Picture 1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803" name="Text Box 1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8856" name="Group 7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8857" name="Picture 7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8858" name="Text Box 7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846372" y="1556896"/>
            <a:ext cx="8335217" cy="4310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0" dirty="0" smtClean="0">
                <a:solidFill>
                  <a:srgbClr val="FFFF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</a:t>
            </a:r>
            <a:r>
              <a:rPr lang="zh-CN" altLang="en-US" b="0" dirty="0" smtClean="0">
                <a:solidFill>
                  <a:srgbClr val="FFFF00"/>
                </a:solidFill>
                <a:latin typeface="+mn-lt"/>
                <a:ea typeface="华文行楷" panose="02010800040101010101" pitchFamily="2" charset="-122"/>
              </a:rPr>
              <a:t>：</a:t>
            </a:r>
            <a:endParaRPr lang="en-US" altLang="zh-CN" b="0" dirty="0" smtClean="0">
              <a:solidFill>
                <a:srgbClr val="FFFF00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L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串联呈感性，</a:t>
            </a:r>
            <a:r>
              <a:rPr lang="zh-CN" altLang="en-US" b="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同参数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的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L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并联也呈感性；</a:t>
            </a:r>
            <a:endParaRPr lang="en-US" altLang="zh-CN" b="0" dirty="0" smtClean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C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串联呈容性，</a:t>
            </a:r>
            <a:r>
              <a:rPr lang="zh-CN" altLang="en-US" b="0" dirty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同参数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的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C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并联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也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呈容性；</a:t>
            </a:r>
            <a:endParaRPr lang="en-US" altLang="zh-CN" b="0" dirty="0" smtClean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40000"/>
              </a:lnSpc>
            </a:pPr>
            <a:endParaRPr lang="zh-CN" altLang="en-US" b="0" dirty="0" smtClean="0">
              <a:solidFill>
                <a:schemeClr val="bg1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那么：</a:t>
            </a:r>
            <a:endParaRPr lang="en-US" altLang="zh-CN" b="0" dirty="0" smtClean="0">
              <a:solidFill>
                <a:schemeClr val="bg1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若一个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L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C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串联的电路呈感性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/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容性，</a:t>
            </a:r>
            <a:endParaRPr lang="en-US" altLang="zh-CN" b="0" dirty="0" smtClean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则同参数的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L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C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并联的电路也呈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感性</a:t>
            </a:r>
            <a:r>
              <a:rPr lang="en-US" altLang="zh-CN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/</a:t>
            </a:r>
            <a:r>
              <a:rPr lang="zh-CN" altLang="en-US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容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性吗？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思考题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3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145" name="Group 10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7146" name="Picture 10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147" name="Text Box 10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7148" name="Group 10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7149" name="Picture 10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150" name="Text Box 1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7209" name="Group 16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7210" name="Picture 17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211" name="Text Box 17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92312" y="2908652"/>
          <a:ext cx="813562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905"/>
                <a:gridCol w="2033905"/>
                <a:gridCol w="2033905"/>
                <a:gridCol w="203390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0070C0"/>
                          </a:solidFill>
                        </a:rPr>
                        <a:t>串联</a:t>
                      </a:r>
                      <a:endParaRPr lang="zh-CN" altLang="en-US" sz="3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3200" dirty="0" smtClean="0">
                          <a:solidFill>
                            <a:srgbClr val="0070C0"/>
                          </a:solidFill>
                        </a:rPr>
                        <a:t>并联</a:t>
                      </a:r>
                      <a:endParaRPr lang="zh-CN" altLang="en-US" sz="3200" dirty="0" smtClean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电抗关系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电路性质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电纳关系</a:t>
                      </a:r>
                      <a:endParaRPr lang="zh-CN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3200" dirty="0" smtClean="0"/>
                        <a:t>电路性质</a:t>
                      </a:r>
                      <a:endParaRPr lang="zh-CN" altLang="en-US" sz="3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=1/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kumimoji="1" lang="en-US" altLang="zh-CN" sz="3200" b="1" i="1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3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</a:rPr>
                        <a:t>电阻性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=1/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3200" b="1" i="1" dirty="0" err="1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电阻性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&lt;1/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endParaRPr kumimoji="1" lang="en-US" altLang="zh-CN" sz="3200" b="1" i="1" dirty="0" err="1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3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</a:rPr>
                        <a:t>容性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&lt;1/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3200" b="1" i="1" dirty="0" err="1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感性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L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 &gt; 1/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C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</a:rPr>
                        <a:t> </a:t>
                      </a:r>
                      <a:endParaRPr kumimoji="1" lang="en-US" altLang="zh-CN" sz="3200" b="1" i="1" dirty="0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3200" dirty="0" smtClean="0">
                          <a:solidFill>
                            <a:srgbClr val="C00000"/>
                          </a:solidFill>
                          <a:latin typeface="Times New Roman" panose="02020603050405020304" pitchFamily="18" charset="0"/>
                        </a:rPr>
                        <a:t>感性</a:t>
                      </a:r>
                      <a:endParaRPr lang="zh-CN" altLang="en-US" sz="32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3200" b="1" i="1" dirty="0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&gt;1/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Symbol" panose="05050102010706020507" pitchFamily="18" charset="2"/>
                          <a:ea typeface="宋体" panose="02010600030101010101" pitchFamily="2" charset="-122"/>
                        </a:rPr>
                        <a:t>w</a:t>
                      </a:r>
                      <a:r>
                        <a:rPr kumimoji="1" lang="en-US" altLang="zh-CN" sz="3200" b="1" i="1" dirty="0" err="1" smtClean="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endParaRPr kumimoji="1" lang="en-US" altLang="zh-CN" sz="3200" b="1" i="1" dirty="0" err="1" smtClean="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zh-CN" altLang="en-US" sz="3200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容性</a:t>
                      </a:r>
                      <a:endParaRPr lang="zh-CN" alt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280082" y="1558682"/>
            <a:ext cx="3163570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串联阻抗：</a:t>
            </a:r>
            <a:endParaRPr kumimoji="1" lang="en-US" altLang="zh-CN" sz="3200" b="0" i="1" dirty="0" smtClean="0">
              <a:solidFill>
                <a:srgbClr val="FFCC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Z=</a:t>
            </a:r>
            <a:r>
              <a:rPr kumimoji="1" lang="en-US" altLang="zh-CN" sz="3200" b="0" i="1" dirty="0" err="1" smtClean="0">
                <a:solidFill>
                  <a:srgbClr val="FFCC00"/>
                </a:solidFill>
                <a:latin typeface="Times New Roman" panose="02020603050405020304" pitchFamily="18" charset="0"/>
              </a:rPr>
              <a:t>R+</a:t>
            </a:r>
            <a:r>
              <a:rPr kumimoji="1" lang="en-US" altLang="zh-CN" sz="3200" b="0" dirty="0" err="1" smtClean="0">
                <a:solidFill>
                  <a:srgbClr val="FFCC00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3200" b="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宋体" panose="02010600030101010101" pitchFamily="2" charset="-122"/>
              </a:rPr>
              <a:t>-</a:t>
            </a:r>
            <a:r>
              <a:rPr kumimoji="1" lang="en-US" altLang="zh-CN" sz="3200" b="0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3200" b="0" i="1" dirty="0" err="1" smtClean="0">
                <a:solidFill>
                  <a:srgbClr val="FFCC00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3200" b="0" i="1" dirty="0" err="1" smtClean="0">
                <a:solidFill>
                  <a:srgbClr val="FFCC00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3200" b="0" dirty="0">
                <a:solidFill>
                  <a:srgbClr val="FFCC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sz="3200" b="0" dirty="0">
              <a:solidFill>
                <a:srgbClr val="FFCC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600679" y="1555780"/>
            <a:ext cx="3208655" cy="1076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并联导纳：</a:t>
            </a:r>
            <a:endParaRPr kumimoji="1" lang="en-US" altLang="zh-CN" sz="3200" b="0" i="1" dirty="0" smtClean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kumimoji="1" lang="en-US" altLang="zh-CN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Y=</a:t>
            </a:r>
            <a:r>
              <a:rPr kumimoji="1" lang="en-US" altLang="zh-CN" sz="3200" b="0" i="1" dirty="0" err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G+</a:t>
            </a:r>
            <a:r>
              <a:rPr kumimoji="1" lang="en-US" altLang="zh-CN" sz="3200" b="0" dirty="0" err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3200" b="0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0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 i="1" dirty="0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0" i="1" dirty="0" err="1" smtClean="0">
                <a:solidFill>
                  <a:srgbClr val="FFCC00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 smtClean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dirty="0">
                <a:solidFill>
                  <a:srgbClr val="FF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 dirty="0">
              <a:solidFill>
                <a:srgbClr val="FF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 sz="8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    </a:t>
            </a:r>
            <a:r>
              <a:rPr kumimoji="1" lang="en-US" altLang="zh-CN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RLC</a:t>
            </a:r>
            <a:r>
              <a:rPr kumimoji="1" lang="zh-CN" altLang="en-US" sz="36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串联电路、并联电路比较</a:t>
            </a:r>
            <a:endParaRPr kumimoji="1" lang="zh-CN" altLang="en-US" sz="36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1203325" y="1624330"/>
            <a:ext cx="57765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6.</a:t>
            </a:r>
            <a:r>
              <a:rPr kumimoji="1" lang="en-US" altLang="zh-CN" sz="3200">
                <a:solidFill>
                  <a:schemeClr val="bg1"/>
                </a:solidFill>
              </a:rPr>
              <a:t> </a:t>
            </a:r>
            <a:r>
              <a:rPr kumimoji="1" lang="zh-CN" altLang="en-US" sz="3200">
                <a:solidFill>
                  <a:schemeClr val="bg1"/>
                </a:solidFill>
              </a:rPr>
              <a:t>阻抗（导纳）的串联和并联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53278" name="Object 30"/>
          <p:cNvGraphicFramePr>
            <a:graphicFrameLocks noChangeAspect="1"/>
          </p:cNvGraphicFramePr>
          <p:nvPr/>
        </p:nvGraphicFramePr>
        <p:xfrm>
          <a:off x="1202373" y="3431540"/>
          <a:ext cx="76914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8" name="公式" r:id="rId1" imgW="4610100" imgH="355600" progId="Equation.3">
                  <p:embed/>
                </p:oleObj>
              </mc:Choice>
              <mc:Fallback>
                <p:oleObj name="公式" r:id="rId1" imgW="4610100" imgH="355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373" y="3431540"/>
                        <a:ext cx="7691437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8" name="Line 40"/>
          <p:cNvSpPr>
            <a:spLocks noChangeShapeType="1"/>
          </p:cNvSpPr>
          <p:nvPr/>
        </p:nvSpPr>
        <p:spPr bwMode="auto">
          <a:xfrm rot="5400000">
            <a:off x="10491981" y="3408170"/>
            <a:ext cx="5400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3291" name="Object 43"/>
          <p:cNvGraphicFramePr>
            <a:graphicFrameLocks noChangeAspect="1"/>
          </p:cNvGraphicFramePr>
          <p:nvPr/>
        </p:nvGraphicFramePr>
        <p:xfrm>
          <a:off x="7468553" y="4509135"/>
          <a:ext cx="16637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29" name="公式" r:id="rId3" imgW="965200" imgH="596900" progId="Equation.3">
                  <p:embed/>
                </p:oleObj>
              </mc:Choice>
              <mc:Fallback>
                <p:oleObj name="公式" r:id="rId3" imgW="965200" imgH="596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8553" y="4509135"/>
                        <a:ext cx="1663700" cy="10287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94" name="Group 46"/>
          <p:cNvGrpSpPr/>
          <p:nvPr/>
        </p:nvGrpSpPr>
        <p:grpSpPr bwMode="auto">
          <a:xfrm>
            <a:off x="5739765" y="4725670"/>
            <a:ext cx="1779905" cy="647700"/>
            <a:chOff x="3379" y="2251"/>
            <a:chExt cx="998" cy="408"/>
          </a:xfrm>
        </p:grpSpPr>
        <p:sp>
          <p:nvSpPr>
            <p:cNvPr id="53292" name="Line 44"/>
            <p:cNvSpPr>
              <a:spLocks noChangeShapeType="1"/>
            </p:cNvSpPr>
            <p:nvPr/>
          </p:nvSpPr>
          <p:spPr bwMode="auto">
            <a:xfrm>
              <a:off x="3419" y="2659"/>
              <a:ext cx="802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93" name="Text Box 45"/>
            <p:cNvSpPr txBox="1">
              <a:spLocks noChangeArrowheads="1"/>
            </p:cNvSpPr>
            <p:nvPr/>
          </p:nvSpPr>
          <p:spPr bwMode="auto">
            <a:xfrm>
              <a:off x="3379" y="2251"/>
              <a:ext cx="99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9900"/>
                  </a:solidFill>
                  <a:latin typeface="Arial" panose="020B0604020202020204" pitchFamily="34" charset="0"/>
                </a:rPr>
                <a:t>分压公式</a:t>
              </a:r>
              <a:endParaRPr lang="zh-CN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3296" name="Object 48"/>
          <p:cNvGraphicFramePr>
            <a:graphicFrameLocks noChangeAspect="1"/>
          </p:cNvGraphicFramePr>
          <p:nvPr/>
        </p:nvGraphicFramePr>
        <p:xfrm>
          <a:off x="1130935" y="4509135"/>
          <a:ext cx="4392613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4330" name="公式" r:id="rId5" imgW="2387600" imgH="596900" progId="Equation.3">
                  <p:embed/>
                </p:oleObj>
              </mc:Choice>
              <mc:Fallback>
                <p:oleObj name="公式" r:id="rId5" imgW="2387600" imgH="596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935" y="4509135"/>
                        <a:ext cx="4392613" cy="10953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3" name="Text Box 55"/>
          <p:cNvSpPr txBox="1">
            <a:spLocks noChangeArrowheads="1"/>
          </p:cNvSpPr>
          <p:nvPr/>
        </p:nvSpPr>
        <p:spPr bwMode="auto">
          <a:xfrm>
            <a:off x="1634173" y="2416810"/>
            <a:ext cx="2844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阻抗的串联</a:t>
            </a:r>
            <a:endParaRPr lang="zh-CN" altLang="en-US" sz="32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53308" name="Group 6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3309" name="Picture 6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10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3311" name="Group 6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3312" name="Picture 6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13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3372" name="Group 124"/>
          <p:cNvGrpSpPr/>
          <p:nvPr/>
        </p:nvGrpSpPr>
        <p:grpSpPr bwMode="auto">
          <a:xfrm>
            <a:off x="6871653" y="1485583"/>
            <a:ext cx="3887787" cy="1817687"/>
            <a:chOff x="521" y="1207"/>
            <a:chExt cx="2449" cy="1145"/>
          </a:xfrm>
        </p:grpSpPr>
        <p:sp>
          <p:nvSpPr>
            <p:cNvPr id="53318" name="Line 70"/>
            <p:cNvSpPr>
              <a:spLocks noChangeShapeType="1"/>
            </p:cNvSpPr>
            <p:nvPr/>
          </p:nvSpPr>
          <p:spPr bwMode="auto">
            <a:xfrm>
              <a:off x="611" y="1570"/>
              <a:ext cx="122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19" name="Line 71"/>
            <p:cNvSpPr>
              <a:spLocks noChangeShapeType="1"/>
            </p:cNvSpPr>
            <p:nvPr/>
          </p:nvSpPr>
          <p:spPr bwMode="auto">
            <a:xfrm>
              <a:off x="611" y="1570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0" name="Line 72"/>
            <p:cNvSpPr>
              <a:spLocks noChangeShapeType="1"/>
            </p:cNvSpPr>
            <p:nvPr/>
          </p:nvSpPr>
          <p:spPr bwMode="auto">
            <a:xfrm>
              <a:off x="2743" y="1570"/>
              <a:ext cx="0" cy="4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1" name="Line 73"/>
            <p:cNvSpPr>
              <a:spLocks noChangeShapeType="1"/>
            </p:cNvSpPr>
            <p:nvPr/>
          </p:nvSpPr>
          <p:spPr bwMode="auto">
            <a:xfrm>
              <a:off x="1836" y="1570"/>
              <a:ext cx="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2" name="Line 74"/>
            <p:cNvSpPr>
              <a:spLocks noChangeShapeType="1"/>
            </p:cNvSpPr>
            <p:nvPr/>
          </p:nvSpPr>
          <p:spPr bwMode="auto">
            <a:xfrm>
              <a:off x="2108" y="1570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323" name="Oval 75"/>
            <p:cNvSpPr>
              <a:spLocks noChangeArrowheads="1"/>
            </p:cNvSpPr>
            <p:nvPr/>
          </p:nvSpPr>
          <p:spPr bwMode="auto">
            <a:xfrm>
              <a:off x="566" y="1978"/>
              <a:ext cx="91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4" name="Oval 76"/>
            <p:cNvSpPr>
              <a:spLocks noChangeArrowheads="1"/>
            </p:cNvSpPr>
            <p:nvPr/>
          </p:nvSpPr>
          <p:spPr bwMode="auto">
            <a:xfrm>
              <a:off x="2698" y="1979"/>
              <a:ext cx="91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25" name="Text Box 77"/>
            <p:cNvSpPr txBox="1">
              <a:spLocks noChangeArrowheads="1"/>
            </p:cNvSpPr>
            <p:nvPr/>
          </p:nvSpPr>
          <p:spPr bwMode="auto">
            <a:xfrm>
              <a:off x="838" y="1207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3326" name="Text Box 78"/>
            <p:cNvSpPr txBox="1">
              <a:spLocks noChangeArrowheads="1"/>
            </p:cNvSpPr>
            <p:nvPr/>
          </p:nvSpPr>
          <p:spPr bwMode="auto">
            <a:xfrm>
              <a:off x="521" y="2023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3327" name="Text Box 79"/>
            <p:cNvSpPr txBox="1">
              <a:spLocks noChangeArrowheads="1"/>
            </p:cNvSpPr>
            <p:nvPr/>
          </p:nvSpPr>
          <p:spPr bwMode="auto">
            <a:xfrm>
              <a:off x="1428" y="1207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3328" name="Text Box 80"/>
            <p:cNvSpPr txBox="1">
              <a:spLocks noChangeArrowheads="1"/>
            </p:cNvSpPr>
            <p:nvPr/>
          </p:nvSpPr>
          <p:spPr bwMode="auto">
            <a:xfrm>
              <a:off x="2199" y="1207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r>
                <a:rPr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n</a:t>
              </a:r>
              <a:endParaRPr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3329" name="Text Box 81"/>
            <p:cNvSpPr txBox="1">
              <a:spLocks noChangeArrowheads="1"/>
            </p:cNvSpPr>
            <p:nvPr/>
          </p:nvSpPr>
          <p:spPr bwMode="auto">
            <a:xfrm>
              <a:off x="2562" y="1978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3330" name="Line 82"/>
            <p:cNvSpPr>
              <a:spLocks noChangeShapeType="1"/>
            </p:cNvSpPr>
            <p:nvPr/>
          </p:nvSpPr>
          <p:spPr bwMode="auto">
            <a:xfrm flipV="1">
              <a:off x="612" y="1706"/>
              <a:ext cx="0" cy="22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3331" name="Object 83"/>
            <p:cNvGraphicFramePr>
              <a:graphicFrameLocks noChangeAspect="1"/>
            </p:cNvGraphicFramePr>
            <p:nvPr/>
          </p:nvGraphicFramePr>
          <p:xfrm>
            <a:off x="1564" y="2023"/>
            <a:ext cx="246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31" name="公式" r:id="rId8" imgW="241300" imgH="304800" progId="Equation.3">
                    <p:embed/>
                  </p:oleObj>
                </mc:Choice>
                <mc:Fallback>
                  <p:oleObj name="公式" r:id="rId8" imgW="241300" imgH="3048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2023"/>
                          <a:ext cx="246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32" name="Object 84"/>
            <p:cNvGraphicFramePr>
              <a:graphicFrameLocks noChangeAspect="1"/>
            </p:cNvGraphicFramePr>
            <p:nvPr/>
          </p:nvGraphicFramePr>
          <p:xfrm>
            <a:off x="702" y="1661"/>
            <a:ext cx="190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32" name="公式" r:id="rId10" imgW="165100" imgH="292100" progId="Equation.3">
                    <p:embed/>
                  </p:oleObj>
                </mc:Choice>
                <mc:Fallback>
                  <p:oleObj name="公式" r:id="rId10" imgW="165100" imgH="2921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2" y="1661"/>
                          <a:ext cx="190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33" name="Rectangle 85"/>
            <p:cNvSpPr>
              <a:spLocks noChangeArrowheads="1"/>
            </p:cNvSpPr>
            <p:nvPr/>
          </p:nvSpPr>
          <p:spPr bwMode="auto">
            <a:xfrm>
              <a:off x="2199" y="15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4" name="Rectangle 86"/>
            <p:cNvSpPr>
              <a:spLocks noChangeArrowheads="1"/>
            </p:cNvSpPr>
            <p:nvPr/>
          </p:nvSpPr>
          <p:spPr bwMode="auto">
            <a:xfrm>
              <a:off x="1383" y="15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35" name="Rectangle 87"/>
            <p:cNvSpPr>
              <a:spLocks noChangeArrowheads="1"/>
            </p:cNvSpPr>
            <p:nvPr/>
          </p:nvSpPr>
          <p:spPr bwMode="auto">
            <a:xfrm>
              <a:off x="793" y="152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371" name="Group 123"/>
          <p:cNvGrpSpPr/>
          <p:nvPr/>
        </p:nvGrpSpPr>
        <p:grpSpPr bwMode="auto">
          <a:xfrm>
            <a:off x="9903143" y="3853498"/>
            <a:ext cx="1601788" cy="1720850"/>
            <a:chOff x="3651" y="1207"/>
            <a:chExt cx="1009" cy="1084"/>
          </a:xfrm>
        </p:grpSpPr>
        <p:sp>
          <p:nvSpPr>
            <p:cNvPr id="53353" name="Line 105"/>
            <p:cNvSpPr>
              <a:spLocks noChangeShapeType="1"/>
            </p:cNvSpPr>
            <p:nvPr/>
          </p:nvSpPr>
          <p:spPr bwMode="auto">
            <a:xfrm>
              <a:off x="4372" y="1503"/>
              <a:ext cx="0" cy="7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4" name="Line 106"/>
            <p:cNvSpPr>
              <a:spLocks noChangeShapeType="1"/>
            </p:cNvSpPr>
            <p:nvPr/>
          </p:nvSpPr>
          <p:spPr bwMode="auto">
            <a:xfrm>
              <a:off x="3796" y="151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5" name="Line 107"/>
            <p:cNvSpPr>
              <a:spLocks noChangeShapeType="1"/>
            </p:cNvSpPr>
            <p:nvPr/>
          </p:nvSpPr>
          <p:spPr bwMode="auto">
            <a:xfrm>
              <a:off x="3796" y="2259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6" name="Line 108"/>
            <p:cNvSpPr>
              <a:spLocks noChangeShapeType="1"/>
            </p:cNvSpPr>
            <p:nvPr/>
          </p:nvSpPr>
          <p:spPr bwMode="auto">
            <a:xfrm>
              <a:off x="3833" y="1525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57" name="Text Box 109"/>
            <p:cNvSpPr txBox="1">
              <a:spLocks noChangeArrowheads="1"/>
            </p:cNvSpPr>
            <p:nvPr/>
          </p:nvSpPr>
          <p:spPr bwMode="auto">
            <a:xfrm>
              <a:off x="4420" y="1711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58" name="Text Box 110"/>
            <p:cNvSpPr txBox="1">
              <a:spLocks noChangeArrowheads="1"/>
            </p:cNvSpPr>
            <p:nvPr/>
          </p:nvSpPr>
          <p:spPr bwMode="auto">
            <a:xfrm>
              <a:off x="3651" y="1503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59" name="Text Box 111"/>
            <p:cNvSpPr txBox="1">
              <a:spLocks noChangeArrowheads="1"/>
            </p:cNvSpPr>
            <p:nvPr/>
          </p:nvSpPr>
          <p:spPr bwMode="auto">
            <a:xfrm>
              <a:off x="3663" y="1983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360" name="Oval 112"/>
            <p:cNvSpPr>
              <a:spLocks noChangeArrowheads="1"/>
            </p:cNvSpPr>
            <p:nvPr/>
          </p:nvSpPr>
          <p:spPr bwMode="auto">
            <a:xfrm>
              <a:off x="3731" y="148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361" name="Oval 113"/>
            <p:cNvSpPr>
              <a:spLocks noChangeArrowheads="1"/>
            </p:cNvSpPr>
            <p:nvPr/>
          </p:nvSpPr>
          <p:spPr bwMode="auto">
            <a:xfrm>
              <a:off x="3731" y="222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3362" name="Object 114"/>
            <p:cNvGraphicFramePr>
              <a:graphicFrameLocks noChangeAspect="1"/>
            </p:cNvGraphicFramePr>
            <p:nvPr/>
          </p:nvGraphicFramePr>
          <p:xfrm>
            <a:off x="3690" y="1775"/>
            <a:ext cx="22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33" name="公式" r:id="rId12" imgW="241300" imgH="304800" progId="Equation.3">
                    <p:embed/>
                  </p:oleObj>
                </mc:Choice>
                <mc:Fallback>
                  <p:oleObj name="公式" r:id="rId12" imgW="241300" imgH="30480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775"/>
                          <a:ext cx="22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63" name="Object 115"/>
            <p:cNvGraphicFramePr>
              <a:graphicFrameLocks noChangeAspect="1"/>
            </p:cNvGraphicFramePr>
            <p:nvPr/>
          </p:nvGraphicFramePr>
          <p:xfrm>
            <a:off x="3923" y="1207"/>
            <a:ext cx="16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4334" name="公式" r:id="rId14" imgW="165100" imgH="292100" progId="Equation.3">
                    <p:embed/>
                  </p:oleObj>
                </mc:Choice>
                <mc:Fallback>
                  <p:oleObj name="公式" r:id="rId14" imgW="165100" imgH="2921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207"/>
                          <a:ext cx="16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64" name="Rectangle 116"/>
            <p:cNvSpPr>
              <a:spLocks noChangeArrowheads="1"/>
            </p:cNvSpPr>
            <p:nvPr/>
          </p:nvSpPr>
          <p:spPr bwMode="auto">
            <a:xfrm>
              <a:off x="4313" y="170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3368" name="Group 12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3369" name="Picture 12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370" name="Text Box 12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阻抗（导纳）的串联和并联</a:t>
            </a:r>
            <a:endParaRPr kumimoji="1"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20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32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3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/>
      <p:bldP spid="53288" grpId="0" bldLvl="0" animBg="1"/>
      <p:bldP spid="5330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1431925" y="4076700"/>
          <a:ext cx="4003675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6" name="公式" r:id="rId1" imgW="2298700" imgH="596900" progId="Equation.3">
                  <p:embed/>
                </p:oleObj>
              </mc:Choice>
              <mc:Fallback>
                <p:oleObj name="公式" r:id="rId1" imgW="22987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4076700"/>
                        <a:ext cx="4003675" cy="10334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0" name="Group 4"/>
          <p:cNvGrpSpPr/>
          <p:nvPr/>
        </p:nvGrpSpPr>
        <p:grpSpPr bwMode="auto">
          <a:xfrm>
            <a:off x="5594033" y="4220210"/>
            <a:ext cx="2016125" cy="647700"/>
            <a:chOff x="3379" y="2251"/>
            <a:chExt cx="998" cy="408"/>
          </a:xfrm>
        </p:grpSpPr>
        <p:sp>
          <p:nvSpPr>
            <p:cNvPr id="50181" name="Line 5"/>
            <p:cNvSpPr>
              <a:spLocks noChangeShapeType="1"/>
            </p:cNvSpPr>
            <p:nvPr/>
          </p:nvSpPr>
          <p:spPr bwMode="auto">
            <a:xfrm>
              <a:off x="3379" y="2659"/>
              <a:ext cx="802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82" name="Text Box 6"/>
            <p:cNvSpPr txBox="1">
              <a:spLocks noChangeArrowheads="1"/>
            </p:cNvSpPr>
            <p:nvPr/>
          </p:nvSpPr>
          <p:spPr bwMode="auto">
            <a:xfrm>
              <a:off x="3379" y="2251"/>
              <a:ext cx="99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rgbClr val="FF9900"/>
                  </a:solidFill>
                  <a:latin typeface="Arial" panose="020B0604020202020204" pitchFamily="34" charset="0"/>
                </a:rPr>
                <a:t>分流公式</a:t>
              </a:r>
              <a:endParaRPr lang="zh-CN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7612380" y="4077018"/>
          <a:ext cx="137001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7" name="公式" r:id="rId3" imgW="774700" imgH="596900" progId="Equation.3">
                  <p:embed/>
                </p:oleObj>
              </mc:Choice>
              <mc:Fallback>
                <p:oleObj name="公式" r:id="rId3" imgW="774700" imgH="596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2380" y="4077018"/>
                        <a:ext cx="1370013" cy="104775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00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1632903" y="1769110"/>
            <a:ext cx="28448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 startAt="2"/>
            </a:pPr>
            <a:r>
              <a:rPr lang="zh-CN" altLang="en-US" sz="320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导纳的并联</a:t>
            </a:r>
            <a:endParaRPr lang="zh-CN" altLang="en-US" sz="320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0226" name="Line 50"/>
          <p:cNvSpPr>
            <a:spLocks noChangeShapeType="1"/>
          </p:cNvSpPr>
          <p:nvPr/>
        </p:nvSpPr>
        <p:spPr bwMode="auto">
          <a:xfrm rot="5400000">
            <a:off x="10849486" y="3477702"/>
            <a:ext cx="5400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0227" name="Object 51"/>
          <p:cNvGraphicFramePr>
            <a:graphicFrameLocks noChangeAspect="1"/>
          </p:cNvGraphicFramePr>
          <p:nvPr/>
        </p:nvGraphicFramePr>
        <p:xfrm>
          <a:off x="1275398" y="3141345"/>
          <a:ext cx="777557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8" name="公式" r:id="rId5" imgW="4330700" imgH="355600" progId="Equation.3">
                  <p:embed/>
                </p:oleObj>
              </mc:Choice>
              <mc:Fallback>
                <p:oleObj name="公式" r:id="rId5" imgW="4330700" imgH="3556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398" y="3141345"/>
                        <a:ext cx="7775575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29" name="Text Box 53"/>
          <p:cNvSpPr txBox="1">
            <a:spLocks noChangeArrowheads="1"/>
          </p:cNvSpPr>
          <p:nvPr/>
        </p:nvSpPr>
        <p:spPr bwMode="auto">
          <a:xfrm>
            <a:off x="1417955" y="5445125"/>
            <a:ext cx="59039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两个阻抗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/>
              <a:t>的并联等效阻抗为：</a:t>
            </a:r>
            <a:endParaRPr lang="zh-CN" altLang="en-US"/>
          </a:p>
        </p:txBody>
      </p:sp>
      <p:graphicFrame>
        <p:nvGraphicFramePr>
          <p:cNvPr id="50230" name="Object 54"/>
          <p:cNvGraphicFramePr>
            <a:graphicFrameLocks noChangeAspect="1"/>
          </p:cNvGraphicFramePr>
          <p:nvPr/>
        </p:nvGraphicFramePr>
        <p:xfrm>
          <a:off x="7034848" y="5229543"/>
          <a:ext cx="1944687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6259" name="公式" r:id="rId7" imgW="1155700" imgH="660400" progId="Equation.3">
                  <p:embed/>
                </p:oleObj>
              </mc:Choice>
              <mc:Fallback>
                <p:oleObj name="公式" r:id="rId7" imgW="1155700" imgH="6604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4848" y="5229543"/>
                        <a:ext cx="1944687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36" name="Group 6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0237" name="Picture 6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238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239" name="Group 6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0240" name="Picture 6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241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284" name="Group 10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0285" name="Picture 109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286" name="Text Box 11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0303" name="Group 127"/>
          <p:cNvGrpSpPr/>
          <p:nvPr/>
        </p:nvGrpSpPr>
        <p:grpSpPr bwMode="auto">
          <a:xfrm>
            <a:off x="9542780" y="3930968"/>
            <a:ext cx="1601788" cy="1282700"/>
            <a:chOff x="3424" y="1075"/>
            <a:chExt cx="1009" cy="808"/>
          </a:xfrm>
        </p:grpSpPr>
        <p:sp>
          <p:nvSpPr>
            <p:cNvPr id="50288" name="Line 112"/>
            <p:cNvSpPr>
              <a:spLocks noChangeShapeType="1"/>
            </p:cNvSpPr>
            <p:nvPr/>
          </p:nvSpPr>
          <p:spPr bwMode="auto">
            <a:xfrm>
              <a:off x="4145" y="1095"/>
              <a:ext cx="0" cy="7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89" name="Line 113"/>
            <p:cNvSpPr>
              <a:spLocks noChangeShapeType="1"/>
            </p:cNvSpPr>
            <p:nvPr/>
          </p:nvSpPr>
          <p:spPr bwMode="auto">
            <a:xfrm>
              <a:off x="3569" y="1109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90" name="Line 114"/>
            <p:cNvSpPr>
              <a:spLocks noChangeShapeType="1"/>
            </p:cNvSpPr>
            <p:nvPr/>
          </p:nvSpPr>
          <p:spPr bwMode="auto">
            <a:xfrm>
              <a:off x="3569" y="1851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91" name="Line 115"/>
            <p:cNvSpPr>
              <a:spLocks noChangeShapeType="1"/>
            </p:cNvSpPr>
            <p:nvPr/>
          </p:nvSpPr>
          <p:spPr bwMode="auto">
            <a:xfrm>
              <a:off x="3606" y="1117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92" name="Text Box 116"/>
            <p:cNvSpPr txBox="1">
              <a:spLocks noChangeArrowheads="1"/>
            </p:cNvSpPr>
            <p:nvPr/>
          </p:nvSpPr>
          <p:spPr bwMode="auto">
            <a:xfrm>
              <a:off x="4193" y="1303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93" name="Text Box 117"/>
            <p:cNvSpPr txBox="1">
              <a:spLocks noChangeArrowheads="1"/>
            </p:cNvSpPr>
            <p:nvPr/>
          </p:nvSpPr>
          <p:spPr bwMode="auto">
            <a:xfrm>
              <a:off x="3424" y="1095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94" name="Text Box 118"/>
            <p:cNvSpPr txBox="1">
              <a:spLocks noChangeArrowheads="1"/>
            </p:cNvSpPr>
            <p:nvPr/>
          </p:nvSpPr>
          <p:spPr bwMode="auto">
            <a:xfrm>
              <a:off x="3436" y="1575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295" name="Oval 119"/>
            <p:cNvSpPr>
              <a:spLocks noChangeArrowheads="1"/>
            </p:cNvSpPr>
            <p:nvPr/>
          </p:nvSpPr>
          <p:spPr bwMode="auto">
            <a:xfrm>
              <a:off x="3504" y="107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96" name="Oval 120"/>
            <p:cNvSpPr>
              <a:spLocks noChangeArrowheads="1"/>
            </p:cNvSpPr>
            <p:nvPr/>
          </p:nvSpPr>
          <p:spPr bwMode="auto">
            <a:xfrm>
              <a:off x="3504" y="181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0297" name="Object 121"/>
            <p:cNvGraphicFramePr>
              <a:graphicFrameLocks noChangeAspect="1"/>
            </p:cNvGraphicFramePr>
            <p:nvPr/>
          </p:nvGraphicFramePr>
          <p:xfrm>
            <a:off x="3463" y="1367"/>
            <a:ext cx="227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0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1367"/>
                          <a:ext cx="227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98" name="Object 122"/>
            <p:cNvGraphicFramePr>
              <a:graphicFrameLocks noChangeAspect="1"/>
            </p:cNvGraphicFramePr>
            <p:nvPr/>
          </p:nvGraphicFramePr>
          <p:xfrm>
            <a:off x="3786" y="1159"/>
            <a:ext cx="167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1" name="公式" r:id="rId12" imgW="165100" imgH="292100" progId="Equation.3">
                    <p:embed/>
                  </p:oleObj>
                </mc:Choice>
                <mc:Fallback>
                  <p:oleObj name="公式" r:id="rId12" imgW="165100" imgH="292100" progId="Equation.3">
                    <p:embed/>
                    <p:pic>
                      <p:nvPicPr>
                        <p:cNvPr id="0" name="Object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6" y="1159"/>
                          <a:ext cx="167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99" name="Rectangle 123"/>
            <p:cNvSpPr>
              <a:spLocks noChangeArrowheads="1"/>
            </p:cNvSpPr>
            <p:nvPr/>
          </p:nvSpPr>
          <p:spPr bwMode="auto">
            <a:xfrm>
              <a:off x="4086" y="129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0302" name="Group 126"/>
          <p:cNvGrpSpPr/>
          <p:nvPr/>
        </p:nvGrpSpPr>
        <p:grpSpPr bwMode="auto">
          <a:xfrm>
            <a:off x="8021003" y="1514475"/>
            <a:ext cx="3455987" cy="1620838"/>
            <a:chOff x="567" y="954"/>
            <a:chExt cx="2177" cy="1021"/>
          </a:xfrm>
        </p:grpSpPr>
        <p:sp>
          <p:nvSpPr>
            <p:cNvPr id="50259" name="Line 83"/>
            <p:cNvSpPr>
              <a:spLocks noChangeShapeType="1"/>
            </p:cNvSpPr>
            <p:nvPr/>
          </p:nvSpPr>
          <p:spPr bwMode="auto">
            <a:xfrm>
              <a:off x="748" y="981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6" name="Line 70"/>
            <p:cNvSpPr>
              <a:spLocks noChangeShapeType="1"/>
            </p:cNvSpPr>
            <p:nvPr/>
          </p:nvSpPr>
          <p:spPr bwMode="auto">
            <a:xfrm>
              <a:off x="2291" y="981"/>
              <a:ext cx="0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7" name="Line 71"/>
            <p:cNvSpPr>
              <a:spLocks noChangeShapeType="1"/>
            </p:cNvSpPr>
            <p:nvPr/>
          </p:nvSpPr>
          <p:spPr bwMode="auto">
            <a:xfrm>
              <a:off x="1656" y="981"/>
              <a:ext cx="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8" name="Line 72"/>
            <p:cNvSpPr>
              <a:spLocks noChangeShapeType="1"/>
            </p:cNvSpPr>
            <p:nvPr/>
          </p:nvSpPr>
          <p:spPr bwMode="auto">
            <a:xfrm>
              <a:off x="1928" y="981"/>
              <a:ext cx="3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Text Box 75"/>
            <p:cNvSpPr txBox="1">
              <a:spLocks noChangeArrowheads="1"/>
            </p:cNvSpPr>
            <p:nvPr/>
          </p:nvSpPr>
          <p:spPr bwMode="auto">
            <a:xfrm>
              <a:off x="1157" y="1253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Y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52" name="Text Box 76"/>
            <p:cNvSpPr txBox="1">
              <a:spLocks noChangeArrowheads="1"/>
            </p:cNvSpPr>
            <p:nvPr/>
          </p:nvSpPr>
          <p:spPr bwMode="auto">
            <a:xfrm>
              <a:off x="567" y="981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+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53" name="Text Box 77"/>
            <p:cNvSpPr txBox="1">
              <a:spLocks noChangeArrowheads="1"/>
            </p:cNvSpPr>
            <p:nvPr/>
          </p:nvSpPr>
          <p:spPr bwMode="auto">
            <a:xfrm>
              <a:off x="1656" y="1253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Y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54" name="Text Box 78"/>
            <p:cNvSpPr txBox="1">
              <a:spLocks noChangeArrowheads="1"/>
            </p:cNvSpPr>
            <p:nvPr/>
          </p:nvSpPr>
          <p:spPr bwMode="auto">
            <a:xfrm>
              <a:off x="2336" y="1253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Y</a:t>
              </a:r>
              <a:r>
                <a:rPr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n</a:t>
              </a:r>
              <a:endParaRPr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55" name="Text Box 79"/>
            <p:cNvSpPr txBox="1">
              <a:spLocks noChangeArrowheads="1"/>
            </p:cNvSpPr>
            <p:nvPr/>
          </p:nvSpPr>
          <p:spPr bwMode="auto">
            <a:xfrm>
              <a:off x="567" y="1646"/>
              <a:ext cx="40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－</a:t>
              </a:r>
              <a:endParaRPr lang="zh-CN" altLang="en-US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0256" name="Line 80"/>
            <p:cNvSpPr>
              <a:spLocks noChangeShapeType="1"/>
            </p:cNvSpPr>
            <p:nvPr/>
          </p:nvSpPr>
          <p:spPr bwMode="auto">
            <a:xfrm flipV="1">
              <a:off x="793" y="981"/>
              <a:ext cx="272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0257" name="Object 81"/>
            <p:cNvGraphicFramePr>
              <a:graphicFrameLocks noChangeAspect="1"/>
            </p:cNvGraphicFramePr>
            <p:nvPr/>
          </p:nvGraphicFramePr>
          <p:xfrm>
            <a:off x="567" y="1299"/>
            <a:ext cx="24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2" name="公式" r:id="rId14" imgW="241300" imgH="304800" progId="Equation.3">
                    <p:embed/>
                  </p:oleObj>
                </mc:Choice>
                <mc:Fallback>
                  <p:oleObj name="公式" r:id="rId14" imgW="241300" imgH="3048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1299"/>
                          <a:ext cx="24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58" name="Object 82"/>
            <p:cNvGraphicFramePr>
              <a:graphicFrameLocks noChangeAspect="1"/>
            </p:cNvGraphicFramePr>
            <p:nvPr/>
          </p:nvGraphicFramePr>
          <p:xfrm>
            <a:off x="839" y="1023"/>
            <a:ext cx="167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6263" name="公式" r:id="rId16" imgW="165100" imgH="292100" progId="Equation.3">
                    <p:embed/>
                  </p:oleObj>
                </mc:Choice>
                <mc:Fallback>
                  <p:oleObj name="公式" r:id="rId16" imgW="165100" imgH="2921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023"/>
                          <a:ext cx="167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60" name="Line 84"/>
            <p:cNvSpPr>
              <a:spLocks noChangeShapeType="1"/>
            </p:cNvSpPr>
            <p:nvPr/>
          </p:nvSpPr>
          <p:spPr bwMode="auto">
            <a:xfrm>
              <a:off x="749" y="1888"/>
              <a:ext cx="9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1" name="Line 85"/>
            <p:cNvSpPr>
              <a:spLocks noChangeShapeType="1"/>
            </p:cNvSpPr>
            <p:nvPr/>
          </p:nvSpPr>
          <p:spPr bwMode="auto">
            <a:xfrm>
              <a:off x="1656" y="1888"/>
              <a:ext cx="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2" name="Line 86"/>
            <p:cNvSpPr>
              <a:spLocks noChangeShapeType="1"/>
            </p:cNvSpPr>
            <p:nvPr/>
          </p:nvSpPr>
          <p:spPr bwMode="auto">
            <a:xfrm>
              <a:off x="1928" y="1888"/>
              <a:ext cx="36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3" name="Line 87"/>
            <p:cNvSpPr>
              <a:spLocks noChangeShapeType="1"/>
            </p:cNvSpPr>
            <p:nvPr/>
          </p:nvSpPr>
          <p:spPr bwMode="auto">
            <a:xfrm flipH="1">
              <a:off x="1111" y="981"/>
              <a:ext cx="1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4" name="Line 88"/>
            <p:cNvSpPr>
              <a:spLocks noChangeShapeType="1"/>
            </p:cNvSpPr>
            <p:nvPr/>
          </p:nvSpPr>
          <p:spPr bwMode="auto">
            <a:xfrm flipH="1">
              <a:off x="1610" y="981"/>
              <a:ext cx="1" cy="90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65" name="Rectangle 89"/>
            <p:cNvSpPr>
              <a:spLocks noChangeArrowheads="1"/>
            </p:cNvSpPr>
            <p:nvPr/>
          </p:nvSpPr>
          <p:spPr bwMode="auto">
            <a:xfrm>
              <a:off x="1066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6" name="Rectangle 90"/>
            <p:cNvSpPr>
              <a:spLocks noChangeArrowheads="1"/>
            </p:cNvSpPr>
            <p:nvPr/>
          </p:nvSpPr>
          <p:spPr bwMode="auto">
            <a:xfrm>
              <a:off x="1565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267" name="Rectangle 91"/>
            <p:cNvSpPr>
              <a:spLocks noChangeArrowheads="1"/>
            </p:cNvSpPr>
            <p:nvPr/>
          </p:nvSpPr>
          <p:spPr bwMode="auto">
            <a:xfrm>
              <a:off x="2246" y="125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00" name="Oval 124"/>
            <p:cNvSpPr>
              <a:spLocks noChangeArrowheads="1"/>
            </p:cNvSpPr>
            <p:nvPr/>
          </p:nvSpPr>
          <p:spPr bwMode="auto">
            <a:xfrm>
              <a:off x="685" y="1851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301" name="Oval 125"/>
            <p:cNvSpPr>
              <a:spLocks noChangeArrowheads="1"/>
            </p:cNvSpPr>
            <p:nvPr/>
          </p:nvSpPr>
          <p:spPr bwMode="auto">
            <a:xfrm>
              <a:off x="666" y="954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导纳的并联</a:t>
            </a:r>
            <a:endParaRPr lang="en-US" altLang="zh-CN" sz="3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0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20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0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0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5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4" grpId="0"/>
      <p:bldP spid="50226" grpId="0" bldLvl="0" animBg="1"/>
      <p:bldP spid="50229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916305" y="1340485"/>
            <a:ext cx="16922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>
                <a:solidFill>
                  <a:schemeClr val="bg1"/>
                </a:solidFill>
              </a:rPr>
              <a:t>1. </a:t>
            </a:r>
            <a:r>
              <a:rPr kumimoji="1" lang="zh-CN" altLang="en-US" sz="3200">
                <a:solidFill>
                  <a:schemeClr val="bg1"/>
                </a:solidFill>
              </a:rPr>
              <a:t>阻抗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413510" y="1989138"/>
            <a:ext cx="32550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98000" rIns="198000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正弦稳态情况下：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69637" name="AutoShape 5"/>
          <p:cNvSpPr>
            <a:spLocks noChangeArrowheads="1"/>
          </p:cNvSpPr>
          <p:nvPr/>
        </p:nvSpPr>
        <p:spPr bwMode="auto">
          <a:xfrm>
            <a:off x="6528118" y="3209925"/>
            <a:ext cx="792162" cy="215900"/>
          </a:xfrm>
          <a:prstGeom prst="rightArrow">
            <a:avLst>
              <a:gd name="adj1" fmla="val 50000"/>
              <a:gd name="adj2" fmla="val 91728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9701" name="Group 69"/>
          <p:cNvGrpSpPr/>
          <p:nvPr/>
        </p:nvGrpSpPr>
        <p:grpSpPr bwMode="auto">
          <a:xfrm>
            <a:off x="7446724" y="2722245"/>
            <a:ext cx="1744663" cy="1282700"/>
            <a:chOff x="3833" y="1308"/>
            <a:chExt cx="1099" cy="808"/>
          </a:xfrm>
        </p:grpSpPr>
        <p:sp>
          <p:nvSpPr>
            <p:cNvPr id="69639" name="Line 7"/>
            <p:cNvSpPr>
              <a:spLocks noChangeShapeType="1"/>
            </p:cNvSpPr>
            <p:nvPr/>
          </p:nvSpPr>
          <p:spPr bwMode="auto">
            <a:xfrm>
              <a:off x="4554" y="1328"/>
              <a:ext cx="0" cy="7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0" name="Line 8"/>
            <p:cNvSpPr>
              <a:spLocks noChangeShapeType="1"/>
            </p:cNvSpPr>
            <p:nvPr/>
          </p:nvSpPr>
          <p:spPr bwMode="auto">
            <a:xfrm>
              <a:off x="3978" y="134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1" name="Line 9"/>
            <p:cNvSpPr>
              <a:spLocks noChangeShapeType="1"/>
            </p:cNvSpPr>
            <p:nvPr/>
          </p:nvSpPr>
          <p:spPr bwMode="auto">
            <a:xfrm>
              <a:off x="3978" y="2084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42" name="Rectangle 10"/>
            <p:cNvSpPr>
              <a:spLocks noChangeArrowheads="1"/>
            </p:cNvSpPr>
            <p:nvPr/>
          </p:nvSpPr>
          <p:spPr bwMode="auto">
            <a:xfrm>
              <a:off x="4494" y="1548"/>
              <a:ext cx="195" cy="329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43" name="Line 11"/>
            <p:cNvSpPr>
              <a:spLocks noChangeShapeType="1"/>
            </p:cNvSpPr>
            <p:nvPr/>
          </p:nvSpPr>
          <p:spPr bwMode="auto">
            <a:xfrm>
              <a:off x="4014" y="1344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44" name="Object 12"/>
            <p:cNvGraphicFramePr>
              <a:graphicFrameLocks noChangeAspect="1"/>
            </p:cNvGraphicFramePr>
            <p:nvPr/>
          </p:nvGraphicFramePr>
          <p:xfrm>
            <a:off x="4195" y="1386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4" name="公式" r:id="rId1" imgW="165100" imgH="292100" progId="Equation.3">
                    <p:embed/>
                  </p:oleObj>
                </mc:Choice>
                <mc:Fallback>
                  <p:oleObj name="公式" r:id="rId1" imgW="165100" imgH="29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386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5" name="Text Box 13"/>
            <p:cNvSpPr txBox="1">
              <a:spLocks noChangeArrowheads="1"/>
            </p:cNvSpPr>
            <p:nvPr/>
          </p:nvSpPr>
          <p:spPr bwMode="auto">
            <a:xfrm>
              <a:off x="4692" y="1536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9646" name="Object 14"/>
            <p:cNvGraphicFramePr>
              <a:graphicFrameLocks noChangeAspect="1"/>
            </p:cNvGraphicFramePr>
            <p:nvPr/>
          </p:nvGraphicFramePr>
          <p:xfrm>
            <a:off x="3856" y="1601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5" name="公式" r:id="rId3" imgW="241300" imgH="304800" progId="Equation.3">
                    <p:embed/>
                  </p:oleObj>
                </mc:Choice>
                <mc:Fallback>
                  <p:oleObj name="公式" r:id="rId3" imgW="241300" imgH="304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6" y="1601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7" name="Text Box 15"/>
            <p:cNvSpPr txBox="1">
              <a:spLocks noChangeArrowheads="1"/>
            </p:cNvSpPr>
            <p:nvPr/>
          </p:nvSpPr>
          <p:spPr bwMode="auto">
            <a:xfrm>
              <a:off x="3833" y="1328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8" name="Text Box 16"/>
            <p:cNvSpPr txBox="1">
              <a:spLocks noChangeArrowheads="1"/>
            </p:cNvSpPr>
            <p:nvPr/>
          </p:nvSpPr>
          <p:spPr bwMode="auto">
            <a:xfrm>
              <a:off x="3845" y="1808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49" name="Oval 17"/>
            <p:cNvSpPr>
              <a:spLocks noChangeArrowheads="1"/>
            </p:cNvSpPr>
            <p:nvPr/>
          </p:nvSpPr>
          <p:spPr bwMode="auto">
            <a:xfrm>
              <a:off x="3913" y="130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Oval 18"/>
            <p:cNvSpPr>
              <a:spLocks noChangeArrowheads="1"/>
            </p:cNvSpPr>
            <p:nvPr/>
          </p:nvSpPr>
          <p:spPr bwMode="auto">
            <a:xfrm>
              <a:off x="3913" y="204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9700" name="Group 68"/>
          <p:cNvGrpSpPr/>
          <p:nvPr/>
        </p:nvGrpSpPr>
        <p:grpSpPr bwMode="auto">
          <a:xfrm>
            <a:off x="2569845" y="2490153"/>
            <a:ext cx="3732213" cy="1512888"/>
            <a:chOff x="930" y="1207"/>
            <a:chExt cx="2351" cy="953"/>
          </a:xfrm>
        </p:grpSpPr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2070" y="1299"/>
              <a:ext cx="1211" cy="861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198000" rIns="198000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不含独立源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线性网络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3" name="Line 21"/>
            <p:cNvSpPr>
              <a:spLocks noChangeShapeType="1"/>
            </p:cNvSpPr>
            <p:nvPr/>
          </p:nvSpPr>
          <p:spPr bwMode="auto">
            <a:xfrm>
              <a:off x="1376" y="1426"/>
              <a:ext cx="69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4" name="Line 22"/>
            <p:cNvSpPr>
              <a:spLocks noChangeShapeType="1"/>
            </p:cNvSpPr>
            <p:nvPr/>
          </p:nvSpPr>
          <p:spPr bwMode="auto">
            <a:xfrm>
              <a:off x="1376" y="2017"/>
              <a:ext cx="694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5" name="Line 23"/>
            <p:cNvSpPr>
              <a:spLocks noChangeShapeType="1"/>
            </p:cNvSpPr>
            <p:nvPr/>
          </p:nvSpPr>
          <p:spPr bwMode="auto">
            <a:xfrm>
              <a:off x="1519" y="1425"/>
              <a:ext cx="41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6" name="Object 24"/>
            <p:cNvGraphicFramePr>
              <a:graphicFrameLocks noChangeAspect="1"/>
            </p:cNvGraphicFramePr>
            <p:nvPr/>
          </p:nvGraphicFramePr>
          <p:xfrm>
            <a:off x="1565" y="1486"/>
            <a:ext cx="186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6" name="公式" r:id="rId5" imgW="165100" imgH="292100" progId="Equation.3">
                    <p:embed/>
                  </p:oleObj>
                </mc:Choice>
                <mc:Fallback>
                  <p:oleObj name="公式" r:id="rId5" imgW="165100" imgH="2921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1486"/>
                          <a:ext cx="186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7" name="Oval 25"/>
            <p:cNvSpPr>
              <a:spLocks noChangeArrowheads="1"/>
            </p:cNvSpPr>
            <p:nvPr/>
          </p:nvSpPr>
          <p:spPr bwMode="auto">
            <a:xfrm>
              <a:off x="1306" y="1368"/>
              <a:ext cx="99" cy="8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8" name="Oval 26"/>
            <p:cNvSpPr>
              <a:spLocks noChangeArrowheads="1"/>
            </p:cNvSpPr>
            <p:nvPr/>
          </p:nvSpPr>
          <p:spPr bwMode="auto">
            <a:xfrm>
              <a:off x="1306" y="1955"/>
              <a:ext cx="99" cy="89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9" name="Object 27"/>
            <p:cNvGraphicFramePr>
              <a:graphicFrameLocks noChangeAspect="1"/>
            </p:cNvGraphicFramePr>
            <p:nvPr/>
          </p:nvGraphicFramePr>
          <p:xfrm>
            <a:off x="975" y="1562"/>
            <a:ext cx="303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37" name="公式" r:id="rId7" imgW="241300" imgH="304800" progId="Equation.3">
                    <p:embed/>
                  </p:oleObj>
                </mc:Choice>
                <mc:Fallback>
                  <p:oleObj name="公式" r:id="rId7" imgW="241300" imgH="304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562"/>
                          <a:ext cx="303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942" y="1207"/>
              <a:ext cx="22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61" name="Text Box 29"/>
            <p:cNvSpPr txBox="1">
              <a:spLocks noChangeArrowheads="1"/>
            </p:cNvSpPr>
            <p:nvPr/>
          </p:nvSpPr>
          <p:spPr bwMode="auto">
            <a:xfrm>
              <a:off x="930" y="1831"/>
              <a:ext cx="21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9674" name="Object 42"/>
          <p:cNvGraphicFramePr>
            <a:graphicFrameLocks noChangeAspect="1"/>
          </p:cNvGraphicFramePr>
          <p:nvPr/>
        </p:nvGraphicFramePr>
        <p:xfrm>
          <a:off x="6482576" y="5231765"/>
          <a:ext cx="17891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8" name="公式" r:id="rId9" imgW="1079500" imgH="317500" progId="Equation.3">
                  <p:embed/>
                </p:oleObj>
              </mc:Choice>
              <mc:Fallback>
                <p:oleObj name="公式" r:id="rId9" imgW="1079500" imgH="3175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2576" y="5231765"/>
                        <a:ext cx="17891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76" name="Object 44"/>
          <p:cNvGraphicFramePr>
            <a:graphicFrameLocks noChangeAspect="1"/>
          </p:cNvGraphicFramePr>
          <p:nvPr/>
        </p:nvGraphicFramePr>
        <p:xfrm>
          <a:off x="6412726" y="4439603"/>
          <a:ext cx="10636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39" name="公式" r:id="rId11" imgW="723900" imgH="596900" progId="Equation.3">
                  <p:embed/>
                </p:oleObj>
              </mc:Choice>
              <mc:Fallback>
                <p:oleObj name="公式" r:id="rId11" imgW="723900" imgH="5969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726" y="4439603"/>
                        <a:ext cx="106362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7" name="Text Box 45"/>
          <p:cNvSpPr txBox="1">
            <a:spLocks noChangeArrowheads="1"/>
          </p:cNvSpPr>
          <p:nvPr/>
        </p:nvSpPr>
        <p:spPr bwMode="auto">
          <a:xfrm>
            <a:off x="8428851" y="4511040"/>
            <a:ext cx="15827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阻抗模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78" name="Text Box 46"/>
          <p:cNvSpPr txBox="1">
            <a:spLocks noChangeArrowheads="1"/>
          </p:cNvSpPr>
          <p:nvPr/>
        </p:nvSpPr>
        <p:spPr bwMode="auto">
          <a:xfrm>
            <a:off x="8393290" y="5231765"/>
            <a:ext cx="165576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234000" rIns="234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rgbClr val="FF9900"/>
                </a:solidFill>
                <a:latin typeface="Times New Roman" panose="02020603050405020304" pitchFamily="18" charset="0"/>
              </a:rPr>
              <a:t>阻抗角</a:t>
            </a:r>
            <a:endParaRPr kumimoji="1" lang="zh-CN" altLang="en-US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79" name="AutoShape 47"/>
          <p:cNvSpPr/>
          <p:nvPr/>
        </p:nvSpPr>
        <p:spPr bwMode="auto">
          <a:xfrm>
            <a:off x="6196826" y="4798378"/>
            <a:ext cx="76200" cy="838200"/>
          </a:xfrm>
          <a:prstGeom prst="leftBrace">
            <a:avLst>
              <a:gd name="adj1" fmla="val 91667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80" name="AutoShape 48" descr="羊皮纸"/>
          <p:cNvSpPr>
            <a:spLocks noChangeArrowheads="1"/>
          </p:cNvSpPr>
          <p:nvPr/>
        </p:nvSpPr>
        <p:spPr bwMode="auto">
          <a:xfrm>
            <a:off x="1487170" y="5586730"/>
            <a:ext cx="3575050" cy="479425"/>
          </a:xfrm>
          <a:prstGeom prst="wedgeRoundRectCallout">
            <a:avLst>
              <a:gd name="adj1" fmla="val -17104"/>
              <a:gd name="adj2" fmla="val -114370"/>
              <a:gd name="adj3" fmla="val 16667"/>
            </a:avLst>
          </a:prstGeom>
          <a:blipFill dpi="0" rotWithShape="1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欧姆定律的相量形式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69685" name="Group 5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9686" name="Picture 54" descr="789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87" name="Text Box 5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9688" name="Group 5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9689" name="Picture 57" descr="789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90" name="Text Box 5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9695" name="Group 6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9696" name="Picture 64" descr="7890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697" name="Text Box 6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9702" name="Group 70"/>
          <p:cNvGrpSpPr/>
          <p:nvPr/>
        </p:nvGrpSpPr>
        <p:grpSpPr bwMode="auto">
          <a:xfrm>
            <a:off x="1490524" y="4147185"/>
            <a:ext cx="3670300" cy="1150938"/>
            <a:chOff x="813" y="2296"/>
            <a:chExt cx="2312" cy="725"/>
          </a:xfrm>
        </p:grpSpPr>
        <p:graphicFrame>
          <p:nvGraphicFramePr>
            <p:cNvPr id="69662" name="Object 30"/>
            <p:cNvGraphicFramePr>
              <a:graphicFrameLocks noChangeAspect="1"/>
            </p:cNvGraphicFramePr>
            <p:nvPr/>
          </p:nvGraphicFramePr>
          <p:xfrm>
            <a:off x="813" y="2296"/>
            <a:ext cx="2312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40" name="公式" r:id="rId15" imgW="1625600" imgH="609600" progId="Equation.3">
                    <p:embed/>
                  </p:oleObj>
                </mc:Choice>
                <mc:Fallback>
                  <p:oleObj name="公式" r:id="rId15" imgW="1625600" imgH="6096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" y="2296"/>
                          <a:ext cx="2312" cy="725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66FFFF"/>
                            </a:gs>
                            <a:gs pos="100000">
                              <a:schemeClr val="bg1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98" name="Line 66"/>
            <p:cNvSpPr>
              <a:spLocks noChangeShapeType="1"/>
            </p:cNvSpPr>
            <p:nvPr/>
          </p:nvSpPr>
          <p:spPr bwMode="auto">
            <a:xfrm>
              <a:off x="2617" y="2849"/>
              <a:ext cx="454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482455" y="2861310"/>
            <a:ext cx="1520190" cy="1124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Z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复阻抗     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Z=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R+jX</a:t>
            </a:r>
            <a:endParaRPr lang="zh-CN" altLang="en-US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4" name="矩形标注 3"/>
          <p:cNvSpPr/>
          <p:nvPr/>
        </p:nvSpPr>
        <p:spPr bwMode="auto">
          <a:xfrm>
            <a:off x="7447280" y="1555750"/>
            <a:ext cx="3051810" cy="483235"/>
          </a:xfrm>
          <a:prstGeom prst="wedgeRectCallout">
            <a:avLst>
              <a:gd name="adj1" fmla="val -94402"/>
              <a:gd name="adj2" fmla="val 1317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电阻、电容、电感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213" y="1412578"/>
            <a:ext cx="36988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直流电路</a:t>
            </a:r>
            <a:r>
              <a:rPr lang="zh-CN" altLang="en-US" dirty="0" smtClean="0">
                <a:latin typeface="+mn-lt"/>
              </a:rPr>
              <a:t>：</a:t>
            </a:r>
            <a:r>
              <a:rPr lang="zh-CN" altLang="en-US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电阻</a:t>
            </a:r>
            <a:r>
              <a:rPr lang="en-US" altLang="zh-CN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en-US" altLang="zh-CN" dirty="0" smtClean="0">
                <a:latin typeface="+mn-lt"/>
              </a:rPr>
              <a:t>R=U/I</a:t>
            </a:r>
            <a:endParaRPr lang="zh-CN" altLang="en-US" dirty="0"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9-1 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阻抗和导纳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9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2" dur="1" fill="hold"/>
                                        <p:tgtEl>
                                          <p:spTgt spid="6967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0" dur="500"/>
                                        <p:tgtEl>
                                          <p:spTgt spid="69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6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/>
      <p:bldP spid="69636" grpId="0"/>
      <p:bldP spid="69637" grpId="0" bldLvl="0" animBg="1"/>
      <p:bldP spid="69677" grpId="0" bldLvl="0" animBg="1"/>
      <p:bldP spid="69678" grpId="0" bldLvl="0" animBg="1"/>
      <p:bldP spid="69679" grpId="0" bldLvl="0" animBg="1"/>
      <p:bldP spid="69680" grpId="0" bldLvl="0" animBg="1"/>
      <p:bldP spid="2" grpId="0"/>
      <p:bldP spid="4" grpId="0" bldLvl="0" animBg="1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1091883" y="1364615"/>
            <a:ext cx="11906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1-3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2211070" y="1409065"/>
            <a:ext cx="63417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求图示电路的等效阻抗，</a:t>
            </a:r>
            <a:r>
              <a:rPr kumimoji="1" lang="zh-CN" altLang="en-US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＝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5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rad/s</a:t>
            </a:r>
            <a:r>
              <a:rPr kumimoji="1" lang="en-US" altLang="zh-CN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rPr>
              <a:t> 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1273493" y="2130743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1993900" y="2130743"/>
            <a:ext cx="28813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感抗和容抗为：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52230" name="Object 6"/>
          <p:cNvGraphicFramePr>
            <a:graphicFrameLocks noChangeAspect="1"/>
          </p:cNvGraphicFramePr>
          <p:nvPr/>
        </p:nvGraphicFramePr>
        <p:xfrm>
          <a:off x="2091690" y="4363720"/>
          <a:ext cx="8150225" cy="162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1" name="公式" r:id="rId1" imgW="5080000" imgH="1003300" progId="Equation.3">
                  <p:embed/>
                </p:oleObj>
              </mc:Choice>
              <mc:Fallback>
                <p:oleObj name="公式" r:id="rId1" imgW="5080000" imgH="1003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1690" y="4363720"/>
                        <a:ext cx="8150225" cy="162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2061845" y="2778125"/>
          <a:ext cx="46228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2" name="公式" r:id="rId3" imgW="3136900" imgH="342900" progId="Equation.3">
                  <p:embed/>
                </p:oleObj>
              </mc:Choice>
              <mc:Fallback>
                <p:oleObj name="公式" r:id="rId3" imgW="3136900" imgH="342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845" y="2778125"/>
                        <a:ext cx="46228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7" name="Object 33"/>
          <p:cNvGraphicFramePr>
            <a:graphicFrameLocks noChangeAspect="1"/>
          </p:cNvGraphicFramePr>
          <p:nvPr/>
        </p:nvGraphicFramePr>
        <p:xfrm>
          <a:off x="2063750" y="3284220"/>
          <a:ext cx="58451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03" name="公式" r:id="rId5" imgW="3962400" imgH="609600" progId="Equation.3">
                  <p:embed/>
                </p:oleObj>
              </mc:Choice>
              <mc:Fallback>
                <p:oleObj name="公式" r:id="rId5" imgW="3962400" imgH="6096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284220"/>
                        <a:ext cx="58451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66" name="Group 4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52267" name="Picture 43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68" name="Text Box 4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269" name="Group 4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52270" name="Picture 46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271" name="Text Box 4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02" name="Group 7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52303" name="Picture 79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304" name="Text Box 8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2310" name="Group 86"/>
          <p:cNvGrpSpPr/>
          <p:nvPr/>
        </p:nvGrpSpPr>
        <p:grpSpPr bwMode="auto">
          <a:xfrm>
            <a:off x="8323263" y="1482090"/>
            <a:ext cx="3551238" cy="2268538"/>
            <a:chOff x="3379" y="572"/>
            <a:chExt cx="2237" cy="1429"/>
          </a:xfrm>
        </p:grpSpPr>
        <p:sp>
          <p:nvSpPr>
            <p:cNvPr id="52276" name="Line 52"/>
            <p:cNvSpPr>
              <a:spLocks noChangeShapeType="1"/>
            </p:cNvSpPr>
            <p:nvPr/>
          </p:nvSpPr>
          <p:spPr bwMode="auto">
            <a:xfrm>
              <a:off x="4195" y="1570"/>
              <a:ext cx="1" cy="4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7" name="Line 53"/>
            <p:cNvSpPr>
              <a:spLocks noChangeShapeType="1"/>
            </p:cNvSpPr>
            <p:nvPr/>
          </p:nvSpPr>
          <p:spPr bwMode="auto">
            <a:xfrm>
              <a:off x="4196" y="935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78" name="Text Box 54"/>
            <p:cNvSpPr txBox="1">
              <a:spLocks noChangeArrowheads="1"/>
            </p:cNvSpPr>
            <p:nvPr/>
          </p:nvSpPr>
          <p:spPr bwMode="auto">
            <a:xfrm>
              <a:off x="3606" y="1298"/>
              <a:ext cx="56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1mH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79" name="Oval 55"/>
            <p:cNvSpPr>
              <a:spLocks noChangeArrowheads="1"/>
            </p:cNvSpPr>
            <p:nvPr/>
          </p:nvSpPr>
          <p:spPr bwMode="auto">
            <a:xfrm>
              <a:off x="3379" y="890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0" name="Oval 56"/>
            <p:cNvSpPr>
              <a:spLocks noChangeArrowheads="1"/>
            </p:cNvSpPr>
            <p:nvPr/>
          </p:nvSpPr>
          <p:spPr bwMode="auto">
            <a:xfrm>
              <a:off x="3379" y="1933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81" name="Text Box 57"/>
            <p:cNvSpPr txBox="1">
              <a:spLocks noChangeArrowheads="1"/>
            </p:cNvSpPr>
            <p:nvPr/>
          </p:nvSpPr>
          <p:spPr bwMode="auto">
            <a:xfrm>
              <a:off x="3606" y="980"/>
              <a:ext cx="511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282" name="Line 58"/>
            <p:cNvSpPr>
              <a:spLocks noChangeShapeType="1"/>
            </p:cNvSpPr>
            <p:nvPr/>
          </p:nvSpPr>
          <p:spPr bwMode="auto">
            <a:xfrm>
              <a:off x="3425" y="935"/>
              <a:ext cx="145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Line 59"/>
            <p:cNvSpPr>
              <a:spLocks noChangeShapeType="1"/>
            </p:cNvSpPr>
            <p:nvPr/>
          </p:nvSpPr>
          <p:spPr bwMode="auto">
            <a:xfrm>
              <a:off x="4876" y="935"/>
              <a:ext cx="0" cy="63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60"/>
            <p:cNvSpPr>
              <a:spLocks noChangeShapeType="1"/>
            </p:cNvSpPr>
            <p:nvPr/>
          </p:nvSpPr>
          <p:spPr bwMode="auto">
            <a:xfrm>
              <a:off x="4876" y="1661"/>
              <a:ext cx="0" cy="31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Line 61"/>
            <p:cNvSpPr>
              <a:spLocks noChangeShapeType="1"/>
            </p:cNvSpPr>
            <p:nvPr/>
          </p:nvSpPr>
          <p:spPr bwMode="auto">
            <a:xfrm>
              <a:off x="3425" y="1979"/>
              <a:ext cx="145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Text Box 62"/>
            <p:cNvSpPr txBox="1">
              <a:spLocks noChangeArrowheads="1"/>
            </p:cNvSpPr>
            <p:nvPr/>
          </p:nvSpPr>
          <p:spPr bwMode="auto">
            <a:xfrm>
              <a:off x="4921" y="1071"/>
              <a:ext cx="623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287" name="Text Box 63"/>
            <p:cNvSpPr txBox="1">
              <a:spLocks noChangeArrowheads="1"/>
            </p:cNvSpPr>
            <p:nvPr/>
          </p:nvSpPr>
          <p:spPr bwMode="auto">
            <a:xfrm>
              <a:off x="4967" y="1525"/>
              <a:ext cx="64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0.1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F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288" name="Text Box 64"/>
            <p:cNvSpPr txBox="1">
              <a:spLocks noChangeArrowheads="1"/>
            </p:cNvSpPr>
            <p:nvPr/>
          </p:nvSpPr>
          <p:spPr bwMode="auto">
            <a:xfrm>
              <a:off x="3651" y="572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1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89" name="Text Box 65"/>
            <p:cNvSpPr txBox="1">
              <a:spLocks noChangeArrowheads="1"/>
            </p:cNvSpPr>
            <p:nvPr/>
          </p:nvSpPr>
          <p:spPr bwMode="auto">
            <a:xfrm>
              <a:off x="4513" y="1026"/>
              <a:ext cx="4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R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2290" name="Rectangle 66"/>
            <p:cNvSpPr>
              <a:spLocks noChangeArrowheads="1"/>
            </p:cNvSpPr>
            <p:nvPr/>
          </p:nvSpPr>
          <p:spPr bwMode="auto">
            <a:xfrm>
              <a:off x="3697" y="8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291" name="Rectangle 67"/>
            <p:cNvSpPr>
              <a:spLocks noChangeArrowheads="1"/>
            </p:cNvSpPr>
            <p:nvPr/>
          </p:nvSpPr>
          <p:spPr bwMode="auto">
            <a:xfrm>
              <a:off x="4813" y="107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52292" name="Group 68"/>
            <p:cNvGrpSpPr/>
            <p:nvPr/>
          </p:nvGrpSpPr>
          <p:grpSpPr bwMode="auto">
            <a:xfrm>
              <a:off x="4758" y="1570"/>
              <a:ext cx="240" cy="93"/>
              <a:chOff x="3787" y="2478"/>
              <a:chExt cx="240" cy="93"/>
            </a:xfrm>
          </p:grpSpPr>
          <p:sp>
            <p:nvSpPr>
              <p:cNvPr id="52293" name="Line 69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294" name="Line 70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305" name="Group 81"/>
            <p:cNvGrpSpPr/>
            <p:nvPr/>
          </p:nvGrpSpPr>
          <p:grpSpPr bwMode="auto">
            <a:xfrm rot="10800000">
              <a:off x="4195" y="1207"/>
              <a:ext cx="90" cy="363"/>
              <a:chOff x="1565" y="2614"/>
              <a:chExt cx="90" cy="486"/>
            </a:xfrm>
          </p:grpSpPr>
          <p:sp>
            <p:nvSpPr>
              <p:cNvPr id="52306" name="Arc 8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7" name="Arc 8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8" name="Arc 8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309" name="Arc 8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阻抗导纳例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bldLvl="0" animBg="1"/>
      <p:bldP spid="52227" grpId="0" bldLvl="0" animBg="1" autoUpdateAnimBg="0"/>
      <p:bldP spid="52228" grpId="0" bldLvl="0" animBg="1" autoUpdateAnimBg="0"/>
      <p:bldP spid="52229" grpId="0" bldLvl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>
            <a:spLocks noChangeArrowheads="1"/>
          </p:cNvSpPr>
          <p:nvPr/>
        </p:nvSpPr>
        <p:spPr bwMode="auto">
          <a:xfrm>
            <a:off x="1129983" y="1624330"/>
            <a:ext cx="129698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1-4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2211070" y="1697355"/>
            <a:ext cx="56407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图示电路对外呈现感性还是容性？</a:t>
            </a:r>
            <a:endParaRPr kumimoji="1" lang="zh-CN" altLang="en-US"/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274445" y="2489518"/>
            <a:ext cx="6477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138045" y="2489835"/>
            <a:ext cx="23736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等效阻抗为：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82996" name="Group 5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2997" name="Picture 5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998" name="Text Box 5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2999" name="Group 5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3000" name="Picture 5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001" name="Text Box 5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83028" name="Rectangle 84"/>
          <p:cNvSpPr>
            <a:spLocks noChangeArrowheads="1"/>
          </p:cNvSpPr>
          <p:nvPr/>
        </p:nvSpPr>
        <p:spPr bwMode="auto">
          <a:xfrm>
            <a:off x="6383973" y="5352733"/>
            <a:ext cx="3400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Arial" panose="020B0604020202020204" pitchFamily="34" charset="0"/>
              </a:rPr>
              <a:t>电路对外呈现容性。</a:t>
            </a:r>
            <a:endParaRPr kumimoji="1" lang="zh-CN" altLang="en-US">
              <a:latin typeface="Arial" panose="020B0604020202020204" pitchFamily="34" charset="0"/>
            </a:endParaRPr>
          </a:p>
        </p:txBody>
      </p:sp>
      <p:grpSp>
        <p:nvGrpSpPr>
          <p:cNvPr id="83032" name="Group 8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3033" name="Picture 8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3034" name="Text Box 9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3044" name="Group 100"/>
          <p:cNvGrpSpPr/>
          <p:nvPr/>
        </p:nvGrpSpPr>
        <p:grpSpPr bwMode="auto">
          <a:xfrm>
            <a:off x="8164513" y="1913890"/>
            <a:ext cx="2808287" cy="2405063"/>
            <a:chOff x="3279" y="618"/>
            <a:chExt cx="1769" cy="1515"/>
          </a:xfrm>
        </p:grpSpPr>
        <p:sp>
          <p:nvSpPr>
            <p:cNvPr id="83006" name="Oval 62"/>
            <p:cNvSpPr>
              <a:spLocks noChangeArrowheads="1"/>
            </p:cNvSpPr>
            <p:nvPr/>
          </p:nvSpPr>
          <p:spPr bwMode="auto">
            <a:xfrm>
              <a:off x="3279" y="102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7" name="Oval 63"/>
            <p:cNvSpPr>
              <a:spLocks noChangeArrowheads="1"/>
            </p:cNvSpPr>
            <p:nvPr/>
          </p:nvSpPr>
          <p:spPr bwMode="auto">
            <a:xfrm>
              <a:off x="3279" y="206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08" name="Text Box 64"/>
            <p:cNvSpPr txBox="1">
              <a:spLocks noChangeArrowheads="1"/>
            </p:cNvSpPr>
            <p:nvPr/>
          </p:nvSpPr>
          <p:spPr bwMode="auto">
            <a:xfrm>
              <a:off x="3424" y="1058"/>
              <a:ext cx="39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011" name="Text Box 67"/>
            <p:cNvSpPr txBox="1">
              <a:spLocks noChangeArrowheads="1"/>
            </p:cNvSpPr>
            <p:nvPr/>
          </p:nvSpPr>
          <p:spPr bwMode="auto">
            <a:xfrm>
              <a:off x="4513" y="1661"/>
              <a:ext cx="39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012" name="Line 68"/>
            <p:cNvSpPr>
              <a:spLocks noChangeShapeType="1"/>
            </p:cNvSpPr>
            <p:nvPr/>
          </p:nvSpPr>
          <p:spPr bwMode="auto">
            <a:xfrm>
              <a:off x="3334" y="1058"/>
              <a:ext cx="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3" name="Line 69"/>
            <p:cNvSpPr>
              <a:spLocks noChangeShapeType="1"/>
            </p:cNvSpPr>
            <p:nvPr/>
          </p:nvSpPr>
          <p:spPr bwMode="auto">
            <a:xfrm>
              <a:off x="4105" y="105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4" name="Line 70"/>
            <p:cNvSpPr>
              <a:spLocks noChangeShapeType="1"/>
            </p:cNvSpPr>
            <p:nvPr/>
          </p:nvSpPr>
          <p:spPr bwMode="auto">
            <a:xfrm flipH="1">
              <a:off x="4966" y="1058"/>
              <a:ext cx="1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5" name="Line 71"/>
            <p:cNvSpPr>
              <a:spLocks noChangeShapeType="1"/>
            </p:cNvSpPr>
            <p:nvPr/>
          </p:nvSpPr>
          <p:spPr bwMode="auto">
            <a:xfrm>
              <a:off x="4967" y="1570"/>
              <a:ext cx="0" cy="53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6" name="Line 72"/>
            <p:cNvSpPr>
              <a:spLocks noChangeShapeType="1"/>
            </p:cNvSpPr>
            <p:nvPr/>
          </p:nvSpPr>
          <p:spPr bwMode="auto">
            <a:xfrm>
              <a:off x="3334" y="2101"/>
              <a:ext cx="163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17" name="Text Box 73"/>
            <p:cNvSpPr txBox="1">
              <a:spLocks noChangeArrowheads="1"/>
            </p:cNvSpPr>
            <p:nvPr/>
          </p:nvSpPr>
          <p:spPr bwMode="auto">
            <a:xfrm>
              <a:off x="3742" y="618"/>
              <a:ext cx="68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j6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018" name="Text Box 74"/>
            <p:cNvSpPr txBox="1">
              <a:spLocks noChangeArrowheads="1"/>
            </p:cNvSpPr>
            <p:nvPr/>
          </p:nvSpPr>
          <p:spPr bwMode="auto">
            <a:xfrm>
              <a:off x="4513" y="1162"/>
              <a:ext cx="46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j4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019" name="Line 75"/>
            <p:cNvSpPr>
              <a:spLocks noChangeShapeType="1"/>
            </p:cNvSpPr>
            <p:nvPr/>
          </p:nvSpPr>
          <p:spPr bwMode="auto">
            <a:xfrm>
              <a:off x="4286" y="1058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20" name="Text Box 76"/>
            <p:cNvSpPr txBox="1">
              <a:spLocks noChangeArrowheads="1"/>
            </p:cNvSpPr>
            <p:nvPr/>
          </p:nvSpPr>
          <p:spPr bwMode="auto">
            <a:xfrm>
              <a:off x="3832" y="1421"/>
              <a:ext cx="39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83022" name="Rectangle 78"/>
            <p:cNvSpPr>
              <a:spLocks noChangeArrowheads="1"/>
            </p:cNvSpPr>
            <p:nvPr/>
          </p:nvSpPr>
          <p:spPr bwMode="auto">
            <a:xfrm>
              <a:off x="4223" y="142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023" name="Rectangle 79"/>
            <p:cNvSpPr>
              <a:spLocks noChangeArrowheads="1"/>
            </p:cNvSpPr>
            <p:nvPr/>
          </p:nvSpPr>
          <p:spPr bwMode="auto">
            <a:xfrm>
              <a:off x="4903" y="164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035" name="Group 91"/>
            <p:cNvGrpSpPr/>
            <p:nvPr/>
          </p:nvGrpSpPr>
          <p:grpSpPr bwMode="auto">
            <a:xfrm rot="10800000">
              <a:off x="4958" y="1207"/>
              <a:ext cx="90" cy="363"/>
              <a:chOff x="1565" y="2614"/>
              <a:chExt cx="90" cy="486"/>
            </a:xfrm>
          </p:grpSpPr>
          <p:sp>
            <p:nvSpPr>
              <p:cNvPr id="83036" name="Arc 9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37" name="Arc 9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38" name="Arc 9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039" name="Arc 9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3040" name="Rectangle 96"/>
            <p:cNvSpPr>
              <a:spLocks noChangeArrowheads="1"/>
            </p:cNvSpPr>
            <p:nvPr/>
          </p:nvSpPr>
          <p:spPr bwMode="auto">
            <a:xfrm>
              <a:off x="3470" y="99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041" name="Group 97"/>
            <p:cNvGrpSpPr/>
            <p:nvPr/>
          </p:nvGrpSpPr>
          <p:grpSpPr bwMode="auto">
            <a:xfrm rot="5400000">
              <a:off x="3950" y="1018"/>
              <a:ext cx="240" cy="93"/>
              <a:chOff x="3787" y="2478"/>
              <a:chExt cx="240" cy="93"/>
            </a:xfrm>
          </p:grpSpPr>
          <p:sp>
            <p:nvSpPr>
              <p:cNvPr id="83042" name="Line 98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43" name="Line 99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3046" name="Group 102"/>
          <p:cNvGrpSpPr/>
          <p:nvPr/>
        </p:nvGrpSpPr>
        <p:grpSpPr bwMode="auto">
          <a:xfrm>
            <a:off x="2063750" y="3209290"/>
            <a:ext cx="6380163" cy="2139950"/>
            <a:chOff x="340" y="1434"/>
            <a:chExt cx="4019" cy="1348"/>
          </a:xfrm>
        </p:grpSpPr>
        <p:graphicFrame>
          <p:nvGraphicFramePr>
            <p:cNvPr id="82951" name="Object 7"/>
            <p:cNvGraphicFramePr>
              <a:graphicFrameLocks noChangeAspect="1"/>
            </p:cNvGraphicFramePr>
            <p:nvPr/>
          </p:nvGraphicFramePr>
          <p:xfrm>
            <a:off x="340" y="1434"/>
            <a:ext cx="4019" cy="1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177" name="公式" r:id="rId2" imgW="4013200" imgH="1333500" progId="Equation.3">
                    <p:embed/>
                  </p:oleObj>
                </mc:Choice>
                <mc:Fallback>
                  <p:oleObj name="公式" r:id="rId2" imgW="4013200" imgH="1333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434"/>
                          <a:ext cx="4019" cy="1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045" name="Line 101"/>
            <p:cNvSpPr>
              <a:spLocks noChangeShapeType="1"/>
            </p:cNvSpPr>
            <p:nvPr/>
          </p:nvSpPr>
          <p:spPr bwMode="auto">
            <a:xfrm>
              <a:off x="1918" y="2405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阻抗导纳例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8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2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1000"/>
                                        <p:tgtEl>
                                          <p:spTgt spid="8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bldLvl="0" animBg="1"/>
      <p:bldP spid="82947" grpId="0" bldLvl="0" animBg="1" autoUpdateAnimBg="0"/>
      <p:bldP spid="82948" grpId="0" bldLvl="0" animBg="1" autoUpdateAnimBg="0"/>
      <p:bldP spid="82949" grpId="0" bldLvl="0" animBg="1" autoUpdateAnimBg="0"/>
      <p:bldP spid="83028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985520" y="1410335"/>
            <a:ext cx="1296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1-5</a:t>
            </a:r>
            <a:endParaRPr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1260" name="Group 60"/>
          <p:cNvGrpSpPr/>
          <p:nvPr/>
        </p:nvGrpSpPr>
        <p:grpSpPr bwMode="auto">
          <a:xfrm>
            <a:off x="2068513" y="1265873"/>
            <a:ext cx="7881937" cy="976312"/>
            <a:chOff x="612" y="119"/>
            <a:chExt cx="4965" cy="615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612" y="196"/>
              <a:ext cx="4491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/>
                <a:t>图为</a:t>
              </a: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RC</a:t>
              </a:r>
              <a:r>
                <a:rPr lang="zh-CN" altLang="en-US"/>
                <a:t>选频网络，求</a:t>
              </a: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/>
                <a:t>和</a:t>
              </a: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/>
                <a:t>同相位的条件及</a:t>
              </a:r>
              <a:endParaRPr lang="zh-CN" altLang="en-US"/>
            </a:p>
          </p:txBody>
        </p:sp>
        <p:graphicFrame>
          <p:nvGraphicFramePr>
            <p:cNvPr id="51205" name="Object 5"/>
            <p:cNvGraphicFramePr>
              <a:graphicFrameLocks noChangeAspect="1"/>
            </p:cNvGraphicFramePr>
            <p:nvPr/>
          </p:nvGraphicFramePr>
          <p:xfrm>
            <a:off x="4967" y="119"/>
            <a:ext cx="610" cy="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090" name="公式" r:id="rId1" imgW="673100" imgH="673100" progId="Equation.3">
                    <p:embed/>
                  </p:oleObj>
                </mc:Choice>
                <mc:Fallback>
                  <p:oleObj name="公式" r:id="rId1" imgW="673100" imgH="673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19"/>
                          <a:ext cx="610" cy="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7" name="Text Box 37"/>
          <p:cNvSpPr txBox="1">
            <a:spLocks noChangeArrowheads="1"/>
          </p:cNvSpPr>
          <p:nvPr/>
        </p:nvSpPr>
        <p:spPr bwMode="auto">
          <a:xfrm>
            <a:off x="1057275" y="2129790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38" name="Text Box 38"/>
          <p:cNvSpPr txBox="1">
            <a:spLocks noChangeArrowheads="1"/>
          </p:cNvSpPr>
          <p:nvPr/>
        </p:nvSpPr>
        <p:spPr bwMode="auto">
          <a:xfrm>
            <a:off x="1706880" y="2130425"/>
            <a:ext cx="44126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设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+j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//j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kumimoji="1" lang="en-US" altLang="zh-CN" sz="3200" b="0" i="1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1239" name="Object 39"/>
          <p:cNvGraphicFramePr>
            <a:graphicFrameLocks noChangeAspect="1"/>
          </p:cNvGraphicFramePr>
          <p:nvPr/>
        </p:nvGraphicFramePr>
        <p:xfrm>
          <a:off x="1276985" y="2862580"/>
          <a:ext cx="1944370" cy="1082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1" name="公式" r:id="rId3" imgW="1231900" imgH="673100" progId="Equation.3">
                  <p:embed/>
                </p:oleObj>
              </mc:Choice>
              <mc:Fallback>
                <p:oleObj name="公式" r:id="rId3" imgW="1231900" imgH="6731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985" y="2862580"/>
                        <a:ext cx="1944370" cy="1082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0" name="Line 40"/>
          <p:cNvSpPr>
            <a:spLocks noChangeShapeType="1"/>
          </p:cNvSpPr>
          <p:nvPr/>
        </p:nvSpPr>
        <p:spPr bwMode="auto">
          <a:xfrm>
            <a:off x="3355658" y="3428683"/>
            <a:ext cx="50482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41" name="Object 41"/>
          <p:cNvGraphicFramePr>
            <a:graphicFrameLocks noChangeAspect="1"/>
          </p:cNvGraphicFramePr>
          <p:nvPr/>
        </p:nvGraphicFramePr>
        <p:xfrm>
          <a:off x="3930333" y="2852738"/>
          <a:ext cx="3384550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2" name="公式" r:id="rId5" imgW="2070100" imgH="673100" progId="Equation.3">
                  <p:embed/>
                </p:oleObj>
              </mc:Choice>
              <mc:Fallback>
                <p:oleObj name="公式" r:id="rId5" imgW="2070100" imgH="6731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333" y="2852738"/>
                        <a:ext cx="3384550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2" name="Object 42"/>
          <p:cNvGraphicFramePr>
            <a:graphicFrameLocks noChangeAspect="1"/>
          </p:cNvGraphicFramePr>
          <p:nvPr/>
        </p:nvGraphicFramePr>
        <p:xfrm>
          <a:off x="1202690" y="4029075"/>
          <a:ext cx="5832475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3" name="公式" r:id="rId7" imgW="4064000" imgH="1435100" progId="Equation.3">
                  <p:embed/>
                </p:oleObj>
              </mc:Choice>
              <mc:Fallback>
                <p:oleObj name="公式" r:id="rId7" imgW="4064000" imgH="1435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690" y="4029075"/>
                        <a:ext cx="5832475" cy="206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3" name="Line 43"/>
          <p:cNvSpPr>
            <a:spLocks noChangeShapeType="1"/>
          </p:cNvSpPr>
          <p:nvPr/>
        </p:nvSpPr>
        <p:spPr bwMode="auto">
          <a:xfrm>
            <a:off x="7105968" y="5585143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45" name="Object 45"/>
          <p:cNvGraphicFramePr>
            <a:graphicFrameLocks noChangeAspect="1"/>
          </p:cNvGraphicFramePr>
          <p:nvPr/>
        </p:nvGraphicFramePr>
        <p:xfrm>
          <a:off x="7820978" y="5369243"/>
          <a:ext cx="1222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4" name="公式" r:id="rId9" imgW="812800" imgH="355600" progId="Equation.3">
                  <p:embed/>
                </p:oleObj>
              </mc:Choice>
              <mc:Fallback>
                <p:oleObj name="公式" r:id="rId9" imgW="812800" imgH="3556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0978" y="5369243"/>
                        <a:ext cx="12223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6" name="Object 46"/>
          <p:cNvGraphicFramePr>
            <a:graphicFrameLocks noChangeAspect="1"/>
          </p:cNvGraphicFramePr>
          <p:nvPr/>
        </p:nvGraphicFramePr>
        <p:xfrm>
          <a:off x="9476423" y="5228908"/>
          <a:ext cx="18716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95" name="公式" r:id="rId11" imgW="1320800" imgH="673100" progId="Equation.3">
                  <p:embed/>
                </p:oleObj>
              </mc:Choice>
              <mc:Fallback>
                <p:oleObj name="公式" r:id="rId11" imgW="1320800" imgH="6731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76423" y="5228908"/>
                        <a:ext cx="1871662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51" name="Group 51"/>
          <p:cNvGrpSpPr/>
          <p:nvPr/>
        </p:nvGrpSpPr>
        <p:grpSpPr bwMode="auto">
          <a:xfrm>
            <a:off x="11132503" y="6446838"/>
            <a:ext cx="792162" cy="368299"/>
            <a:chOff x="5193" y="4020"/>
            <a:chExt cx="499" cy="232"/>
          </a:xfrm>
        </p:grpSpPr>
        <p:pic>
          <p:nvPicPr>
            <p:cNvPr id="51252" name="Picture 52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53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254" name="Group 54"/>
          <p:cNvGrpSpPr/>
          <p:nvPr/>
        </p:nvGrpSpPr>
        <p:grpSpPr bwMode="auto">
          <a:xfrm>
            <a:off x="10268903" y="6446838"/>
            <a:ext cx="792162" cy="368299"/>
            <a:chOff x="4649" y="4020"/>
            <a:chExt cx="499" cy="232"/>
          </a:xfrm>
        </p:grpSpPr>
        <p:pic>
          <p:nvPicPr>
            <p:cNvPr id="51255" name="Picture 55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56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51261" name="Group 61"/>
          <p:cNvGrpSpPr/>
          <p:nvPr/>
        </p:nvGrpSpPr>
        <p:grpSpPr bwMode="auto">
          <a:xfrm>
            <a:off x="8453438" y="2390458"/>
            <a:ext cx="3095625" cy="2666999"/>
            <a:chOff x="3288" y="436"/>
            <a:chExt cx="1950" cy="1680"/>
          </a:xfrm>
        </p:grpSpPr>
        <p:sp>
          <p:nvSpPr>
            <p:cNvPr id="51262" name="Text Box 62"/>
            <p:cNvSpPr txBox="1">
              <a:spLocks noChangeArrowheads="1"/>
            </p:cNvSpPr>
            <p:nvPr/>
          </p:nvSpPr>
          <p:spPr bwMode="auto">
            <a:xfrm>
              <a:off x="4462" y="844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3" name="Text Box 63"/>
            <p:cNvSpPr txBox="1">
              <a:spLocks noChangeArrowheads="1"/>
            </p:cNvSpPr>
            <p:nvPr/>
          </p:nvSpPr>
          <p:spPr bwMode="auto">
            <a:xfrm>
              <a:off x="4876" y="1826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kumimoji="1" lang="zh-CN" altLang="en-US" sz="24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4" name="Text Box 64"/>
            <p:cNvSpPr txBox="1">
              <a:spLocks noChangeArrowheads="1"/>
            </p:cNvSpPr>
            <p:nvPr/>
          </p:nvSpPr>
          <p:spPr bwMode="auto">
            <a:xfrm>
              <a:off x="4423" y="481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65" name="Line 65"/>
            <p:cNvSpPr>
              <a:spLocks noChangeShapeType="1"/>
            </p:cNvSpPr>
            <p:nvPr/>
          </p:nvSpPr>
          <p:spPr bwMode="auto">
            <a:xfrm flipV="1">
              <a:off x="3470" y="482"/>
              <a:ext cx="8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6" name="Line 66"/>
            <p:cNvSpPr>
              <a:spLocks noChangeShapeType="1"/>
            </p:cNvSpPr>
            <p:nvPr/>
          </p:nvSpPr>
          <p:spPr bwMode="auto">
            <a:xfrm>
              <a:off x="3469" y="2024"/>
              <a:ext cx="167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7" name="Oval 67"/>
            <p:cNvSpPr>
              <a:spLocks noChangeArrowheads="1"/>
            </p:cNvSpPr>
            <p:nvPr/>
          </p:nvSpPr>
          <p:spPr bwMode="auto">
            <a:xfrm>
              <a:off x="3379" y="436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8" name="Oval 68"/>
            <p:cNvSpPr>
              <a:spLocks noChangeArrowheads="1"/>
            </p:cNvSpPr>
            <p:nvPr/>
          </p:nvSpPr>
          <p:spPr bwMode="auto">
            <a:xfrm>
              <a:off x="3378" y="1979"/>
              <a:ext cx="92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69" name="Text Box 69"/>
            <p:cNvSpPr txBox="1">
              <a:spLocks noChangeArrowheads="1"/>
            </p:cNvSpPr>
            <p:nvPr/>
          </p:nvSpPr>
          <p:spPr bwMode="auto">
            <a:xfrm>
              <a:off x="3288" y="1705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endParaRPr kumimoji="1"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0" name="Text Box 70"/>
            <p:cNvSpPr txBox="1">
              <a:spLocks noChangeArrowheads="1"/>
            </p:cNvSpPr>
            <p:nvPr/>
          </p:nvSpPr>
          <p:spPr bwMode="auto">
            <a:xfrm>
              <a:off x="4876" y="1343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kumimoji="1"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1" name="Text Box 71"/>
            <p:cNvSpPr txBox="1">
              <a:spLocks noChangeArrowheads="1"/>
            </p:cNvSpPr>
            <p:nvPr/>
          </p:nvSpPr>
          <p:spPr bwMode="auto">
            <a:xfrm>
              <a:off x="3288" y="526"/>
              <a:ext cx="30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zh-CN" altLang="en-US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＋</a:t>
              </a:r>
              <a:endParaRPr kumimoji="1" lang="zh-CN" altLang="en-US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72" name="Line 72"/>
            <p:cNvSpPr>
              <a:spLocks noChangeShapeType="1"/>
            </p:cNvSpPr>
            <p:nvPr/>
          </p:nvSpPr>
          <p:spPr bwMode="auto">
            <a:xfrm>
              <a:off x="4286" y="482"/>
              <a:ext cx="0" cy="5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73" name="Group 73"/>
            <p:cNvGrpSpPr/>
            <p:nvPr/>
          </p:nvGrpSpPr>
          <p:grpSpPr bwMode="auto">
            <a:xfrm>
              <a:off x="4150" y="1071"/>
              <a:ext cx="228" cy="91"/>
              <a:chOff x="3560" y="1752"/>
              <a:chExt cx="363" cy="90"/>
            </a:xfrm>
          </p:grpSpPr>
          <p:sp>
            <p:nvSpPr>
              <p:cNvPr id="51274" name="Line 74"/>
              <p:cNvSpPr>
                <a:spLocks noChangeShapeType="1"/>
              </p:cNvSpPr>
              <p:nvPr/>
            </p:nvSpPr>
            <p:spPr bwMode="auto">
              <a:xfrm>
                <a:off x="3560" y="175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75" name="Line 75"/>
              <p:cNvSpPr>
                <a:spLocks noChangeShapeType="1"/>
              </p:cNvSpPr>
              <p:nvPr/>
            </p:nvSpPr>
            <p:spPr bwMode="auto">
              <a:xfrm>
                <a:off x="3560" y="184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76" name="Line 76"/>
            <p:cNvSpPr>
              <a:spLocks noChangeShapeType="1"/>
            </p:cNvSpPr>
            <p:nvPr/>
          </p:nvSpPr>
          <p:spPr bwMode="auto">
            <a:xfrm>
              <a:off x="4286" y="1163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7" name="Line 77"/>
            <p:cNvSpPr>
              <a:spLocks noChangeShapeType="1"/>
            </p:cNvSpPr>
            <p:nvPr/>
          </p:nvSpPr>
          <p:spPr bwMode="auto">
            <a:xfrm>
              <a:off x="3968" y="1344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8" name="Line 78"/>
            <p:cNvSpPr>
              <a:spLocks noChangeShapeType="1"/>
            </p:cNvSpPr>
            <p:nvPr/>
          </p:nvSpPr>
          <p:spPr bwMode="auto">
            <a:xfrm>
              <a:off x="3968" y="1344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279" name="Group 79"/>
            <p:cNvGrpSpPr/>
            <p:nvPr/>
          </p:nvGrpSpPr>
          <p:grpSpPr bwMode="auto">
            <a:xfrm>
              <a:off x="3833" y="1570"/>
              <a:ext cx="226" cy="91"/>
              <a:chOff x="3560" y="1752"/>
              <a:chExt cx="363" cy="90"/>
            </a:xfrm>
          </p:grpSpPr>
          <p:sp>
            <p:nvSpPr>
              <p:cNvPr id="51280" name="Line 80"/>
              <p:cNvSpPr>
                <a:spLocks noChangeShapeType="1"/>
              </p:cNvSpPr>
              <p:nvPr/>
            </p:nvSpPr>
            <p:spPr bwMode="auto">
              <a:xfrm>
                <a:off x="3560" y="175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281" name="Line 81"/>
              <p:cNvSpPr>
                <a:spLocks noChangeShapeType="1"/>
              </p:cNvSpPr>
              <p:nvPr/>
            </p:nvSpPr>
            <p:spPr bwMode="auto">
              <a:xfrm>
                <a:off x="3560" y="1842"/>
                <a:ext cx="363" cy="0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1282" name="Line 82"/>
            <p:cNvSpPr>
              <a:spLocks noChangeShapeType="1"/>
            </p:cNvSpPr>
            <p:nvPr/>
          </p:nvSpPr>
          <p:spPr bwMode="auto">
            <a:xfrm>
              <a:off x="3968" y="1661"/>
              <a:ext cx="1" cy="36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3" name="Line 83"/>
            <p:cNvSpPr>
              <a:spLocks noChangeShapeType="1"/>
            </p:cNvSpPr>
            <p:nvPr/>
          </p:nvSpPr>
          <p:spPr bwMode="auto">
            <a:xfrm>
              <a:off x="4603" y="1344"/>
              <a:ext cx="1" cy="6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4" name="Oval 84"/>
            <p:cNvSpPr>
              <a:spLocks noChangeArrowheads="1"/>
            </p:cNvSpPr>
            <p:nvPr/>
          </p:nvSpPr>
          <p:spPr bwMode="auto">
            <a:xfrm>
              <a:off x="5147" y="1978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5" name="Oval 85"/>
            <p:cNvSpPr>
              <a:spLocks noChangeArrowheads="1"/>
            </p:cNvSpPr>
            <p:nvPr/>
          </p:nvSpPr>
          <p:spPr bwMode="auto">
            <a:xfrm>
              <a:off x="5102" y="1299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86" name="Text Box 86"/>
            <p:cNvSpPr txBox="1">
              <a:spLocks noChangeArrowheads="1"/>
            </p:cNvSpPr>
            <p:nvPr/>
          </p:nvSpPr>
          <p:spPr bwMode="auto">
            <a:xfrm>
              <a:off x="4304" y="1460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7" name="Text Box 87"/>
            <p:cNvSpPr txBox="1">
              <a:spLocks noChangeArrowheads="1"/>
            </p:cNvSpPr>
            <p:nvPr/>
          </p:nvSpPr>
          <p:spPr bwMode="auto">
            <a:xfrm>
              <a:off x="4878" y="1569"/>
              <a:ext cx="3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8" name="Text Box 88"/>
            <p:cNvSpPr txBox="1">
              <a:spLocks noChangeArrowheads="1"/>
            </p:cNvSpPr>
            <p:nvPr/>
          </p:nvSpPr>
          <p:spPr bwMode="auto">
            <a:xfrm>
              <a:off x="3290" y="889"/>
              <a:ext cx="30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89" name="Text Box 89"/>
            <p:cNvSpPr txBox="1">
              <a:spLocks noChangeArrowheads="1"/>
            </p:cNvSpPr>
            <p:nvPr/>
          </p:nvSpPr>
          <p:spPr bwMode="auto">
            <a:xfrm>
              <a:off x="3392" y="1433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1290" name="Rectangle 90"/>
            <p:cNvSpPr>
              <a:spLocks noChangeArrowheads="1"/>
            </p:cNvSpPr>
            <p:nvPr/>
          </p:nvSpPr>
          <p:spPr bwMode="auto">
            <a:xfrm>
              <a:off x="4241" y="57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291" name="Rectangle 91"/>
            <p:cNvSpPr>
              <a:spLocks noChangeArrowheads="1"/>
            </p:cNvSpPr>
            <p:nvPr/>
          </p:nvSpPr>
          <p:spPr bwMode="auto">
            <a:xfrm>
              <a:off x="4558" y="148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1295" name="Group 95"/>
          <p:cNvGrpSpPr/>
          <p:nvPr/>
        </p:nvGrpSpPr>
        <p:grpSpPr bwMode="auto">
          <a:xfrm>
            <a:off x="9403715" y="6446838"/>
            <a:ext cx="792163" cy="368299"/>
            <a:chOff x="4649" y="4020"/>
            <a:chExt cx="499" cy="232"/>
          </a:xfrm>
        </p:grpSpPr>
        <p:pic>
          <p:nvPicPr>
            <p:cNvPr id="51296" name="Picture 96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297" name="Text Box 9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380029" y="614942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请画出相量图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阻抗导纳例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1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0" dur="1000"/>
                                        <p:tgtEl>
                                          <p:spTgt spid="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4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bldLvl="0" animBg="1"/>
      <p:bldP spid="51237" grpId="0" bldLvl="0" animBg="1" autoUpdateAnimBg="0"/>
      <p:bldP spid="51238" grpId="0" bldLvl="0" animBg="1" autoUpdateAnimBg="0"/>
      <p:bldP spid="51240" grpId="0" bldLvl="0" animBg="1"/>
      <p:bldP spid="51243" grpId="0" bldLvl="0" animBg="1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61658"/>
            <a:ext cx="10972800" cy="1143000"/>
          </a:xfrm>
        </p:spPr>
        <p:txBody>
          <a:bodyPr/>
          <a:p>
            <a:r>
              <a:rPr kumimoji="1"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9-2  </a:t>
            </a: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电路的相量图</a:t>
            </a:r>
            <a:endParaRPr kumimoji="1" lang="zh-CN" altLang="en-US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pSp>
        <p:nvGrpSpPr>
          <p:cNvPr id="303109" name="Group 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03110" name="Picture 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111" name="Text Box 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3112" name="Group 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03113" name="Picture 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114" name="Text Box 1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3115" name="Group 1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03116" name="Picture 1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3117" name="Text Box 1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03118" name="Rectangle 14"/>
          <p:cNvSpPr>
            <a:spLocks noChangeArrowheads="1"/>
          </p:cNvSpPr>
          <p:nvPr/>
        </p:nvSpPr>
        <p:spPr bwMode="auto">
          <a:xfrm>
            <a:off x="1120140" y="1370965"/>
            <a:ext cx="1053465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 smtClean="0"/>
              <a:t>分析</a:t>
            </a:r>
            <a:r>
              <a:rPr lang="zh-CN" altLang="en-US" dirty="0"/>
              <a:t>阻抗（导纳）串、并联电路时，</a:t>
            </a:r>
            <a:endParaRPr lang="zh-CN" altLang="en-US" dirty="0"/>
          </a:p>
          <a:p>
            <a:pPr>
              <a:lnSpc>
                <a:spcPct val="130000"/>
              </a:lnSpc>
            </a:pPr>
            <a:r>
              <a:rPr lang="zh-CN" altLang="en-US" dirty="0"/>
              <a:t>可以利用相关的电压和电流相量在复平面上组成的电路的相量图。 </a:t>
            </a:r>
            <a:endParaRPr lang="zh-CN" altLang="en-US" dirty="0"/>
          </a:p>
        </p:txBody>
      </p:sp>
      <p:sp>
        <p:nvSpPr>
          <p:cNvPr id="303120" name="Rectangle 16" descr="绿色大理石"/>
          <p:cNvSpPr>
            <a:spLocks noChangeArrowheads="1"/>
          </p:cNvSpPr>
          <p:nvPr/>
        </p:nvSpPr>
        <p:spPr bwMode="auto">
          <a:xfrm>
            <a:off x="628650" y="2634615"/>
            <a:ext cx="4859655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并联电路</a:t>
            </a:r>
            <a:r>
              <a:rPr lang="zh-CN" altLang="en-US" sz="3200">
                <a:solidFill>
                  <a:schemeClr val="bg1"/>
                </a:solidFill>
              </a:rPr>
              <a:t>相量图的画法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03121" name="Rectangle 17"/>
          <p:cNvSpPr>
            <a:spLocks noChangeArrowheads="1"/>
          </p:cNvSpPr>
          <p:nvPr/>
        </p:nvSpPr>
        <p:spPr bwMode="auto">
          <a:xfrm>
            <a:off x="1059180" y="3428365"/>
            <a:ext cx="579310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参考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并联部分的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电压相量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3144" name="Rectangle 40"/>
          <p:cNvSpPr>
            <a:spLocks noChangeArrowheads="1"/>
          </p:cNvSpPr>
          <p:nvPr/>
        </p:nvSpPr>
        <p:spPr bwMode="auto">
          <a:xfrm>
            <a:off x="991870" y="4046220"/>
            <a:ext cx="1094549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FontTx/>
              <a:buAutoNum type="circleNumDbPlain" startAt="2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根据支路的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VCR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确定各并联支路的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相量与电压相量之间的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夹角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3145" name="Rectangle 41"/>
          <p:cNvSpPr>
            <a:spLocks noChangeArrowheads="1"/>
          </p:cNvSpPr>
          <p:nvPr/>
        </p:nvSpPr>
        <p:spPr bwMode="auto">
          <a:xfrm>
            <a:off x="987108" y="4752023"/>
            <a:ext cx="8281987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circleNumDbPlain" startAt="3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根据结点上的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KCL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方程，用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相量平移求和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法则，画出结点上各支路电流相量组成的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多边形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30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1000"/>
                                        <p:tgtEl>
                                          <p:spTgt spid="3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18" grpId="0" bldLvl="0" animBg="1"/>
      <p:bldP spid="303120" grpId="0" bldLvl="0" animBg="1"/>
      <p:bldP spid="303121" grpId="0" bldLvl="0" animBg="1"/>
      <p:bldP spid="303144" grpId="0" bldLvl="0" animBg="1"/>
      <p:bldP spid="30314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33413"/>
            <a:ext cx="10972800" cy="1143000"/>
          </a:xfrm>
        </p:spPr>
        <p:txBody>
          <a:bodyPr/>
          <a:p>
            <a:pPr marL="0" indent="0" eaLnBrk="1" latinLnBrk="0" hangingPunct="1"/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串联电路相量图的画法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07203" name="Group 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07204" name="Picture 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205" name="Text Box 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206" name="Group 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07207" name="Picture 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208" name="Text Box 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209" name="Group 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07210" name="Picture 1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211" name="Text Box 1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07213" name="Rectangle 13" descr="绿色大理石"/>
          <p:cNvSpPr>
            <a:spLocks noChangeArrowheads="1"/>
          </p:cNvSpPr>
          <p:nvPr/>
        </p:nvSpPr>
        <p:spPr bwMode="auto">
          <a:xfrm>
            <a:off x="1561783" y="1622426"/>
            <a:ext cx="6335712" cy="6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3200">
                <a:solidFill>
                  <a:schemeClr val="bg1"/>
                </a:solidFill>
                <a:latin typeface="Times New Roman" panose="02020603050405020304" pitchFamily="18" charset="0"/>
              </a:rPr>
              <a:t>串联电路</a:t>
            </a:r>
            <a:r>
              <a:rPr lang="zh-CN" altLang="en-US" sz="3200">
                <a:solidFill>
                  <a:schemeClr val="bg1"/>
                </a:solidFill>
              </a:rPr>
              <a:t>相量图的画法 </a:t>
            </a:r>
            <a:endParaRPr lang="zh-CN" altLang="en-US" sz="3200">
              <a:solidFill>
                <a:schemeClr val="bg1"/>
              </a:solidFill>
            </a:endParaRPr>
          </a:p>
        </p:txBody>
      </p:sp>
      <p:sp>
        <p:nvSpPr>
          <p:cNvPr id="307214" name="Rectangle 14"/>
          <p:cNvSpPr>
            <a:spLocks noChangeArrowheads="1"/>
          </p:cNvSpPr>
          <p:nvPr/>
        </p:nvSpPr>
        <p:spPr bwMode="auto">
          <a:xfrm>
            <a:off x="2063750" y="2487930"/>
            <a:ext cx="56730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Tx/>
              <a:buAutoNum type="circleNumDbPlain"/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参考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电路串联部分的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电流相量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15" name="Rectangle 15"/>
          <p:cNvSpPr>
            <a:spLocks noChangeArrowheads="1"/>
          </p:cNvSpPr>
          <p:nvPr/>
        </p:nvSpPr>
        <p:spPr bwMode="auto">
          <a:xfrm>
            <a:off x="2063750" y="3161030"/>
            <a:ext cx="696976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circleNumDbPlain" startAt="2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根据支路的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VCR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确定各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串联</a:t>
            </a:r>
            <a:r>
              <a:rPr lang="zh-CN" altLang="en-US" u="sng" dirty="0" smtClean="0">
                <a:solidFill>
                  <a:srgbClr val="92D050"/>
                </a:solidFill>
                <a:uFill>
                  <a:solidFill>
                    <a:srgbClr val="92D050"/>
                  </a:solidFill>
                </a:uFill>
                <a:latin typeface="楷体_GB2312" pitchFamily="49" charset="-122"/>
                <a:ea typeface="楷体_GB2312" pitchFamily="49" charset="-122"/>
              </a:rPr>
              <a:t>支路</a:t>
            </a:r>
            <a:r>
              <a:rPr lang="zh-CN" altLang="en-US" u="sng" dirty="0" smtClean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华文行楷" panose="02010800040101010101" pitchFamily="2" charset="-122"/>
                <a:ea typeface="华文行楷" panose="02010800040101010101" pitchFamily="2" charset="-122"/>
              </a:rPr>
              <a:t>元件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endParaRPr lang="zh-CN" altLang="en-US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30000"/>
              </a:lnSpc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相量与电流相量之间的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夹角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216" name="Rectangle 16"/>
          <p:cNvSpPr>
            <a:spLocks noChangeArrowheads="1"/>
          </p:cNvSpPr>
          <p:nvPr/>
        </p:nvSpPr>
        <p:spPr bwMode="auto">
          <a:xfrm>
            <a:off x="2063750" y="4457066"/>
            <a:ext cx="8135938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buFontTx/>
              <a:buAutoNum type="circleNumDbPlain" startAt="3"/>
            </a:pP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根据回路上的</a:t>
            </a: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KVL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方程，用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相量平移求和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法则，画出回路上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各</a:t>
            </a:r>
            <a:r>
              <a:rPr lang="zh-CN" altLang="en-US" u="sng" dirty="0" smtClean="0">
                <a:solidFill>
                  <a:srgbClr val="92D050"/>
                </a:solidFill>
                <a:latin typeface="楷体_GB2312" pitchFamily="49" charset="-122"/>
                <a:ea typeface="楷体_GB2312" pitchFamily="49" charset="-122"/>
              </a:rPr>
              <a:t>支路</a:t>
            </a:r>
            <a:r>
              <a:rPr lang="zh-CN" altLang="en-US" u="sng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元件</a:t>
            </a:r>
            <a:r>
              <a:rPr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相量组成的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多边形</a:t>
            </a:r>
            <a:r>
              <a:rPr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 </a:t>
            </a:r>
            <a:endParaRPr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1000"/>
                                        <p:tgtEl>
                                          <p:spTgt spid="30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1000"/>
                                        <p:tgtEl>
                                          <p:spTgt spid="30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3" grpId="0" bldLvl="0" animBg="1"/>
      <p:bldP spid="307214" grpId="0" bldLvl="0" animBg="1"/>
      <p:bldP spid="307215" grpId="0" bldLvl="0" animBg="1"/>
      <p:bldP spid="307216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Text Box 2"/>
          <p:cNvSpPr txBox="1">
            <a:spLocks noChangeArrowheads="1"/>
          </p:cNvSpPr>
          <p:nvPr/>
        </p:nvSpPr>
        <p:spPr bwMode="auto">
          <a:xfrm>
            <a:off x="915353" y="2558415"/>
            <a:ext cx="64770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1564005" y="2558415"/>
            <a:ext cx="4454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取电感电流</a:t>
            </a: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zh-CN" altLang="en-US" dirty="0">
                <a:latin typeface="Times New Roman" panose="02020603050405020304" pitchFamily="18" charset="0"/>
              </a:rPr>
              <a:t>为参考相量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06180" name="Group 4"/>
          <p:cNvGrpSpPr/>
          <p:nvPr/>
        </p:nvGrpSpPr>
        <p:grpSpPr bwMode="auto">
          <a:xfrm>
            <a:off x="8023860" y="1629410"/>
            <a:ext cx="144463" cy="1439863"/>
            <a:chOff x="1292" y="1162"/>
            <a:chExt cx="91" cy="907"/>
          </a:xfrm>
        </p:grpSpPr>
        <p:sp>
          <p:nvSpPr>
            <p:cNvPr id="306181" name="Line 5"/>
            <p:cNvSpPr>
              <a:spLocks noChangeShapeType="1"/>
            </p:cNvSpPr>
            <p:nvPr/>
          </p:nvSpPr>
          <p:spPr bwMode="auto">
            <a:xfrm flipV="1">
              <a:off x="1337" y="1843"/>
              <a:ext cx="1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2" name="Line 6"/>
            <p:cNvSpPr>
              <a:spLocks noChangeShapeType="1"/>
            </p:cNvSpPr>
            <p:nvPr/>
          </p:nvSpPr>
          <p:spPr bwMode="auto">
            <a:xfrm flipV="1">
              <a:off x="1338" y="1616"/>
              <a:ext cx="1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3" name="Line 7"/>
            <p:cNvSpPr>
              <a:spLocks noChangeShapeType="1"/>
            </p:cNvSpPr>
            <p:nvPr/>
          </p:nvSpPr>
          <p:spPr bwMode="auto">
            <a:xfrm flipV="1">
              <a:off x="1338" y="1389"/>
              <a:ext cx="1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4" name="Line 8"/>
            <p:cNvSpPr>
              <a:spLocks noChangeShapeType="1"/>
            </p:cNvSpPr>
            <p:nvPr/>
          </p:nvSpPr>
          <p:spPr bwMode="auto">
            <a:xfrm flipV="1">
              <a:off x="1338" y="1162"/>
              <a:ext cx="1" cy="226"/>
            </a:xfrm>
            <a:prstGeom prst="line">
              <a:avLst/>
            </a:prstGeom>
            <a:noFill/>
            <a:ln w="28575">
              <a:solidFill>
                <a:srgbClr val="00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5" name="Line 9"/>
            <p:cNvSpPr>
              <a:spLocks noChangeShapeType="1"/>
            </p:cNvSpPr>
            <p:nvPr/>
          </p:nvSpPr>
          <p:spPr bwMode="auto">
            <a:xfrm>
              <a:off x="1292" y="1842"/>
              <a:ext cx="9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6" name="Line 10"/>
            <p:cNvSpPr>
              <a:spLocks noChangeShapeType="1"/>
            </p:cNvSpPr>
            <p:nvPr/>
          </p:nvSpPr>
          <p:spPr bwMode="auto">
            <a:xfrm>
              <a:off x="1292" y="1389"/>
              <a:ext cx="9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87" name="Line 11"/>
            <p:cNvSpPr>
              <a:spLocks noChangeShapeType="1"/>
            </p:cNvSpPr>
            <p:nvPr/>
          </p:nvSpPr>
          <p:spPr bwMode="auto">
            <a:xfrm>
              <a:off x="1292" y="1616"/>
              <a:ext cx="91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188" name="Group 12"/>
          <p:cNvGrpSpPr/>
          <p:nvPr/>
        </p:nvGrpSpPr>
        <p:grpSpPr bwMode="auto">
          <a:xfrm>
            <a:off x="7376160" y="2421573"/>
            <a:ext cx="1370013" cy="504825"/>
            <a:chOff x="975" y="2069"/>
            <a:chExt cx="863" cy="318"/>
          </a:xfrm>
        </p:grpSpPr>
        <p:sp>
          <p:nvSpPr>
            <p:cNvPr id="306189" name="Line 13"/>
            <p:cNvSpPr>
              <a:spLocks noChangeShapeType="1"/>
            </p:cNvSpPr>
            <p:nvPr/>
          </p:nvSpPr>
          <p:spPr bwMode="auto">
            <a:xfrm flipV="1">
              <a:off x="1429" y="2069"/>
              <a:ext cx="409" cy="1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0" name="Line 14"/>
            <p:cNvSpPr>
              <a:spLocks noChangeShapeType="1"/>
            </p:cNvSpPr>
            <p:nvPr/>
          </p:nvSpPr>
          <p:spPr bwMode="auto">
            <a:xfrm flipV="1">
              <a:off x="1020" y="2205"/>
              <a:ext cx="409" cy="1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1" name="Line 15"/>
            <p:cNvSpPr>
              <a:spLocks noChangeShapeType="1"/>
            </p:cNvSpPr>
            <p:nvPr/>
          </p:nvSpPr>
          <p:spPr bwMode="auto">
            <a:xfrm>
              <a:off x="975" y="2296"/>
              <a:ext cx="46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2" name="Line 16"/>
            <p:cNvSpPr>
              <a:spLocks noChangeShapeType="1"/>
            </p:cNvSpPr>
            <p:nvPr/>
          </p:nvSpPr>
          <p:spPr bwMode="auto">
            <a:xfrm>
              <a:off x="1383" y="2160"/>
              <a:ext cx="46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193" name="Group 17"/>
          <p:cNvGrpSpPr/>
          <p:nvPr/>
        </p:nvGrpSpPr>
        <p:grpSpPr bwMode="auto">
          <a:xfrm>
            <a:off x="8744585" y="2421573"/>
            <a:ext cx="1295400" cy="3455987"/>
            <a:chOff x="1746" y="1661"/>
            <a:chExt cx="816" cy="2177"/>
          </a:xfrm>
        </p:grpSpPr>
        <p:sp>
          <p:nvSpPr>
            <p:cNvPr id="306194" name="Line 18"/>
            <p:cNvSpPr>
              <a:spLocks noChangeShapeType="1"/>
            </p:cNvSpPr>
            <p:nvPr/>
          </p:nvSpPr>
          <p:spPr bwMode="auto">
            <a:xfrm>
              <a:off x="1746" y="1661"/>
              <a:ext cx="136" cy="363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5" name="Line 19"/>
            <p:cNvSpPr>
              <a:spLocks noChangeShapeType="1"/>
            </p:cNvSpPr>
            <p:nvPr/>
          </p:nvSpPr>
          <p:spPr bwMode="auto">
            <a:xfrm>
              <a:off x="1882" y="2024"/>
              <a:ext cx="136" cy="363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6" name="Line 20"/>
            <p:cNvSpPr>
              <a:spLocks noChangeShapeType="1"/>
            </p:cNvSpPr>
            <p:nvPr/>
          </p:nvSpPr>
          <p:spPr bwMode="auto">
            <a:xfrm>
              <a:off x="2018" y="2387"/>
              <a:ext cx="136" cy="363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7" name="Line 21"/>
            <p:cNvSpPr>
              <a:spLocks noChangeShapeType="1"/>
            </p:cNvSpPr>
            <p:nvPr/>
          </p:nvSpPr>
          <p:spPr bwMode="auto">
            <a:xfrm>
              <a:off x="2154" y="2750"/>
              <a:ext cx="136" cy="363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8" name="Line 22"/>
            <p:cNvSpPr>
              <a:spLocks noChangeShapeType="1"/>
            </p:cNvSpPr>
            <p:nvPr/>
          </p:nvSpPr>
          <p:spPr bwMode="auto">
            <a:xfrm>
              <a:off x="2290" y="3113"/>
              <a:ext cx="136" cy="363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199" name="Line 23"/>
            <p:cNvSpPr>
              <a:spLocks noChangeShapeType="1"/>
            </p:cNvSpPr>
            <p:nvPr/>
          </p:nvSpPr>
          <p:spPr bwMode="auto">
            <a:xfrm>
              <a:off x="2426" y="3475"/>
              <a:ext cx="136" cy="363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0" name="Line 24"/>
            <p:cNvSpPr>
              <a:spLocks noChangeShapeType="1"/>
            </p:cNvSpPr>
            <p:nvPr/>
          </p:nvSpPr>
          <p:spPr bwMode="auto">
            <a:xfrm flipV="1">
              <a:off x="1837" y="1979"/>
              <a:ext cx="90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1" name="Line 25"/>
            <p:cNvSpPr>
              <a:spLocks noChangeShapeType="1"/>
            </p:cNvSpPr>
            <p:nvPr/>
          </p:nvSpPr>
          <p:spPr bwMode="auto">
            <a:xfrm flipV="1">
              <a:off x="2109" y="2704"/>
              <a:ext cx="90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2" name="Line 26"/>
            <p:cNvSpPr>
              <a:spLocks noChangeShapeType="1"/>
            </p:cNvSpPr>
            <p:nvPr/>
          </p:nvSpPr>
          <p:spPr bwMode="auto">
            <a:xfrm flipV="1">
              <a:off x="2381" y="3430"/>
              <a:ext cx="91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3" name="Line 27"/>
            <p:cNvSpPr>
              <a:spLocks noChangeShapeType="1"/>
            </p:cNvSpPr>
            <p:nvPr/>
          </p:nvSpPr>
          <p:spPr bwMode="auto">
            <a:xfrm flipV="1">
              <a:off x="1973" y="2341"/>
              <a:ext cx="90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04" name="Line 28"/>
            <p:cNvSpPr>
              <a:spLocks noChangeShapeType="1"/>
            </p:cNvSpPr>
            <p:nvPr/>
          </p:nvSpPr>
          <p:spPr bwMode="auto">
            <a:xfrm flipV="1">
              <a:off x="2245" y="3067"/>
              <a:ext cx="90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205" name="Group 29"/>
          <p:cNvGrpSpPr/>
          <p:nvPr/>
        </p:nvGrpSpPr>
        <p:grpSpPr bwMode="auto">
          <a:xfrm>
            <a:off x="7231698" y="2997835"/>
            <a:ext cx="865187" cy="144463"/>
            <a:chOff x="612" y="3113"/>
            <a:chExt cx="545" cy="91"/>
          </a:xfrm>
        </p:grpSpPr>
        <p:grpSp>
          <p:nvGrpSpPr>
            <p:cNvPr id="306206" name="Group 30"/>
            <p:cNvGrpSpPr/>
            <p:nvPr/>
          </p:nvGrpSpPr>
          <p:grpSpPr bwMode="auto">
            <a:xfrm>
              <a:off x="612" y="3113"/>
              <a:ext cx="545" cy="91"/>
              <a:chOff x="793" y="2024"/>
              <a:chExt cx="545" cy="91"/>
            </a:xfrm>
          </p:grpSpPr>
          <p:sp>
            <p:nvSpPr>
              <p:cNvPr id="306207" name="Line 31"/>
              <p:cNvSpPr>
                <a:spLocks noChangeShapeType="1"/>
              </p:cNvSpPr>
              <p:nvPr/>
            </p:nvSpPr>
            <p:spPr bwMode="auto">
              <a:xfrm>
                <a:off x="793" y="2069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208" name="Line 32"/>
              <p:cNvSpPr>
                <a:spLocks noChangeShapeType="1"/>
              </p:cNvSpPr>
              <p:nvPr/>
            </p:nvSpPr>
            <p:spPr bwMode="auto">
              <a:xfrm>
                <a:off x="1066" y="2069"/>
                <a:ext cx="272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209" name="Line 33"/>
              <p:cNvSpPr>
                <a:spLocks noChangeShapeType="1"/>
              </p:cNvSpPr>
              <p:nvPr/>
            </p:nvSpPr>
            <p:spPr bwMode="auto">
              <a:xfrm>
                <a:off x="1066" y="2024"/>
                <a:ext cx="0" cy="91"/>
              </a:xfrm>
              <a:prstGeom prst="line">
                <a:avLst/>
              </a:prstGeom>
              <a:noFill/>
              <a:ln w="2857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6210" name="Line 34"/>
            <p:cNvSpPr>
              <a:spLocks noChangeShapeType="1"/>
            </p:cNvSpPr>
            <p:nvPr/>
          </p:nvSpPr>
          <p:spPr bwMode="auto">
            <a:xfrm>
              <a:off x="612" y="3113"/>
              <a:ext cx="0" cy="91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06211" name="Group 35"/>
          <p:cNvGrpSpPr/>
          <p:nvPr/>
        </p:nvGrpSpPr>
        <p:grpSpPr bwMode="auto">
          <a:xfrm>
            <a:off x="6799898" y="3069273"/>
            <a:ext cx="574675" cy="431800"/>
            <a:chOff x="295" y="1117"/>
            <a:chExt cx="362" cy="272"/>
          </a:xfrm>
        </p:grpSpPr>
        <p:sp>
          <p:nvSpPr>
            <p:cNvPr id="306212" name="Line 36"/>
            <p:cNvSpPr>
              <a:spLocks noChangeShapeType="1"/>
            </p:cNvSpPr>
            <p:nvPr/>
          </p:nvSpPr>
          <p:spPr bwMode="auto">
            <a:xfrm>
              <a:off x="295" y="1117"/>
              <a:ext cx="27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6213" name="Object 37"/>
            <p:cNvGraphicFramePr>
              <a:graphicFrameLocks noChangeAspect="1"/>
            </p:cNvGraphicFramePr>
            <p:nvPr/>
          </p:nvGraphicFramePr>
          <p:xfrm>
            <a:off x="477" y="1117"/>
            <a:ext cx="1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3" name="公式" r:id="rId1" imgW="241300" imgH="355600" progId="Equation.3">
                    <p:embed/>
                  </p:oleObj>
                </mc:Choice>
                <mc:Fallback>
                  <p:oleObj name="公式" r:id="rId1" imgW="241300" imgH="3556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" y="1117"/>
                          <a:ext cx="18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214" name="Group 38"/>
          <p:cNvGrpSpPr/>
          <p:nvPr/>
        </p:nvGrpSpPr>
        <p:grpSpPr bwMode="auto">
          <a:xfrm>
            <a:off x="6799898" y="2566035"/>
            <a:ext cx="649287" cy="504824"/>
            <a:chOff x="1519" y="527"/>
            <a:chExt cx="409" cy="318"/>
          </a:xfrm>
        </p:grpSpPr>
        <p:sp>
          <p:nvSpPr>
            <p:cNvPr id="306215" name="Line 39"/>
            <p:cNvSpPr>
              <a:spLocks noChangeShapeType="1"/>
            </p:cNvSpPr>
            <p:nvPr/>
          </p:nvSpPr>
          <p:spPr bwMode="auto">
            <a:xfrm flipV="1">
              <a:off x="1519" y="709"/>
              <a:ext cx="409" cy="136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6216" name="Object 40"/>
            <p:cNvGraphicFramePr>
              <a:graphicFrameLocks noChangeAspect="1"/>
            </p:cNvGraphicFramePr>
            <p:nvPr/>
          </p:nvGraphicFramePr>
          <p:xfrm>
            <a:off x="1782" y="527"/>
            <a:ext cx="14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4" name="公式" r:id="rId3" imgW="190500" imgH="292100" progId="Equation.3">
                    <p:embed/>
                  </p:oleObj>
                </mc:Choice>
                <mc:Fallback>
                  <p:oleObj name="公式" r:id="rId3" imgW="190500" imgH="2921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2" y="527"/>
                          <a:ext cx="146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217" name="Group 41"/>
          <p:cNvGrpSpPr/>
          <p:nvPr/>
        </p:nvGrpSpPr>
        <p:grpSpPr bwMode="auto">
          <a:xfrm>
            <a:off x="6799898" y="1197610"/>
            <a:ext cx="1296988" cy="1871663"/>
            <a:chOff x="521" y="890"/>
            <a:chExt cx="817" cy="1179"/>
          </a:xfrm>
        </p:grpSpPr>
        <p:sp>
          <p:nvSpPr>
            <p:cNvPr id="306218" name="Line 42"/>
            <p:cNvSpPr>
              <a:spLocks noChangeShapeType="1"/>
            </p:cNvSpPr>
            <p:nvPr/>
          </p:nvSpPr>
          <p:spPr bwMode="auto">
            <a:xfrm flipV="1">
              <a:off x="521" y="1162"/>
              <a:ext cx="817" cy="90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19" name="Line 43"/>
            <p:cNvSpPr>
              <a:spLocks noChangeShapeType="1"/>
            </p:cNvSpPr>
            <p:nvPr/>
          </p:nvSpPr>
          <p:spPr bwMode="auto">
            <a:xfrm>
              <a:off x="1111" y="1344"/>
              <a:ext cx="45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20" name="Line 44"/>
            <p:cNvSpPr>
              <a:spLocks noChangeShapeType="1"/>
            </p:cNvSpPr>
            <p:nvPr/>
          </p:nvSpPr>
          <p:spPr bwMode="auto">
            <a:xfrm>
              <a:off x="657" y="1888"/>
              <a:ext cx="45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21" name="Line 45"/>
            <p:cNvSpPr>
              <a:spLocks noChangeShapeType="1"/>
            </p:cNvSpPr>
            <p:nvPr/>
          </p:nvSpPr>
          <p:spPr bwMode="auto">
            <a:xfrm>
              <a:off x="793" y="1706"/>
              <a:ext cx="45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22" name="Line 46"/>
            <p:cNvSpPr>
              <a:spLocks noChangeShapeType="1"/>
            </p:cNvSpPr>
            <p:nvPr/>
          </p:nvSpPr>
          <p:spPr bwMode="auto">
            <a:xfrm>
              <a:off x="975" y="1525"/>
              <a:ext cx="45" cy="45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6223" name="Object 47"/>
            <p:cNvGraphicFramePr>
              <a:graphicFrameLocks noChangeAspect="1"/>
            </p:cNvGraphicFramePr>
            <p:nvPr/>
          </p:nvGraphicFramePr>
          <p:xfrm>
            <a:off x="1066" y="890"/>
            <a:ext cx="23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5" name="公式" r:id="rId5" imgW="304800" imgH="355600" progId="Equation.3">
                    <p:embed/>
                  </p:oleObj>
                </mc:Choice>
                <mc:Fallback>
                  <p:oleObj name="公式" r:id="rId5" imgW="304800" imgH="3556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890"/>
                          <a:ext cx="23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224" name="Group 48"/>
          <p:cNvGrpSpPr/>
          <p:nvPr/>
        </p:nvGrpSpPr>
        <p:grpSpPr bwMode="auto">
          <a:xfrm>
            <a:off x="6799898" y="3069273"/>
            <a:ext cx="3240087" cy="2808287"/>
            <a:chOff x="521" y="2069"/>
            <a:chExt cx="2041" cy="1769"/>
          </a:xfrm>
        </p:grpSpPr>
        <p:sp>
          <p:nvSpPr>
            <p:cNvPr id="306225" name="Line 49"/>
            <p:cNvSpPr>
              <a:spLocks noChangeShapeType="1"/>
            </p:cNvSpPr>
            <p:nvPr/>
          </p:nvSpPr>
          <p:spPr bwMode="auto">
            <a:xfrm>
              <a:off x="521" y="2069"/>
              <a:ext cx="2041" cy="176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6226" name="Object 50"/>
            <p:cNvGraphicFramePr>
              <a:graphicFrameLocks noChangeAspect="1"/>
            </p:cNvGraphicFramePr>
            <p:nvPr/>
          </p:nvGraphicFramePr>
          <p:xfrm>
            <a:off x="1020" y="2659"/>
            <a:ext cx="21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6" name="公式" r:id="rId7" imgW="292100" imgH="355600" progId="Equation.3">
                    <p:embed/>
                  </p:oleObj>
                </mc:Choice>
                <mc:Fallback>
                  <p:oleObj name="公式" r:id="rId7" imgW="292100" imgH="3556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659"/>
                          <a:ext cx="21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6230" name="Group 54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306231" name="Picture 55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6232" name="Text Box 5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6233" name="Group 57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306234" name="Picture 58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6235" name="Text Box 5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6236" name="Group 60"/>
          <p:cNvGrpSpPr/>
          <p:nvPr/>
        </p:nvGrpSpPr>
        <p:grpSpPr bwMode="auto">
          <a:xfrm>
            <a:off x="2013903" y="3112770"/>
            <a:ext cx="3441700" cy="2405063"/>
            <a:chOff x="2880" y="618"/>
            <a:chExt cx="2168" cy="1515"/>
          </a:xfrm>
        </p:grpSpPr>
        <p:sp>
          <p:nvSpPr>
            <p:cNvPr id="306237" name="Oval 61"/>
            <p:cNvSpPr>
              <a:spLocks noChangeArrowheads="1"/>
            </p:cNvSpPr>
            <p:nvPr/>
          </p:nvSpPr>
          <p:spPr bwMode="auto">
            <a:xfrm>
              <a:off x="2943" y="102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38" name="Oval 62"/>
            <p:cNvSpPr>
              <a:spLocks noChangeArrowheads="1"/>
            </p:cNvSpPr>
            <p:nvPr/>
          </p:nvSpPr>
          <p:spPr bwMode="auto">
            <a:xfrm>
              <a:off x="2989" y="206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39" name="Text Box 63"/>
            <p:cNvSpPr txBox="1">
              <a:spLocks noChangeArrowheads="1"/>
            </p:cNvSpPr>
            <p:nvPr/>
          </p:nvSpPr>
          <p:spPr bwMode="auto">
            <a:xfrm>
              <a:off x="3424" y="663"/>
              <a:ext cx="39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6240" name="Text Box 64"/>
            <p:cNvSpPr txBox="1">
              <a:spLocks noChangeArrowheads="1"/>
            </p:cNvSpPr>
            <p:nvPr/>
          </p:nvSpPr>
          <p:spPr bwMode="auto">
            <a:xfrm>
              <a:off x="4513" y="1661"/>
              <a:ext cx="39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6241" name="Line 65"/>
            <p:cNvSpPr>
              <a:spLocks noChangeShapeType="1"/>
            </p:cNvSpPr>
            <p:nvPr/>
          </p:nvSpPr>
          <p:spPr bwMode="auto">
            <a:xfrm flipV="1">
              <a:off x="3016" y="1071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42" name="Line 66"/>
            <p:cNvSpPr>
              <a:spLocks noChangeShapeType="1"/>
            </p:cNvSpPr>
            <p:nvPr/>
          </p:nvSpPr>
          <p:spPr bwMode="auto">
            <a:xfrm>
              <a:off x="4105" y="1058"/>
              <a:ext cx="86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43" name="Line 67"/>
            <p:cNvSpPr>
              <a:spLocks noChangeShapeType="1"/>
            </p:cNvSpPr>
            <p:nvPr/>
          </p:nvSpPr>
          <p:spPr bwMode="auto">
            <a:xfrm flipH="1">
              <a:off x="4966" y="1058"/>
              <a:ext cx="1" cy="13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44" name="Line 68"/>
            <p:cNvSpPr>
              <a:spLocks noChangeShapeType="1"/>
            </p:cNvSpPr>
            <p:nvPr/>
          </p:nvSpPr>
          <p:spPr bwMode="auto">
            <a:xfrm>
              <a:off x="4967" y="1570"/>
              <a:ext cx="0" cy="53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45" name="Line 69"/>
            <p:cNvSpPr>
              <a:spLocks noChangeShapeType="1"/>
            </p:cNvSpPr>
            <p:nvPr/>
          </p:nvSpPr>
          <p:spPr bwMode="auto">
            <a:xfrm flipV="1">
              <a:off x="3061" y="2106"/>
              <a:ext cx="190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46" name="Text Box 70"/>
            <p:cNvSpPr txBox="1">
              <a:spLocks noChangeArrowheads="1"/>
            </p:cNvSpPr>
            <p:nvPr/>
          </p:nvSpPr>
          <p:spPr bwMode="auto">
            <a:xfrm>
              <a:off x="3742" y="618"/>
              <a:ext cx="68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－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j6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6247" name="Text Box 71"/>
            <p:cNvSpPr txBox="1">
              <a:spLocks noChangeArrowheads="1"/>
            </p:cNvSpPr>
            <p:nvPr/>
          </p:nvSpPr>
          <p:spPr bwMode="auto">
            <a:xfrm>
              <a:off x="4513" y="1162"/>
              <a:ext cx="46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j4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6248" name="Line 72"/>
            <p:cNvSpPr>
              <a:spLocks noChangeShapeType="1"/>
            </p:cNvSpPr>
            <p:nvPr/>
          </p:nvSpPr>
          <p:spPr bwMode="auto">
            <a:xfrm>
              <a:off x="4286" y="1058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49" name="Text Box 73"/>
            <p:cNvSpPr txBox="1">
              <a:spLocks noChangeArrowheads="1"/>
            </p:cNvSpPr>
            <p:nvPr/>
          </p:nvSpPr>
          <p:spPr bwMode="auto">
            <a:xfrm>
              <a:off x="3832" y="1421"/>
              <a:ext cx="399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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06250" name="Rectangle 74"/>
            <p:cNvSpPr>
              <a:spLocks noChangeArrowheads="1"/>
            </p:cNvSpPr>
            <p:nvPr/>
          </p:nvSpPr>
          <p:spPr bwMode="auto">
            <a:xfrm>
              <a:off x="4223" y="142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6251" name="Rectangle 75"/>
            <p:cNvSpPr>
              <a:spLocks noChangeArrowheads="1"/>
            </p:cNvSpPr>
            <p:nvPr/>
          </p:nvSpPr>
          <p:spPr bwMode="auto">
            <a:xfrm>
              <a:off x="4903" y="164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6252" name="Group 76"/>
            <p:cNvGrpSpPr/>
            <p:nvPr/>
          </p:nvGrpSpPr>
          <p:grpSpPr bwMode="auto">
            <a:xfrm rot="10800000">
              <a:off x="4958" y="1207"/>
              <a:ext cx="90" cy="363"/>
              <a:chOff x="1565" y="2614"/>
              <a:chExt cx="90" cy="486"/>
            </a:xfrm>
          </p:grpSpPr>
          <p:sp>
            <p:nvSpPr>
              <p:cNvPr id="306253" name="Arc 7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54" name="Arc 7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55" name="Arc 7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6256" name="Arc 8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06257" name="Rectangle 81"/>
            <p:cNvSpPr>
              <a:spLocks noChangeArrowheads="1"/>
            </p:cNvSpPr>
            <p:nvPr/>
          </p:nvSpPr>
          <p:spPr bwMode="auto">
            <a:xfrm>
              <a:off x="3470" y="99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06258" name="Group 82"/>
            <p:cNvGrpSpPr/>
            <p:nvPr/>
          </p:nvGrpSpPr>
          <p:grpSpPr bwMode="auto">
            <a:xfrm rot="5400000">
              <a:off x="3950" y="1018"/>
              <a:ext cx="240" cy="93"/>
              <a:chOff x="3787" y="2478"/>
              <a:chExt cx="240" cy="93"/>
            </a:xfrm>
          </p:grpSpPr>
          <p:sp>
            <p:nvSpPr>
              <p:cNvPr id="306259" name="Line 83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6260" name="Line 84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06261" name="Object 85"/>
            <p:cNvGraphicFramePr>
              <a:graphicFrameLocks noChangeAspect="1"/>
            </p:cNvGraphicFramePr>
            <p:nvPr/>
          </p:nvGraphicFramePr>
          <p:xfrm>
            <a:off x="2952" y="1407"/>
            <a:ext cx="21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7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2" y="1407"/>
                          <a:ext cx="211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262" name="Object 86"/>
            <p:cNvGraphicFramePr>
              <a:graphicFrameLocks noChangeAspect="1"/>
            </p:cNvGraphicFramePr>
            <p:nvPr/>
          </p:nvGraphicFramePr>
          <p:xfrm>
            <a:off x="4468" y="709"/>
            <a:ext cx="1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8" name="公式" r:id="rId12" imgW="215900" imgH="355600" progId="Equation.3">
                    <p:embed/>
                  </p:oleObj>
                </mc:Choice>
                <mc:Fallback>
                  <p:oleObj name="公式" r:id="rId12" imgW="215900" imgH="3556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709"/>
                          <a:ext cx="19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263" name="Object 87"/>
            <p:cNvGraphicFramePr>
              <a:graphicFrameLocks noChangeAspect="1"/>
            </p:cNvGraphicFramePr>
            <p:nvPr/>
          </p:nvGraphicFramePr>
          <p:xfrm>
            <a:off x="4059" y="1752"/>
            <a:ext cx="18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59" name="公式" r:id="rId14" imgW="203200" imgH="355600" progId="Equation.3">
                    <p:embed/>
                  </p:oleObj>
                </mc:Choice>
                <mc:Fallback>
                  <p:oleObj name="公式" r:id="rId14" imgW="203200" imgH="3556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1752"/>
                          <a:ext cx="189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264" name="Object 88"/>
            <p:cNvGraphicFramePr>
              <a:graphicFrameLocks noChangeAspect="1"/>
            </p:cNvGraphicFramePr>
            <p:nvPr/>
          </p:nvGraphicFramePr>
          <p:xfrm>
            <a:off x="3107" y="781"/>
            <a:ext cx="160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0" name="公式" r:id="rId16" imgW="165100" imgH="292100" progId="Equation.3">
                    <p:embed/>
                  </p:oleObj>
                </mc:Choice>
                <mc:Fallback>
                  <p:oleObj name="公式" r:id="rId16" imgW="165100" imgH="292100" progId="Equation.3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781"/>
                          <a:ext cx="160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65" name="Line 89"/>
            <p:cNvSpPr>
              <a:spLocks noChangeShapeType="1"/>
            </p:cNvSpPr>
            <p:nvPr/>
          </p:nvSpPr>
          <p:spPr bwMode="auto">
            <a:xfrm>
              <a:off x="3061" y="1071"/>
              <a:ext cx="31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66" name="Line 90"/>
            <p:cNvSpPr>
              <a:spLocks noChangeShapeType="1"/>
            </p:cNvSpPr>
            <p:nvPr/>
          </p:nvSpPr>
          <p:spPr bwMode="auto">
            <a:xfrm>
              <a:off x="4286" y="1770"/>
              <a:ext cx="0" cy="318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6267" name="Line 91"/>
            <p:cNvSpPr>
              <a:spLocks noChangeShapeType="1"/>
            </p:cNvSpPr>
            <p:nvPr/>
          </p:nvSpPr>
          <p:spPr bwMode="auto">
            <a:xfrm>
              <a:off x="4468" y="1062"/>
              <a:ext cx="22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06268" name="Object 92"/>
            <p:cNvGraphicFramePr>
              <a:graphicFrameLocks noChangeAspect="1"/>
            </p:cNvGraphicFramePr>
            <p:nvPr/>
          </p:nvGraphicFramePr>
          <p:xfrm>
            <a:off x="4332" y="1434"/>
            <a:ext cx="255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1" name="公式" r:id="rId18" imgW="292100" imgH="355600" progId="Equation.3">
                    <p:embed/>
                  </p:oleObj>
                </mc:Choice>
                <mc:Fallback>
                  <p:oleObj name="公式" r:id="rId18" imgW="292100" imgH="3556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434"/>
                          <a:ext cx="255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6269" name="Object 93"/>
            <p:cNvGraphicFramePr>
              <a:graphicFrameLocks noChangeAspect="1"/>
            </p:cNvGraphicFramePr>
            <p:nvPr/>
          </p:nvGraphicFramePr>
          <p:xfrm>
            <a:off x="3515" y="1089"/>
            <a:ext cx="227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62" name="公式" r:id="rId20" imgW="266700" imgH="355600" progId="Equation.3">
                    <p:embed/>
                  </p:oleObj>
                </mc:Choice>
                <mc:Fallback>
                  <p:oleObj name="公式" r:id="rId20" imgW="266700" imgH="3556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089"/>
                          <a:ext cx="227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6270" name="Text Box 94"/>
            <p:cNvSpPr txBox="1">
              <a:spLocks noChangeArrowheads="1"/>
            </p:cNvSpPr>
            <p:nvPr/>
          </p:nvSpPr>
          <p:spPr bwMode="auto">
            <a:xfrm>
              <a:off x="4259" y="1026"/>
              <a:ext cx="3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</a:t>
              </a:r>
              <a:endParaRPr lang="zh-CN" altLang="en-US" sz="24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6271" name="Text Box 95"/>
            <p:cNvSpPr txBox="1">
              <a:spLocks noChangeArrowheads="1"/>
            </p:cNvSpPr>
            <p:nvPr/>
          </p:nvSpPr>
          <p:spPr bwMode="auto">
            <a:xfrm>
              <a:off x="2925" y="1071"/>
              <a:ext cx="31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0"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＋</a:t>
              </a:r>
              <a:endParaRPr lang="zh-CN" altLang="en-US" sz="2400" b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6272" name="Text Box 96"/>
            <p:cNvSpPr txBox="1">
              <a:spLocks noChangeArrowheads="1"/>
            </p:cNvSpPr>
            <p:nvPr/>
          </p:nvSpPr>
          <p:spPr bwMode="auto">
            <a:xfrm>
              <a:off x="2880" y="1752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－</a:t>
              </a: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06273" name="Text Box 97"/>
            <p:cNvSpPr txBox="1">
              <a:spLocks noChangeArrowheads="1"/>
            </p:cNvSpPr>
            <p:nvPr/>
          </p:nvSpPr>
          <p:spPr bwMode="auto">
            <a:xfrm>
              <a:off x="4241" y="1706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－</a:t>
              </a: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306274" name="Text Box 98"/>
            <p:cNvSpPr txBox="1">
              <a:spLocks noChangeArrowheads="1"/>
            </p:cNvSpPr>
            <p:nvPr/>
          </p:nvSpPr>
          <p:spPr bwMode="auto">
            <a:xfrm>
              <a:off x="4014" y="1071"/>
              <a:ext cx="31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－</a:t>
              </a:r>
              <a:endParaRPr lang="zh-CN" altLang="en-US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</p:grpSp>
      <p:sp>
        <p:nvSpPr>
          <p:cNvPr id="306275" name="Rectangle 99"/>
          <p:cNvSpPr>
            <a:spLocks noChangeArrowheads="1"/>
          </p:cNvSpPr>
          <p:nvPr/>
        </p:nvSpPr>
        <p:spPr bwMode="auto">
          <a:xfrm>
            <a:off x="1567815" y="5539105"/>
            <a:ext cx="595122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>
                <a:latin typeface="Arial" panose="020B0604020202020204" pitchFamily="34" charset="0"/>
              </a:rPr>
              <a:t>电压滞后于电流</a:t>
            </a:r>
            <a:r>
              <a:rPr kumimoji="1" lang="zh-CN" altLang="en-US" dirty="0" smtClean="0">
                <a:latin typeface="Arial" panose="020B0604020202020204" pitchFamily="34" charset="0"/>
              </a:rPr>
              <a:t>，电路</a:t>
            </a:r>
            <a:r>
              <a:rPr kumimoji="1" lang="zh-CN" altLang="en-US" dirty="0">
                <a:latin typeface="Arial" panose="020B0604020202020204" pitchFamily="34" charset="0"/>
              </a:rPr>
              <a:t>对外呈现容性。</a:t>
            </a:r>
            <a:endParaRPr kumimoji="1"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06276" name="Group 100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306277" name="Picture 10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6278" name="Text Box 10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512362" y="2402483"/>
            <a:ext cx="4279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1</a:t>
            </a:r>
            <a:endParaRPr lang="zh-CN" altLang="en-US" i="1" baseline="-25000" dirty="0">
              <a:solidFill>
                <a:srgbClr val="FF0000"/>
              </a:solidFill>
              <a:latin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528586" y="1785917"/>
                <a:ext cx="714375" cy="52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</m:acc>
                  </m:oMath>
                </a14:m>
                <a:r>
                  <a:rPr lang="en-US" altLang="zh-CN" baseline="-25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1R</a:t>
                </a:r>
                <a:endParaRPr lang="zh-CN" altLang="en-US" baseline="-25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8586" y="1785917"/>
                <a:ext cx="714375" cy="524510"/>
              </a:xfrm>
              <a:prstGeom prst="rect">
                <a:avLst/>
              </a:prstGeom>
              <a:blipFill rotWithShape="1">
                <a:blip r:embed="rId22"/>
                <a:stretch>
                  <a:fillRect l="-75" t="-57" r="75" b="-4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10002420" y="5413289"/>
                <a:ext cx="701040" cy="5245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zh-CN" altLang="en-US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acc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𝑼</m:t>
                        </m:r>
                      </m:e>
                    </m:acc>
                  </m:oMath>
                </a14:m>
                <a:r>
                  <a:rPr lang="en-US" altLang="zh-CN" baseline="-25000" dirty="0" smtClean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1C</a:t>
                </a:r>
                <a:endParaRPr lang="zh-CN" altLang="en-US" baseline="-250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2420" y="5413289"/>
                <a:ext cx="701040" cy="524510"/>
              </a:xfrm>
              <a:prstGeom prst="rect">
                <a:avLst/>
              </a:prstGeom>
              <a:blipFill rotWithShape="1">
                <a:blip r:embed="rId23"/>
                <a:stretch>
                  <a:fillRect l="-76" t="-105" r="76" b="-4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弧形 4"/>
          <p:cNvSpPr/>
          <p:nvPr/>
        </p:nvSpPr>
        <p:spPr bwMode="auto">
          <a:xfrm>
            <a:off x="7291750" y="2769236"/>
            <a:ext cx="1405457" cy="1007863"/>
          </a:xfrm>
          <a:prstGeom prst="arc">
            <a:avLst/>
          </a:prstGeom>
          <a:noFill/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18900000"/>
            </a:camera>
            <a:lightRig rig="threePt" dir="t"/>
          </a:scene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6799898" y="1691641"/>
            <a:ext cx="4681537" cy="4185919"/>
            <a:chOff x="827088" y="1906906"/>
            <a:chExt cx="4681537" cy="4185919"/>
          </a:xfrm>
        </p:grpSpPr>
        <p:grpSp>
          <p:nvGrpSpPr>
            <p:cNvPr id="306227" name="Group 51"/>
            <p:cNvGrpSpPr/>
            <p:nvPr/>
          </p:nvGrpSpPr>
          <p:grpSpPr bwMode="auto">
            <a:xfrm>
              <a:off x="827088" y="3284538"/>
              <a:ext cx="4681537" cy="1512887"/>
              <a:chOff x="2200" y="2160"/>
              <a:chExt cx="2949" cy="953"/>
            </a:xfrm>
          </p:grpSpPr>
          <p:graphicFrame>
            <p:nvGraphicFramePr>
              <p:cNvPr id="306228" name="Object 52"/>
              <p:cNvGraphicFramePr>
                <a:graphicFrameLocks noChangeAspect="1"/>
              </p:cNvGraphicFramePr>
              <p:nvPr/>
            </p:nvGraphicFramePr>
            <p:xfrm>
              <a:off x="4785" y="2886"/>
              <a:ext cx="188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4163" name="公式" r:id="rId24" imgW="254000" imgH="304800" progId="Equation.3">
                      <p:embed/>
                    </p:oleObj>
                  </mc:Choice>
                  <mc:Fallback>
                    <p:oleObj name="公式" r:id="rId24" imgW="254000" imgH="3048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2886"/>
                            <a:ext cx="188" cy="22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06229" name="Line 53"/>
              <p:cNvSpPr>
                <a:spLocks noChangeShapeType="1"/>
              </p:cNvSpPr>
              <p:nvPr/>
            </p:nvSpPr>
            <p:spPr bwMode="auto">
              <a:xfrm>
                <a:off x="2200" y="2160"/>
                <a:ext cx="2949" cy="726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cxnSp>
          <p:nvCxnSpPr>
            <p:cNvPr id="6" name="直接连接符 5"/>
            <p:cNvCxnSpPr/>
            <p:nvPr/>
          </p:nvCxnSpPr>
          <p:spPr bwMode="auto">
            <a:xfrm>
              <a:off x="2158366" y="1906906"/>
              <a:ext cx="3313112" cy="248364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直接连接符 7"/>
            <p:cNvCxnSpPr>
              <a:stCxn id="306229" idx="1"/>
            </p:cNvCxnSpPr>
            <p:nvPr/>
          </p:nvCxnSpPr>
          <p:spPr bwMode="auto">
            <a:xfrm flipH="1">
              <a:off x="4029610" y="4437063"/>
              <a:ext cx="1479015" cy="165576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FF00"/>
              </a:solidFill>
              <a:prstDash val="sysDot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14" name="Object 37"/>
          <p:cNvGraphicFramePr>
            <a:graphicFrameLocks noChangeAspect="1"/>
          </p:cNvGraphicFramePr>
          <p:nvPr/>
        </p:nvGraphicFramePr>
        <p:xfrm>
          <a:off x="3588385" y="2546350"/>
          <a:ext cx="409575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64" name="公式" r:id="rId26" imgW="241300" imgH="355600" progId="Equation.3">
                  <p:embed/>
                </p:oleObj>
              </mc:Choice>
              <mc:Fallback>
                <p:oleObj name="公式" r:id="rId26" imgW="241300" imgH="355600" progId="Equation.3">
                  <p:embed/>
                  <p:pic>
                    <p:nvPicPr>
                      <p:cNvPr id="0" name="图片 324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8385" y="2546350"/>
                        <a:ext cx="409575" cy="617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7" name="Text Box 17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770255" y="1350297"/>
            <a:ext cx="1296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32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2-1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18" name="Text Box 18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1887855" y="1410335"/>
            <a:ext cx="419354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/>
              <a:t>用相量图确定图示电路</a:t>
            </a:r>
            <a:endParaRPr kumimoji="1" lang="zh-CN" altLang="en-US" dirty="0"/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dirty="0"/>
              <a:t>对外呈现感性还是容性？</a:t>
            </a:r>
            <a:endParaRPr kumimoji="1"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相量图例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07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30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6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6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8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06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6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06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6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0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0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0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8" grpId="0" bldLvl="0" animBg="1" autoUpdateAnimBg="0"/>
      <p:bldP spid="306179" grpId="0" bldLvl="0" animBg="1" autoUpdateAnimBg="0"/>
      <p:bldP spid="306275" grpId="0" bldLvl="0" animBg="1"/>
      <p:bldP spid="2" grpId="0"/>
      <p:bldP spid="3" grpId="0"/>
      <p:bldP spid="105" grpId="0"/>
      <p:bldP spid="5" grpId="0" bldLvl="0" animBg="1"/>
      <p:bldP spid="307217" grpId="0" bldLvl="0" animBg="1"/>
      <p:bldP spid="307218" grpId="0" bldLvl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3307715" y="2132965"/>
            <a:ext cx="480441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阻抗导纳、相量图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2883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62884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5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86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62887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8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95" name="Group 47"/>
          <p:cNvGrpSpPr/>
          <p:nvPr/>
        </p:nvGrpSpPr>
        <p:grpSpPr bwMode="auto">
          <a:xfrm>
            <a:off x="8112125" y="6445250"/>
            <a:ext cx="792163" cy="368301"/>
            <a:chOff x="5193" y="4020"/>
            <a:chExt cx="499" cy="232"/>
          </a:xfrm>
        </p:grpSpPr>
        <p:pic>
          <p:nvPicPr>
            <p:cNvPr id="46289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97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503598" y="3428995"/>
            <a:ext cx="2080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1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3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6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第九章作业（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1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endParaRPr kumimoji="1"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9" grpId="0" bldLvl="0" animBg="1"/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1779588" y="1628458"/>
            <a:ext cx="60210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电阻电路与正弦电流电路的分析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比较</a:t>
            </a:r>
            <a:r>
              <a:rPr kumimoji="1" lang="en-US" altLang="zh-CN" dirty="0" smtClean="0">
                <a:latin typeface="Times New Roman" panose="02020603050405020304" pitchFamily="18" charset="0"/>
              </a:rPr>
              <a:t>: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1921828" y="2420303"/>
          <a:ext cx="3167062" cy="311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1" name="公式" r:id="rId1" imgW="2082800" imgH="2044700" progId="Equation.3">
                  <p:embed/>
                </p:oleObj>
              </mc:Choice>
              <mc:Fallback>
                <p:oleObj name="公式" r:id="rId1" imgW="20828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828" y="2420303"/>
                        <a:ext cx="3167062" cy="311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3" name="Object 5"/>
          <p:cNvGraphicFramePr>
            <a:graphicFrameLocks noChangeAspect="1"/>
          </p:cNvGraphicFramePr>
          <p:nvPr/>
        </p:nvGraphicFramePr>
        <p:xfrm>
          <a:off x="5916930" y="2420129"/>
          <a:ext cx="3816350" cy="332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2" name="公式" r:id="rId3" imgW="2628900" imgH="2286000" progId="Equation.3">
                  <p:embed/>
                </p:oleObj>
              </mc:Choice>
              <mc:Fallback>
                <p:oleObj name="公式" r:id="rId3" imgW="2628900" imgH="2286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6930" y="2420129"/>
                        <a:ext cx="3816350" cy="332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55" name="Group 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4456" name="Picture 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457" name="Text Box 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4458" name="Group 1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4459" name="Picture 1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460" name="Text Box 1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4464" name="Group 1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4465" name="Picture 1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466" name="Text Box 1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815951" y="5661263"/>
            <a:ext cx="27717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阻抗           导纳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9-3  </a:t>
            </a:r>
            <a:r>
              <a:rPr kumimoji="1" lang="zh-CN" altLang="en-US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正弦稳态电路的分析</a:t>
            </a:r>
            <a:endParaRPr kumimoji="1" lang="zh-CN" altLang="en-US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1" grpId="0" bldLvl="0" animBg="1"/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1123315" y="1412875"/>
            <a:ext cx="8879840" cy="164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1.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相量法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正弦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电流电路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电阻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电路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依据的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电路定律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相似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                                                         VCR</a:t>
            </a:r>
            <a:r>
              <a:rPr kumimoji="1" lang="zh-CN" altLang="en-US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KCL</a:t>
            </a:r>
            <a:r>
              <a:rPr kumimoji="1" lang="zh-CN" altLang="en-US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、</a:t>
            </a:r>
            <a:r>
              <a:rPr kumimoji="1" lang="en-US" altLang="zh-CN" dirty="0" smtClean="0">
                <a:solidFill>
                  <a:srgbClr val="FF0000"/>
                </a:solidFill>
                <a:latin typeface="+mn-lt"/>
                <a:ea typeface="楷体_GB2312" pitchFamily="49" charset="-122"/>
              </a:rPr>
              <a:t>KVL</a:t>
            </a:r>
            <a:endParaRPr kumimoji="1" lang="zh-CN" altLang="en-US" dirty="0">
              <a:solidFill>
                <a:srgbClr val="FF0000"/>
              </a:solidFill>
              <a:latin typeface="+mn-lt"/>
              <a:ea typeface="楷体_GB2312" pitchFamily="49" charset="-122"/>
            </a:endParaRPr>
          </a:p>
        </p:txBody>
      </p:sp>
      <p:grpSp>
        <p:nvGrpSpPr>
          <p:cNvPr id="49162" name="Group 1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9163" name="Picture 1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64" name="Text Box 1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165" name="Group 1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9166" name="Picture 1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67" name="Text Box 1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9172" name="Group 20"/>
          <p:cNvGrpSpPr/>
          <p:nvPr/>
        </p:nvGrpSpPr>
        <p:grpSpPr bwMode="auto">
          <a:xfrm>
            <a:off x="8040053" y="1052513"/>
            <a:ext cx="1643063" cy="850900"/>
            <a:chOff x="385" y="3022"/>
            <a:chExt cx="1035" cy="536"/>
          </a:xfrm>
        </p:grpSpPr>
        <p:pic>
          <p:nvPicPr>
            <p:cNvPr id="49173" name="Picture 21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49175" name="Text Box 23"/>
          <p:cNvSpPr txBox="1">
            <a:spLocks noChangeArrowheads="1"/>
          </p:cNvSpPr>
          <p:nvPr/>
        </p:nvSpPr>
        <p:spPr bwMode="auto">
          <a:xfrm>
            <a:off x="1113155" y="2635250"/>
            <a:ext cx="9663430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2.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引入电路的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相量模型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把列写时域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微分方程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转为直接列写相量形式的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代数方程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1132840" y="3859530"/>
            <a:ext cx="9514205" cy="215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20000"/>
              </a:lnSpc>
            </a:pP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3.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阻抗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后，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可将电阻电路中讨论的所有网络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定理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和分析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方法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都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推广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应用于正弦稳态的相量分析中。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直流</a:t>
            </a:r>
            <a:r>
              <a:rPr kumimoji="1" lang="zh-CN" altLang="en-US" b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=0</a:t>
            </a:r>
            <a:r>
              <a:rPr kumimoji="1" lang="en-US" altLang="zh-CN" b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是一个特例。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9180" name="Group 2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9181" name="Picture 2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182" name="Text Box 3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相量法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" fill="hold"/>
                                        <p:tgtEl>
                                          <p:spTgt spid="49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" fill="hold"/>
                                        <p:tgtEl>
                                          <p:spTgt spid="49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75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75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" fill="hold"/>
                                        <p:tgtEl>
                                          <p:spTgt spid="49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  <p:bldP spid="49175" grpId="0" autoUpdateAnimBg="0"/>
      <p:bldP spid="4917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1344613" y="1480820"/>
            <a:ext cx="11328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3-1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216" name="Text Box 88"/>
          <p:cNvSpPr txBox="1">
            <a:spLocks noChangeArrowheads="1"/>
          </p:cNvSpPr>
          <p:nvPr/>
        </p:nvSpPr>
        <p:spPr bwMode="auto">
          <a:xfrm>
            <a:off x="2424430" y="5585460"/>
            <a:ext cx="351917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画出电路的相量模型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48217" name="AutoShape 89"/>
          <p:cNvSpPr>
            <a:spLocks noChangeArrowheads="1"/>
          </p:cNvSpPr>
          <p:nvPr/>
        </p:nvSpPr>
        <p:spPr bwMode="auto">
          <a:xfrm>
            <a:off x="6094730" y="4215130"/>
            <a:ext cx="669925" cy="144463"/>
          </a:xfrm>
          <a:prstGeom prst="rightArrow">
            <a:avLst>
              <a:gd name="adj1" fmla="val 50000"/>
              <a:gd name="adj2" fmla="val 115934"/>
            </a:avLst>
          </a:prstGeom>
          <a:solidFill>
            <a:srgbClr val="0066FF"/>
          </a:solidFill>
          <a:ln w="25400">
            <a:solidFill>
              <a:srgbClr val="0066FF"/>
            </a:solidFill>
            <a:miter lim="800000"/>
            <a:tailEnd type="non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8237" name="Group 109"/>
          <p:cNvGrpSpPr/>
          <p:nvPr/>
        </p:nvGrpSpPr>
        <p:grpSpPr bwMode="auto">
          <a:xfrm>
            <a:off x="2497138" y="1480820"/>
            <a:ext cx="7697787" cy="1027113"/>
            <a:chOff x="613" y="164"/>
            <a:chExt cx="4849" cy="647"/>
          </a:xfrm>
        </p:grpSpPr>
        <p:graphicFrame>
          <p:nvGraphicFramePr>
            <p:cNvPr id="48132" name="Object 4"/>
            <p:cNvGraphicFramePr>
              <a:graphicFrameLocks noChangeAspect="1"/>
            </p:cNvGraphicFramePr>
            <p:nvPr/>
          </p:nvGraphicFramePr>
          <p:xfrm>
            <a:off x="1300" y="164"/>
            <a:ext cx="4162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65" name="公式" r:id="rId1" imgW="4533900" imgH="698500" progId="Equation.3">
                    <p:embed/>
                  </p:oleObj>
                </mc:Choice>
                <mc:Fallback>
                  <p:oleObj name="公式" r:id="rId1" imgW="4533900" imgH="698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" y="164"/>
                          <a:ext cx="4162" cy="6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3606" y="482"/>
              <a:ext cx="169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00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/>
                <a:t>求各支路电流。</a:t>
              </a:r>
              <a:endParaRPr kumimoji="1" lang="zh-CN" altLang="en-US"/>
            </a:p>
          </p:txBody>
        </p:sp>
        <p:sp>
          <p:nvSpPr>
            <p:cNvPr id="48220" name="Text Box 92"/>
            <p:cNvSpPr txBox="1">
              <a:spLocks noChangeArrowheads="1"/>
            </p:cNvSpPr>
            <p:nvPr/>
          </p:nvSpPr>
          <p:spPr bwMode="auto">
            <a:xfrm>
              <a:off x="613" y="164"/>
              <a:ext cx="95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已知：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</p:grpSp>
      <p:sp>
        <p:nvSpPr>
          <p:cNvPr id="48223" name="Text Box 95"/>
          <p:cNvSpPr txBox="1">
            <a:spLocks noChangeArrowheads="1"/>
          </p:cNvSpPr>
          <p:nvPr/>
        </p:nvSpPr>
        <p:spPr bwMode="auto">
          <a:xfrm>
            <a:off x="1561783" y="5513705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FF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8228" name="Group 10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8229" name="Picture 10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0" name="Text Box 10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231" name="Group 10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8232" name="Picture 10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233" name="Text Box 10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62" name="Group 23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8363" name="Picture 23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364" name="Text Box 23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8370" name="Group 242"/>
          <p:cNvGrpSpPr/>
          <p:nvPr/>
        </p:nvGrpSpPr>
        <p:grpSpPr bwMode="auto">
          <a:xfrm>
            <a:off x="2279333" y="2535873"/>
            <a:ext cx="3440112" cy="2833687"/>
            <a:chOff x="295" y="829"/>
            <a:chExt cx="2167" cy="1785"/>
          </a:xfrm>
        </p:grpSpPr>
        <p:sp>
          <p:nvSpPr>
            <p:cNvPr id="48273" name="Line 145"/>
            <p:cNvSpPr>
              <a:spLocks noChangeShapeType="1"/>
            </p:cNvSpPr>
            <p:nvPr/>
          </p:nvSpPr>
          <p:spPr bwMode="auto">
            <a:xfrm>
              <a:off x="884" y="1743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39" name="Oval 111"/>
            <p:cNvSpPr>
              <a:spLocks noChangeArrowheads="1"/>
            </p:cNvSpPr>
            <p:nvPr/>
          </p:nvSpPr>
          <p:spPr bwMode="auto">
            <a:xfrm>
              <a:off x="295" y="182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0" name="Text Box 112"/>
            <p:cNvSpPr txBox="1">
              <a:spLocks noChangeArrowheads="1"/>
            </p:cNvSpPr>
            <p:nvPr/>
          </p:nvSpPr>
          <p:spPr bwMode="auto">
            <a:xfrm>
              <a:off x="2021" y="1556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41" name="Text Box 113"/>
            <p:cNvSpPr txBox="1">
              <a:spLocks noChangeArrowheads="1"/>
            </p:cNvSpPr>
            <p:nvPr/>
          </p:nvSpPr>
          <p:spPr bwMode="auto">
            <a:xfrm>
              <a:off x="478" y="151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42" name="Text Box 114"/>
            <p:cNvSpPr txBox="1">
              <a:spLocks noChangeArrowheads="1"/>
            </p:cNvSpPr>
            <p:nvPr/>
          </p:nvSpPr>
          <p:spPr bwMode="auto">
            <a:xfrm>
              <a:off x="477" y="214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8243" name="Group 115"/>
            <p:cNvGrpSpPr/>
            <p:nvPr/>
          </p:nvGrpSpPr>
          <p:grpSpPr bwMode="auto">
            <a:xfrm rot="-5400000">
              <a:off x="1316" y="1677"/>
              <a:ext cx="221" cy="96"/>
              <a:chOff x="3845" y="3156"/>
              <a:chExt cx="221" cy="96"/>
            </a:xfrm>
          </p:grpSpPr>
          <p:sp>
            <p:nvSpPr>
              <p:cNvPr id="48244" name="Line 116"/>
              <p:cNvSpPr>
                <a:spLocks noChangeShapeType="1"/>
              </p:cNvSpPr>
              <p:nvPr/>
            </p:nvSpPr>
            <p:spPr bwMode="auto">
              <a:xfrm>
                <a:off x="3845" y="3156"/>
                <a:ext cx="221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245" name="Line 117"/>
              <p:cNvSpPr>
                <a:spLocks noChangeShapeType="1"/>
              </p:cNvSpPr>
              <p:nvPr/>
            </p:nvSpPr>
            <p:spPr bwMode="auto">
              <a:xfrm flipV="1">
                <a:off x="3845" y="3249"/>
                <a:ext cx="221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246" name="Text Box 118"/>
            <p:cNvSpPr txBox="1">
              <a:spLocks noChangeArrowheads="1"/>
            </p:cNvSpPr>
            <p:nvPr/>
          </p:nvSpPr>
          <p:spPr bwMode="auto">
            <a:xfrm>
              <a:off x="2110" y="2101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47" name="Line 119"/>
            <p:cNvSpPr>
              <a:spLocks noChangeShapeType="1"/>
            </p:cNvSpPr>
            <p:nvPr/>
          </p:nvSpPr>
          <p:spPr bwMode="auto">
            <a:xfrm>
              <a:off x="888" y="1190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8" name="Line 120"/>
            <p:cNvSpPr>
              <a:spLocks noChangeShapeType="1"/>
            </p:cNvSpPr>
            <p:nvPr/>
          </p:nvSpPr>
          <p:spPr bwMode="auto">
            <a:xfrm>
              <a:off x="889" y="1190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49" name="Line 121"/>
            <p:cNvSpPr>
              <a:spLocks noChangeShapeType="1"/>
            </p:cNvSpPr>
            <p:nvPr/>
          </p:nvSpPr>
          <p:spPr bwMode="auto">
            <a:xfrm>
              <a:off x="1883" y="1194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0" name="Line 122"/>
            <p:cNvSpPr>
              <a:spLocks noChangeShapeType="1"/>
            </p:cNvSpPr>
            <p:nvPr/>
          </p:nvSpPr>
          <p:spPr bwMode="auto">
            <a:xfrm>
              <a:off x="1475" y="1738"/>
              <a:ext cx="40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1" name="Line 123"/>
            <p:cNvSpPr>
              <a:spLocks noChangeShapeType="1"/>
            </p:cNvSpPr>
            <p:nvPr/>
          </p:nvSpPr>
          <p:spPr bwMode="auto">
            <a:xfrm>
              <a:off x="947" y="1190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2" name="Line 124"/>
            <p:cNvSpPr>
              <a:spLocks noChangeShapeType="1"/>
            </p:cNvSpPr>
            <p:nvPr/>
          </p:nvSpPr>
          <p:spPr bwMode="auto">
            <a:xfrm>
              <a:off x="481" y="1422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3" name="Line 125"/>
            <p:cNvSpPr>
              <a:spLocks noChangeShapeType="1"/>
            </p:cNvSpPr>
            <p:nvPr/>
          </p:nvSpPr>
          <p:spPr bwMode="auto">
            <a:xfrm>
              <a:off x="1883" y="1466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4" name="Line 126"/>
            <p:cNvSpPr>
              <a:spLocks noChangeShapeType="1"/>
            </p:cNvSpPr>
            <p:nvPr/>
          </p:nvSpPr>
          <p:spPr bwMode="auto">
            <a:xfrm>
              <a:off x="2370" y="2430"/>
              <a:ext cx="0" cy="18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5" name="Line 127"/>
            <p:cNvSpPr>
              <a:spLocks noChangeShapeType="1"/>
            </p:cNvSpPr>
            <p:nvPr/>
          </p:nvSpPr>
          <p:spPr bwMode="auto">
            <a:xfrm flipH="1">
              <a:off x="481" y="2610"/>
              <a:ext cx="18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6" name="Line 128"/>
            <p:cNvSpPr>
              <a:spLocks noChangeShapeType="1"/>
            </p:cNvSpPr>
            <p:nvPr/>
          </p:nvSpPr>
          <p:spPr bwMode="auto">
            <a:xfrm flipH="1">
              <a:off x="476" y="1410"/>
              <a:ext cx="5" cy="120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57" name="Text Box 129"/>
            <p:cNvSpPr txBox="1">
              <a:spLocks noChangeArrowheads="1"/>
            </p:cNvSpPr>
            <p:nvPr/>
          </p:nvSpPr>
          <p:spPr bwMode="auto">
            <a:xfrm>
              <a:off x="522" y="1094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58" name="Text Box 130"/>
            <p:cNvSpPr txBox="1">
              <a:spLocks noChangeArrowheads="1"/>
            </p:cNvSpPr>
            <p:nvPr/>
          </p:nvSpPr>
          <p:spPr bwMode="auto">
            <a:xfrm>
              <a:off x="975" y="845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59" name="Text Box 131"/>
            <p:cNvSpPr txBox="1">
              <a:spLocks noChangeArrowheads="1"/>
            </p:cNvSpPr>
            <p:nvPr/>
          </p:nvSpPr>
          <p:spPr bwMode="auto">
            <a:xfrm>
              <a:off x="930" y="1416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60" name="Text Box 132"/>
            <p:cNvSpPr txBox="1">
              <a:spLocks noChangeArrowheads="1"/>
            </p:cNvSpPr>
            <p:nvPr/>
          </p:nvSpPr>
          <p:spPr bwMode="auto">
            <a:xfrm>
              <a:off x="1297" y="829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61" name="Text Box 133"/>
            <p:cNvSpPr txBox="1">
              <a:spLocks noChangeArrowheads="1"/>
            </p:cNvSpPr>
            <p:nvPr/>
          </p:nvSpPr>
          <p:spPr bwMode="auto">
            <a:xfrm>
              <a:off x="1247" y="1797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62" name="Text Box 134"/>
            <p:cNvSpPr txBox="1">
              <a:spLocks noChangeArrowheads="1"/>
            </p:cNvSpPr>
            <p:nvPr/>
          </p:nvSpPr>
          <p:spPr bwMode="auto">
            <a:xfrm>
              <a:off x="630" y="188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267" name="Line 139"/>
            <p:cNvSpPr>
              <a:spLocks noChangeShapeType="1"/>
            </p:cNvSpPr>
            <p:nvPr/>
          </p:nvSpPr>
          <p:spPr bwMode="auto">
            <a:xfrm>
              <a:off x="2382" y="1467"/>
              <a:ext cx="0" cy="5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8" name="Rectangle 140"/>
            <p:cNvSpPr>
              <a:spLocks noChangeArrowheads="1"/>
            </p:cNvSpPr>
            <p:nvPr/>
          </p:nvSpPr>
          <p:spPr bwMode="auto">
            <a:xfrm>
              <a:off x="2318" y="158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69" name="Rectangle 141"/>
            <p:cNvSpPr>
              <a:spLocks noChangeArrowheads="1"/>
            </p:cNvSpPr>
            <p:nvPr/>
          </p:nvSpPr>
          <p:spPr bwMode="auto">
            <a:xfrm>
              <a:off x="1248" y="113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270" name="Line 142"/>
            <p:cNvSpPr>
              <a:spLocks noChangeShapeType="1"/>
            </p:cNvSpPr>
            <p:nvPr/>
          </p:nvSpPr>
          <p:spPr bwMode="auto">
            <a:xfrm flipV="1">
              <a:off x="975" y="1743"/>
              <a:ext cx="272" cy="9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1" name="Line 143"/>
            <p:cNvSpPr>
              <a:spLocks noChangeShapeType="1"/>
            </p:cNvSpPr>
            <p:nvPr/>
          </p:nvSpPr>
          <p:spPr bwMode="auto">
            <a:xfrm>
              <a:off x="521" y="1425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72" name="Line 144"/>
            <p:cNvSpPr>
              <a:spLocks noChangeShapeType="1"/>
            </p:cNvSpPr>
            <p:nvPr/>
          </p:nvSpPr>
          <p:spPr bwMode="auto">
            <a:xfrm>
              <a:off x="930" y="1189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365" name="Group 237"/>
            <p:cNvGrpSpPr/>
            <p:nvPr/>
          </p:nvGrpSpPr>
          <p:grpSpPr bwMode="auto">
            <a:xfrm rot="10800000">
              <a:off x="2372" y="2069"/>
              <a:ext cx="90" cy="363"/>
              <a:chOff x="1565" y="2614"/>
              <a:chExt cx="90" cy="486"/>
            </a:xfrm>
          </p:grpSpPr>
          <p:sp>
            <p:nvSpPr>
              <p:cNvPr id="48366" name="Arc 238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67" name="Arc 239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68" name="Arc 240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69" name="Arc 241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413" name="Group 285"/>
          <p:cNvGrpSpPr/>
          <p:nvPr/>
        </p:nvGrpSpPr>
        <p:grpSpPr bwMode="auto">
          <a:xfrm>
            <a:off x="7029133" y="2776220"/>
            <a:ext cx="4195763" cy="2879725"/>
            <a:chOff x="3061" y="890"/>
            <a:chExt cx="2643" cy="1814"/>
          </a:xfrm>
        </p:grpSpPr>
        <p:sp>
          <p:nvSpPr>
            <p:cNvPr id="48358" name="Line 230"/>
            <p:cNvSpPr>
              <a:spLocks noChangeShapeType="1"/>
            </p:cNvSpPr>
            <p:nvPr/>
          </p:nvSpPr>
          <p:spPr bwMode="auto">
            <a:xfrm>
              <a:off x="3651" y="1817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318" name="Group 190"/>
            <p:cNvGrpSpPr/>
            <p:nvPr/>
          </p:nvGrpSpPr>
          <p:grpSpPr bwMode="auto">
            <a:xfrm>
              <a:off x="3743" y="1921"/>
              <a:ext cx="723" cy="401"/>
              <a:chOff x="3711" y="1720"/>
              <a:chExt cx="723" cy="401"/>
            </a:xfrm>
          </p:grpSpPr>
          <p:sp>
            <p:nvSpPr>
              <p:cNvPr id="48319" name="AutoShape 191"/>
              <p:cNvSpPr/>
              <p:nvPr/>
            </p:nvSpPr>
            <p:spPr bwMode="auto">
              <a:xfrm rot="-5400000">
                <a:off x="3994" y="1436"/>
                <a:ext cx="156" cy="723"/>
              </a:xfrm>
              <a:prstGeom prst="leftBrace">
                <a:avLst>
                  <a:gd name="adj1" fmla="val 38622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zh-CN" b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48320" name="Text Box 192"/>
              <p:cNvSpPr txBox="1">
                <a:spLocks noChangeArrowheads="1"/>
              </p:cNvSpPr>
              <p:nvPr/>
            </p:nvSpPr>
            <p:spPr bwMode="auto">
              <a:xfrm>
                <a:off x="3927" y="1792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8321" name="Group 193"/>
            <p:cNvGrpSpPr/>
            <p:nvPr/>
          </p:nvGrpSpPr>
          <p:grpSpPr bwMode="auto">
            <a:xfrm>
              <a:off x="5284" y="1694"/>
              <a:ext cx="420" cy="804"/>
              <a:chOff x="5163" y="1524"/>
              <a:chExt cx="420" cy="804"/>
            </a:xfrm>
          </p:grpSpPr>
          <p:sp>
            <p:nvSpPr>
              <p:cNvPr id="48322" name="AutoShape 194"/>
              <p:cNvSpPr/>
              <p:nvPr/>
            </p:nvSpPr>
            <p:spPr bwMode="auto">
              <a:xfrm>
                <a:off x="5163" y="1524"/>
                <a:ext cx="129" cy="804"/>
              </a:xfrm>
              <a:prstGeom prst="rightBrace">
                <a:avLst>
                  <a:gd name="adj1" fmla="val 51938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323" name="Text Box 195"/>
              <p:cNvSpPr txBox="1">
                <a:spLocks noChangeArrowheads="1"/>
              </p:cNvSpPr>
              <p:nvPr/>
            </p:nvSpPr>
            <p:spPr bwMode="auto">
              <a:xfrm>
                <a:off x="5271" y="1709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48324" name="Object 196"/>
            <p:cNvGraphicFramePr>
              <a:graphicFrameLocks noChangeAspect="1"/>
            </p:cNvGraphicFramePr>
            <p:nvPr/>
          </p:nvGraphicFramePr>
          <p:xfrm>
            <a:off x="3424" y="2012"/>
            <a:ext cx="2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66" name="公式" r:id="rId4" imgW="241300" imgH="304800" progId="Equation.3">
                    <p:embed/>
                  </p:oleObj>
                </mc:Choice>
                <mc:Fallback>
                  <p:oleObj name="公式" r:id="rId4" imgW="241300" imgH="304800" progId="Equation.3">
                    <p:embed/>
                    <p:pic>
                      <p:nvPicPr>
                        <p:cNvPr id="0" name="Object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012"/>
                          <a:ext cx="2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25" name="Object 197"/>
            <p:cNvGraphicFramePr>
              <a:graphicFrameLocks noChangeAspect="1"/>
            </p:cNvGraphicFramePr>
            <p:nvPr/>
          </p:nvGraphicFramePr>
          <p:xfrm>
            <a:off x="3288" y="1149"/>
            <a:ext cx="20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67" name="公式" r:id="rId6" imgW="203200" imgH="355600" progId="Equation.3">
                    <p:embed/>
                  </p:oleObj>
                </mc:Choice>
                <mc:Fallback>
                  <p:oleObj name="公式" r:id="rId6" imgW="203200" imgH="355600" progId="Equation.3">
                    <p:embed/>
                    <p:pic>
                      <p:nvPicPr>
                        <p:cNvPr id="0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149"/>
                          <a:ext cx="20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26" name="Object 198"/>
            <p:cNvGraphicFramePr>
              <a:graphicFrameLocks noChangeAspect="1"/>
            </p:cNvGraphicFramePr>
            <p:nvPr/>
          </p:nvGraphicFramePr>
          <p:xfrm>
            <a:off x="3696" y="923"/>
            <a:ext cx="20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68" name="公式" r:id="rId8" imgW="215900" imgH="355600" progId="Equation.3">
                    <p:embed/>
                  </p:oleObj>
                </mc:Choice>
                <mc:Fallback>
                  <p:oleObj name="公式" r:id="rId8" imgW="215900" imgH="355600" progId="Equation.3">
                    <p:embed/>
                    <p:pic>
                      <p:nvPicPr>
                        <p:cNvPr id="0" name="Object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23"/>
                          <a:ext cx="20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27" name="Object 199"/>
            <p:cNvGraphicFramePr>
              <a:graphicFrameLocks noChangeAspect="1"/>
            </p:cNvGraphicFramePr>
            <p:nvPr/>
          </p:nvGraphicFramePr>
          <p:xfrm>
            <a:off x="3696" y="1467"/>
            <a:ext cx="2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69" name="公式" r:id="rId10" imgW="215900" imgH="355600" progId="Equation.3">
                    <p:embed/>
                  </p:oleObj>
                </mc:Choice>
                <mc:Fallback>
                  <p:oleObj name="公式" r:id="rId10" imgW="215900" imgH="355600" progId="Equation.3">
                    <p:embed/>
                    <p:pic>
                      <p:nvPicPr>
                        <p:cNvPr id="0" name="Object 1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67"/>
                          <a:ext cx="22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28" name="Object 200"/>
            <p:cNvGraphicFramePr>
              <a:graphicFrameLocks noChangeAspect="1"/>
            </p:cNvGraphicFramePr>
            <p:nvPr/>
          </p:nvGraphicFramePr>
          <p:xfrm>
            <a:off x="3969" y="1286"/>
            <a:ext cx="687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70" name="公式" r:id="rId12" imgW="698500" imgH="609600" progId="Equation.3">
                    <p:embed/>
                  </p:oleObj>
                </mc:Choice>
                <mc:Fallback>
                  <p:oleObj name="公式" r:id="rId12" imgW="698500" imgH="609600" progId="Equation.3">
                    <p:embed/>
                    <p:pic>
                      <p:nvPicPr>
                        <p:cNvPr id="0" name="Object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86"/>
                          <a:ext cx="687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329" name="Object 201"/>
            <p:cNvGraphicFramePr>
              <a:graphicFrameLocks noChangeAspect="1"/>
            </p:cNvGraphicFramePr>
            <p:nvPr/>
          </p:nvGraphicFramePr>
          <p:xfrm>
            <a:off x="4694" y="2193"/>
            <a:ext cx="46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71" name="公式" r:id="rId14" imgW="457200" imgH="304800" progId="Equation.3">
                    <p:embed/>
                  </p:oleObj>
                </mc:Choice>
                <mc:Fallback>
                  <p:oleObj name="公式" r:id="rId14" imgW="457200" imgH="304800" progId="Equation.3">
                    <p:embed/>
                    <p:pic>
                      <p:nvPicPr>
                        <p:cNvPr id="0" name="Object 2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93"/>
                          <a:ext cx="46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330" name="Oval 202"/>
            <p:cNvSpPr>
              <a:spLocks noChangeArrowheads="1"/>
            </p:cNvSpPr>
            <p:nvPr/>
          </p:nvSpPr>
          <p:spPr bwMode="auto">
            <a:xfrm>
              <a:off x="3061" y="19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1" name="Text Box 203"/>
            <p:cNvSpPr txBox="1">
              <a:spLocks noChangeArrowheads="1"/>
            </p:cNvSpPr>
            <p:nvPr/>
          </p:nvSpPr>
          <p:spPr bwMode="auto">
            <a:xfrm>
              <a:off x="4787" y="163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332" name="Text Box 204"/>
            <p:cNvSpPr txBox="1">
              <a:spLocks noChangeArrowheads="1"/>
            </p:cNvSpPr>
            <p:nvPr/>
          </p:nvSpPr>
          <p:spPr bwMode="auto">
            <a:xfrm>
              <a:off x="3244" y="1589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333" name="Text Box 205"/>
            <p:cNvSpPr txBox="1">
              <a:spLocks noChangeArrowheads="1"/>
            </p:cNvSpPr>
            <p:nvPr/>
          </p:nvSpPr>
          <p:spPr bwMode="auto">
            <a:xfrm>
              <a:off x="3243" y="222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8334" name="Group 206"/>
            <p:cNvGrpSpPr/>
            <p:nvPr/>
          </p:nvGrpSpPr>
          <p:grpSpPr bwMode="auto">
            <a:xfrm rot="-5400000">
              <a:off x="4082" y="1756"/>
              <a:ext cx="221" cy="96"/>
              <a:chOff x="3845" y="3156"/>
              <a:chExt cx="221" cy="96"/>
            </a:xfrm>
          </p:grpSpPr>
          <p:sp>
            <p:nvSpPr>
              <p:cNvPr id="48335" name="Line 207"/>
              <p:cNvSpPr>
                <a:spLocks noChangeShapeType="1"/>
              </p:cNvSpPr>
              <p:nvPr/>
            </p:nvSpPr>
            <p:spPr bwMode="auto">
              <a:xfrm>
                <a:off x="3845" y="3156"/>
                <a:ext cx="221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336" name="Line 208"/>
              <p:cNvSpPr>
                <a:spLocks noChangeShapeType="1"/>
              </p:cNvSpPr>
              <p:nvPr/>
            </p:nvSpPr>
            <p:spPr bwMode="auto">
              <a:xfrm flipV="1">
                <a:off x="3845" y="3249"/>
                <a:ext cx="221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337" name="Line 209"/>
            <p:cNvSpPr>
              <a:spLocks noChangeShapeType="1"/>
            </p:cNvSpPr>
            <p:nvPr/>
          </p:nvSpPr>
          <p:spPr bwMode="auto">
            <a:xfrm>
              <a:off x="3654" y="1269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8" name="Line 210"/>
            <p:cNvSpPr>
              <a:spLocks noChangeShapeType="1"/>
            </p:cNvSpPr>
            <p:nvPr/>
          </p:nvSpPr>
          <p:spPr bwMode="auto">
            <a:xfrm>
              <a:off x="3655" y="1269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39" name="Line 211"/>
            <p:cNvSpPr>
              <a:spLocks noChangeShapeType="1"/>
            </p:cNvSpPr>
            <p:nvPr/>
          </p:nvSpPr>
          <p:spPr bwMode="auto">
            <a:xfrm>
              <a:off x="4649" y="1273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0" name="Line 212"/>
            <p:cNvSpPr>
              <a:spLocks noChangeShapeType="1"/>
            </p:cNvSpPr>
            <p:nvPr/>
          </p:nvSpPr>
          <p:spPr bwMode="auto">
            <a:xfrm>
              <a:off x="4241" y="1817"/>
              <a:ext cx="40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1" name="Line 213"/>
            <p:cNvSpPr>
              <a:spLocks noChangeShapeType="1"/>
            </p:cNvSpPr>
            <p:nvPr/>
          </p:nvSpPr>
          <p:spPr bwMode="auto">
            <a:xfrm>
              <a:off x="3713" y="1269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2" name="Line 214"/>
            <p:cNvSpPr>
              <a:spLocks noChangeShapeType="1"/>
            </p:cNvSpPr>
            <p:nvPr/>
          </p:nvSpPr>
          <p:spPr bwMode="auto">
            <a:xfrm>
              <a:off x="3247" y="1501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3" name="Line 215"/>
            <p:cNvSpPr>
              <a:spLocks noChangeShapeType="1"/>
            </p:cNvSpPr>
            <p:nvPr/>
          </p:nvSpPr>
          <p:spPr bwMode="auto">
            <a:xfrm>
              <a:off x="4649" y="1545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4" name="Line 216"/>
            <p:cNvSpPr>
              <a:spLocks noChangeShapeType="1"/>
            </p:cNvSpPr>
            <p:nvPr/>
          </p:nvSpPr>
          <p:spPr bwMode="auto">
            <a:xfrm flipH="1">
              <a:off x="5148" y="2478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5" name="Line 217"/>
            <p:cNvSpPr>
              <a:spLocks noChangeShapeType="1"/>
            </p:cNvSpPr>
            <p:nvPr/>
          </p:nvSpPr>
          <p:spPr bwMode="auto">
            <a:xfrm flipH="1">
              <a:off x="3247" y="2689"/>
              <a:ext cx="18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6" name="Line 218"/>
            <p:cNvSpPr>
              <a:spLocks noChangeShapeType="1"/>
            </p:cNvSpPr>
            <p:nvPr/>
          </p:nvSpPr>
          <p:spPr bwMode="auto">
            <a:xfrm flipH="1">
              <a:off x="3243" y="1489"/>
              <a:ext cx="4" cy="12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47" name="Text Box 219"/>
            <p:cNvSpPr txBox="1">
              <a:spLocks noChangeArrowheads="1"/>
            </p:cNvSpPr>
            <p:nvPr/>
          </p:nvSpPr>
          <p:spPr bwMode="auto">
            <a:xfrm>
              <a:off x="4063" y="890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8352" name="Line 224"/>
            <p:cNvSpPr>
              <a:spLocks noChangeShapeType="1"/>
            </p:cNvSpPr>
            <p:nvPr/>
          </p:nvSpPr>
          <p:spPr bwMode="auto">
            <a:xfrm>
              <a:off x="5148" y="1546"/>
              <a:ext cx="0" cy="5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3" name="Rectangle 225"/>
            <p:cNvSpPr>
              <a:spLocks noChangeArrowheads="1"/>
            </p:cNvSpPr>
            <p:nvPr/>
          </p:nvSpPr>
          <p:spPr bwMode="auto">
            <a:xfrm>
              <a:off x="5102" y="163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4" name="Rectangle 226"/>
            <p:cNvSpPr>
              <a:spLocks noChangeArrowheads="1"/>
            </p:cNvSpPr>
            <p:nvPr/>
          </p:nvSpPr>
          <p:spPr bwMode="auto">
            <a:xfrm>
              <a:off x="4014" y="12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355" name="Line 227"/>
            <p:cNvSpPr>
              <a:spLocks noChangeShapeType="1"/>
            </p:cNvSpPr>
            <p:nvPr/>
          </p:nvSpPr>
          <p:spPr bwMode="auto">
            <a:xfrm>
              <a:off x="3696" y="1817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6" name="Line 228"/>
            <p:cNvSpPr>
              <a:spLocks noChangeShapeType="1"/>
            </p:cNvSpPr>
            <p:nvPr/>
          </p:nvSpPr>
          <p:spPr bwMode="auto">
            <a:xfrm>
              <a:off x="3288" y="1507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357" name="Line 229"/>
            <p:cNvSpPr>
              <a:spLocks noChangeShapeType="1"/>
            </p:cNvSpPr>
            <p:nvPr/>
          </p:nvSpPr>
          <p:spPr bwMode="auto">
            <a:xfrm>
              <a:off x="3696" y="1273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408" name="Group 280"/>
            <p:cNvGrpSpPr/>
            <p:nvPr/>
          </p:nvGrpSpPr>
          <p:grpSpPr bwMode="auto">
            <a:xfrm rot="10800000">
              <a:off x="5139" y="2124"/>
              <a:ext cx="90" cy="363"/>
              <a:chOff x="1565" y="2614"/>
              <a:chExt cx="90" cy="486"/>
            </a:xfrm>
          </p:grpSpPr>
          <p:sp>
            <p:nvSpPr>
              <p:cNvPr id="48409" name="Arc 28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10" name="Arc 28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11" name="Arc 28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412" name="Arc 28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304155" y="2680345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串并联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63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相量法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8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8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8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ldLvl="0" animBg="1"/>
      <p:bldP spid="48216" grpId="0" bldLvl="0" animBg="1"/>
      <p:bldP spid="48217" grpId="0" bldLvl="0" animBg="1"/>
      <p:bldP spid="48223" grpId="0" bldLvl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>
            <a:spLocks noChangeArrowheads="1"/>
          </p:cNvSpPr>
          <p:nvPr/>
        </p:nvSpPr>
        <p:spPr bwMode="auto">
          <a:xfrm>
            <a:off x="1131888" y="1840865"/>
            <a:ext cx="3042920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当无源网络内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为单个元件时有：</a:t>
            </a:r>
            <a:endParaRPr kumimoji="1" lang="zh-CN" altLang="en-US" i="1">
              <a:latin typeface="Times New Roman" panose="02020603050405020304" pitchFamily="18" charset="0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2855913" y="3357563"/>
          <a:ext cx="1685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299" name="公式" r:id="rId1" imgW="1117600" imgH="609600" progId="Equation.3">
                  <p:embed/>
                </p:oleObj>
              </mc:Choice>
              <mc:Fallback>
                <p:oleObj name="公式" r:id="rId1" imgW="1117600" imgH="609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3357563"/>
                        <a:ext cx="1685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2782888" y="4365625"/>
          <a:ext cx="3021012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00" name="公式" r:id="rId3" imgW="1930400" imgH="609600" progId="Equation.3">
                  <p:embed/>
                </p:oleObj>
              </mc:Choice>
              <mc:Fallback>
                <p:oleObj name="公式" r:id="rId3" imgW="1930400" imgH="609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4365625"/>
                        <a:ext cx="3021012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5159375" y="3357563"/>
          <a:ext cx="3411538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301" name="公式" r:id="rId5" imgW="2133600" imgH="622300" progId="Equation.3">
                  <p:embed/>
                </p:oleObj>
              </mc:Choice>
              <mc:Fallback>
                <p:oleObj name="公式" r:id="rId5" imgW="2133600" imgH="622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5" y="3357563"/>
                        <a:ext cx="3411538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5" name="Text Box 19"/>
          <p:cNvSpPr txBox="1">
            <a:spLocks noChangeArrowheads="1"/>
          </p:cNvSpPr>
          <p:nvPr/>
        </p:nvSpPr>
        <p:spPr bwMode="auto">
          <a:xfrm>
            <a:off x="3647123" y="5516880"/>
            <a:ext cx="57610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0" i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阻抗</a:t>
            </a:r>
            <a:r>
              <a:rPr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b="0" i="1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/>
              <a:t>可以是实数，也可以是虚数。</a:t>
            </a:r>
            <a:endParaRPr lang="zh-CN" altLang="en-US" dirty="0"/>
          </a:p>
        </p:txBody>
      </p:sp>
      <p:grpSp>
        <p:nvGrpSpPr>
          <p:cNvPr id="96368" name="Group 112"/>
          <p:cNvGrpSpPr/>
          <p:nvPr/>
        </p:nvGrpSpPr>
        <p:grpSpPr bwMode="auto">
          <a:xfrm>
            <a:off x="7169150" y="1864360"/>
            <a:ext cx="1712913" cy="1316038"/>
            <a:chOff x="2200" y="1188"/>
            <a:chExt cx="1079" cy="829"/>
          </a:xfrm>
        </p:grpSpPr>
        <p:sp>
          <p:nvSpPr>
            <p:cNvPr id="96280" name="Line 24"/>
            <p:cNvSpPr>
              <a:spLocks noChangeShapeType="1"/>
            </p:cNvSpPr>
            <p:nvPr/>
          </p:nvSpPr>
          <p:spPr bwMode="auto">
            <a:xfrm flipH="1">
              <a:off x="2921" y="1586"/>
              <a:ext cx="5" cy="3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25"/>
            <p:cNvSpPr>
              <a:spLocks noChangeShapeType="1"/>
            </p:cNvSpPr>
            <p:nvPr/>
          </p:nvSpPr>
          <p:spPr bwMode="auto">
            <a:xfrm>
              <a:off x="2345" y="122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2" name="Line 26"/>
            <p:cNvSpPr>
              <a:spLocks noChangeShapeType="1"/>
            </p:cNvSpPr>
            <p:nvPr/>
          </p:nvSpPr>
          <p:spPr bwMode="auto">
            <a:xfrm>
              <a:off x="2345" y="1964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27"/>
            <p:cNvSpPr>
              <a:spLocks noChangeShapeType="1"/>
            </p:cNvSpPr>
            <p:nvPr/>
          </p:nvSpPr>
          <p:spPr bwMode="auto">
            <a:xfrm>
              <a:off x="2426" y="1225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284" name="Object 28"/>
            <p:cNvGraphicFramePr>
              <a:graphicFrameLocks noChangeAspect="1"/>
            </p:cNvGraphicFramePr>
            <p:nvPr/>
          </p:nvGraphicFramePr>
          <p:xfrm>
            <a:off x="2562" y="1295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2" name="公式" r:id="rId7" imgW="165100" imgH="292100" progId="Equation.3">
                    <p:embed/>
                  </p:oleObj>
                </mc:Choice>
                <mc:Fallback>
                  <p:oleObj name="公式" r:id="rId7" imgW="165100" imgH="2921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295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5" name="Text Box 29"/>
            <p:cNvSpPr txBox="1">
              <a:spLocks noChangeArrowheads="1"/>
            </p:cNvSpPr>
            <p:nvPr/>
          </p:nvSpPr>
          <p:spPr bwMode="auto">
            <a:xfrm>
              <a:off x="3014" y="1370"/>
              <a:ext cx="2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286" name="Object 30"/>
            <p:cNvGraphicFramePr>
              <a:graphicFrameLocks noChangeAspect="1"/>
            </p:cNvGraphicFramePr>
            <p:nvPr/>
          </p:nvGraphicFramePr>
          <p:xfrm>
            <a:off x="2223" y="1481"/>
            <a:ext cx="2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3" name="公式" r:id="rId9" imgW="241300" imgH="304800" progId="Equation.3">
                    <p:embed/>
                  </p:oleObj>
                </mc:Choice>
                <mc:Fallback>
                  <p:oleObj name="公式" r:id="rId9" imgW="241300" imgH="304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3" y="1481"/>
                          <a:ext cx="20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287" name="Text Box 31"/>
            <p:cNvSpPr txBox="1">
              <a:spLocks noChangeArrowheads="1"/>
            </p:cNvSpPr>
            <p:nvPr/>
          </p:nvSpPr>
          <p:spPr bwMode="auto">
            <a:xfrm>
              <a:off x="2200" y="120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8" name="Text Box 32"/>
            <p:cNvSpPr txBox="1">
              <a:spLocks noChangeArrowheads="1"/>
            </p:cNvSpPr>
            <p:nvPr/>
          </p:nvSpPr>
          <p:spPr bwMode="auto">
            <a:xfrm>
              <a:off x="2212" y="168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289" name="Oval 33"/>
            <p:cNvSpPr>
              <a:spLocks noChangeArrowheads="1"/>
            </p:cNvSpPr>
            <p:nvPr/>
          </p:nvSpPr>
          <p:spPr bwMode="auto">
            <a:xfrm>
              <a:off x="2280" y="118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0" name="Oval 34"/>
            <p:cNvSpPr>
              <a:spLocks noChangeArrowheads="1"/>
            </p:cNvSpPr>
            <p:nvPr/>
          </p:nvSpPr>
          <p:spPr bwMode="auto">
            <a:xfrm>
              <a:off x="2280" y="192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1" name="Line 35"/>
            <p:cNvSpPr>
              <a:spLocks noChangeShapeType="1"/>
            </p:cNvSpPr>
            <p:nvPr/>
          </p:nvSpPr>
          <p:spPr bwMode="auto">
            <a:xfrm>
              <a:off x="2835" y="1495"/>
              <a:ext cx="18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2" name="Line 36"/>
            <p:cNvSpPr>
              <a:spLocks noChangeShapeType="1"/>
            </p:cNvSpPr>
            <p:nvPr/>
          </p:nvSpPr>
          <p:spPr bwMode="auto">
            <a:xfrm>
              <a:off x="2835" y="1586"/>
              <a:ext cx="181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Line 37"/>
            <p:cNvSpPr>
              <a:spLocks noChangeShapeType="1"/>
            </p:cNvSpPr>
            <p:nvPr/>
          </p:nvSpPr>
          <p:spPr bwMode="auto">
            <a:xfrm>
              <a:off x="2926" y="1223"/>
              <a:ext cx="0" cy="27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6312" name="Group 5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96313" name="Picture 57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314" name="Text Box 5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6315" name="Group 5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96316" name="Picture 60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317" name="Text Box 6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6367" name="Group 111"/>
          <p:cNvGrpSpPr/>
          <p:nvPr/>
        </p:nvGrpSpPr>
        <p:grpSpPr bwMode="auto">
          <a:xfrm>
            <a:off x="4863783" y="1814513"/>
            <a:ext cx="1624013" cy="1352550"/>
            <a:chOff x="793" y="1143"/>
            <a:chExt cx="1023" cy="852"/>
          </a:xfrm>
        </p:grpSpPr>
        <p:sp>
          <p:nvSpPr>
            <p:cNvPr id="96323" name="Line 67"/>
            <p:cNvSpPr>
              <a:spLocks noChangeShapeType="1"/>
            </p:cNvSpPr>
            <p:nvPr/>
          </p:nvSpPr>
          <p:spPr bwMode="auto">
            <a:xfrm>
              <a:off x="1514" y="1163"/>
              <a:ext cx="5" cy="78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4" name="Line 68"/>
            <p:cNvSpPr>
              <a:spLocks noChangeShapeType="1"/>
            </p:cNvSpPr>
            <p:nvPr/>
          </p:nvSpPr>
          <p:spPr bwMode="auto">
            <a:xfrm>
              <a:off x="938" y="117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5" name="Line 69"/>
            <p:cNvSpPr>
              <a:spLocks noChangeShapeType="1"/>
            </p:cNvSpPr>
            <p:nvPr/>
          </p:nvSpPr>
          <p:spPr bwMode="auto">
            <a:xfrm>
              <a:off x="929" y="1950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6" name="Line 70"/>
            <p:cNvSpPr>
              <a:spLocks noChangeShapeType="1"/>
            </p:cNvSpPr>
            <p:nvPr/>
          </p:nvSpPr>
          <p:spPr bwMode="auto">
            <a:xfrm>
              <a:off x="1020" y="1180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327" name="Object 71"/>
            <p:cNvGraphicFramePr>
              <a:graphicFrameLocks noChangeAspect="1"/>
            </p:cNvGraphicFramePr>
            <p:nvPr/>
          </p:nvGraphicFramePr>
          <p:xfrm>
            <a:off x="1201" y="1205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4" name="公式" r:id="rId12" imgW="165100" imgH="292100" progId="Equation.3">
                    <p:embed/>
                  </p:oleObj>
                </mc:Choice>
                <mc:Fallback>
                  <p:oleObj name="公式" r:id="rId12" imgW="165100" imgH="2921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1" y="1205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28" name="Text Box 72"/>
            <p:cNvSpPr txBox="1">
              <a:spLocks noChangeArrowheads="1"/>
            </p:cNvSpPr>
            <p:nvPr/>
          </p:nvSpPr>
          <p:spPr bwMode="auto">
            <a:xfrm>
              <a:off x="1564" y="1360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329" name="Object 73"/>
            <p:cNvGraphicFramePr>
              <a:graphicFrameLocks noChangeAspect="1"/>
            </p:cNvGraphicFramePr>
            <p:nvPr/>
          </p:nvGraphicFramePr>
          <p:xfrm>
            <a:off x="816" y="1436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5" name="公式" r:id="rId14" imgW="241300" imgH="304800" progId="Equation.3">
                    <p:embed/>
                  </p:oleObj>
                </mc:Choice>
                <mc:Fallback>
                  <p:oleObj name="公式" r:id="rId14" imgW="241300" imgH="30480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436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30" name="Text Box 74"/>
            <p:cNvSpPr txBox="1">
              <a:spLocks noChangeArrowheads="1"/>
            </p:cNvSpPr>
            <p:nvPr/>
          </p:nvSpPr>
          <p:spPr bwMode="auto">
            <a:xfrm>
              <a:off x="793" y="116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31" name="Text Box 75"/>
            <p:cNvSpPr txBox="1">
              <a:spLocks noChangeArrowheads="1"/>
            </p:cNvSpPr>
            <p:nvPr/>
          </p:nvSpPr>
          <p:spPr bwMode="auto">
            <a:xfrm>
              <a:off x="805" y="164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32" name="Oval 76"/>
            <p:cNvSpPr>
              <a:spLocks noChangeArrowheads="1"/>
            </p:cNvSpPr>
            <p:nvPr/>
          </p:nvSpPr>
          <p:spPr bwMode="auto">
            <a:xfrm>
              <a:off x="873" y="1143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3" name="Oval 77"/>
            <p:cNvSpPr>
              <a:spLocks noChangeArrowheads="1"/>
            </p:cNvSpPr>
            <p:nvPr/>
          </p:nvSpPr>
          <p:spPr bwMode="auto">
            <a:xfrm>
              <a:off x="873" y="1927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4" name="Rectangle 78"/>
            <p:cNvSpPr>
              <a:spLocks noChangeArrowheads="1"/>
            </p:cNvSpPr>
            <p:nvPr/>
          </p:nvSpPr>
          <p:spPr bwMode="auto">
            <a:xfrm>
              <a:off x="1474" y="140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6352" name="Group 96"/>
          <p:cNvGrpSpPr/>
          <p:nvPr/>
        </p:nvGrpSpPr>
        <p:grpSpPr bwMode="auto">
          <a:xfrm>
            <a:off x="1847850" y="5300663"/>
            <a:ext cx="1846263" cy="850900"/>
            <a:chOff x="385" y="3022"/>
            <a:chExt cx="1163" cy="536"/>
          </a:xfrm>
        </p:grpSpPr>
        <p:pic>
          <p:nvPicPr>
            <p:cNvPr id="96353" name="Picture 97" descr="123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354" name="Text Box 98"/>
            <p:cNvSpPr txBox="1">
              <a:spLocks noChangeArrowheads="1"/>
            </p:cNvSpPr>
            <p:nvPr/>
          </p:nvSpPr>
          <p:spPr bwMode="auto">
            <a:xfrm>
              <a:off x="793" y="3116"/>
              <a:ext cx="7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表明  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96358" name="Group 10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96359" name="Picture 103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6360" name="Text Box 10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6366" name="Group 110"/>
          <p:cNvGrpSpPr/>
          <p:nvPr/>
        </p:nvGrpSpPr>
        <p:grpSpPr bwMode="auto">
          <a:xfrm>
            <a:off x="9329420" y="1742440"/>
            <a:ext cx="1676400" cy="1441450"/>
            <a:chOff x="3606" y="1188"/>
            <a:chExt cx="1056" cy="908"/>
          </a:xfrm>
        </p:grpSpPr>
        <p:sp>
          <p:nvSpPr>
            <p:cNvPr id="96336" name="Line 80"/>
            <p:cNvSpPr>
              <a:spLocks noChangeShapeType="1"/>
            </p:cNvSpPr>
            <p:nvPr/>
          </p:nvSpPr>
          <p:spPr bwMode="auto">
            <a:xfrm flipH="1">
              <a:off x="4332" y="1752"/>
              <a:ext cx="0" cy="28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7" name="Line 81"/>
            <p:cNvSpPr>
              <a:spLocks noChangeShapeType="1"/>
            </p:cNvSpPr>
            <p:nvPr/>
          </p:nvSpPr>
          <p:spPr bwMode="auto">
            <a:xfrm>
              <a:off x="3751" y="1222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8" name="Line 82"/>
            <p:cNvSpPr>
              <a:spLocks noChangeShapeType="1"/>
            </p:cNvSpPr>
            <p:nvPr/>
          </p:nvSpPr>
          <p:spPr bwMode="auto">
            <a:xfrm>
              <a:off x="3742" y="2039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9" name="Line 83"/>
            <p:cNvSpPr>
              <a:spLocks noChangeShapeType="1"/>
            </p:cNvSpPr>
            <p:nvPr/>
          </p:nvSpPr>
          <p:spPr bwMode="auto">
            <a:xfrm>
              <a:off x="3787" y="1225"/>
              <a:ext cx="384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6340" name="Object 84"/>
            <p:cNvGraphicFramePr>
              <a:graphicFrameLocks noChangeAspect="1"/>
            </p:cNvGraphicFramePr>
            <p:nvPr/>
          </p:nvGraphicFramePr>
          <p:xfrm>
            <a:off x="4013" y="1295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6" name="公式" r:id="rId17" imgW="165100" imgH="292100" progId="Equation.3">
                    <p:embed/>
                  </p:oleObj>
                </mc:Choice>
                <mc:Fallback>
                  <p:oleObj name="公式" r:id="rId17" imgW="165100" imgH="2921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295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41" name="Text Box 85"/>
            <p:cNvSpPr txBox="1">
              <a:spLocks noChangeArrowheads="1"/>
            </p:cNvSpPr>
            <p:nvPr/>
          </p:nvSpPr>
          <p:spPr bwMode="auto">
            <a:xfrm>
              <a:off x="4422" y="1389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6342" name="Object 86"/>
            <p:cNvGraphicFramePr>
              <a:graphicFrameLocks noChangeAspect="1"/>
            </p:cNvGraphicFramePr>
            <p:nvPr/>
          </p:nvGraphicFramePr>
          <p:xfrm>
            <a:off x="3626" y="1476"/>
            <a:ext cx="261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307" name="公式" r:id="rId19" imgW="241300" imgH="304800" progId="Equation.3">
                    <p:embed/>
                  </p:oleObj>
                </mc:Choice>
                <mc:Fallback>
                  <p:oleObj name="公式" r:id="rId19" imgW="241300" imgH="3048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1476"/>
                          <a:ext cx="261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6343" name="Text Box 87"/>
            <p:cNvSpPr txBox="1">
              <a:spLocks noChangeArrowheads="1"/>
            </p:cNvSpPr>
            <p:nvPr/>
          </p:nvSpPr>
          <p:spPr bwMode="auto">
            <a:xfrm>
              <a:off x="3606" y="120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44" name="Text Box 88"/>
            <p:cNvSpPr txBox="1">
              <a:spLocks noChangeArrowheads="1"/>
            </p:cNvSpPr>
            <p:nvPr/>
          </p:nvSpPr>
          <p:spPr bwMode="auto">
            <a:xfrm>
              <a:off x="3606" y="176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6345" name="Oval 89"/>
            <p:cNvSpPr>
              <a:spLocks noChangeArrowheads="1"/>
            </p:cNvSpPr>
            <p:nvPr/>
          </p:nvSpPr>
          <p:spPr bwMode="auto">
            <a:xfrm>
              <a:off x="3686" y="118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6" name="Oval 90"/>
            <p:cNvSpPr>
              <a:spLocks noChangeArrowheads="1"/>
            </p:cNvSpPr>
            <p:nvPr/>
          </p:nvSpPr>
          <p:spPr bwMode="auto">
            <a:xfrm>
              <a:off x="3686" y="2017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7" name="Line 91"/>
            <p:cNvSpPr>
              <a:spLocks noChangeShapeType="1"/>
            </p:cNvSpPr>
            <p:nvPr/>
          </p:nvSpPr>
          <p:spPr bwMode="auto">
            <a:xfrm>
              <a:off x="4330" y="1221"/>
              <a:ext cx="0" cy="18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6361" name="Group 105"/>
            <p:cNvGrpSpPr/>
            <p:nvPr/>
          </p:nvGrpSpPr>
          <p:grpSpPr bwMode="auto">
            <a:xfrm rot="10800000">
              <a:off x="4332" y="1389"/>
              <a:ext cx="90" cy="363"/>
              <a:chOff x="1565" y="2614"/>
              <a:chExt cx="90" cy="486"/>
            </a:xfrm>
          </p:grpSpPr>
          <p:sp>
            <p:nvSpPr>
              <p:cNvPr id="96362" name="Arc 106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63" name="Arc 107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64" name="Arc 108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65" name="Arc 109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8831039" y="3644771"/>
            <a:ext cx="2108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容抗，负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121693" y="4619952"/>
            <a:ext cx="13716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L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</a:t>
            </a:r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抗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单个元件的阻抗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20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3" dur="1" fill="hold"/>
                                        <p:tgtEl>
                                          <p:spTgt spid="962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6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6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ldLvl="0" animBg="1" autoUpdateAnimBg="0"/>
      <p:bldP spid="96275" grpId="0" bldLvl="0" animBg="1"/>
      <p:bldP spid="2" grpId="0"/>
      <p:bldP spid="6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702628" y="3973830"/>
          <a:ext cx="46021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7" name="公式" r:id="rId1" imgW="2832100" imgH="317500" progId="Equation.3">
                  <p:embed/>
                </p:oleObj>
              </mc:Choice>
              <mc:Fallback>
                <p:oleObj name="公式" r:id="rId1" imgW="2832100" imgH="317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8" y="3973830"/>
                        <a:ext cx="460216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59" name="Group 5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7160" name="Picture 5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61" name="Text Box 5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162" name="Group 5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7163" name="Picture 5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164" name="Text Box 6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214" name="Group 11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7215" name="Picture 11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216" name="Text Box 11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7221" name="Group 117"/>
          <p:cNvGrpSpPr/>
          <p:nvPr/>
        </p:nvGrpSpPr>
        <p:grpSpPr bwMode="auto">
          <a:xfrm>
            <a:off x="696278" y="3109595"/>
            <a:ext cx="6708775" cy="544513"/>
            <a:chOff x="473" y="300"/>
            <a:chExt cx="4226" cy="343"/>
          </a:xfrm>
        </p:grpSpPr>
        <p:graphicFrame>
          <p:nvGraphicFramePr>
            <p:cNvPr id="47168" name="Object 64"/>
            <p:cNvGraphicFramePr>
              <a:graphicFrameLocks noChangeAspect="1"/>
            </p:cNvGraphicFramePr>
            <p:nvPr/>
          </p:nvGraphicFramePr>
          <p:xfrm>
            <a:off x="473" y="300"/>
            <a:ext cx="4226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28" name="公式" r:id="rId4" imgW="4165600" imgH="342900" progId="Equation.3">
                    <p:embed/>
                  </p:oleObj>
                </mc:Choice>
                <mc:Fallback>
                  <p:oleObj name="公式" r:id="rId4" imgW="4165600" imgH="34290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300"/>
                          <a:ext cx="4226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18" name="Line 114"/>
            <p:cNvSpPr>
              <a:spLocks noChangeShapeType="1"/>
            </p:cNvSpPr>
            <p:nvPr/>
          </p:nvSpPr>
          <p:spPr bwMode="auto">
            <a:xfrm>
              <a:off x="1601" y="609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20" name="Group 116"/>
          <p:cNvGrpSpPr/>
          <p:nvPr/>
        </p:nvGrpSpPr>
        <p:grpSpPr bwMode="auto">
          <a:xfrm>
            <a:off x="702945" y="4836795"/>
            <a:ext cx="7126288" cy="1174750"/>
            <a:chOff x="432" y="1162"/>
            <a:chExt cx="4489" cy="740"/>
          </a:xfrm>
        </p:grpSpPr>
        <p:graphicFrame>
          <p:nvGraphicFramePr>
            <p:cNvPr id="47107" name="Object 3"/>
            <p:cNvGraphicFramePr>
              <a:graphicFrameLocks noChangeAspect="1"/>
            </p:cNvGraphicFramePr>
            <p:nvPr/>
          </p:nvGraphicFramePr>
          <p:xfrm>
            <a:off x="432" y="1162"/>
            <a:ext cx="4489" cy="7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29" name="公式" r:id="rId6" imgW="4216400" imgH="698500" progId="Equation.3">
                    <p:embed/>
                  </p:oleObj>
                </mc:Choice>
                <mc:Fallback>
                  <p:oleObj name="公式" r:id="rId6" imgW="4216400" imgH="6985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162"/>
                          <a:ext cx="4489" cy="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19" name="Line 115"/>
            <p:cNvSpPr>
              <a:spLocks noChangeShapeType="1"/>
            </p:cNvSpPr>
            <p:nvPr/>
          </p:nvSpPr>
          <p:spPr bwMode="auto">
            <a:xfrm>
              <a:off x="3869" y="1851"/>
              <a:ext cx="7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7222" name="Group 118"/>
          <p:cNvGrpSpPr/>
          <p:nvPr/>
        </p:nvGrpSpPr>
        <p:grpSpPr bwMode="auto">
          <a:xfrm>
            <a:off x="7737793" y="2424113"/>
            <a:ext cx="4195763" cy="2879725"/>
            <a:chOff x="3061" y="890"/>
            <a:chExt cx="2643" cy="1814"/>
          </a:xfrm>
        </p:grpSpPr>
        <p:sp>
          <p:nvSpPr>
            <p:cNvPr id="47223" name="Line 119"/>
            <p:cNvSpPr>
              <a:spLocks noChangeShapeType="1"/>
            </p:cNvSpPr>
            <p:nvPr/>
          </p:nvSpPr>
          <p:spPr bwMode="auto">
            <a:xfrm>
              <a:off x="3651" y="1817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224" name="Group 120"/>
            <p:cNvGrpSpPr/>
            <p:nvPr/>
          </p:nvGrpSpPr>
          <p:grpSpPr bwMode="auto">
            <a:xfrm>
              <a:off x="3743" y="1921"/>
              <a:ext cx="723" cy="401"/>
              <a:chOff x="3711" y="1720"/>
              <a:chExt cx="723" cy="401"/>
            </a:xfrm>
          </p:grpSpPr>
          <p:sp>
            <p:nvSpPr>
              <p:cNvPr id="47225" name="AutoShape 121"/>
              <p:cNvSpPr/>
              <p:nvPr/>
            </p:nvSpPr>
            <p:spPr bwMode="auto">
              <a:xfrm rot="-5400000">
                <a:off x="3994" y="1436"/>
                <a:ext cx="156" cy="723"/>
              </a:xfrm>
              <a:prstGeom prst="leftBrace">
                <a:avLst>
                  <a:gd name="adj1" fmla="val 38622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zh-CN" b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47226" name="Text Box 122"/>
              <p:cNvSpPr txBox="1">
                <a:spLocks noChangeArrowheads="1"/>
              </p:cNvSpPr>
              <p:nvPr/>
            </p:nvSpPr>
            <p:spPr bwMode="auto">
              <a:xfrm>
                <a:off x="3927" y="1792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47227" name="Group 123"/>
            <p:cNvGrpSpPr/>
            <p:nvPr/>
          </p:nvGrpSpPr>
          <p:grpSpPr bwMode="auto">
            <a:xfrm>
              <a:off x="5284" y="1694"/>
              <a:ext cx="420" cy="804"/>
              <a:chOff x="5163" y="1524"/>
              <a:chExt cx="420" cy="804"/>
            </a:xfrm>
          </p:grpSpPr>
          <p:sp>
            <p:nvSpPr>
              <p:cNvPr id="47228" name="AutoShape 124"/>
              <p:cNvSpPr/>
              <p:nvPr/>
            </p:nvSpPr>
            <p:spPr bwMode="auto">
              <a:xfrm>
                <a:off x="5163" y="1524"/>
                <a:ext cx="129" cy="804"/>
              </a:xfrm>
              <a:prstGeom prst="rightBrace">
                <a:avLst>
                  <a:gd name="adj1" fmla="val 51938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29" name="Text Box 125"/>
              <p:cNvSpPr txBox="1">
                <a:spLocks noChangeArrowheads="1"/>
              </p:cNvSpPr>
              <p:nvPr/>
            </p:nvSpPr>
            <p:spPr bwMode="auto">
              <a:xfrm>
                <a:off x="5271" y="1709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47230" name="Object 126"/>
            <p:cNvGraphicFramePr>
              <a:graphicFrameLocks noChangeAspect="1"/>
            </p:cNvGraphicFramePr>
            <p:nvPr/>
          </p:nvGraphicFramePr>
          <p:xfrm>
            <a:off x="3469" y="2012"/>
            <a:ext cx="2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0" name="公式" r:id="rId8" imgW="241300" imgH="304800" progId="Equation.3">
                    <p:embed/>
                  </p:oleObj>
                </mc:Choice>
                <mc:Fallback>
                  <p:oleObj name="公式" r:id="rId8" imgW="241300" imgH="304800" progId="Equation.3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2012"/>
                          <a:ext cx="2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31" name="Object 127"/>
            <p:cNvGraphicFramePr>
              <a:graphicFrameLocks noChangeAspect="1"/>
            </p:cNvGraphicFramePr>
            <p:nvPr/>
          </p:nvGraphicFramePr>
          <p:xfrm>
            <a:off x="3288" y="1104"/>
            <a:ext cx="20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1" name="公式" r:id="rId10" imgW="203200" imgH="355600" progId="Equation.3">
                    <p:embed/>
                  </p:oleObj>
                </mc:Choice>
                <mc:Fallback>
                  <p:oleObj name="公式" r:id="rId10" imgW="203200" imgH="355600" progId="Equation.3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104"/>
                          <a:ext cx="20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32" name="Object 128"/>
            <p:cNvGraphicFramePr>
              <a:graphicFrameLocks noChangeAspect="1"/>
            </p:cNvGraphicFramePr>
            <p:nvPr/>
          </p:nvGraphicFramePr>
          <p:xfrm>
            <a:off x="3696" y="923"/>
            <a:ext cx="20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2" name="公式" r:id="rId12" imgW="215900" imgH="355600" progId="Equation.3">
                    <p:embed/>
                  </p:oleObj>
                </mc:Choice>
                <mc:Fallback>
                  <p:oleObj name="公式" r:id="rId12" imgW="215900" imgH="355600" progId="Equation.3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23"/>
                          <a:ext cx="20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33" name="Object 129"/>
            <p:cNvGraphicFramePr>
              <a:graphicFrameLocks noChangeAspect="1"/>
            </p:cNvGraphicFramePr>
            <p:nvPr/>
          </p:nvGraphicFramePr>
          <p:xfrm>
            <a:off x="3696" y="1467"/>
            <a:ext cx="2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3" name="公式" r:id="rId14" imgW="215900" imgH="355600" progId="Equation.3">
                    <p:embed/>
                  </p:oleObj>
                </mc:Choice>
                <mc:Fallback>
                  <p:oleObj name="公式" r:id="rId14" imgW="215900" imgH="3556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67"/>
                          <a:ext cx="22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34" name="Object 130"/>
            <p:cNvGraphicFramePr>
              <a:graphicFrameLocks noChangeAspect="1"/>
            </p:cNvGraphicFramePr>
            <p:nvPr/>
          </p:nvGraphicFramePr>
          <p:xfrm>
            <a:off x="3969" y="1286"/>
            <a:ext cx="687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4" name="公式" r:id="rId16" imgW="698500" imgH="609600" progId="Equation.3">
                    <p:embed/>
                  </p:oleObj>
                </mc:Choice>
                <mc:Fallback>
                  <p:oleObj name="公式" r:id="rId16" imgW="698500" imgH="609600" progId="Equation.3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86"/>
                          <a:ext cx="687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235" name="Object 131"/>
            <p:cNvGraphicFramePr>
              <a:graphicFrameLocks noChangeAspect="1"/>
            </p:cNvGraphicFramePr>
            <p:nvPr/>
          </p:nvGraphicFramePr>
          <p:xfrm>
            <a:off x="4694" y="2193"/>
            <a:ext cx="46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235" name="公式" r:id="rId18" imgW="457200" imgH="304800" progId="Equation.3">
                    <p:embed/>
                  </p:oleObj>
                </mc:Choice>
                <mc:Fallback>
                  <p:oleObj name="公式" r:id="rId18" imgW="457200" imgH="3048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93"/>
                          <a:ext cx="46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236" name="Oval 132"/>
            <p:cNvSpPr>
              <a:spLocks noChangeArrowheads="1"/>
            </p:cNvSpPr>
            <p:nvPr/>
          </p:nvSpPr>
          <p:spPr bwMode="auto">
            <a:xfrm>
              <a:off x="3061" y="19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37" name="Text Box 133"/>
            <p:cNvSpPr txBox="1">
              <a:spLocks noChangeArrowheads="1"/>
            </p:cNvSpPr>
            <p:nvPr/>
          </p:nvSpPr>
          <p:spPr bwMode="auto">
            <a:xfrm>
              <a:off x="4787" y="163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38" name="Text Box 134"/>
            <p:cNvSpPr txBox="1">
              <a:spLocks noChangeArrowheads="1"/>
            </p:cNvSpPr>
            <p:nvPr/>
          </p:nvSpPr>
          <p:spPr bwMode="auto">
            <a:xfrm>
              <a:off x="3244" y="1589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39" name="Text Box 135"/>
            <p:cNvSpPr txBox="1">
              <a:spLocks noChangeArrowheads="1"/>
            </p:cNvSpPr>
            <p:nvPr/>
          </p:nvSpPr>
          <p:spPr bwMode="auto">
            <a:xfrm>
              <a:off x="3243" y="222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7240" name="Group 136"/>
            <p:cNvGrpSpPr/>
            <p:nvPr/>
          </p:nvGrpSpPr>
          <p:grpSpPr bwMode="auto">
            <a:xfrm rot="-5400000">
              <a:off x="4082" y="1756"/>
              <a:ext cx="221" cy="96"/>
              <a:chOff x="3845" y="3156"/>
              <a:chExt cx="221" cy="96"/>
            </a:xfrm>
          </p:grpSpPr>
          <p:sp>
            <p:nvSpPr>
              <p:cNvPr id="47241" name="Line 137"/>
              <p:cNvSpPr>
                <a:spLocks noChangeShapeType="1"/>
              </p:cNvSpPr>
              <p:nvPr/>
            </p:nvSpPr>
            <p:spPr bwMode="auto">
              <a:xfrm>
                <a:off x="3845" y="3156"/>
                <a:ext cx="221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242" name="Line 138"/>
              <p:cNvSpPr>
                <a:spLocks noChangeShapeType="1"/>
              </p:cNvSpPr>
              <p:nvPr/>
            </p:nvSpPr>
            <p:spPr bwMode="auto">
              <a:xfrm flipV="1">
                <a:off x="3845" y="3249"/>
                <a:ext cx="221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7243" name="Line 139"/>
            <p:cNvSpPr>
              <a:spLocks noChangeShapeType="1"/>
            </p:cNvSpPr>
            <p:nvPr/>
          </p:nvSpPr>
          <p:spPr bwMode="auto">
            <a:xfrm>
              <a:off x="3654" y="1269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4" name="Line 140"/>
            <p:cNvSpPr>
              <a:spLocks noChangeShapeType="1"/>
            </p:cNvSpPr>
            <p:nvPr/>
          </p:nvSpPr>
          <p:spPr bwMode="auto">
            <a:xfrm>
              <a:off x="3655" y="1269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5" name="Line 141"/>
            <p:cNvSpPr>
              <a:spLocks noChangeShapeType="1"/>
            </p:cNvSpPr>
            <p:nvPr/>
          </p:nvSpPr>
          <p:spPr bwMode="auto">
            <a:xfrm>
              <a:off x="4649" y="1273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6" name="Line 142"/>
            <p:cNvSpPr>
              <a:spLocks noChangeShapeType="1"/>
            </p:cNvSpPr>
            <p:nvPr/>
          </p:nvSpPr>
          <p:spPr bwMode="auto">
            <a:xfrm>
              <a:off x="4241" y="1817"/>
              <a:ext cx="40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7" name="Line 143"/>
            <p:cNvSpPr>
              <a:spLocks noChangeShapeType="1"/>
            </p:cNvSpPr>
            <p:nvPr/>
          </p:nvSpPr>
          <p:spPr bwMode="auto">
            <a:xfrm>
              <a:off x="3713" y="1269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8" name="Line 144"/>
            <p:cNvSpPr>
              <a:spLocks noChangeShapeType="1"/>
            </p:cNvSpPr>
            <p:nvPr/>
          </p:nvSpPr>
          <p:spPr bwMode="auto">
            <a:xfrm>
              <a:off x="3247" y="1501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49" name="Line 145"/>
            <p:cNvSpPr>
              <a:spLocks noChangeShapeType="1"/>
            </p:cNvSpPr>
            <p:nvPr/>
          </p:nvSpPr>
          <p:spPr bwMode="auto">
            <a:xfrm>
              <a:off x="4649" y="1545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0" name="Line 146"/>
            <p:cNvSpPr>
              <a:spLocks noChangeShapeType="1"/>
            </p:cNvSpPr>
            <p:nvPr/>
          </p:nvSpPr>
          <p:spPr bwMode="auto">
            <a:xfrm flipH="1">
              <a:off x="5148" y="2478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1" name="Line 147"/>
            <p:cNvSpPr>
              <a:spLocks noChangeShapeType="1"/>
            </p:cNvSpPr>
            <p:nvPr/>
          </p:nvSpPr>
          <p:spPr bwMode="auto">
            <a:xfrm flipH="1">
              <a:off x="3247" y="2689"/>
              <a:ext cx="18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2" name="Line 148"/>
            <p:cNvSpPr>
              <a:spLocks noChangeShapeType="1"/>
            </p:cNvSpPr>
            <p:nvPr/>
          </p:nvSpPr>
          <p:spPr bwMode="auto">
            <a:xfrm flipH="1">
              <a:off x="3243" y="1489"/>
              <a:ext cx="4" cy="12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3" name="Text Box 149"/>
            <p:cNvSpPr txBox="1">
              <a:spLocks noChangeArrowheads="1"/>
            </p:cNvSpPr>
            <p:nvPr/>
          </p:nvSpPr>
          <p:spPr bwMode="auto">
            <a:xfrm>
              <a:off x="4063" y="890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7254" name="Line 150"/>
            <p:cNvSpPr>
              <a:spLocks noChangeShapeType="1"/>
            </p:cNvSpPr>
            <p:nvPr/>
          </p:nvSpPr>
          <p:spPr bwMode="auto">
            <a:xfrm>
              <a:off x="5148" y="1546"/>
              <a:ext cx="0" cy="5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5" name="Rectangle 151"/>
            <p:cNvSpPr>
              <a:spLocks noChangeArrowheads="1"/>
            </p:cNvSpPr>
            <p:nvPr/>
          </p:nvSpPr>
          <p:spPr bwMode="auto">
            <a:xfrm>
              <a:off x="5102" y="163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6" name="Rectangle 152"/>
            <p:cNvSpPr>
              <a:spLocks noChangeArrowheads="1"/>
            </p:cNvSpPr>
            <p:nvPr/>
          </p:nvSpPr>
          <p:spPr bwMode="auto">
            <a:xfrm>
              <a:off x="4014" y="12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257" name="Line 153"/>
            <p:cNvSpPr>
              <a:spLocks noChangeShapeType="1"/>
            </p:cNvSpPr>
            <p:nvPr/>
          </p:nvSpPr>
          <p:spPr bwMode="auto">
            <a:xfrm>
              <a:off x="3696" y="1817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8" name="Line 154"/>
            <p:cNvSpPr>
              <a:spLocks noChangeShapeType="1"/>
            </p:cNvSpPr>
            <p:nvPr/>
          </p:nvSpPr>
          <p:spPr bwMode="auto">
            <a:xfrm>
              <a:off x="3288" y="1507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59" name="Line 155"/>
            <p:cNvSpPr>
              <a:spLocks noChangeShapeType="1"/>
            </p:cNvSpPr>
            <p:nvPr/>
          </p:nvSpPr>
          <p:spPr bwMode="auto">
            <a:xfrm>
              <a:off x="3696" y="1273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260" name="Group 156"/>
            <p:cNvGrpSpPr/>
            <p:nvPr/>
          </p:nvGrpSpPr>
          <p:grpSpPr bwMode="auto">
            <a:xfrm rot="10800000">
              <a:off x="5139" y="2124"/>
              <a:ext cx="90" cy="363"/>
              <a:chOff x="1565" y="2614"/>
              <a:chExt cx="90" cy="486"/>
            </a:xfrm>
          </p:grpSpPr>
          <p:sp>
            <p:nvSpPr>
              <p:cNvPr id="47261" name="Arc 15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62" name="Arc 15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63" name="Arc 15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264" name="Arc 16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8416" name="Group 288"/>
          <p:cNvGrpSpPr/>
          <p:nvPr/>
        </p:nvGrpSpPr>
        <p:grpSpPr bwMode="auto">
          <a:xfrm>
            <a:off x="721678" y="1204913"/>
            <a:ext cx="8499475" cy="1698625"/>
            <a:chOff x="263" y="3019"/>
            <a:chExt cx="5354" cy="1070"/>
          </a:xfrm>
        </p:grpSpPr>
        <p:graphicFrame>
          <p:nvGraphicFramePr>
            <p:cNvPr id="48218" name="Object 90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263" y="3019"/>
            <a:ext cx="5354" cy="10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72" name="公式" r:id="rId21" imgW="5842000" imgH="1168400" progId="Equation.3">
                    <p:embed/>
                  </p:oleObj>
                </mc:Choice>
                <mc:Fallback>
                  <p:oleObj name="公式" r:id="rId21" imgW="5842000" imgH="116840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" y="3019"/>
                          <a:ext cx="5354" cy="10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414" name="Line 286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4558" y="3829"/>
              <a:ext cx="6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48415" name="Line 287"/>
            <p:cNvSpPr>
              <a:spLocks noChangeShapeType="1"/>
            </p:cNvSpPr>
            <p:nvPr>
              <p:custDataLst>
                <p:tags r:id="rId24"/>
              </p:custDataLst>
            </p:nvPr>
          </p:nvSpPr>
          <p:spPr bwMode="auto">
            <a:xfrm>
              <a:off x="4876" y="3512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9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47" name="Group 5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6548" name="Picture 5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49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6550" name="Group 5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6551" name="Picture 55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552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6598" name="Group 10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6599" name="Picture 10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600" name="Text Box 10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6601" name="Group 105"/>
          <p:cNvGrpSpPr/>
          <p:nvPr/>
        </p:nvGrpSpPr>
        <p:grpSpPr bwMode="auto">
          <a:xfrm>
            <a:off x="7674610" y="2565400"/>
            <a:ext cx="4195763" cy="2879725"/>
            <a:chOff x="3061" y="890"/>
            <a:chExt cx="2643" cy="1814"/>
          </a:xfrm>
        </p:grpSpPr>
        <p:sp>
          <p:nvSpPr>
            <p:cNvPr id="106602" name="Line 106"/>
            <p:cNvSpPr>
              <a:spLocks noChangeShapeType="1"/>
            </p:cNvSpPr>
            <p:nvPr/>
          </p:nvSpPr>
          <p:spPr bwMode="auto">
            <a:xfrm>
              <a:off x="3651" y="1817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603" name="Group 107"/>
            <p:cNvGrpSpPr/>
            <p:nvPr/>
          </p:nvGrpSpPr>
          <p:grpSpPr bwMode="auto">
            <a:xfrm>
              <a:off x="3743" y="1921"/>
              <a:ext cx="723" cy="401"/>
              <a:chOff x="3711" y="1720"/>
              <a:chExt cx="723" cy="401"/>
            </a:xfrm>
          </p:grpSpPr>
          <p:sp>
            <p:nvSpPr>
              <p:cNvPr id="106604" name="AutoShape 108"/>
              <p:cNvSpPr/>
              <p:nvPr/>
            </p:nvSpPr>
            <p:spPr bwMode="auto">
              <a:xfrm rot="-5400000">
                <a:off x="3994" y="1436"/>
                <a:ext cx="156" cy="723"/>
              </a:xfrm>
              <a:prstGeom prst="leftBrace">
                <a:avLst>
                  <a:gd name="adj1" fmla="val 38622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pPr algn="ctr"/>
                <a:endParaRPr lang="zh-CN" altLang="zh-CN" b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106605" name="Text Box 109"/>
              <p:cNvSpPr txBox="1">
                <a:spLocks noChangeArrowheads="1"/>
              </p:cNvSpPr>
              <p:nvPr/>
            </p:nvSpPr>
            <p:spPr bwMode="auto">
              <a:xfrm>
                <a:off x="3927" y="1792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FF0000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06606" name="Group 110"/>
            <p:cNvGrpSpPr/>
            <p:nvPr/>
          </p:nvGrpSpPr>
          <p:grpSpPr bwMode="auto">
            <a:xfrm>
              <a:off x="5284" y="1694"/>
              <a:ext cx="420" cy="804"/>
              <a:chOff x="5163" y="1524"/>
              <a:chExt cx="420" cy="804"/>
            </a:xfrm>
          </p:grpSpPr>
          <p:sp>
            <p:nvSpPr>
              <p:cNvPr id="106607" name="AutoShape 111"/>
              <p:cNvSpPr/>
              <p:nvPr/>
            </p:nvSpPr>
            <p:spPr bwMode="auto">
              <a:xfrm>
                <a:off x="5163" y="1524"/>
                <a:ext cx="129" cy="804"/>
              </a:xfrm>
              <a:prstGeom prst="rightBrace">
                <a:avLst>
                  <a:gd name="adj1" fmla="val 51938"/>
                  <a:gd name="adj2" fmla="val 50000"/>
                </a:avLst>
              </a:prstGeom>
              <a:noFill/>
              <a:ln w="28575">
                <a:solidFill>
                  <a:srgbClr val="FFFF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08" name="Text Box 112"/>
              <p:cNvSpPr txBox="1">
                <a:spLocks noChangeArrowheads="1"/>
              </p:cNvSpPr>
              <p:nvPr/>
            </p:nvSpPr>
            <p:spPr bwMode="auto">
              <a:xfrm>
                <a:off x="5271" y="1709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chemeClr val="tx1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106609" name="Object 113"/>
            <p:cNvGraphicFramePr>
              <a:graphicFrameLocks noChangeAspect="1"/>
            </p:cNvGraphicFramePr>
            <p:nvPr/>
          </p:nvGraphicFramePr>
          <p:xfrm>
            <a:off x="3424" y="2012"/>
            <a:ext cx="216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88" name="公式" r:id="rId2" imgW="241300" imgH="304800" progId="Equation.3">
                    <p:embed/>
                  </p:oleObj>
                </mc:Choice>
                <mc:Fallback>
                  <p:oleObj name="公式" r:id="rId2" imgW="241300" imgH="30480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012"/>
                          <a:ext cx="216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610" name="Object 114"/>
            <p:cNvGraphicFramePr>
              <a:graphicFrameLocks noChangeAspect="1"/>
            </p:cNvGraphicFramePr>
            <p:nvPr/>
          </p:nvGraphicFramePr>
          <p:xfrm>
            <a:off x="3288" y="1149"/>
            <a:ext cx="20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89" name="公式" r:id="rId4" imgW="203200" imgH="355600" progId="Equation.3">
                    <p:embed/>
                  </p:oleObj>
                </mc:Choice>
                <mc:Fallback>
                  <p:oleObj name="公式" r:id="rId4" imgW="203200" imgH="355600" progId="Equation.3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1149"/>
                          <a:ext cx="20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611" name="Object 115"/>
            <p:cNvGraphicFramePr>
              <a:graphicFrameLocks noChangeAspect="1"/>
            </p:cNvGraphicFramePr>
            <p:nvPr/>
          </p:nvGraphicFramePr>
          <p:xfrm>
            <a:off x="3696" y="923"/>
            <a:ext cx="20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90" name="公式" r:id="rId6" imgW="215900" imgH="355600" progId="Equation.3">
                    <p:embed/>
                  </p:oleObj>
                </mc:Choice>
                <mc:Fallback>
                  <p:oleObj name="公式" r:id="rId6" imgW="215900" imgH="3556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23"/>
                          <a:ext cx="202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612" name="Object 116"/>
            <p:cNvGraphicFramePr>
              <a:graphicFrameLocks noChangeAspect="1"/>
            </p:cNvGraphicFramePr>
            <p:nvPr/>
          </p:nvGraphicFramePr>
          <p:xfrm>
            <a:off x="3696" y="1467"/>
            <a:ext cx="2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91" name="公式" r:id="rId8" imgW="215900" imgH="355600" progId="Equation.3">
                    <p:embed/>
                  </p:oleObj>
                </mc:Choice>
                <mc:Fallback>
                  <p:oleObj name="公式" r:id="rId8" imgW="215900" imgH="35560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467"/>
                          <a:ext cx="22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613" name="Object 117"/>
            <p:cNvGraphicFramePr>
              <a:graphicFrameLocks noChangeAspect="1"/>
            </p:cNvGraphicFramePr>
            <p:nvPr/>
          </p:nvGraphicFramePr>
          <p:xfrm>
            <a:off x="3969" y="1286"/>
            <a:ext cx="687" cy="5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92" name="公式" r:id="rId10" imgW="698500" imgH="609600" progId="Equation.3">
                    <p:embed/>
                  </p:oleObj>
                </mc:Choice>
                <mc:Fallback>
                  <p:oleObj name="公式" r:id="rId10" imgW="698500" imgH="6096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86"/>
                          <a:ext cx="687" cy="5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614" name="Object 118"/>
            <p:cNvGraphicFramePr>
              <a:graphicFrameLocks noChangeAspect="1"/>
            </p:cNvGraphicFramePr>
            <p:nvPr/>
          </p:nvGraphicFramePr>
          <p:xfrm>
            <a:off x="4694" y="2193"/>
            <a:ext cx="46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93" name="公式" r:id="rId12" imgW="457200" imgH="304800" progId="Equation.3">
                    <p:embed/>
                  </p:oleObj>
                </mc:Choice>
                <mc:Fallback>
                  <p:oleObj name="公式" r:id="rId12" imgW="457200" imgH="3048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193"/>
                          <a:ext cx="46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15" name="Oval 119"/>
            <p:cNvSpPr>
              <a:spLocks noChangeArrowheads="1"/>
            </p:cNvSpPr>
            <p:nvPr/>
          </p:nvSpPr>
          <p:spPr bwMode="auto">
            <a:xfrm>
              <a:off x="3061" y="190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6" name="Text Box 120"/>
            <p:cNvSpPr txBox="1">
              <a:spLocks noChangeArrowheads="1"/>
            </p:cNvSpPr>
            <p:nvPr/>
          </p:nvSpPr>
          <p:spPr bwMode="auto">
            <a:xfrm>
              <a:off x="4787" y="163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617" name="Text Box 121"/>
            <p:cNvSpPr txBox="1">
              <a:spLocks noChangeArrowheads="1"/>
            </p:cNvSpPr>
            <p:nvPr/>
          </p:nvSpPr>
          <p:spPr bwMode="auto">
            <a:xfrm>
              <a:off x="3244" y="1589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618" name="Text Box 122"/>
            <p:cNvSpPr txBox="1">
              <a:spLocks noChangeArrowheads="1"/>
            </p:cNvSpPr>
            <p:nvPr/>
          </p:nvSpPr>
          <p:spPr bwMode="auto">
            <a:xfrm>
              <a:off x="3243" y="222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06619" name="Group 123"/>
            <p:cNvGrpSpPr/>
            <p:nvPr/>
          </p:nvGrpSpPr>
          <p:grpSpPr bwMode="auto">
            <a:xfrm rot="-5400000">
              <a:off x="4082" y="1756"/>
              <a:ext cx="221" cy="96"/>
              <a:chOff x="3845" y="3156"/>
              <a:chExt cx="221" cy="96"/>
            </a:xfrm>
          </p:grpSpPr>
          <p:sp>
            <p:nvSpPr>
              <p:cNvPr id="106620" name="Line 124"/>
              <p:cNvSpPr>
                <a:spLocks noChangeShapeType="1"/>
              </p:cNvSpPr>
              <p:nvPr/>
            </p:nvSpPr>
            <p:spPr bwMode="auto">
              <a:xfrm>
                <a:off x="3845" y="3156"/>
                <a:ext cx="221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21" name="Line 125"/>
              <p:cNvSpPr>
                <a:spLocks noChangeShapeType="1"/>
              </p:cNvSpPr>
              <p:nvPr/>
            </p:nvSpPr>
            <p:spPr bwMode="auto">
              <a:xfrm flipV="1">
                <a:off x="3845" y="3249"/>
                <a:ext cx="221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622" name="Line 126"/>
            <p:cNvSpPr>
              <a:spLocks noChangeShapeType="1"/>
            </p:cNvSpPr>
            <p:nvPr/>
          </p:nvSpPr>
          <p:spPr bwMode="auto">
            <a:xfrm>
              <a:off x="3654" y="1269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3" name="Line 127"/>
            <p:cNvSpPr>
              <a:spLocks noChangeShapeType="1"/>
            </p:cNvSpPr>
            <p:nvPr/>
          </p:nvSpPr>
          <p:spPr bwMode="auto">
            <a:xfrm>
              <a:off x="3655" y="1269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4" name="Line 128"/>
            <p:cNvSpPr>
              <a:spLocks noChangeShapeType="1"/>
            </p:cNvSpPr>
            <p:nvPr/>
          </p:nvSpPr>
          <p:spPr bwMode="auto">
            <a:xfrm>
              <a:off x="4649" y="1273"/>
              <a:ext cx="0" cy="56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5" name="Line 129"/>
            <p:cNvSpPr>
              <a:spLocks noChangeShapeType="1"/>
            </p:cNvSpPr>
            <p:nvPr/>
          </p:nvSpPr>
          <p:spPr bwMode="auto">
            <a:xfrm>
              <a:off x="4241" y="1817"/>
              <a:ext cx="40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6" name="Line 130"/>
            <p:cNvSpPr>
              <a:spLocks noChangeShapeType="1"/>
            </p:cNvSpPr>
            <p:nvPr/>
          </p:nvSpPr>
          <p:spPr bwMode="auto">
            <a:xfrm>
              <a:off x="3713" y="1269"/>
              <a:ext cx="93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7" name="Line 131"/>
            <p:cNvSpPr>
              <a:spLocks noChangeShapeType="1"/>
            </p:cNvSpPr>
            <p:nvPr/>
          </p:nvSpPr>
          <p:spPr bwMode="auto">
            <a:xfrm>
              <a:off x="3247" y="1501"/>
              <a:ext cx="4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8" name="Line 132"/>
            <p:cNvSpPr>
              <a:spLocks noChangeShapeType="1"/>
            </p:cNvSpPr>
            <p:nvPr/>
          </p:nvSpPr>
          <p:spPr bwMode="auto">
            <a:xfrm>
              <a:off x="4649" y="1545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9" name="Line 133"/>
            <p:cNvSpPr>
              <a:spLocks noChangeShapeType="1"/>
            </p:cNvSpPr>
            <p:nvPr/>
          </p:nvSpPr>
          <p:spPr bwMode="auto">
            <a:xfrm flipH="1">
              <a:off x="5148" y="2478"/>
              <a:ext cx="0" cy="22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30" name="Line 134"/>
            <p:cNvSpPr>
              <a:spLocks noChangeShapeType="1"/>
            </p:cNvSpPr>
            <p:nvPr/>
          </p:nvSpPr>
          <p:spPr bwMode="auto">
            <a:xfrm flipH="1">
              <a:off x="3247" y="2689"/>
              <a:ext cx="188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31" name="Line 135"/>
            <p:cNvSpPr>
              <a:spLocks noChangeShapeType="1"/>
            </p:cNvSpPr>
            <p:nvPr/>
          </p:nvSpPr>
          <p:spPr bwMode="auto">
            <a:xfrm flipH="1">
              <a:off x="3243" y="1489"/>
              <a:ext cx="4" cy="121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32" name="Text Box 136"/>
            <p:cNvSpPr txBox="1">
              <a:spLocks noChangeArrowheads="1"/>
            </p:cNvSpPr>
            <p:nvPr/>
          </p:nvSpPr>
          <p:spPr bwMode="auto">
            <a:xfrm>
              <a:off x="4063" y="890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6633" name="Line 137"/>
            <p:cNvSpPr>
              <a:spLocks noChangeShapeType="1"/>
            </p:cNvSpPr>
            <p:nvPr/>
          </p:nvSpPr>
          <p:spPr bwMode="auto">
            <a:xfrm>
              <a:off x="5148" y="1546"/>
              <a:ext cx="0" cy="5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4" name="Rectangle 138"/>
            <p:cNvSpPr>
              <a:spLocks noChangeArrowheads="1"/>
            </p:cNvSpPr>
            <p:nvPr/>
          </p:nvSpPr>
          <p:spPr bwMode="auto">
            <a:xfrm>
              <a:off x="5102" y="163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35" name="Rectangle 139"/>
            <p:cNvSpPr>
              <a:spLocks noChangeArrowheads="1"/>
            </p:cNvSpPr>
            <p:nvPr/>
          </p:nvSpPr>
          <p:spPr bwMode="auto">
            <a:xfrm>
              <a:off x="4014" y="120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36" name="Line 140"/>
            <p:cNvSpPr>
              <a:spLocks noChangeShapeType="1"/>
            </p:cNvSpPr>
            <p:nvPr/>
          </p:nvSpPr>
          <p:spPr bwMode="auto">
            <a:xfrm>
              <a:off x="3696" y="1817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7" name="Line 141"/>
            <p:cNvSpPr>
              <a:spLocks noChangeShapeType="1"/>
            </p:cNvSpPr>
            <p:nvPr/>
          </p:nvSpPr>
          <p:spPr bwMode="auto">
            <a:xfrm>
              <a:off x="3288" y="1507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38" name="Line 142"/>
            <p:cNvSpPr>
              <a:spLocks noChangeShapeType="1"/>
            </p:cNvSpPr>
            <p:nvPr/>
          </p:nvSpPr>
          <p:spPr bwMode="auto">
            <a:xfrm>
              <a:off x="3696" y="1273"/>
              <a:ext cx="272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6639" name="Group 143"/>
            <p:cNvGrpSpPr/>
            <p:nvPr/>
          </p:nvGrpSpPr>
          <p:grpSpPr bwMode="auto">
            <a:xfrm rot="10800000">
              <a:off x="5139" y="2124"/>
              <a:ext cx="90" cy="363"/>
              <a:chOff x="1565" y="2614"/>
              <a:chExt cx="90" cy="486"/>
            </a:xfrm>
          </p:grpSpPr>
          <p:sp>
            <p:nvSpPr>
              <p:cNvPr id="106640" name="Arc 14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41" name="Arc 14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42" name="Arc 14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43" name="Arc 14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6652" name="Group 156"/>
          <p:cNvGrpSpPr/>
          <p:nvPr/>
        </p:nvGrpSpPr>
        <p:grpSpPr bwMode="auto">
          <a:xfrm>
            <a:off x="844233" y="1409065"/>
            <a:ext cx="6108700" cy="1077913"/>
            <a:chOff x="521" y="300"/>
            <a:chExt cx="3848" cy="679"/>
          </a:xfrm>
        </p:grpSpPr>
        <p:graphicFrame>
          <p:nvGraphicFramePr>
            <p:cNvPr id="106500" name="Object 4"/>
            <p:cNvGraphicFramePr>
              <a:graphicFrameLocks noChangeAspect="1"/>
            </p:cNvGraphicFramePr>
            <p:nvPr/>
          </p:nvGraphicFramePr>
          <p:xfrm>
            <a:off x="521" y="300"/>
            <a:ext cx="3848" cy="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94" name="公式" r:id="rId14" imgW="3822700" imgH="673100" progId="Equation.3">
                    <p:embed/>
                  </p:oleObj>
                </mc:Choice>
                <mc:Fallback>
                  <p:oleObj name="公式" r:id="rId14" imgW="3822700" imgH="673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00"/>
                          <a:ext cx="3848" cy="6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44" name="Line 148"/>
            <p:cNvSpPr>
              <a:spLocks noChangeShapeType="1"/>
            </p:cNvSpPr>
            <p:nvPr/>
          </p:nvSpPr>
          <p:spPr bwMode="auto">
            <a:xfrm>
              <a:off x="2046" y="935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45" name="Line 149"/>
            <p:cNvSpPr>
              <a:spLocks noChangeShapeType="1"/>
            </p:cNvSpPr>
            <p:nvPr/>
          </p:nvSpPr>
          <p:spPr bwMode="auto">
            <a:xfrm>
              <a:off x="2136" y="609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46" name="Line 150"/>
            <p:cNvSpPr>
              <a:spLocks noChangeShapeType="1"/>
            </p:cNvSpPr>
            <p:nvPr/>
          </p:nvSpPr>
          <p:spPr bwMode="auto">
            <a:xfrm>
              <a:off x="3524" y="754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654" name="Group 158"/>
          <p:cNvGrpSpPr/>
          <p:nvPr/>
        </p:nvGrpSpPr>
        <p:grpSpPr bwMode="auto">
          <a:xfrm>
            <a:off x="4144963" y="4077018"/>
            <a:ext cx="6569075" cy="2351087"/>
            <a:chOff x="521" y="2523"/>
            <a:chExt cx="4138" cy="1481"/>
          </a:xfrm>
        </p:grpSpPr>
        <p:graphicFrame>
          <p:nvGraphicFramePr>
            <p:cNvPr id="106502" name="Object 6"/>
            <p:cNvGraphicFramePr>
              <a:graphicFrameLocks noChangeAspect="1"/>
            </p:cNvGraphicFramePr>
            <p:nvPr/>
          </p:nvGraphicFramePr>
          <p:xfrm>
            <a:off x="521" y="2523"/>
            <a:ext cx="4138" cy="1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6195" name="公式" r:id="rId16" imgW="4406900" imgH="1574800" progId="Equation.3">
                    <p:embed/>
                  </p:oleObj>
                </mc:Choice>
                <mc:Fallback>
                  <p:oleObj name="公式" r:id="rId16" imgW="4406900" imgH="157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523"/>
                          <a:ext cx="4138" cy="1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649" name="Line 153"/>
            <p:cNvSpPr>
              <a:spLocks noChangeShapeType="1"/>
            </p:cNvSpPr>
            <p:nvPr/>
          </p:nvSpPr>
          <p:spPr bwMode="auto">
            <a:xfrm>
              <a:off x="1565" y="3974"/>
              <a:ext cx="6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50" name="Line 154"/>
            <p:cNvSpPr>
              <a:spLocks noChangeShapeType="1"/>
            </p:cNvSpPr>
            <p:nvPr/>
          </p:nvSpPr>
          <p:spPr bwMode="auto">
            <a:xfrm>
              <a:off x="2744" y="3793"/>
              <a:ext cx="45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51" name="Line 155"/>
            <p:cNvSpPr>
              <a:spLocks noChangeShapeType="1"/>
            </p:cNvSpPr>
            <p:nvPr/>
          </p:nvSpPr>
          <p:spPr bwMode="auto">
            <a:xfrm>
              <a:off x="4059" y="3793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6656" name="Group 160"/>
          <p:cNvGrpSpPr/>
          <p:nvPr/>
        </p:nvGrpSpPr>
        <p:grpSpPr bwMode="auto">
          <a:xfrm>
            <a:off x="843598" y="2560638"/>
            <a:ext cx="6926262" cy="2300287"/>
            <a:chOff x="385" y="935"/>
            <a:chExt cx="4363" cy="1449"/>
          </a:xfrm>
        </p:grpSpPr>
        <p:grpSp>
          <p:nvGrpSpPr>
            <p:cNvPr id="106653" name="Group 157"/>
            <p:cNvGrpSpPr/>
            <p:nvPr/>
          </p:nvGrpSpPr>
          <p:grpSpPr bwMode="auto">
            <a:xfrm>
              <a:off x="385" y="935"/>
              <a:ext cx="4363" cy="1449"/>
              <a:chOff x="385" y="935"/>
              <a:chExt cx="4363" cy="1449"/>
            </a:xfrm>
          </p:grpSpPr>
          <p:graphicFrame>
            <p:nvGraphicFramePr>
              <p:cNvPr id="106501" name="Object 5"/>
              <p:cNvGraphicFramePr>
                <a:graphicFrameLocks noChangeAspect="1"/>
              </p:cNvGraphicFramePr>
              <p:nvPr/>
            </p:nvGraphicFramePr>
            <p:xfrm>
              <a:off x="385" y="935"/>
              <a:ext cx="4363" cy="1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6196" name="Equation" r:id="rId18" imgW="4483100" imgH="1536700" progId="Equation.DSMT4">
                      <p:embed/>
                    </p:oleObj>
                  </mc:Choice>
                  <mc:Fallback>
                    <p:oleObj name="Equation" r:id="rId18" imgW="4483100" imgH="15367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5" y="935"/>
                            <a:ext cx="4363" cy="14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647" name="Line 151"/>
              <p:cNvSpPr>
                <a:spLocks noChangeShapeType="1"/>
              </p:cNvSpPr>
              <p:nvPr/>
            </p:nvSpPr>
            <p:spPr bwMode="auto">
              <a:xfrm>
                <a:off x="2762" y="1761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6648" name="Line 152"/>
              <p:cNvSpPr>
                <a:spLocks noChangeShapeType="1"/>
              </p:cNvSpPr>
              <p:nvPr/>
            </p:nvSpPr>
            <p:spPr bwMode="auto">
              <a:xfrm>
                <a:off x="3969" y="1588"/>
                <a:ext cx="499" cy="0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6655" name="Line 159"/>
            <p:cNvSpPr>
              <a:spLocks noChangeShapeType="1"/>
            </p:cNvSpPr>
            <p:nvPr/>
          </p:nvSpPr>
          <p:spPr bwMode="auto">
            <a:xfrm>
              <a:off x="1383" y="2341"/>
              <a:ext cx="544" cy="0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063326" y="5302454"/>
            <a:ext cx="1658620" cy="77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b="0" dirty="0" smtClean="0">
                <a:solidFill>
                  <a:srgbClr val="FF0000"/>
                </a:solidFill>
              </a:rPr>
              <a:t>.  .</a:t>
            </a:r>
            <a:endParaRPr lang="en-US" altLang="zh-CN" b="0" dirty="0" smtClean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b="0" dirty="0" smtClean="0">
                <a:solidFill>
                  <a:srgbClr val="FF0000"/>
                </a:solidFill>
              </a:rPr>
              <a:t>I</a:t>
            </a:r>
            <a:r>
              <a:rPr lang="en-US" altLang="zh-CN" b="0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b="0" dirty="0" smtClean="0">
                <a:solidFill>
                  <a:srgbClr val="FF0000"/>
                </a:solidFill>
              </a:rPr>
              <a:t>-I</a:t>
            </a:r>
            <a:r>
              <a:rPr lang="en-US" altLang="zh-CN" b="0" baseline="-25000" dirty="0" smtClean="0">
                <a:solidFill>
                  <a:srgbClr val="FF0000"/>
                </a:solidFill>
              </a:rPr>
              <a:t>2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亦可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764665" y="1420813"/>
            <a:ext cx="411543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列写电路的回路电流方程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和结点电压方程。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628015" y="1409383"/>
            <a:ext cx="12344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3-2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915988" y="3071178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6282" name="Group 202"/>
          <p:cNvGrpSpPr/>
          <p:nvPr/>
        </p:nvGrpSpPr>
        <p:grpSpPr bwMode="auto">
          <a:xfrm>
            <a:off x="8356283" y="4135756"/>
            <a:ext cx="2990850" cy="1462089"/>
            <a:chOff x="3184" y="933"/>
            <a:chExt cx="1884" cy="921"/>
          </a:xfrm>
        </p:grpSpPr>
        <p:grpSp>
          <p:nvGrpSpPr>
            <p:cNvPr id="46181" name="Group 101"/>
            <p:cNvGrpSpPr/>
            <p:nvPr/>
          </p:nvGrpSpPr>
          <p:grpSpPr bwMode="auto">
            <a:xfrm>
              <a:off x="3198" y="933"/>
              <a:ext cx="672" cy="310"/>
              <a:chOff x="3216" y="866"/>
              <a:chExt cx="672" cy="310"/>
            </a:xfrm>
          </p:grpSpPr>
          <p:sp>
            <p:nvSpPr>
              <p:cNvPr id="46160" name="Arc 80"/>
              <p:cNvSpPr/>
              <p:nvPr/>
            </p:nvSpPr>
            <p:spPr bwMode="auto">
              <a:xfrm>
                <a:off x="3216" y="984"/>
                <a:ext cx="672" cy="19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4335 w 43200"/>
                  <a:gd name="T3" fmla="*/ 1258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62" name="Object 82"/>
              <p:cNvGraphicFramePr>
                <a:graphicFrameLocks noChangeAspect="1"/>
              </p:cNvGraphicFramePr>
              <p:nvPr/>
            </p:nvGraphicFramePr>
            <p:xfrm>
              <a:off x="3407" y="866"/>
              <a:ext cx="174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5" name="公式" r:id="rId1" imgW="203200" imgH="355600" progId="Equation.3">
                      <p:embed/>
                    </p:oleObj>
                  </mc:Choice>
                  <mc:Fallback>
                    <p:oleObj name="公式" r:id="rId1" imgW="203200" imgH="35560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7" y="866"/>
                            <a:ext cx="174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182" name="Group 102"/>
            <p:cNvGrpSpPr/>
            <p:nvPr/>
          </p:nvGrpSpPr>
          <p:grpSpPr bwMode="auto">
            <a:xfrm>
              <a:off x="3184" y="1546"/>
              <a:ext cx="672" cy="308"/>
              <a:chOff x="3202" y="1490"/>
              <a:chExt cx="672" cy="308"/>
            </a:xfrm>
          </p:grpSpPr>
          <p:sp>
            <p:nvSpPr>
              <p:cNvPr id="46164" name="Arc 84"/>
              <p:cNvSpPr/>
              <p:nvPr/>
            </p:nvSpPr>
            <p:spPr bwMode="auto">
              <a:xfrm>
                <a:off x="3202" y="1600"/>
                <a:ext cx="672" cy="19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4335 w 43200"/>
                  <a:gd name="T3" fmla="*/ 1258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66" name="Object 86"/>
              <p:cNvGraphicFramePr>
                <a:graphicFrameLocks noChangeAspect="1"/>
              </p:cNvGraphicFramePr>
              <p:nvPr/>
            </p:nvGraphicFramePr>
            <p:xfrm>
              <a:off x="3399" y="1490"/>
              <a:ext cx="18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6" name="公式" r:id="rId3" imgW="215900" imgH="355600" progId="Equation.3">
                      <p:embed/>
                    </p:oleObj>
                  </mc:Choice>
                  <mc:Fallback>
                    <p:oleObj name="公式" r:id="rId3" imgW="215900" imgH="355600" progId="Equation.3">
                      <p:embed/>
                      <p:pic>
                        <p:nvPicPr>
                          <p:cNvPr id="0" name="Object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9" y="1490"/>
                            <a:ext cx="18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184" name="Group 104"/>
            <p:cNvGrpSpPr/>
            <p:nvPr/>
          </p:nvGrpSpPr>
          <p:grpSpPr bwMode="auto">
            <a:xfrm>
              <a:off x="4876" y="936"/>
              <a:ext cx="192" cy="672"/>
              <a:chOff x="4897" y="779"/>
              <a:chExt cx="192" cy="672"/>
            </a:xfrm>
          </p:grpSpPr>
          <p:sp>
            <p:nvSpPr>
              <p:cNvPr id="46168" name="Arc 88"/>
              <p:cNvSpPr/>
              <p:nvPr/>
            </p:nvSpPr>
            <p:spPr bwMode="auto">
              <a:xfrm rot="16200000" flipH="1">
                <a:off x="4657" y="1019"/>
                <a:ext cx="672" cy="19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4335 w 43200"/>
                  <a:gd name="T3" fmla="*/ 1258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70" name="Object 90"/>
              <p:cNvGraphicFramePr>
                <a:graphicFrameLocks noChangeAspect="1"/>
              </p:cNvGraphicFramePr>
              <p:nvPr/>
            </p:nvGraphicFramePr>
            <p:xfrm>
              <a:off x="4897" y="901"/>
              <a:ext cx="189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7" name="公式" r:id="rId5" imgW="215900" imgH="355600" progId="Equation.3">
                      <p:embed/>
                    </p:oleObj>
                  </mc:Choice>
                  <mc:Fallback>
                    <p:oleObj name="公式" r:id="rId5" imgW="215900" imgH="355600" progId="Equation.3">
                      <p:embed/>
                      <p:pic>
                        <p:nvPicPr>
                          <p:cNvPr id="0" name="Object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97" y="901"/>
                            <a:ext cx="189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6183" name="Group 103"/>
            <p:cNvGrpSpPr/>
            <p:nvPr/>
          </p:nvGrpSpPr>
          <p:grpSpPr bwMode="auto">
            <a:xfrm>
              <a:off x="4316" y="1117"/>
              <a:ext cx="196" cy="672"/>
              <a:chOff x="4304" y="1056"/>
              <a:chExt cx="196" cy="672"/>
            </a:xfrm>
          </p:grpSpPr>
          <p:sp>
            <p:nvSpPr>
              <p:cNvPr id="46172" name="Arc 92"/>
              <p:cNvSpPr/>
              <p:nvPr/>
            </p:nvSpPr>
            <p:spPr bwMode="auto">
              <a:xfrm rot="5400000">
                <a:off x="4064" y="1296"/>
                <a:ext cx="672" cy="192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1600 w 43200"/>
                  <a:gd name="T1" fmla="*/ 0 h 43200"/>
                  <a:gd name="T2" fmla="*/ 14335 w 43200"/>
                  <a:gd name="T3" fmla="*/ 1258 h 43200"/>
                  <a:gd name="T4" fmla="*/ 21600 w 43200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43200" fill="none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</a:path>
                  <a:path w="43200" h="43200" stroke="0" extrusionOk="0">
                    <a:moveTo>
                      <a:pt x="21599" y="0"/>
                    </a:move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33529"/>
                      <a:pt x="33529" y="43200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-1" y="12471"/>
                      <a:pt x="5738" y="4328"/>
                      <a:pt x="14335" y="1258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46174" name="Object 94"/>
              <p:cNvGraphicFramePr>
                <a:graphicFrameLocks noChangeAspect="1"/>
              </p:cNvGraphicFramePr>
              <p:nvPr/>
            </p:nvGraphicFramePr>
            <p:xfrm>
              <a:off x="4311" y="1234"/>
              <a:ext cx="189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1328" name="公式" r:id="rId7" imgW="215900" imgH="355600" progId="Equation.3">
                      <p:embed/>
                    </p:oleObj>
                  </mc:Choice>
                  <mc:Fallback>
                    <p:oleObj name="公式" r:id="rId7" imgW="215900" imgH="355600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1" y="1234"/>
                            <a:ext cx="189" cy="3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175" name="Text Box 95"/>
          <p:cNvSpPr txBox="1">
            <a:spLocks noChangeArrowheads="1"/>
          </p:cNvSpPr>
          <p:nvPr/>
        </p:nvSpPr>
        <p:spPr bwMode="auto">
          <a:xfrm>
            <a:off x="1706880" y="3143250"/>
            <a:ext cx="192849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回路方程：</a:t>
            </a:r>
            <a:endParaRPr kumimoji="1" lang="zh-CN" altLang="en-US"/>
          </a:p>
        </p:txBody>
      </p:sp>
      <p:graphicFrame>
        <p:nvGraphicFramePr>
          <p:cNvPr id="46176" name="Object 96"/>
          <p:cNvGraphicFramePr>
            <a:graphicFrameLocks noChangeAspect="1"/>
          </p:cNvGraphicFramePr>
          <p:nvPr/>
        </p:nvGraphicFramePr>
        <p:xfrm>
          <a:off x="702628" y="3719195"/>
          <a:ext cx="687705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29" name="公式" r:id="rId9" imgW="4102100" imgH="355600" progId="Equation.3">
                  <p:embed/>
                </p:oleObj>
              </mc:Choice>
              <mc:Fallback>
                <p:oleObj name="公式" r:id="rId9" imgW="4102100" imgH="35560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8" y="3719195"/>
                        <a:ext cx="687705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77" name="Object 97"/>
          <p:cNvGraphicFramePr>
            <a:graphicFrameLocks noChangeAspect="1"/>
          </p:cNvGraphicFramePr>
          <p:nvPr/>
        </p:nvGraphicFramePr>
        <p:xfrm>
          <a:off x="702628" y="4293870"/>
          <a:ext cx="6877050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0" name="公式" r:id="rId11" imgW="4432300" imgH="355600" progId="Equation.3">
                  <p:embed/>
                </p:oleObj>
              </mc:Choice>
              <mc:Fallback>
                <p:oleObj name="公式" r:id="rId11" imgW="4432300" imgH="355600" progId="Equation.3">
                  <p:embed/>
                  <p:pic>
                    <p:nvPicPr>
                      <p:cNvPr id="0" name="Object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8" y="4293870"/>
                        <a:ext cx="6877050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78" name="Object 98"/>
          <p:cNvGraphicFramePr>
            <a:graphicFrameLocks noChangeAspect="1"/>
          </p:cNvGraphicFramePr>
          <p:nvPr/>
        </p:nvGraphicFramePr>
        <p:xfrm>
          <a:off x="959803" y="4798695"/>
          <a:ext cx="5875337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1" name="Equation" r:id="rId13" imgW="3860800" imgH="609600" progId="Equation.DSMT4">
                  <p:embed/>
                </p:oleObj>
              </mc:Choice>
              <mc:Fallback>
                <p:oleObj name="Equation" r:id="rId13" imgW="3860800" imgH="609600" progId="Equation.DSMT4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9803" y="4798695"/>
                        <a:ext cx="5875337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79" name="Object 99"/>
          <p:cNvGraphicFramePr>
            <a:graphicFrameLocks noChangeAspect="1"/>
          </p:cNvGraphicFramePr>
          <p:nvPr/>
        </p:nvGraphicFramePr>
        <p:xfrm>
          <a:off x="801053" y="5590858"/>
          <a:ext cx="12382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32" name="公式" r:id="rId15" imgW="762000" imgH="355600" progId="Equation.3">
                  <p:embed/>
                </p:oleObj>
              </mc:Choice>
              <mc:Fallback>
                <p:oleObj name="公式" r:id="rId15" imgW="762000" imgH="355600" progId="Equation.3">
                  <p:embed/>
                  <p:pic>
                    <p:nvPicPr>
                      <p:cNvPr id="0" name="Object 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053" y="5590858"/>
                        <a:ext cx="12382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80" name="AutoShape 100"/>
          <p:cNvSpPr/>
          <p:nvPr/>
        </p:nvSpPr>
        <p:spPr bwMode="auto">
          <a:xfrm>
            <a:off x="486728" y="3790633"/>
            <a:ext cx="142875" cy="2249487"/>
          </a:xfrm>
          <a:prstGeom prst="leftBrace">
            <a:avLst>
              <a:gd name="adj1" fmla="val 131204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189" name="Group 10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6190" name="Picture 110" descr="789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91" name="Text Box 11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192" name="Group 11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6193" name="Picture 113" descr="789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194" name="Text Box 11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73" name="Group 19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6274" name="Picture 194" descr="7890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75" name="Text Box 19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1" name="Group 201"/>
          <p:cNvGrpSpPr/>
          <p:nvPr/>
        </p:nvGrpSpPr>
        <p:grpSpPr bwMode="auto">
          <a:xfrm>
            <a:off x="8019733" y="694055"/>
            <a:ext cx="3673475" cy="2547938"/>
            <a:chOff x="521" y="618"/>
            <a:chExt cx="2314" cy="1605"/>
          </a:xfrm>
        </p:grpSpPr>
        <p:sp>
          <p:nvSpPr>
            <p:cNvPr id="46199" name="Line 119"/>
            <p:cNvSpPr>
              <a:spLocks noChangeShapeType="1"/>
            </p:cNvSpPr>
            <p:nvPr/>
          </p:nvSpPr>
          <p:spPr bwMode="auto">
            <a:xfrm>
              <a:off x="2653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1" name="Oval 121"/>
            <p:cNvSpPr>
              <a:spLocks noChangeArrowheads="1"/>
            </p:cNvSpPr>
            <p:nvPr/>
          </p:nvSpPr>
          <p:spPr bwMode="auto">
            <a:xfrm>
              <a:off x="884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2" name="Text Box 122"/>
            <p:cNvSpPr txBox="1">
              <a:spLocks noChangeArrowheads="1"/>
            </p:cNvSpPr>
            <p:nvPr/>
          </p:nvSpPr>
          <p:spPr bwMode="auto">
            <a:xfrm>
              <a:off x="1248" y="79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203" name="Text Box 123"/>
            <p:cNvSpPr txBox="1">
              <a:spLocks noChangeArrowheads="1"/>
            </p:cNvSpPr>
            <p:nvPr/>
          </p:nvSpPr>
          <p:spPr bwMode="auto">
            <a:xfrm>
              <a:off x="657" y="662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206" name="Line 126"/>
            <p:cNvSpPr>
              <a:spLocks noChangeShapeType="1"/>
            </p:cNvSpPr>
            <p:nvPr/>
          </p:nvSpPr>
          <p:spPr bwMode="auto">
            <a:xfrm>
              <a:off x="521" y="799"/>
              <a:ext cx="21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7" name="Line 127"/>
            <p:cNvSpPr>
              <a:spLocks noChangeShapeType="1"/>
            </p:cNvSpPr>
            <p:nvPr/>
          </p:nvSpPr>
          <p:spPr bwMode="auto">
            <a:xfrm>
              <a:off x="521" y="799"/>
              <a:ext cx="0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8" name="Line 128"/>
            <p:cNvSpPr>
              <a:spLocks noChangeShapeType="1"/>
            </p:cNvSpPr>
            <p:nvPr/>
          </p:nvSpPr>
          <p:spPr bwMode="auto">
            <a:xfrm>
              <a:off x="521" y="2160"/>
              <a:ext cx="21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9" name="Line 129"/>
            <p:cNvSpPr>
              <a:spLocks noChangeShapeType="1"/>
            </p:cNvSpPr>
            <p:nvPr/>
          </p:nvSpPr>
          <p:spPr bwMode="auto">
            <a:xfrm flipH="1">
              <a:off x="1601" y="799"/>
              <a:ext cx="12" cy="136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0" name="Line 130"/>
            <p:cNvSpPr>
              <a:spLocks noChangeShapeType="1"/>
            </p:cNvSpPr>
            <p:nvPr/>
          </p:nvSpPr>
          <p:spPr bwMode="auto">
            <a:xfrm>
              <a:off x="521" y="1471"/>
              <a:ext cx="1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1" name="Line 131"/>
            <p:cNvSpPr>
              <a:spLocks noChangeShapeType="1"/>
            </p:cNvSpPr>
            <p:nvPr/>
          </p:nvSpPr>
          <p:spPr bwMode="auto">
            <a:xfrm>
              <a:off x="1073" y="1471"/>
              <a:ext cx="52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2" name="Line 132"/>
            <p:cNvSpPr>
              <a:spLocks noChangeShapeType="1"/>
            </p:cNvSpPr>
            <p:nvPr/>
          </p:nvSpPr>
          <p:spPr bwMode="auto">
            <a:xfrm>
              <a:off x="2239" y="799"/>
              <a:ext cx="0" cy="6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3" name="Line 133"/>
            <p:cNvSpPr>
              <a:spLocks noChangeShapeType="1"/>
            </p:cNvSpPr>
            <p:nvPr/>
          </p:nvSpPr>
          <p:spPr bwMode="auto">
            <a:xfrm>
              <a:off x="2245" y="1525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4" name="Line 134"/>
            <p:cNvSpPr>
              <a:spLocks noChangeShapeType="1"/>
            </p:cNvSpPr>
            <p:nvPr/>
          </p:nvSpPr>
          <p:spPr bwMode="auto">
            <a:xfrm>
              <a:off x="2143" y="1423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15" name="Line 135"/>
            <p:cNvSpPr>
              <a:spLocks noChangeShapeType="1"/>
            </p:cNvSpPr>
            <p:nvPr/>
          </p:nvSpPr>
          <p:spPr bwMode="auto">
            <a:xfrm>
              <a:off x="2143" y="1519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216" name="Object 136"/>
            <p:cNvGraphicFramePr>
              <a:graphicFrameLocks noChangeAspect="1"/>
            </p:cNvGraphicFramePr>
            <p:nvPr/>
          </p:nvGraphicFramePr>
          <p:xfrm>
            <a:off x="974" y="936"/>
            <a:ext cx="259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3" name="公式" r:id="rId18" imgW="241300" imgH="317500" progId="Equation.3">
                    <p:embed/>
                  </p:oleObj>
                </mc:Choice>
                <mc:Fallback>
                  <p:oleObj name="公式" r:id="rId18" imgW="241300" imgH="31750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4" y="936"/>
                          <a:ext cx="259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17" name="Object 137"/>
            <p:cNvGraphicFramePr>
              <a:graphicFrameLocks noChangeAspect="1"/>
            </p:cNvGraphicFramePr>
            <p:nvPr/>
          </p:nvGraphicFramePr>
          <p:xfrm>
            <a:off x="2433" y="928"/>
            <a:ext cx="22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4" name="公式" r:id="rId20" imgW="190500" imgH="317500" progId="Equation.3">
                    <p:embed/>
                  </p:oleObj>
                </mc:Choice>
                <mc:Fallback>
                  <p:oleObj name="公式" r:id="rId20" imgW="190500" imgH="317500" progId="Equation.3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3" y="928"/>
                          <a:ext cx="22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18" name="Text Box 138"/>
            <p:cNvSpPr txBox="1">
              <a:spLocks noChangeArrowheads="1"/>
            </p:cNvSpPr>
            <p:nvPr/>
          </p:nvSpPr>
          <p:spPr bwMode="auto">
            <a:xfrm>
              <a:off x="793" y="1434"/>
              <a:ext cx="25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19" name="Text Box 139"/>
            <p:cNvSpPr txBox="1">
              <a:spLocks noChangeArrowheads="1"/>
            </p:cNvSpPr>
            <p:nvPr/>
          </p:nvSpPr>
          <p:spPr bwMode="auto">
            <a:xfrm>
              <a:off x="1201" y="1480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0" name="Text Box 140"/>
            <p:cNvSpPr txBox="1">
              <a:spLocks noChangeArrowheads="1"/>
            </p:cNvSpPr>
            <p:nvPr/>
          </p:nvSpPr>
          <p:spPr bwMode="auto">
            <a:xfrm>
              <a:off x="1683" y="981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1" name="Text Box 141"/>
            <p:cNvSpPr txBox="1">
              <a:spLocks noChangeArrowheads="1"/>
            </p:cNvSpPr>
            <p:nvPr/>
          </p:nvSpPr>
          <p:spPr bwMode="auto">
            <a:xfrm>
              <a:off x="1655" y="1661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2" name="Text Box 142"/>
            <p:cNvSpPr txBox="1">
              <a:spLocks noChangeArrowheads="1"/>
            </p:cNvSpPr>
            <p:nvPr/>
          </p:nvSpPr>
          <p:spPr bwMode="auto">
            <a:xfrm>
              <a:off x="953" y="177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3" name="Text Box 143"/>
            <p:cNvSpPr txBox="1">
              <a:spLocks noChangeArrowheads="1"/>
            </p:cNvSpPr>
            <p:nvPr/>
          </p:nvSpPr>
          <p:spPr bwMode="auto">
            <a:xfrm>
              <a:off x="1882" y="1298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24" name="Rectangle 144"/>
            <p:cNvSpPr>
              <a:spLocks noChangeArrowheads="1"/>
            </p:cNvSpPr>
            <p:nvPr/>
          </p:nvSpPr>
          <p:spPr bwMode="auto">
            <a:xfrm>
              <a:off x="975" y="208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5" name="Rectangle 145"/>
            <p:cNvSpPr>
              <a:spLocks noChangeArrowheads="1"/>
            </p:cNvSpPr>
            <p:nvPr/>
          </p:nvSpPr>
          <p:spPr bwMode="auto">
            <a:xfrm>
              <a:off x="155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6" name="Rectangle 146"/>
            <p:cNvSpPr>
              <a:spLocks noChangeArrowheads="1"/>
            </p:cNvSpPr>
            <p:nvPr/>
          </p:nvSpPr>
          <p:spPr bwMode="auto">
            <a:xfrm>
              <a:off x="1537" y="16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27" name="Rectangle 147"/>
            <p:cNvSpPr>
              <a:spLocks noChangeArrowheads="1"/>
            </p:cNvSpPr>
            <p:nvPr/>
          </p:nvSpPr>
          <p:spPr bwMode="auto">
            <a:xfrm>
              <a:off x="1193" y="140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04" name="Line 124"/>
            <p:cNvSpPr>
              <a:spLocks noChangeShapeType="1"/>
            </p:cNvSpPr>
            <p:nvPr/>
          </p:nvSpPr>
          <p:spPr bwMode="auto">
            <a:xfrm flipV="1">
              <a:off x="2653" y="1071"/>
              <a:ext cx="0" cy="31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269" name="Group 189"/>
            <p:cNvGrpSpPr/>
            <p:nvPr/>
          </p:nvGrpSpPr>
          <p:grpSpPr bwMode="auto">
            <a:xfrm>
              <a:off x="2472" y="1389"/>
              <a:ext cx="363" cy="363"/>
              <a:chOff x="2471" y="1298"/>
              <a:chExt cx="363" cy="363"/>
            </a:xfrm>
          </p:grpSpPr>
          <p:sp>
            <p:nvSpPr>
              <p:cNvPr id="46200" name="Oval 120"/>
              <p:cNvSpPr>
                <a:spLocks noChangeArrowheads="1"/>
              </p:cNvSpPr>
              <p:nvPr/>
            </p:nvSpPr>
            <p:spPr bwMode="auto">
              <a:xfrm>
                <a:off x="2471" y="129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05" name="Line 125"/>
              <p:cNvSpPr>
                <a:spLocks noChangeShapeType="1"/>
              </p:cNvSpPr>
              <p:nvPr/>
            </p:nvSpPr>
            <p:spPr bwMode="auto">
              <a:xfrm>
                <a:off x="2471" y="148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46276" name="Group 196"/>
            <p:cNvGrpSpPr/>
            <p:nvPr/>
          </p:nvGrpSpPr>
          <p:grpSpPr bwMode="auto">
            <a:xfrm rot="5400000">
              <a:off x="815" y="1231"/>
              <a:ext cx="91" cy="408"/>
              <a:chOff x="1565" y="2614"/>
              <a:chExt cx="90" cy="486"/>
            </a:xfrm>
          </p:grpSpPr>
          <p:sp>
            <p:nvSpPr>
              <p:cNvPr id="46277" name="Arc 197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78" name="Arc 198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79" name="Arc 199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80" name="Arc 200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6288" name="Group 208"/>
          <p:cNvGrpSpPr/>
          <p:nvPr/>
        </p:nvGrpSpPr>
        <p:grpSpPr bwMode="auto">
          <a:xfrm>
            <a:off x="7962584" y="3273743"/>
            <a:ext cx="4032251" cy="2852739"/>
            <a:chOff x="2971" y="435"/>
            <a:chExt cx="2540" cy="1797"/>
          </a:xfrm>
        </p:grpSpPr>
        <p:sp>
          <p:nvSpPr>
            <p:cNvPr id="46233" name="Line 153"/>
            <p:cNvSpPr>
              <a:spLocks noChangeShapeType="1"/>
            </p:cNvSpPr>
            <p:nvPr/>
          </p:nvSpPr>
          <p:spPr bwMode="auto">
            <a:xfrm>
              <a:off x="2971" y="2160"/>
              <a:ext cx="235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6234" name="Object 154"/>
            <p:cNvGraphicFramePr>
              <a:graphicFrameLocks noChangeAspect="1"/>
            </p:cNvGraphicFramePr>
            <p:nvPr/>
          </p:nvGraphicFramePr>
          <p:xfrm>
            <a:off x="5103" y="981"/>
            <a:ext cx="23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5" name="公式" r:id="rId22" imgW="215900" imgH="355600" progId="Equation.3">
                    <p:embed/>
                  </p:oleObj>
                </mc:Choice>
                <mc:Fallback>
                  <p:oleObj name="公式" r:id="rId22" imgW="215900" imgH="355600" progId="Equation.3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981"/>
                          <a:ext cx="23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35" name="Object 155"/>
            <p:cNvGraphicFramePr>
              <a:graphicFrameLocks noChangeAspect="1"/>
            </p:cNvGraphicFramePr>
            <p:nvPr/>
          </p:nvGraphicFramePr>
          <p:xfrm>
            <a:off x="3043" y="1466"/>
            <a:ext cx="41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6" name="公式" r:id="rId24" imgW="457200" imgH="304800" progId="Equation.3">
                    <p:embed/>
                  </p:oleObj>
                </mc:Choice>
                <mc:Fallback>
                  <p:oleObj name="公式" r:id="rId24" imgW="457200" imgH="304800" progId="Equation.3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1466"/>
                          <a:ext cx="41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36" name="Object 156"/>
            <p:cNvGraphicFramePr>
              <a:graphicFrameLocks noChangeAspect="1"/>
            </p:cNvGraphicFramePr>
            <p:nvPr/>
          </p:nvGraphicFramePr>
          <p:xfrm>
            <a:off x="4631" y="1506"/>
            <a:ext cx="413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7" name="Equation" r:id="rId26" imgW="520700" imgH="647700" progId="Equation.DSMT4">
                    <p:embed/>
                  </p:oleObj>
                </mc:Choice>
                <mc:Fallback>
                  <p:oleObj name="Equation" r:id="rId26" imgW="520700" imgH="647700" progId="Equation.DSMT4">
                    <p:embed/>
                    <p:pic>
                      <p:nvPicPr>
                        <p:cNvPr id="0" name="Object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1" y="1506"/>
                          <a:ext cx="413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237" name="Object 157"/>
            <p:cNvGraphicFramePr>
              <a:graphicFrameLocks noChangeAspect="1"/>
            </p:cNvGraphicFramePr>
            <p:nvPr/>
          </p:nvGraphicFramePr>
          <p:xfrm>
            <a:off x="3112" y="768"/>
            <a:ext cx="267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338" name="公式" r:id="rId28" imgW="266700" imgH="355600" progId="Equation.3">
                    <p:embed/>
                  </p:oleObj>
                </mc:Choice>
                <mc:Fallback>
                  <p:oleObj name="公式" r:id="rId28" imgW="266700" imgH="355600" progId="Equation.3">
                    <p:embed/>
                    <p:pic>
                      <p:nvPicPr>
                        <p:cNvPr id="0" name="Object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2" y="768"/>
                          <a:ext cx="267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238" name="Line 158"/>
            <p:cNvSpPr>
              <a:spLocks noChangeShapeType="1"/>
            </p:cNvSpPr>
            <p:nvPr/>
          </p:nvSpPr>
          <p:spPr bwMode="auto">
            <a:xfrm>
              <a:off x="5329" y="799"/>
              <a:ext cx="0" cy="1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0" name="Oval 160"/>
            <p:cNvSpPr>
              <a:spLocks noChangeArrowheads="1"/>
            </p:cNvSpPr>
            <p:nvPr/>
          </p:nvSpPr>
          <p:spPr bwMode="auto">
            <a:xfrm>
              <a:off x="3334" y="618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1" name="Text Box 161"/>
            <p:cNvSpPr txBox="1">
              <a:spLocks noChangeArrowheads="1"/>
            </p:cNvSpPr>
            <p:nvPr/>
          </p:nvSpPr>
          <p:spPr bwMode="auto">
            <a:xfrm>
              <a:off x="3698" y="526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242" name="Text Box 162"/>
            <p:cNvSpPr txBox="1">
              <a:spLocks noChangeArrowheads="1"/>
            </p:cNvSpPr>
            <p:nvPr/>
          </p:nvSpPr>
          <p:spPr bwMode="auto">
            <a:xfrm>
              <a:off x="3107" y="435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6243" name="Line 163"/>
            <p:cNvSpPr>
              <a:spLocks noChangeShapeType="1"/>
            </p:cNvSpPr>
            <p:nvPr/>
          </p:nvSpPr>
          <p:spPr bwMode="auto">
            <a:xfrm flipV="1">
              <a:off x="5329" y="981"/>
              <a:ext cx="0" cy="4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6271" name="Group 191"/>
            <p:cNvGrpSpPr/>
            <p:nvPr/>
          </p:nvGrpSpPr>
          <p:grpSpPr bwMode="auto">
            <a:xfrm>
              <a:off x="5148" y="1389"/>
              <a:ext cx="363" cy="363"/>
              <a:chOff x="8187" y="1117"/>
              <a:chExt cx="363" cy="363"/>
            </a:xfrm>
          </p:grpSpPr>
          <p:sp>
            <p:nvSpPr>
              <p:cNvPr id="46239" name="Oval 159"/>
              <p:cNvSpPr>
                <a:spLocks noChangeArrowheads="1"/>
              </p:cNvSpPr>
              <p:nvPr/>
            </p:nvSpPr>
            <p:spPr bwMode="auto">
              <a:xfrm>
                <a:off x="8187" y="1117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44" name="Line 164"/>
              <p:cNvSpPr>
                <a:spLocks noChangeShapeType="1"/>
              </p:cNvSpPr>
              <p:nvPr/>
            </p:nvSpPr>
            <p:spPr bwMode="auto">
              <a:xfrm>
                <a:off x="8187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6245" name="Line 165"/>
            <p:cNvSpPr>
              <a:spLocks noChangeShapeType="1"/>
            </p:cNvSpPr>
            <p:nvPr/>
          </p:nvSpPr>
          <p:spPr bwMode="auto">
            <a:xfrm>
              <a:off x="2971" y="799"/>
              <a:ext cx="2358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6" name="Line 166"/>
            <p:cNvSpPr>
              <a:spLocks noChangeShapeType="1"/>
            </p:cNvSpPr>
            <p:nvPr/>
          </p:nvSpPr>
          <p:spPr bwMode="auto">
            <a:xfrm>
              <a:off x="2971" y="799"/>
              <a:ext cx="0" cy="1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7" name="Line 167"/>
            <p:cNvSpPr>
              <a:spLocks noChangeShapeType="1"/>
            </p:cNvSpPr>
            <p:nvPr/>
          </p:nvSpPr>
          <p:spPr bwMode="auto">
            <a:xfrm flipH="1">
              <a:off x="4051" y="799"/>
              <a:ext cx="12" cy="1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8" name="Line 168"/>
            <p:cNvSpPr>
              <a:spLocks noChangeShapeType="1"/>
            </p:cNvSpPr>
            <p:nvPr/>
          </p:nvSpPr>
          <p:spPr bwMode="auto">
            <a:xfrm>
              <a:off x="2971" y="1471"/>
              <a:ext cx="1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49" name="Line 169"/>
            <p:cNvSpPr>
              <a:spLocks noChangeShapeType="1"/>
            </p:cNvSpPr>
            <p:nvPr/>
          </p:nvSpPr>
          <p:spPr bwMode="auto">
            <a:xfrm>
              <a:off x="3515" y="1480"/>
              <a:ext cx="5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0" name="Line 170"/>
            <p:cNvSpPr>
              <a:spLocks noChangeShapeType="1"/>
            </p:cNvSpPr>
            <p:nvPr/>
          </p:nvSpPr>
          <p:spPr bwMode="auto">
            <a:xfrm>
              <a:off x="4734" y="799"/>
              <a:ext cx="0" cy="6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1" name="Line 171"/>
            <p:cNvSpPr>
              <a:spLocks noChangeShapeType="1"/>
            </p:cNvSpPr>
            <p:nvPr/>
          </p:nvSpPr>
          <p:spPr bwMode="auto">
            <a:xfrm>
              <a:off x="4638" y="1423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2" name="Line 172"/>
            <p:cNvSpPr>
              <a:spLocks noChangeShapeType="1"/>
            </p:cNvSpPr>
            <p:nvPr/>
          </p:nvSpPr>
          <p:spPr bwMode="auto">
            <a:xfrm>
              <a:off x="4638" y="1519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3" name="Text Box 173"/>
            <p:cNvSpPr txBox="1">
              <a:spLocks noChangeArrowheads="1"/>
            </p:cNvSpPr>
            <p:nvPr/>
          </p:nvSpPr>
          <p:spPr bwMode="auto">
            <a:xfrm>
              <a:off x="3688" y="1454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54" name="Text Box 174"/>
            <p:cNvSpPr txBox="1">
              <a:spLocks noChangeArrowheads="1"/>
            </p:cNvSpPr>
            <p:nvPr/>
          </p:nvSpPr>
          <p:spPr bwMode="auto">
            <a:xfrm>
              <a:off x="4105" y="890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55" name="Text Box 175"/>
            <p:cNvSpPr txBox="1">
              <a:spLocks noChangeArrowheads="1"/>
            </p:cNvSpPr>
            <p:nvPr/>
          </p:nvSpPr>
          <p:spPr bwMode="auto">
            <a:xfrm>
              <a:off x="4105" y="1706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56" name="Text Box 176"/>
            <p:cNvSpPr txBox="1">
              <a:spLocks noChangeArrowheads="1"/>
            </p:cNvSpPr>
            <p:nvPr/>
          </p:nvSpPr>
          <p:spPr bwMode="auto">
            <a:xfrm>
              <a:off x="3594" y="1813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257" name="Rectangle 177"/>
            <p:cNvSpPr>
              <a:spLocks noChangeArrowheads="1"/>
            </p:cNvSpPr>
            <p:nvPr/>
          </p:nvSpPr>
          <p:spPr bwMode="auto">
            <a:xfrm>
              <a:off x="3425" y="20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8" name="Rectangle 178"/>
            <p:cNvSpPr>
              <a:spLocks noChangeArrowheads="1"/>
            </p:cNvSpPr>
            <p:nvPr/>
          </p:nvSpPr>
          <p:spPr bwMode="auto">
            <a:xfrm>
              <a:off x="4005" y="98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59" name="Rectangle 179"/>
            <p:cNvSpPr>
              <a:spLocks noChangeArrowheads="1"/>
            </p:cNvSpPr>
            <p:nvPr/>
          </p:nvSpPr>
          <p:spPr bwMode="auto">
            <a:xfrm>
              <a:off x="3987" y="1661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60" name="Rectangle 180"/>
            <p:cNvSpPr>
              <a:spLocks noChangeArrowheads="1"/>
            </p:cNvSpPr>
            <p:nvPr/>
          </p:nvSpPr>
          <p:spPr bwMode="auto">
            <a:xfrm>
              <a:off x="3651" y="138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265" name="Line 185"/>
            <p:cNvSpPr>
              <a:spLocks noChangeShapeType="1"/>
            </p:cNvSpPr>
            <p:nvPr/>
          </p:nvSpPr>
          <p:spPr bwMode="auto">
            <a:xfrm>
              <a:off x="4740" y="1525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6283" name="Group 203"/>
            <p:cNvGrpSpPr/>
            <p:nvPr/>
          </p:nvGrpSpPr>
          <p:grpSpPr bwMode="auto">
            <a:xfrm rot="5400000">
              <a:off x="3265" y="1231"/>
              <a:ext cx="91" cy="408"/>
              <a:chOff x="1565" y="2614"/>
              <a:chExt cx="90" cy="486"/>
            </a:xfrm>
          </p:grpSpPr>
          <p:sp>
            <p:nvSpPr>
              <p:cNvPr id="46284" name="Arc 20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85" name="Arc 20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86" name="Arc 20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287" name="Arc 20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椭圆 1"/>
          <p:cNvSpPr/>
          <p:nvPr/>
        </p:nvSpPr>
        <p:spPr bwMode="auto">
          <a:xfrm>
            <a:off x="2358415" y="4915376"/>
            <a:ext cx="711076" cy="8193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65535" y="5737999"/>
            <a:ext cx="4889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错</a:t>
            </a:r>
            <a:endParaRPr lang="zh-CN" altLang="en-US" sz="2400" dirty="0">
              <a:solidFill>
                <a:srgbClr val="FF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2450" y="2564785"/>
            <a:ext cx="419029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电路方程</a:t>
            </a:r>
            <a:r>
              <a:rPr lang="zh-CN" altLang="en-US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列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写，无受控源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6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4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46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2000"/>
                                        <p:tgtEl>
                                          <p:spTgt spid="46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4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autoUpdateAnimBg="0"/>
      <p:bldP spid="46083" grpId="0" bldLvl="0" animBg="1"/>
      <p:bldP spid="46084" grpId="0" bldLvl="0" animBg="1" autoUpdateAnimBg="0"/>
      <p:bldP spid="46175" grpId="0" bldLvl="0" animBg="1" autoUpdateAnimBg="0"/>
      <p:bldP spid="46180" grpId="0" bldLvl="0" animBg="1"/>
      <p:bldP spid="2" grpId="0" bldLvl="0" animBg="1"/>
      <p:bldP spid="7" grpId="0"/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102" name="Object 46"/>
          <p:cNvGraphicFramePr>
            <a:graphicFrameLocks noChangeAspect="1"/>
          </p:cNvGraphicFramePr>
          <p:nvPr/>
        </p:nvGraphicFramePr>
        <p:xfrm>
          <a:off x="9395460" y="851124"/>
          <a:ext cx="56038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39" name="公式" r:id="rId1" imgW="355600" imgH="355600" progId="Equation.3">
                  <p:embed/>
                </p:oleObj>
              </mc:Choice>
              <mc:Fallback>
                <p:oleObj name="公式" r:id="rId1" imgW="3556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5460" y="851124"/>
                        <a:ext cx="56038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3" name="Object 47"/>
          <p:cNvGraphicFramePr>
            <a:graphicFrameLocks noChangeAspect="1"/>
          </p:cNvGraphicFramePr>
          <p:nvPr/>
        </p:nvGraphicFramePr>
        <p:xfrm>
          <a:off x="9611360" y="2220913"/>
          <a:ext cx="58737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0" name="公式" r:id="rId3" imgW="368300" imgH="355600" progId="Equation.3">
                  <p:embed/>
                </p:oleObj>
              </mc:Choice>
              <mc:Fallback>
                <p:oleObj name="公式" r:id="rId3" imgW="368300" imgH="355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1360" y="2220913"/>
                        <a:ext cx="58737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4" name="Object 48"/>
          <p:cNvGraphicFramePr>
            <a:graphicFrameLocks noChangeAspect="1"/>
          </p:cNvGraphicFramePr>
          <p:nvPr/>
        </p:nvGraphicFramePr>
        <p:xfrm>
          <a:off x="9610725" y="3589338"/>
          <a:ext cx="56038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1" name="公式" r:id="rId5" imgW="355600" imgH="355600" progId="Equation.3">
                  <p:embed/>
                </p:oleObj>
              </mc:Choice>
              <mc:Fallback>
                <p:oleObj name="公式" r:id="rId5" imgW="355600" imgH="355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10725" y="3589338"/>
                        <a:ext cx="56038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5" name="Text Box 49"/>
          <p:cNvSpPr txBox="1">
            <a:spLocks noChangeArrowheads="1"/>
          </p:cNvSpPr>
          <p:nvPr/>
        </p:nvSpPr>
        <p:spPr bwMode="auto">
          <a:xfrm>
            <a:off x="1415098" y="2146300"/>
            <a:ext cx="17310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结点方程</a:t>
            </a:r>
            <a:r>
              <a:rPr kumimoji="1" lang="en-US" altLang="zh-CN">
                <a:latin typeface="Times New Roman" panose="02020603050405020304" pitchFamily="18" charset="0"/>
              </a:rPr>
              <a:t>: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graphicFrame>
        <p:nvGraphicFramePr>
          <p:cNvPr id="45106" name="Object 50"/>
          <p:cNvGraphicFramePr>
            <a:graphicFrameLocks noChangeAspect="1"/>
          </p:cNvGraphicFramePr>
          <p:nvPr/>
        </p:nvGraphicFramePr>
        <p:xfrm>
          <a:off x="1592263" y="3142615"/>
          <a:ext cx="1393825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2" name="公式" r:id="rId7" imgW="812800" imgH="355600" progId="Equation.3">
                  <p:embed/>
                </p:oleObj>
              </mc:Choice>
              <mc:Fallback>
                <p:oleObj name="公式" r:id="rId7" imgW="812800" imgH="355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2263" y="3142615"/>
                        <a:ext cx="1393825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7" name="Object 51"/>
          <p:cNvGraphicFramePr>
            <a:graphicFrameLocks noChangeAspect="1"/>
          </p:cNvGraphicFramePr>
          <p:nvPr/>
        </p:nvGraphicFramePr>
        <p:xfrm>
          <a:off x="1490663" y="3647440"/>
          <a:ext cx="7273925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3" name="公式" r:id="rId9" imgW="4330700" imgH="660400" progId="Equation.3">
                  <p:embed/>
                </p:oleObj>
              </mc:Choice>
              <mc:Fallback>
                <p:oleObj name="公式" r:id="rId9" imgW="4330700" imgH="6604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0663" y="3647440"/>
                        <a:ext cx="7273925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108" name="Object 52"/>
          <p:cNvGraphicFramePr>
            <a:graphicFrameLocks noChangeAspect="1"/>
          </p:cNvGraphicFramePr>
          <p:nvPr/>
        </p:nvGraphicFramePr>
        <p:xfrm>
          <a:off x="1577975" y="4798378"/>
          <a:ext cx="7239000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44" name="公式" r:id="rId11" imgW="4229100" imgH="660400" progId="Equation.3">
                  <p:embed/>
                </p:oleObj>
              </mc:Choice>
              <mc:Fallback>
                <p:oleObj name="公式" r:id="rId11" imgW="4229100" imgH="6604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4798378"/>
                        <a:ext cx="7239000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09" name="AutoShape 53"/>
          <p:cNvSpPr/>
          <p:nvPr/>
        </p:nvSpPr>
        <p:spPr bwMode="auto">
          <a:xfrm>
            <a:off x="1203325" y="3358515"/>
            <a:ext cx="144463" cy="2376488"/>
          </a:xfrm>
          <a:prstGeom prst="leftBrace">
            <a:avLst>
              <a:gd name="adj1" fmla="val 137087"/>
              <a:gd name="adj2" fmla="val 50000"/>
            </a:avLst>
          </a:prstGeom>
          <a:noFill/>
          <a:ln w="28575">
            <a:solidFill>
              <a:srgbClr val="FFFF00"/>
            </a:solidFill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5149" name="Group 93"/>
          <p:cNvGrpSpPr/>
          <p:nvPr/>
        </p:nvGrpSpPr>
        <p:grpSpPr bwMode="auto">
          <a:xfrm>
            <a:off x="7523798" y="2220913"/>
            <a:ext cx="288925" cy="504825"/>
            <a:chOff x="1292" y="1026"/>
            <a:chExt cx="182" cy="318"/>
          </a:xfrm>
        </p:grpSpPr>
        <p:sp>
          <p:nvSpPr>
            <p:cNvPr id="45147" name="Line 91"/>
            <p:cNvSpPr>
              <a:spLocks noChangeShapeType="1"/>
            </p:cNvSpPr>
            <p:nvPr/>
          </p:nvSpPr>
          <p:spPr bwMode="auto">
            <a:xfrm flipH="1">
              <a:off x="1292" y="1207"/>
              <a:ext cx="182" cy="0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8" name="Line 92"/>
            <p:cNvSpPr>
              <a:spLocks noChangeShapeType="1"/>
            </p:cNvSpPr>
            <p:nvPr/>
          </p:nvSpPr>
          <p:spPr bwMode="auto">
            <a:xfrm>
              <a:off x="1292" y="1026"/>
              <a:ext cx="0" cy="318"/>
            </a:xfrm>
            <a:prstGeom prst="line">
              <a:avLst/>
            </a:prstGeom>
            <a:noFill/>
            <a:ln w="38100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5154" name="Group 9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5155" name="Picture 99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56" name="Text Box 10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5157" name="Group 10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5158" name="Picture 102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159" name="Text Box 10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5237" name="Group 18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5238" name="Picture 182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239" name="Text Box 18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5276" name="Group 220"/>
          <p:cNvGrpSpPr/>
          <p:nvPr/>
        </p:nvGrpSpPr>
        <p:grpSpPr bwMode="auto">
          <a:xfrm>
            <a:off x="7811135" y="1141413"/>
            <a:ext cx="4032250" cy="2562225"/>
            <a:chOff x="3220" y="754"/>
            <a:chExt cx="2540" cy="1614"/>
          </a:xfrm>
        </p:grpSpPr>
        <p:sp>
          <p:nvSpPr>
            <p:cNvPr id="45241" name="Line 185"/>
            <p:cNvSpPr>
              <a:spLocks noChangeShapeType="1"/>
            </p:cNvSpPr>
            <p:nvPr/>
          </p:nvSpPr>
          <p:spPr bwMode="auto">
            <a:xfrm>
              <a:off x="3220" y="2296"/>
              <a:ext cx="235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242" name="Object 186"/>
            <p:cNvGraphicFramePr>
              <a:graphicFrameLocks noChangeAspect="1"/>
            </p:cNvGraphicFramePr>
            <p:nvPr/>
          </p:nvGraphicFramePr>
          <p:xfrm>
            <a:off x="5352" y="1117"/>
            <a:ext cx="233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5" name="公式" r:id="rId14" imgW="215900" imgH="355600" progId="Equation.3">
                    <p:embed/>
                  </p:oleObj>
                </mc:Choice>
                <mc:Fallback>
                  <p:oleObj name="公式" r:id="rId14" imgW="215900" imgH="35560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2" y="1117"/>
                          <a:ext cx="233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43" name="Object 187"/>
            <p:cNvGraphicFramePr>
              <a:graphicFrameLocks noChangeAspect="1"/>
            </p:cNvGraphicFramePr>
            <p:nvPr/>
          </p:nvGraphicFramePr>
          <p:xfrm>
            <a:off x="3356" y="1616"/>
            <a:ext cx="419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6" name="公式" r:id="rId16" imgW="457200" imgH="304800" progId="Equation.3">
                    <p:embed/>
                  </p:oleObj>
                </mc:Choice>
                <mc:Fallback>
                  <p:oleObj name="公式" r:id="rId16" imgW="457200" imgH="30480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6" y="1616"/>
                          <a:ext cx="419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44" name="Object 188"/>
            <p:cNvGraphicFramePr>
              <a:graphicFrameLocks noChangeAspect="1"/>
            </p:cNvGraphicFramePr>
            <p:nvPr/>
          </p:nvGraphicFramePr>
          <p:xfrm>
            <a:off x="5012" y="1557"/>
            <a:ext cx="413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7" name="Equation" r:id="rId18" imgW="520700" imgH="647700" progId="Equation.DSMT4">
                    <p:embed/>
                  </p:oleObj>
                </mc:Choice>
                <mc:Fallback>
                  <p:oleObj name="Equation" r:id="rId18" imgW="520700" imgH="647700" progId="Equation.DSMT4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557"/>
                          <a:ext cx="413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245" name="Object 189"/>
            <p:cNvGraphicFramePr>
              <a:graphicFrameLocks noChangeAspect="1"/>
            </p:cNvGraphicFramePr>
            <p:nvPr/>
          </p:nvGraphicFramePr>
          <p:xfrm>
            <a:off x="3645" y="1131"/>
            <a:ext cx="267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48" name="Microsoft 公式 3.0" r:id="rId20" imgW="266700" imgH="355600" progId="Equation.3">
                    <p:embed/>
                  </p:oleObj>
                </mc:Choice>
                <mc:Fallback>
                  <p:oleObj name="Microsoft 公式 3.0" r:id="rId20" imgW="266700" imgH="35560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5" y="1131"/>
                          <a:ext cx="267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246" name="Line 190"/>
            <p:cNvSpPr>
              <a:spLocks noChangeShapeType="1"/>
            </p:cNvSpPr>
            <p:nvPr/>
          </p:nvSpPr>
          <p:spPr bwMode="auto">
            <a:xfrm>
              <a:off x="5578" y="935"/>
              <a:ext cx="0" cy="1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47" name="Oval 191"/>
            <p:cNvSpPr>
              <a:spLocks noChangeArrowheads="1"/>
            </p:cNvSpPr>
            <p:nvPr/>
          </p:nvSpPr>
          <p:spPr bwMode="auto">
            <a:xfrm>
              <a:off x="3583" y="754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48" name="Text Box 192"/>
            <p:cNvSpPr txBox="1">
              <a:spLocks noChangeArrowheads="1"/>
            </p:cNvSpPr>
            <p:nvPr/>
          </p:nvSpPr>
          <p:spPr bwMode="auto">
            <a:xfrm>
              <a:off x="3947" y="93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249" name="Text Box 193"/>
            <p:cNvSpPr txBox="1">
              <a:spLocks noChangeArrowheads="1"/>
            </p:cNvSpPr>
            <p:nvPr/>
          </p:nvSpPr>
          <p:spPr bwMode="auto">
            <a:xfrm>
              <a:off x="3356" y="798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5250" name="Line 194"/>
            <p:cNvSpPr>
              <a:spLocks noChangeShapeType="1"/>
            </p:cNvSpPr>
            <p:nvPr/>
          </p:nvSpPr>
          <p:spPr bwMode="auto">
            <a:xfrm flipV="1">
              <a:off x="5578" y="1117"/>
              <a:ext cx="0" cy="4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5251" name="Group 195"/>
            <p:cNvGrpSpPr/>
            <p:nvPr/>
          </p:nvGrpSpPr>
          <p:grpSpPr bwMode="auto">
            <a:xfrm>
              <a:off x="5397" y="1525"/>
              <a:ext cx="363" cy="363"/>
              <a:chOff x="8187" y="1117"/>
              <a:chExt cx="363" cy="363"/>
            </a:xfrm>
          </p:grpSpPr>
          <p:sp>
            <p:nvSpPr>
              <p:cNvPr id="45252" name="Oval 196"/>
              <p:cNvSpPr>
                <a:spLocks noChangeArrowheads="1"/>
              </p:cNvSpPr>
              <p:nvPr/>
            </p:nvSpPr>
            <p:spPr bwMode="auto">
              <a:xfrm>
                <a:off x="8187" y="1117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53" name="Line 197"/>
              <p:cNvSpPr>
                <a:spLocks noChangeShapeType="1"/>
              </p:cNvSpPr>
              <p:nvPr/>
            </p:nvSpPr>
            <p:spPr bwMode="auto">
              <a:xfrm>
                <a:off x="8187" y="1298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45254" name="Line 198"/>
            <p:cNvSpPr>
              <a:spLocks noChangeShapeType="1"/>
            </p:cNvSpPr>
            <p:nvPr/>
          </p:nvSpPr>
          <p:spPr bwMode="auto">
            <a:xfrm>
              <a:off x="3220" y="935"/>
              <a:ext cx="2358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55" name="Line 199"/>
            <p:cNvSpPr>
              <a:spLocks noChangeShapeType="1"/>
            </p:cNvSpPr>
            <p:nvPr/>
          </p:nvSpPr>
          <p:spPr bwMode="auto">
            <a:xfrm>
              <a:off x="3220" y="935"/>
              <a:ext cx="0" cy="1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56" name="Line 200"/>
            <p:cNvSpPr>
              <a:spLocks noChangeShapeType="1"/>
            </p:cNvSpPr>
            <p:nvPr/>
          </p:nvSpPr>
          <p:spPr bwMode="auto">
            <a:xfrm flipH="1">
              <a:off x="4300" y="935"/>
              <a:ext cx="12" cy="1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57" name="Line 201"/>
            <p:cNvSpPr>
              <a:spLocks noChangeShapeType="1"/>
            </p:cNvSpPr>
            <p:nvPr/>
          </p:nvSpPr>
          <p:spPr bwMode="auto">
            <a:xfrm>
              <a:off x="3220" y="1607"/>
              <a:ext cx="1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58" name="Line 202"/>
            <p:cNvSpPr>
              <a:spLocks noChangeShapeType="1"/>
            </p:cNvSpPr>
            <p:nvPr/>
          </p:nvSpPr>
          <p:spPr bwMode="auto">
            <a:xfrm>
              <a:off x="3764" y="1616"/>
              <a:ext cx="5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59" name="Line 203"/>
            <p:cNvSpPr>
              <a:spLocks noChangeShapeType="1"/>
            </p:cNvSpPr>
            <p:nvPr/>
          </p:nvSpPr>
          <p:spPr bwMode="auto">
            <a:xfrm>
              <a:off x="4983" y="935"/>
              <a:ext cx="0" cy="6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60" name="Line 204"/>
            <p:cNvSpPr>
              <a:spLocks noChangeShapeType="1"/>
            </p:cNvSpPr>
            <p:nvPr/>
          </p:nvSpPr>
          <p:spPr bwMode="auto">
            <a:xfrm>
              <a:off x="4887" y="1559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61" name="Line 205"/>
            <p:cNvSpPr>
              <a:spLocks noChangeShapeType="1"/>
            </p:cNvSpPr>
            <p:nvPr/>
          </p:nvSpPr>
          <p:spPr bwMode="auto">
            <a:xfrm>
              <a:off x="4887" y="1655"/>
              <a:ext cx="192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62" name="Text Box 206"/>
            <p:cNvSpPr txBox="1">
              <a:spLocks noChangeArrowheads="1"/>
            </p:cNvSpPr>
            <p:nvPr/>
          </p:nvSpPr>
          <p:spPr bwMode="auto">
            <a:xfrm>
              <a:off x="3937" y="1590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3" name="Text Box 207"/>
            <p:cNvSpPr txBox="1">
              <a:spLocks noChangeArrowheads="1"/>
            </p:cNvSpPr>
            <p:nvPr/>
          </p:nvSpPr>
          <p:spPr bwMode="auto">
            <a:xfrm>
              <a:off x="4354" y="1026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4" name="Text Box 208"/>
            <p:cNvSpPr txBox="1">
              <a:spLocks noChangeArrowheads="1"/>
            </p:cNvSpPr>
            <p:nvPr/>
          </p:nvSpPr>
          <p:spPr bwMode="auto">
            <a:xfrm>
              <a:off x="4354" y="1842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5" name="Text Box 209"/>
            <p:cNvSpPr txBox="1">
              <a:spLocks noChangeArrowheads="1"/>
            </p:cNvSpPr>
            <p:nvPr/>
          </p:nvSpPr>
          <p:spPr bwMode="auto">
            <a:xfrm>
              <a:off x="3652" y="1911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266" name="Rectangle 210"/>
            <p:cNvSpPr>
              <a:spLocks noChangeArrowheads="1"/>
            </p:cNvSpPr>
            <p:nvPr/>
          </p:nvSpPr>
          <p:spPr bwMode="auto">
            <a:xfrm>
              <a:off x="3674" y="223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67" name="Rectangle 211"/>
            <p:cNvSpPr>
              <a:spLocks noChangeArrowheads="1"/>
            </p:cNvSpPr>
            <p:nvPr/>
          </p:nvSpPr>
          <p:spPr bwMode="auto">
            <a:xfrm>
              <a:off x="4254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68" name="Rectangle 212"/>
            <p:cNvSpPr>
              <a:spLocks noChangeArrowheads="1"/>
            </p:cNvSpPr>
            <p:nvPr/>
          </p:nvSpPr>
          <p:spPr bwMode="auto">
            <a:xfrm>
              <a:off x="4236" y="179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69" name="Rectangle 213"/>
            <p:cNvSpPr>
              <a:spLocks noChangeArrowheads="1"/>
            </p:cNvSpPr>
            <p:nvPr/>
          </p:nvSpPr>
          <p:spPr bwMode="auto">
            <a:xfrm>
              <a:off x="3900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270" name="Line 214"/>
            <p:cNvSpPr>
              <a:spLocks noChangeShapeType="1"/>
            </p:cNvSpPr>
            <p:nvPr/>
          </p:nvSpPr>
          <p:spPr bwMode="auto">
            <a:xfrm>
              <a:off x="4989" y="1661"/>
              <a:ext cx="0" cy="63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271" name="Group 215"/>
            <p:cNvGrpSpPr/>
            <p:nvPr/>
          </p:nvGrpSpPr>
          <p:grpSpPr bwMode="auto">
            <a:xfrm rot="5400000">
              <a:off x="3514" y="1367"/>
              <a:ext cx="91" cy="408"/>
              <a:chOff x="1565" y="2614"/>
              <a:chExt cx="90" cy="486"/>
            </a:xfrm>
          </p:grpSpPr>
          <p:sp>
            <p:nvSpPr>
              <p:cNvPr id="45272" name="Arc 216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3" name="Arc 217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4" name="Arc 218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275" name="Arc 219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791585" y="2693035"/>
            <a:ext cx="3194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注意：不要错、漏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 bwMode="auto">
          <a:xfrm>
            <a:off x="1656507" y="3862819"/>
            <a:ext cx="1511350" cy="8193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3444503" y="4942939"/>
            <a:ext cx="711076" cy="8193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6612855" y="4915629"/>
            <a:ext cx="711076" cy="819398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5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05" grpId="0" bldLvl="0" animBg="1" autoUpdateAnimBg="0"/>
      <p:bldP spid="45109" grpId="0" bldLvl="0" animBg="1"/>
      <p:bldP spid="2" grpId="0"/>
      <p:bldP spid="59" grpId="0" bldLvl="0" animBg="1"/>
      <p:bldP spid="60" grpId="0" bldLvl="0" animBg="1"/>
      <p:bldP spid="61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1634173" y="2496820"/>
            <a:ext cx="322072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方法</a:t>
            </a:r>
            <a:r>
              <a:rPr kumimoji="1" lang="en-US" altLang="zh-CN" b="0">
                <a:latin typeface="Times New Roman" panose="02020603050405020304" pitchFamily="18" charset="0"/>
              </a:rPr>
              <a:t>1</a:t>
            </a:r>
            <a:r>
              <a:rPr kumimoji="1" lang="zh-CN" altLang="en-US">
                <a:latin typeface="Times New Roman" panose="02020603050405020304" pitchFamily="18" charset="0"/>
              </a:rPr>
              <a:t>：电源变换：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1501775" y="3069908"/>
          <a:ext cx="4927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09" name="公式" r:id="rId1" imgW="3136900" imgH="647700" progId="Equation.3">
                  <p:embed/>
                </p:oleObj>
              </mc:Choice>
              <mc:Fallback>
                <p:oleObj name="公式" r:id="rId1" imgW="3136900" imgH="647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1775" y="3069908"/>
                        <a:ext cx="4927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986473" y="2496820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986790" y="1338580"/>
            <a:ext cx="1295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3-3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78" name="Object 46"/>
          <p:cNvGraphicFramePr>
            <a:graphicFrameLocks noChangeAspect="1"/>
          </p:cNvGraphicFramePr>
          <p:nvPr/>
        </p:nvGraphicFramePr>
        <p:xfrm>
          <a:off x="1420178" y="4092575"/>
          <a:ext cx="30956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0" name="公式" r:id="rId3" imgW="1524000" imgH="558800" progId="Equation.3">
                  <p:embed/>
                </p:oleObj>
              </mc:Choice>
              <mc:Fallback>
                <p:oleObj name="公式" r:id="rId3" imgW="1524000" imgH="558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178" y="4092575"/>
                        <a:ext cx="3095625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79" name="Object 47"/>
          <p:cNvGraphicFramePr>
            <a:graphicFrameLocks noChangeAspect="1"/>
          </p:cNvGraphicFramePr>
          <p:nvPr/>
        </p:nvGraphicFramePr>
        <p:xfrm>
          <a:off x="4444365" y="4149725"/>
          <a:ext cx="3613785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11" name="公式" r:id="rId5" imgW="1676400" imgH="495300" progId="Equation.3">
                  <p:embed/>
                </p:oleObj>
              </mc:Choice>
              <mc:Fallback>
                <p:oleObj name="公式" r:id="rId5" imgW="1676400" imgH="495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365" y="4149725"/>
                        <a:ext cx="3613785" cy="9385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86" name="Group 5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4087" name="Picture 55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88" name="Text Box 5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089" name="Group 5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4090" name="Picture 5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091" name="Text Box 5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150" name="Group 118"/>
          <p:cNvGrpSpPr/>
          <p:nvPr/>
        </p:nvGrpSpPr>
        <p:grpSpPr bwMode="auto">
          <a:xfrm>
            <a:off x="8609965" y="3853498"/>
            <a:ext cx="3117850" cy="1817687"/>
            <a:chOff x="3198" y="981"/>
            <a:chExt cx="1964" cy="1145"/>
          </a:xfrm>
        </p:grpSpPr>
        <p:sp>
          <p:nvSpPr>
            <p:cNvPr id="44117" name="Line 85"/>
            <p:cNvSpPr>
              <a:spLocks noChangeShapeType="1"/>
            </p:cNvSpPr>
            <p:nvPr/>
          </p:nvSpPr>
          <p:spPr bwMode="auto">
            <a:xfrm>
              <a:off x="3380" y="1026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8" name="Rectangle 86"/>
            <p:cNvSpPr>
              <a:spLocks noChangeArrowheads="1"/>
            </p:cNvSpPr>
            <p:nvPr/>
          </p:nvSpPr>
          <p:spPr bwMode="auto">
            <a:xfrm>
              <a:off x="3970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9" name="Oval 87"/>
            <p:cNvSpPr>
              <a:spLocks noChangeArrowheads="1"/>
            </p:cNvSpPr>
            <p:nvPr/>
          </p:nvSpPr>
          <p:spPr bwMode="auto">
            <a:xfrm>
              <a:off x="3198" y="157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0" name="Line 88"/>
            <p:cNvSpPr>
              <a:spLocks noChangeShapeType="1"/>
            </p:cNvSpPr>
            <p:nvPr/>
          </p:nvSpPr>
          <p:spPr bwMode="auto">
            <a:xfrm>
              <a:off x="3390" y="1031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21" name="Line 89"/>
            <p:cNvSpPr>
              <a:spLocks noChangeShapeType="1"/>
            </p:cNvSpPr>
            <p:nvPr/>
          </p:nvSpPr>
          <p:spPr bwMode="auto">
            <a:xfrm>
              <a:off x="4866" y="1031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122" name="Object 90"/>
            <p:cNvGraphicFramePr>
              <a:graphicFrameLocks noChangeAspect="1"/>
            </p:cNvGraphicFramePr>
            <p:nvPr/>
          </p:nvGraphicFramePr>
          <p:xfrm>
            <a:off x="3607" y="1570"/>
            <a:ext cx="927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2" name="公式" r:id="rId8" imgW="1016000" imgH="355600" progId="Equation.3">
                    <p:embed/>
                  </p:oleObj>
                </mc:Choice>
                <mc:Fallback>
                  <p:oleObj name="公式" r:id="rId8" imgW="1016000" imgH="355600" progId="Equation.3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" y="1570"/>
                          <a:ext cx="927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23" name="Text Box 91"/>
            <p:cNvSpPr txBox="1">
              <a:spLocks noChangeArrowheads="1"/>
            </p:cNvSpPr>
            <p:nvPr/>
          </p:nvSpPr>
          <p:spPr bwMode="auto">
            <a:xfrm>
              <a:off x="4242" y="1026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24" name="Text Box 92"/>
            <p:cNvSpPr txBox="1">
              <a:spLocks noChangeArrowheads="1"/>
            </p:cNvSpPr>
            <p:nvPr/>
          </p:nvSpPr>
          <p:spPr bwMode="auto">
            <a:xfrm>
              <a:off x="3425" y="1117"/>
              <a:ext cx="634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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25" name="Text Box 93"/>
            <p:cNvSpPr txBox="1">
              <a:spLocks noChangeArrowheads="1"/>
            </p:cNvSpPr>
            <p:nvPr/>
          </p:nvSpPr>
          <p:spPr bwMode="auto">
            <a:xfrm>
              <a:off x="4922" y="1389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26" name="Line 94"/>
            <p:cNvSpPr>
              <a:spLocks noChangeShapeType="1"/>
            </p:cNvSpPr>
            <p:nvPr/>
          </p:nvSpPr>
          <p:spPr bwMode="auto">
            <a:xfrm flipH="1">
              <a:off x="4867" y="1026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127" name="Object 95"/>
            <p:cNvGraphicFramePr>
              <a:graphicFrameLocks noChangeAspect="1"/>
            </p:cNvGraphicFramePr>
            <p:nvPr/>
          </p:nvGraphicFramePr>
          <p:xfrm>
            <a:off x="4921" y="1026"/>
            <a:ext cx="17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3" name="公式" r:id="rId10" imgW="165100" imgH="292100" progId="Equation.3">
                    <p:embed/>
                  </p:oleObj>
                </mc:Choice>
                <mc:Fallback>
                  <p:oleObj name="公式" r:id="rId10" imgW="165100" imgH="292100" progId="Equation.3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1" y="1026"/>
                          <a:ext cx="17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28" name="Text Box 96"/>
            <p:cNvSpPr txBox="1">
              <a:spLocks noChangeArrowheads="1"/>
            </p:cNvSpPr>
            <p:nvPr/>
          </p:nvSpPr>
          <p:spPr bwMode="auto">
            <a:xfrm>
              <a:off x="3470" y="134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29" name="Text Box 97"/>
            <p:cNvSpPr txBox="1">
              <a:spLocks noChangeArrowheads="1"/>
            </p:cNvSpPr>
            <p:nvPr/>
          </p:nvSpPr>
          <p:spPr bwMode="auto">
            <a:xfrm>
              <a:off x="3516" y="179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30" name="Rectangle 98"/>
            <p:cNvSpPr>
              <a:spLocks noChangeArrowheads="1"/>
            </p:cNvSpPr>
            <p:nvPr/>
          </p:nvSpPr>
          <p:spPr bwMode="auto">
            <a:xfrm>
              <a:off x="4795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1" name="Rectangle 99"/>
            <p:cNvSpPr>
              <a:spLocks noChangeArrowheads="1"/>
            </p:cNvSpPr>
            <p:nvPr/>
          </p:nvSpPr>
          <p:spPr bwMode="auto">
            <a:xfrm>
              <a:off x="3334" y="1117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32" name="Line 100"/>
            <p:cNvSpPr>
              <a:spLocks noChangeShapeType="1"/>
            </p:cNvSpPr>
            <p:nvPr/>
          </p:nvSpPr>
          <p:spPr bwMode="auto">
            <a:xfrm>
              <a:off x="3380" y="2024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44" name="Group 112"/>
          <p:cNvGrpSpPr/>
          <p:nvPr/>
        </p:nvGrpSpPr>
        <p:grpSpPr bwMode="auto">
          <a:xfrm>
            <a:off x="7949883" y="1198245"/>
            <a:ext cx="3405188" cy="1681163"/>
            <a:chOff x="703" y="1026"/>
            <a:chExt cx="2145" cy="1059"/>
          </a:xfrm>
        </p:grpSpPr>
        <p:sp>
          <p:nvSpPr>
            <p:cNvPr id="44096" name="Line 64"/>
            <p:cNvSpPr>
              <a:spLocks noChangeShapeType="1"/>
            </p:cNvSpPr>
            <p:nvPr/>
          </p:nvSpPr>
          <p:spPr bwMode="auto">
            <a:xfrm>
              <a:off x="878" y="1077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98" name="Text Box 66"/>
            <p:cNvSpPr txBox="1">
              <a:spLocks noChangeArrowheads="1"/>
            </p:cNvSpPr>
            <p:nvPr/>
          </p:nvSpPr>
          <p:spPr bwMode="auto">
            <a:xfrm>
              <a:off x="2109" y="1117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99" name="Line 67"/>
            <p:cNvSpPr>
              <a:spLocks noChangeShapeType="1"/>
            </p:cNvSpPr>
            <p:nvPr/>
          </p:nvSpPr>
          <p:spPr bwMode="auto">
            <a:xfrm>
              <a:off x="878" y="1077"/>
              <a:ext cx="1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0" name="Line 68"/>
            <p:cNvSpPr>
              <a:spLocks noChangeShapeType="1"/>
            </p:cNvSpPr>
            <p:nvPr/>
          </p:nvSpPr>
          <p:spPr bwMode="auto">
            <a:xfrm>
              <a:off x="1406" y="1077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1" name="Line 69"/>
            <p:cNvSpPr>
              <a:spLocks noChangeShapeType="1"/>
            </p:cNvSpPr>
            <p:nvPr/>
          </p:nvSpPr>
          <p:spPr bwMode="auto">
            <a:xfrm>
              <a:off x="1964" y="1075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2" name="Line 70"/>
            <p:cNvSpPr>
              <a:spLocks noChangeShapeType="1"/>
            </p:cNvSpPr>
            <p:nvPr/>
          </p:nvSpPr>
          <p:spPr bwMode="auto">
            <a:xfrm>
              <a:off x="2558" y="1077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3" name="Line 71"/>
            <p:cNvSpPr>
              <a:spLocks noChangeShapeType="1"/>
            </p:cNvSpPr>
            <p:nvPr/>
          </p:nvSpPr>
          <p:spPr bwMode="auto">
            <a:xfrm>
              <a:off x="878" y="2085"/>
              <a:ext cx="1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05" name="Line 73"/>
            <p:cNvSpPr>
              <a:spLocks noChangeShapeType="1"/>
            </p:cNvSpPr>
            <p:nvPr/>
          </p:nvSpPr>
          <p:spPr bwMode="auto">
            <a:xfrm flipH="1" flipV="1">
              <a:off x="876" y="1156"/>
              <a:ext cx="8" cy="32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106" name="Object 74"/>
            <p:cNvGraphicFramePr>
              <a:graphicFrameLocks noChangeAspect="1"/>
            </p:cNvGraphicFramePr>
            <p:nvPr/>
          </p:nvGraphicFramePr>
          <p:xfrm>
            <a:off x="884" y="1162"/>
            <a:ext cx="22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4" name="公式" r:id="rId12" imgW="215900" imgH="355600" progId="Equation.3">
                    <p:embed/>
                  </p:oleObj>
                </mc:Choice>
                <mc:Fallback>
                  <p:oleObj name="公式" r:id="rId12" imgW="215900" imgH="3556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162"/>
                          <a:ext cx="22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07" name="Text Box 75"/>
            <p:cNvSpPr txBox="1">
              <a:spLocks noChangeArrowheads="1"/>
            </p:cNvSpPr>
            <p:nvPr/>
          </p:nvSpPr>
          <p:spPr bwMode="auto">
            <a:xfrm>
              <a:off x="1429" y="1434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08" name="Text Box 76"/>
            <p:cNvSpPr txBox="1">
              <a:spLocks noChangeArrowheads="1"/>
            </p:cNvSpPr>
            <p:nvPr/>
          </p:nvSpPr>
          <p:spPr bwMode="auto">
            <a:xfrm>
              <a:off x="2608" y="1434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09" name="Text Box 77"/>
            <p:cNvSpPr txBox="1">
              <a:spLocks noChangeArrowheads="1"/>
            </p:cNvSpPr>
            <p:nvPr/>
          </p:nvSpPr>
          <p:spPr bwMode="auto">
            <a:xfrm>
              <a:off x="1973" y="1434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110" name="Line 78"/>
            <p:cNvSpPr>
              <a:spLocks noChangeShapeType="1"/>
            </p:cNvSpPr>
            <p:nvPr/>
          </p:nvSpPr>
          <p:spPr bwMode="auto">
            <a:xfrm>
              <a:off x="2562" y="1071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111" name="Object 79"/>
            <p:cNvGraphicFramePr>
              <a:graphicFrameLocks noChangeAspect="1"/>
            </p:cNvGraphicFramePr>
            <p:nvPr/>
          </p:nvGraphicFramePr>
          <p:xfrm>
            <a:off x="2608" y="1071"/>
            <a:ext cx="17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5" name="公式" r:id="rId14" imgW="165100" imgH="292100" progId="Equation.3">
                    <p:embed/>
                  </p:oleObj>
                </mc:Choice>
                <mc:Fallback>
                  <p:oleObj name="公式" r:id="rId14" imgW="165100" imgH="2921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1071"/>
                          <a:ext cx="17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12" name="Rectangle 80"/>
            <p:cNvSpPr>
              <a:spLocks noChangeArrowheads="1"/>
            </p:cNvSpPr>
            <p:nvPr/>
          </p:nvSpPr>
          <p:spPr bwMode="auto">
            <a:xfrm>
              <a:off x="2490" y="14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3" name="Rectangle 81"/>
            <p:cNvSpPr>
              <a:spLocks noChangeArrowheads="1"/>
            </p:cNvSpPr>
            <p:nvPr/>
          </p:nvSpPr>
          <p:spPr bwMode="auto">
            <a:xfrm>
              <a:off x="1901" y="14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4" name="Rectangle 82"/>
            <p:cNvSpPr>
              <a:spLocks noChangeArrowheads="1"/>
            </p:cNvSpPr>
            <p:nvPr/>
          </p:nvSpPr>
          <p:spPr bwMode="auto">
            <a:xfrm>
              <a:off x="1338" y="14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115" name="Rectangle 83"/>
            <p:cNvSpPr>
              <a:spLocks noChangeArrowheads="1"/>
            </p:cNvSpPr>
            <p:nvPr/>
          </p:nvSpPr>
          <p:spPr bwMode="auto">
            <a:xfrm>
              <a:off x="2109" y="102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4136" name="Group 104"/>
            <p:cNvGrpSpPr/>
            <p:nvPr/>
          </p:nvGrpSpPr>
          <p:grpSpPr bwMode="auto">
            <a:xfrm>
              <a:off x="703" y="1479"/>
              <a:ext cx="363" cy="363"/>
              <a:chOff x="703" y="1435"/>
              <a:chExt cx="363" cy="363"/>
            </a:xfrm>
          </p:grpSpPr>
          <p:sp>
            <p:nvSpPr>
              <p:cNvPr id="44097" name="Oval 65"/>
              <p:cNvSpPr>
                <a:spLocks noChangeArrowheads="1"/>
              </p:cNvSpPr>
              <p:nvPr/>
            </p:nvSpPr>
            <p:spPr bwMode="auto">
              <a:xfrm>
                <a:off x="703" y="1435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104" name="Line 72"/>
              <p:cNvSpPr>
                <a:spLocks noChangeShapeType="1"/>
              </p:cNvSpPr>
              <p:nvPr/>
            </p:nvSpPr>
            <p:spPr bwMode="auto">
              <a:xfrm>
                <a:off x="703" y="1616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138" name="Group 10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4139" name="Picture 107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140" name="Text Box 10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4143" name="Group 111"/>
          <p:cNvGrpSpPr/>
          <p:nvPr/>
        </p:nvGrpSpPr>
        <p:grpSpPr bwMode="auto">
          <a:xfrm>
            <a:off x="2269490" y="1364298"/>
            <a:ext cx="5345113" cy="1020762"/>
            <a:chOff x="1012" y="317"/>
            <a:chExt cx="3367" cy="643"/>
          </a:xfrm>
        </p:grpSpPr>
        <p:graphicFrame>
          <p:nvGraphicFramePr>
            <p:cNvPr id="44034" name="Object 2"/>
            <p:cNvGraphicFramePr>
              <a:graphicFrameLocks noChangeAspect="1"/>
            </p:cNvGraphicFramePr>
            <p:nvPr/>
          </p:nvGraphicFramePr>
          <p:xfrm>
            <a:off x="1012" y="317"/>
            <a:ext cx="3367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6" name="公式" r:id="rId16" imgW="3822700" imgH="660400" progId="Equation.3">
                    <p:embed/>
                  </p:oleObj>
                </mc:Choice>
                <mc:Fallback>
                  <p:oleObj name="公式" r:id="rId16" imgW="3822700" imgH="6604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2" y="317"/>
                          <a:ext cx="3367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1" name="Line 109"/>
            <p:cNvSpPr>
              <a:spLocks noChangeShapeType="1"/>
            </p:cNvSpPr>
            <p:nvPr/>
          </p:nvSpPr>
          <p:spPr bwMode="auto">
            <a:xfrm>
              <a:off x="2154" y="600"/>
              <a:ext cx="31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49" name="Group 117"/>
          <p:cNvGrpSpPr/>
          <p:nvPr/>
        </p:nvGrpSpPr>
        <p:grpSpPr bwMode="auto">
          <a:xfrm>
            <a:off x="3795395" y="5302568"/>
            <a:ext cx="2563813" cy="547687"/>
            <a:chOff x="2154" y="3521"/>
            <a:chExt cx="1615" cy="345"/>
          </a:xfrm>
        </p:grpSpPr>
        <p:graphicFrame>
          <p:nvGraphicFramePr>
            <p:cNvPr id="44081" name="Object 49"/>
            <p:cNvGraphicFramePr>
              <a:graphicFrameLocks noChangeAspect="1"/>
            </p:cNvGraphicFramePr>
            <p:nvPr/>
          </p:nvGraphicFramePr>
          <p:xfrm>
            <a:off x="2154" y="3521"/>
            <a:ext cx="161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7" name="公式" r:id="rId18" imgW="1574800" imgH="342900" progId="Equation.3">
                    <p:embed/>
                  </p:oleObj>
                </mc:Choice>
                <mc:Fallback>
                  <p:oleObj name="公式" r:id="rId18" imgW="1574800" imgH="3429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521"/>
                          <a:ext cx="161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V="1">
              <a:off x="2934" y="3820"/>
              <a:ext cx="54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48" name="Group 116"/>
          <p:cNvGrpSpPr/>
          <p:nvPr/>
        </p:nvGrpSpPr>
        <p:grpSpPr bwMode="auto">
          <a:xfrm>
            <a:off x="1563370" y="5158105"/>
            <a:ext cx="2590800" cy="1017588"/>
            <a:chOff x="748" y="3430"/>
            <a:chExt cx="1632" cy="641"/>
          </a:xfrm>
        </p:grpSpPr>
        <p:graphicFrame>
          <p:nvGraphicFramePr>
            <p:cNvPr id="44080" name="Object 48"/>
            <p:cNvGraphicFramePr>
              <a:graphicFrameLocks noChangeAspect="1"/>
            </p:cNvGraphicFramePr>
            <p:nvPr/>
          </p:nvGraphicFramePr>
          <p:xfrm>
            <a:off x="748" y="3430"/>
            <a:ext cx="1632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118" name="公式" r:id="rId20" imgW="1587500" imgH="622300" progId="Equation.3">
                    <p:embed/>
                  </p:oleObj>
                </mc:Choice>
                <mc:Fallback>
                  <p:oleObj name="公式" r:id="rId20" imgW="1587500" imgH="6223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3430"/>
                          <a:ext cx="1632" cy="6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46" name="Line 114"/>
            <p:cNvSpPr>
              <a:spLocks noChangeShapeType="1"/>
            </p:cNvSpPr>
            <p:nvPr/>
          </p:nvSpPr>
          <p:spPr bwMode="auto">
            <a:xfrm>
              <a:off x="1701" y="3720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7" name="Line 115"/>
            <p:cNvSpPr>
              <a:spLocks noChangeShapeType="1"/>
            </p:cNvSpPr>
            <p:nvPr/>
          </p:nvSpPr>
          <p:spPr bwMode="auto">
            <a:xfrm>
              <a:off x="1320" y="4029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9265860" y="3116580"/>
            <a:ext cx="16259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等效电源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87200" y="4078337"/>
            <a:ext cx="6408101" cy="1728748"/>
            <a:chOff x="1783035" y="4437112"/>
            <a:chExt cx="6408101" cy="1728748"/>
          </a:xfrm>
        </p:grpSpPr>
        <p:sp>
          <p:nvSpPr>
            <p:cNvPr id="2" name="TextBox 1"/>
            <p:cNvSpPr txBox="1"/>
            <p:nvPr/>
          </p:nvSpPr>
          <p:spPr>
            <a:xfrm>
              <a:off x="6230256" y="5643890"/>
              <a:ext cx="19608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串并联分流</a:t>
              </a:r>
              <a:endPara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68" name="椭圆 67"/>
            <p:cNvSpPr/>
            <p:nvPr/>
          </p:nvSpPr>
          <p:spPr bwMode="auto">
            <a:xfrm>
              <a:off x="1783035" y="4437112"/>
              <a:ext cx="2510360" cy="100811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>
              <a:off x="4154489" y="5301208"/>
              <a:ext cx="2141220" cy="35941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074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5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autoUpdateAnimBg="0"/>
      <p:bldP spid="44037" grpId="0" bldLvl="0" animBg="1" autoUpdateAnimBg="0"/>
      <p:bldP spid="44038" grpId="0" bldLvl="0" animBg="1"/>
      <p:bldP spid="6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87425" y="1696085"/>
            <a:ext cx="429323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方法</a:t>
            </a:r>
            <a:r>
              <a:rPr kumimoji="1" lang="en-US" altLang="zh-CN" b="0">
                <a:latin typeface="Times New Roman" panose="02020603050405020304" pitchFamily="18" charset="0"/>
              </a:rPr>
              <a:t>2</a:t>
            </a:r>
            <a:r>
              <a:rPr kumimoji="1" lang="zh-CN" altLang="en-US"/>
              <a:t>：戴维宁等效变换：</a:t>
            </a:r>
            <a:endParaRPr kumimoji="1" lang="zh-CN" altLang="en-US"/>
          </a:p>
        </p:txBody>
      </p:sp>
      <p:sp>
        <p:nvSpPr>
          <p:cNvPr id="43083" name="Text Box 75"/>
          <p:cNvSpPr txBox="1">
            <a:spLocks noChangeArrowheads="1"/>
          </p:cNvSpPr>
          <p:nvPr/>
        </p:nvSpPr>
        <p:spPr bwMode="auto">
          <a:xfrm>
            <a:off x="987425" y="2639378"/>
            <a:ext cx="23279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求开路电压：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43084" name="Text Box 76"/>
          <p:cNvSpPr txBox="1">
            <a:spLocks noChangeArrowheads="1"/>
          </p:cNvSpPr>
          <p:nvPr/>
        </p:nvSpPr>
        <p:spPr bwMode="auto">
          <a:xfrm>
            <a:off x="987425" y="3646805"/>
            <a:ext cx="23279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求等效电阻：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43085" name="Object 77"/>
          <p:cNvGraphicFramePr>
            <a:graphicFrameLocks noChangeAspect="1"/>
          </p:cNvGraphicFramePr>
          <p:nvPr/>
        </p:nvGraphicFramePr>
        <p:xfrm>
          <a:off x="3148013" y="3646488"/>
          <a:ext cx="5040312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2294" name="公式" r:id="rId1" imgW="2984500" imgH="355600" progId="Equation.3">
                  <p:embed/>
                </p:oleObj>
              </mc:Choice>
              <mc:Fallback>
                <p:oleObj name="公式" r:id="rId1" imgW="2984500" imgH="3556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8013" y="3646488"/>
                        <a:ext cx="5040312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91" name="Group 8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3092" name="Picture 8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93" name="Text Box 8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3094" name="Group 8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3095" name="Picture 8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096" name="Text Box 8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3146" name="Group 138"/>
          <p:cNvGrpSpPr/>
          <p:nvPr/>
        </p:nvGrpSpPr>
        <p:grpSpPr bwMode="auto">
          <a:xfrm>
            <a:off x="8844263" y="3706495"/>
            <a:ext cx="2486317" cy="2098658"/>
            <a:chOff x="3029" y="572"/>
            <a:chExt cx="1566" cy="1329"/>
          </a:xfrm>
        </p:grpSpPr>
        <p:sp>
          <p:nvSpPr>
            <p:cNvPr id="43122" name="Oval 114"/>
            <p:cNvSpPr>
              <a:spLocks noChangeArrowheads="1"/>
            </p:cNvSpPr>
            <p:nvPr/>
          </p:nvSpPr>
          <p:spPr bwMode="auto">
            <a:xfrm>
              <a:off x="3446" y="125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3" name="Line 115"/>
            <p:cNvSpPr>
              <a:spLocks noChangeShapeType="1"/>
            </p:cNvSpPr>
            <p:nvPr/>
          </p:nvSpPr>
          <p:spPr bwMode="auto">
            <a:xfrm>
              <a:off x="3628" y="1842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4" name="Line 116"/>
            <p:cNvSpPr>
              <a:spLocks noChangeShapeType="1"/>
            </p:cNvSpPr>
            <p:nvPr/>
          </p:nvSpPr>
          <p:spPr bwMode="auto">
            <a:xfrm flipH="1">
              <a:off x="3628" y="617"/>
              <a:ext cx="0" cy="122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5" name="Line 117"/>
            <p:cNvSpPr>
              <a:spLocks noChangeShapeType="1"/>
            </p:cNvSpPr>
            <p:nvPr/>
          </p:nvSpPr>
          <p:spPr bwMode="auto">
            <a:xfrm flipH="1">
              <a:off x="4535" y="617"/>
              <a:ext cx="0" cy="12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6" name="Text Box 118"/>
            <p:cNvSpPr txBox="1">
              <a:spLocks noChangeArrowheads="1"/>
            </p:cNvSpPr>
            <p:nvPr/>
          </p:nvSpPr>
          <p:spPr bwMode="auto">
            <a:xfrm>
              <a:off x="3190" y="618"/>
              <a:ext cx="451" cy="4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27" name="Text Box 119"/>
            <p:cNvSpPr txBox="1">
              <a:spLocks noChangeArrowheads="1"/>
            </p:cNvSpPr>
            <p:nvPr/>
          </p:nvSpPr>
          <p:spPr bwMode="auto">
            <a:xfrm>
              <a:off x="4175" y="1071"/>
              <a:ext cx="240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3128" name="Object 120"/>
            <p:cNvGraphicFramePr>
              <a:graphicFrameLocks noChangeAspect="1"/>
            </p:cNvGraphicFramePr>
            <p:nvPr/>
          </p:nvGraphicFramePr>
          <p:xfrm>
            <a:off x="3029" y="1215"/>
            <a:ext cx="36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95" name="公式" r:id="rId4" imgW="368300" imgH="406400" progId="Equation.3">
                    <p:embed/>
                  </p:oleObj>
                </mc:Choice>
                <mc:Fallback>
                  <p:oleObj name="公式" r:id="rId4" imgW="368300" imgH="406400" progId="Equation.3">
                    <p:embed/>
                    <p:pic>
                      <p:nvPicPr>
                        <p:cNvPr id="0" name="Object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9" y="1215"/>
                          <a:ext cx="36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29" name="Oval 121"/>
            <p:cNvSpPr>
              <a:spLocks noChangeArrowheads="1"/>
            </p:cNvSpPr>
            <p:nvPr/>
          </p:nvSpPr>
          <p:spPr bwMode="auto">
            <a:xfrm>
              <a:off x="4081" y="1819"/>
              <a:ext cx="68" cy="6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0" name="Oval 122"/>
            <p:cNvSpPr>
              <a:spLocks noChangeArrowheads="1"/>
            </p:cNvSpPr>
            <p:nvPr/>
          </p:nvSpPr>
          <p:spPr bwMode="auto">
            <a:xfrm>
              <a:off x="4081" y="572"/>
              <a:ext cx="68" cy="68"/>
            </a:xfrm>
            <a:prstGeom prst="ellipse">
              <a:avLst/>
            </a:prstGeom>
            <a:solidFill>
              <a:srgbClr val="FFCC99"/>
            </a:solidFill>
            <a:ln w="28575">
              <a:solidFill>
                <a:srgbClr val="FFCC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1" name="Line 123"/>
            <p:cNvSpPr>
              <a:spLocks noChangeShapeType="1"/>
            </p:cNvSpPr>
            <p:nvPr/>
          </p:nvSpPr>
          <p:spPr bwMode="auto">
            <a:xfrm>
              <a:off x="4531" y="663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2" name="Text Box 124"/>
            <p:cNvSpPr txBox="1">
              <a:spLocks noChangeArrowheads="1"/>
            </p:cNvSpPr>
            <p:nvPr/>
          </p:nvSpPr>
          <p:spPr bwMode="auto">
            <a:xfrm>
              <a:off x="3355" y="980"/>
              <a:ext cx="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33" name="Text Box 125"/>
            <p:cNvSpPr txBox="1">
              <a:spLocks noChangeArrowheads="1"/>
            </p:cNvSpPr>
            <p:nvPr/>
          </p:nvSpPr>
          <p:spPr bwMode="auto">
            <a:xfrm>
              <a:off x="3401" y="1570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34" name="Rectangle 126"/>
            <p:cNvSpPr>
              <a:spLocks noChangeArrowheads="1"/>
            </p:cNvSpPr>
            <p:nvPr/>
          </p:nvSpPr>
          <p:spPr bwMode="auto">
            <a:xfrm>
              <a:off x="3582" y="70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5" name="Rectangle 127"/>
            <p:cNvSpPr>
              <a:spLocks noChangeArrowheads="1"/>
            </p:cNvSpPr>
            <p:nvPr/>
          </p:nvSpPr>
          <p:spPr bwMode="auto">
            <a:xfrm>
              <a:off x="4468" y="102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36" name="Line 128"/>
            <p:cNvSpPr>
              <a:spLocks noChangeShapeType="1"/>
            </p:cNvSpPr>
            <p:nvPr/>
          </p:nvSpPr>
          <p:spPr bwMode="auto">
            <a:xfrm>
              <a:off x="3628" y="617"/>
              <a:ext cx="90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137" name="Object 129"/>
            <p:cNvGraphicFramePr>
              <a:graphicFrameLocks noChangeAspect="1"/>
            </p:cNvGraphicFramePr>
            <p:nvPr/>
          </p:nvGraphicFramePr>
          <p:xfrm>
            <a:off x="4220" y="617"/>
            <a:ext cx="21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96" name="公式" r:id="rId6" imgW="165100" imgH="292100" progId="Equation.3">
                    <p:embed/>
                  </p:oleObj>
                </mc:Choice>
                <mc:Fallback>
                  <p:oleObj name="公式" r:id="rId6" imgW="165100" imgH="2921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0" y="617"/>
                          <a:ext cx="213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152" name="Group 144"/>
          <p:cNvGrpSpPr/>
          <p:nvPr/>
        </p:nvGrpSpPr>
        <p:grpSpPr bwMode="auto">
          <a:xfrm>
            <a:off x="7804468" y="1312228"/>
            <a:ext cx="3614737" cy="1827212"/>
            <a:chOff x="521" y="691"/>
            <a:chExt cx="2277" cy="1151"/>
          </a:xfrm>
        </p:grpSpPr>
        <p:sp>
          <p:nvSpPr>
            <p:cNvPr id="43101" name="Line 93"/>
            <p:cNvSpPr>
              <a:spLocks noChangeShapeType="1"/>
            </p:cNvSpPr>
            <p:nvPr/>
          </p:nvSpPr>
          <p:spPr bwMode="auto">
            <a:xfrm>
              <a:off x="1746" y="755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02" name="Text Box 94"/>
            <p:cNvSpPr txBox="1">
              <a:spLocks noChangeArrowheads="1"/>
            </p:cNvSpPr>
            <p:nvPr/>
          </p:nvSpPr>
          <p:spPr bwMode="auto">
            <a:xfrm>
              <a:off x="2472" y="709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1" lang="en-US" altLang="zh-CN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103" name="Text Box 95"/>
            <p:cNvSpPr txBox="1">
              <a:spLocks noChangeArrowheads="1"/>
            </p:cNvSpPr>
            <p:nvPr/>
          </p:nvSpPr>
          <p:spPr bwMode="auto">
            <a:xfrm>
              <a:off x="2426" y="1435"/>
              <a:ext cx="22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i="1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i="1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104" name="Oval 96"/>
            <p:cNvSpPr>
              <a:spLocks noChangeArrowheads="1"/>
            </p:cNvSpPr>
            <p:nvPr/>
          </p:nvSpPr>
          <p:spPr bwMode="auto">
            <a:xfrm>
              <a:off x="2605" y="1752"/>
              <a:ext cx="94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105" name="Object 97"/>
            <p:cNvGraphicFramePr>
              <a:graphicFrameLocks noChangeAspect="1"/>
            </p:cNvGraphicFramePr>
            <p:nvPr/>
          </p:nvGraphicFramePr>
          <p:xfrm>
            <a:off x="2494" y="1118"/>
            <a:ext cx="30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97" name="公式" r:id="rId8" imgW="342900" imgH="355600" progId="Equation.3">
                    <p:embed/>
                  </p:oleObj>
                </mc:Choice>
                <mc:Fallback>
                  <p:oleObj name="公式" r:id="rId8" imgW="342900" imgH="3556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1118"/>
                          <a:ext cx="30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06" name="Line 98"/>
            <p:cNvSpPr>
              <a:spLocks noChangeShapeType="1"/>
            </p:cNvSpPr>
            <p:nvPr/>
          </p:nvSpPr>
          <p:spPr bwMode="auto">
            <a:xfrm>
              <a:off x="696" y="760"/>
              <a:ext cx="7" cy="103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08" name="Text Box 100"/>
            <p:cNvSpPr txBox="1">
              <a:spLocks noChangeArrowheads="1"/>
            </p:cNvSpPr>
            <p:nvPr/>
          </p:nvSpPr>
          <p:spPr bwMode="auto">
            <a:xfrm>
              <a:off x="1927" y="801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09" name="Line 101"/>
            <p:cNvSpPr>
              <a:spLocks noChangeShapeType="1"/>
            </p:cNvSpPr>
            <p:nvPr/>
          </p:nvSpPr>
          <p:spPr bwMode="auto">
            <a:xfrm flipV="1">
              <a:off x="696" y="755"/>
              <a:ext cx="1866" cy="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1" name="Line 103"/>
            <p:cNvSpPr>
              <a:spLocks noChangeShapeType="1"/>
            </p:cNvSpPr>
            <p:nvPr/>
          </p:nvSpPr>
          <p:spPr bwMode="auto">
            <a:xfrm flipH="1" flipV="1">
              <a:off x="695" y="838"/>
              <a:ext cx="8" cy="32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112" name="Object 104"/>
            <p:cNvGraphicFramePr>
              <a:graphicFrameLocks noChangeAspect="1"/>
            </p:cNvGraphicFramePr>
            <p:nvPr/>
          </p:nvGraphicFramePr>
          <p:xfrm>
            <a:off x="748" y="845"/>
            <a:ext cx="22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98" name="公式" r:id="rId10" imgW="215900" imgH="355600" progId="Equation.3">
                    <p:embed/>
                  </p:oleObj>
                </mc:Choice>
                <mc:Fallback>
                  <p:oleObj name="公式" r:id="rId10" imgW="215900" imgH="355600" progId="Equation.3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845"/>
                          <a:ext cx="22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13" name="Text Box 105"/>
            <p:cNvSpPr txBox="1">
              <a:spLocks noChangeArrowheads="1"/>
            </p:cNvSpPr>
            <p:nvPr/>
          </p:nvSpPr>
          <p:spPr bwMode="auto">
            <a:xfrm>
              <a:off x="1292" y="1163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14" name="Text Box 106"/>
            <p:cNvSpPr txBox="1">
              <a:spLocks noChangeArrowheads="1"/>
            </p:cNvSpPr>
            <p:nvPr/>
          </p:nvSpPr>
          <p:spPr bwMode="auto">
            <a:xfrm>
              <a:off x="1791" y="1163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115" name="Rectangle 107"/>
            <p:cNvSpPr>
              <a:spLocks noChangeArrowheads="1"/>
            </p:cNvSpPr>
            <p:nvPr/>
          </p:nvSpPr>
          <p:spPr bwMode="auto">
            <a:xfrm>
              <a:off x="1682" y="111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6" name="Rectangle 108"/>
            <p:cNvSpPr>
              <a:spLocks noChangeArrowheads="1"/>
            </p:cNvSpPr>
            <p:nvPr/>
          </p:nvSpPr>
          <p:spPr bwMode="auto">
            <a:xfrm>
              <a:off x="1927" y="69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17" name="Line 109"/>
            <p:cNvSpPr>
              <a:spLocks noChangeShapeType="1"/>
            </p:cNvSpPr>
            <p:nvPr/>
          </p:nvSpPr>
          <p:spPr bwMode="auto">
            <a:xfrm>
              <a:off x="703" y="1798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8" name="Line 110"/>
            <p:cNvSpPr>
              <a:spLocks noChangeShapeType="1"/>
            </p:cNvSpPr>
            <p:nvPr/>
          </p:nvSpPr>
          <p:spPr bwMode="auto">
            <a:xfrm>
              <a:off x="1247" y="755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9" name="Rectangle 111"/>
            <p:cNvSpPr>
              <a:spLocks noChangeArrowheads="1"/>
            </p:cNvSpPr>
            <p:nvPr/>
          </p:nvSpPr>
          <p:spPr bwMode="auto">
            <a:xfrm>
              <a:off x="1175" y="111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120" name="Oval 112"/>
            <p:cNvSpPr>
              <a:spLocks noChangeArrowheads="1"/>
            </p:cNvSpPr>
            <p:nvPr/>
          </p:nvSpPr>
          <p:spPr bwMode="auto">
            <a:xfrm>
              <a:off x="2562" y="709"/>
              <a:ext cx="94" cy="90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3141" name="Group 133"/>
            <p:cNvGrpSpPr/>
            <p:nvPr/>
          </p:nvGrpSpPr>
          <p:grpSpPr bwMode="auto">
            <a:xfrm>
              <a:off x="521" y="1162"/>
              <a:ext cx="363" cy="363"/>
              <a:chOff x="521" y="1118"/>
              <a:chExt cx="363" cy="363"/>
            </a:xfrm>
          </p:grpSpPr>
          <p:sp>
            <p:nvSpPr>
              <p:cNvPr id="43107" name="Oval 99"/>
              <p:cNvSpPr>
                <a:spLocks noChangeArrowheads="1"/>
              </p:cNvSpPr>
              <p:nvPr/>
            </p:nvSpPr>
            <p:spPr bwMode="auto">
              <a:xfrm>
                <a:off x="521" y="1118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110" name="Line 102"/>
              <p:cNvSpPr>
                <a:spLocks noChangeShapeType="1"/>
              </p:cNvSpPr>
              <p:nvPr/>
            </p:nvSpPr>
            <p:spPr bwMode="auto">
              <a:xfrm>
                <a:off x="521" y="1299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143" name="Group 13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3144" name="Picture 13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145" name="Text Box 13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3151" name="Group 143"/>
          <p:cNvGrpSpPr/>
          <p:nvPr/>
        </p:nvGrpSpPr>
        <p:grpSpPr bwMode="auto">
          <a:xfrm>
            <a:off x="3115628" y="2639378"/>
            <a:ext cx="4610100" cy="560387"/>
            <a:chOff x="1771" y="1979"/>
            <a:chExt cx="2904" cy="353"/>
          </a:xfrm>
        </p:grpSpPr>
        <p:graphicFrame>
          <p:nvGraphicFramePr>
            <p:cNvPr id="43011" name="Object 3"/>
            <p:cNvGraphicFramePr>
              <a:graphicFrameLocks noChangeAspect="1"/>
            </p:cNvGraphicFramePr>
            <p:nvPr/>
          </p:nvGraphicFramePr>
          <p:xfrm>
            <a:off x="1771" y="1979"/>
            <a:ext cx="290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299" name="公式" r:id="rId12" imgW="2933700" imgH="355600" progId="Equation.3">
                    <p:embed/>
                  </p:oleObj>
                </mc:Choice>
                <mc:Fallback>
                  <p:oleObj name="公式" r:id="rId12" imgW="2933700" imgH="355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1979"/>
                          <a:ext cx="290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47" name="Line 139"/>
            <p:cNvSpPr>
              <a:spLocks noChangeShapeType="1"/>
            </p:cNvSpPr>
            <p:nvPr/>
          </p:nvSpPr>
          <p:spPr bwMode="auto">
            <a:xfrm>
              <a:off x="4023" y="2296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3150" name="Group 142"/>
          <p:cNvGrpSpPr/>
          <p:nvPr/>
        </p:nvGrpSpPr>
        <p:grpSpPr bwMode="auto">
          <a:xfrm>
            <a:off x="1042988" y="4437698"/>
            <a:ext cx="6694487" cy="1054100"/>
            <a:chOff x="601" y="2931"/>
            <a:chExt cx="4217" cy="664"/>
          </a:xfrm>
        </p:grpSpPr>
        <p:graphicFrame>
          <p:nvGraphicFramePr>
            <p:cNvPr id="43086" name="Object 78"/>
            <p:cNvGraphicFramePr>
              <a:graphicFrameLocks noChangeAspect="1"/>
            </p:cNvGraphicFramePr>
            <p:nvPr/>
          </p:nvGraphicFramePr>
          <p:xfrm>
            <a:off x="601" y="2931"/>
            <a:ext cx="4217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2300" name="公式" r:id="rId14" imgW="4178300" imgH="660400" progId="Equation.3">
                    <p:embed/>
                  </p:oleObj>
                </mc:Choice>
                <mc:Fallback>
                  <p:oleObj name="公式" r:id="rId14" imgW="4178300" imgH="6604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" y="2931"/>
                          <a:ext cx="4217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148" name="Line 140"/>
            <p:cNvSpPr>
              <a:spLocks noChangeShapeType="1"/>
            </p:cNvSpPr>
            <p:nvPr/>
          </p:nvSpPr>
          <p:spPr bwMode="auto">
            <a:xfrm>
              <a:off x="2599" y="3231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49" name="Line 141"/>
            <p:cNvSpPr>
              <a:spLocks noChangeShapeType="1"/>
            </p:cNvSpPr>
            <p:nvPr/>
          </p:nvSpPr>
          <p:spPr bwMode="auto">
            <a:xfrm>
              <a:off x="4014" y="3385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38521" y="4459178"/>
            <a:ext cx="6248602" cy="1531635"/>
            <a:chOff x="2719139" y="4437112"/>
            <a:chExt cx="6248602" cy="1531635"/>
          </a:xfrm>
        </p:grpSpPr>
        <p:sp>
          <p:nvSpPr>
            <p:cNvPr id="62" name="TextBox 61"/>
            <p:cNvSpPr txBox="1"/>
            <p:nvPr/>
          </p:nvSpPr>
          <p:spPr>
            <a:xfrm>
              <a:off x="5584461" y="5446777"/>
              <a:ext cx="338328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0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展开与前面公式一样</a:t>
              </a:r>
              <a:endParaRPr lang="zh-CN" altLang="en-US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63" name="椭圆 62"/>
            <p:cNvSpPr/>
            <p:nvPr/>
          </p:nvSpPr>
          <p:spPr bwMode="auto">
            <a:xfrm>
              <a:off x="2719139" y="4437112"/>
              <a:ext cx="1367557" cy="1008112"/>
            </a:xfrm>
            <a:prstGeom prst="ellips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2800" b="1" i="0" u="none" strike="noStrike" cap="none" normalizeH="0" baseline="0" smtClean="0">
                <a:ln>
                  <a:noFill/>
                </a:ln>
                <a:solidFill>
                  <a:srgbClr val="FFFF00"/>
                </a:solidFill>
                <a:effectLst/>
                <a:latin typeface="楷体_GB2312" pitchFamily="49" charset="-122"/>
                <a:ea typeface="楷体_GB2312" pitchFamily="49" charset="-122"/>
              </a:endParaRPr>
            </a:p>
          </p:txBody>
        </p:sp>
        <p:cxnSp>
          <p:nvCxnSpPr>
            <p:cNvPr id="64" name="直接箭头连接符 63"/>
            <p:cNvCxnSpPr/>
            <p:nvPr/>
          </p:nvCxnSpPr>
          <p:spPr bwMode="auto">
            <a:xfrm>
              <a:off x="4154489" y="5301208"/>
              <a:ext cx="1369060" cy="36195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3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4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3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83" grpId="0" bldLvl="0" animBg="1" autoUpdateAnimBg="0"/>
      <p:bldP spid="43084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771208" y="1481138"/>
            <a:ext cx="1368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3-4 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47" name="Rectangle 3"/>
          <p:cNvSpPr>
            <a:spLocks noChangeArrowheads="1"/>
          </p:cNvSpPr>
          <p:nvPr/>
        </p:nvSpPr>
        <p:spPr bwMode="auto">
          <a:xfrm>
            <a:off x="1995805" y="1552893"/>
            <a:ext cx="5187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求图示电路的戴维宁等效电路。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08548" name="Object 4"/>
          <p:cNvGraphicFramePr>
            <a:graphicFrameLocks noChangeAspect="1"/>
          </p:cNvGraphicFramePr>
          <p:nvPr/>
        </p:nvGraphicFramePr>
        <p:xfrm>
          <a:off x="511493" y="3719195"/>
          <a:ext cx="7727950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20" name="公式" r:id="rId1" imgW="5422900" imgH="660400" progId="Equation.3">
                  <p:embed/>
                </p:oleObj>
              </mc:Choice>
              <mc:Fallback>
                <p:oleObj name="公式" r:id="rId1" imgW="5422900" imgH="66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3" y="3719195"/>
                        <a:ext cx="7727950" cy="100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915988" y="2283143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550" name="Line 6"/>
          <p:cNvSpPr>
            <a:spLocks noChangeShapeType="1"/>
          </p:cNvSpPr>
          <p:nvPr/>
        </p:nvSpPr>
        <p:spPr bwMode="auto">
          <a:xfrm>
            <a:off x="1420178" y="5375275"/>
            <a:ext cx="5746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8556" name="Group 1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8557" name="Picture 1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558" name="Text Box 1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8559" name="Group 1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8560" name="Picture 1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561" name="Text Box 1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08637" name="Text Box 93"/>
          <p:cNvSpPr txBox="1">
            <a:spLocks noChangeArrowheads="1"/>
          </p:cNvSpPr>
          <p:nvPr/>
        </p:nvSpPr>
        <p:spPr bwMode="auto">
          <a:xfrm>
            <a:off x="1706563" y="2283143"/>
            <a:ext cx="23279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求开路电压：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108642" name="Group 9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8643" name="Picture 9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8644" name="Text Box 10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8659" name="Group 115"/>
          <p:cNvGrpSpPr/>
          <p:nvPr/>
        </p:nvGrpSpPr>
        <p:grpSpPr bwMode="auto">
          <a:xfrm>
            <a:off x="2211705" y="4941888"/>
            <a:ext cx="3725863" cy="935037"/>
            <a:chOff x="1064" y="3385"/>
            <a:chExt cx="2347" cy="589"/>
          </a:xfrm>
        </p:grpSpPr>
        <p:graphicFrame>
          <p:nvGraphicFramePr>
            <p:cNvPr id="108551" name="Object 7"/>
            <p:cNvGraphicFramePr>
              <a:graphicFrameLocks noChangeAspect="1"/>
            </p:cNvGraphicFramePr>
            <p:nvPr/>
          </p:nvGraphicFramePr>
          <p:xfrm>
            <a:off x="1064" y="3385"/>
            <a:ext cx="2347" cy="5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121" name="公式" r:id="rId4" imgW="2578100" imgH="647700" progId="Equation.3">
                    <p:embed/>
                  </p:oleObj>
                </mc:Choice>
                <mc:Fallback>
                  <p:oleObj name="公式" r:id="rId4" imgW="2578100" imgH="6477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4" y="3385"/>
                          <a:ext cx="2347" cy="5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58" name="Line 114"/>
            <p:cNvSpPr>
              <a:spLocks noChangeShapeType="1"/>
            </p:cNvSpPr>
            <p:nvPr/>
          </p:nvSpPr>
          <p:spPr bwMode="auto">
            <a:xfrm>
              <a:off x="2826" y="3784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663" name="Group 119"/>
          <p:cNvGrpSpPr/>
          <p:nvPr/>
        </p:nvGrpSpPr>
        <p:grpSpPr bwMode="auto">
          <a:xfrm>
            <a:off x="8378508" y="837565"/>
            <a:ext cx="3357562" cy="2808288"/>
            <a:chOff x="521" y="618"/>
            <a:chExt cx="2115" cy="1769"/>
          </a:xfrm>
        </p:grpSpPr>
        <p:grpSp>
          <p:nvGrpSpPr>
            <p:cNvPr id="108650" name="Group 106"/>
            <p:cNvGrpSpPr/>
            <p:nvPr/>
          </p:nvGrpSpPr>
          <p:grpSpPr bwMode="auto">
            <a:xfrm>
              <a:off x="521" y="618"/>
              <a:ext cx="2115" cy="1769"/>
              <a:chOff x="521" y="618"/>
              <a:chExt cx="2115" cy="1769"/>
            </a:xfrm>
          </p:grpSpPr>
          <p:sp>
            <p:nvSpPr>
              <p:cNvPr id="108563" name="Oval 19"/>
              <p:cNvSpPr>
                <a:spLocks noChangeArrowheads="1"/>
              </p:cNvSpPr>
              <p:nvPr/>
            </p:nvSpPr>
            <p:spPr bwMode="auto">
              <a:xfrm>
                <a:off x="521" y="1752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64" name="Line 20"/>
              <p:cNvSpPr>
                <a:spLocks noChangeShapeType="1"/>
              </p:cNvSpPr>
              <p:nvPr/>
            </p:nvSpPr>
            <p:spPr bwMode="auto">
              <a:xfrm>
                <a:off x="702" y="755"/>
                <a:ext cx="1315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6" name="Line 22"/>
              <p:cNvSpPr>
                <a:spLocks noChangeShapeType="1"/>
              </p:cNvSpPr>
              <p:nvPr/>
            </p:nvSpPr>
            <p:spPr bwMode="auto">
              <a:xfrm flipV="1">
                <a:off x="702" y="1208"/>
                <a:ext cx="1723" cy="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67" name="Line 23"/>
              <p:cNvSpPr>
                <a:spLocks noChangeShapeType="1"/>
              </p:cNvSpPr>
              <p:nvPr/>
            </p:nvSpPr>
            <p:spPr bwMode="auto">
              <a:xfrm>
                <a:off x="702" y="2342"/>
                <a:ext cx="1814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68" name="Text Box 24"/>
              <p:cNvSpPr txBox="1">
                <a:spLocks noChangeArrowheads="1"/>
              </p:cNvSpPr>
              <p:nvPr/>
            </p:nvSpPr>
            <p:spPr bwMode="auto">
              <a:xfrm>
                <a:off x="1383" y="1479"/>
                <a:ext cx="68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j300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8569" name="Text Box 25"/>
              <p:cNvSpPr txBox="1">
                <a:spLocks noChangeArrowheads="1"/>
              </p:cNvSpPr>
              <p:nvPr/>
            </p:nvSpPr>
            <p:spPr bwMode="auto">
              <a:xfrm>
                <a:off x="794" y="1524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70" name="Text Box 26"/>
              <p:cNvSpPr txBox="1">
                <a:spLocks noChangeArrowheads="1"/>
              </p:cNvSpPr>
              <p:nvPr/>
            </p:nvSpPr>
            <p:spPr bwMode="auto">
              <a:xfrm>
                <a:off x="793" y="1978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08571" name="Object 27"/>
              <p:cNvGraphicFramePr>
                <a:graphicFrameLocks noChangeAspect="1"/>
              </p:cNvGraphicFramePr>
              <p:nvPr/>
            </p:nvGraphicFramePr>
            <p:xfrm>
              <a:off x="929" y="1835"/>
              <a:ext cx="51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2" name="Equation" r:id="rId6" imgW="558800" imgH="304800" progId="Equation.DSMT4">
                      <p:embed/>
                    </p:oleObj>
                  </mc:Choice>
                  <mc:Fallback>
                    <p:oleObj name="Equation" r:id="rId6" imgW="558800" imgH="30480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29" y="1835"/>
                            <a:ext cx="51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572" name="Object 28"/>
              <p:cNvGraphicFramePr>
                <a:graphicFrameLocks noChangeAspect="1"/>
              </p:cNvGraphicFramePr>
              <p:nvPr/>
            </p:nvGraphicFramePr>
            <p:xfrm>
              <a:off x="2326" y="1578"/>
              <a:ext cx="31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3" name="公式" r:id="rId8" imgW="342900" imgH="355600" progId="Equation.3">
                      <p:embed/>
                    </p:oleObj>
                  </mc:Choice>
                  <mc:Fallback>
                    <p:oleObj name="公式" r:id="rId8" imgW="342900" imgH="355600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6" y="1578"/>
                            <a:ext cx="31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73" name="Text Box 29"/>
              <p:cNvSpPr txBox="1">
                <a:spLocks noChangeArrowheads="1"/>
              </p:cNvSpPr>
              <p:nvPr/>
            </p:nvSpPr>
            <p:spPr bwMode="auto">
              <a:xfrm>
                <a:off x="2381" y="1207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74" name="Text Box 30"/>
              <p:cNvSpPr txBox="1">
                <a:spLocks noChangeArrowheads="1"/>
              </p:cNvSpPr>
              <p:nvPr/>
            </p:nvSpPr>
            <p:spPr bwMode="auto">
              <a:xfrm>
                <a:off x="2380" y="1933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75" name="Oval 31"/>
              <p:cNvSpPr>
                <a:spLocks noChangeArrowheads="1"/>
              </p:cNvSpPr>
              <p:nvPr/>
            </p:nvSpPr>
            <p:spPr bwMode="auto">
              <a:xfrm>
                <a:off x="2516" y="2319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76" name="Oval 32"/>
              <p:cNvSpPr>
                <a:spLocks noChangeArrowheads="1"/>
              </p:cNvSpPr>
              <p:nvPr/>
            </p:nvSpPr>
            <p:spPr bwMode="auto">
              <a:xfrm>
                <a:off x="2425" y="1163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8577" name="Object 33"/>
              <p:cNvGraphicFramePr>
                <a:graphicFrameLocks noChangeAspect="1"/>
              </p:cNvGraphicFramePr>
              <p:nvPr/>
            </p:nvGraphicFramePr>
            <p:xfrm>
              <a:off x="884" y="663"/>
              <a:ext cx="308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4" name="公式" r:id="rId10" imgW="342900" imgH="444500" progId="Equation.3">
                      <p:embed/>
                    </p:oleObj>
                  </mc:Choice>
                  <mc:Fallback>
                    <p:oleObj name="公式" r:id="rId10" imgW="342900" imgH="44450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84" y="663"/>
                            <a:ext cx="308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78" name="Line 34"/>
              <p:cNvSpPr>
                <a:spLocks noChangeShapeType="1"/>
              </p:cNvSpPr>
              <p:nvPr/>
            </p:nvSpPr>
            <p:spPr bwMode="auto">
              <a:xfrm>
                <a:off x="702" y="1209"/>
                <a:ext cx="0" cy="113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79" name="Line 35"/>
              <p:cNvSpPr>
                <a:spLocks noChangeShapeType="1"/>
              </p:cNvSpPr>
              <p:nvPr/>
            </p:nvSpPr>
            <p:spPr bwMode="auto">
              <a:xfrm flipH="1">
                <a:off x="2017" y="1209"/>
                <a:ext cx="0" cy="317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0" name="Line 36"/>
              <p:cNvSpPr>
                <a:spLocks noChangeShapeType="1"/>
              </p:cNvSpPr>
              <p:nvPr/>
            </p:nvSpPr>
            <p:spPr bwMode="auto">
              <a:xfrm flipH="1">
                <a:off x="2017" y="1888"/>
                <a:ext cx="1" cy="454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8581" name="Object 37"/>
              <p:cNvGraphicFramePr>
                <a:graphicFrameLocks noChangeAspect="1"/>
              </p:cNvGraphicFramePr>
              <p:nvPr/>
            </p:nvGraphicFramePr>
            <p:xfrm>
              <a:off x="2018" y="1888"/>
              <a:ext cx="201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5" name="公式" r:id="rId12" imgW="215900" imgH="444500" progId="Equation.3">
                      <p:embed/>
                    </p:oleObj>
                  </mc:Choice>
                  <mc:Fallback>
                    <p:oleObj name="公式" r:id="rId12" imgW="215900" imgH="444500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8" y="1888"/>
                            <a:ext cx="201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582" name="Line 38"/>
              <p:cNvSpPr>
                <a:spLocks noChangeShapeType="1"/>
              </p:cNvSpPr>
              <p:nvPr/>
            </p:nvSpPr>
            <p:spPr bwMode="auto">
              <a:xfrm flipH="1">
                <a:off x="2018" y="1979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3" name="Text Box 39"/>
              <p:cNvSpPr txBox="1">
                <a:spLocks noChangeArrowheads="1"/>
              </p:cNvSpPr>
              <p:nvPr/>
            </p:nvSpPr>
            <p:spPr bwMode="auto">
              <a:xfrm>
                <a:off x="1473" y="889"/>
                <a:ext cx="5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84" name="Text Box 40"/>
              <p:cNvSpPr txBox="1">
                <a:spLocks noChangeArrowheads="1"/>
              </p:cNvSpPr>
              <p:nvPr/>
            </p:nvSpPr>
            <p:spPr bwMode="auto">
              <a:xfrm>
                <a:off x="747" y="1252"/>
                <a:ext cx="5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585" name="Line 41"/>
              <p:cNvSpPr>
                <a:spLocks noChangeShapeType="1"/>
              </p:cNvSpPr>
              <p:nvPr/>
            </p:nvSpPr>
            <p:spPr bwMode="auto">
              <a:xfrm>
                <a:off x="702" y="755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6" name="Line 42"/>
              <p:cNvSpPr>
                <a:spLocks noChangeShapeType="1"/>
              </p:cNvSpPr>
              <p:nvPr/>
            </p:nvSpPr>
            <p:spPr bwMode="auto">
              <a:xfrm>
                <a:off x="2017" y="755"/>
                <a:ext cx="0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8" name="Line 44"/>
              <p:cNvSpPr>
                <a:spLocks noChangeShapeType="1"/>
              </p:cNvSpPr>
              <p:nvPr/>
            </p:nvSpPr>
            <p:spPr bwMode="auto">
              <a:xfrm flipH="1">
                <a:off x="839" y="754"/>
                <a:ext cx="363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589" name="Rectangle 45"/>
              <p:cNvSpPr>
                <a:spLocks noChangeArrowheads="1"/>
              </p:cNvSpPr>
              <p:nvPr/>
            </p:nvSpPr>
            <p:spPr bwMode="auto">
              <a:xfrm>
                <a:off x="1201" y="1135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90" name="Rectangle 46"/>
              <p:cNvSpPr>
                <a:spLocks noChangeArrowheads="1"/>
              </p:cNvSpPr>
              <p:nvPr/>
            </p:nvSpPr>
            <p:spPr bwMode="auto">
              <a:xfrm>
                <a:off x="638" y="129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65" name="AutoShape 21"/>
              <p:cNvSpPr>
                <a:spLocks noChangeArrowheads="1"/>
              </p:cNvSpPr>
              <p:nvPr/>
            </p:nvSpPr>
            <p:spPr bwMode="auto">
              <a:xfrm>
                <a:off x="1201" y="618"/>
                <a:ext cx="453" cy="272"/>
              </a:xfrm>
              <a:prstGeom prst="diamond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87" name="Line 43"/>
              <p:cNvSpPr>
                <a:spLocks noChangeShapeType="1"/>
              </p:cNvSpPr>
              <p:nvPr/>
            </p:nvSpPr>
            <p:spPr bwMode="auto">
              <a:xfrm>
                <a:off x="1428" y="618"/>
                <a:ext cx="0" cy="273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8645" name="Group 101"/>
              <p:cNvGrpSpPr/>
              <p:nvPr/>
            </p:nvGrpSpPr>
            <p:grpSpPr bwMode="auto">
              <a:xfrm rot="10800000">
                <a:off x="2018" y="1525"/>
                <a:ext cx="90" cy="363"/>
                <a:chOff x="1565" y="2614"/>
                <a:chExt cx="90" cy="486"/>
              </a:xfrm>
            </p:grpSpPr>
            <p:sp>
              <p:nvSpPr>
                <p:cNvPr id="108646" name="Arc 102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47" name="Arc 103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48" name="Arc 104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49" name="Arc 105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8662" name="Group 118"/>
            <p:cNvGrpSpPr/>
            <p:nvPr/>
          </p:nvGrpSpPr>
          <p:grpSpPr bwMode="auto">
            <a:xfrm>
              <a:off x="1156" y="1842"/>
              <a:ext cx="273" cy="227"/>
              <a:chOff x="1156" y="1842"/>
              <a:chExt cx="273" cy="227"/>
            </a:xfrm>
          </p:grpSpPr>
          <p:sp>
            <p:nvSpPr>
              <p:cNvPr id="108660" name="Line 116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61" name="Line 117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08667" name="Group 123"/>
          <p:cNvGrpSpPr/>
          <p:nvPr/>
        </p:nvGrpSpPr>
        <p:grpSpPr bwMode="auto">
          <a:xfrm>
            <a:off x="8392160" y="3846513"/>
            <a:ext cx="3357563" cy="2452688"/>
            <a:chOff x="2880" y="841"/>
            <a:chExt cx="2115" cy="1545"/>
          </a:xfrm>
        </p:grpSpPr>
        <p:grpSp>
          <p:nvGrpSpPr>
            <p:cNvPr id="108657" name="Group 113"/>
            <p:cNvGrpSpPr/>
            <p:nvPr/>
          </p:nvGrpSpPr>
          <p:grpSpPr bwMode="auto">
            <a:xfrm>
              <a:off x="2880" y="841"/>
              <a:ext cx="2115" cy="1545"/>
              <a:chOff x="2880" y="841"/>
              <a:chExt cx="2115" cy="1545"/>
            </a:xfrm>
          </p:grpSpPr>
          <p:sp>
            <p:nvSpPr>
              <p:cNvPr id="108596" name="AutoShape 52"/>
              <p:cNvSpPr>
                <a:spLocks noChangeArrowheads="1"/>
              </p:cNvSpPr>
              <p:nvPr/>
            </p:nvSpPr>
            <p:spPr bwMode="auto">
              <a:xfrm>
                <a:off x="3560" y="844"/>
                <a:ext cx="453" cy="272"/>
              </a:xfrm>
              <a:prstGeom prst="diamond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597" name="Text Box 53"/>
              <p:cNvSpPr txBox="1">
                <a:spLocks noChangeArrowheads="1"/>
              </p:cNvSpPr>
              <p:nvPr/>
            </p:nvSpPr>
            <p:spPr bwMode="auto">
              <a:xfrm>
                <a:off x="3244" y="931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08598" name="Text Box 54"/>
              <p:cNvSpPr txBox="1">
                <a:spLocks noChangeArrowheads="1"/>
              </p:cNvSpPr>
              <p:nvPr/>
            </p:nvSpPr>
            <p:spPr bwMode="auto">
              <a:xfrm>
                <a:off x="4060" y="841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108599" name="Oval 55"/>
              <p:cNvSpPr>
                <a:spLocks noChangeArrowheads="1"/>
              </p:cNvSpPr>
              <p:nvPr/>
            </p:nvSpPr>
            <p:spPr bwMode="auto">
              <a:xfrm>
                <a:off x="2880" y="175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00" name="Line 56"/>
              <p:cNvSpPr>
                <a:spLocks noChangeShapeType="1"/>
              </p:cNvSpPr>
              <p:nvPr/>
            </p:nvSpPr>
            <p:spPr bwMode="auto">
              <a:xfrm>
                <a:off x="3062" y="9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01" name="Line 57"/>
              <p:cNvSpPr>
                <a:spLocks noChangeShapeType="1"/>
              </p:cNvSpPr>
              <p:nvPr/>
            </p:nvSpPr>
            <p:spPr bwMode="auto">
              <a:xfrm>
                <a:off x="3061" y="2341"/>
                <a:ext cx="1814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02" name="Text Box 58"/>
              <p:cNvSpPr txBox="1">
                <a:spLocks noChangeArrowheads="1"/>
              </p:cNvSpPr>
              <p:nvPr/>
            </p:nvSpPr>
            <p:spPr bwMode="auto">
              <a:xfrm>
                <a:off x="3696" y="1523"/>
                <a:ext cx="68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j300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08603" name="Text Box 59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04" name="Text Box 60"/>
              <p:cNvSpPr txBox="1">
                <a:spLocks noChangeArrowheads="1"/>
              </p:cNvSpPr>
              <p:nvPr/>
            </p:nvSpPr>
            <p:spPr bwMode="auto">
              <a:xfrm>
                <a:off x="3152" y="1977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08605" name="Object 61"/>
              <p:cNvGraphicFramePr>
                <a:graphicFrameLocks noChangeAspect="1"/>
              </p:cNvGraphicFramePr>
              <p:nvPr/>
            </p:nvGraphicFramePr>
            <p:xfrm>
              <a:off x="3289" y="1834"/>
              <a:ext cx="509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6" name="Equation" r:id="rId14" imgW="558800" imgH="304800" progId="Equation.DSMT4">
                      <p:embed/>
                    </p:oleObj>
                  </mc:Choice>
                  <mc:Fallback>
                    <p:oleObj name="Equation" r:id="rId14" imgW="558800" imgH="304800" progId="Equation.DSMT4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9" y="1834"/>
                            <a:ext cx="509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8606" name="Object 62"/>
              <p:cNvGraphicFramePr>
                <a:graphicFrameLocks noChangeAspect="1"/>
              </p:cNvGraphicFramePr>
              <p:nvPr/>
            </p:nvGraphicFramePr>
            <p:xfrm>
              <a:off x="4685" y="1577"/>
              <a:ext cx="31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7" name="公式" r:id="rId16" imgW="342900" imgH="355600" progId="Equation.3">
                      <p:embed/>
                    </p:oleObj>
                  </mc:Choice>
                  <mc:Fallback>
                    <p:oleObj name="公式" r:id="rId16" imgW="342900" imgH="355600" progId="Equation.3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5" y="1577"/>
                            <a:ext cx="31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607" name="Text Box 63"/>
              <p:cNvSpPr txBox="1">
                <a:spLocks noChangeArrowheads="1"/>
              </p:cNvSpPr>
              <p:nvPr/>
            </p:nvSpPr>
            <p:spPr bwMode="auto">
              <a:xfrm>
                <a:off x="4741" y="1024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08" name="Text Box 64"/>
              <p:cNvSpPr txBox="1">
                <a:spLocks noChangeArrowheads="1"/>
              </p:cNvSpPr>
              <p:nvPr/>
            </p:nvSpPr>
            <p:spPr bwMode="auto">
              <a:xfrm>
                <a:off x="4739" y="1932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09" name="Oval 65"/>
              <p:cNvSpPr>
                <a:spLocks noChangeArrowheads="1"/>
              </p:cNvSpPr>
              <p:nvPr/>
            </p:nvSpPr>
            <p:spPr bwMode="auto">
              <a:xfrm>
                <a:off x="4875" y="2318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8610" name="Oval 66"/>
              <p:cNvSpPr>
                <a:spLocks noChangeArrowheads="1"/>
              </p:cNvSpPr>
              <p:nvPr/>
            </p:nvSpPr>
            <p:spPr bwMode="auto">
              <a:xfrm>
                <a:off x="4908" y="944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8611" name="Object 67"/>
              <p:cNvGraphicFramePr>
                <a:graphicFrameLocks noChangeAspect="1"/>
              </p:cNvGraphicFramePr>
              <p:nvPr/>
            </p:nvGraphicFramePr>
            <p:xfrm>
              <a:off x="3561" y="931"/>
              <a:ext cx="524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8" name="公式" r:id="rId18" imgW="571500" imgH="444500" progId="Equation.3">
                      <p:embed/>
                    </p:oleObj>
                  </mc:Choice>
                  <mc:Fallback>
                    <p:oleObj name="公式" r:id="rId18" imgW="571500" imgH="444500" progId="Equation.3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1" y="931"/>
                            <a:ext cx="524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612" name="Line 68"/>
              <p:cNvSpPr>
                <a:spLocks noChangeShapeType="1"/>
              </p:cNvSpPr>
              <p:nvPr/>
            </p:nvSpPr>
            <p:spPr bwMode="auto">
              <a:xfrm flipH="1">
                <a:off x="3061" y="980"/>
                <a:ext cx="1" cy="136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3" name="Line 69"/>
              <p:cNvSpPr>
                <a:spLocks noChangeShapeType="1"/>
              </p:cNvSpPr>
              <p:nvPr/>
            </p:nvSpPr>
            <p:spPr bwMode="auto">
              <a:xfrm flipH="1">
                <a:off x="4376" y="980"/>
                <a:ext cx="1" cy="5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4" name="Line 70"/>
              <p:cNvSpPr>
                <a:spLocks noChangeShapeType="1"/>
              </p:cNvSpPr>
              <p:nvPr/>
            </p:nvSpPr>
            <p:spPr bwMode="auto">
              <a:xfrm flipH="1">
                <a:off x="4376" y="1888"/>
                <a:ext cx="1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08615" name="Object 71"/>
              <p:cNvGraphicFramePr>
                <a:graphicFrameLocks noChangeAspect="1"/>
              </p:cNvGraphicFramePr>
              <p:nvPr/>
            </p:nvGraphicFramePr>
            <p:xfrm>
              <a:off x="4467" y="1842"/>
              <a:ext cx="201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8129" name="公式" r:id="rId20" imgW="215900" imgH="444500" progId="Equation.3">
                      <p:embed/>
                    </p:oleObj>
                  </mc:Choice>
                  <mc:Fallback>
                    <p:oleObj name="公式" r:id="rId20" imgW="215900" imgH="44450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7" y="1842"/>
                            <a:ext cx="201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616" name="Line 72"/>
              <p:cNvSpPr>
                <a:spLocks noChangeShapeType="1"/>
              </p:cNvSpPr>
              <p:nvPr/>
            </p:nvSpPr>
            <p:spPr bwMode="auto">
              <a:xfrm flipH="1">
                <a:off x="4377" y="1979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17" name="Text Box 73"/>
              <p:cNvSpPr txBox="1">
                <a:spLocks noChangeArrowheads="1"/>
              </p:cNvSpPr>
              <p:nvPr/>
            </p:nvSpPr>
            <p:spPr bwMode="auto">
              <a:xfrm>
                <a:off x="3050" y="1295"/>
                <a:ext cx="623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8618" name="Rectangle 74"/>
              <p:cNvSpPr>
                <a:spLocks noChangeArrowheads="1"/>
              </p:cNvSpPr>
              <p:nvPr/>
            </p:nvSpPr>
            <p:spPr bwMode="auto">
              <a:xfrm>
                <a:off x="2997" y="1161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8652" name="Group 108"/>
              <p:cNvGrpSpPr/>
              <p:nvPr/>
            </p:nvGrpSpPr>
            <p:grpSpPr bwMode="auto">
              <a:xfrm rot="10800000">
                <a:off x="4377" y="1525"/>
                <a:ext cx="90" cy="363"/>
                <a:chOff x="1565" y="2614"/>
                <a:chExt cx="90" cy="486"/>
              </a:xfrm>
            </p:grpSpPr>
            <p:sp>
              <p:nvSpPr>
                <p:cNvPr id="108653" name="Arc 109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54" name="Arc 110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55" name="Arc 111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8656" name="Arc 112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8664" name="Group 120"/>
            <p:cNvGrpSpPr/>
            <p:nvPr/>
          </p:nvGrpSpPr>
          <p:grpSpPr bwMode="auto">
            <a:xfrm>
              <a:off x="3515" y="1842"/>
              <a:ext cx="273" cy="227"/>
              <a:chOff x="1156" y="1842"/>
              <a:chExt cx="273" cy="227"/>
            </a:xfrm>
          </p:grpSpPr>
          <p:sp>
            <p:nvSpPr>
              <p:cNvPr id="108665" name="Line 121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8666" name="Line 122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91" name="TextBox 90"/>
          <p:cNvSpPr txBox="1"/>
          <p:nvPr/>
        </p:nvSpPr>
        <p:spPr>
          <a:xfrm>
            <a:off x="4222750" y="2276475"/>
            <a:ext cx="32194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电路定理</a:t>
            </a:r>
            <a:r>
              <a:rPr lang="en-US" altLang="zh-CN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含受控源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2636" y="2752788"/>
            <a:ext cx="5730414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      .          .    .             .               .</a:t>
            </a:r>
            <a:endParaRPr lang="en-US" altLang="zh-CN" dirty="0" smtClean="0">
              <a:solidFill>
                <a:srgbClr val="FF0000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100I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+200I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+U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OC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=60 </a:t>
            </a:r>
            <a:r>
              <a:rPr lang="en-US" altLang="zh-CN" dirty="0" smtClean="0">
                <a:latin typeface="+mn-lt"/>
              </a:rPr>
              <a:t>;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OC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=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j300·I</a:t>
            </a:r>
            <a:r>
              <a:rPr lang="en-US" altLang="zh-CN" baseline="-25000" dirty="0" smtClean="0">
                <a:solidFill>
                  <a:srgbClr val="FF0000"/>
                </a:solidFill>
                <a:latin typeface="+mn-lt"/>
              </a:rPr>
              <a:t>1</a:t>
            </a:r>
            <a:endParaRPr lang="zh-CN" altLang="en-US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ldLvl="0" animBg="1"/>
      <p:bldP spid="108547" grpId="0" autoUpdateAnimBg="0"/>
      <p:bldP spid="108549" grpId="0" bldLvl="0" animBg="1" autoUpdateAnimBg="0"/>
      <p:bldP spid="108550" grpId="0" bldLvl="0" animBg="1"/>
      <p:bldP spid="108637" grpId="0" bldLvl="0" animBg="1" autoUpdateAnimBg="0"/>
      <p:bldP spid="91" grpId="0"/>
      <p:bldP spid="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99" name="Text Box 95"/>
          <p:cNvSpPr txBox="1">
            <a:spLocks noChangeArrowheads="1"/>
          </p:cNvSpPr>
          <p:nvPr/>
        </p:nvSpPr>
        <p:spPr bwMode="auto">
          <a:xfrm>
            <a:off x="1415415" y="1691005"/>
            <a:ext cx="23749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求短路电流：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72810" name="Object 106"/>
          <p:cNvGraphicFramePr>
            <a:graphicFrameLocks noChangeAspect="1"/>
          </p:cNvGraphicFramePr>
          <p:nvPr/>
        </p:nvGraphicFramePr>
        <p:xfrm>
          <a:off x="1918018" y="2420451"/>
          <a:ext cx="3276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82" name="公式" r:id="rId1" imgW="2070100" imgH="355600" progId="Equation.3">
                  <p:embed/>
                </p:oleObj>
              </mc:Choice>
              <mc:Fallback>
                <p:oleObj name="公式" r:id="rId1" imgW="2070100" imgH="355600" progId="Equation.3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018" y="2420451"/>
                        <a:ext cx="32766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CC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11" name="Line 107"/>
          <p:cNvSpPr>
            <a:spLocks noChangeShapeType="1"/>
          </p:cNvSpPr>
          <p:nvPr/>
        </p:nvSpPr>
        <p:spPr bwMode="auto">
          <a:xfrm>
            <a:off x="1131253" y="4296093"/>
            <a:ext cx="57785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2817" name="Group 11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2818" name="Picture 11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819" name="Text Box 1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820" name="Group 11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2821" name="Picture 11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822" name="Text Box 1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905" name="Group 20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2906" name="Picture 20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907" name="Text Box 20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2940" name="Group 236"/>
          <p:cNvGrpSpPr/>
          <p:nvPr/>
        </p:nvGrpSpPr>
        <p:grpSpPr bwMode="auto">
          <a:xfrm>
            <a:off x="1798003" y="3792855"/>
            <a:ext cx="5830887" cy="1108075"/>
            <a:chOff x="941" y="3022"/>
            <a:chExt cx="3673" cy="698"/>
          </a:xfrm>
        </p:grpSpPr>
        <p:graphicFrame>
          <p:nvGraphicFramePr>
            <p:cNvPr id="72812" name="Object 108"/>
            <p:cNvGraphicFramePr>
              <a:graphicFrameLocks noChangeAspect="1"/>
            </p:cNvGraphicFramePr>
            <p:nvPr/>
          </p:nvGraphicFramePr>
          <p:xfrm>
            <a:off x="941" y="3022"/>
            <a:ext cx="3673" cy="6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083" name="公式" r:id="rId4" imgW="3670300" imgH="698500" progId="Equation.3">
                    <p:embed/>
                  </p:oleObj>
                </mc:Choice>
                <mc:Fallback>
                  <p:oleObj name="公式" r:id="rId4" imgW="3670300" imgH="69850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1" y="3022"/>
                          <a:ext cx="3673" cy="6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38" name="Line 234"/>
            <p:cNvSpPr>
              <a:spLocks noChangeShapeType="1"/>
            </p:cNvSpPr>
            <p:nvPr/>
          </p:nvSpPr>
          <p:spPr bwMode="auto">
            <a:xfrm>
              <a:off x="3996" y="3484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939" name="Line 235"/>
            <p:cNvSpPr>
              <a:spLocks noChangeShapeType="1"/>
            </p:cNvSpPr>
            <p:nvPr/>
          </p:nvSpPr>
          <p:spPr bwMode="auto">
            <a:xfrm>
              <a:off x="2608" y="3339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2977" name="Group 273"/>
          <p:cNvGrpSpPr/>
          <p:nvPr/>
        </p:nvGrpSpPr>
        <p:grpSpPr bwMode="auto">
          <a:xfrm>
            <a:off x="8361998" y="3777298"/>
            <a:ext cx="2984500" cy="2162175"/>
            <a:chOff x="3087" y="707"/>
            <a:chExt cx="1880" cy="1362"/>
          </a:xfrm>
        </p:grpSpPr>
        <p:grpSp>
          <p:nvGrpSpPr>
            <p:cNvPr id="72937" name="Group 233"/>
            <p:cNvGrpSpPr/>
            <p:nvPr/>
          </p:nvGrpSpPr>
          <p:grpSpPr bwMode="auto">
            <a:xfrm>
              <a:off x="3087" y="707"/>
              <a:ext cx="1880" cy="1362"/>
              <a:chOff x="3016" y="618"/>
              <a:chExt cx="1880" cy="1362"/>
            </a:xfrm>
          </p:grpSpPr>
          <p:sp>
            <p:nvSpPr>
              <p:cNvPr id="72889" name="Line 185"/>
              <p:cNvSpPr>
                <a:spLocks noChangeShapeType="1"/>
              </p:cNvSpPr>
              <p:nvPr/>
            </p:nvSpPr>
            <p:spPr bwMode="auto">
              <a:xfrm>
                <a:off x="4513" y="619"/>
                <a:ext cx="0" cy="136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90" name="Line 186"/>
              <p:cNvSpPr>
                <a:spLocks noChangeShapeType="1"/>
              </p:cNvSpPr>
              <p:nvPr/>
            </p:nvSpPr>
            <p:spPr bwMode="auto">
              <a:xfrm>
                <a:off x="4513" y="890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891" name="Object 187"/>
              <p:cNvGraphicFramePr>
                <a:graphicFrameLocks noChangeAspect="1"/>
              </p:cNvGraphicFramePr>
              <p:nvPr/>
            </p:nvGraphicFramePr>
            <p:xfrm>
              <a:off x="4588" y="846"/>
              <a:ext cx="308" cy="4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84" name="公式" r:id="rId6" imgW="266700" imgH="355600" progId="Equation.3">
                      <p:embed/>
                    </p:oleObj>
                  </mc:Choice>
                  <mc:Fallback>
                    <p:oleObj name="公式" r:id="rId6" imgW="266700" imgH="355600" progId="Equation.3">
                      <p:embed/>
                      <p:pic>
                        <p:nvPicPr>
                          <p:cNvPr id="0" name="Object 1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88" y="846"/>
                            <a:ext cx="308" cy="4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2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92" name="Oval 188"/>
              <p:cNvSpPr>
                <a:spLocks noChangeArrowheads="1"/>
              </p:cNvSpPr>
              <p:nvPr/>
            </p:nvSpPr>
            <p:spPr bwMode="auto">
              <a:xfrm>
                <a:off x="3016" y="138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93" name="Line 189"/>
              <p:cNvSpPr>
                <a:spLocks noChangeShapeType="1"/>
              </p:cNvSpPr>
              <p:nvPr/>
            </p:nvSpPr>
            <p:spPr bwMode="auto">
              <a:xfrm>
                <a:off x="3198" y="618"/>
                <a:ext cx="1315" cy="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94" name="Line 190"/>
              <p:cNvSpPr>
                <a:spLocks noChangeShapeType="1"/>
              </p:cNvSpPr>
              <p:nvPr/>
            </p:nvSpPr>
            <p:spPr bwMode="auto">
              <a:xfrm>
                <a:off x="3197" y="1979"/>
                <a:ext cx="1316" cy="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895" name="Text Box 191"/>
              <p:cNvSpPr txBox="1">
                <a:spLocks noChangeArrowheads="1"/>
              </p:cNvSpPr>
              <p:nvPr/>
            </p:nvSpPr>
            <p:spPr bwMode="auto">
              <a:xfrm>
                <a:off x="3289" y="1161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896" name="Text Box 192"/>
              <p:cNvSpPr txBox="1">
                <a:spLocks noChangeArrowheads="1"/>
              </p:cNvSpPr>
              <p:nvPr/>
            </p:nvSpPr>
            <p:spPr bwMode="auto">
              <a:xfrm>
                <a:off x="3288" y="1615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2897" name="Object 193"/>
              <p:cNvGraphicFramePr>
                <a:graphicFrameLocks noChangeAspect="1"/>
              </p:cNvGraphicFramePr>
              <p:nvPr/>
            </p:nvGraphicFramePr>
            <p:xfrm>
              <a:off x="3424" y="1472"/>
              <a:ext cx="510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85" name="Equation" r:id="rId8" imgW="558800" imgH="304800" progId="Equation.DSMT4">
                      <p:embed/>
                    </p:oleObj>
                  </mc:Choice>
                  <mc:Fallback>
                    <p:oleObj name="Equation" r:id="rId8" imgW="558800" imgH="304800" progId="Equation.DSMT4">
                      <p:embed/>
                      <p:pic>
                        <p:nvPicPr>
                          <p:cNvPr id="0" name="Object 1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24" y="1472"/>
                            <a:ext cx="510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98" name="Line 194"/>
              <p:cNvSpPr>
                <a:spLocks noChangeShapeType="1"/>
              </p:cNvSpPr>
              <p:nvPr/>
            </p:nvSpPr>
            <p:spPr bwMode="auto">
              <a:xfrm flipH="1">
                <a:off x="3197" y="618"/>
                <a:ext cx="1" cy="136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899" name="Text Box 195"/>
              <p:cNvSpPr txBox="1">
                <a:spLocks noChangeArrowheads="1"/>
              </p:cNvSpPr>
              <p:nvPr/>
            </p:nvSpPr>
            <p:spPr bwMode="auto">
              <a:xfrm>
                <a:off x="3186" y="753"/>
                <a:ext cx="623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00" name="Rectangle 196"/>
              <p:cNvSpPr>
                <a:spLocks noChangeArrowheads="1"/>
              </p:cNvSpPr>
              <p:nvPr/>
            </p:nvSpPr>
            <p:spPr bwMode="auto">
              <a:xfrm>
                <a:off x="3133" y="79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941" name="Group 237"/>
            <p:cNvGrpSpPr/>
            <p:nvPr/>
          </p:nvGrpSpPr>
          <p:grpSpPr bwMode="auto">
            <a:xfrm>
              <a:off x="3741" y="1570"/>
              <a:ext cx="273" cy="227"/>
              <a:chOff x="1156" y="1842"/>
              <a:chExt cx="273" cy="227"/>
            </a:xfrm>
          </p:grpSpPr>
          <p:sp>
            <p:nvSpPr>
              <p:cNvPr id="72942" name="Line 238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43" name="Line 239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2944" name="Group 240"/>
          <p:cNvGrpSpPr/>
          <p:nvPr/>
        </p:nvGrpSpPr>
        <p:grpSpPr bwMode="auto">
          <a:xfrm>
            <a:off x="8307705" y="261938"/>
            <a:ext cx="3357563" cy="3095625"/>
            <a:chOff x="2880" y="436"/>
            <a:chExt cx="2115" cy="1950"/>
          </a:xfrm>
        </p:grpSpPr>
        <p:grpSp>
          <p:nvGrpSpPr>
            <p:cNvPr id="72945" name="Group 241"/>
            <p:cNvGrpSpPr/>
            <p:nvPr/>
          </p:nvGrpSpPr>
          <p:grpSpPr bwMode="auto">
            <a:xfrm>
              <a:off x="2880" y="436"/>
              <a:ext cx="2115" cy="1950"/>
              <a:chOff x="2880" y="436"/>
              <a:chExt cx="2115" cy="1950"/>
            </a:xfrm>
          </p:grpSpPr>
          <p:sp>
            <p:nvSpPr>
              <p:cNvPr id="72946" name="AutoShape 242"/>
              <p:cNvSpPr>
                <a:spLocks noChangeArrowheads="1"/>
              </p:cNvSpPr>
              <p:nvPr/>
            </p:nvSpPr>
            <p:spPr bwMode="auto">
              <a:xfrm>
                <a:off x="3560" y="844"/>
                <a:ext cx="453" cy="272"/>
              </a:xfrm>
              <a:prstGeom prst="diamond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47" name="Text Box 243"/>
              <p:cNvSpPr txBox="1">
                <a:spLocks noChangeArrowheads="1"/>
              </p:cNvSpPr>
              <p:nvPr/>
            </p:nvSpPr>
            <p:spPr bwMode="auto">
              <a:xfrm>
                <a:off x="3244" y="661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72948" name="Text Box 244"/>
              <p:cNvSpPr txBox="1">
                <a:spLocks noChangeArrowheads="1"/>
              </p:cNvSpPr>
              <p:nvPr/>
            </p:nvSpPr>
            <p:spPr bwMode="auto">
              <a:xfrm>
                <a:off x="4060" y="571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Arial" panose="020B0604020202020204" pitchFamily="34" charset="0"/>
                  <a:ea typeface="仿宋_GB2312" pitchFamily="49" charset="-122"/>
                </a:endParaRPr>
              </a:p>
            </p:txBody>
          </p:sp>
          <p:sp>
            <p:nvSpPr>
              <p:cNvPr id="72949" name="Oval 245"/>
              <p:cNvSpPr>
                <a:spLocks noChangeArrowheads="1"/>
              </p:cNvSpPr>
              <p:nvPr/>
            </p:nvSpPr>
            <p:spPr bwMode="auto">
              <a:xfrm>
                <a:off x="2880" y="1751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50" name="Line 246"/>
              <p:cNvSpPr>
                <a:spLocks noChangeShapeType="1"/>
              </p:cNvSpPr>
              <p:nvPr/>
            </p:nvSpPr>
            <p:spPr bwMode="auto">
              <a:xfrm>
                <a:off x="3062" y="980"/>
                <a:ext cx="1859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51" name="Line 247"/>
              <p:cNvSpPr>
                <a:spLocks noChangeShapeType="1"/>
              </p:cNvSpPr>
              <p:nvPr/>
            </p:nvSpPr>
            <p:spPr bwMode="auto">
              <a:xfrm>
                <a:off x="3061" y="2341"/>
                <a:ext cx="1814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52" name="Text Box 248"/>
              <p:cNvSpPr txBox="1">
                <a:spLocks noChangeArrowheads="1"/>
              </p:cNvSpPr>
              <p:nvPr/>
            </p:nvSpPr>
            <p:spPr bwMode="auto">
              <a:xfrm>
                <a:off x="3696" y="1433"/>
                <a:ext cx="68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j300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72953" name="Text Box 249"/>
              <p:cNvSpPr txBox="1">
                <a:spLocks noChangeArrowheads="1"/>
              </p:cNvSpPr>
              <p:nvPr/>
            </p:nvSpPr>
            <p:spPr bwMode="auto">
              <a:xfrm>
                <a:off x="3153" y="1523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54" name="Text Box 250"/>
              <p:cNvSpPr txBox="1">
                <a:spLocks noChangeArrowheads="1"/>
              </p:cNvSpPr>
              <p:nvPr/>
            </p:nvSpPr>
            <p:spPr bwMode="auto">
              <a:xfrm>
                <a:off x="3152" y="1977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2955" name="Object 251"/>
              <p:cNvGraphicFramePr>
                <a:graphicFrameLocks noChangeAspect="1"/>
              </p:cNvGraphicFramePr>
              <p:nvPr/>
            </p:nvGraphicFramePr>
            <p:xfrm>
              <a:off x="3289" y="1834"/>
              <a:ext cx="509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86" name="Equation" r:id="rId10" imgW="558800" imgH="304800" progId="Equation.DSMT4">
                      <p:embed/>
                    </p:oleObj>
                  </mc:Choice>
                  <mc:Fallback>
                    <p:oleObj name="Equation" r:id="rId10" imgW="558800" imgH="304800" progId="Equation.DSMT4">
                      <p:embed/>
                      <p:pic>
                        <p:nvPicPr>
                          <p:cNvPr id="0" name="Object 2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89" y="1834"/>
                            <a:ext cx="509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956" name="Object 252"/>
              <p:cNvGraphicFramePr>
                <a:graphicFrameLocks noChangeAspect="1"/>
              </p:cNvGraphicFramePr>
              <p:nvPr/>
            </p:nvGraphicFramePr>
            <p:xfrm>
              <a:off x="4685" y="1577"/>
              <a:ext cx="310" cy="3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87" name="公式" r:id="rId12" imgW="342900" imgH="355600" progId="Equation.3">
                      <p:embed/>
                    </p:oleObj>
                  </mc:Choice>
                  <mc:Fallback>
                    <p:oleObj name="公式" r:id="rId12" imgW="342900" imgH="355600" progId="Equation.3">
                      <p:embed/>
                      <p:pic>
                        <p:nvPicPr>
                          <p:cNvPr id="0" name="Object 2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85" y="1577"/>
                            <a:ext cx="310" cy="3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57" name="Text Box 253"/>
              <p:cNvSpPr txBox="1">
                <a:spLocks noChangeArrowheads="1"/>
              </p:cNvSpPr>
              <p:nvPr/>
            </p:nvSpPr>
            <p:spPr bwMode="auto">
              <a:xfrm>
                <a:off x="4741" y="1024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58" name="Text Box 254"/>
              <p:cNvSpPr txBox="1">
                <a:spLocks noChangeArrowheads="1"/>
              </p:cNvSpPr>
              <p:nvPr/>
            </p:nvSpPr>
            <p:spPr bwMode="auto">
              <a:xfrm>
                <a:off x="4739" y="1932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59" name="Oval 255"/>
              <p:cNvSpPr>
                <a:spLocks noChangeArrowheads="1"/>
              </p:cNvSpPr>
              <p:nvPr/>
            </p:nvSpPr>
            <p:spPr bwMode="auto">
              <a:xfrm>
                <a:off x="4875" y="2318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960" name="Oval 256"/>
              <p:cNvSpPr>
                <a:spLocks noChangeArrowheads="1"/>
              </p:cNvSpPr>
              <p:nvPr/>
            </p:nvSpPr>
            <p:spPr bwMode="auto">
              <a:xfrm>
                <a:off x="4908" y="944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961" name="Object 257"/>
              <p:cNvGraphicFramePr>
                <a:graphicFrameLocks noChangeAspect="1"/>
              </p:cNvGraphicFramePr>
              <p:nvPr/>
            </p:nvGraphicFramePr>
            <p:xfrm>
              <a:off x="3561" y="436"/>
              <a:ext cx="524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88" name="公式" r:id="rId14" imgW="571500" imgH="444500" progId="Equation.3">
                      <p:embed/>
                    </p:oleObj>
                  </mc:Choice>
                  <mc:Fallback>
                    <p:oleObj name="公式" r:id="rId14" imgW="571500" imgH="444500" progId="Equation.3">
                      <p:embed/>
                      <p:pic>
                        <p:nvPicPr>
                          <p:cNvPr id="0" name="Object 2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1" y="436"/>
                            <a:ext cx="524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62" name="Line 258"/>
              <p:cNvSpPr>
                <a:spLocks noChangeShapeType="1"/>
              </p:cNvSpPr>
              <p:nvPr/>
            </p:nvSpPr>
            <p:spPr bwMode="auto">
              <a:xfrm flipH="1">
                <a:off x="3061" y="980"/>
                <a:ext cx="1" cy="136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63" name="Line 259"/>
              <p:cNvSpPr>
                <a:spLocks noChangeShapeType="1"/>
              </p:cNvSpPr>
              <p:nvPr/>
            </p:nvSpPr>
            <p:spPr bwMode="auto">
              <a:xfrm flipH="1">
                <a:off x="4376" y="980"/>
                <a:ext cx="1" cy="54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64" name="Line 260"/>
              <p:cNvSpPr>
                <a:spLocks noChangeShapeType="1"/>
              </p:cNvSpPr>
              <p:nvPr/>
            </p:nvSpPr>
            <p:spPr bwMode="auto">
              <a:xfrm flipH="1">
                <a:off x="4376" y="1888"/>
                <a:ext cx="1" cy="45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965" name="Object 261"/>
              <p:cNvGraphicFramePr>
                <a:graphicFrameLocks noChangeAspect="1"/>
              </p:cNvGraphicFramePr>
              <p:nvPr/>
            </p:nvGraphicFramePr>
            <p:xfrm>
              <a:off x="4377" y="1842"/>
              <a:ext cx="201" cy="4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089" name="公式" r:id="rId16" imgW="215900" imgH="444500" progId="Equation.3">
                      <p:embed/>
                    </p:oleObj>
                  </mc:Choice>
                  <mc:Fallback>
                    <p:oleObj name="公式" r:id="rId16" imgW="215900" imgH="444500" progId="Equation.3">
                      <p:embed/>
                      <p:pic>
                        <p:nvPicPr>
                          <p:cNvPr id="0" name="Object 2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7" y="1842"/>
                            <a:ext cx="201" cy="4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966" name="Line 262"/>
              <p:cNvSpPr>
                <a:spLocks noChangeShapeType="1"/>
              </p:cNvSpPr>
              <p:nvPr/>
            </p:nvSpPr>
            <p:spPr bwMode="auto">
              <a:xfrm flipH="1">
                <a:off x="4377" y="1979"/>
                <a:ext cx="0" cy="273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67" name="Text Box 263"/>
              <p:cNvSpPr txBox="1">
                <a:spLocks noChangeArrowheads="1"/>
              </p:cNvSpPr>
              <p:nvPr/>
            </p:nvSpPr>
            <p:spPr bwMode="auto">
              <a:xfrm>
                <a:off x="3050" y="1115"/>
                <a:ext cx="623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100</a:t>
                </a:r>
                <a:r>
                  <a:rPr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</a:t>
                </a:r>
                <a:endParaRPr lang="en-US" altLang="zh-CN" b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968" name="Rectangle 264"/>
              <p:cNvSpPr>
                <a:spLocks noChangeArrowheads="1"/>
              </p:cNvSpPr>
              <p:nvPr/>
            </p:nvSpPr>
            <p:spPr bwMode="auto">
              <a:xfrm>
                <a:off x="2997" y="1161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2969" name="Group 265"/>
              <p:cNvGrpSpPr/>
              <p:nvPr/>
            </p:nvGrpSpPr>
            <p:grpSpPr bwMode="auto">
              <a:xfrm rot="10800000">
                <a:off x="4377" y="1525"/>
                <a:ext cx="90" cy="363"/>
                <a:chOff x="1565" y="2614"/>
                <a:chExt cx="90" cy="486"/>
              </a:xfrm>
            </p:grpSpPr>
            <p:sp>
              <p:nvSpPr>
                <p:cNvPr id="72970" name="Arc 266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971" name="Arc 267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972" name="Arc 268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973" name="Arc 269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2974" name="Group 270"/>
            <p:cNvGrpSpPr/>
            <p:nvPr/>
          </p:nvGrpSpPr>
          <p:grpSpPr bwMode="auto">
            <a:xfrm>
              <a:off x="3515" y="1842"/>
              <a:ext cx="273" cy="227"/>
              <a:chOff x="1156" y="1842"/>
              <a:chExt cx="273" cy="227"/>
            </a:xfrm>
          </p:grpSpPr>
          <p:sp>
            <p:nvSpPr>
              <p:cNvPr id="72975" name="Line 271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976" name="Line 272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2526898" y="3057783"/>
            <a:ext cx="30454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0°           0.6</a:t>
            </a:r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0°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490488" y="4421237"/>
            <a:ext cx="74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0°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7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72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2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2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99" grpId="0" bldLvl="0" animBg="1"/>
      <p:bldP spid="72811" grpId="0" bldLvl="0" animBg="1"/>
      <p:bldP spid="3" grpId="0"/>
      <p:bldP spid="7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ext Box 2"/>
          <p:cNvSpPr txBox="1">
            <a:spLocks noChangeArrowheads="1"/>
          </p:cNvSpPr>
          <p:nvPr/>
        </p:nvSpPr>
        <p:spPr bwMode="auto">
          <a:xfrm>
            <a:off x="699770" y="1370965"/>
            <a:ext cx="12954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3-5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9574" name="Text Box 6"/>
          <p:cNvSpPr txBox="1">
            <a:spLocks noChangeArrowheads="1"/>
          </p:cNvSpPr>
          <p:nvPr/>
        </p:nvSpPr>
        <p:spPr bwMode="auto">
          <a:xfrm>
            <a:off x="772160" y="3357880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1708785" y="3357880"/>
          <a:ext cx="43878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09" name="Microsoft 公式 3.0" r:id="rId1" imgW="2489200" imgH="355600" progId="Equation.3">
                  <p:embed/>
                </p:oleObj>
              </mc:Choice>
              <mc:Fallback>
                <p:oleObj name="Microsoft 公式 3.0" r:id="rId1" imgW="2489200" imgH="355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85" y="3357880"/>
                        <a:ext cx="43878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6" name="Object 8"/>
          <p:cNvGraphicFramePr>
            <a:graphicFrameLocks noChangeAspect="1"/>
          </p:cNvGraphicFramePr>
          <p:nvPr/>
        </p:nvGraphicFramePr>
        <p:xfrm>
          <a:off x="1503998" y="4005898"/>
          <a:ext cx="215423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10" name="公式" r:id="rId3" imgW="1435100" imgH="660400" progId="Equation.3">
                  <p:embed/>
                </p:oleObj>
              </mc:Choice>
              <mc:Fallback>
                <p:oleObj name="公式" r:id="rId3" imgW="14351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998" y="4005898"/>
                        <a:ext cx="2154237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586" name="Group 1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9587" name="Picture 1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88" name="Text Box 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9589" name="Group 2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9590" name="Picture 2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591" name="Text Box 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9653" name="Group 85"/>
          <p:cNvGrpSpPr/>
          <p:nvPr/>
        </p:nvGrpSpPr>
        <p:grpSpPr bwMode="auto">
          <a:xfrm>
            <a:off x="8020368" y="1324610"/>
            <a:ext cx="3700462" cy="1706563"/>
            <a:chOff x="431" y="970"/>
            <a:chExt cx="2331" cy="1075"/>
          </a:xfrm>
        </p:grpSpPr>
        <p:sp>
          <p:nvSpPr>
            <p:cNvPr id="109593" name="Oval 25"/>
            <p:cNvSpPr>
              <a:spLocks noChangeArrowheads="1"/>
            </p:cNvSpPr>
            <p:nvPr/>
          </p:nvSpPr>
          <p:spPr bwMode="auto">
            <a:xfrm>
              <a:off x="2109" y="133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4" name="Line 26"/>
            <p:cNvSpPr>
              <a:spLocks noChangeShapeType="1"/>
            </p:cNvSpPr>
            <p:nvPr/>
          </p:nvSpPr>
          <p:spPr bwMode="auto">
            <a:xfrm>
              <a:off x="612" y="1026"/>
              <a:ext cx="0" cy="101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1701" y="1075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597" name="Line 29"/>
            <p:cNvSpPr>
              <a:spLocks noChangeShapeType="1"/>
            </p:cNvSpPr>
            <p:nvPr/>
          </p:nvSpPr>
          <p:spPr bwMode="auto">
            <a:xfrm>
              <a:off x="612" y="1026"/>
              <a:ext cx="16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8" name="Line 30"/>
            <p:cNvSpPr>
              <a:spLocks noChangeShapeType="1"/>
            </p:cNvSpPr>
            <p:nvPr/>
          </p:nvSpPr>
          <p:spPr bwMode="auto">
            <a:xfrm>
              <a:off x="1429" y="1026"/>
              <a:ext cx="3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9" name="Line 31"/>
            <p:cNvSpPr>
              <a:spLocks noChangeShapeType="1"/>
            </p:cNvSpPr>
            <p:nvPr/>
          </p:nvSpPr>
          <p:spPr bwMode="auto">
            <a:xfrm>
              <a:off x="2295" y="1037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0" name="Line 32"/>
            <p:cNvSpPr>
              <a:spLocks noChangeShapeType="1"/>
            </p:cNvSpPr>
            <p:nvPr/>
          </p:nvSpPr>
          <p:spPr bwMode="auto">
            <a:xfrm>
              <a:off x="612" y="2024"/>
              <a:ext cx="16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02" name="Line 34"/>
            <p:cNvSpPr>
              <a:spLocks noChangeShapeType="1"/>
            </p:cNvSpPr>
            <p:nvPr/>
          </p:nvSpPr>
          <p:spPr bwMode="auto">
            <a:xfrm flipV="1">
              <a:off x="612" y="1106"/>
              <a:ext cx="0" cy="41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03" name="Object 35"/>
            <p:cNvGraphicFramePr>
              <a:graphicFrameLocks noChangeAspect="1"/>
            </p:cNvGraphicFramePr>
            <p:nvPr/>
          </p:nvGraphicFramePr>
          <p:xfrm>
            <a:off x="647" y="1117"/>
            <a:ext cx="23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1" name="公式" r:id="rId6" imgW="215900" imgH="355600" progId="Equation.3">
                    <p:embed/>
                  </p:oleObj>
                </mc:Choice>
                <mc:Fallback>
                  <p:oleObj name="公式" r:id="rId6" imgW="215900" imgH="3556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1117"/>
                          <a:ext cx="23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4" name="Text Box 36"/>
            <p:cNvSpPr txBox="1">
              <a:spLocks noChangeArrowheads="1"/>
            </p:cNvSpPr>
            <p:nvPr/>
          </p:nvSpPr>
          <p:spPr bwMode="auto">
            <a:xfrm>
              <a:off x="930" y="1075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5" name="Text Box 37"/>
            <p:cNvSpPr txBox="1">
              <a:spLocks noChangeArrowheads="1"/>
            </p:cNvSpPr>
            <p:nvPr/>
          </p:nvSpPr>
          <p:spPr bwMode="auto">
            <a:xfrm>
              <a:off x="1474" y="1389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06" name="Line 38"/>
            <p:cNvSpPr>
              <a:spLocks noChangeShapeType="1"/>
            </p:cNvSpPr>
            <p:nvPr/>
          </p:nvSpPr>
          <p:spPr bwMode="auto">
            <a:xfrm>
              <a:off x="2290" y="1026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07" name="Object 39"/>
            <p:cNvGraphicFramePr>
              <a:graphicFrameLocks noChangeAspect="1"/>
            </p:cNvGraphicFramePr>
            <p:nvPr/>
          </p:nvGraphicFramePr>
          <p:xfrm>
            <a:off x="2308" y="981"/>
            <a:ext cx="231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2" name="公式" r:id="rId8" imgW="215900" imgH="355600" progId="Equation.3">
                    <p:embed/>
                  </p:oleObj>
                </mc:Choice>
                <mc:Fallback>
                  <p:oleObj name="公式" r:id="rId8" imgW="215900" imgH="3556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981"/>
                          <a:ext cx="231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08" name="Line 40"/>
            <p:cNvSpPr>
              <a:spLocks noChangeShapeType="1"/>
            </p:cNvSpPr>
            <p:nvPr/>
          </p:nvSpPr>
          <p:spPr bwMode="auto">
            <a:xfrm>
              <a:off x="2294" y="1421"/>
              <a:ext cx="0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09" name="Object 41"/>
            <p:cNvGraphicFramePr>
              <a:graphicFrameLocks noChangeAspect="1"/>
            </p:cNvGraphicFramePr>
            <p:nvPr/>
          </p:nvGraphicFramePr>
          <p:xfrm>
            <a:off x="2531" y="1312"/>
            <a:ext cx="23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3" name="公式" r:id="rId10" imgW="266700" imgH="393700" progId="Equation.3">
                    <p:embed/>
                  </p:oleObj>
                </mc:Choice>
                <mc:Fallback>
                  <p:oleObj name="公式" r:id="rId10" imgW="266700" imgH="3937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312"/>
                          <a:ext cx="23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10" name="Text Box 42"/>
            <p:cNvSpPr txBox="1">
              <a:spLocks noChangeArrowheads="1"/>
            </p:cNvSpPr>
            <p:nvPr/>
          </p:nvSpPr>
          <p:spPr bwMode="auto">
            <a:xfrm>
              <a:off x="2018" y="106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1" name="Text Box 43"/>
            <p:cNvSpPr txBox="1">
              <a:spLocks noChangeArrowheads="1"/>
            </p:cNvSpPr>
            <p:nvPr/>
          </p:nvSpPr>
          <p:spPr bwMode="auto">
            <a:xfrm>
              <a:off x="2018" y="165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12" name="Rectangle 44"/>
            <p:cNvSpPr>
              <a:spLocks noChangeArrowheads="1"/>
            </p:cNvSpPr>
            <p:nvPr/>
          </p:nvSpPr>
          <p:spPr bwMode="auto">
            <a:xfrm>
              <a:off x="1692" y="9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3" name="Rectangle 45"/>
            <p:cNvSpPr>
              <a:spLocks noChangeArrowheads="1"/>
            </p:cNvSpPr>
            <p:nvPr/>
          </p:nvSpPr>
          <p:spPr bwMode="auto">
            <a:xfrm>
              <a:off x="920" y="9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4" name="Rectangle 46"/>
            <p:cNvSpPr>
              <a:spLocks noChangeArrowheads="1"/>
            </p:cNvSpPr>
            <p:nvPr/>
          </p:nvSpPr>
          <p:spPr bwMode="auto">
            <a:xfrm>
              <a:off x="1365" y="13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640" name="Group 72"/>
            <p:cNvGrpSpPr/>
            <p:nvPr/>
          </p:nvGrpSpPr>
          <p:grpSpPr bwMode="auto">
            <a:xfrm>
              <a:off x="431" y="1479"/>
              <a:ext cx="363" cy="363"/>
              <a:chOff x="431" y="1333"/>
              <a:chExt cx="363" cy="363"/>
            </a:xfrm>
          </p:grpSpPr>
          <p:sp>
            <p:nvSpPr>
              <p:cNvPr id="109595" name="Oval 27"/>
              <p:cNvSpPr>
                <a:spLocks noChangeArrowheads="1"/>
              </p:cNvSpPr>
              <p:nvPr/>
            </p:nvSpPr>
            <p:spPr bwMode="auto">
              <a:xfrm>
                <a:off x="431" y="133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01" name="Line 33"/>
              <p:cNvSpPr>
                <a:spLocks noChangeShapeType="1"/>
              </p:cNvSpPr>
              <p:nvPr/>
            </p:nvSpPr>
            <p:spPr bwMode="auto">
              <a:xfrm>
                <a:off x="431" y="151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654" name="Group 86"/>
          <p:cNvGrpSpPr/>
          <p:nvPr/>
        </p:nvGrpSpPr>
        <p:grpSpPr bwMode="auto">
          <a:xfrm>
            <a:off x="8250238" y="4126230"/>
            <a:ext cx="2971800" cy="1741488"/>
            <a:chOff x="3107" y="972"/>
            <a:chExt cx="1872" cy="1097"/>
          </a:xfrm>
        </p:grpSpPr>
        <p:sp>
          <p:nvSpPr>
            <p:cNvPr id="109617" name="Line 49"/>
            <p:cNvSpPr>
              <a:spLocks noChangeShapeType="1"/>
            </p:cNvSpPr>
            <p:nvPr/>
          </p:nvSpPr>
          <p:spPr bwMode="auto">
            <a:xfrm>
              <a:off x="3288" y="1026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19" name="Text Box 51"/>
            <p:cNvSpPr txBox="1">
              <a:spLocks noChangeArrowheads="1"/>
            </p:cNvSpPr>
            <p:nvPr/>
          </p:nvSpPr>
          <p:spPr bwMode="auto">
            <a:xfrm>
              <a:off x="4422" y="1085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20" name="Line 52"/>
            <p:cNvSpPr>
              <a:spLocks noChangeShapeType="1"/>
            </p:cNvSpPr>
            <p:nvPr/>
          </p:nvSpPr>
          <p:spPr bwMode="auto">
            <a:xfrm>
              <a:off x="3288" y="1026"/>
              <a:ext cx="16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1" name="Line 53"/>
            <p:cNvSpPr>
              <a:spLocks noChangeShapeType="1"/>
            </p:cNvSpPr>
            <p:nvPr/>
          </p:nvSpPr>
          <p:spPr bwMode="auto">
            <a:xfrm flipH="1">
              <a:off x="4105" y="1026"/>
              <a:ext cx="3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2" name="Line 54"/>
            <p:cNvSpPr>
              <a:spLocks noChangeShapeType="1"/>
            </p:cNvSpPr>
            <p:nvPr/>
          </p:nvSpPr>
          <p:spPr bwMode="auto">
            <a:xfrm>
              <a:off x="4967" y="1026"/>
              <a:ext cx="4" cy="103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3" name="Line 55"/>
            <p:cNvSpPr>
              <a:spLocks noChangeShapeType="1"/>
            </p:cNvSpPr>
            <p:nvPr/>
          </p:nvSpPr>
          <p:spPr bwMode="auto">
            <a:xfrm>
              <a:off x="3288" y="2069"/>
              <a:ext cx="16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25" name="Line 57"/>
            <p:cNvSpPr>
              <a:spLocks noChangeShapeType="1"/>
            </p:cNvSpPr>
            <p:nvPr/>
          </p:nvSpPr>
          <p:spPr bwMode="auto">
            <a:xfrm flipV="1">
              <a:off x="3288" y="1117"/>
              <a:ext cx="0" cy="36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26" name="Object 58"/>
            <p:cNvGraphicFramePr>
              <a:graphicFrameLocks noChangeAspect="1"/>
            </p:cNvGraphicFramePr>
            <p:nvPr/>
          </p:nvGraphicFramePr>
          <p:xfrm>
            <a:off x="3323" y="1141"/>
            <a:ext cx="23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4" name="公式" r:id="rId12" imgW="215900" imgH="355600" progId="Equation.3">
                    <p:embed/>
                  </p:oleObj>
                </mc:Choice>
                <mc:Fallback>
                  <p:oleObj name="公式" r:id="rId12" imgW="215900" imgH="3556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3" y="1141"/>
                          <a:ext cx="23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27" name="Text Box 59"/>
            <p:cNvSpPr txBox="1">
              <a:spLocks noChangeArrowheads="1"/>
            </p:cNvSpPr>
            <p:nvPr/>
          </p:nvSpPr>
          <p:spPr bwMode="auto">
            <a:xfrm>
              <a:off x="3560" y="1085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28" name="Text Box 60"/>
            <p:cNvSpPr txBox="1">
              <a:spLocks noChangeArrowheads="1"/>
            </p:cNvSpPr>
            <p:nvPr/>
          </p:nvSpPr>
          <p:spPr bwMode="auto">
            <a:xfrm>
              <a:off x="4165" y="1408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9629" name="Line 61"/>
            <p:cNvSpPr>
              <a:spLocks noChangeShapeType="1"/>
            </p:cNvSpPr>
            <p:nvPr/>
          </p:nvSpPr>
          <p:spPr bwMode="auto">
            <a:xfrm>
              <a:off x="4967" y="1298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630" name="Object 62"/>
            <p:cNvGraphicFramePr>
              <a:graphicFrameLocks noChangeAspect="1"/>
            </p:cNvGraphicFramePr>
            <p:nvPr/>
          </p:nvGraphicFramePr>
          <p:xfrm>
            <a:off x="4694" y="1403"/>
            <a:ext cx="23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5" name="公式" r:id="rId14" imgW="215900" imgH="355600" progId="Equation.3">
                    <p:embed/>
                  </p:oleObj>
                </mc:Choice>
                <mc:Fallback>
                  <p:oleObj name="公式" r:id="rId14" imgW="215900" imgH="3556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1403"/>
                          <a:ext cx="23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32" name="Rectangle 64"/>
            <p:cNvSpPr>
              <a:spLocks noChangeArrowheads="1"/>
            </p:cNvSpPr>
            <p:nvPr/>
          </p:nvSpPr>
          <p:spPr bwMode="auto">
            <a:xfrm>
              <a:off x="4422" y="981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3" name="Rectangle 65"/>
            <p:cNvSpPr>
              <a:spLocks noChangeArrowheads="1"/>
            </p:cNvSpPr>
            <p:nvPr/>
          </p:nvSpPr>
          <p:spPr bwMode="auto">
            <a:xfrm>
              <a:off x="3560" y="9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634" name="Rectangle 66"/>
            <p:cNvSpPr>
              <a:spLocks noChangeArrowheads="1"/>
            </p:cNvSpPr>
            <p:nvPr/>
          </p:nvSpPr>
          <p:spPr bwMode="auto">
            <a:xfrm>
              <a:off x="4041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9642" name="Group 74"/>
            <p:cNvGrpSpPr/>
            <p:nvPr/>
          </p:nvGrpSpPr>
          <p:grpSpPr bwMode="auto">
            <a:xfrm>
              <a:off x="3107" y="1480"/>
              <a:ext cx="363" cy="363"/>
              <a:chOff x="3107" y="1344"/>
              <a:chExt cx="363" cy="363"/>
            </a:xfrm>
          </p:grpSpPr>
          <p:sp>
            <p:nvSpPr>
              <p:cNvPr id="109618" name="Oval 50"/>
              <p:cNvSpPr>
                <a:spLocks noChangeArrowheads="1"/>
              </p:cNvSpPr>
              <p:nvPr/>
            </p:nvSpPr>
            <p:spPr bwMode="auto">
              <a:xfrm>
                <a:off x="3107" y="1344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9624" name="Line 56"/>
              <p:cNvSpPr>
                <a:spLocks noChangeShapeType="1"/>
              </p:cNvSpPr>
              <p:nvPr/>
            </p:nvSpPr>
            <p:spPr bwMode="auto">
              <a:xfrm>
                <a:off x="3107" y="1525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09644" name="Group 7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9645" name="Picture 7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9646" name="Text Box 7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9700" name="Group 132"/>
          <p:cNvGrpSpPr/>
          <p:nvPr/>
        </p:nvGrpSpPr>
        <p:grpSpPr bwMode="auto">
          <a:xfrm>
            <a:off x="1697038" y="1219200"/>
            <a:ext cx="6183313" cy="1847851"/>
            <a:chOff x="2143" y="90"/>
            <a:chExt cx="3895" cy="1164"/>
          </a:xfrm>
        </p:grpSpPr>
        <p:sp>
          <p:nvSpPr>
            <p:cNvPr id="109572" name="Text Box 4"/>
            <p:cNvSpPr txBox="1">
              <a:spLocks noChangeArrowheads="1"/>
            </p:cNvSpPr>
            <p:nvPr/>
          </p:nvSpPr>
          <p:spPr bwMode="auto">
            <a:xfrm>
              <a:off x="2143" y="211"/>
              <a:ext cx="263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98000" rIns="1980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用叠加定理计算电流</a:t>
              </a:r>
              <a:r>
                <a:rPr kumimoji="1" lang="en-US" altLang="zh-CN">
                  <a:latin typeface="Times New Roman" panose="02020603050405020304" pitchFamily="18" charset="0"/>
                </a:rPr>
                <a:t>     </a:t>
              </a:r>
              <a:r>
                <a:rPr kumimoji="1" lang="zh-CN" altLang="en-US">
                  <a:latin typeface="Times New Roman" panose="02020603050405020304" pitchFamily="18" charset="0"/>
                </a:rPr>
                <a:t> </a:t>
              </a:r>
              <a:r>
                <a:rPr kumimoji="1" lang="en-US" altLang="zh-CN">
                  <a:latin typeface="Times New Roman" panose="02020603050405020304" pitchFamily="18" charset="0"/>
                </a:rPr>
                <a:t>,</a:t>
              </a:r>
              <a:endParaRPr kumimoji="1" lang="en-US" altLang="zh-CN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9573" name="Object 5"/>
            <p:cNvGraphicFramePr>
              <a:graphicFrameLocks noChangeAspect="1"/>
            </p:cNvGraphicFramePr>
            <p:nvPr/>
          </p:nvGraphicFramePr>
          <p:xfrm>
            <a:off x="4305" y="90"/>
            <a:ext cx="290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6" name="公式" r:id="rId16" imgW="254000" imgH="419100" progId="Equation.3">
                    <p:embed/>
                  </p:oleObj>
                </mc:Choice>
                <mc:Fallback>
                  <p:oleObj name="公式" r:id="rId16" imgW="254000" imgH="419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90"/>
                          <a:ext cx="290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4" name="Object 16"/>
            <p:cNvGraphicFramePr>
              <a:graphicFrameLocks noChangeAspect="1"/>
            </p:cNvGraphicFramePr>
            <p:nvPr/>
          </p:nvGraphicFramePr>
          <p:xfrm>
            <a:off x="2253" y="480"/>
            <a:ext cx="186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7" name="Microsoft 公式 3.0" r:id="rId18" imgW="2095500" imgH="457200" progId="Equation.3">
                    <p:embed/>
                  </p:oleObj>
                </mc:Choice>
                <mc:Fallback>
                  <p:oleObj name="Microsoft 公式 3.0" r:id="rId18" imgW="2095500" imgH="457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3" y="480"/>
                          <a:ext cx="1860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85" name="Object 17"/>
            <p:cNvGraphicFramePr>
              <a:graphicFrameLocks noChangeAspect="1"/>
            </p:cNvGraphicFramePr>
            <p:nvPr/>
          </p:nvGraphicFramePr>
          <p:xfrm>
            <a:off x="2235" y="842"/>
            <a:ext cx="3803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8" name="Equation" r:id="rId20" imgW="4203700" imgH="457200" progId="Equation.DSMT4">
                    <p:embed/>
                  </p:oleObj>
                </mc:Choice>
                <mc:Fallback>
                  <p:oleObj name="Equation" r:id="rId20" imgW="4203700" imgH="457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5" y="842"/>
                          <a:ext cx="3803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47" name="Line 79"/>
            <p:cNvSpPr>
              <a:spLocks noChangeShapeType="1"/>
            </p:cNvSpPr>
            <p:nvPr/>
          </p:nvSpPr>
          <p:spPr bwMode="auto">
            <a:xfrm>
              <a:off x="3551" y="848"/>
              <a:ext cx="31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48" name="Line 80"/>
            <p:cNvSpPr>
              <a:spLocks noChangeShapeType="1"/>
            </p:cNvSpPr>
            <p:nvPr/>
          </p:nvSpPr>
          <p:spPr bwMode="auto">
            <a:xfrm>
              <a:off x="2734" y="1205"/>
              <a:ext cx="181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0" name="Line 82"/>
            <p:cNvSpPr>
              <a:spLocks noChangeShapeType="1"/>
            </p:cNvSpPr>
            <p:nvPr/>
          </p:nvSpPr>
          <p:spPr bwMode="auto">
            <a:xfrm>
              <a:off x="5365" y="1205"/>
              <a:ext cx="453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1" name="Line 83"/>
            <p:cNvSpPr>
              <a:spLocks noChangeShapeType="1"/>
            </p:cNvSpPr>
            <p:nvPr/>
          </p:nvSpPr>
          <p:spPr bwMode="auto">
            <a:xfrm>
              <a:off x="4186" y="1205"/>
              <a:ext cx="318" cy="0"/>
            </a:xfrm>
            <a:prstGeom prst="line">
              <a:avLst/>
            </a:prstGeom>
            <a:noFill/>
            <a:ln w="952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660" name="Group 92"/>
          <p:cNvGrpSpPr/>
          <p:nvPr/>
        </p:nvGrpSpPr>
        <p:grpSpPr bwMode="auto">
          <a:xfrm>
            <a:off x="1478598" y="5086668"/>
            <a:ext cx="4130675" cy="960437"/>
            <a:chOff x="785" y="3385"/>
            <a:chExt cx="2602" cy="605"/>
          </a:xfrm>
        </p:grpSpPr>
        <p:graphicFrame>
          <p:nvGraphicFramePr>
            <p:cNvPr id="109578" name="Object 10"/>
            <p:cNvGraphicFramePr>
              <a:graphicFrameLocks noChangeAspect="1"/>
            </p:cNvGraphicFramePr>
            <p:nvPr/>
          </p:nvGraphicFramePr>
          <p:xfrm>
            <a:off x="785" y="3385"/>
            <a:ext cx="2602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19" name="公式" r:id="rId22" imgW="2755900" imgH="647700" progId="Equation.3">
                    <p:embed/>
                  </p:oleObj>
                </mc:Choice>
                <mc:Fallback>
                  <p:oleObj name="公式" r:id="rId22" imgW="2755900" imgH="647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" y="3385"/>
                          <a:ext cx="2602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55" name="Line 87"/>
            <p:cNvSpPr>
              <a:spLocks noChangeShapeType="1"/>
            </p:cNvSpPr>
            <p:nvPr/>
          </p:nvSpPr>
          <p:spPr bwMode="auto">
            <a:xfrm>
              <a:off x="2789" y="3793"/>
              <a:ext cx="31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6" name="Line 88"/>
            <p:cNvSpPr>
              <a:spLocks noChangeShapeType="1"/>
            </p:cNvSpPr>
            <p:nvPr/>
          </p:nvSpPr>
          <p:spPr bwMode="auto">
            <a:xfrm>
              <a:off x="1619" y="365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9662" name="Group 94"/>
          <p:cNvGrpSpPr/>
          <p:nvPr/>
        </p:nvGrpSpPr>
        <p:grpSpPr bwMode="auto">
          <a:xfrm>
            <a:off x="3221038" y="4005898"/>
            <a:ext cx="4703762" cy="965200"/>
            <a:chOff x="1973" y="2659"/>
            <a:chExt cx="2963" cy="608"/>
          </a:xfrm>
        </p:grpSpPr>
        <p:graphicFrame>
          <p:nvGraphicFramePr>
            <p:cNvPr id="109577" name="Object 9"/>
            <p:cNvGraphicFramePr>
              <a:graphicFrameLocks noChangeAspect="1"/>
            </p:cNvGraphicFramePr>
            <p:nvPr/>
          </p:nvGraphicFramePr>
          <p:xfrm>
            <a:off x="1973" y="2659"/>
            <a:ext cx="2963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120" name="公式" r:id="rId24" imgW="3009900" imgH="673100" progId="Equation.3">
                    <p:embed/>
                  </p:oleObj>
                </mc:Choice>
                <mc:Fallback>
                  <p:oleObj name="公式" r:id="rId24" imgW="3009900" imgH="673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659"/>
                          <a:ext cx="2963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9657" name="Line 89"/>
            <p:cNvSpPr>
              <a:spLocks noChangeShapeType="1"/>
            </p:cNvSpPr>
            <p:nvPr/>
          </p:nvSpPr>
          <p:spPr bwMode="auto">
            <a:xfrm>
              <a:off x="4314" y="3230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8" name="Line 90"/>
            <p:cNvSpPr>
              <a:spLocks noChangeShapeType="1"/>
            </p:cNvSpPr>
            <p:nvPr/>
          </p:nvSpPr>
          <p:spPr bwMode="auto">
            <a:xfrm>
              <a:off x="3805" y="2922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59" name="Line 91"/>
            <p:cNvSpPr>
              <a:spLocks noChangeShapeType="1"/>
            </p:cNvSpPr>
            <p:nvPr/>
          </p:nvSpPr>
          <p:spPr bwMode="auto">
            <a:xfrm>
              <a:off x="3297" y="3231"/>
              <a:ext cx="49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61" name="Line 93"/>
            <p:cNvSpPr>
              <a:spLocks noChangeShapeType="1"/>
            </p:cNvSpPr>
            <p:nvPr/>
          </p:nvSpPr>
          <p:spPr bwMode="auto">
            <a:xfrm>
              <a:off x="2589" y="3067"/>
              <a:ext cx="20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9410860" y="3140909"/>
            <a:ext cx="162598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电路定理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0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0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9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0" grpId="0" bldLvl="0" animBg="1"/>
      <p:bldP spid="109574" grpId="0" bldLvl="0" animBg="1" autoUpdateAnimBg="0"/>
      <p:bldP spid="7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64" name="Object 80"/>
          <p:cNvGraphicFramePr>
            <a:graphicFrameLocks noChangeAspect="1"/>
          </p:cNvGraphicFramePr>
          <p:nvPr/>
        </p:nvGraphicFramePr>
        <p:xfrm>
          <a:off x="1203960" y="2424748"/>
          <a:ext cx="2154238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72" name="公式" r:id="rId1" imgW="1435100" imgH="673100" progId="Equation.3">
                  <p:embed/>
                </p:oleObj>
              </mc:Choice>
              <mc:Fallback>
                <p:oleObj name="公式" r:id="rId1" imgW="1435100" imgH="673100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960" y="2424748"/>
                        <a:ext cx="2154238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69" name="Object 85"/>
          <p:cNvGraphicFramePr>
            <a:graphicFrameLocks noChangeAspect="1"/>
          </p:cNvGraphicFramePr>
          <p:nvPr/>
        </p:nvGraphicFramePr>
        <p:xfrm>
          <a:off x="1013460" y="1572260"/>
          <a:ext cx="3973513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73" name="公式" r:id="rId3" imgW="2641600" imgH="444500" progId="Equation.3">
                  <p:embed/>
                </p:oleObj>
              </mc:Choice>
              <mc:Fallback>
                <p:oleObj name="公式" r:id="rId3" imgW="2641600" imgH="4445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460" y="1572260"/>
                        <a:ext cx="3973513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80" name="Group 9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2081" name="Picture 9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82" name="Text Box 9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083" name="Group 9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2084" name="Picture 10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085" name="Text Box 10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186" name="Group 202"/>
          <p:cNvGrpSpPr/>
          <p:nvPr/>
        </p:nvGrpSpPr>
        <p:grpSpPr bwMode="auto">
          <a:xfrm>
            <a:off x="8464550" y="4114165"/>
            <a:ext cx="3497263" cy="1712913"/>
            <a:chOff x="3016" y="422"/>
            <a:chExt cx="2203" cy="1079"/>
          </a:xfrm>
        </p:grpSpPr>
        <p:sp>
          <p:nvSpPr>
            <p:cNvPr id="42115" name="Oval 131"/>
            <p:cNvSpPr>
              <a:spLocks noChangeArrowheads="1"/>
            </p:cNvSpPr>
            <p:nvPr/>
          </p:nvSpPr>
          <p:spPr bwMode="auto">
            <a:xfrm>
              <a:off x="4502" y="7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6" name="Text Box 132"/>
            <p:cNvSpPr txBox="1">
              <a:spLocks noChangeArrowheads="1"/>
            </p:cNvSpPr>
            <p:nvPr/>
          </p:nvSpPr>
          <p:spPr bwMode="auto">
            <a:xfrm>
              <a:off x="4094" y="531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17" name="Line 133"/>
            <p:cNvSpPr>
              <a:spLocks noChangeShapeType="1"/>
            </p:cNvSpPr>
            <p:nvPr/>
          </p:nvSpPr>
          <p:spPr bwMode="auto">
            <a:xfrm>
              <a:off x="3016" y="493"/>
              <a:ext cx="1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8" name="Line 134"/>
            <p:cNvSpPr>
              <a:spLocks noChangeShapeType="1"/>
            </p:cNvSpPr>
            <p:nvPr/>
          </p:nvSpPr>
          <p:spPr bwMode="auto">
            <a:xfrm>
              <a:off x="3825" y="491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19" name="Line 135"/>
            <p:cNvSpPr>
              <a:spLocks noChangeShapeType="1"/>
            </p:cNvSpPr>
            <p:nvPr/>
          </p:nvSpPr>
          <p:spPr bwMode="auto">
            <a:xfrm>
              <a:off x="4688" y="493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0" name="Line 136"/>
            <p:cNvSpPr>
              <a:spLocks noChangeShapeType="1"/>
            </p:cNvSpPr>
            <p:nvPr/>
          </p:nvSpPr>
          <p:spPr bwMode="auto">
            <a:xfrm>
              <a:off x="3016" y="1501"/>
              <a:ext cx="168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21" name="Text Box 137"/>
            <p:cNvSpPr txBox="1">
              <a:spLocks noChangeArrowheads="1"/>
            </p:cNvSpPr>
            <p:nvPr/>
          </p:nvSpPr>
          <p:spPr bwMode="auto">
            <a:xfrm>
              <a:off x="3288" y="527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22" name="Text Box 138"/>
            <p:cNvSpPr txBox="1">
              <a:spLocks noChangeArrowheads="1"/>
            </p:cNvSpPr>
            <p:nvPr/>
          </p:nvSpPr>
          <p:spPr bwMode="auto">
            <a:xfrm>
              <a:off x="3882" y="853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23" name="Line 139"/>
            <p:cNvSpPr>
              <a:spLocks noChangeShapeType="1"/>
            </p:cNvSpPr>
            <p:nvPr/>
          </p:nvSpPr>
          <p:spPr bwMode="auto">
            <a:xfrm>
              <a:off x="4694" y="482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124" name="Object 140"/>
            <p:cNvGraphicFramePr>
              <a:graphicFrameLocks noChangeAspect="1"/>
            </p:cNvGraphicFramePr>
            <p:nvPr/>
          </p:nvGraphicFramePr>
          <p:xfrm>
            <a:off x="4745" y="422"/>
            <a:ext cx="26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74" name="公式" r:id="rId6" imgW="254000" imgH="355600" progId="Equation.3">
                    <p:embed/>
                  </p:oleObj>
                </mc:Choice>
                <mc:Fallback>
                  <p:oleObj name="公式" r:id="rId6" imgW="254000" imgH="355600" progId="Equation.3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5" y="422"/>
                          <a:ext cx="267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25" name="Line 141"/>
            <p:cNvSpPr>
              <a:spLocks noChangeShapeType="1"/>
            </p:cNvSpPr>
            <p:nvPr/>
          </p:nvSpPr>
          <p:spPr bwMode="auto">
            <a:xfrm>
              <a:off x="4687" y="877"/>
              <a:ext cx="0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126" name="Object 142"/>
            <p:cNvGraphicFramePr>
              <a:graphicFrameLocks noChangeAspect="1"/>
            </p:cNvGraphicFramePr>
            <p:nvPr/>
          </p:nvGraphicFramePr>
          <p:xfrm>
            <a:off x="4910" y="751"/>
            <a:ext cx="30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75" name="公式" r:id="rId8" imgW="304800" imgH="406400" progId="Equation.3">
                    <p:embed/>
                  </p:oleObj>
                </mc:Choice>
                <mc:Fallback>
                  <p:oleObj name="公式" r:id="rId8" imgW="304800" imgH="406400" progId="Equation.3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" y="751"/>
                          <a:ext cx="309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27" name="Text Box 143"/>
            <p:cNvSpPr txBox="1">
              <a:spLocks noChangeArrowheads="1"/>
            </p:cNvSpPr>
            <p:nvPr/>
          </p:nvSpPr>
          <p:spPr bwMode="auto">
            <a:xfrm>
              <a:off x="4411" y="51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28" name="Text Box 144"/>
            <p:cNvSpPr txBox="1">
              <a:spLocks noChangeArrowheads="1"/>
            </p:cNvSpPr>
            <p:nvPr/>
          </p:nvSpPr>
          <p:spPr bwMode="auto">
            <a:xfrm>
              <a:off x="4411" y="110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29" name="Rectangle 145"/>
            <p:cNvSpPr>
              <a:spLocks noChangeArrowheads="1"/>
            </p:cNvSpPr>
            <p:nvPr/>
          </p:nvSpPr>
          <p:spPr bwMode="auto">
            <a:xfrm>
              <a:off x="4130" y="4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0" name="Rectangle 146"/>
            <p:cNvSpPr>
              <a:spLocks noChangeArrowheads="1"/>
            </p:cNvSpPr>
            <p:nvPr/>
          </p:nvSpPr>
          <p:spPr bwMode="auto">
            <a:xfrm>
              <a:off x="3295" y="44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31" name="Rectangle 147"/>
            <p:cNvSpPr>
              <a:spLocks noChangeArrowheads="1"/>
            </p:cNvSpPr>
            <p:nvPr/>
          </p:nvSpPr>
          <p:spPr bwMode="auto">
            <a:xfrm>
              <a:off x="3758" y="83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2159" name="Group 17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2160" name="Picture 17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161" name="Text Box 17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2162" name="Group 178"/>
          <p:cNvGrpSpPr/>
          <p:nvPr/>
        </p:nvGrpSpPr>
        <p:grpSpPr bwMode="auto">
          <a:xfrm>
            <a:off x="8163878" y="1266190"/>
            <a:ext cx="3700462" cy="1706563"/>
            <a:chOff x="431" y="970"/>
            <a:chExt cx="2331" cy="1075"/>
          </a:xfrm>
        </p:grpSpPr>
        <p:sp>
          <p:nvSpPr>
            <p:cNvPr id="42163" name="Oval 179"/>
            <p:cNvSpPr>
              <a:spLocks noChangeArrowheads="1"/>
            </p:cNvSpPr>
            <p:nvPr/>
          </p:nvSpPr>
          <p:spPr bwMode="auto">
            <a:xfrm>
              <a:off x="2109" y="133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64" name="Line 180"/>
            <p:cNvSpPr>
              <a:spLocks noChangeShapeType="1"/>
            </p:cNvSpPr>
            <p:nvPr/>
          </p:nvSpPr>
          <p:spPr bwMode="auto">
            <a:xfrm>
              <a:off x="612" y="1026"/>
              <a:ext cx="0" cy="101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65" name="Text Box 181"/>
            <p:cNvSpPr txBox="1">
              <a:spLocks noChangeArrowheads="1"/>
            </p:cNvSpPr>
            <p:nvPr/>
          </p:nvSpPr>
          <p:spPr bwMode="auto">
            <a:xfrm>
              <a:off x="1701" y="1075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66" name="Line 182"/>
            <p:cNvSpPr>
              <a:spLocks noChangeShapeType="1"/>
            </p:cNvSpPr>
            <p:nvPr/>
          </p:nvSpPr>
          <p:spPr bwMode="auto">
            <a:xfrm>
              <a:off x="612" y="1026"/>
              <a:ext cx="16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67" name="Line 183"/>
            <p:cNvSpPr>
              <a:spLocks noChangeShapeType="1"/>
            </p:cNvSpPr>
            <p:nvPr/>
          </p:nvSpPr>
          <p:spPr bwMode="auto">
            <a:xfrm>
              <a:off x="1429" y="1026"/>
              <a:ext cx="3" cy="99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68" name="Line 184"/>
            <p:cNvSpPr>
              <a:spLocks noChangeShapeType="1"/>
            </p:cNvSpPr>
            <p:nvPr/>
          </p:nvSpPr>
          <p:spPr bwMode="auto">
            <a:xfrm>
              <a:off x="2295" y="1037"/>
              <a:ext cx="0" cy="10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69" name="Line 185"/>
            <p:cNvSpPr>
              <a:spLocks noChangeShapeType="1"/>
            </p:cNvSpPr>
            <p:nvPr/>
          </p:nvSpPr>
          <p:spPr bwMode="auto">
            <a:xfrm>
              <a:off x="612" y="2024"/>
              <a:ext cx="169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70" name="Line 186"/>
            <p:cNvSpPr>
              <a:spLocks noChangeShapeType="1"/>
            </p:cNvSpPr>
            <p:nvPr/>
          </p:nvSpPr>
          <p:spPr bwMode="auto">
            <a:xfrm flipV="1">
              <a:off x="612" y="1106"/>
              <a:ext cx="0" cy="41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171" name="Object 187"/>
            <p:cNvGraphicFramePr>
              <a:graphicFrameLocks noChangeAspect="1"/>
            </p:cNvGraphicFramePr>
            <p:nvPr/>
          </p:nvGraphicFramePr>
          <p:xfrm>
            <a:off x="647" y="1117"/>
            <a:ext cx="23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76" name="公式" r:id="rId10" imgW="215900" imgH="355600" progId="Equation.3">
                    <p:embed/>
                  </p:oleObj>
                </mc:Choice>
                <mc:Fallback>
                  <p:oleObj name="公式" r:id="rId10" imgW="215900" imgH="35560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7" y="1117"/>
                          <a:ext cx="23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72" name="Text Box 188"/>
            <p:cNvSpPr txBox="1">
              <a:spLocks noChangeArrowheads="1"/>
            </p:cNvSpPr>
            <p:nvPr/>
          </p:nvSpPr>
          <p:spPr bwMode="auto">
            <a:xfrm>
              <a:off x="930" y="1075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73" name="Text Box 189"/>
            <p:cNvSpPr txBox="1">
              <a:spLocks noChangeArrowheads="1"/>
            </p:cNvSpPr>
            <p:nvPr/>
          </p:nvSpPr>
          <p:spPr bwMode="auto">
            <a:xfrm>
              <a:off x="1474" y="1389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74" name="Line 190"/>
            <p:cNvSpPr>
              <a:spLocks noChangeShapeType="1"/>
            </p:cNvSpPr>
            <p:nvPr/>
          </p:nvSpPr>
          <p:spPr bwMode="auto">
            <a:xfrm>
              <a:off x="2290" y="1026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175" name="Object 191"/>
            <p:cNvGraphicFramePr>
              <a:graphicFrameLocks noChangeAspect="1"/>
            </p:cNvGraphicFramePr>
            <p:nvPr/>
          </p:nvGraphicFramePr>
          <p:xfrm>
            <a:off x="2308" y="981"/>
            <a:ext cx="231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77" name="公式" r:id="rId12" imgW="215900" imgH="355600" progId="Equation.3">
                    <p:embed/>
                  </p:oleObj>
                </mc:Choice>
                <mc:Fallback>
                  <p:oleObj name="公式" r:id="rId12" imgW="215900" imgH="355600" progId="Equation.3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8" y="981"/>
                          <a:ext cx="231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76" name="Line 192"/>
            <p:cNvSpPr>
              <a:spLocks noChangeShapeType="1"/>
            </p:cNvSpPr>
            <p:nvPr/>
          </p:nvSpPr>
          <p:spPr bwMode="auto">
            <a:xfrm>
              <a:off x="2294" y="1421"/>
              <a:ext cx="0" cy="28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177" name="Object 193"/>
            <p:cNvGraphicFramePr>
              <a:graphicFrameLocks noChangeAspect="1"/>
            </p:cNvGraphicFramePr>
            <p:nvPr/>
          </p:nvGraphicFramePr>
          <p:xfrm>
            <a:off x="2531" y="1312"/>
            <a:ext cx="23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78" name="公式" r:id="rId14" imgW="266700" imgH="393700" progId="Equation.3">
                    <p:embed/>
                  </p:oleObj>
                </mc:Choice>
                <mc:Fallback>
                  <p:oleObj name="公式" r:id="rId14" imgW="266700" imgH="393700" progId="Equation.3">
                    <p:embed/>
                    <p:pic>
                      <p:nvPicPr>
                        <p:cNvPr id="0" name="Object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1" y="1312"/>
                          <a:ext cx="23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78" name="Text Box 194"/>
            <p:cNvSpPr txBox="1">
              <a:spLocks noChangeArrowheads="1"/>
            </p:cNvSpPr>
            <p:nvPr/>
          </p:nvSpPr>
          <p:spPr bwMode="auto">
            <a:xfrm>
              <a:off x="2018" y="106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79" name="Text Box 195"/>
            <p:cNvSpPr txBox="1">
              <a:spLocks noChangeArrowheads="1"/>
            </p:cNvSpPr>
            <p:nvPr/>
          </p:nvSpPr>
          <p:spPr bwMode="auto">
            <a:xfrm>
              <a:off x="2018" y="165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180" name="Rectangle 196"/>
            <p:cNvSpPr>
              <a:spLocks noChangeArrowheads="1"/>
            </p:cNvSpPr>
            <p:nvPr/>
          </p:nvSpPr>
          <p:spPr bwMode="auto">
            <a:xfrm>
              <a:off x="1692" y="9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1" name="Rectangle 197"/>
            <p:cNvSpPr>
              <a:spLocks noChangeArrowheads="1"/>
            </p:cNvSpPr>
            <p:nvPr/>
          </p:nvSpPr>
          <p:spPr bwMode="auto">
            <a:xfrm>
              <a:off x="920" y="97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182" name="Rectangle 198"/>
            <p:cNvSpPr>
              <a:spLocks noChangeArrowheads="1"/>
            </p:cNvSpPr>
            <p:nvPr/>
          </p:nvSpPr>
          <p:spPr bwMode="auto">
            <a:xfrm>
              <a:off x="1365" y="13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42183" name="Group 199"/>
            <p:cNvGrpSpPr/>
            <p:nvPr/>
          </p:nvGrpSpPr>
          <p:grpSpPr bwMode="auto">
            <a:xfrm>
              <a:off x="431" y="1479"/>
              <a:ext cx="363" cy="363"/>
              <a:chOff x="431" y="1333"/>
              <a:chExt cx="363" cy="363"/>
            </a:xfrm>
          </p:grpSpPr>
          <p:sp>
            <p:nvSpPr>
              <p:cNvPr id="42184" name="Oval 200"/>
              <p:cNvSpPr>
                <a:spLocks noChangeArrowheads="1"/>
              </p:cNvSpPr>
              <p:nvPr/>
            </p:nvSpPr>
            <p:spPr bwMode="auto">
              <a:xfrm>
                <a:off x="431" y="133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185" name="Line 201"/>
              <p:cNvSpPr>
                <a:spLocks noChangeShapeType="1"/>
              </p:cNvSpPr>
              <p:nvPr/>
            </p:nvSpPr>
            <p:spPr bwMode="auto">
              <a:xfrm>
                <a:off x="431" y="1514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2193" name="Group 209"/>
          <p:cNvGrpSpPr/>
          <p:nvPr/>
        </p:nvGrpSpPr>
        <p:grpSpPr bwMode="auto">
          <a:xfrm>
            <a:off x="2940685" y="2424748"/>
            <a:ext cx="2508250" cy="958850"/>
            <a:chOff x="1706" y="2115"/>
            <a:chExt cx="1580" cy="604"/>
          </a:xfrm>
        </p:grpSpPr>
        <p:graphicFrame>
          <p:nvGraphicFramePr>
            <p:cNvPr id="42066" name="Object 82"/>
            <p:cNvGraphicFramePr>
              <a:graphicFrameLocks noChangeAspect="1"/>
            </p:cNvGraphicFramePr>
            <p:nvPr/>
          </p:nvGraphicFramePr>
          <p:xfrm>
            <a:off x="1706" y="2115"/>
            <a:ext cx="1580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79" name="公式" r:id="rId16" imgW="1676400" imgH="647700" progId="Equation.3">
                    <p:embed/>
                  </p:oleObj>
                </mc:Choice>
                <mc:Fallback>
                  <p:oleObj name="公式" r:id="rId16" imgW="1676400" imgH="6477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6" y="2115"/>
                          <a:ext cx="1580" cy="6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87" name="Line 203"/>
            <p:cNvSpPr>
              <a:spLocks noChangeShapeType="1"/>
            </p:cNvSpPr>
            <p:nvPr/>
          </p:nvSpPr>
          <p:spPr bwMode="auto">
            <a:xfrm>
              <a:off x="2690" y="2387"/>
              <a:ext cx="31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191" name="Group 207"/>
          <p:cNvGrpSpPr/>
          <p:nvPr/>
        </p:nvGrpSpPr>
        <p:grpSpPr bwMode="auto">
          <a:xfrm>
            <a:off x="1200468" y="3863975"/>
            <a:ext cx="6415087" cy="577850"/>
            <a:chOff x="655" y="2886"/>
            <a:chExt cx="4041" cy="364"/>
          </a:xfrm>
        </p:grpSpPr>
        <p:graphicFrame>
          <p:nvGraphicFramePr>
            <p:cNvPr id="42065" name="Object 81"/>
            <p:cNvGraphicFramePr>
              <a:graphicFrameLocks noChangeAspect="1"/>
            </p:cNvGraphicFramePr>
            <p:nvPr/>
          </p:nvGraphicFramePr>
          <p:xfrm>
            <a:off x="655" y="2886"/>
            <a:ext cx="4041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80" name="公式" r:id="rId18" imgW="3924300" imgH="355600" progId="Equation.3">
                    <p:embed/>
                  </p:oleObj>
                </mc:Choice>
                <mc:Fallback>
                  <p:oleObj name="公式" r:id="rId18" imgW="3924300" imgH="3556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5" y="2886"/>
                          <a:ext cx="4041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88" name="Line 204"/>
            <p:cNvSpPr>
              <a:spLocks noChangeShapeType="1"/>
            </p:cNvSpPr>
            <p:nvPr/>
          </p:nvSpPr>
          <p:spPr bwMode="auto">
            <a:xfrm>
              <a:off x="3714" y="3203"/>
              <a:ext cx="63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89" name="Line 205"/>
            <p:cNvSpPr>
              <a:spLocks noChangeShapeType="1"/>
            </p:cNvSpPr>
            <p:nvPr/>
          </p:nvSpPr>
          <p:spPr bwMode="auto">
            <a:xfrm>
              <a:off x="2562" y="3203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192" name="Group 208"/>
          <p:cNvGrpSpPr/>
          <p:nvPr/>
        </p:nvGrpSpPr>
        <p:grpSpPr bwMode="auto">
          <a:xfrm>
            <a:off x="5036503" y="2602548"/>
            <a:ext cx="2787650" cy="504825"/>
            <a:chOff x="3207" y="2227"/>
            <a:chExt cx="1756" cy="318"/>
          </a:xfrm>
        </p:grpSpPr>
        <p:graphicFrame>
          <p:nvGraphicFramePr>
            <p:cNvPr id="42113" name="Object 129"/>
            <p:cNvGraphicFramePr>
              <a:graphicFrameLocks noChangeAspect="1"/>
            </p:cNvGraphicFramePr>
            <p:nvPr/>
          </p:nvGraphicFramePr>
          <p:xfrm>
            <a:off x="3207" y="2227"/>
            <a:ext cx="175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81" name="公式" r:id="rId20" imgW="1866900" imgH="342900" progId="Equation.3">
                    <p:embed/>
                  </p:oleObj>
                </mc:Choice>
                <mc:Fallback>
                  <p:oleObj name="公式" r:id="rId20" imgW="1866900" imgH="3429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7" y="2227"/>
                          <a:ext cx="175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190" name="Line 206"/>
            <p:cNvSpPr>
              <a:spLocks noChangeShapeType="1"/>
            </p:cNvSpPr>
            <p:nvPr/>
          </p:nvSpPr>
          <p:spPr bwMode="auto">
            <a:xfrm>
              <a:off x="4096" y="2514"/>
              <a:ext cx="544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1960403" y="2805748"/>
            <a:ext cx="251619" cy="201613"/>
          </a:xfrm>
          <a:prstGeom prst="rect">
            <a:avLst/>
          </a:prstGeom>
          <a:solidFill>
            <a:srgbClr val="FF0000">
              <a:alpha val="4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1216" y="4583405"/>
            <a:ext cx="74803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  <a:latin typeface="+mn-lt"/>
              </a:rPr>
              <a:t>？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27033" y="5199727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思考：其他方法试试！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2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2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2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67080" y="1464310"/>
            <a:ext cx="340487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sz="32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.</a:t>
            </a:r>
            <a:r>
              <a:rPr kumimoji="1" lang="en-US" altLang="zh-CN" sz="3200" b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RLC</a:t>
            </a:r>
            <a:r>
              <a:rPr kumimoji="1" lang="zh-CN" altLang="en-US" sz="3200">
                <a:solidFill>
                  <a:schemeClr val="bg1"/>
                </a:solidFill>
              </a:rPr>
              <a:t>串联电路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843915" y="2209165"/>
            <a:ext cx="14154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>
                <a:latin typeface="Times New Roman" panose="02020603050405020304" pitchFamily="18" charset="0"/>
                <a:ea typeface="宋体" panose="02010600030101010101" pitchFamily="2" charset="-122"/>
              </a:rPr>
              <a:t>KVL</a:t>
            </a:r>
            <a:r>
              <a:rPr kumimoji="1" lang="zh-CN" altLang="en-US" sz="3200" b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kumimoji="1" lang="zh-CN" altLang="en-US" sz="3200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7589" name="AutoShape 5"/>
          <p:cNvSpPr>
            <a:spLocks noChangeArrowheads="1"/>
          </p:cNvSpPr>
          <p:nvPr/>
        </p:nvSpPr>
        <p:spPr bwMode="auto">
          <a:xfrm rot="5400000">
            <a:off x="10759440" y="3497580"/>
            <a:ext cx="685800" cy="215900"/>
          </a:xfrm>
          <a:prstGeom prst="rightArrow">
            <a:avLst>
              <a:gd name="adj1" fmla="val 50000"/>
              <a:gd name="adj2" fmla="val 79412"/>
            </a:avLst>
          </a:prstGeom>
          <a:solidFill>
            <a:srgbClr val="0066FF"/>
          </a:solidFill>
          <a:ln w="9525">
            <a:solidFill>
              <a:srgbClr val="0066FF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/>
          </a:scene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212658" y="2065973"/>
          <a:ext cx="55880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57" name="公式" r:id="rId1" imgW="3721100" imgH="609600" progId="Equation.3">
                  <p:embed/>
                </p:oleObj>
              </mc:Choice>
              <mc:Fallback>
                <p:oleObj name="公式" r:id="rId1" imgW="3721100" imgH="609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658" y="2065973"/>
                        <a:ext cx="5588000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346200" y="2928938"/>
          <a:ext cx="64246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58" name="公式" r:id="rId3" imgW="3924300" imgH="609600" progId="Equation.3">
                  <p:embed/>
                </p:oleObj>
              </mc:Choice>
              <mc:Fallback>
                <p:oleObj name="公式" r:id="rId3" imgW="3924300" imgH="609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2928938"/>
                        <a:ext cx="6424613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1368425" y="4005898"/>
          <a:ext cx="189071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59" name="公式" r:id="rId5" imgW="1219200" imgH="355600" progId="Equation.3">
                  <p:embed/>
                </p:oleObj>
              </mc:Choice>
              <mc:Fallback>
                <p:oleObj name="公式" r:id="rId5" imgW="1219200" imgH="355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4005898"/>
                        <a:ext cx="189071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702" name="Group 11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7703" name="Picture 119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704" name="Text Box 12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705" name="Group 12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7706" name="Picture 122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707" name="Text Box 12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780" name="Group 19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7781" name="Picture 197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782" name="Text Box 19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7799" name="Group 215"/>
          <p:cNvGrpSpPr/>
          <p:nvPr/>
        </p:nvGrpSpPr>
        <p:grpSpPr bwMode="auto">
          <a:xfrm>
            <a:off x="8466455" y="3780473"/>
            <a:ext cx="3452813" cy="2052637"/>
            <a:chOff x="3198" y="709"/>
            <a:chExt cx="2175" cy="1293"/>
          </a:xfrm>
        </p:grpSpPr>
        <p:sp>
          <p:nvSpPr>
            <p:cNvPr id="67769" name="Line 185"/>
            <p:cNvSpPr>
              <a:spLocks noChangeShapeType="1"/>
            </p:cNvSpPr>
            <p:nvPr/>
          </p:nvSpPr>
          <p:spPr bwMode="auto">
            <a:xfrm>
              <a:off x="3380" y="1979"/>
              <a:ext cx="15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5" name="Freeform 161"/>
            <p:cNvSpPr>
              <a:spLocks noChangeArrowheads="1"/>
            </p:cNvSpPr>
            <p:nvPr/>
          </p:nvSpPr>
          <p:spPr bwMode="auto">
            <a:xfrm>
              <a:off x="4921" y="1571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6" name="Text Box 162"/>
            <p:cNvSpPr txBox="1">
              <a:spLocks noChangeArrowheads="1"/>
            </p:cNvSpPr>
            <p:nvPr/>
          </p:nvSpPr>
          <p:spPr bwMode="auto">
            <a:xfrm>
              <a:off x="3698" y="709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47" name="Line 163"/>
            <p:cNvSpPr>
              <a:spLocks noChangeShapeType="1"/>
            </p:cNvSpPr>
            <p:nvPr/>
          </p:nvSpPr>
          <p:spPr bwMode="auto">
            <a:xfrm>
              <a:off x="3833" y="1979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48" name="Text Box 164"/>
            <p:cNvSpPr txBox="1">
              <a:spLocks noChangeArrowheads="1"/>
            </p:cNvSpPr>
            <p:nvPr/>
          </p:nvSpPr>
          <p:spPr bwMode="auto">
            <a:xfrm>
              <a:off x="3199" y="111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49" name="Text Box 165"/>
            <p:cNvSpPr txBox="1">
              <a:spLocks noChangeArrowheads="1"/>
            </p:cNvSpPr>
            <p:nvPr/>
          </p:nvSpPr>
          <p:spPr bwMode="auto">
            <a:xfrm>
              <a:off x="3199" y="166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50" name="Text Box 166"/>
            <p:cNvSpPr txBox="1">
              <a:spLocks noChangeArrowheads="1"/>
            </p:cNvSpPr>
            <p:nvPr/>
          </p:nvSpPr>
          <p:spPr bwMode="auto">
            <a:xfrm>
              <a:off x="4968" y="111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51" name="Text Box 167"/>
            <p:cNvSpPr txBox="1">
              <a:spLocks noChangeArrowheads="1"/>
            </p:cNvSpPr>
            <p:nvPr/>
          </p:nvSpPr>
          <p:spPr bwMode="auto">
            <a:xfrm>
              <a:off x="4922" y="16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52" name="Text Box 168"/>
            <p:cNvSpPr txBox="1">
              <a:spLocks noChangeArrowheads="1"/>
            </p:cNvSpPr>
            <p:nvPr/>
          </p:nvSpPr>
          <p:spPr bwMode="auto">
            <a:xfrm>
              <a:off x="4106" y="107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53" name="Text Box 169"/>
            <p:cNvSpPr txBox="1">
              <a:spLocks noChangeArrowheads="1"/>
            </p:cNvSpPr>
            <p:nvPr/>
          </p:nvSpPr>
          <p:spPr bwMode="auto">
            <a:xfrm>
              <a:off x="4650" y="102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54" name="Oval 170"/>
            <p:cNvSpPr>
              <a:spLocks noChangeArrowheads="1"/>
            </p:cNvSpPr>
            <p:nvPr/>
          </p:nvSpPr>
          <p:spPr bwMode="auto">
            <a:xfrm>
              <a:off x="3335" y="193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5" name="Oval 171"/>
            <p:cNvSpPr>
              <a:spLocks noChangeArrowheads="1"/>
            </p:cNvSpPr>
            <p:nvPr/>
          </p:nvSpPr>
          <p:spPr bwMode="auto">
            <a:xfrm>
              <a:off x="3335" y="107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56" name="Text Box 172"/>
            <p:cNvSpPr txBox="1">
              <a:spLocks noChangeArrowheads="1"/>
            </p:cNvSpPr>
            <p:nvPr/>
          </p:nvSpPr>
          <p:spPr bwMode="auto">
            <a:xfrm>
              <a:off x="3425" y="107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57" name="Text Box 173"/>
            <p:cNvSpPr txBox="1">
              <a:spLocks noChangeArrowheads="1"/>
            </p:cNvSpPr>
            <p:nvPr/>
          </p:nvSpPr>
          <p:spPr bwMode="auto">
            <a:xfrm>
              <a:off x="3879" y="107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7762" name="Group 178"/>
            <p:cNvGrpSpPr/>
            <p:nvPr/>
          </p:nvGrpSpPr>
          <p:grpSpPr bwMode="auto">
            <a:xfrm>
              <a:off x="4786" y="1480"/>
              <a:ext cx="240" cy="93"/>
              <a:chOff x="3787" y="2478"/>
              <a:chExt cx="240" cy="93"/>
            </a:xfrm>
          </p:grpSpPr>
          <p:sp>
            <p:nvSpPr>
              <p:cNvPr id="67763" name="Line 179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64" name="Line 180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765" name="Line 181"/>
            <p:cNvSpPr>
              <a:spLocks noChangeShapeType="1"/>
            </p:cNvSpPr>
            <p:nvPr/>
          </p:nvSpPr>
          <p:spPr bwMode="auto">
            <a:xfrm>
              <a:off x="4741" y="1118"/>
              <a:ext cx="1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66" name="Line 182"/>
            <p:cNvSpPr>
              <a:spLocks noChangeShapeType="1"/>
            </p:cNvSpPr>
            <p:nvPr/>
          </p:nvSpPr>
          <p:spPr bwMode="auto">
            <a:xfrm>
              <a:off x="4922" y="1118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67" name="Line 183"/>
            <p:cNvSpPr>
              <a:spLocks noChangeShapeType="1"/>
            </p:cNvSpPr>
            <p:nvPr/>
          </p:nvSpPr>
          <p:spPr bwMode="auto">
            <a:xfrm>
              <a:off x="3380" y="1118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68" name="Rectangle 184"/>
            <p:cNvSpPr>
              <a:spLocks noChangeArrowheads="1"/>
            </p:cNvSpPr>
            <p:nvPr/>
          </p:nvSpPr>
          <p:spPr bwMode="auto">
            <a:xfrm>
              <a:off x="3652" y="10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770" name="Object 186"/>
            <p:cNvGraphicFramePr>
              <a:graphicFrameLocks noChangeAspect="1"/>
            </p:cNvGraphicFramePr>
            <p:nvPr/>
          </p:nvGraphicFramePr>
          <p:xfrm>
            <a:off x="3923" y="1570"/>
            <a:ext cx="185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0" name="公式" r:id="rId8" imgW="165100" imgH="368300" progId="Equation.3">
                    <p:embed/>
                  </p:oleObj>
                </mc:Choice>
                <mc:Fallback>
                  <p:oleObj name="公式" r:id="rId8" imgW="165100" imgH="36830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570"/>
                          <a:ext cx="185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771" name="Text Box 187"/>
            <p:cNvSpPr txBox="1">
              <a:spLocks noChangeArrowheads="1"/>
            </p:cNvSpPr>
            <p:nvPr/>
          </p:nvSpPr>
          <p:spPr bwMode="auto">
            <a:xfrm>
              <a:off x="4241" y="709"/>
              <a:ext cx="72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7772" name="Object 188"/>
            <p:cNvGraphicFramePr>
              <a:graphicFrameLocks noChangeAspect="1"/>
            </p:cNvGraphicFramePr>
            <p:nvPr/>
          </p:nvGraphicFramePr>
          <p:xfrm>
            <a:off x="3198" y="1435"/>
            <a:ext cx="21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1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1435"/>
                          <a:ext cx="21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773" name="Object 189"/>
            <p:cNvGraphicFramePr>
              <a:graphicFrameLocks noChangeAspect="1"/>
            </p:cNvGraphicFramePr>
            <p:nvPr/>
          </p:nvGraphicFramePr>
          <p:xfrm>
            <a:off x="4332" y="1117"/>
            <a:ext cx="29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2" name="公式" r:id="rId12" imgW="304800" imgH="355600" progId="Equation.3">
                    <p:embed/>
                  </p:oleObj>
                </mc:Choice>
                <mc:Fallback>
                  <p:oleObj name="公式" r:id="rId12" imgW="304800" imgH="355600" progId="Equation.3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117"/>
                          <a:ext cx="29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774" name="Object 190"/>
            <p:cNvGraphicFramePr>
              <a:graphicFrameLocks noChangeAspect="1"/>
            </p:cNvGraphicFramePr>
            <p:nvPr/>
          </p:nvGraphicFramePr>
          <p:xfrm>
            <a:off x="5012" y="1344"/>
            <a:ext cx="361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3" name="公式" r:id="rId14" imgW="342900" imgH="393700" progId="Equation.3">
                    <p:embed/>
                  </p:oleObj>
                </mc:Choice>
                <mc:Fallback>
                  <p:oleObj name="公式" r:id="rId14" imgW="342900" imgH="393700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344"/>
                          <a:ext cx="361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775" name="Object 191"/>
            <p:cNvGraphicFramePr>
              <a:graphicFrameLocks noChangeAspect="1"/>
            </p:cNvGraphicFramePr>
            <p:nvPr/>
          </p:nvGraphicFramePr>
          <p:xfrm>
            <a:off x="4377" y="1389"/>
            <a:ext cx="475" cy="5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4" name="公式" r:id="rId16" imgW="520700" imgH="647700" progId="Equation.3">
                    <p:embed/>
                  </p:oleObj>
                </mc:Choice>
                <mc:Fallback>
                  <p:oleObj name="公式" r:id="rId16" imgW="520700" imgH="647700" progId="Equation.3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389"/>
                          <a:ext cx="475" cy="5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776" name="Object 192"/>
            <p:cNvGraphicFramePr>
              <a:graphicFrameLocks noChangeAspect="1"/>
            </p:cNvGraphicFramePr>
            <p:nvPr/>
          </p:nvGraphicFramePr>
          <p:xfrm>
            <a:off x="3606" y="1162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5" name="公式" r:id="rId18" imgW="317500" imgH="355600" progId="Equation.3">
                    <p:embed/>
                  </p:oleObj>
                </mc:Choice>
                <mc:Fallback>
                  <p:oleObj name="公式" r:id="rId18" imgW="317500" imgH="355600" progId="Equation.3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162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7788" name="Group 204"/>
            <p:cNvGrpSpPr/>
            <p:nvPr/>
          </p:nvGrpSpPr>
          <p:grpSpPr bwMode="auto">
            <a:xfrm rot="5400000">
              <a:off x="4500" y="894"/>
              <a:ext cx="68" cy="385"/>
              <a:chOff x="1565" y="2614"/>
              <a:chExt cx="90" cy="486"/>
            </a:xfrm>
          </p:grpSpPr>
          <p:sp>
            <p:nvSpPr>
              <p:cNvPr id="67789" name="Arc 205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0" name="Arc 206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1" name="Arc 207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2" name="Arc 208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798" name="Group 214"/>
          <p:cNvGrpSpPr/>
          <p:nvPr/>
        </p:nvGrpSpPr>
        <p:grpSpPr bwMode="auto">
          <a:xfrm>
            <a:off x="8378508" y="1125538"/>
            <a:ext cx="3486150" cy="2052637"/>
            <a:chOff x="521" y="709"/>
            <a:chExt cx="2196" cy="1293"/>
          </a:xfrm>
        </p:grpSpPr>
        <p:sp>
          <p:nvSpPr>
            <p:cNvPr id="67743" name="Line 159"/>
            <p:cNvSpPr>
              <a:spLocks noChangeShapeType="1"/>
            </p:cNvSpPr>
            <p:nvPr/>
          </p:nvSpPr>
          <p:spPr bwMode="auto">
            <a:xfrm>
              <a:off x="748" y="1979"/>
              <a:ext cx="15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2" name="Freeform 128"/>
            <p:cNvSpPr>
              <a:spLocks noChangeArrowheads="1"/>
            </p:cNvSpPr>
            <p:nvPr/>
          </p:nvSpPr>
          <p:spPr bwMode="auto">
            <a:xfrm>
              <a:off x="2289" y="1571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13" name="Text Box 129"/>
            <p:cNvSpPr txBox="1">
              <a:spLocks noChangeArrowheads="1"/>
            </p:cNvSpPr>
            <p:nvPr/>
          </p:nvSpPr>
          <p:spPr bwMode="auto">
            <a:xfrm>
              <a:off x="1791" y="745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14" name="Text Box 130"/>
            <p:cNvSpPr txBox="1">
              <a:spLocks noChangeArrowheads="1"/>
            </p:cNvSpPr>
            <p:nvPr/>
          </p:nvSpPr>
          <p:spPr bwMode="auto">
            <a:xfrm>
              <a:off x="1882" y="1435"/>
              <a:ext cx="2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15" name="Text Box 131"/>
            <p:cNvSpPr txBox="1">
              <a:spLocks noChangeArrowheads="1"/>
            </p:cNvSpPr>
            <p:nvPr/>
          </p:nvSpPr>
          <p:spPr bwMode="auto">
            <a:xfrm>
              <a:off x="1066" y="709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16" name="Text Box 132"/>
            <p:cNvSpPr txBox="1">
              <a:spLocks noChangeArrowheads="1"/>
            </p:cNvSpPr>
            <p:nvPr/>
          </p:nvSpPr>
          <p:spPr bwMode="auto">
            <a:xfrm>
              <a:off x="521" y="1390"/>
              <a:ext cx="3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17" name="Text Box 133"/>
            <p:cNvSpPr txBox="1">
              <a:spLocks noChangeArrowheads="1"/>
            </p:cNvSpPr>
            <p:nvPr/>
          </p:nvSpPr>
          <p:spPr bwMode="auto">
            <a:xfrm>
              <a:off x="1746" y="1027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18" name="Text Box 134"/>
            <p:cNvSpPr txBox="1">
              <a:spLocks noChangeArrowheads="1"/>
            </p:cNvSpPr>
            <p:nvPr/>
          </p:nvSpPr>
          <p:spPr bwMode="auto">
            <a:xfrm>
              <a:off x="2381" y="13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19" name="Line 135"/>
            <p:cNvSpPr>
              <a:spLocks noChangeShapeType="1"/>
            </p:cNvSpPr>
            <p:nvPr/>
          </p:nvSpPr>
          <p:spPr bwMode="auto">
            <a:xfrm>
              <a:off x="1202" y="1979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20" name="Text Box 136"/>
            <p:cNvSpPr txBox="1">
              <a:spLocks noChangeArrowheads="1"/>
            </p:cNvSpPr>
            <p:nvPr/>
          </p:nvSpPr>
          <p:spPr bwMode="auto">
            <a:xfrm>
              <a:off x="1292" y="1661"/>
              <a:ext cx="17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1" name="Text Box 137"/>
            <p:cNvSpPr txBox="1">
              <a:spLocks noChangeArrowheads="1"/>
            </p:cNvSpPr>
            <p:nvPr/>
          </p:nvSpPr>
          <p:spPr bwMode="auto">
            <a:xfrm>
              <a:off x="567" y="111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2" name="Text Box 138"/>
            <p:cNvSpPr txBox="1">
              <a:spLocks noChangeArrowheads="1"/>
            </p:cNvSpPr>
            <p:nvPr/>
          </p:nvSpPr>
          <p:spPr bwMode="auto">
            <a:xfrm>
              <a:off x="567" y="166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3" name="Text Box 139"/>
            <p:cNvSpPr txBox="1">
              <a:spLocks noChangeArrowheads="1"/>
            </p:cNvSpPr>
            <p:nvPr/>
          </p:nvSpPr>
          <p:spPr bwMode="auto">
            <a:xfrm>
              <a:off x="2336" y="111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4" name="Text Box 140"/>
            <p:cNvSpPr txBox="1">
              <a:spLocks noChangeArrowheads="1"/>
            </p:cNvSpPr>
            <p:nvPr/>
          </p:nvSpPr>
          <p:spPr bwMode="auto">
            <a:xfrm>
              <a:off x="2290" y="16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5" name="Text Box 141"/>
            <p:cNvSpPr txBox="1">
              <a:spLocks noChangeArrowheads="1"/>
            </p:cNvSpPr>
            <p:nvPr/>
          </p:nvSpPr>
          <p:spPr bwMode="auto">
            <a:xfrm>
              <a:off x="1474" y="107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6" name="Text Box 142"/>
            <p:cNvSpPr txBox="1">
              <a:spLocks noChangeArrowheads="1"/>
            </p:cNvSpPr>
            <p:nvPr/>
          </p:nvSpPr>
          <p:spPr bwMode="auto">
            <a:xfrm>
              <a:off x="2018" y="102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27" name="Oval 143"/>
            <p:cNvSpPr>
              <a:spLocks noChangeArrowheads="1"/>
            </p:cNvSpPr>
            <p:nvPr/>
          </p:nvSpPr>
          <p:spPr bwMode="auto">
            <a:xfrm>
              <a:off x="703" y="1934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28" name="Oval 144"/>
            <p:cNvSpPr>
              <a:spLocks noChangeArrowheads="1"/>
            </p:cNvSpPr>
            <p:nvPr/>
          </p:nvSpPr>
          <p:spPr bwMode="auto">
            <a:xfrm>
              <a:off x="703" y="1072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729" name="Text Box 145"/>
            <p:cNvSpPr txBox="1">
              <a:spLocks noChangeArrowheads="1"/>
            </p:cNvSpPr>
            <p:nvPr/>
          </p:nvSpPr>
          <p:spPr bwMode="auto">
            <a:xfrm>
              <a:off x="793" y="107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30" name="Text Box 146"/>
            <p:cNvSpPr txBox="1">
              <a:spLocks noChangeArrowheads="1"/>
            </p:cNvSpPr>
            <p:nvPr/>
          </p:nvSpPr>
          <p:spPr bwMode="auto">
            <a:xfrm>
              <a:off x="1247" y="107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7731" name="Text Box 147"/>
            <p:cNvSpPr txBox="1">
              <a:spLocks noChangeArrowheads="1"/>
            </p:cNvSpPr>
            <p:nvPr/>
          </p:nvSpPr>
          <p:spPr bwMode="auto">
            <a:xfrm>
              <a:off x="975" y="1118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7736" name="Group 152"/>
            <p:cNvGrpSpPr/>
            <p:nvPr/>
          </p:nvGrpSpPr>
          <p:grpSpPr bwMode="auto">
            <a:xfrm>
              <a:off x="2154" y="1480"/>
              <a:ext cx="240" cy="93"/>
              <a:chOff x="3787" y="2478"/>
              <a:chExt cx="240" cy="93"/>
            </a:xfrm>
          </p:grpSpPr>
          <p:sp>
            <p:nvSpPr>
              <p:cNvPr id="67737" name="Line 153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738" name="Line 154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739" name="Line 155"/>
            <p:cNvSpPr>
              <a:spLocks noChangeShapeType="1"/>
            </p:cNvSpPr>
            <p:nvPr/>
          </p:nvSpPr>
          <p:spPr bwMode="auto">
            <a:xfrm>
              <a:off x="2109" y="1118"/>
              <a:ext cx="1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0" name="Line 156"/>
            <p:cNvSpPr>
              <a:spLocks noChangeShapeType="1"/>
            </p:cNvSpPr>
            <p:nvPr/>
          </p:nvSpPr>
          <p:spPr bwMode="auto">
            <a:xfrm>
              <a:off x="2290" y="1118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1" name="Line 157"/>
            <p:cNvSpPr>
              <a:spLocks noChangeShapeType="1"/>
            </p:cNvSpPr>
            <p:nvPr/>
          </p:nvSpPr>
          <p:spPr bwMode="auto">
            <a:xfrm>
              <a:off x="748" y="1118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742" name="Rectangle 158"/>
            <p:cNvSpPr>
              <a:spLocks noChangeArrowheads="1"/>
            </p:cNvSpPr>
            <p:nvPr/>
          </p:nvSpPr>
          <p:spPr bwMode="auto">
            <a:xfrm>
              <a:off x="1020" y="104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7793" name="Group 209"/>
            <p:cNvGrpSpPr/>
            <p:nvPr/>
          </p:nvGrpSpPr>
          <p:grpSpPr bwMode="auto">
            <a:xfrm rot="5400000">
              <a:off x="1869" y="894"/>
              <a:ext cx="68" cy="385"/>
              <a:chOff x="1565" y="2614"/>
              <a:chExt cx="90" cy="486"/>
            </a:xfrm>
          </p:grpSpPr>
          <p:sp>
            <p:nvSpPr>
              <p:cNvPr id="67794" name="Arc 210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5" name="Arc 211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6" name="Arc 212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797" name="Arc 213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7804" name="Group 220"/>
          <p:cNvGrpSpPr/>
          <p:nvPr/>
        </p:nvGrpSpPr>
        <p:grpSpPr bwMode="auto">
          <a:xfrm>
            <a:off x="989013" y="4691380"/>
            <a:ext cx="7343775" cy="1158875"/>
            <a:chOff x="295" y="3136"/>
            <a:chExt cx="4626" cy="730"/>
          </a:xfrm>
        </p:grpSpPr>
        <p:graphicFrame>
          <p:nvGraphicFramePr>
            <p:cNvPr id="67661" name="Object 77"/>
            <p:cNvGraphicFramePr>
              <a:graphicFrameLocks noChangeAspect="1"/>
            </p:cNvGraphicFramePr>
            <p:nvPr/>
          </p:nvGraphicFramePr>
          <p:xfrm>
            <a:off x="295" y="3136"/>
            <a:ext cx="4626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066" name="Equation" r:id="rId20" imgW="3543300" imgH="558800" progId="Equation.DSMT4">
                    <p:embed/>
                  </p:oleObj>
                </mc:Choice>
                <mc:Fallback>
                  <p:oleObj name="Equation" r:id="rId20" imgW="3543300" imgH="55880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3136"/>
                          <a:ext cx="4626" cy="730"/>
                        </a:xfrm>
                        <a:prstGeom prst="rect">
                          <a:avLst/>
                        </a:prstGeom>
                        <a:gradFill rotWithShape="1">
                          <a:gsLst>
                            <a:gs pos="0">
                              <a:srgbClr val="0099FF"/>
                            </a:gs>
                            <a:gs pos="50000">
                              <a:srgbClr val="FFFFFF"/>
                            </a:gs>
                            <a:gs pos="100000">
                              <a:srgbClr val="0099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7803" name="Group 219"/>
            <p:cNvGrpSpPr/>
            <p:nvPr/>
          </p:nvGrpSpPr>
          <p:grpSpPr bwMode="auto">
            <a:xfrm>
              <a:off x="4513" y="3430"/>
              <a:ext cx="408" cy="272"/>
              <a:chOff x="4513" y="3430"/>
              <a:chExt cx="408" cy="272"/>
            </a:xfrm>
          </p:grpSpPr>
          <p:sp>
            <p:nvSpPr>
              <p:cNvPr id="67801" name="Line 217"/>
              <p:cNvSpPr>
                <a:spLocks noChangeShapeType="1"/>
              </p:cNvSpPr>
              <p:nvPr/>
            </p:nvSpPr>
            <p:spPr bwMode="auto">
              <a:xfrm flipH="1">
                <a:off x="4513" y="3430"/>
                <a:ext cx="91" cy="272"/>
              </a:xfrm>
              <a:prstGeom prst="line">
                <a:avLst/>
              </a:prstGeom>
              <a:noFill/>
              <a:ln w="19050">
                <a:solidFill>
                  <a:srgbClr val="99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802" name="Line 218"/>
              <p:cNvSpPr>
                <a:spLocks noChangeShapeType="1"/>
              </p:cNvSpPr>
              <p:nvPr/>
            </p:nvSpPr>
            <p:spPr bwMode="auto">
              <a:xfrm>
                <a:off x="4513" y="3702"/>
                <a:ext cx="408" cy="0"/>
              </a:xfrm>
              <a:prstGeom prst="line">
                <a:avLst/>
              </a:prstGeom>
              <a:noFill/>
              <a:ln w="19050">
                <a:solidFill>
                  <a:srgbClr val="99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7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RLC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串联电路的阻抗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7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7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7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ldLvl="0" animBg="1"/>
      <p:bldP spid="67588" grpId="0" bldLvl="0" animBg="1"/>
      <p:bldP spid="67589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1923733" y="1409065"/>
            <a:ext cx="6983412" cy="103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已知平衡电桥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Z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Z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kumimoji="1" lang="zh-CN" altLang="en-US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zh-CN" altLang="en-US" b="0" baseline="-250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求</a:t>
            </a:r>
            <a:r>
              <a:rPr kumimoji="1" lang="zh-CN" altLang="en-US" b="0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490980" y="2562225"/>
            <a:ext cx="44259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平衡条件：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 dirty="0" smtClean="0">
                <a:latin typeface="Times New Roman" panose="02020603050405020304" pitchFamily="18" charset="0"/>
              </a:rPr>
              <a:t>得：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563544" y="3209687"/>
            <a:ext cx="45681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en-US" altLang="zh-CN" sz="3200" b="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Text Box 5" descr="花束"/>
          <p:cNvSpPr txBox="1">
            <a:spLocks noChangeArrowheads="1"/>
          </p:cNvSpPr>
          <p:nvPr/>
        </p:nvSpPr>
        <p:spPr bwMode="auto">
          <a:xfrm>
            <a:off x="5761196" y="4003546"/>
            <a:ext cx="472821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1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  L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=L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sz="3200" b="0" i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99770" y="1409065"/>
            <a:ext cx="1368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3-6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842963" y="2561908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1" name="Text Box 31"/>
          <p:cNvSpPr txBox="1">
            <a:spLocks noChangeArrowheads="1"/>
          </p:cNvSpPr>
          <p:nvPr/>
        </p:nvSpPr>
        <p:spPr bwMode="auto">
          <a:xfrm>
            <a:off x="7820953" y="4868902"/>
            <a:ext cx="3385211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|Z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|Z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|Z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200" b="0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2" name="Text Box 32"/>
          <p:cNvSpPr txBox="1">
            <a:spLocks noChangeArrowheads="1"/>
          </p:cNvSpPr>
          <p:nvPr/>
        </p:nvSpPr>
        <p:spPr bwMode="auto">
          <a:xfrm>
            <a:off x="7892415" y="5516880"/>
            <a:ext cx="294513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>
            <a:off x="6959283" y="5223788"/>
            <a:ext cx="649287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0999" name="Group 39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1000" name="Picture 40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1" name="Text Box 41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002" name="Group 42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1003" name="Picture 4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04" name="Text Box 4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1008" name="Group 48"/>
          <p:cNvGrpSpPr/>
          <p:nvPr/>
        </p:nvGrpSpPr>
        <p:grpSpPr bwMode="auto">
          <a:xfrm>
            <a:off x="9403715" y="1131570"/>
            <a:ext cx="1935163" cy="2630488"/>
            <a:chOff x="1247" y="1979"/>
            <a:chExt cx="1219" cy="1657"/>
          </a:xfrm>
        </p:grpSpPr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 flipV="1">
              <a:off x="1250" y="2069"/>
              <a:ext cx="576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V="1">
              <a:off x="1836" y="2653"/>
              <a:ext cx="576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 rot="16200000" flipV="1">
              <a:off x="1250" y="2645"/>
              <a:ext cx="576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>
              <a:off x="2402" y="2655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3" name="Line 53"/>
            <p:cNvSpPr>
              <a:spLocks noChangeShapeType="1"/>
            </p:cNvSpPr>
            <p:nvPr/>
          </p:nvSpPr>
          <p:spPr bwMode="auto">
            <a:xfrm>
              <a:off x="1250" y="2645"/>
              <a:ext cx="0" cy="91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auto">
            <a:xfrm flipH="1">
              <a:off x="1970" y="3557"/>
              <a:ext cx="4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 flipH="1">
              <a:off x="1250" y="3557"/>
              <a:ext cx="43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>
              <a:off x="1836" y="2079"/>
              <a:ext cx="0" cy="115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7" name="Oval 57" descr="信纸"/>
            <p:cNvSpPr>
              <a:spLocks noChangeArrowheads="1"/>
            </p:cNvSpPr>
            <p:nvPr/>
          </p:nvSpPr>
          <p:spPr bwMode="auto">
            <a:xfrm>
              <a:off x="1655" y="2478"/>
              <a:ext cx="363" cy="337"/>
            </a:xfrm>
            <a:prstGeom prst="ellipse">
              <a:avLst/>
            </a:prstGeom>
            <a:blipFill dpi="0" rotWithShape="1">
              <a:blip r:embed="rId3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V="1">
              <a:off x="1746" y="2523"/>
              <a:ext cx="181" cy="2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41019" name="AutoShape 59"/>
            <p:cNvCxnSpPr>
              <a:cxnSpLocks noChangeShapeType="1"/>
              <a:stCxn id="41016" idx="0"/>
              <a:endCxn id="41012" idx="0"/>
            </p:cNvCxnSpPr>
            <p:nvPr/>
          </p:nvCxnSpPr>
          <p:spPr bwMode="auto">
            <a:xfrm>
              <a:off x="1836" y="2073"/>
              <a:ext cx="566" cy="576"/>
            </a:xfrm>
            <a:prstGeom prst="straightConnector1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020" name="Rectangle 60"/>
            <p:cNvSpPr>
              <a:spLocks noChangeArrowheads="1"/>
            </p:cNvSpPr>
            <p:nvPr/>
          </p:nvSpPr>
          <p:spPr bwMode="auto">
            <a:xfrm>
              <a:off x="1247" y="1979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1" name="Rectangle 61"/>
            <p:cNvSpPr>
              <a:spLocks noChangeArrowheads="1"/>
            </p:cNvSpPr>
            <p:nvPr/>
          </p:nvSpPr>
          <p:spPr bwMode="auto">
            <a:xfrm>
              <a:off x="2154" y="2024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2" name="Rectangle 62"/>
            <p:cNvSpPr>
              <a:spLocks noChangeArrowheads="1"/>
            </p:cNvSpPr>
            <p:nvPr/>
          </p:nvSpPr>
          <p:spPr bwMode="auto">
            <a:xfrm>
              <a:off x="1292" y="2976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3" name="Rectangle 63"/>
            <p:cNvSpPr>
              <a:spLocks noChangeArrowheads="1"/>
            </p:cNvSpPr>
            <p:nvPr/>
          </p:nvSpPr>
          <p:spPr bwMode="auto">
            <a:xfrm>
              <a:off x="2109" y="2976"/>
              <a:ext cx="31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4" name="Text Box 64"/>
            <p:cNvSpPr txBox="1">
              <a:spLocks noChangeArrowheads="1"/>
            </p:cNvSpPr>
            <p:nvPr/>
          </p:nvSpPr>
          <p:spPr bwMode="auto">
            <a:xfrm>
              <a:off x="1682" y="3307"/>
              <a:ext cx="23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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025" name="Rectangle 65"/>
            <p:cNvSpPr>
              <a:spLocks noChangeArrowheads="1"/>
            </p:cNvSpPr>
            <p:nvPr/>
          </p:nvSpPr>
          <p:spPr bwMode="auto">
            <a:xfrm rot="-2471631">
              <a:off x="1383" y="22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6" name="Rectangle 66"/>
            <p:cNvSpPr>
              <a:spLocks noChangeArrowheads="1"/>
            </p:cNvSpPr>
            <p:nvPr/>
          </p:nvSpPr>
          <p:spPr bwMode="auto">
            <a:xfrm rot="3012456">
              <a:off x="1973" y="229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7" name="Rectangle 67"/>
            <p:cNvSpPr>
              <a:spLocks noChangeArrowheads="1"/>
            </p:cNvSpPr>
            <p:nvPr/>
          </p:nvSpPr>
          <p:spPr bwMode="auto">
            <a:xfrm rot="3032422">
              <a:off x="1383" y="28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28" name="Rectangle 68"/>
            <p:cNvSpPr>
              <a:spLocks noChangeArrowheads="1"/>
            </p:cNvSpPr>
            <p:nvPr/>
          </p:nvSpPr>
          <p:spPr bwMode="auto">
            <a:xfrm rot="-2649448">
              <a:off x="1973" y="288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1032" name="Group 7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1033" name="Picture 73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034" name="Text Box 7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1035" name="Line 75"/>
          <p:cNvSpPr>
            <a:spLocks noChangeShapeType="1"/>
          </p:cNvSpPr>
          <p:nvPr/>
        </p:nvSpPr>
        <p:spPr bwMode="auto">
          <a:xfrm>
            <a:off x="5003785" y="4291578"/>
            <a:ext cx="649288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" name="Group 91"/>
          <p:cNvGrpSpPr/>
          <p:nvPr/>
        </p:nvGrpSpPr>
        <p:grpSpPr bwMode="auto">
          <a:xfrm>
            <a:off x="1346761" y="4792260"/>
            <a:ext cx="5797550" cy="584201"/>
            <a:chOff x="612" y="1344"/>
            <a:chExt cx="3652" cy="368"/>
          </a:xfrm>
        </p:grpSpPr>
        <p:sp>
          <p:nvSpPr>
            <p:cNvPr id="58" name="Text Box 30"/>
            <p:cNvSpPr txBox="1">
              <a:spLocks noChangeArrowheads="1"/>
            </p:cNvSpPr>
            <p:nvPr/>
          </p:nvSpPr>
          <p:spPr bwMode="auto">
            <a:xfrm>
              <a:off x="612" y="1344"/>
              <a:ext cx="36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|Z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•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|Z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|Z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•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3200" b="0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" name="Group 79"/>
            <p:cNvGrpSpPr/>
            <p:nvPr/>
          </p:nvGrpSpPr>
          <p:grpSpPr bwMode="auto">
            <a:xfrm>
              <a:off x="1111" y="1434"/>
              <a:ext cx="408" cy="273"/>
              <a:chOff x="1156" y="1842"/>
              <a:chExt cx="273" cy="227"/>
            </a:xfrm>
          </p:grpSpPr>
          <p:sp>
            <p:nvSpPr>
              <p:cNvPr id="69" name="Line 80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" name="Line 81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" name="Group 82"/>
            <p:cNvGrpSpPr/>
            <p:nvPr/>
          </p:nvGrpSpPr>
          <p:grpSpPr bwMode="auto">
            <a:xfrm>
              <a:off x="1927" y="1434"/>
              <a:ext cx="408" cy="273"/>
              <a:chOff x="1156" y="1842"/>
              <a:chExt cx="273" cy="227"/>
            </a:xfrm>
          </p:grpSpPr>
          <p:sp>
            <p:nvSpPr>
              <p:cNvPr id="67" name="Line 83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" name="Line 84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" name="Group 85"/>
            <p:cNvGrpSpPr/>
            <p:nvPr/>
          </p:nvGrpSpPr>
          <p:grpSpPr bwMode="auto">
            <a:xfrm>
              <a:off x="2880" y="1434"/>
              <a:ext cx="408" cy="273"/>
              <a:chOff x="1156" y="1842"/>
              <a:chExt cx="273" cy="227"/>
            </a:xfrm>
          </p:grpSpPr>
          <p:sp>
            <p:nvSpPr>
              <p:cNvPr id="65" name="Line 86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" name="Line 87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" name="Group 88"/>
            <p:cNvGrpSpPr/>
            <p:nvPr/>
          </p:nvGrpSpPr>
          <p:grpSpPr bwMode="auto">
            <a:xfrm>
              <a:off x="3742" y="1434"/>
              <a:ext cx="408" cy="273"/>
              <a:chOff x="1156" y="1842"/>
              <a:chExt cx="273" cy="227"/>
            </a:xfrm>
          </p:grpSpPr>
          <p:sp>
            <p:nvSpPr>
              <p:cNvPr id="63" name="Line 89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" name="Line 90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167545" y="2563972"/>
            <a:ext cx="19081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Z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CN" dirty="0" smtClean="0">
                <a:solidFill>
                  <a:srgbClr val="FF0000"/>
                </a:solidFill>
              </a:rPr>
              <a:t>/Z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CN" dirty="0" smtClean="0">
                <a:solidFill>
                  <a:srgbClr val="FF0000"/>
                </a:solidFill>
              </a:rPr>
              <a:t>=Z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/Z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3</a:t>
            </a:r>
            <a:endParaRPr lang="zh-CN" altLang="en-US" baseline="-250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9014" y="4004697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实部、虚部分别相等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24047" y="2005013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第二章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6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AutoShape 33"/>
          <p:cNvSpPr/>
          <p:nvPr>
            <p:custDataLst>
              <p:tags r:id="rId4"/>
            </p:custDataLst>
          </p:nvPr>
        </p:nvSpPr>
        <p:spPr bwMode="auto">
          <a:xfrm>
            <a:off x="7718425" y="5085715"/>
            <a:ext cx="105410" cy="791845"/>
          </a:xfrm>
          <a:prstGeom prst="leftBrace">
            <a:avLst>
              <a:gd name="adj1" fmla="val 58150"/>
              <a:gd name="adj2" fmla="val 50000"/>
            </a:avLst>
          </a:prstGeom>
          <a:noFill/>
          <a:ln w="2857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0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9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09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61" dur="1" fill="hold"/>
                                        <p:tgtEl>
                                          <p:spTgt spid="4103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62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4" dur="500"/>
                                        <p:tgtEl>
                                          <p:spTgt spid="4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4" dur="1" fill="hold"/>
                                        <p:tgtEl>
                                          <p:spTgt spid="4099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000"/>
                                        <p:tgtEl>
                                          <p:spTgt spid="40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40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autoUpdateAnimBg="0"/>
      <p:bldP spid="40964" grpId="0" autoUpdateAnimBg="0"/>
      <p:bldP spid="40965" grpId="0" bldLvl="0" animBg="1"/>
      <p:bldP spid="40966" grpId="0" bldLvl="0" animBg="1"/>
      <p:bldP spid="40967" grpId="0" bldLvl="0" animBg="1" autoUpdateAnimBg="0"/>
      <p:bldP spid="40991" grpId="0"/>
      <p:bldP spid="40992" grpId="0"/>
      <p:bldP spid="40994" grpId="0" bldLvl="0" animBg="1"/>
      <p:bldP spid="41035" grpId="0" bldLvl="0" animBg="1"/>
      <p:bldP spid="2" grpId="0"/>
      <p:bldP spid="3" grpId="0"/>
      <p:bldP spid="4" grpId="0"/>
      <p:bldP spid="6" grpId="0" bldLvl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498090" y="1193800"/>
            <a:ext cx="73152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已知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10+j50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400+j1000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kumimoji="1" lang="en-US" altLang="zh-CN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</a:t>
            </a:r>
            <a:r>
              <a:rPr kumimoji="1" lang="zh-CN" altLang="en-US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。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677478" y="1698625"/>
          <a:ext cx="56149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70" name="公式" r:id="rId1" imgW="3822700" imgH="355600" progId="Equation.3">
                  <p:embed/>
                </p:oleObj>
              </mc:Choice>
              <mc:Fallback>
                <p:oleObj name="公式" r:id="rId1" imgW="3822700" imgH="355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478" y="1698625"/>
                        <a:ext cx="5614987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4"/>
          <p:cNvGraphicFramePr>
            <a:graphicFrameLocks noChangeAspect="1"/>
          </p:cNvGraphicFramePr>
          <p:nvPr/>
        </p:nvGraphicFramePr>
        <p:xfrm>
          <a:off x="1148398" y="4003675"/>
          <a:ext cx="5195887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71" name="公式" r:id="rId3" imgW="3086100" imgH="355600" progId="Equation.3">
                  <p:embed/>
                </p:oleObj>
              </mc:Choice>
              <mc:Fallback>
                <p:oleObj name="公式" r:id="rId3" imgW="3086100" imgH="355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98" y="4003675"/>
                        <a:ext cx="5195887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149985" y="1101725"/>
            <a:ext cx="134683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3-7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431290" y="2131060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9964" name="Object 28"/>
          <p:cNvGraphicFramePr>
            <a:graphicFrameLocks noChangeAspect="1"/>
          </p:cNvGraphicFramePr>
          <p:nvPr/>
        </p:nvGraphicFramePr>
        <p:xfrm>
          <a:off x="1312228" y="2274253"/>
          <a:ext cx="4341812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72" name="公式" r:id="rId5" imgW="2857500" imgH="1155700" progId="Equation.3">
                  <p:embed/>
                </p:oleObj>
              </mc:Choice>
              <mc:Fallback>
                <p:oleObj name="公式" r:id="rId5" imgW="2857500" imgH="11557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228" y="2274253"/>
                        <a:ext cx="4341812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5" name="Object 29"/>
          <p:cNvGraphicFramePr>
            <a:graphicFrameLocks noChangeAspect="1"/>
          </p:cNvGraphicFramePr>
          <p:nvPr/>
        </p:nvGraphicFramePr>
        <p:xfrm>
          <a:off x="1060133" y="4580255"/>
          <a:ext cx="7850187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73" name="公式" r:id="rId7" imgW="4991100" imgH="660400" progId="Equation.3">
                  <p:embed/>
                </p:oleObj>
              </mc:Choice>
              <mc:Fallback>
                <p:oleObj name="公式" r:id="rId7" imgW="4991100" imgH="6604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133" y="4580255"/>
                        <a:ext cx="7850187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6" name="Object 30"/>
          <p:cNvGraphicFramePr>
            <a:graphicFrameLocks noChangeAspect="1"/>
          </p:cNvGraphicFramePr>
          <p:nvPr/>
        </p:nvGraphicFramePr>
        <p:xfrm>
          <a:off x="1060133" y="5587048"/>
          <a:ext cx="4757737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74" name="公式" r:id="rId9" imgW="2908300" imgH="342900" progId="Equation.3">
                  <p:embed/>
                </p:oleObj>
              </mc:Choice>
              <mc:Fallback>
                <p:oleObj name="公式" r:id="rId9" imgW="2908300" imgH="342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133" y="5587048"/>
                        <a:ext cx="4757737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67" name="Object 31"/>
          <p:cNvGraphicFramePr>
            <a:graphicFrameLocks noChangeAspect="1"/>
          </p:cNvGraphicFramePr>
          <p:nvPr/>
        </p:nvGraphicFramePr>
        <p:xfrm>
          <a:off x="6025833" y="5437188"/>
          <a:ext cx="520065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75" name="公式" r:id="rId11" imgW="3314700" imgH="609600" progId="Equation.3">
                  <p:embed/>
                </p:oleObj>
              </mc:Choice>
              <mc:Fallback>
                <p:oleObj name="公式" r:id="rId11" imgW="3314700" imgH="609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833" y="5437188"/>
                        <a:ext cx="520065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72" name="Group 3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9973" name="Picture 37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74" name="Text Box 3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9975" name="Group 3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9976" name="Picture 40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977" name="Text Box 4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0013" name="Group 77"/>
          <p:cNvGrpSpPr/>
          <p:nvPr/>
        </p:nvGrpSpPr>
        <p:grpSpPr bwMode="auto">
          <a:xfrm>
            <a:off x="8020050" y="1699578"/>
            <a:ext cx="3049588" cy="2352675"/>
            <a:chOff x="476" y="709"/>
            <a:chExt cx="1921" cy="1482"/>
          </a:xfrm>
        </p:grpSpPr>
        <p:graphicFrame>
          <p:nvGraphicFramePr>
            <p:cNvPr id="40002" name="Object 66"/>
            <p:cNvGraphicFramePr>
              <a:graphicFrameLocks noChangeAspect="1"/>
            </p:cNvGraphicFramePr>
            <p:nvPr/>
          </p:nvGraphicFramePr>
          <p:xfrm>
            <a:off x="703" y="709"/>
            <a:ext cx="19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7276" name="公式" r:id="rId14" imgW="165100" imgH="406400" progId="Equation.3">
                    <p:embed/>
                  </p:oleObj>
                </mc:Choice>
                <mc:Fallback>
                  <p:oleObj name="公式" r:id="rId14" imgW="165100" imgH="4064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709"/>
                          <a:ext cx="190" cy="4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012" name="Group 76"/>
            <p:cNvGrpSpPr/>
            <p:nvPr/>
          </p:nvGrpSpPr>
          <p:grpSpPr bwMode="auto">
            <a:xfrm>
              <a:off x="476" y="844"/>
              <a:ext cx="1921" cy="1347"/>
              <a:chOff x="476" y="844"/>
              <a:chExt cx="1921" cy="1347"/>
            </a:xfrm>
          </p:grpSpPr>
          <p:sp>
            <p:nvSpPr>
              <p:cNvPr id="39982" name="Line 46"/>
              <p:cNvSpPr>
                <a:spLocks noChangeShapeType="1"/>
              </p:cNvSpPr>
              <p:nvPr/>
            </p:nvSpPr>
            <p:spPr bwMode="auto">
              <a:xfrm>
                <a:off x="2018" y="1161"/>
                <a:ext cx="0" cy="100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5" name="Line 49"/>
              <p:cNvSpPr>
                <a:spLocks noChangeShapeType="1"/>
              </p:cNvSpPr>
              <p:nvPr/>
            </p:nvSpPr>
            <p:spPr bwMode="auto">
              <a:xfrm>
                <a:off x="612" y="1161"/>
                <a:ext cx="140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6" name="Line 50"/>
              <p:cNvSpPr>
                <a:spLocks noChangeShapeType="1"/>
              </p:cNvSpPr>
              <p:nvPr/>
            </p:nvSpPr>
            <p:spPr bwMode="auto">
              <a:xfrm>
                <a:off x="1383" y="1171"/>
                <a:ext cx="0" cy="998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7" name="Line 51"/>
              <p:cNvSpPr>
                <a:spLocks noChangeShapeType="1"/>
              </p:cNvSpPr>
              <p:nvPr/>
            </p:nvSpPr>
            <p:spPr bwMode="auto">
              <a:xfrm>
                <a:off x="612" y="2159"/>
                <a:ext cx="140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88" name="Line 52"/>
              <p:cNvSpPr>
                <a:spLocks noChangeShapeType="1"/>
              </p:cNvSpPr>
              <p:nvPr/>
            </p:nvSpPr>
            <p:spPr bwMode="auto">
              <a:xfrm>
                <a:off x="2018" y="1660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89" name="Object 53"/>
              <p:cNvGraphicFramePr>
                <a:graphicFrameLocks noChangeAspect="1"/>
              </p:cNvGraphicFramePr>
              <p:nvPr/>
            </p:nvGraphicFramePr>
            <p:xfrm>
              <a:off x="1111" y="1661"/>
              <a:ext cx="249" cy="4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77" name="公式" r:id="rId16" imgW="215900" imgH="419100" progId="Equation.3">
                      <p:embed/>
                    </p:oleObj>
                  </mc:Choice>
                  <mc:Fallback>
                    <p:oleObj name="公式" r:id="rId16" imgW="215900" imgH="419100" progId="Equation.3">
                      <p:embed/>
                      <p:pic>
                        <p:nvPicPr>
                          <p:cNvPr id="0" name="Object 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1" y="1661"/>
                            <a:ext cx="249" cy="4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90" name="Line 54"/>
              <p:cNvSpPr>
                <a:spLocks noChangeShapeType="1"/>
              </p:cNvSpPr>
              <p:nvPr/>
            </p:nvSpPr>
            <p:spPr bwMode="auto">
              <a:xfrm>
                <a:off x="1383" y="1842"/>
                <a:ext cx="0" cy="272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1" name="Line 55"/>
              <p:cNvSpPr>
                <a:spLocks noChangeShapeType="1"/>
              </p:cNvSpPr>
              <p:nvPr/>
            </p:nvSpPr>
            <p:spPr bwMode="auto">
              <a:xfrm>
                <a:off x="657" y="1162"/>
                <a:ext cx="240" cy="0"/>
              </a:xfrm>
              <a:prstGeom prst="line">
                <a:avLst/>
              </a:prstGeom>
              <a:noFill/>
              <a:ln w="38100">
                <a:solidFill>
                  <a:srgbClr val="66FF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9992" name="Object 56"/>
              <p:cNvGraphicFramePr>
                <a:graphicFrameLocks noChangeAspect="1"/>
              </p:cNvGraphicFramePr>
              <p:nvPr/>
            </p:nvGraphicFramePr>
            <p:xfrm>
              <a:off x="2064" y="1570"/>
              <a:ext cx="333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78" name="公式" r:id="rId18" imgW="406400" imgH="469900" progId="Equation.3">
                      <p:embed/>
                    </p:oleObj>
                  </mc:Choice>
                  <mc:Fallback>
                    <p:oleObj name="公式" r:id="rId18" imgW="406400" imgH="4699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1570"/>
                            <a:ext cx="333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93" name="Text Box 57"/>
              <p:cNvSpPr txBox="1">
                <a:spLocks noChangeArrowheads="1"/>
              </p:cNvSpPr>
              <p:nvPr/>
            </p:nvSpPr>
            <p:spPr bwMode="auto">
              <a:xfrm>
                <a:off x="975" y="844"/>
                <a:ext cx="240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94" name="Text Box 58"/>
              <p:cNvSpPr txBox="1">
                <a:spLocks noChangeArrowheads="1"/>
              </p:cNvSpPr>
              <p:nvPr/>
            </p:nvSpPr>
            <p:spPr bwMode="auto">
              <a:xfrm>
                <a:off x="1429" y="1480"/>
                <a:ext cx="31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95" name="Text Box 59"/>
              <p:cNvSpPr txBox="1">
                <a:spLocks noChangeArrowheads="1"/>
              </p:cNvSpPr>
              <p:nvPr/>
            </p:nvSpPr>
            <p:spPr bwMode="auto">
              <a:xfrm>
                <a:off x="476" y="1162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9996" name="Text Box 60"/>
              <p:cNvSpPr txBox="1">
                <a:spLocks noChangeArrowheads="1"/>
              </p:cNvSpPr>
              <p:nvPr/>
            </p:nvSpPr>
            <p:spPr bwMode="auto">
              <a:xfrm>
                <a:off x="476" y="1760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_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9997" name="Object 61"/>
              <p:cNvGraphicFramePr>
                <a:graphicFrameLocks noChangeAspect="1"/>
              </p:cNvGraphicFramePr>
              <p:nvPr/>
            </p:nvGraphicFramePr>
            <p:xfrm>
              <a:off x="476" y="1451"/>
              <a:ext cx="293" cy="3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7279" name="公式" r:id="rId20" imgW="304800" imgH="406400" progId="Equation.3">
                      <p:embed/>
                    </p:oleObj>
                  </mc:Choice>
                  <mc:Fallback>
                    <p:oleObj name="公式" r:id="rId20" imgW="304800" imgH="406400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6" y="1451"/>
                            <a:ext cx="293" cy="3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9998" name="Oval 62"/>
              <p:cNvSpPr>
                <a:spLocks noChangeArrowheads="1"/>
              </p:cNvSpPr>
              <p:nvPr/>
            </p:nvSpPr>
            <p:spPr bwMode="auto">
              <a:xfrm>
                <a:off x="544" y="2123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999" name="Oval 63"/>
              <p:cNvSpPr>
                <a:spLocks noChangeArrowheads="1"/>
              </p:cNvSpPr>
              <p:nvPr/>
            </p:nvSpPr>
            <p:spPr bwMode="auto">
              <a:xfrm>
                <a:off x="544" y="1116"/>
                <a:ext cx="68" cy="68"/>
              </a:xfrm>
              <a:prstGeom prst="ellips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0" name="Rectangle 64"/>
              <p:cNvSpPr>
                <a:spLocks noChangeArrowheads="1"/>
              </p:cNvSpPr>
              <p:nvPr/>
            </p:nvSpPr>
            <p:spPr bwMode="auto">
              <a:xfrm>
                <a:off x="930" y="1107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001" name="Rectangle 65"/>
              <p:cNvSpPr>
                <a:spLocks noChangeArrowheads="1"/>
              </p:cNvSpPr>
              <p:nvPr/>
            </p:nvSpPr>
            <p:spPr bwMode="auto">
              <a:xfrm>
                <a:off x="1319" y="1488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0007" name="Group 71"/>
              <p:cNvGrpSpPr/>
              <p:nvPr/>
            </p:nvGrpSpPr>
            <p:grpSpPr bwMode="auto">
              <a:xfrm>
                <a:off x="1792" y="1344"/>
                <a:ext cx="453" cy="362"/>
                <a:chOff x="1792" y="1353"/>
                <a:chExt cx="453" cy="362"/>
              </a:xfrm>
            </p:grpSpPr>
            <p:sp>
              <p:nvSpPr>
                <p:cNvPr id="39983" name="AutoShape 47"/>
                <p:cNvSpPr>
                  <a:spLocks noChangeArrowheads="1"/>
                </p:cNvSpPr>
                <p:nvPr/>
              </p:nvSpPr>
              <p:spPr bwMode="auto">
                <a:xfrm>
                  <a:off x="1792" y="1353"/>
                  <a:ext cx="453" cy="362"/>
                </a:xfrm>
                <a:prstGeom prst="diamond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28575">
                  <a:solidFill>
                    <a:srgbClr val="FF9900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984" name="Line 48"/>
                <p:cNvSpPr>
                  <a:spLocks noChangeShapeType="1"/>
                </p:cNvSpPr>
                <p:nvPr/>
              </p:nvSpPr>
              <p:spPr bwMode="auto">
                <a:xfrm>
                  <a:off x="1792" y="1534"/>
                  <a:ext cx="453" cy="0"/>
                </a:xfrm>
                <a:prstGeom prst="line">
                  <a:avLst/>
                </a:pr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40009" name="Group 7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40010" name="Picture 74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011" name="Text Box 7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9265632" y="4277767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相位分析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201337" y="5011008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容性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1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7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9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2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41" grpId="0" bldLvl="0" animBg="1"/>
      <p:bldP spid="39942" grpId="0" bldLvl="0" animBg="1" autoUpdateAnimBg="0"/>
      <p:bldP spid="44" grpId="0"/>
      <p:bldP spid="4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311910" y="1248410"/>
            <a:ext cx="7705725" cy="12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zh-CN" altLang="en-US">
                <a:latin typeface="Times New Roman" panose="02020603050405020304" pitchFamily="18" charset="0"/>
              </a:rPr>
              <a:t>已知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=115V,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=55.4V ,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=80V,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=32</a:t>
            </a:r>
            <a:r>
              <a:rPr kumimoji="1" lang="en-US" altLang="zh-CN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W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</a:pP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=50Hz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zh-CN" altLang="en-US"/>
              <a:t>求：线圈的电阻</a:t>
            </a:r>
            <a:r>
              <a:rPr kumimoji="1" lang="en-US" altLang="zh-CN" b="0" i="1"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latin typeface="Times New Roman" panose="02020603050405020304" pitchFamily="18" charset="0"/>
              </a:rPr>
              <a:t>2</a:t>
            </a:r>
            <a:r>
              <a:rPr kumimoji="1" lang="zh-CN" altLang="en-US"/>
              <a:t>和电感</a:t>
            </a:r>
            <a:r>
              <a:rPr kumimoji="1" lang="en-US" altLang="zh-CN" b="0" i="1">
                <a:latin typeface="Times New Roman" panose="02020603050405020304" pitchFamily="18" charset="0"/>
              </a:rPr>
              <a:t>L</a:t>
            </a:r>
            <a:r>
              <a:rPr kumimoji="1" lang="en-US" altLang="zh-CN" b="0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baseline="-25000">
                <a:latin typeface="Times New Roman" panose="02020603050405020304" pitchFamily="18" charset="0"/>
              </a:rPr>
              <a:t> </a:t>
            </a:r>
            <a:r>
              <a:rPr kumimoji="1" lang="zh-CN" altLang="en-US"/>
              <a:t>。</a:t>
            </a:r>
            <a:endParaRPr kumimoji="1" lang="zh-CN" altLang="en-US"/>
          </a:p>
        </p:txBody>
      </p:sp>
      <p:sp>
        <p:nvSpPr>
          <p:cNvPr id="110598" name="Text Box 6"/>
          <p:cNvSpPr txBox="1">
            <a:spLocks noChangeArrowheads="1"/>
          </p:cNvSpPr>
          <p:nvPr/>
        </p:nvSpPr>
        <p:spPr bwMode="auto">
          <a:xfrm>
            <a:off x="1709420" y="2847340"/>
            <a:ext cx="278638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 anchor="ctr">
            <a:spAutoFit/>
          </a:bodyPr>
          <a:lstStyle/>
          <a:p>
            <a:r>
              <a:rPr kumimoji="1" lang="zh-CN" altLang="en-US"/>
              <a:t>画相量图分析。</a:t>
            </a:r>
            <a:endParaRPr kumimoji="1" lang="zh-CN" altLang="en-US"/>
          </a:p>
        </p:txBody>
      </p:sp>
      <p:sp>
        <p:nvSpPr>
          <p:cNvPr id="110599" name="Text Box 7"/>
          <p:cNvSpPr txBox="1">
            <a:spLocks noChangeArrowheads="1"/>
          </p:cNvSpPr>
          <p:nvPr/>
        </p:nvSpPr>
        <p:spPr bwMode="auto">
          <a:xfrm>
            <a:off x="485775" y="1337945"/>
            <a:ext cx="1295400" cy="57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3-8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0600" name="Text Box 8"/>
          <p:cNvSpPr txBox="1">
            <a:spLocks noChangeArrowheads="1"/>
          </p:cNvSpPr>
          <p:nvPr/>
        </p:nvSpPr>
        <p:spPr bwMode="auto">
          <a:xfrm>
            <a:off x="556895" y="2777173"/>
            <a:ext cx="115252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解法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0651" name="Object 59"/>
          <p:cNvGraphicFramePr>
            <a:graphicFrameLocks noChangeAspect="1"/>
          </p:cNvGraphicFramePr>
          <p:nvPr/>
        </p:nvGraphicFramePr>
        <p:xfrm>
          <a:off x="1807528" y="3613150"/>
          <a:ext cx="42465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59" name="公式" r:id="rId1" imgW="2641600" imgH="393700" progId="Equation.3">
                  <p:embed/>
                </p:oleObj>
              </mc:Choice>
              <mc:Fallback>
                <p:oleObj name="公式" r:id="rId1" imgW="2641600" imgH="3937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7528" y="3613150"/>
                        <a:ext cx="4246562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658" name="Group 6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0659" name="Picture 6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60" name="Text Box 6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0661" name="Group 6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0662" name="Picture 7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663" name="Text Box 7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0692" name="Group 100"/>
          <p:cNvGrpSpPr/>
          <p:nvPr/>
        </p:nvGrpSpPr>
        <p:grpSpPr bwMode="auto">
          <a:xfrm>
            <a:off x="8242935" y="5710238"/>
            <a:ext cx="2857500" cy="315912"/>
            <a:chOff x="480" y="3120"/>
            <a:chExt cx="1800" cy="199"/>
          </a:xfrm>
        </p:grpSpPr>
        <p:sp>
          <p:nvSpPr>
            <p:cNvPr id="110693" name="Line 101"/>
            <p:cNvSpPr>
              <a:spLocks noChangeShapeType="1"/>
            </p:cNvSpPr>
            <p:nvPr/>
          </p:nvSpPr>
          <p:spPr bwMode="auto">
            <a:xfrm>
              <a:off x="480" y="3120"/>
              <a:ext cx="1680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94" name="Object 102"/>
            <p:cNvGraphicFramePr>
              <a:graphicFrameLocks noChangeAspect="1"/>
            </p:cNvGraphicFramePr>
            <p:nvPr/>
          </p:nvGraphicFramePr>
          <p:xfrm>
            <a:off x="2160" y="3120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0" name="公式" r:id="rId4" imgW="254000" imgH="419100" progId="Equation.3">
                    <p:embed/>
                  </p:oleObj>
                </mc:Choice>
                <mc:Fallback>
                  <p:oleObj name="公式" r:id="rId4" imgW="254000" imgH="4191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120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FF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95" name="Group 103"/>
          <p:cNvGrpSpPr/>
          <p:nvPr/>
        </p:nvGrpSpPr>
        <p:grpSpPr bwMode="auto">
          <a:xfrm>
            <a:off x="8242935" y="5665788"/>
            <a:ext cx="1001713" cy="520700"/>
            <a:chOff x="480" y="3104"/>
            <a:chExt cx="631" cy="328"/>
          </a:xfrm>
        </p:grpSpPr>
        <p:sp>
          <p:nvSpPr>
            <p:cNvPr id="110696" name="Line 104"/>
            <p:cNvSpPr>
              <a:spLocks noChangeShapeType="1"/>
            </p:cNvSpPr>
            <p:nvPr/>
          </p:nvSpPr>
          <p:spPr bwMode="auto">
            <a:xfrm>
              <a:off x="480" y="3120"/>
              <a:ext cx="624" cy="0"/>
            </a:xfrm>
            <a:prstGeom prst="line">
              <a:avLst/>
            </a:prstGeom>
            <a:noFill/>
            <a:ln w="28575">
              <a:solidFill>
                <a:srgbClr val="FF99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97" name="Object 105"/>
            <p:cNvGraphicFramePr>
              <a:graphicFrameLocks noChangeAspect="1"/>
            </p:cNvGraphicFramePr>
            <p:nvPr/>
          </p:nvGraphicFramePr>
          <p:xfrm>
            <a:off x="864" y="3104"/>
            <a:ext cx="24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1" name="公式" r:id="rId6" imgW="266700" imgH="355600" progId="Equation.3">
                    <p:embed/>
                  </p:oleObj>
                </mc:Choice>
                <mc:Fallback>
                  <p:oleObj name="公式" r:id="rId6" imgW="266700" imgH="3556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104"/>
                          <a:ext cx="24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98" name="Group 106"/>
          <p:cNvGrpSpPr/>
          <p:nvPr/>
        </p:nvGrpSpPr>
        <p:grpSpPr bwMode="auto">
          <a:xfrm>
            <a:off x="10497185" y="4395788"/>
            <a:ext cx="407988" cy="1295400"/>
            <a:chOff x="1900" y="2304"/>
            <a:chExt cx="257" cy="816"/>
          </a:xfrm>
        </p:grpSpPr>
        <p:sp>
          <p:nvSpPr>
            <p:cNvPr id="110699" name="Line 107"/>
            <p:cNvSpPr>
              <a:spLocks noChangeShapeType="1"/>
            </p:cNvSpPr>
            <p:nvPr/>
          </p:nvSpPr>
          <p:spPr bwMode="auto">
            <a:xfrm flipV="1">
              <a:off x="1900" y="2304"/>
              <a:ext cx="0" cy="816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00" name="Object 108"/>
            <p:cNvGraphicFramePr>
              <a:graphicFrameLocks noChangeAspect="1"/>
            </p:cNvGraphicFramePr>
            <p:nvPr/>
          </p:nvGraphicFramePr>
          <p:xfrm>
            <a:off x="1920" y="2579"/>
            <a:ext cx="237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2" name="公式" r:id="rId8" imgW="304800" imgH="355600" progId="Equation.3">
                    <p:embed/>
                  </p:oleObj>
                </mc:Choice>
                <mc:Fallback>
                  <p:oleObj name="公式" r:id="rId8" imgW="304800" imgH="35560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579"/>
                          <a:ext cx="237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701" name="Group 109"/>
          <p:cNvGrpSpPr/>
          <p:nvPr/>
        </p:nvGrpSpPr>
        <p:grpSpPr bwMode="auto">
          <a:xfrm>
            <a:off x="9244648" y="5727700"/>
            <a:ext cx="1600200" cy="623888"/>
            <a:chOff x="1104" y="3120"/>
            <a:chExt cx="1008" cy="393"/>
          </a:xfrm>
        </p:grpSpPr>
        <p:sp>
          <p:nvSpPr>
            <p:cNvPr id="110702" name="Line 110"/>
            <p:cNvSpPr>
              <a:spLocks noChangeShapeType="1"/>
            </p:cNvSpPr>
            <p:nvPr/>
          </p:nvSpPr>
          <p:spPr bwMode="auto">
            <a:xfrm>
              <a:off x="1104" y="3120"/>
              <a:ext cx="816" cy="0"/>
            </a:xfrm>
            <a:prstGeom prst="line">
              <a:avLst/>
            </a:prstGeom>
            <a:noFill/>
            <a:ln w="28575">
              <a:solidFill>
                <a:srgbClr val="FF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03" name="Object 111"/>
            <p:cNvGraphicFramePr>
              <a:graphicFrameLocks noChangeAspect="1"/>
            </p:cNvGraphicFramePr>
            <p:nvPr/>
          </p:nvGraphicFramePr>
          <p:xfrm>
            <a:off x="1756" y="3144"/>
            <a:ext cx="35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3" name="公式" r:id="rId10" imgW="368300" imgH="393700" progId="Equation.3">
                    <p:embed/>
                  </p:oleObj>
                </mc:Choice>
                <mc:Fallback>
                  <p:oleObj name="公式" r:id="rId10" imgW="368300" imgH="39370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3144"/>
                          <a:ext cx="35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704" name="Group 112"/>
          <p:cNvGrpSpPr/>
          <p:nvPr/>
        </p:nvGrpSpPr>
        <p:grpSpPr bwMode="auto">
          <a:xfrm>
            <a:off x="9208135" y="4364038"/>
            <a:ext cx="1327150" cy="1341437"/>
            <a:chOff x="1088" y="2284"/>
            <a:chExt cx="836" cy="845"/>
          </a:xfrm>
        </p:grpSpPr>
        <p:sp>
          <p:nvSpPr>
            <p:cNvPr id="110705" name="Line 113"/>
            <p:cNvSpPr>
              <a:spLocks noChangeShapeType="1"/>
            </p:cNvSpPr>
            <p:nvPr/>
          </p:nvSpPr>
          <p:spPr bwMode="auto">
            <a:xfrm flipV="1">
              <a:off x="1088" y="2284"/>
              <a:ext cx="836" cy="836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706" name="Freeform 114"/>
            <p:cNvSpPr/>
            <p:nvPr/>
          </p:nvSpPr>
          <p:spPr bwMode="auto">
            <a:xfrm>
              <a:off x="1248" y="2976"/>
              <a:ext cx="75" cy="153"/>
            </a:xfrm>
            <a:custGeom>
              <a:avLst/>
              <a:gdLst>
                <a:gd name="T0" fmla="*/ 0 w 75"/>
                <a:gd name="T1" fmla="*/ 3 h 153"/>
                <a:gd name="T2" fmla="*/ 63 w 75"/>
                <a:gd name="T3" fmla="*/ 60 h 153"/>
                <a:gd name="T4" fmla="*/ 75 w 75"/>
                <a:gd name="T5" fmla="*/ 153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153">
                  <a:moveTo>
                    <a:pt x="0" y="3"/>
                  </a:moveTo>
                  <a:cubicBezTo>
                    <a:pt x="9" y="0"/>
                    <a:pt x="51" y="35"/>
                    <a:pt x="63" y="60"/>
                  </a:cubicBezTo>
                  <a:cubicBezTo>
                    <a:pt x="75" y="85"/>
                    <a:pt x="73" y="134"/>
                    <a:pt x="75" y="153"/>
                  </a:cubicBez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07" name="Object 115"/>
            <p:cNvGraphicFramePr>
              <a:graphicFrameLocks noChangeAspect="1"/>
            </p:cNvGraphicFramePr>
            <p:nvPr/>
          </p:nvGraphicFramePr>
          <p:xfrm>
            <a:off x="1510" y="2616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4" name="公式" r:id="rId12" imgW="292100" imgH="355600" progId="Equation.3">
                    <p:embed/>
                  </p:oleObj>
                </mc:Choice>
                <mc:Fallback>
                  <p:oleObj name="公式" r:id="rId12" imgW="292100" imgH="35560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2616"/>
                          <a:ext cx="27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708" name="Text Box 116"/>
            <p:cNvSpPr txBox="1">
              <a:spLocks noChangeArrowheads="1"/>
            </p:cNvSpPr>
            <p:nvPr/>
          </p:nvSpPr>
          <p:spPr bwMode="auto">
            <a:xfrm>
              <a:off x="1249" y="2831"/>
              <a:ext cx="27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r>
                <a:rPr kumimoji="1" lang="en-US" altLang="zh-CN" sz="2400" b="0" baseline="-2500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2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0709" name="Group 117"/>
          <p:cNvGrpSpPr/>
          <p:nvPr/>
        </p:nvGrpSpPr>
        <p:grpSpPr bwMode="auto">
          <a:xfrm>
            <a:off x="8242935" y="4371975"/>
            <a:ext cx="2286000" cy="1320801"/>
            <a:chOff x="480" y="2289"/>
            <a:chExt cx="1440" cy="832"/>
          </a:xfrm>
        </p:grpSpPr>
        <p:sp>
          <p:nvSpPr>
            <p:cNvPr id="110710" name="Line 118"/>
            <p:cNvSpPr>
              <a:spLocks noChangeShapeType="1"/>
            </p:cNvSpPr>
            <p:nvPr/>
          </p:nvSpPr>
          <p:spPr bwMode="auto">
            <a:xfrm flipV="1">
              <a:off x="480" y="2289"/>
              <a:ext cx="1440" cy="831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11" name="Object 119"/>
            <p:cNvGraphicFramePr>
              <a:graphicFrameLocks noChangeAspect="1"/>
            </p:cNvGraphicFramePr>
            <p:nvPr/>
          </p:nvGraphicFramePr>
          <p:xfrm>
            <a:off x="1239" y="2337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5" name="公式" r:id="rId14" imgW="241300" imgH="304800" progId="Equation.3">
                    <p:embed/>
                  </p:oleObj>
                </mc:Choice>
                <mc:Fallback>
                  <p:oleObj name="公式" r:id="rId14" imgW="241300" imgH="304800" progId="Equation.3">
                    <p:embed/>
                    <p:pic>
                      <p:nvPicPr>
                        <p:cNvPr id="0" name="Object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9" y="2337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712" name="Text Box 120"/>
            <p:cNvSpPr txBox="1">
              <a:spLocks noChangeArrowheads="1"/>
            </p:cNvSpPr>
            <p:nvPr/>
          </p:nvSpPr>
          <p:spPr bwMode="auto">
            <a:xfrm>
              <a:off x="752" y="2831"/>
              <a:ext cx="215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q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713" name="Freeform 121"/>
            <p:cNvSpPr/>
            <p:nvPr/>
          </p:nvSpPr>
          <p:spPr bwMode="auto">
            <a:xfrm>
              <a:off x="720" y="2976"/>
              <a:ext cx="57" cy="144"/>
            </a:xfrm>
            <a:custGeom>
              <a:avLst/>
              <a:gdLst>
                <a:gd name="T0" fmla="*/ 0 w 57"/>
                <a:gd name="T1" fmla="*/ 0 h 144"/>
                <a:gd name="T2" fmla="*/ 42 w 57"/>
                <a:gd name="T3" fmla="*/ 54 h 144"/>
                <a:gd name="T4" fmla="*/ 57 w 57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7" h="144">
                  <a:moveTo>
                    <a:pt x="0" y="0"/>
                  </a:moveTo>
                  <a:cubicBezTo>
                    <a:pt x="7" y="9"/>
                    <a:pt x="33" y="30"/>
                    <a:pt x="42" y="54"/>
                  </a:cubicBezTo>
                  <a:cubicBezTo>
                    <a:pt x="51" y="78"/>
                    <a:pt x="54" y="125"/>
                    <a:pt x="57" y="144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0714" name="Group 122"/>
          <p:cNvGrpSpPr/>
          <p:nvPr/>
        </p:nvGrpSpPr>
        <p:grpSpPr bwMode="auto">
          <a:xfrm>
            <a:off x="8985885" y="5275263"/>
            <a:ext cx="381000" cy="411162"/>
            <a:chOff x="948" y="3161"/>
            <a:chExt cx="240" cy="259"/>
          </a:xfrm>
        </p:grpSpPr>
        <p:sp>
          <p:nvSpPr>
            <p:cNvPr id="110715" name="Arc 123"/>
            <p:cNvSpPr/>
            <p:nvPr/>
          </p:nvSpPr>
          <p:spPr bwMode="auto">
            <a:xfrm flipH="1">
              <a:off x="948" y="3324"/>
              <a:ext cx="240" cy="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66FF33"/>
              </a:solidFill>
              <a:round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716" name="Object 124"/>
            <p:cNvGraphicFramePr>
              <a:graphicFrameLocks noChangeAspect="1"/>
            </p:cNvGraphicFramePr>
            <p:nvPr/>
          </p:nvGraphicFramePr>
          <p:xfrm>
            <a:off x="1001" y="3161"/>
            <a:ext cx="17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6" name="公式" r:id="rId16" imgW="203200" imgH="241300" progId="Equation.3">
                    <p:embed/>
                  </p:oleObj>
                </mc:Choice>
                <mc:Fallback>
                  <p:oleObj name="公式" r:id="rId16" imgW="203200" imgH="241300" progId="Equation.3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1" y="3161"/>
                          <a:ext cx="17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0717" name="Object 125"/>
          <p:cNvGraphicFramePr>
            <a:graphicFrameLocks noChangeAspect="1"/>
          </p:cNvGraphicFramePr>
          <p:nvPr/>
        </p:nvGraphicFramePr>
        <p:xfrm>
          <a:off x="1777683" y="4439285"/>
          <a:ext cx="4462462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67" name="公式" r:id="rId18" imgW="2641600" imgH="342900" progId="Equation.3">
                  <p:embed/>
                </p:oleObj>
              </mc:Choice>
              <mc:Fallback>
                <p:oleObj name="公式" r:id="rId18" imgW="2641600" imgH="3429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7683" y="4439285"/>
                        <a:ext cx="4462462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718" name="Object 126"/>
          <p:cNvGraphicFramePr>
            <a:graphicFrameLocks noChangeAspect="1"/>
          </p:cNvGraphicFramePr>
          <p:nvPr/>
        </p:nvGraphicFramePr>
        <p:xfrm>
          <a:off x="1705928" y="5297805"/>
          <a:ext cx="46418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68" name="公式" r:id="rId20" imgW="2997200" imgH="342900" progId="Equation.3">
                  <p:embed/>
                </p:oleObj>
              </mc:Choice>
              <mc:Fallback>
                <p:oleObj name="公式" r:id="rId20" imgW="2997200" imgH="3429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5928" y="5297805"/>
                        <a:ext cx="46418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722" name="Group 13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0723" name="Picture 13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724" name="Text Box 13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0730" name="Group 138"/>
          <p:cNvGrpSpPr/>
          <p:nvPr/>
        </p:nvGrpSpPr>
        <p:grpSpPr bwMode="auto">
          <a:xfrm>
            <a:off x="8884285" y="1189046"/>
            <a:ext cx="2746375" cy="2801929"/>
            <a:chOff x="3642" y="916"/>
            <a:chExt cx="1730" cy="1775"/>
          </a:xfrm>
        </p:grpSpPr>
        <p:sp>
          <p:nvSpPr>
            <p:cNvPr id="110665" name="Line 73"/>
            <p:cNvSpPr>
              <a:spLocks noChangeShapeType="1"/>
            </p:cNvSpPr>
            <p:nvPr/>
          </p:nvSpPr>
          <p:spPr bwMode="auto">
            <a:xfrm>
              <a:off x="3696" y="2659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6" name="Line 74"/>
            <p:cNvSpPr>
              <a:spLocks noChangeShapeType="1"/>
            </p:cNvSpPr>
            <p:nvPr/>
          </p:nvSpPr>
          <p:spPr bwMode="auto">
            <a:xfrm>
              <a:off x="3787" y="1344"/>
              <a:ext cx="105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7" name="Line 75"/>
            <p:cNvSpPr>
              <a:spLocks noChangeShapeType="1"/>
            </p:cNvSpPr>
            <p:nvPr/>
          </p:nvSpPr>
          <p:spPr bwMode="auto">
            <a:xfrm flipH="1">
              <a:off x="4830" y="1344"/>
              <a:ext cx="8" cy="7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8" name="Line 76"/>
            <p:cNvSpPr>
              <a:spLocks noChangeShapeType="1"/>
            </p:cNvSpPr>
            <p:nvPr/>
          </p:nvSpPr>
          <p:spPr bwMode="auto">
            <a:xfrm>
              <a:off x="4830" y="2432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69" name="Rectangle 77"/>
            <p:cNvSpPr>
              <a:spLocks noChangeArrowheads="1"/>
            </p:cNvSpPr>
            <p:nvPr/>
          </p:nvSpPr>
          <p:spPr bwMode="auto">
            <a:xfrm>
              <a:off x="4694" y="1480"/>
              <a:ext cx="363" cy="108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70" name="Text Box 78"/>
            <p:cNvSpPr txBox="1">
              <a:spLocks noChangeArrowheads="1"/>
            </p:cNvSpPr>
            <p:nvPr/>
          </p:nvSpPr>
          <p:spPr bwMode="auto">
            <a:xfrm>
              <a:off x="4106" y="1387"/>
              <a:ext cx="32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71" name="Text Box 79"/>
            <p:cNvSpPr txBox="1">
              <a:spLocks noChangeArrowheads="1"/>
            </p:cNvSpPr>
            <p:nvPr/>
          </p:nvSpPr>
          <p:spPr bwMode="auto">
            <a:xfrm>
              <a:off x="4333" y="1614"/>
              <a:ext cx="325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72" name="Text Box 80"/>
            <p:cNvSpPr txBox="1">
              <a:spLocks noChangeArrowheads="1"/>
            </p:cNvSpPr>
            <p:nvPr/>
          </p:nvSpPr>
          <p:spPr bwMode="auto">
            <a:xfrm>
              <a:off x="4379" y="2025"/>
              <a:ext cx="312" cy="5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73" name="Text Box 81"/>
            <p:cNvSpPr txBox="1">
              <a:spLocks noChangeArrowheads="1"/>
            </p:cNvSpPr>
            <p:nvPr/>
          </p:nvSpPr>
          <p:spPr bwMode="auto">
            <a:xfrm>
              <a:off x="3669" y="1387"/>
              <a:ext cx="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74" name="Text Box 82"/>
            <p:cNvSpPr txBox="1">
              <a:spLocks noChangeArrowheads="1"/>
            </p:cNvSpPr>
            <p:nvPr/>
          </p:nvSpPr>
          <p:spPr bwMode="auto">
            <a:xfrm>
              <a:off x="3677" y="2249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0675" name="Object 83"/>
            <p:cNvGraphicFramePr>
              <a:graphicFrameLocks noChangeAspect="1"/>
            </p:cNvGraphicFramePr>
            <p:nvPr/>
          </p:nvGraphicFramePr>
          <p:xfrm>
            <a:off x="4286" y="962"/>
            <a:ext cx="24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69" name="公式" r:id="rId22" imgW="266700" imgH="355600" progId="Equation.3">
                    <p:embed/>
                  </p:oleObj>
                </mc:Choice>
                <mc:Fallback>
                  <p:oleObj name="公式" r:id="rId22" imgW="266700" imgH="3556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62"/>
                          <a:ext cx="24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6" name="Object 84"/>
            <p:cNvGraphicFramePr>
              <a:graphicFrameLocks noChangeAspect="1"/>
            </p:cNvGraphicFramePr>
            <p:nvPr/>
          </p:nvGraphicFramePr>
          <p:xfrm>
            <a:off x="3686" y="1842"/>
            <a:ext cx="2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70" name="公式" r:id="rId24" imgW="241300" imgH="304800" progId="Equation.3">
                    <p:embed/>
                  </p:oleObj>
                </mc:Choice>
                <mc:Fallback>
                  <p:oleObj name="公式" r:id="rId24" imgW="241300" imgH="3048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842"/>
                          <a:ext cx="2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677" name="Object 85"/>
            <p:cNvGraphicFramePr>
              <a:graphicFrameLocks noChangeAspect="1"/>
            </p:cNvGraphicFramePr>
            <p:nvPr/>
          </p:nvGraphicFramePr>
          <p:xfrm>
            <a:off x="5103" y="1842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71" name="公式" r:id="rId26" imgW="292100" imgH="355600" progId="Equation.3">
                    <p:embed/>
                  </p:oleObj>
                </mc:Choice>
                <mc:Fallback>
                  <p:oleObj name="公式" r:id="rId26" imgW="292100" imgH="3556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842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78" name="Text Box 86"/>
            <p:cNvSpPr txBox="1">
              <a:spLocks noChangeArrowheads="1"/>
            </p:cNvSpPr>
            <p:nvPr/>
          </p:nvSpPr>
          <p:spPr bwMode="auto">
            <a:xfrm>
              <a:off x="5058" y="1387"/>
              <a:ext cx="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79" name="Text Box 87"/>
            <p:cNvSpPr txBox="1">
              <a:spLocks noChangeArrowheads="1"/>
            </p:cNvSpPr>
            <p:nvPr/>
          </p:nvSpPr>
          <p:spPr bwMode="auto">
            <a:xfrm>
              <a:off x="5057" y="2268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80" name="Text Box 88"/>
            <p:cNvSpPr txBox="1">
              <a:spLocks noChangeArrowheads="1"/>
            </p:cNvSpPr>
            <p:nvPr/>
          </p:nvSpPr>
          <p:spPr bwMode="auto">
            <a:xfrm>
              <a:off x="3969" y="1024"/>
              <a:ext cx="2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81" name="Text Box 89"/>
            <p:cNvSpPr txBox="1">
              <a:spLocks noChangeArrowheads="1"/>
            </p:cNvSpPr>
            <p:nvPr/>
          </p:nvSpPr>
          <p:spPr bwMode="auto">
            <a:xfrm>
              <a:off x="4558" y="916"/>
              <a:ext cx="227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0682" name="Oval 90"/>
            <p:cNvSpPr>
              <a:spLocks noChangeArrowheads="1"/>
            </p:cNvSpPr>
            <p:nvPr/>
          </p:nvSpPr>
          <p:spPr bwMode="auto">
            <a:xfrm>
              <a:off x="3642" y="262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3" name="Oval 91"/>
            <p:cNvSpPr>
              <a:spLocks noChangeArrowheads="1"/>
            </p:cNvSpPr>
            <p:nvPr/>
          </p:nvSpPr>
          <p:spPr bwMode="auto">
            <a:xfrm>
              <a:off x="3719" y="1321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4" name="Line 92"/>
            <p:cNvSpPr>
              <a:spLocks noChangeShapeType="1"/>
            </p:cNvSpPr>
            <p:nvPr/>
          </p:nvSpPr>
          <p:spPr bwMode="auto">
            <a:xfrm>
              <a:off x="3787" y="1344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0685" name="Object 93"/>
            <p:cNvGraphicFramePr>
              <a:graphicFrameLocks noChangeAspect="1"/>
            </p:cNvGraphicFramePr>
            <p:nvPr/>
          </p:nvGraphicFramePr>
          <p:xfrm>
            <a:off x="3814" y="943"/>
            <a:ext cx="1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372" name="公式" r:id="rId28" imgW="165100" imgH="419100" progId="Equation.3">
                    <p:embed/>
                  </p:oleObj>
                </mc:Choice>
                <mc:Fallback>
                  <p:oleObj name="公式" r:id="rId28" imgW="165100" imgH="419100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943"/>
                          <a:ext cx="15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86" name="Rectangle 94"/>
            <p:cNvSpPr>
              <a:spLocks noChangeArrowheads="1"/>
            </p:cNvSpPr>
            <p:nvPr/>
          </p:nvSpPr>
          <p:spPr bwMode="auto">
            <a:xfrm>
              <a:off x="4195" y="12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87" name="Rectangle 95"/>
            <p:cNvSpPr>
              <a:spLocks noChangeArrowheads="1"/>
            </p:cNvSpPr>
            <p:nvPr/>
          </p:nvSpPr>
          <p:spPr bwMode="auto">
            <a:xfrm>
              <a:off x="4767" y="157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0725" name="Group 133"/>
            <p:cNvGrpSpPr/>
            <p:nvPr/>
          </p:nvGrpSpPr>
          <p:grpSpPr bwMode="auto">
            <a:xfrm rot="10800000">
              <a:off x="4830" y="2069"/>
              <a:ext cx="90" cy="363"/>
              <a:chOff x="1565" y="2614"/>
              <a:chExt cx="90" cy="486"/>
            </a:xfrm>
          </p:grpSpPr>
          <p:sp>
            <p:nvSpPr>
              <p:cNvPr id="110726" name="Arc 134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27" name="Arc 135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28" name="Arc 136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729" name="Arc 137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3959751" y="4318322"/>
            <a:ext cx="410840" cy="52197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29298" y="4434195"/>
            <a:ext cx="1657349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余弦定理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9624" y="2850296"/>
            <a:ext cx="3027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测量，求元件参数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955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10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1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1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2000"/>
                                        <p:tgtEl>
                                          <p:spTgt spid="110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000"/>
                                        <p:tgtEl>
                                          <p:spTgt spid="110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2000"/>
                                        <p:tgtEl>
                                          <p:spTgt spid="11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1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2000"/>
                                        <p:tgtEl>
                                          <p:spTgt spid="110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2000"/>
                                        <p:tgtEl>
                                          <p:spTgt spid="110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 bldLvl="0" animBg="1" autoUpdateAnimBg="0"/>
      <p:bldP spid="110598" grpId="0" bldLvl="0" animBg="1" autoUpdateAnimBg="0"/>
      <p:bldP spid="110599" grpId="0" bldLvl="0" animBg="1"/>
      <p:bldP spid="110600" grpId="0" bldLvl="0" animBg="1" autoUpdateAnimBg="0"/>
      <p:bldP spid="3" grpId="0" bldLvl="0" animBg="1"/>
      <p:bldP spid="5" grpId="0"/>
      <p:bldP spid="74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74" name="Object 58"/>
          <p:cNvGraphicFramePr>
            <a:graphicFrameLocks noChangeAspect="1"/>
          </p:cNvGraphicFramePr>
          <p:nvPr/>
        </p:nvGraphicFramePr>
        <p:xfrm>
          <a:off x="2424113" y="2488248"/>
          <a:ext cx="4681537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4" name="公式" r:id="rId1" imgW="2946400" imgH="317500" progId="Equation.3">
                  <p:embed/>
                </p:oleObj>
              </mc:Choice>
              <mc:Fallback>
                <p:oleObj name="公式" r:id="rId1" imgW="2946400" imgH="317500" progId="Equation.3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2488248"/>
                        <a:ext cx="4681537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80" name="Object 64"/>
          <p:cNvGraphicFramePr>
            <a:graphicFrameLocks noChangeAspect="1"/>
          </p:cNvGraphicFramePr>
          <p:nvPr/>
        </p:nvGraphicFramePr>
        <p:xfrm>
          <a:off x="2423478" y="1697038"/>
          <a:ext cx="318611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5" name="公式" r:id="rId3" imgW="1943100" imgH="342900" progId="Equation.3">
                  <p:embed/>
                </p:oleObj>
              </mc:Choice>
              <mc:Fallback>
                <p:oleObj name="公式" r:id="rId3" imgW="1943100" imgH="3429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478" y="1697038"/>
                        <a:ext cx="318611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81" name="Object 65"/>
          <p:cNvGraphicFramePr>
            <a:graphicFrameLocks noChangeAspect="1"/>
          </p:cNvGraphicFramePr>
          <p:nvPr/>
        </p:nvGraphicFramePr>
        <p:xfrm>
          <a:off x="2351088" y="3208973"/>
          <a:ext cx="4981575" cy="221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36" name="公式" r:id="rId5" imgW="3149600" imgH="1409700" progId="Equation.3">
                  <p:embed/>
                </p:oleObj>
              </mc:Choice>
              <mc:Fallback>
                <p:oleObj name="公式" r:id="rId5" imgW="3149600" imgH="1409700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08973"/>
                        <a:ext cx="4981575" cy="221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1682" name="Group 6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1683" name="Picture 67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684" name="Text Box 6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1685" name="Group 6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1686" name="Picture 70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687" name="Text Box 7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1739" name="Group 123"/>
          <p:cNvGrpSpPr/>
          <p:nvPr/>
        </p:nvGrpSpPr>
        <p:grpSpPr bwMode="auto">
          <a:xfrm>
            <a:off x="7966075" y="2162175"/>
            <a:ext cx="2857500" cy="1987550"/>
            <a:chOff x="3610" y="530"/>
            <a:chExt cx="1800" cy="1252"/>
          </a:xfrm>
        </p:grpSpPr>
        <p:grpSp>
          <p:nvGrpSpPr>
            <p:cNvPr id="111714" name="Group 98"/>
            <p:cNvGrpSpPr/>
            <p:nvPr/>
          </p:nvGrpSpPr>
          <p:grpSpPr bwMode="auto">
            <a:xfrm>
              <a:off x="3610" y="1378"/>
              <a:ext cx="1800" cy="199"/>
              <a:chOff x="480" y="3120"/>
              <a:chExt cx="1800" cy="199"/>
            </a:xfrm>
          </p:grpSpPr>
          <p:sp>
            <p:nvSpPr>
              <p:cNvPr id="111715" name="Line 99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16" name="Object 100"/>
              <p:cNvGraphicFramePr>
                <a:graphicFrameLocks noChangeAspect="1"/>
              </p:cNvGraphicFramePr>
              <p:nvPr/>
            </p:nvGraphicFramePr>
            <p:xfrm>
              <a:off x="2160" y="3120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37" name="公式" r:id="rId8" imgW="254000" imgH="419100" progId="Equation.3">
                      <p:embed/>
                    </p:oleObj>
                  </mc:Choice>
                  <mc:Fallback>
                    <p:oleObj name="公式" r:id="rId8" imgW="254000" imgH="419100" progId="Equation.3">
                      <p:embed/>
                      <p:pic>
                        <p:nvPicPr>
                          <p:cNvPr id="0" name="Object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120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1717" name="Group 101"/>
            <p:cNvGrpSpPr/>
            <p:nvPr/>
          </p:nvGrpSpPr>
          <p:grpSpPr bwMode="auto">
            <a:xfrm>
              <a:off x="3610" y="1350"/>
              <a:ext cx="631" cy="328"/>
              <a:chOff x="480" y="3104"/>
              <a:chExt cx="631" cy="328"/>
            </a:xfrm>
          </p:grpSpPr>
          <p:sp>
            <p:nvSpPr>
              <p:cNvPr id="111718" name="Line 102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19" name="Object 103"/>
              <p:cNvGraphicFramePr>
                <a:graphicFrameLocks noChangeAspect="1"/>
              </p:cNvGraphicFramePr>
              <p:nvPr/>
            </p:nvGraphicFramePr>
            <p:xfrm>
              <a:off x="864" y="3104"/>
              <a:ext cx="247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38" name="公式" r:id="rId10" imgW="266700" imgH="355600" progId="Equation.3">
                      <p:embed/>
                    </p:oleObj>
                  </mc:Choice>
                  <mc:Fallback>
                    <p:oleObj name="公式" r:id="rId10" imgW="266700" imgH="355600" progId="Equation.3">
                      <p:embed/>
                      <p:pic>
                        <p:nvPicPr>
                          <p:cNvPr id="0" name="Object 10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104"/>
                            <a:ext cx="247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1720" name="Group 104"/>
            <p:cNvGrpSpPr/>
            <p:nvPr/>
          </p:nvGrpSpPr>
          <p:grpSpPr bwMode="auto">
            <a:xfrm>
              <a:off x="5030" y="550"/>
              <a:ext cx="257" cy="816"/>
              <a:chOff x="1900" y="2304"/>
              <a:chExt cx="257" cy="816"/>
            </a:xfrm>
          </p:grpSpPr>
          <p:sp>
            <p:nvSpPr>
              <p:cNvPr id="111721" name="Line 105"/>
              <p:cNvSpPr>
                <a:spLocks noChangeShapeType="1"/>
              </p:cNvSpPr>
              <p:nvPr/>
            </p:nvSpPr>
            <p:spPr bwMode="auto">
              <a:xfrm flipV="1">
                <a:off x="1900" y="230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22" name="Object 106"/>
              <p:cNvGraphicFramePr>
                <a:graphicFrameLocks noChangeAspect="1"/>
              </p:cNvGraphicFramePr>
              <p:nvPr/>
            </p:nvGraphicFramePr>
            <p:xfrm>
              <a:off x="1920" y="2579"/>
              <a:ext cx="237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39" name="公式" r:id="rId12" imgW="304800" imgH="355600" progId="Equation.3">
                      <p:embed/>
                    </p:oleObj>
                  </mc:Choice>
                  <mc:Fallback>
                    <p:oleObj name="公式" r:id="rId12" imgW="304800" imgH="355600" progId="Equation.3">
                      <p:embed/>
                      <p:pic>
                        <p:nvPicPr>
                          <p:cNvPr id="0" name="Object 10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79"/>
                            <a:ext cx="237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1723" name="Group 107"/>
            <p:cNvGrpSpPr/>
            <p:nvPr/>
          </p:nvGrpSpPr>
          <p:grpSpPr bwMode="auto">
            <a:xfrm>
              <a:off x="4241" y="1389"/>
              <a:ext cx="1008" cy="393"/>
              <a:chOff x="1104" y="3120"/>
              <a:chExt cx="1008" cy="393"/>
            </a:xfrm>
          </p:grpSpPr>
          <p:sp>
            <p:nvSpPr>
              <p:cNvPr id="111724" name="Line 108"/>
              <p:cNvSpPr>
                <a:spLocks noChangeShapeType="1"/>
              </p:cNvSpPr>
              <p:nvPr/>
            </p:nvSpPr>
            <p:spPr bwMode="auto">
              <a:xfrm>
                <a:off x="1104" y="3120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25" name="Object 109"/>
              <p:cNvGraphicFramePr>
                <a:graphicFrameLocks noChangeAspect="1"/>
              </p:cNvGraphicFramePr>
              <p:nvPr/>
            </p:nvGraphicFramePr>
            <p:xfrm>
              <a:off x="1756" y="3144"/>
              <a:ext cx="356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40" name="公式" r:id="rId14" imgW="368300" imgH="393700" progId="Equation.3">
                      <p:embed/>
                    </p:oleObj>
                  </mc:Choice>
                  <mc:Fallback>
                    <p:oleObj name="公式" r:id="rId14" imgW="368300" imgH="393700" progId="Equation.3">
                      <p:embed/>
                      <p:pic>
                        <p:nvPicPr>
                          <p:cNvPr id="0" name="Object 10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" y="3144"/>
                            <a:ext cx="356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1726" name="Group 110"/>
            <p:cNvGrpSpPr/>
            <p:nvPr/>
          </p:nvGrpSpPr>
          <p:grpSpPr bwMode="auto">
            <a:xfrm>
              <a:off x="4218" y="530"/>
              <a:ext cx="836" cy="845"/>
              <a:chOff x="1088" y="2284"/>
              <a:chExt cx="836" cy="845"/>
            </a:xfrm>
          </p:grpSpPr>
          <p:sp>
            <p:nvSpPr>
              <p:cNvPr id="111727" name="Line 111"/>
              <p:cNvSpPr>
                <a:spLocks noChangeShapeType="1"/>
              </p:cNvSpPr>
              <p:nvPr/>
            </p:nvSpPr>
            <p:spPr bwMode="auto">
              <a:xfrm flipV="1">
                <a:off x="1088" y="2284"/>
                <a:ext cx="836" cy="836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1728" name="Freeform 112"/>
              <p:cNvSpPr/>
              <p:nvPr/>
            </p:nvSpPr>
            <p:spPr bwMode="auto">
              <a:xfrm>
                <a:off x="1248" y="2976"/>
                <a:ext cx="75" cy="153"/>
              </a:xfrm>
              <a:custGeom>
                <a:avLst/>
                <a:gdLst>
                  <a:gd name="T0" fmla="*/ 0 w 75"/>
                  <a:gd name="T1" fmla="*/ 3 h 153"/>
                  <a:gd name="T2" fmla="*/ 63 w 75"/>
                  <a:gd name="T3" fmla="*/ 60 h 153"/>
                  <a:gd name="T4" fmla="*/ 75 w 75"/>
                  <a:gd name="T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153">
                    <a:moveTo>
                      <a:pt x="0" y="3"/>
                    </a:moveTo>
                    <a:cubicBezTo>
                      <a:pt x="9" y="0"/>
                      <a:pt x="51" y="35"/>
                      <a:pt x="63" y="60"/>
                    </a:cubicBezTo>
                    <a:cubicBezTo>
                      <a:pt x="75" y="85"/>
                      <a:pt x="73" y="134"/>
                      <a:pt x="75" y="153"/>
                    </a:cubicBezTo>
                  </a:path>
                </a:pathLst>
              </a:custGeom>
              <a:noFill/>
              <a:ln w="38100" cap="flat" cmpd="sng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29" name="Object 113"/>
              <p:cNvGraphicFramePr>
                <a:graphicFrameLocks noChangeAspect="1"/>
              </p:cNvGraphicFramePr>
              <p:nvPr/>
            </p:nvGraphicFramePr>
            <p:xfrm>
              <a:off x="1510" y="2616"/>
              <a:ext cx="27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41" name="公式" r:id="rId16" imgW="292100" imgH="355600" progId="Equation.3">
                      <p:embed/>
                    </p:oleObj>
                  </mc:Choice>
                  <mc:Fallback>
                    <p:oleObj name="公式" r:id="rId16" imgW="292100" imgH="355600" progId="Equation.3">
                      <p:embed/>
                      <p:pic>
                        <p:nvPicPr>
                          <p:cNvPr id="0" name="Object 1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0" y="2616"/>
                            <a:ext cx="27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730" name="Text Box 114"/>
              <p:cNvSpPr txBox="1">
                <a:spLocks noChangeArrowheads="1"/>
              </p:cNvSpPr>
              <p:nvPr/>
            </p:nvSpPr>
            <p:spPr bwMode="auto">
              <a:xfrm>
                <a:off x="1249" y="2831"/>
                <a:ext cx="278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66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0" i="1" dirty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q</a:t>
                </a:r>
                <a:r>
                  <a:rPr kumimoji="1" lang="en-US" altLang="zh-CN" sz="2400" b="0" baseline="-25000" dirty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2</a:t>
                </a:r>
                <a:endParaRPr kumimoji="1" lang="en-US" altLang="zh-CN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1731" name="Group 115"/>
            <p:cNvGrpSpPr/>
            <p:nvPr/>
          </p:nvGrpSpPr>
          <p:grpSpPr bwMode="auto">
            <a:xfrm>
              <a:off x="3610" y="535"/>
              <a:ext cx="1440" cy="832"/>
              <a:chOff x="480" y="2289"/>
              <a:chExt cx="1440" cy="832"/>
            </a:xfrm>
          </p:grpSpPr>
          <p:sp>
            <p:nvSpPr>
              <p:cNvPr id="111732" name="Line 116"/>
              <p:cNvSpPr>
                <a:spLocks noChangeShapeType="1"/>
              </p:cNvSpPr>
              <p:nvPr/>
            </p:nvSpPr>
            <p:spPr bwMode="auto">
              <a:xfrm flipV="1">
                <a:off x="480" y="2289"/>
                <a:ext cx="1440" cy="8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33" name="Object 117"/>
              <p:cNvGraphicFramePr>
                <a:graphicFrameLocks noChangeAspect="1"/>
              </p:cNvGraphicFramePr>
              <p:nvPr/>
            </p:nvGraphicFramePr>
            <p:xfrm>
              <a:off x="1239" y="2337"/>
              <a:ext cx="20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42" name="公式" r:id="rId18" imgW="241300" imgH="304800" progId="Equation.3">
                      <p:embed/>
                    </p:oleObj>
                  </mc:Choice>
                  <mc:Fallback>
                    <p:oleObj name="公式" r:id="rId18" imgW="241300" imgH="304800" progId="Equation.3">
                      <p:embed/>
                      <p:pic>
                        <p:nvPicPr>
                          <p:cNvPr id="0" name="Object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9" y="2337"/>
                            <a:ext cx="209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1734" name="Text Box 118"/>
              <p:cNvSpPr txBox="1">
                <a:spLocks noChangeArrowheads="1"/>
              </p:cNvSpPr>
              <p:nvPr/>
            </p:nvSpPr>
            <p:spPr bwMode="auto">
              <a:xfrm>
                <a:off x="752" y="2831"/>
                <a:ext cx="215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0" i="1" dirty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q</a:t>
                </a:r>
                <a:endParaRPr kumimoji="1" lang="en-US" altLang="zh-CN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1735" name="Freeform 119"/>
              <p:cNvSpPr/>
              <p:nvPr/>
            </p:nvSpPr>
            <p:spPr bwMode="auto">
              <a:xfrm>
                <a:off x="720" y="2976"/>
                <a:ext cx="57" cy="144"/>
              </a:xfrm>
              <a:custGeom>
                <a:avLst/>
                <a:gdLst>
                  <a:gd name="T0" fmla="*/ 0 w 57"/>
                  <a:gd name="T1" fmla="*/ 0 h 144"/>
                  <a:gd name="T2" fmla="*/ 42 w 57"/>
                  <a:gd name="T3" fmla="*/ 54 h 144"/>
                  <a:gd name="T4" fmla="*/ 57 w 57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44">
                    <a:moveTo>
                      <a:pt x="0" y="0"/>
                    </a:moveTo>
                    <a:cubicBezTo>
                      <a:pt x="7" y="9"/>
                      <a:pt x="33" y="30"/>
                      <a:pt x="42" y="54"/>
                    </a:cubicBezTo>
                    <a:cubicBezTo>
                      <a:pt x="51" y="78"/>
                      <a:pt x="54" y="125"/>
                      <a:pt x="57" y="144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1736" name="Group 120"/>
            <p:cNvGrpSpPr/>
            <p:nvPr/>
          </p:nvGrpSpPr>
          <p:grpSpPr bwMode="auto">
            <a:xfrm>
              <a:off x="4078" y="1104"/>
              <a:ext cx="240" cy="259"/>
              <a:chOff x="948" y="3161"/>
              <a:chExt cx="240" cy="259"/>
            </a:xfrm>
          </p:grpSpPr>
          <p:sp>
            <p:nvSpPr>
              <p:cNvPr id="111737" name="Arc 121"/>
              <p:cNvSpPr/>
              <p:nvPr/>
            </p:nvSpPr>
            <p:spPr bwMode="auto">
              <a:xfrm flipH="1">
                <a:off x="948" y="3324"/>
                <a:ext cx="240" cy="96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66FF33"/>
                </a:solidFill>
                <a:round/>
                <a:tailEnd type="non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1738" name="Object 122"/>
              <p:cNvGraphicFramePr>
                <a:graphicFrameLocks noChangeAspect="1"/>
              </p:cNvGraphicFramePr>
              <p:nvPr/>
            </p:nvGraphicFramePr>
            <p:xfrm>
              <a:off x="1001" y="3161"/>
              <a:ext cx="179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0143" name="公式" r:id="rId20" imgW="203200" imgH="241300" progId="Equation.3">
                      <p:embed/>
                    </p:oleObj>
                  </mc:Choice>
                  <mc:Fallback>
                    <p:oleObj name="公式" r:id="rId20" imgW="203200" imgH="241300" progId="Equation.3">
                      <p:embed/>
                      <p:pic>
                        <p:nvPicPr>
                          <p:cNvPr id="0" name="Object 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1" y="3161"/>
                            <a:ext cx="179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66FF33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1743" name="Group 12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1744" name="Picture 12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745" name="Text Box 12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解法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1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1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11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AutoShape 4"/>
          <p:cNvSpPr/>
          <p:nvPr/>
        </p:nvSpPr>
        <p:spPr bwMode="auto">
          <a:xfrm>
            <a:off x="1274445" y="2922270"/>
            <a:ext cx="288925" cy="802640"/>
          </a:xfrm>
          <a:prstGeom prst="leftBrace">
            <a:avLst>
              <a:gd name="adj1" fmla="val 31136"/>
              <a:gd name="adj2" fmla="val 50000"/>
            </a:avLst>
          </a:prstGeom>
          <a:noFill/>
          <a:ln w="28575">
            <a:solidFill>
              <a:srgbClr val="FFFF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564124" y="2779083"/>
          <a:ext cx="4321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1" name="公式" r:id="rId1" imgW="2476500" imgH="292100" progId="Equation.3">
                  <p:embed/>
                </p:oleObj>
              </mc:Choice>
              <mc:Fallback>
                <p:oleObj name="公式" r:id="rId1" imgW="2476500" imgH="292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24" y="2779083"/>
                        <a:ext cx="4321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1635562" y="3426783"/>
          <a:ext cx="3044825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2" name="公式" r:id="rId3" imgW="1778000" imgH="292100" progId="Equation.3">
                  <p:embed/>
                </p:oleObj>
              </mc:Choice>
              <mc:Fallback>
                <p:oleObj name="公式" r:id="rId3" imgW="1778000" imgH="292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5562" y="3426783"/>
                        <a:ext cx="3044825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5" name="Line 7"/>
          <p:cNvSpPr>
            <a:spLocks noChangeShapeType="1"/>
          </p:cNvSpPr>
          <p:nvPr/>
        </p:nvSpPr>
        <p:spPr bwMode="auto">
          <a:xfrm>
            <a:off x="1491298" y="4437112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7896" name="Object 8"/>
          <p:cNvGraphicFramePr>
            <a:graphicFrameLocks noChangeAspect="1"/>
          </p:cNvGraphicFramePr>
          <p:nvPr/>
        </p:nvGraphicFramePr>
        <p:xfrm>
          <a:off x="2343150" y="4220835"/>
          <a:ext cx="211455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473" name="公式" r:id="rId5" imgW="1320800" imgH="660400" progId="Equation.3">
                  <p:embed/>
                </p:oleObj>
              </mc:Choice>
              <mc:Fallback>
                <p:oleObj name="公式" r:id="rId5" imgW="1320800" imgH="660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0" y="4220835"/>
                        <a:ext cx="2114550" cy="1058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4370705" y="4728845"/>
            <a:ext cx="30575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>
                <a:latin typeface="Arial" panose="020B0604020202020204" pitchFamily="34" charset="0"/>
              </a:rPr>
              <a:t>其余步骤同解法</a:t>
            </a:r>
            <a:r>
              <a:rPr lang="en-US" altLang="zh-CN" dirty="0">
                <a:latin typeface="Arial" panose="020B0604020202020204" pitchFamily="34" charset="0"/>
              </a:rPr>
              <a:t>1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7931" name="Group 4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7932" name="Picture 4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33" name="Text Box 4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934" name="Group 4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7935" name="Picture 47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36" name="Text Box 4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971" name="Group 8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7972" name="Picture 8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973" name="Text Box 8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7974" name="Text Box 86"/>
          <p:cNvSpPr txBox="1">
            <a:spLocks noChangeArrowheads="1"/>
          </p:cNvSpPr>
          <p:nvPr/>
        </p:nvSpPr>
        <p:spPr bwMode="auto">
          <a:xfrm>
            <a:off x="1345883" y="1410335"/>
            <a:ext cx="1296987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解法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7975" name="Group 87"/>
          <p:cNvGrpSpPr/>
          <p:nvPr/>
        </p:nvGrpSpPr>
        <p:grpSpPr bwMode="auto">
          <a:xfrm>
            <a:off x="8673916" y="3203797"/>
            <a:ext cx="2746375" cy="2816226"/>
            <a:chOff x="3642" y="917"/>
            <a:chExt cx="1730" cy="1774"/>
          </a:xfrm>
        </p:grpSpPr>
        <p:sp>
          <p:nvSpPr>
            <p:cNvPr id="37976" name="Line 88"/>
            <p:cNvSpPr>
              <a:spLocks noChangeShapeType="1"/>
            </p:cNvSpPr>
            <p:nvPr/>
          </p:nvSpPr>
          <p:spPr bwMode="auto">
            <a:xfrm>
              <a:off x="3696" y="2659"/>
              <a:ext cx="113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7" name="Line 89"/>
            <p:cNvSpPr>
              <a:spLocks noChangeShapeType="1"/>
            </p:cNvSpPr>
            <p:nvPr/>
          </p:nvSpPr>
          <p:spPr bwMode="auto">
            <a:xfrm>
              <a:off x="3787" y="1344"/>
              <a:ext cx="105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8" name="Line 90"/>
            <p:cNvSpPr>
              <a:spLocks noChangeShapeType="1"/>
            </p:cNvSpPr>
            <p:nvPr/>
          </p:nvSpPr>
          <p:spPr bwMode="auto">
            <a:xfrm flipH="1">
              <a:off x="4830" y="1344"/>
              <a:ext cx="8" cy="72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79" name="Line 91"/>
            <p:cNvSpPr>
              <a:spLocks noChangeShapeType="1"/>
            </p:cNvSpPr>
            <p:nvPr/>
          </p:nvSpPr>
          <p:spPr bwMode="auto">
            <a:xfrm>
              <a:off x="4830" y="2432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0" name="Rectangle 92"/>
            <p:cNvSpPr>
              <a:spLocks noChangeArrowheads="1"/>
            </p:cNvSpPr>
            <p:nvPr/>
          </p:nvSpPr>
          <p:spPr bwMode="auto">
            <a:xfrm>
              <a:off x="4694" y="1480"/>
              <a:ext cx="363" cy="108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81" name="Text Box 93"/>
            <p:cNvSpPr txBox="1">
              <a:spLocks noChangeArrowheads="1"/>
            </p:cNvSpPr>
            <p:nvPr/>
          </p:nvSpPr>
          <p:spPr bwMode="auto">
            <a:xfrm>
              <a:off x="4106" y="1388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2" name="Text Box 94"/>
            <p:cNvSpPr txBox="1">
              <a:spLocks noChangeArrowheads="1"/>
            </p:cNvSpPr>
            <p:nvPr/>
          </p:nvSpPr>
          <p:spPr bwMode="auto">
            <a:xfrm>
              <a:off x="4333" y="161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3" name="Text Box 95"/>
            <p:cNvSpPr txBox="1">
              <a:spLocks noChangeArrowheads="1"/>
            </p:cNvSpPr>
            <p:nvPr/>
          </p:nvSpPr>
          <p:spPr bwMode="auto">
            <a:xfrm>
              <a:off x="4379" y="2114"/>
              <a:ext cx="3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4" name="Text Box 96"/>
            <p:cNvSpPr txBox="1">
              <a:spLocks noChangeArrowheads="1"/>
            </p:cNvSpPr>
            <p:nvPr/>
          </p:nvSpPr>
          <p:spPr bwMode="auto">
            <a:xfrm>
              <a:off x="3669" y="138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85" name="Text Box 97"/>
            <p:cNvSpPr txBox="1">
              <a:spLocks noChangeArrowheads="1"/>
            </p:cNvSpPr>
            <p:nvPr/>
          </p:nvSpPr>
          <p:spPr bwMode="auto">
            <a:xfrm>
              <a:off x="3677" y="225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7986" name="Object 98"/>
            <p:cNvGraphicFramePr>
              <a:graphicFrameLocks noChangeAspect="1"/>
            </p:cNvGraphicFramePr>
            <p:nvPr/>
          </p:nvGraphicFramePr>
          <p:xfrm>
            <a:off x="4286" y="962"/>
            <a:ext cx="247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4" name="公式" r:id="rId8" imgW="266700" imgH="355600" progId="Equation.3">
                    <p:embed/>
                  </p:oleObj>
                </mc:Choice>
                <mc:Fallback>
                  <p:oleObj name="公式" r:id="rId8" imgW="266700" imgH="355600" progId="Equation.3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962"/>
                          <a:ext cx="247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87" name="Object 99"/>
            <p:cNvGraphicFramePr>
              <a:graphicFrameLocks noChangeAspect="1"/>
            </p:cNvGraphicFramePr>
            <p:nvPr/>
          </p:nvGraphicFramePr>
          <p:xfrm>
            <a:off x="3686" y="1842"/>
            <a:ext cx="24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5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6" y="1842"/>
                          <a:ext cx="24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88" name="Object 100"/>
            <p:cNvGraphicFramePr>
              <a:graphicFrameLocks noChangeAspect="1"/>
            </p:cNvGraphicFramePr>
            <p:nvPr/>
          </p:nvGraphicFramePr>
          <p:xfrm>
            <a:off x="5103" y="1842"/>
            <a:ext cx="269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6" name="公式" r:id="rId12" imgW="292100" imgH="355600" progId="Equation.3">
                    <p:embed/>
                  </p:oleObj>
                </mc:Choice>
                <mc:Fallback>
                  <p:oleObj name="公式" r:id="rId12" imgW="292100" imgH="355600" progId="Equation.3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3" y="1842"/>
                          <a:ext cx="269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89" name="Text Box 101"/>
            <p:cNvSpPr txBox="1">
              <a:spLocks noChangeArrowheads="1"/>
            </p:cNvSpPr>
            <p:nvPr/>
          </p:nvSpPr>
          <p:spPr bwMode="auto">
            <a:xfrm>
              <a:off x="5058" y="138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5057" y="226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1" name="Text Box 103"/>
            <p:cNvSpPr txBox="1">
              <a:spLocks noChangeArrowheads="1"/>
            </p:cNvSpPr>
            <p:nvPr/>
          </p:nvSpPr>
          <p:spPr bwMode="auto">
            <a:xfrm>
              <a:off x="3969" y="1025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2" name="Text Box 104"/>
            <p:cNvSpPr txBox="1">
              <a:spLocks noChangeArrowheads="1"/>
            </p:cNvSpPr>
            <p:nvPr/>
          </p:nvSpPr>
          <p:spPr bwMode="auto">
            <a:xfrm>
              <a:off x="4558" y="91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993" name="Oval 105"/>
            <p:cNvSpPr>
              <a:spLocks noChangeArrowheads="1"/>
            </p:cNvSpPr>
            <p:nvPr/>
          </p:nvSpPr>
          <p:spPr bwMode="auto">
            <a:xfrm>
              <a:off x="3642" y="262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4" name="Oval 106"/>
            <p:cNvSpPr>
              <a:spLocks noChangeArrowheads="1"/>
            </p:cNvSpPr>
            <p:nvPr/>
          </p:nvSpPr>
          <p:spPr bwMode="auto">
            <a:xfrm>
              <a:off x="3719" y="1321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787" y="1344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996" name="Object 108"/>
            <p:cNvGraphicFramePr>
              <a:graphicFrameLocks noChangeAspect="1"/>
            </p:cNvGraphicFramePr>
            <p:nvPr/>
          </p:nvGraphicFramePr>
          <p:xfrm>
            <a:off x="3814" y="943"/>
            <a:ext cx="1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7" name="公式" r:id="rId14" imgW="165100" imgH="419100" progId="Equation.3">
                    <p:embed/>
                  </p:oleObj>
                </mc:Choice>
                <mc:Fallback>
                  <p:oleObj name="公式" r:id="rId14" imgW="165100" imgH="41910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4" y="943"/>
                          <a:ext cx="15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97" name="Rectangle 109"/>
            <p:cNvSpPr>
              <a:spLocks noChangeArrowheads="1"/>
            </p:cNvSpPr>
            <p:nvPr/>
          </p:nvSpPr>
          <p:spPr bwMode="auto">
            <a:xfrm>
              <a:off x="4195" y="128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98" name="Rectangle 110"/>
            <p:cNvSpPr>
              <a:spLocks noChangeArrowheads="1"/>
            </p:cNvSpPr>
            <p:nvPr/>
          </p:nvSpPr>
          <p:spPr bwMode="auto">
            <a:xfrm>
              <a:off x="4767" y="157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999" name="Group 111"/>
            <p:cNvGrpSpPr/>
            <p:nvPr/>
          </p:nvGrpSpPr>
          <p:grpSpPr bwMode="auto">
            <a:xfrm rot="10800000">
              <a:off x="4830" y="2069"/>
              <a:ext cx="90" cy="363"/>
              <a:chOff x="1565" y="2614"/>
              <a:chExt cx="90" cy="486"/>
            </a:xfrm>
          </p:grpSpPr>
          <p:sp>
            <p:nvSpPr>
              <p:cNvPr id="38000" name="Arc 112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1" name="Arc 113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2" name="Arc 114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003" name="Arc 115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8021" name="Group 133"/>
          <p:cNvGrpSpPr/>
          <p:nvPr/>
        </p:nvGrpSpPr>
        <p:grpSpPr bwMode="auto">
          <a:xfrm>
            <a:off x="1346255" y="2158370"/>
            <a:ext cx="5259388" cy="517525"/>
            <a:chOff x="1110" y="726"/>
            <a:chExt cx="3313" cy="326"/>
          </a:xfrm>
        </p:grpSpPr>
        <p:graphicFrame>
          <p:nvGraphicFramePr>
            <p:cNvPr id="37891" name="Object 3"/>
            <p:cNvGraphicFramePr>
              <a:graphicFrameLocks noChangeAspect="1"/>
            </p:cNvGraphicFramePr>
            <p:nvPr/>
          </p:nvGraphicFramePr>
          <p:xfrm>
            <a:off x="1110" y="726"/>
            <a:ext cx="3308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78" name="Equation" r:id="rId16" imgW="3263900" imgH="317500" progId="Equation.DSMT4">
                    <p:embed/>
                  </p:oleObj>
                </mc:Choice>
                <mc:Fallback>
                  <p:oleObj name="Equation" r:id="rId16" imgW="3263900" imgH="3175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726"/>
                          <a:ext cx="3308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8004" name="Group 116"/>
            <p:cNvGrpSpPr/>
            <p:nvPr/>
          </p:nvGrpSpPr>
          <p:grpSpPr bwMode="auto">
            <a:xfrm>
              <a:off x="2699" y="754"/>
              <a:ext cx="273" cy="227"/>
              <a:chOff x="1156" y="1842"/>
              <a:chExt cx="273" cy="227"/>
            </a:xfrm>
          </p:grpSpPr>
          <p:sp>
            <p:nvSpPr>
              <p:cNvPr id="38005" name="Line 117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06" name="Line 118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015" name="Group 127"/>
            <p:cNvGrpSpPr/>
            <p:nvPr/>
          </p:nvGrpSpPr>
          <p:grpSpPr bwMode="auto">
            <a:xfrm>
              <a:off x="3379" y="754"/>
              <a:ext cx="273" cy="227"/>
              <a:chOff x="1156" y="1842"/>
              <a:chExt cx="273" cy="227"/>
            </a:xfrm>
          </p:grpSpPr>
          <p:sp>
            <p:nvSpPr>
              <p:cNvPr id="38016" name="Line 128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17" name="Line 129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8018" name="Group 130"/>
            <p:cNvGrpSpPr/>
            <p:nvPr/>
          </p:nvGrpSpPr>
          <p:grpSpPr bwMode="auto">
            <a:xfrm>
              <a:off x="4150" y="754"/>
              <a:ext cx="273" cy="227"/>
              <a:chOff x="1156" y="1842"/>
              <a:chExt cx="273" cy="227"/>
            </a:xfrm>
          </p:grpSpPr>
          <p:sp>
            <p:nvSpPr>
              <p:cNvPr id="38019" name="Line 131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020" name="Line 132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4874444" y="3359036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这个方程组怎么解？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5219" y="5590758"/>
            <a:ext cx="768985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1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几何解法、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2</a:t>
            </a: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三角函数解法。有否纯代数解法？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61" name="Group 123"/>
          <p:cNvGrpSpPr/>
          <p:nvPr/>
        </p:nvGrpSpPr>
        <p:grpSpPr bwMode="auto">
          <a:xfrm>
            <a:off x="8396967" y="1295663"/>
            <a:ext cx="2857500" cy="1987550"/>
            <a:chOff x="3610" y="530"/>
            <a:chExt cx="1800" cy="1252"/>
          </a:xfrm>
        </p:grpSpPr>
        <p:grpSp>
          <p:nvGrpSpPr>
            <p:cNvPr id="62" name="Group 98"/>
            <p:cNvGrpSpPr/>
            <p:nvPr/>
          </p:nvGrpSpPr>
          <p:grpSpPr bwMode="auto">
            <a:xfrm>
              <a:off x="3610" y="1378"/>
              <a:ext cx="1800" cy="199"/>
              <a:chOff x="480" y="3120"/>
              <a:chExt cx="1800" cy="199"/>
            </a:xfrm>
          </p:grpSpPr>
          <p:sp>
            <p:nvSpPr>
              <p:cNvPr id="85" name="Line 99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1680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6" name="Object 100"/>
              <p:cNvGraphicFramePr>
                <a:graphicFrameLocks noChangeAspect="1"/>
              </p:cNvGraphicFramePr>
              <p:nvPr/>
            </p:nvGraphicFramePr>
            <p:xfrm>
              <a:off x="2160" y="3120"/>
              <a:ext cx="120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79" name="公式" r:id="rId18" imgW="254000" imgH="419100" progId="Equation.3">
                      <p:embed/>
                    </p:oleObj>
                  </mc:Choice>
                  <mc:Fallback>
                    <p:oleObj name="公式" r:id="rId18" imgW="254000" imgH="419100" progId="Equation.3">
                      <p:embed/>
                      <p:pic>
                        <p:nvPicPr>
                          <p:cNvPr id="0" name="图片 33947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120"/>
                            <a:ext cx="120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FFFF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3" name="Group 101"/>
            <p:cNvGrpSpPr/>
            <p:nvPr/>
          </p:nvGrpSpPr>
          <p:grpSpPr bwMode="auto">
            <a:xfrm>
              <a:off x="3610" y="1350"/>
              <a:ext cx="631" cy="328"/>
              <a:chOff x="480" y="3104"/>
              <a:chExt cx="631" cy="328"/>
            </a:xfrm>
          </p:grpSpPr>
          <p:sp>
            <p:nvSpPr>
              <p:cNvPr id="83" name="Line 102"/>
              <p:cNvSpPr>
                <a:spLocks noChangeShapeType="1"/>
              </p:cNvSpPr>
              <p:nvPr/>
            </p:nvSpPr>
            <p:spPr bwMode="auto">
              <a:xfrm>
                <a:off x="480" y="3120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99CC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4" name="Object 103"/>
              <p:cNvGraphicFramePr>
                <a:graphicFrameLocks noChangeAspect="1"/>
              </p:cNvGraphicFramePr>
              <p:nvPr/>
            </p:nvGraphicFramePr>
            <p:xfrm>
              <a:off x="864" y="3104"/>
              <a:ext cx="247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80" name="公式" r:id="rId20" imgW="266700" imgH="355600" progId="Equation.3">
                      <p:embed/>
                    </p:oleObj>
                  </mc:Choice>
                  <mc:Fallback>
                    <p:oleObj name="公式" r:id="rId20" imgW="266700" imgH="355600" progId="Equation.3">
                      <p:embed/>
                      <p:pic>
                        <p:nvPicPr>
                          <p:cNvPr id="0" name="图片 3394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3104"/>
                            <a:ext cx="247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4" name="Group 104"/>
            <p:cNvGrpSpPr/>
            <p:nvPr/>
          </p:nvGrpSpPr>
          <p:grpSpPr bwMode="auto">
            <a:xfrm>
              <a:off x="5030" y="550"/>
              <a:ext cx="257" cy="816"/>
              <a:chOff x="1900" y="2304"/>
              <a:chExt cx="257" cy="816"/>
            </a:xfrm>
          </p:grpSpPr>
          <p:sp>
            <p:nvSpPr>
              <p:cNvPr id="81" name="Line 105"/>
              <p:cNvSpPr>
                <a:spLocks noChangeShapeType="1"/>
              </p:cNvSpPr>
              <p:nvPr/>
            </p:nvSpPr>
            <p:spPr bwMode="auto">
              <a:xfrm flipV="1">
                <a:off x="1900" y="2304"/>
                <a:ext cx="0" cy="816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2" name="Object 106"/>
              <p:cNvGraphicFramePr>
                <a:graphicFrameLocks noChangeAspect="1"/>
              </p:cNvGraphicFramePr>
              <p:nvPr/>
            </p:nvGraphicFramePr>
            <p:xfrm>
              <a:off x="1920" y="2579"/>
              <a:ext cx="237" cy="2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81" name="公式" r:id="rId22" imgW="304800" imgH="355600" progId="Equation.3">
                      <p:embed/>
                    </p:oleObj>
                  </mc:Choice>
                  <mc:Fallback>
                    <p:oleObj name="公式" r:id="rId22" imgW="304800" imgH="355600" progId="Equation.3">
                      <p:embed/>
                      <p:pic>
                        <p:nvPicPr>
                          <p:cNvPr id="0" name="图片 3394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79"/>
                            <a:ext cx="237" cy="2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5" name="Group 107"/>
            <p:cNvGrpSpPr/>
            <p:nvPr/>
          </p:nvGrpSpPr>
          <p:grpSpPr bwMode="auto">
            <a:xfrm>
              <a:off x="4241" y="1389"/>
              <a:ext cx="1008" cy="393"/>
              <a:chOff x="1104" y="3120"/>
              <a:chExt cx="1008" cy="393"/>
            </a:xfrm>
          </p:grpSpPr>
          <p:sp>
            <p:nvSpPr>
              <p:cNvPr id="79" name="Line 108"/>
              <p:cNvSpPr>
                <a:spLocks noChangeShapeType="1"/>
              </p:cNvSpPr>
              <p:nvPr/>
            </p:nvSpPr>
            <p:spPr bwMode="auto">
              <a:xfrm>
                <a:off x="1104" y="3120"/>
                <a:ext cx="816" cy="0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0" name="Object 109"/>
              <p:cNvGraphicFramePr>
                <a:graphicFrameLocks noChangeAspect="1"/>
              </p:cNvGraphicFramePr>
              <p:nvPr/>
            </p:nvGraphicFramePr>
            <p:xfrm>
              <a:off x="1756" y="3144"/>
              <a:ext cx="356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82" name="公式" r:id="rId24" imgW="368300" imgH="393700" progId="Equation.3">
                      <p:embed/>
                    </p:oleObj>
                  </mc:Choice>
                  <mc:Fallback>
                    <p:oleObj name="公式" r:id="rId24" imgW="368300" imgH="393700" progId="Equation.3">
                      <p:embed/>
                      <p:pic>
                        <p:nvPicPr>
                          <p:cNvPr id="0" name="图片 3394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" y="3144"/>
                            <a:ext cx="356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6" name="Group 110"/>
            <p:cNvGrpSpPr/>
            <p:nvPr/>
          </p:nvGrpSpPr>
          <p:grpSpPr bwMode="auto">
            <a:xfrm>
              <a:off x="4218" y="530"/>
              <a:ext cx="836" cy="845"/>
              <a:chOff x="1088" y="2284"/>
              <a:chExt cx="836" cy="845"/>
            </a:xfrm>
          </p:grpSpPr>
          <p:sp>
            <p:nvSpPr>
              <p:cNvPr id="75" name="Line 111"/>
              <p:cNvSpPr>
                <a:spLocks noChangeShapeType="1"/>
              </p:cNvSpPr>
              <p:nvPr/>
            </p:nvSpPr>
            <p:spPr bwMode="auto">
              <a:xfrm flipV="1">
                <a:off x="1088" y="2284"/>
                <a:ext cx="836" cy="836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Freeform 112"/>
              <p:cNvSpPr/>
              <p:nvPr/>
            </p:nvSpPr>
            <p:spPr bwMode="auto">
              <a:xfrm>
                <a:off x="1248" y="2976"/>
                <a:ext cx="75" cy="153"/>
              </a:xfrm>
              <a:custGeom>
                <a:avLst/>
                <a:gdLst>
                  <a:gd name="T0" fmla="*/ 0 w 75"/>
                  <a:gd name="T1" fmla="*/ 3 h 153"/>
                  <a:gd name="T2" fmla="*/ 63 w 75"/>
                  <a:gd name="T3" fmla="*/ 60 h 153"/>
                  <a:gd name="T4" fmla="*/ 75 w 75"/>
                  <a:gd name="T5" fmla="*/ 153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" h="153">
                    <a:moveTo>
                      <a:pt x="0" y="3"/>
                    </a:moveTo>
                    <a:cubicBezTo>
                      <a:pt x="9" y="0"/>
                      <a:pt x="51" y="35"/>
                      <a:pt x="63" y="60"/>
                    </a:cubicBezTo>
                    <a:cubicBezTo>
                      <a:pt x="75" y="85"/>
                      <a:pt x="73" y="134"/>
                      <a:pt x="75" y="153"/>
                    </a:cubicBezTo>
                  </a:path>
                </a:pathLst>
              </a:custGeom>
              <a:noFill/>
              <a:ln w="38100" cap="flat" cmpd="sng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7" name="Object 113"/>
              <p:cNvGraphicFramePr>
                <a:graphicFrameLocks noChangeAspect="1"/>
              </p:cNvGraphicFramePr>
              <p:nvPr/>
            </p:nvGraphicFramePr>
            <p:xfrm>
              <a:off x="1510" y="2616"/>
              <a:ext cx="27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83" name="公式" r:id="rId26" imgW="292100" imgH="355600" progId="Equation.3">
                      <p:embed/>
                    </p:oleObj>
                  </mc:Choice>
                  <mc:Fallback>
                    <p:oleObj name="公式" r:id="rId26" imgW="292100" imgH="355600" progId="Equation.3">
                      <p:embed/>
                      <p:pic>
                        <p:nvPicPr>
                          <p:cNvPr id="0" name="图片 3394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0" y="2616"/>
                            <a:ext cx="27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7" name="Group 115"/>
            <p:cNvGrpSpPr/>
            <p:nvPr/>
          </p:nvGrpSpPr>
          <p:grpSpPr bwMode="auto">
            <a:xfrm>
              <a:off x="3610" y="535"/>
              <a:ext cx="1440" cy="832"/>
              <a:chOff x="480" y="2289"/>
              <a:chExt cx="1440" cy="832"/>
            </a:xfrm>
          </p:grpSpPr>
          <p:sp>
            <p:nvSpPr>
              <p:cNvPr id="71" name="Line 116"/>
              <p:cNvSpPr>
                <a:spLocks noChangeShapeType="1"/>
              </p:cNvSpPr>
              <p:nvPr/>
            </p:nvSpPr>
            <p:spPr bwMode="auto">
              <a:xfrm flipV="1">
                <a:off x="480" y="2289"/>
                <a:ext cx="1440" cy="831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2" name="Object 117"/>
              <p:cNvGraphicFramePr>
                <a:graphicFrameLocks noChangeAspect="1"/>
              </p:cNvGraphicFramePr>
              <p:nvPr/>
            </p:nvGraphicFramePr>
            <p:xfrm>
              <a:off x="1239" y="2337"/>
              <a:ext cx="20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9484" name="公式" r:id="rId28" imgW="241300" imgH="304800" progId="Equation.3">
                      <p:embed/>
                    </p:oleObj>
                  </mc:Choice>
                  <mc:Fallback>
                    <p:oleObj name="公式" r:id="rId28" imgW="241300" imgH="304800" progId="Equation.3">
                      <p:embed/>
                      <p:pic>
                        <p:nvPicPr>
                          <p:cNvPr id="0" name="图片 3394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9" y="2337"/>
                            <a:ext cx="209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Text Box 118"/>
              <p:cNvSpPr txBox="1">
                <a:spLocks noChangeArrowheads="1"/>
              </p:cNvSpPr>
              <p:nvPr/>
            </p:nvSpPr>
            <p:spPr bwMode="auto">
              <a:xfrm>
                <a:off x="752" y="2831"/>
                <a:ext cx="215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0" i="1" dirty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q</a:t>
                </a:r>
                <a:endParaRPr kumimoji="1" lang="en-US" altLang="zh-CN" sz="2400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" name="Freeform 119"/>
              <p:cNvSpPr/>
              <p:nvPr/>
            </p:nvSpPr>
            <p:spPr bwMode="auto">
              <a:xfrm>
                <a:off x="720" y="2976"/>
                <a:ext cx="57" cy="144"/>
              </a:xfrm>
              <a:custGeom>
                <a:avLst/>
                <a:gdLst>
                  <a:gd name="T0" fmla="*/ 0 w 57"/>
                  <a:gd name="T1" fmla="*/ 0 h 144"/>
                  <a:gd name="T2" fmla="*/ 42 w 57"/>
                  <a:gd name="T3" fmla="*/ 54 h 144"/>
                  <a:gd name="T4" fmla="*/ 57 w 57"/>
                  <a:gd name="T5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7" h="144">
                    <a:moveTo>
                      <a:pt x="0" y="0"/>
                    </a:moveTo>
                    <a:cubicBezTo>
                      <a:pt x="7" y="9"/>
                      <a:pt x="33" y="30"/>
                      <a:pt x="42" y="54"/>
                    </a:cubicBezTo>
                    <a:cubicBezTo>
                      <a:pt x="51" y="78"/>
                      <a:pt x="54" y="125"/>
                      <a:pt x="57" y="144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70" name="Object 122"/>
            <p:cNvGraphicFramePr>
              <a:graphicFrameLocks noChangeAspect="1"/>
            </p:cNvGraphicFramePr>
            <p:nvPr/>
          </p:nvGraphicFramePr>
          <p:xfrm>
            <a:off x="4474" y="1168"/>
            <a:ext cx="17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9485" name="公式" r:id="rId30" imgW="203200" imgH="241300" progId="Equation.3">
                    <p:embed/>
                  </p:oleObj>
                </mc:Choice>
                <mc:Fallback>
                  <p:oleObj name="公式" r:id="rId30" imgW="203200" imgH="241300" progId="Equation.3">
                    <p:embed/>
                    <p:pic>
                      <p:nvPicPr>
                        <p:cNvPr id="0" name="图片 3394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4" y="1168"/>
                          <a:ext cx="17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FF33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8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解法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7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7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ldLvl="0" animBg="1"/>
      <p:bldP spid="37895" grpId="0" bldLvl="0" animBg="1"/>
      <p:bldP spid="37926" grpId="0" bldLvl="0" animBg="1"/>
      <p:bldP spid="37974" grpId="0" bldLvl="0" animBg="1" autoUpdateAnimBg="0"/>
      <p:bldP spid="3" grpId="0"/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76" name="Group 12"/>
          <p:cNvGrpSpPr/>
          <p:nvPr/>
        </p:nvGrpSpPr>
        <p:grpSpPr bwMode="auto">
          <a:xfrm>
            <a:off x="8377238" y="5762943"/>
            <a:ext cx="3363912" cy="481012"/>
            <a:chOff x="2928" y="2064"/>
            <a:chExt cx="2119" cy="303"/>
          </a:xfrm>
        </p:grpSpPr>
        <p:sp>
          <p:nvSpPr>
            <p:cNvPr id="36877" name="Line 13"/>
            <p:cNvSpPr>
              <a:spLocks noChangeShapeType="1"/>
            </p:cNvSpPr>
            <p:nvPr/>
          </p:nvSpPr>
          <p:spPr bwMode="auto">
            <a:xfrm>
              <a:off x="2928" y="2064"/>
              <a:ext cx="206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4838" y="2097"/>
            <a:ext cx="20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1" name="公式" r:id="rId1" imgW="241300" imgH="304800" progId="Equation.3">
                    <p:embed/>
                  </p:oleObj>
                </mc:Choice>
                <mc:Fallback>
                  <p:oleObj name="公式" r:id="rId1" imgW="241300" imgH="304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097"/>
                          <a:ext cx="209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1419860" y="2711133"/>
            <a:ext cx="2447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1" lang="zh-CN" altLang="en-US">
                <a:latin typeface="宋体" panose="02010600030101010101" pitchFamily="2" charset="-122"/>
              </a:rPr>
              <a:t>用相量图分析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1059994" y="5518745"/>
          <a:ext cx="46053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2" name="公式" r:id="rId3" imgW="2832100" imgH="292100" progId="Equation.3">
                  <p:embed/>
                </p:oleObj>
              </mc:Choice>
              <mc:Fallback>
                <p:oleObj name="公式" r:id="rId3" imgW="2832100" imgH="292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94" y="5518745"/>
                        <a:ext cx="46053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842010" y="1409065"/>
            <a:ext cx="136842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3-9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974" name="Group 110"/>
          <p:cNvGrpSpPr/>
          <p:nvPr/>
        </p:nvGrpSpPr>
        <p:grpSpPr bwMode="auto">
          <a:xfrm>
            <a:off x="2139315" y="1410653"/>
            <a:ext cx="4841875" cy="1123950"/>
            <a:chOff x="793" y="255"/>
            <a:chExt cx="3050" cy="708"/>
          </a:xfrm>
        </p:grpSpPr>
        <p:sp>
          <p:nvSpPr>
            <p:cNvPr id="36870" name="Text Box 6"/>
            <p:cNvSpPr txBox="1">
              <a:spLocks noChangeArrowheads="1"/>
            </p:cNvSpPr>
            <p:nvPr/>
          </p:nvSpPr>
          <p:spPr bwMode="auto">
            <a:xfrm>
              <a:off x="793" y="255"/>
              <a:ext cx="1734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kumimoji="1" lang="zh-CN" altLang="en-US">
                  <a:latin typeface="Times New Roman" panose="02020603050405020304" pitchFamily="18" charset="0"/>
                </a:rPr>
                <a:t>移相桥电路。</a:t>
              </a:r>
              <a:endParaRPr kumimoji="1" lang="zh-CN" altLang="en-US">
                <a:latin typeface="Times New Roman" panose="02020603050405020304" pitchFamily="18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>
                  <a:latin typeface="Times New Roman" panose="02020603050405020304" pitchFamily="18" charset="0"/>
                </a:rPr>
                <a:t>当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kumimoji="1" lang="zh-CN" altLang="en-US">
                  <a:latin typeface="Times New Roman" panose="02020603050405020304" pitchFamily="18" charset="0"/>
                </a:rPr>
                <a:t>由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∞</a:t>
              </a:r>
              <a:r>
                <a:rPr kumimoji="1" lang="zh-CN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时</a:t>
              </a:r>
              <a:r>
                <a:rPr kumimoji="1" lang="zh-CN" altLang="en-US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endPara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6871" name="Object 7"/>
            <p:cNvGraphicFramePr>
              <a:graphicFrameLocks noChangeAspect="1"/>
            </p:cNvGraphicFramePr>
            <p:nvPr/>
          </p:nvGraphicFramePr>
          <p:xfrm>
            <a:off x="2392" y="524"/>
            <a:ext cx="1451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3" name="公式" r:id="rId5" imgW="1473200" imgH="419100" progId="Equation.3">
                    <p:embed/>
                  </p:oleObj>
                </mc:Choice>
                <mc:Fallback>
                  <p:oleObj name="公式" r:id="rId5" imgW="1473200" imgH="419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2" y="524"/>
                          <a:ext cx="1451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627698" y="2711133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73" name="Group 9"/>
          <p:cNvGrpSpPr/>
          <p:nvPr/>
        </p:nvGrpSpPr>
        <p:grpSpPr bwMode="auto">
          <a:xfrm>
            <a:off x="8377238" y="5718493"/>
            <a:ext cx="1600200" cy="463550"/>
            <a:chOff x="2928" y="1772"/>
            <a:chExt cx="1008" cy="292"/>
          </a:xfrm>
        </p:grpSpPr>
        <p:sp>
          <p:nvSpPr>
            <p:cNvPr id="36874" name="Line 10"/>
            <p:cNvSpPr>
              <a:spLocks noChangeShapeType="1"/>
            </p:cNvSpPr>
            <p:nvPr/>
          </p:nvSpPr>
          <p:spPr bwMode="auto">
            <a:xfrm>
              <a:off x="2928" y="1772"/>
              <a:ext cx="100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3357" y="1776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4" name="公式" r:id="rId7" imgW="254000" imgH="304800" progId="Equation.3">
                    <p:embed/>
                  </p:oleObj>
                </mc:Choice>
                <mc:Fallback>
                  <p:oleObj name="公式" r:id="rId7" imgW="254000" imgH="304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7" y="1776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79" name="Group 15"/>
          <p:cNvGrpSpPr/>
          <p:nvPr/>
        </p:nvGrpSpPr>
        <p:grpSpPr bwMode="auto">
          <a:xfrm>
            <a:off x="11044238" y="4505643"/>
            <a:ext cx="893762" cy="1212850"/>
            <a:chOff x="4608" y="1008"/>
            <a:chExt cx="563" cy="764"/>
          </a:xfrm>
        </p:grpSpPr>
        <p:sp>
          <p:nvSpPr>
            <p:cNvPr id="36880" name="Line 16"/>
            <p:cNvSpPr>
              <a:spLocks noChangeShapeType="1"/>
            </p:cNvSpPr>
            <p:nvPr/>
          </p:nvSpPr>
          <p:spPr bwMode="auto">
            <a:xfrm>
              <a:off x="4608" y="1008"/>
              <a:ext cx="384" cy="76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1" name="Object 17"/>
            <p:cNvGraphicFramePr>
              <a:graphicFrameLocks noChangeAspect="1"/>
            </p:cNvGraphicFramePr>
            <p:nvPr/>
          </p:nvGraphicFramePr>
          <p:xfrm>
            <a:off x="4896" y="1344"/>
            <a:ext cx="27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5" name="公式" r:id="rId9" imgW="304800" imgH="317500" progId="Equation.3">
                    <p:embed/>
                  </p:oleObj>
                </mc:Choice>
                <mc:Fallback>
                  <p:oleObj name="公式" r:id="rId9" imgW="304800" imgH="317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27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2" name="Group 18"/>
          <p:cNvGrpSpPr/>
          <p:nvPr/>
        </p:nvGrpSpPr>
        <p:grpSpPr bwMode="auto">
          <a:xfrm>
            <a:off x="8377238" y="3953193"/>
            <a:ext cx="3636962" cy="1765300"/>
            <a:chOff x="2928" y="660"/>
            <a:chExt cx="2291" cy="1112"/>
          </a:xfrm>
        </p:grpSpPr>
        <p:sp>
          <p:nvSpPr>
            <p:cNvPr id="36883" name="Line 19"/>
            <p:cNvSpPr>
              <a:spLocks noChangeShapeType="1"/>
            </p:cNvSpPr>
            <p:nvPr/>
          </p:nvSpPr>
          <p:spPr bwMode="auto">
            <a:xfrm flipV="1">
              <a:off x="2928" y="812"/>
              <a:ext cx="2112" cy="96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4" name="Object 20"/>
            <p:cNvGraphicFramePr>
              <a:graphicFrameLocks noChangeAspect="1"/>
            </p:cNvGraphicFramePr>
            <p:nvPr/>
          </p:nvGraphicFramePr>
          <p:xfrm>
            <a:off x="5030" y="660"/>
            <a:ext cx="189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6" name="公式" r:id="rId11" imgW="254000" imgH="355600" progId="Equation.3">
                    <p:embed/>
                  </p:oleObj>
                </mc:Choice>
                <mc:Fallback>
                  <p:oleObj name="公式" r:id="rId11" imgW="254000" imgH="355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0" y="660"/>
                          <a:ext cx="189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5" name="Group 21"/>
          <p:cNvGrpSpPr/>
          <p:nvPr/>
        </p:nvGrpSpPr>
        <p:grpSpPr bwMode="auto">
          <a:xfrm>
            <a:off x="9672638" y="4124643"/>
            <a:ext cx="1981200" cy="1593850"/>
            <a:chOff x="3744" y="768"/>
            <a:chExt cx="1248" cy="1004"/>
          </a:xfrm>
        </p:grpSpPr>
        <p:sp>
          <p:nvSpPr>
            <p:cNvPr id="36886" name="Line 22"/>
            <p:cNvSpPr>
              <a:spLocks noChangeShapeType="1"/>
            </p:cNvSpPr>
            <p:nvPr/>
          </p:nvSpPr>
          <p:spPr bwMode="auto">
            <a:xfrm>
              <a:off x="3744" y="768"/>
              <a:ext cx="1248" cy="100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87" name="Object 23"/>
            <p:cNvGraphicFramePr>
              <a:graphicFrameLocks noChangeAspect="1"/>
            </p:cNvGraphicFramePr>
            <p:nvPr/>
          </p:nvGraphicFramePr>
          <p:xfrm>
            <a:off x="4431" y="1425"/>
            <a:ext cx="275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7" name="公式" r:id="rId13" imgW="304800" imgH="355600" progId="Equation.3">
                    <p:embed/>
                  </p:oleObj>
                </mc:Choice>
                <mc:Fallback>
                  <p:oleObj name="公式" r:id="rId13" imgW="304800" imgH="3556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1" y="1425"/>
                          <a:ext cx="275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8" name="Group 24"/>
          <p:cNvGrpSpPr/>
          <p:nvPr/>
        </p:nvGrpSpPr>
        <p:grpSpPr bwMode="auto">
          <a:xfrm>
            <a:off x="8377238" y="3491230"/>
            <a:ext cx="1968500" cy="2227263"/>
            <a:chOff x="2928" y="369"/>
            <a:chExt cx="1240" cy="1403"/>
          </a:xfrm>
        </p:grpSpPr>
        <p:sp>
          <p:nvSpPr>
            <p:cNvPr id="36889" name="Line 25"/>
            <p:cNvSpPr>
              <a:spLocks noChangeShapeType="1"/>
            </p:cNvSpPr>
            <p:nvPr/>
          </p:nvSpPr>
          <p:spPr bwMode="auto">
            <a:xfrm flipV="1">
              <a:off x="2928" y="576"/>
              <a:ext cx="1008" cy="119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3941" y="369"/>
            <a:ext cx="227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88" name="公式" r:id="rId15" imgW="254000" imgH="355600" progId="Equation.3">
                    <p:embed/>
                  </p:oleObj>
                </mc:Choice>
                <mc:Fallback>
                  <p:oleObj name="公式" r:id="rId15" imgW="254000" imgH="355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1" y="369"/>
                          <a:ext cx="227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91" name="Freeform 27"/>
          <p:cNvSpPr/>
          <p:nvPr/>
        </p:nvSpPr>
        <p:spPr bwMode="auto">
          <a:xfrm>
            <a:off x="8377238" y="4124643"/>
            <a:ext cx="3276600" cy="1600200"/>
          </a:xfrm>
          <a:custGeom>
            <a:avLst/>
            <a:gdLst>
              <a:gd name="T0" fmla="*/ 0 w 2064"/>
              <a:gd name="T1" fmla="*/ 1008 h 1008"/>
              <a:gd name="T2" fmla="*/ 102 w 2064"/>
              <a:gd name="T3" fmla="*/ 600 h 1008"/>
              <a:gd name="T4" fmla="*/ 294 w 2064"/>
              <a:gd name="T5" fmla="*/ 318 h 1008"/>
              <a:gd name="T6" fmla="*/ 576 w 2064"/>
              <a:gd name="T7" fmla="*/ 102 h 1008"/>
              <a:gd name="T8" fmla="*/ 1038 w 2064"/>
              <a:gd name="T9" fmla="*/ 6 h 1008"/>
              <a:gd name="T10" fmla="*/ 1536 w 2064"/>
              <a:gd name="T11" fmla="*/ 138 h 1008"/>
              <a:gd name="T12" fmla="*/ 1902 w 2064"/>
              <a:gd name="T13" fmla="*/ 528 h 1008"/>
              <a:gd name="T14" fmla="*/ 2064 w 2064"/>
              <a:gd name="T15" fmla="*/ 1008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064" h="1008">
                <a:moveTo>
                  <a:pt x="0" y="1008"/>
                </a:moveTo>
                <a:cubicBezTo>
                  <a:pt x="15" y="940"/>
                  <a:pt x="53" y="715"/>
                  <a:pt x="102" y="600"/>
                </a:cubicBezTo>
                <a:cubicBezTo>
                  <a:pt x="151" y="485"/>
                  <a:pt x="215" y="401"/>
                  <a:pt x="294" y="318"/>
                </a:cubicBezTo>
                <a:cubicBezTo>
                  <a:pt x="373" y="235"/>
                  <a:pt x="452" y="154"/>
                  <a:pt x="576" y="102"/>
                </a:cubicBezTo>
                <a:cubicBezTo>
                  <a:pt x="700" y="50"/>
                  <a:pt x="878" y="0"/>
                  <a:pt x="1038" y="6"/>
                </a:cubicBezTo>
                <a:cubicBezTo>
                  <a:pt x="1198" y="12"/>
                  <a:pt x="1392" y="51"/>
                  <a:pt x="1536" y="138"/>
                </a:cubicBezTo>
                <a:cubicBezTo>
                  <a:pt x="1680" y="225"/>
                  <a:pt x="1814" y="383"/>
                  <a:pt x="1902" y="528"/>
                </a:cubicBezTo>
                <a:cubicBezTo>
                  <a:pt x="1990" y="673"/>
                  <a:pt x="2030" y="908"/>
                  <a:pt x="2064" y="1008"/>
                </a:cubicBezTo>
              </a:path>
            </a:pathLst>
          </a:custGeom>
          <a:noFill/>
          <a:ln w="28575" cap="flat" cmpd="sng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6892" name="Object 28"/>
          <p:cNvGraphicFramePr>
            <a:graphicFrameLocks noChangeAspect="1"/>
          </p:cNvGraphicFramePr>
          <p:nvPr/>
        </p:nvGraphicFramePr>
        <p:xfrm>
          <a:off x="983615" y="4654868"/>
          <a:ext cx="7321550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89" name="公式" r:id="rId17" imgW="5080000" imgH="596900" progId="Equation.3">
                  <p:embed/>
                </p:oleObj>
              </mc:Choice>
              <mc:Fallback>
                <p:oleObj name="公式" r:id="rId17" imgW="5080000" imgH="5969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15" y="4654868"/>
                        <a:ext cx="7321550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5453380" y="3359785"/>
            <a:ext cx="3075940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当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 </a:t>
            </a:r>
            <a:r>
              <a:rPr kumimoji="1" lang="en-US" altLang="zh-CN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=180</a:t>
            </a:r>
            <a:r>
              <a:rPr kumimoji="1" lang="en-US" altLang="zh-CN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°</a:t>
            </a:r>
            <a:r>
              <a:rPr kumimoji="1" lang="zh-CN" altLang="en-US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；</a:t>
            </a:r>
            <a:endParaRPr kumimoji="1" lang="zh-CN" altLang="en-US" b="0">
              <a:solidFill>
                <a:schemeClr val="bg1"/>
              </a:solidFill>
              <a:latin typeface="Symbol" panose="05050102010706020507" pitchFamily="18" charset="2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</a:pPr>
            <a:r>
              <a:rPr kumimoji="1" lang="zh-CN" altLang="en-US">
                <a:solidFill>
                  <a:schemeClr val="bg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当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∞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q </a:t>
            </a:r>
            <a:r>
              <a:rPr kumimoji="1" lang="en-US" altLang="zh-CN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=0</a:t>
            </a:r>
            <a:r>
              <a:rPr kumimoji="1" lang="en-US" altLang="zh-CN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°</a:t>
            </a:r>
            <a:r>
              <a:rPr kumimoji="1" lang="zh-CN" altLang="en-US" b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kumimoji="1"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36937" name="Group 73"/>
          <p:cNvGrpSpPr/>
          <p:nvPr/>
        </p:nvGrpSpPr>
        <p:grpSpPr bwMode="auto">
          <a:xfrm>
            <a:off x="9977438" y="5724843"/>
            <a:ext cx="1676400" cy="457200"/>
            <a:chOff x="3936" y="1776"/>
            <a:chExt cx="1056" cy="288"/>
          </a:xfrm>
        </p:grpSpPr>
        <p:graphicFrame>
          <p:nvGraphicFramePr>
            <p:cNvPr id="36938" name="Object 74"/>
            <p:cNvGraphicFramePr>
              <a:graphicFrameLocks noChangeAspect="1"/>
            </p:cNvGraphicFramePr>
            <p:nvPr/>
          </p:nvGraphicFramePr>
          <p:xfrm>
            <a:off x="4328" y="1778"/>
            <a:ext cx="251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0" name="公式" r:id="rId19" imgW="266700" imgH="304800" progId="Equation.3">
                    <p:embed/>
                  </p:oleObj>
                </mc:Choice>
                <mc:Fallback>
                  <p:oleObj name="公式" r:id="rId19" imgW="266700" imgH="3048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8" y="1778"/>
                          <a:ext cx="251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39" name="Line 75"/>
            <p:cNvSpPr>
              <a:spLocks noChangeShapeType="1"/>
            </p:cNvSpPr>
            <p:nvPr/>
          </p:nvSpPr>
          <p:spPr bwMode="auto">
            <a:xfrm>
              <a:off x="3936" y="1776"/>
              <a:ext cx="1056" cy="0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6940" name="Group 76"/>
          <p:cNvGrpSpPr/>
          <p:nvPr/>
        </p:nvGrpSpPr>
        <p:grpSpPr bwMode="auto">
          <a:xfrm>
            <a:off x="8377238" y="4165918"/>
            <a:ext cx="2667000" cy="1577975"/>
            <a:chOff x="2928" y="794"/>
            <a:chExt cx="1680" cy="994"/>
          </a:xfrm>
        </p:grpSpPr>
        <p:sp>
          <p:nvSpPr>
            <p:cNvPr id="36941" name="Line 77"/>
            <p:cNvSpPr>
              <a:spLocks noChangeShapeType="1"/>
            </p:cNvSpPr>
            <p:nvPr/>
          </p:nvSpPr>
          <p:spPr bwMode="auto">
            <a:xfrm flipV="1">
              <a:off x="2928" y="1020"/>
              <a:ext cx="1680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42" name="Object 78"/>
            <p:cNvGraphicFramePr>
              <a:graphicFrameLocks noChangeAspect="1"/>
            </p:cNvGraphicFramePr>
            <p:nvPr/>
          </p:nvGraphicFramePr>
          <p:xfrm>
            <a:off x="4217" y="794"/>
            <a:ext cx="27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1" name="公式" r:id="rId21" imgW="317500" imgH="355600" progId="Equation.3">
                    <p:embed/>
                  </p:oleObj>
                </mc:Choice>
                <mc:Fallback>
                  <p:oleObj name="公式" r:id="rId21" imgW="317500" imgH="3556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7" y="794"/>
                          <a:ext cx="27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43" name="Group 79"/>
          <p:cNvGrpSpPr/>
          <p:nvPr/>
        </p:nvGrpSpPr>
        <p:grpSpPr bwMode="auto">
          <a:xfrm>
            <a:off x="8377238" y="4013518"/>
            <a:ext cx="1295400" cy="1711325"/>
            <a:chOff x="2928" y="698"/>
            <a:chExt cx="816" cy="1078"/>
          </a:xfrm>
        </p:grpSpPr>
        <p:sp>
          <p:nvSpPr>
            <p:cNvPr id="36944" name="Line 80"/>
            <p:cNvSpPr>
              <a:spLocks noChangeShapeType="1"/>
            </p:cNvSpPr>
            <p:nvPr/>
          </p:nvSpPr>
          <p:spPr bwMode="auto">
            <a:xfrm flipV="1">
              <a:off x="2928" y="816"/>
              <a:ext cx="816" cy="96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45" name="Object 81"/>
            <p:cNvGraphicFramePr>
              <a:graphicFrameLocks noChangeAspect="1"/>
            </p:cNvGraphicFramePr>
            <p:nvPr/>
          </p:nvGraphicFramePr>
          <p:xfrm>
            <a:off x="3353" y="698"/>
            <a:ext cx="278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2" name="公式" r:id="rId23" imgW="317500" imgH="355600" progId="Equation.3">
                    <p:embed/>
                  </p:oleObj>
                </mc:Choice>
                <mc:Fallback>
                  <p:oleObj name="公式" r:id="rId23" imgW="317500" imgH="3556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3" y="698"/>
                          <a:ext cx="278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946" name="Object 82"/>
          <p:cNvGraphicFramePr>
            <a:graphicFrameLocks noChangeAspect="1"/>
          </p:cNvGraphicFramePr>
          <p:nvPr/>
        </p:nvGraphicFramePr>
        <p:xfrm>
          <a:off x="1059498" y="3193098"/>
          <a:ext cx="422433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493" name="公式" r:id="rId25" imgW="2755900" imgH="927100" progId="Equation.3">
                  <p:embed/>
                </p:oleObj>
              </mc:Choice>
              <mc:Fallback>
                <p:oleObj name="公式" r:id="rId25" imgW="2755900" imgH="9271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498" y="3193098"/>
                        <a:ext cx="4224337" cy="142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947" name="Group 83"/>
          <p:cNvGrpSpPr/>
          <p:nvPr/>
        </p:nvGrpSpPr>
        <p:grpSpPr bwMode="auto">
          <a:xfrm>
            <a:off x="9977438" y="4499293"/>
            <a:ext cx="1141412" cy="1219200"/>
            <a:chOff x="3936" y="1004"/>
            <a:chExt cx="719" cy="768"/>
          </a:xfrm>
        </p:grpSpPr>
        <p:sp>
          <p:nvSpPr>
            <p:cNvPr id="36948" name="Line 84"/>
            <p:cNvSpPr>
              <a:spLocks noChangeShapeType="1"/>
            </p:cNvSpPr>
            <p:nvPr/>
          </p:nvSpPr>
          <p:spPr bwMode="auto">
            <a:xfrm flipV="1">
              <a:off x="3936" y="1004"/>
              <a:ext cx="672" cy="76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49" name="Freeform 85"/>
            <p:cNvSpPr/>
            <p:nvPr/>
          </p:nvSpPr>
          <p:spPr bwMode="auto">
            <a:xfrm>
              <a:off x="4109" y="1590"/>
              <a:ext cx="86" cy="182"/>
            </a:xfrm>
            <a:custGeom>
              <a:avLst/>
              <a:gdLst>
                <a:gd name="T0" fmla="*/ 0 w 86"/>
                <a:gd name="T1" fmla="*/ 0 h 182"/>
                <a:gd name="T2" fmla="*/ 38 w 86"/>
                <a:gd name="T3" fmla="*/ 48 h 182"/>
                <a:gd name="T4" fmla="*/ 67 w 86"/>
                <a:gd name="T5" fmla="*/ 96 h 182"/>
                <a:gd name="T6" fmla="*/ 86 w 86"/>
                <a:gd name="T7" fmla="*/ 182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" h="182">
                  <a:moveTo>
                    <a:pt x="0" y="0"/>
                  </a:moveTo>
                  <a:cubicBezTo>
                    <a:pt x="11" y="17"/>
                    <a:pt x="27" y="31"/>
                    <a:pt x="38" y="48"/>
                  </a:cubicBezTo>
                  <a:cubicBezTo>
                    <a:pt x="76" y="111"/>
                    <a:pt x="18" y="45"/>
                    <a:pt x="67" y="96"/>
                  </a:cubicBezTo>
                  <a:cubicBezTo>
                    <a:pt x="78" y="127"/>
                    <a:pt x="86" y="149"/>
                    <a:pt x="86" y="18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50" name="Object 86"/>
            <p:cNvGraphicFramePr>
              <a:graphicFrameLocks noChangeAspect="1"/>
            </p:cNvGraphicFramePr>
            <p:nvPr/>
          </p:nvGraphicFramePr>
          <p:xfrm>
            <a:off x="4244" y="1536"/>
            <a:ext cx="135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4" name="公式" r:id="rId27" imgW="292100" imgH="368300" progId="Equation.3">
                    <p:embed/>
                  </p:oleObj>
                </mc:Choice>
                <mc:Fallback>
                  <p:oleObj name="公式" r:id="rId27" imgW="292100" imgH="3683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1536"/>
                          <a:ext cx="135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51" name="Object 87"/>
            <p:cNvGraphicFramePr>
              <a:graphicFrameLocks noChangeAspect="1"/>
            </p:cNvGraphicFramePr>
            <p:nvPr/>
          </p:nvGraphicFramePr>
          <p:xfrm>
            <a:off x="4368" y="1186"/>
            <a:ext cx="287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5" name="公式" r:id="rId29" imgW="342900" imgH="355600" progId="Equation.3">
                    <p:embed/>
                  </p:oleObj>
                </mc:Choice>
                <mc:Fallback>
                  <p:oleObj name="公式" r:id="rId29" imgW="342900" imgH="3556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186"/>
                          <a:ext cx="287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952" name="Group 88"/>
          <p:cNvGrpSpPr/>
          <p:nvPr/>
        </p:nvGrpSpPr>
        <p:grpSpPr bwMode="auto">
          <a:xfrm>
            <a:off x="9672638" y="4124643"/>
            <a:ext cx="609600" cy="1593850"/>
            <a:chOff x="3744" y="768"/>
            <a:chExt cx="384" cy="1004"/>
          </a:xfrm>
        </p:grpSpPr>
        <p:sp>
          <p:nvSpPr>
            <p:cNvPr id="36953" name="Line 89"/>
            <p:cNvSpPr>
              <a:spLocks noChangeShapeType="1"/>
            </p:cNvSpPr>
            <p:nvPr/>
          </p:nvSpPr>
          <p:spPr bwMode="auto">
            <a:xfrm flipH="1" flipV="1">
              <a:off x="3744" y="768"/>
              <a:ext cx="192" cy="1004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954" name="Freeform 90"/>
            <p:cNvSpPr/>
            <p:nvPr/>
          </p:nvSpPr>
          <p:spPr bwMode="auto">
            <a:xfrm>
              <a:off x="3917" y="1657"/>
              <a:ext cx="117" cy="115"/>
            </a:xfrm>
            <a:custGeom>
              <a:avLst/>
              <a:gdLst>
                <a:gd name="T0" fmla="*/ 0 w 117"/>
                <a:gd name="T1" fmla="*/ 0 h 115"/>
                <a:gd name="T2" fmla="*/ 77 w 117"/>
                <a:gd name="T3" fmla="*/ 48 h 115"/>
                <a:gd name="T4" fmla="*/ 115 w 117"/>
                <a:gd name="T5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" h="115">
                  <a:moveTo>
                    <a:pt x="0" y="0"/>
                  </a:moveTo>
                  <a:cubicBezTo>
                    <a:pt x="33" y="10"/>
                    <a:pt x="48" y="29"/>
                    <a:pt x="77" y="48"/>
                  </a:cubicBezTo>
                  <a:cubicBezTo>
                    <a:pt x="117" y="108"/>
                    <a:pt x="115" y="82"/>
                    <a:pt x="115" y="115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6955" name="Object 91"/>
            <p:cNvGraphicFramePr>
              <a:graphicFrameLocks noChangeAspect="1"/>
            </p:cNvGraphicFramePr>
            <p:nvPr/>
          </p:nvGraphicFramePr>
          <p:xfrm>
            <a:off x="3936" y="1453"/>
            <a:ext cx="176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6" name="公式" r:id="rId31" imgW="368300" imgH="393700" progId="Equation.3">
                    <p:embed/>
                  </p:oleObj>
                </mc:Choice>
                <mc:Fallback>
                  <p:oleObj name="公式" r:id="rId31" imgW="368300" imgH="3937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453"/>
                          <a:ext cx="176" cy="1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56" name="Object 92"/>
            <p:cNvGraphicFramePr>
              <a:graphicFrameLocks noChangeAspect="1"/>
            </p:cNvGraphicFramePr>
            <p:nvPr/>
          </p:nvGraphicFramePr>
          <p:xfrm>
            <a:off x="3840" y="994"/>
            <a:ext cx="28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7" name="公式" r:id="rId33" imgW="342900" imgH="355600" progId="Equation.3">
                    <p:embed/>
                  </p:oleObj>
                </mc:Choice>
                <mc:Fallback>
                  <p:oleObj name="公式" r:id="rId33" imgW="342900" imgH="355600" progId="Equation.3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994"/>
                          <a:ext cx="288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957" name="Text Box 93"/>
          <p:cNvSpPr txBox="1">
            <a:spLocks noChangeArrowheads="1"/>
          </p:cNvSpPr>
          <p:nvPr/>
        </p:nvSpPr>
        <p:spPr bwMode="auto">
          <a:xfrm>
            <a:off x="9833644" y="5652140"/>
            <a:ext cx="5032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958" name="Text Box 94"/>
          <p:cNvSpPr txBox="1">
            <a:spLocks noChangeArrowheads="1"/>
          </p:cNvSpPr>
          <p:nvPr/>
        </p:nvSpPr>
        <p:spPr bwMode="auto">
          <a:xfrm>
            <a:off x="10841038" y="3996055"/>
            <a:ext cx="5032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36959" name="Text Box 95"/>
          <p:cNvSpPr txBox="1">
            <a:spLocks noChangeArrowheads="1"/>
          </p:cNvSpPr>
          <p:nvPr/>
        </p:nvSpPr>
        <p:spPr bwMode="auto">
          <a:xfrm>
            <a:off x="9401175" y="3692843"/>
            <a:ext cx="5032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b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36965" name="Group 10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6966" name="Picture 102" descr="78900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67" name="Text Box 10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6968" name="Group 10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6969" name="Picture 105" descr="78900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970" name="Text Box 10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7064" name="Group 200"/>
          <p:cNvGrpSpPr/>
          <p:nvPr/>
        </p:nvGrpSpPr>
        <p:grpSpPr bwMode="auto">
          <a:xfrm>
            <a:off x="7732395" y="1124268"/>
            <a:ext cx="3692525" cy="2178050"/>
            <a:chOff x="340" y="663"/>
            <a:chExt cx="2326" cy="1372"/>
          </a:xfrm>
        </p:grpSpPr>
        <p:sp>
          <p:nvSpPr>
            <p:cNvPr id="37019" name="Line 155"/>
            <p:cNvSpPr>
              <a:spLocks noChangeShapeType="1"/>
            </p:cNvSpPr>
            <p:nvPr/>
          </p:nvSpPr>
          <p:spPr bwMode="auto">
            <a:xfrm>
              <a:off x="2245" y="799"/>
              <a:ext cx="0" cy="77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0" name="Rectangle 156"/>
            <p:cNvSpPr>
              <a:spLocks noChangeArrowheads="1"/>
            </p:cNvSpPr>
            <p:nvPr/>
          </p:nvSpPr>
          <p:spPr bwMode="auto">
            <a:xfrm>
              <a:off x="2190" y="8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1" name="Oval 157"/>
            <p:cNvSpPr>
              <a:spLocks noChangeArrowheads="1"/>
            </p:cNvSpPr>
            <p:nvPr/>
          </p:nvSpPr>
          <p:spPr bwMode="auto">
            <a:xfrm>
              <a:off x="567" y="1162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2" name="Line 158"/>
            <p:cNvSpPr>
              <a:spLocks noChangeShapeType="1"/>
            </p:cNvSpPr>
            <p:nvPr/>
          </p:nvSpPr>
          <p:spPr bwMode="auto">
            <a:xfrm>
              <a:off x="2245" y="1661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023" name="Line 159"/>
            <p:cNvSpPr>
              <a:spLocks noChangeShapeType="1"/>
            </p:cNvSpPr>
            <p:nvPr/>
          </p:nvSpPr>
          <p:spPr bwMode="auto">
            <a:xfrm>
              <a:off x="748" y="1978"/>
              <a:ext cx="148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4" name="Line 160"/>
            <p:cNvSpPr>
              <a:spLocks noChangeShapeType="1"/>
            </p:cNvSpPr>
            <p:nvPr/>
          </p:nvSpPr>
          <p:spPr bwMode="auto">
            <a:xfrm>
              <a:off x="1383" y="799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5" name="Line 161"/>
            <p:cNvSpPr>
              <a:spLocks noChangeShapeType="1"/>
            </p:cNvSpPr>
            <p:nvPr/>
          </p:nvSpPr>
          <p:spPr bwMode="auto">
            <a:xfrm>
              <a:off x="748" y="799"/>
              <a:ext cx="149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6" name="Line 162"/>
            <p:cNvSpPr>
              <a:spLocks noChangeShapeType="1"/>
            </p:cNvSpPr>
            <p:nvPr/>
          </p:nvSpPr>
          <p:spPr bwMode="auto">
            <a:xfrm flipV="1">
              <a:off x="2064" y="980"/>
              <a:ext cx="288" cy="1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7" name="Line 163"/>
            <p:cNvSpPr>
              <a:spLocks noChangeShapeType="1"/>
            </p:cNvSpPr>
            <p:nvPr/>
          </p:nvSpPr>
          <p:spPr bwMode="auto">
            <a:xfrm>
              <a:off x="1383" y="138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8" name="Line 164"/>
            <p:cNvSpPr>
              <a:spLocks noChangeShapeType="1"/>
            </p:cNvSpPr>
            <p:nvPr/>
          </p:nvSpPr>
          <p:spPr bwMode="auto">
            <a:xfrm>
              <a:off x="2005" y="1388"/>
              <a:ext cx="24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29" name="Text Box 165"/>
            <p:cNvSpPr txBox="1">
              <a:spLocks noChangeArrowheads="1"/>
            </p:cNvSpPr>
            <p:nvPr/>
          </p:nvSpPr>
          <p:spPr bwMode="auto">
            <a:xfrm>
              <a:off x="1519" y="1071"/>
              <a:ext cx="21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30" name="Text Box 166"/>
            <p:cNvSpPr txBox="1">
              <a:spLocks noChangeArrowheads="1"/>
            </p:cNvSpPr>
            <p:nvPr/>
          </p:nvSpPr>
          <p:spPr bwMode="auto">
            <a:xfrm>
              <a:off x="1837" y="1116"/>
              <a:ext cx="227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7031" name="Object 167"/>
            <p:cNvGraphicFramePr>
              <a:graphicFrameLocks noChangeAspect="1"/>
            </p:cNvGraphicFramePr>
            <p:nvPr/>
          </p:nvGraphicFramePr>
          <p:xfrm>
            <a:off x="1020" y="980"/>
            <a:ext cx="27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8" name="公式" r:id="rId36" imgW="266700" imgH="355600" progId="Equation.3">
                    <p:embed/>
                  </p:oleObj>
                </mc:Choice>
                <mc:Fallback>
                  <p:oleObj name="公式" r:id="rId36" imgW="266700" imgH="355600" progId="Equation.3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980"/>
                          <a:ext cx="27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32" name="Object 168"/>
            <p:cNvGraphicFramePr>
              <a:graphicFrameLocks noChangeAspect="1"/>
            </p:cNvGraphicFramePr>
            <p:nvPr/>
          </p:nvGraphicFramePr>
          <p:xfrm>
            <a:off x="1020" y="1479"/>
            <a:ext cx="282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499" name="公式" r:id="rId38" imgW="292100" imgH="355600" progId="Equation.3">
                    <p:embed/>
                  </p:oleObj>
                </mc:Choice>
                <mc:Fallback>
                  <p:oleObj name="公式" r:id="rId38" imgW="292100" imgH="355600" progId="Equation.3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479"/>
                          <a:ext cx="282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33" name="Object 169"/>
            <p:cNvGraphicFramePr>
              <a:graphicFrameLocks noChangeAspect="1"/>
            </p:cNvGraphicFramePr>
            <p:nvPr/>
          </p:nvGraphicFramePr>
          <p:xfrm>
            <a:off x="2336" y="1524"/>
            <a:ext cx="330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0" name="公式" r:id="rId40" imgW="317500" imgH="355600" progId="Equation.3">
                    <p:embed/>
                  </p:oleObj>
                </mc:Choice>
                <mc:Fallback>
                  <p:oleObj name="公式" r:id="rId40" imgW="317500" imgH="355600" progId="Equation.3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524"/>
                          <a:ext cx="330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34" name="Object 170"/>
            <p:cNvGraphicFramePr>
              <a:graphicFrameLocks noChangeAspect="1"/>
            </p:cNvGraphicFramePr>
            <p:nvPr/>
          </p:nvGraphicFramePr>
          <p:xfrm>
            <a:off x="1888" y="1615"/>
            <a:ext cx="24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1" name="公式" r:id="rId42" imgW="241300" imgH="355600" progId="Equation.3">
                    <p:embed/>
                  </p:oleObj>
                </mc:Choice>
                <mc:Fallback>
                  <p:oleObj name="公式" r:id="rId42" imgW="241300" imgH="355600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1615"/>
                          <a:ext cx="24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35" name="Line 171"/>
            <p:cNvSpPr>
              <a:spLocks noChangeShapeType="1"/>
            </p:cNvSpPr>
            <p:nvPr/>
          </p:nvSpPr>
          <p:spPr bwMode="auto">
            <a:xfrm>
              <a:off x="1746" y="1979"/>
              <a:ext cx="33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36" name="Text Box 172"/>
            <p:cNvSpPr txBox="1">
              <a:spLocks noChangeArrowheads="1"/>
            </p:cNvSpPr>
            <p:nvPr/>
          </p:nvSpPr>
          <p:spPr bwMode="auto">
            <a:xfrm>
              <a:off x="1837" y="799"/>
              <a:ext cx="32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37" name="Text Box 173"/>
            <p:cNvSpPr txBox="1">
              <a:spLocks noChangeArrowheads="1"/>
            </p:cNvSpPr>
            <p:nvPr/>
          </p:nvSpPr>
          <p:spPr bwMode="auto">
            <a:xfrm>
              <a:off x="1428" y="844"/>
              <a:ext cx="32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38" name="Text Box 174"/>
            <p:cNvSpPr txBox="1">
              <a:spLocks noChangeArrowheads="1"/>
            </p:cNvSpPr>
            <p:nvPr/>
          </p:nvSpPr>
          <p:spPr bwMode="auto">
            <a:xfrm>
              <a:off x="1428" y="1479"/>
              <a:ext cx="32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39" name="Text Box 175"/>
            <p:cNvSpPr txBox="1">
              <a:spLocks noChangeArrowheads="1"/>
            </p:cNvSpPr>
            <p:nvPr/>
          </p:nvSpPr>
          <p:spPr bwMode="auto">
            <a:xfrm>
              <a:off x="477" y="79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040" name="Text Box 176"/>
            <p:cNvSpPr txBox="1">
              <a:spLocks noChangeArrowheads="1"/>
            </p:cNvSpPr>
            <p:nvPr/>
          </p:nvSpPr>
          <p:spPr bwMode="auto">
            <a:xfrm>
              <a:off x="521" y="1523"/>
              <a:ext cx="2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37041" name="Line 177"/>
            <p:cNvSpPr>
              <a:spLocks noChangeShapeType="1"/>
            </p:cNvSpPr>
            <p:nvPr/>
          </p:nvSpPr>
          <p:spPr bwMode="auto">
            <a:xfrm>
              <a:off x="748" y="799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7042" name="Object 178"/>
            <p:cNvGraphicFramePr>
              <a:graphicFrameLocks noChangeAspect="1"/>
            </p:cNvGraphicFramePr>
            <p:nvPr/>
          </p:nvGraphicFramePr>
          <p:xfrm>
            <a:off x="340" y="1252"/>
            <a:ext cx="24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2" name="公式" r:id="rId44" imgW="241300" imgH="304800" progId="Equation.3">
                    <p:embed/>
                  </p:oleObj>
                </mc:Choice>
                <mc:Fallback>
                  <p:oleObj name="公式" r:id="rId44" imgW="241300" imgH="304800" progId="Equation.3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252"/>
                          <a:ext cx="24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043" name="Object 179"/>
            <p:cNvGraphicFramePr>
              <a:graphicFrameLocks noChangeAspect="1"/>
            </p:cNvGraphicFramePr>
            <p:nvPr/>
          </p:nvGraphicFramePr>
          <p:xfrm>
            <a:off x="1655" y="1343"/>
            <a:ext cx="30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3" name="公式" r:id="rId46" imgW="342900" imgH="355600" progId="Equation.3">
                    <p:embed/>
                  </p:oleObj>
                </mc:Choice>
                <mc:Fallback>
                  <p:oleObj name="公式" r:id="rId46" imgW="342900" imgH="355600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343"/>
                          <a:ext cx="30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44" name="Text Box 180"/>
            <p:cNvSpPr txBox="1">
              <a:spLocks noChangeArrowheads="1"/>
            </p:cNvSpPr>
            <p:nvPr/>
          </p:nvSpPr>
          <p:spPr bwMode="auto">
            <a:xfrm>
              <a:off x="1066" y="75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45" name="Text Box 181"/>
            <p:cNvSpPr txBox="1">
              <a:spLocks noChangeArrowheads="1"/>
            </p:cNvSpPr>
            <p:nvPr/>
          </p:nvSpPr>
          <p:spPr bwMode="auto">
            <a:xfrm>
              <a:off x="1066" y="116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46" name="Text Box 182"/>
            <p:cNvSpPr txBox="1">
              <a:spLocks noChangeArrowheads="1"/>
            </p:cNvSpPr>
            <p:nvPr/>
          </p:nvSpPr>
          <p:spPr bwMode="auto">
            <a:xfrm>
              <a:off x="1111" y="129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47" name="Text Box 183"/>
            <p:cNvSpPr txBox="1">
              <a:spLocks noChangeArrowheads="1"/>
            </p:cNvSpPr>
            <p:nvPr/>
          </p:nvSpPr>
          <p:spPr bwMode="auto">
            <a:xfrm>
              <a:off x="1111" y="170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48" name="Text Box 184"/>
            <p:cNvSpPr txBox="1">
              <a:spLocks noChangeArrowheads="1"/>
            </p:cNvSpPr>
            <p:nvPr/>
          </p:nvSpPr>
          <p:spPr bwMode="auto">
            <a:xfrm>
              <a:off x="2290" y="129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49" name="Text Box 185"/>
            <p:cNvSpPr txBox="1">
              <a:spLocks noChangeArrowheads="1"/>
            </p:cNvSpPr>
            <p:nvPr/>
          </p:nvSpPr>
          <p:spPr bwMode="auto">
            <a:xfrm>
              <a:off x="2245" y="170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7050" name="Object 186"/>
            <p:cNvGraphicFramePr>
              <a:graphicFrameLocks noChangeAspect="1"/>
            </p:cNvGraphicFramePr>
            <p:nvPr/>
          </p:nvGraphicFramePr>
          <p:xfrm>
            <a:off x="2336" y="889"/>
            <a:ext cx="30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04" name="公式" r:id="rId48" imgW="317500" imgH="355600" progId="Equation.3">
                    <p:embed/>
                  </p:oleObj>
                </mc:Choice>
                <mc:Fallback>
                  <p:oleObj name="公式" r:id="rId48" imgW="317500" imgH="35560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889"/>
                          <a:ext cx="30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051" name="Rectangle 187"/>
            <p:cNvSpPr>
              <a:spLocks noChangeArrowheads="1"/>
            </p:cNvSpPr>
            <p:nvPr/>
          </p:nvSpPr>
          <p:spPr bwMode="auto">
            <a:xfrm>
              <a:off x="1311" y="150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052" name="Rectangle 188"/>
            <p:cNvSpPr>
              <a:spLocks noChangeArrowheads="1"/>
            </p:cNvSpPr>
            <p:nvPr/>
          </p:nvSpPr>
          <p:spPr bwMode="auto">
            <a:xfrm>
              <a:off x="1311" y="935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7053" name="Group 189"/>
            <p:cNvGrpSpPr/>
            <p:nvPr/>
          </p:nvGrpSpPr>
          <p:grpSpPr bwMode="auto">
            <a:xfrm>
              <a:off x="2118" y="1570"/>
              <a:ext cx="240" cy="93"/>
              <a:chOff x="3787" y="2478"/>
              <a:chExt cx="240" cy="93"/>
            </a:xfrm>
          </p:grpSpPr>
          <p:sp>
            <p:nvSpPr>
              <p:cNvPr id="37054" name="Line 190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055" name="Line 191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7056" name="Text Box 192"/>
            <p:cNvSpPr txBox="1">
              <a:spLocks noChangeArrowheads="1"/>
            </p:cNvSpPr>
            <p:nvPr/>
          </p:nvSpPr>
          <p:spPr bwMode="auto">
            <a:xfrm>
              <a:off x="2290" y="66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057" name="Text Box 193"/>
            <p:cNvSpPr txBox="1">
              <a:spLocks noChangeArrowheads="1"/>
            </p:cNvSpPr>
            <p:nvPr/>
          </p:nvSpPr>
          <p:spPr bwMode="auto">
            <a:xfrm>
              <a:off x="2290" y="116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7061" name="Group 19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7062" name="Picture 198" descr="78900"/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063" name="Text Box 19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208154" y="5569044"/>
            <a:ext cx="3803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103" name="Freeform 37"/>
          <p:cNvSpPr/>
          <p:nvPr/>
        </p:nvSpPr>
        <p:spPr bwMode="auto">
          <a:xfrm>
            <a:off x="9573895" y="4326890"/>
            <a:ext cx="286385" cy="135890"/>
          </a:xfrm>
          <a:custGeom>
            <a:avLst/>
            <a:gdLst>
              <a:gd name="T0" fmla="*/ 0 w 192"/>
              <a:gd name="T1" fmla="*/ 96 h 96"/>
              <a:gd name="T2" fmla="*/ 96 w 192"/>
              <a:gd name="T3" fmla="*/ 0 h 96"/>
              <a:gd name="T4" fmla="*/ 192 w 19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lnTo>
                  <a:pt x="96" y="0"/>
                </a:lnTo>
                <a:lnTo>
                  <a:pt x="192" y="96"/>
                </a:lnTo>
              </a:path>
            </a:pathLst>
          </a:custGeom>
          <a:noFill/>
          <a:ln w="28575" cap="flat" cmpd="sng">
            <a:solidFill>
              <a:srgbClr val="99FF99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zh-CN" altLang="en-US"/>
          </a:p>
        </p:txBody>
      </p:sp>
      <p:sp>
        <p:nvSpPr>
          <p:cNvPr id="104" name="Freeform 37"/>
          <p:cNvSpPr/>
          <p:nvPr/>
        </p:nvSpPr>
        <p:spPr bwMode="auto">
          <a:xfrm>
            <a:off x="10831830" y="4617085"/>
            <a:ext cx="287020" cy="171450"/>
          </a:xfrm>
          <a:custGeom>
            <a:avLst/>
            <a:gdLst>
              <a:gd name="T0" fmla="*/ 0 w 192"/>
              <a:gd name="T1" fmla="*/ 96 h 96"/>
              <a:gd name="T2" fmla="*/ 96 w 192"/>
              <a:gd name="T3" fmla="*/ 0 h 96"/>
              <a:gd name="T4" fmla="*/ 192 w 192"/>
              <a:gd name="T5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2" h="96">
                <a:moveTo>
                  <a:pt x="0" y="96"/>
                </a:moveTo>
                <a:lnTo>
                  <a:pt x="96" y="0"/>
                </a:lnTo>
                <a:lnTo>
                  <a:pt x="192" y="96"/>
                </a:lnTo>
              </a:path>
            </a:pathLst>
          </a:custGeom>
          <a:noFill/>
          <a:ln w="28575" cap="flat" cmpd="sng">
            <a:solidFill>
              <a:srgbClr val="99FF99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10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9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36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6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36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69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69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20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2000"/>
                                        <p:tgtEl>
                                          <p:spTgt spid="36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0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6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2000"/>
                                        <p:tgtEl>
                                          <p:spTgt spid="36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2000"/>
                                        <p:tgtEl>
                                          <p:spTgt spid="3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2000"/>
                                        <p:tgtEl>
                                          <p:spTgt spid="36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20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2000"/>
                                        <p:tgtEl>
                                          <p:spTgt spid="36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69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69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2000"/>
                                        <p:tgtEl>
                                          <p:spTgt spid="36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20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2000"/>
                                        <p:tgtEl>
                                          <p:spTgt spid="36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8" grpId="0" bldLvl="0" animBg="1"/>
      <p:bldP spid="36872" grpId="0" bldLvl="0" animBg="1" autoUpdateAnimBg="0"/>
      <p:bldP spid="36891" grpId="0" bldLvl="0" animBg="1"/>
      <p:bldP spid="36893" grpId="0" bldLvl="0" animBg="1" autoUpdateAnimBg="0"/>
      <p:bldP spid="36957" grpId="1" bldLvl="0" animBg="1"/>
      <p:bldP spid="36958" grpId="0" bldLvl="0" animBg="1"/>
      <p:bldP spid="36958" grpId="1" bldLvl="0" animBg="1"/>
      <p:bldP spid="36959" grpId="0" bldLvl="0" animBg="1"/>
      <p:bldP spid="2" grpId="0"/>
      <p:bldP spid="103" grpId="0" bldLvl="0" animBg="1"/>
      <p:bldP spid="104" grpId="0" bldLvl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11480" y="1409383"/>
            <a:ext cx="15128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3-10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780540" y="1481455"/>
            <a:ext cx="17341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>
                <a:latin typeface="Times New Roman" panose="02020603050405020304" pitchFamily="18" charset="0"/>
              </a:rPr>
              <a:t>图示电路，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428115" y="2055178"/>
          <a:ext cx="551180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6" name="Equation" r:id="rId1" imgW="3898900" imgH="660400" progId="Equation.DSMT4">
                  <p:embed/>
                </p:oleObj>
              </mc:Choice>
              <mc:Fallback>
                <p:oleObj name="Equation" r:id="rId1" imgW="3898900" imgH="660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115" y="2055178"/>
                        <a:ext cx="5511800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91" name="Text Box 51"/>
          <p:cNvSpPr txBox="1">
            <a:spLocks noChangeArrowheads="1"/>
          </p:cNvSpPr>
          <p:nvPr/>
        </p:nvSpPr>
        <p:spPr bwMode="auto">
          <a:xfrm>
            <a:off x="554990" y="3142298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5930" name="Group 9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5931" name="Picture 9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32" name="Text Box 9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5933" name="Group 9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5934" name="Picture 9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935" name="Text Box 9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36013" name="Object 173"/>
          <p:cNvGraphicFramePr>
            <a:graphicFrameLocks noChangeAspect="1"/>
          </p:cNvGraphicFramePr>
          <p:nvPr/>
        </p:nvGraphicFramePr>
        <p:xfrm>
          <a:off x="826135" y="3935095"/>
          <a:ext cx="69834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7" name="公式" r:id="rId4" imgW="4559300" imgH="393700" progId="Equation.3">
                  <p:embed/>
                </p:oleObj>
              </mc:Choice>
              <mc:Fallback>
                <p:oleObj name="公式" r:id="rId4" imgW="4559300" imgH="393700" progId="Equation.3">
                  <p:embed/>
                  <p:pic>
                    <p:nvPicPr>
                      <p:cNvPr id="0" name="Object 1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135" y="3935095"/>
                        <a:ext cx="6983413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14" name="Object 174"/>
          <p:cNvGraphicFramePr>
            <a:graphicFrameLocks noChangeAspect="1"/>
          </p:cNvGraphicFramePr>
          <p:nvPr/>
        </p:nvGraphicFramePr>
        <p:xfrm>
          <a:off x="798195" y="4556125"/>
          <a:ext cx="7241540" cy="645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8" name="公式" r:id="rId6" imgW="4940300" imgH="444500" progId="Equation.3">
                  <p:embed/>
                </p:oleObj>
              </mc:Choice>
              <mc:Fallback>
                <p:oleObj name="公式" r:id="rId6" imgW="4940300" imgH="444500" progId="Equation.3">
                  <p:embed/>
                  <p:pic>
                    <p:nvPicPr>
                      <p:cNvPr id="0" name="Object 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195" y="4556125"/>
                        <a:ext cx="7241540" cy="645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015" name="Object 175"/>
          <p:cNvGraphicFramePr>
            <a:graphicFrameLocks noChangeAspect="1"/>
          </p:cNvGraphicFramePr>
          <p:nvPr/>
        </p:nvGraphicFramePr>
        <p:xfrm>
          <a:off x="774065" y="5153660"/>
          <a:ext cx="711835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69" name="公式" r:id="rId8" imgW="4330700" imgH="609600" progId="Equation.3">
                  <p:embed/>
                </p:oleObj>
              </mc:Choice>
              <mc:Fallback>
                <p:oleObj name="公式" r:id="rId8" imgW="4330700" imgH="609600" progId="Equation.3">
                  <p:embed/>
                  <p:pic>
                    <p:nvPicPr>
                      <p:cNvPr id="0" name="Object 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" y="5153660"/>
                        <a:ext cx="711835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17" name="Group 177"/>
          <p:cNvGrpSpPr/>
          <p:nvPr/>
        </p:nvGrpSpPr>
        <p:grpSpPr bwMode="auto">
          <a:xfrm>
            <a:off x="8969058" y="5553710"/>
            <a:ext cx="2890837" cy="581025"/>
            <a:chOff x="3697" y="1780"/>
            <a:chExt cx="1821" cy="366"/>
          </a:xfrm>
        </p:grpSpPr>
        <p:sp>
          <p:nvSpPr>
            <p:cNvPr id="36018" name="Line 178"/>
            <p:cNvSpPr>
              <a:spLocks noChangeShapeType="1"/>
            </p:cNvSpPr>
            <p:nvPr/>
          </p:nvSpPr>
          <p:spPr bwMode="auto">
            <a:xfrm>
              <a:off x="3697" y="1797"/>
              <a:ext cx="1768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019" name="Object 179"/>
            <p:cNvGraphicFramePr>
              <a:graphicFrameLocks noChangeAspect="1"/>
            </p:cNvGraphicFramePr>
            <p:nvPr/>
          </p:nvGraphicFramePr>
          <p:xfrm>
            <a:off x="5292" y="1780"/>
            <a:ext cx="226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0" name="公式" r:id="rId10" imgW="215900" imgH="355600" progId="Equation.3">
                    <p:embed/>
                  </p:oleObj>
                </mc:Choice>
                <mc:Fallback>
                  <p:oleObj name="公式" r:id="rId10" imgW="215900" imgH="355600" progId="Equation.3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2" y="1780"/>
                          <a:ext cx="226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20" name="Group 180"/>
          <p:cNvGrpSpPr/>
          <p:nvPr/>
        </p:nvGrpSpPr>
        <p:grpSpPr bwMode="auto">
          <a:xfrm>
            <a:off x="9042083" y="5580697"/>
            <a:ext cx="2232025" cy="649288"/>
            <a:chOff x="3606" y="2387"/>
            <a:chExt cx="1406" cy="409"/>
          </a:xfrm>
        </p:grpSpPr>
        <p:graphicFrame>
          <p:nvGraphicFramePr>
            <p:cNvPr id="36021" name="Object 181"/>
            <p:cNvGraphicFramePr>
              <a:graphicFrameLocks noChangeAspect="1"/>
            </p:cNvGraphicFramePr>
            <p:nvPr/>
          </p:nvGraphicFramePr>
          <p:xfrm>
            <a:off x="4333" y="2397"/>
            <a:ext cx="38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1" name="公式" r:id="rId12" imgW="368300" imgH="393700" progId="Equation.3">
                    <p:embed/>
                  </p:oleObj>
                </mc:Choice>
                <mc:Fallback>
                  <p:oleObj name="公式" r:id="rId12" imgW="368300" imgH="393700" progId="Equation.3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3" y="2397"/>
                          <a:ext cx="381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22" name="Line 182"/>
            <p:cNvSpPr>
              <a:spLocks noChangeShapeType="1"/>
            </p:cNvSpPr>
            <p:nvPr/>
          </p:nvSpPr>
          <p:spPr bwMode="auto">
            <a:xfrm>
              <a:off x="3606" y="2387"/>
              <a:ext cx="1406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023" name="Group 183"/>
          <p:cNvGrpSpPr/>
          <p:nvPr/>
        </p:nvGrpSpPr>
        <p:grpSpPr bwMode="auto">
          <a:xfrm>
            <a:off x="9042083" y="4140835"/>
            <a:ext cx="2232025" cy="1511300"/>
            <a:chOff x="1882" y="1888"/>
            <a:chExt cx="1406" cy="952"/>
          </a:xfrm>
        </p:grpSpPr>
        <p:sp>
          <p:nvSpPr>
            <p:cNvPr id="36024" name="Line 184"/>
            <p:cNvSpPr>
              <a:spLocks noChangeShapeType="1"/>
            </p:cNvSpPr>
            <p:nvPr/>
          </p:nvSpPr>
          <p:spPr bwMode="auto">
            <a:xfrm flipV="1">
              <a:off x="1882" y="1888"/>
              <a:ext cx="1406" cy="90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25" name="Freeform 185"/>
            <p:cNvSpPr/>
            <p:nvPr/>
          </p:nvSpPr>
          <p:spPr bwMode="auto">
            <a:xfrm>
              <a:off x="2109" y="2659"/>
              <a:ext cx="106" cy="181"/>
            </a:xfrm>
            <a:custGeom>
              <a:avLst/>
              <a:gdLst>
                <a:gd name="T0" fmla="*/ 0 w 106"/>
                <a:gd name="T1" fmla="*/ 0 h 181"/>
                <a:gd name="T2" fmla="*/ 91 w 106"/>
                <a:gd name="T3" fmla="*/ 45 h 181"/>
                <a:gd name="T4" fmla="*/ 91 w 106"/>
                <a:gd name="T5" fmla="*/ 181 h 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6" h="181">
                  <a:moveTo>
                    <a:pt x="0" y="0"/>
                  </a:moveTo>
                  <a:cubicBezTo>
                    <a:pt x="38" y="7"/>
                    <a:pt x="76" y="15"/>
                    <a:pt x="91" y="45"/>
                  </a:cubicBezTo>
                  <a:cubicBezTo>
                    <a:pt x="106" y="75"/>
                    <a:pt x="98" y="128"/>
                    <a:pt x="91" y="181"/>
                  </a:cubicBezTo>
                </a:path>
              </a:pathLst>
            </a:custGeom>
            <a:noFill/>
            <a:ln w="28575" cmpd="sng">
              <a:solidFill>
                <a:srgbClr val="66FF33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026" name="Object 186"/>
            <p:cNvGraphicFramePr>
              <a:graphicFrameLocks noChangeAspect="1"/>
            </p:cNvGraphicFramePr>
            <p:nvPr/>
          </p:nvGraphicFramePr>
          <p:xfrm>
            <a:off x="2236" y="2560"/>
            <a:ext cx="36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2" name="公式" r:id="rId14" imgW="355600" imgH="292100" progId="Equation.3">
                    <p:embed/>
                  </p:oleObj>
                </mc:Choice>
                <mc:Fallback>
                  <p:oleObj name="公式" r:id="rId14" imgW="355600" imgH="292100" progId="Equation.3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2560"/>
                          <a:ext cx="365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27" name="Object 187"/>
            <p:cNvGraphicFramePr>
              <a:graphicFrameLocks noChangeAspect="1"/>
            </p:cNvGraphicFramePr>
            <p:nvPr/>
          </p:nvGraphicFramePr>
          <p:xfrm>
            <a:off x="2234" y="2007"/>
            <a:ext cx="331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3" name="公式" r:id="rId16" imgW="317500" imgH="355600" progId="Equation.3">
                    <p:embed/>
                  </p:oleObj>
                </mc:Choice>
                <mc:Fallback>
                  <p:oleObj name="公式" r:id="rId16" imgW="317500" imgH="355600" progId="Equation.3">
                    <p:embed/>
                    <p:pic>
                      <p:nvPicPr>
                        <p:cNvPr id="0" name="Object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" y="2007"/>
                          <a:ext cx="331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28" name="Group 188"/>
          <p:cNvGrpSpPr/>
          <p:nvPr/>
        </p:nvGrpSpPr>
        <p:grpSpPr bwMode="auto">
          <a:xfrm>
            <a:off x="11274108" y="4140835"/>
            <a:ext cx="550862" cy="1439863"/>
            <a:chOff x="5148" y="890"/>
            <a:chExt cx="347" cy="907"/>
          </a:xfrm>
        </p:grpSpPr>
        <p:sp>
          <p:nvSpPr>
            <p:cNvPr id="36029" name="Line 189"/>
            <p:cNvSpPr>
              <a:spLocks noChangeShapeType="1"/>
            </p:cNvSpPr>
            <p:nvPr/>
          </p:nvSpPr>
          <p:spPr bwMode="auto">
            <a:xfrm flipV="1">
              <a:off x="5148" y="890"/>
              <a:ext cx="0" cy="907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030" name="Object 190"/>
            <p:cNvGraphicFramePr>
              <a:graphicFrameLocks noChangeAspect="1"/>
            </p:cNvGraphicFramePr>
            <p:nvPr/>
          </p:nvGraphicFramePr>
          <p:xfrm>
            <a:off x="5183" y="1227"/>
            <a:ext cx="31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4" name="公式" r:id="rId18" imgW="304800" imgH="355600" progId="Equation.3">
                    <p:embed/>
                  </p:oleObj>
                </mc:Choice>
                <mc:Fallback>
                  <p:oleObj name="公式" r:id="rId18" imgW="304800" imgH="355600" progId="Equation.3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3" y="1227"/>
                          <a:ext cx="312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31" name="Group 191"/>
          <p:cNvGrpSpPr/>
          <p:nvPr/>
        </p:nvGrpSpPr>
        <p:grpSpPr bwMode="auto">
          <a:xfrm>
            <a:off x="8322945" y="4026535"/>
            <a:ext cx="1057275" cy="1552575"/>
            <a:chOff x="3288" y="819"/>
            <a:chExt cx="666" cy="978"/>
          </a:xfrm>
        </p:grpSpPr>
        <p:sp>
          <p:nvSpPr>
            <p:cNvPr id="36032" name="Line 192"/>
            <p:cNvSpPr>
              <a:spLocks noChangeShapeType="1"/>
            </p:cNvSpPr>
            <p:nvPr/>
          </p:nvSpPr>
          <p:spPr bwMode="auto">
            <a:xfrm flipH="1" flipV="1">
              <a:off x="3288" y="1026"/>
              <a:ext cx="408" cy="771"/>
            </a:xfrm>
            <a:prstGeom prst="line">
              <a:avLst/>
            </a:prstGeom>
            <a:noFill/>
            <a:ln w="28575">
              <a:solidFill>
                <a:srgbClr val="66FF33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033" name="Group 193"/>
            <p:cNvGrpSpPr/>
            <p:nvPr/>
          </p:nvGrpSpPr>
          <p:grpSpPr bwMode="auto">
            <a:xfrm>
              <a:off x="3651" y="1570"/>
              <a:ext cx="227" cy="91"/>
              <a:chOff x="3651" y="1570"/>
              <a:chExt cx="227" cy="91"/>
            </a:xfrm>
          </p:grpSpPr>
          <p:sp>
            <p:nvSpPr>
              <p:cNvPr id="36034" name="Line 194"/>
              <p:cNvSpPr>
                <a:spLocks noChangeShapeType="1"/>
              </p:cNvSpPr>
              <p:nvPr/>
            </p:nvSpPr>
            <p:spPr bwMode="auto">
              <a:xfrm flipV="1">
                <a:off x="3651" y="1570"/>
                <a:ext cx="182" cy="91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35" name="Line 195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45" cy="91"/>
              </a:xfrm>
              <a:prstGeom prst="line">
                <a:avLst/>
              </a:prstGeom>
              <a:noFill/>
              <a:ln w="28575">
                <a:solidFill>
                  <a:srgbClr val="66FF33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36036" name="Object 196"/>
            <p:cNvGraphicFramePr>
              <a:graphicFrameLocks noChangeAspect="1"/>
            </p:cNvGraphicFramePr>
            <p:nvPr/>
          </p:nvGraphicFramePr>
          <p:xfrm>
            <a:off x="3607" y="1290"/>
            <a:ext cx="347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5" name="公式" r:id="rId20" imgW="342900" imgH="292100" progId="Equation.3">
                    <p:embed/>
                  </p:oleObj>
                </mc:Choice>
                <mc:Fallback>
                  <p:oleObj name="公式" r:id="rId20" imgW="342900" imgH="292100" progId="Equation.3">
                    <p:embed/>
                    <p:pic>
                      <p:nvPicPr>
                        <p:cNvPr id="0" name="Object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7" y="1290"/>
                          <a:ext cx="347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37" name="Object 197"/>
            <p:cNvGraphicFramePr>
              <a:graphicFrameLocks noChangeAspect="1"/>
            </p:cNvGraphicFramePr>
            <p:nvPr/>
          </p:nvGraphicFramePr>
          <p:xfrm>
            <a:off x="3387" y="819"/>
            <a:ext cx="226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6" name="公式" r:id="rId22" imgW="215900" imgH="355600" progId="Equation.3">
                    <p:embed/>
                  </p:oleObj>
                </mc:Choice>
                <mc:Fallback>
                  <p:oleObj name="公式" r:id="rId22" imgW="215900" imgH="355600" progId="Equation.3">
                    <p:embed/>
                    <p:pic>
                      <p:nvPicPr>
                        <p:cNvPr id="0" name="Object 1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7" y="819"/>
                          <a:ext cx="226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038" name="Group 198"/>
          <p:cNvGrpSpPr/>
          <p:nvPr/>
        </p:nvGrpSpPr>
        <p:grpSpPr bwMode="auto">
          <a:xfrm>
            <a:off x="8970645" y="3493135"/>
            <a:ext cx="2520950" cy="2097088"/>
            <a:chOff x="3424" y="210"/>
            <a:chExt cx="1588" cy="1321"/>
          </a:xfrm>
        </p:grpSpPr>
        <p:sp>
          <p:nvSpPr>
            <p:cNvPr id="36039" name="Line 199"/>
            <p:cNvSpPr>
              <a:spLocks noChangeShapeType="1"/>
            </p:cNvSpPr>
            <p:nvPr/>
          </p:nvSpPr>
          <p:spPr bwMode="auto">
            <a:xfrm flipV="1">
              <a:off x="3424" y="533"/>
              <a:ext cx="1588" cy="998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6040" name="Object 200"/>
            <p:cNvGraphicFramePr>
              <a:graphicFrameLocks noChangeAspect="1"/>
            </p:cNvGraphicFramePr>
            <p:nvPr/>
          </p:nvGraphicFramePr>
          <p:xfrm>
            <a:off x="4740" y="210"/>
            <a:ext cx="208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7" name="公式" r:id="rId24" imgW="203200" imgH="355600" progId="Equation.3">
                    <p:embed/>
                  </p:oleObj>
                </mc:Choice>
                <mc:Fallback>
                  <p:oleObj name="公式" r:id="rId24" imgW="203200" imgH="355600" progId="Equation.3">
                    <p:embed/>
                    <p:pic>
                      <p:nvPicPr>
                        <p:cNvPr id="0" name="Object 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0" y="210"/>
                          <a:ext cx="208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041" name="Object 201"/>
          <p:cNvGraphicFramePr>
            <a:graphicFrameLocks noChangeAspect="1"/>
          </p:cNvGraphicFramePr>
          <p:nvPr/>
        </p:nvGraphicFramePr>
        <p:xfrm>
          <a:off x="10050145" y="3967798"/>
          <a:ext cx="57943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8" name="公式" r:id="rId26" imgW="355600" imgH="393700" progId="Equation.3">
                  <p:embed/>
                </p:oleObj>
              </mc:Choice>
              <mc:Fallback>
                <p:oleObj name="公式" r:id="rId26" imgW="355600" imgH="393700" progId="Equation.3">
                  <p:embed/>
                  <p:pic>
                    <p:nvPicPr>
                      <p:cNvPr id="0" name="Object 2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0145" y="3967798"/>
                        <a:ext cx="579438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045" name="Group 20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6046" name="Picture 20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047" name="Text Box 20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6053" name="Group 213"/>
          <p:cNvGrpSpPr/>
          <p:nvPr/>
        </p:nvGrpSpPr>
        <p:grpSpPr bwMode="auto">
          <a:xfrm>
            <a:off x="7374573" y="477837"/>
            <a:ext cx="3889375" cy="2428876"/>
            <a:chOff x="431" y="753"/>
            <a:chExt cx="2450" cy="1530"/>
          </a:xfrm>
        </p:grpSpPr>
        <p:sp>
          <p:nvSpPr>
            <p:cNvPr id="35977" name="Line 137"/>
            <p:cNvSpPr>
              <a:spLocks noChangeShapeType="1"/>
            </p:cNvSpPr>
            <p:nvPr/>
          </p:nvSpPr>
          <p:spPr bwMode="auto">
            <a:xfrm>
              <a:off x="567" y="1389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78" name="Line 138"/>
            <p:cNvSpPr>
              <a:spLocks noChangeShapeType="1"/>
            </p:cNvSpPr>
            <p:nvPr/>
          </p:nvSpPr>
          <p:spPr bwMode="auto">
            <a:xfrm>
              <a:off x="567" y="2251"/>
              <a:ext cx="231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79" name="Text Box 139"/>
            <p:cNvSpPr txBox="1">
              <a:spLocks noChangeArrowheads="1"/>
            </p:cNvSpPr>
            <p:nvPr/>
          </p:nvSpPr>
          <p:spPr bwMode="auto">
            <a:xfrm>
              <a:off x="1023" y="1025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80" name="Text Box 140"/>
            <p:cNvSpPr txBox="1">
              <a:spLocks noChangeArrowheads="1"/>
            </p:cNvSpPr>
            <p:nvPr/>
          </p:nvSpPr>
          <p:spPr bwMode="auto">
            <a:xfrm>
              <a:off x="2429" y="1751"/>
              <a:ext cx="32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81" name="Text Box 141"/>
            <p:cNvSpPr txBox="1">
              <a:spLocks noChangeArrowheads="1"/>
            </p:cNvSpPr>
            <p:nvPr/>
          </p:nvSpPr>
          <p:spPr bwMode="auto">
            <a:xfrm>
              <a:off x="1839" y="1706"/>
              <a:ext cx="40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82" name="Text Box 142"/>
            <p:cNvSpPr txBox="1">
              <a:spLocks noChangeArrowheads="1"/>
            </p:cNvSpPr>
            <p:nvPr/>
          </p:nvSpPr>
          <p:spPr bwMode="auto">
            <a:xfrm>
              <a:off x="432" y="138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83" name="Text Box 143"/>
            <p:cNvSpPr txBox="1">
              <a:spLocks noChangeArrowheads="1"/>
            </p:cNvSpPr>
            <p:nvPr/>
          </p:nvSpPr>
          <p:spPr bwMode="auto">
            <a:xfrm>
              <a:off x="431" y="184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984" name="Object 144"/>
            <p:cNvGraphicFramePr>
              <a:graphicFrameLocks noChangeAspect="1"/>
            </p:cNvGraphicFramePr>
            <p:nvPr/>
          </p:nvGraphicFramePr>
          <p:xfrm>
            <a:off x="2245" y="845"/>
            <a:ext cx="29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79" name="公式" r:id="rId28" imgW="317500" imgH="355600" progId="Equation.3">
                    <p:embed/>
                  </p:oleObj>
                </mc:Choice>
                <mc:Fallback>
                  <p:oleObj name="公式" r:id="rId28" imgW="317500" imgH="355600" progId="Equation.3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845"/>
                          <a:ext cx="293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985" name="Object 145"/>
            <p:cNvGraphicFramePr>
              <a:graphicFrameLocks noChangeAspect="1"/>
            </p:cNvGraphicFramePr>
            <p:nvPr/>
          </p:nvGraphicFramePr>
          <p:xfrm>
            <a:off x="431" y="1661"/>
            <a:ext cx="21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80" name="公式" r:id="rId30" imgW="241300" imgH="304800" progId="Equation.3">
                    <p:embed/>
                  </p:oleObj>
                </mc:Choice>
                <mc:Fallback>
                  <p:oleObj name="公式" r:id="rId30" imgW="241300" imgH="304800" progId="Equation.3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661"/>
                          <a:ext cx="21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86" name="Text Box 146"/>
            <p:cNvSpPr txBox="1">
              <a:spLocks noChangeArrowheads="1"/>
            </p:cNvSpPr>
            <p:nvPr/>
          </p:nvSpPr>
          <p:spPr bwMode="auto">
            <a:xfrm>
              <a:off x="1657" y="844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87" name="Text Box 147"/>
            <p:cNvSpPr txBox="1">
              <a:spLocks noChangeArrowheads="1"/>
            </p:cNvSpPr>
            <p:nvPr/>
          </p:nvSpPr>
          <p:spPr bwMode="auto">
            <a:xfrm>
              <a:off x="2654" y="75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988" name="Oval 148"/>
            <p:cNvSpPr>
              <a:spLocks noChangeArrowheads="1"/>
            </p:cNvSpPr>
            <p:nvPr/>
          </p:nvSpPr>
          <p:spPr bwMode="auto">
            <a:xfrm>
              <a:off x="504" y="2215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89" name="Oval 149"/>
            <p:cNvSpPr>
              <a:spLocks noChangeArrowheads="1"/>
            </p:cNvSpPr>
            <p:nvPr/>
          </p:nvSpPr>
          <p:spPr bwMode="auto">
            <a:xfrm>
              <a:off x="504" y="135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990" name="Line 150"/>
            <p:cNvSpPr>
              <a:spLocks noChangeShapeType="1"/>
            </p:cNvSpPr>
            <p:nvPr/>
          </p:nvSpPr>
          <p:spPr bwMode="auto">
            <a:xfrm>
              <a:off x="657" y="1389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991" name="Object 151"/>
            <p:cNvGraphicFramePr>
              <a:graphicFrameLocks noChangeAspect="1"/>
            </p:cNvGraphicFramePr>
            <p:nvPr/>
          </p:nvGraphicFramePr>
          <p:xfrm>
            <a:off x="703" y="986"/>
            <a:ext cx="200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81" name="公式" r:id="rId32" imgW="215900" imgH="444500" progId="Equation.3">
                    <p:embed/>
                  </p:oleObj>
                </mc:Choice>
                <mc:Fallback>
                  <p:oleObj name="公式" r:id="rId32" imgW="215900" imgH="444500" progId="Equation.3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986"/>
                          <a:ext cx="200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992" name="Line 152"/>
            <p:cNvSpPr>
              <a:spLocks noChangeShapeType="1"/>
            </p:cNvSpPr>
            <p:nvPr/>
          </p:nvSpPr>
          <p:spPr bwMode="auto">
            <a:xfrm>
              <a:off x="1565" y="1162"/>
              <a:ext cx="0" cy="545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3" name="Line 153"/>
            <p:cNvSpPr>
              <a:spLocks noChangeShapeType="1"/>
            </p:cNvSpPr>
            <p:nvPr/>
          </p:nvSpPr>
          <p:spPr bwMode="auto">
            <a:xfrm>
              <a:off x="1565" y="1162"/>
              <a:ext cx="54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4" name="Line 154"/>
            <p:cNvSpPr>
              <a:spLocks noChangeShapeType="1"/>
            </p:cNvSpPr>
            <p:nvPr/>
          </p:nvSpPr>
          <p:spPr bwMode="auto">
            <a:xfrm>
              <a:off x="2200" y="1162"/>
              <a:ext cx="6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5" name="Line 155"/>
            <p:cNvSpPr>
              <a:spLocks noChangeShapeType="1"/>
            </p:cNvSpPr>
            <p:nvPr/>
          </p:nvSpPr>
          <p:spPr bwMode="auto">
            <a:xfrm>
              <a:off x="2880" y="1162"/>
              <a:ext cx="0" cy="108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6" name="Line 156"/>
            <p:cNvSpPr>
              <a:spLocks noChangeShapeType="1"/>
            </p:cNvSpPr>
            <p:nvPr/>
          </p:nvSpPr>
          <p:spPr bwMode="auto">
            <a:xfrm>
              <a:off x="1565" y="1707"/>
              <a:ext cx="27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7" name="Line 157"/>
            <p:cNvSpPr>
              <a:spLocks noChangeShapeType="1"/>
            </p:cNvSpPr>
            <p:nvPr/>
          </p:nvSpPr>
          <p:spPr bwMode="auto">
            <a:xfrm>
              <a:off x="2245" y="1707"/>
              <a:ext cx="63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998" name="Text Box 158"/>
            <p:cNvSpPr txBox="1">
              <a:spLocks noChangeArrowheads="1"/>
            </p:cNvSpPr>
            <p:nvPr/>
          </p:nvSpPr>
          <p:spPr bwMode="auto">
            <a:xfrm>
              <a:off x="1975" y="1243"/>
              <a:ext cx="41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999" name="Object 159"/>
            <p:cNvGraphicFramePr>
              <a:graphicFrameLocks noChangeAspect="1"/>
            </p:cNvGraphicFramePr>
            <p:nvPr/>
          </p:nvGraphicFramePr>
          <p:xfrm>
            <a:off x="1519" y="1579"/>
            <a:ext cx="216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82" name="公式" r:id="rId34" imgW="241300" imgH="444500" progId="Equation.3">
                    <p:embed/>
                  </p:oleObj>
                </mc:Choice>
                <mc:Fallback>
                  <p:oleObj name="公式" r:id="rId34" imgW="241300" imgH="444500" progId="Equation.3">
                    <p:embed/>
                    <p:pic>
                      <p:nvPicPr>
                        <p:cNvPr id="0" name="Object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1579"/>
                          <a:ext cx="216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000" name="Object 160"/>
            <p:cNvGraphicFramePr>
              <a:graphicFrameLocks noChangeAspect="1"/>
            </p:cNvGraphicFramePr>
            <p:nvPr/>
          </p:nvGraphicFramePr>
          <p:xfrm>
            <a:off x="1655" y="1026"/>
            <a:ext cx="232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83" name="公式" r:id="rId36" imgW="254000" imgH="444500" progId="Equation.3">
                    <p:embed/>
                  </p:oleObj>
                </mc:Choice>
                <mc:Fallback>
                  <p:oleObj name="公式" r:id="rId36" imgW="254000" imgH="444500" progId="Equation.3">
                    <p:embed/>
                    <p:pic>
                      <p:nvPicPr>
                        <p:cNvPr id="0" name="Object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026"/>
                          <a:ext cx="232" cy="4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01" name="Line 161"/>
            <p:cNvSpPr>
              <a:spLocks noChangeShapeType="1"/>
            </p:cNvSpPr>
            <p:nvPr/>
          </p:nvSpPr>
          <p:spPr bwMode="auto">
            <a:xfrm>
              <a:off x="1701" y="1162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02" name="Line 162"/>
            <p:cNvSpPr>
              <a:spLocks noChangeShapeType="1"/>
            </p:cNvSpPr>
            <p:nvPr/>
          </p:nvSpPr>
          <p:spPr bwMode="auto">
            <a:xfrm>
              <a:off x="1565" y="1706"/>
              <a:ext cx="227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03" name="Rectangle 163"/>
            <p:cNvSpPr>
              <a:spLocks noChangeArrowheads="1"/>
            </p:cNvSpPr>
            <p:nvPr/>
          </p:nvSpPr>
          <p:spPr bwMode="auto">
            <a:xfrm>
              <a:off x="2427" y="163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004" name="Rectangle 164"/>
            <p:cNvSpPr>
              <a:spLocks noChangeArrowheads="1"/>
            </p:cNvSpPr>
            <p:nvPr/>
          </p:nvSpPr>
          <p:spPr bwMode="auto">
            <a:xfrm>
              <a:off x="1021" y="1326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6005" name="Group 165"/>
            <p:cNvGrpSpPr/>
            <p:nvPr/>
          </p:nvGrpSpPr>
          <p:grpSpPr bwMode="auto">
            <a:xfrm rot="5400000">
              <a:off x="2034" y="1122"/>
              <a:ext cx="240" cy="93"/>
              <a:chOff x="3787" y="2478"/>
              <a:chExt cx="240" cy="93"/>
            </a:xfrm>
          </p:grpSpPr>
          <p:sp>
            <p:nvSpPr>
              <p:cNvPr id="36006" name="Line 166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007" name="Line 167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6048" name="Group 208"/>
            <p:cNvGrpSpPr/>
            <p:nvPr/>
          </p:nvGrpSpPr>
          <p:grpSpPr bwMode="auto">
            <a:xfrm rot="5400000">
              <a:off x="1995" y="1458"/>
              <a:ext cx="91" cy="408"/>
              <a:chOff x="1565" y="2614"/>
              <a:chExt cx="90" cy="486"/>
            </a:xfrm>
          </p:grpSpPr>
          <p:sp>
            <p:nvSpPr>
              <p:cNvPr id="36049" name="Arc 209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0" name="Arc 210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1" name="Arc 211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052" name="Arc 212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6058" name="Group 218"/>
          <p:cNvGrpSpPr/>
          <p:nvPr/>
        </p:nvGrpSpPr>
        <p:grpSpPr bwMode="auto">
          <a:xfrm>
            <a:off x="1204278" y="3142298"/>
            <a:ext cx="8086725" cy="577850"/>
            <a:chOff x="567" y="2341"/>
            <a:chExt cx="5094" cy="364"/>
          </a:xfrm>
        </p:grpSpPr>
        <p:graphicFrame>
          <p:nvGraphicFramePr>
            <p:cNvPr id="36012" name="Object 172"/>
            <p:cNvGraphicFramePr>
              <a:graphicFrameLocks noChangeAspect="1"/>
            </p:cNvGraphicFramePr>
            <p:nvPr/>
          </p:nvGraphicFramePr>
          <p:xfrm>
            <a:off x="567" y="2341"/>
            <a:ext cx="509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684" name="公式" r:id="rId38" imgW="5219700" imgH="368300" progId="Equation.3">
                    <p:embed/>
                  </p:oleObj>
                </mc:Choice>
                <mc:Fallback>
                  <p:oleObj name="公式" r:id="rId38" imgW="5219700" imgH="36830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341"/>
                          <a:ext cx="509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055" name="Line 215"/>
            <p:cNvSpPr>
              <a:spLocks noChangeShapeType="1"/>
            </p:cNvSpPr>
            <p:nvPr/>
          </p:nvSpPr>
          <p:spPr bwMode="auto">
            <a:xfrm>
              <a:off x="2789" y="2659"/>
              <a:ext cx="409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057" name="Line 217"/>
            <p:cNvSpPr>
              <a:spLocks noChangeShapeType="1"/>
            </p:cNvSpPr>
            <p:nvPr/>
          </p:nvSpPr>
          <p:spPr bwMode="auto">
            <a:xfrm>
              <a:off x="3941" y="2659"/>
              <a:ext cx="363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224735" y="1461016"/>
            <a:ext cx="2621280" cy="460375"/>
          </a:xfrm>
          <a:prstGeom prst="rect">
            <a:avLst/>
          </a:prstGeom>
          <a:solidFill>
            <a:schemeClr val="bg1">
              <a:alpha val="47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测量，求元件参数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0082970" y="4972649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不准</a:t>
            </a:r>
            <a:endParaRPr lang="zh-CN" altLang="en-US" sz="24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10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6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5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3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3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000"/>
                                        <p:tgtEl>
                                          <p:spTgt spid="3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000"/>
                                        <p:tgtEl>
                                          <p:spTgt spid="3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2000"/>
                                        <p:tgtEl>
                                          <p:spTgt spid="3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6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6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6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6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000"/>
                                        <p:tgtEl>
                                          <p:spTgt spid="3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2000"/>
                                        <p:tgtEl>
                                          <p:spTgt spid="36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2000"/>
                                        <p:tgtEl>
                                          <p:spTgt spid="3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ldLvl="0" animBg="1"/>
      <p:bldP spid="35843" grpId="0"/>
      <p:bldP spid="35891" grpId="0" bldLvl="0" animBg="1" autoUpdateAnimBg="0"/>
      <p:bldP spid="84" grpId="0" bldLvl="0" animBg="1"/>
      <p:bldP spid="8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28" name="Text Box 36"/>
          <p:cNvSpPr txBox="1">
            <a:spLocks noChangeArrowheads="1"/>
          </p:cNvSpPr>
          <p:nvPr/>
        </p:nvSpPr>
        <p:spPr bwMode="auto">
          <a:xfrm>
            <a:off x="699770" y="1193800"/>
            <a:ext cx="143986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3-11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1995170" y="1257935"/>
            <a:ext cx="692023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/>
              <a:t>求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RL</a:t>
            </a:r>
            <a:r>
              <a:rPr kumimoji="1" lang="zh-CN" altLang="en-US"/>
              <a:t>串联电路在正弦输入下的零状态响应。</a:t>
            </a:r>
            <a:endParaRPr kumimoji="1" lang="zh-CN" altLang="en-US"/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771525" y="2275205"/>
            <a:ext cx="502920" cy="47371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837" name="Object 45"/>
          <p:cNvGraphicFramePr>
            <a:graphicFrameLocks noChangeAspect="1"/>
          </p:cNvGraphicFramePr>
          <p:nvPr/>
        </p:nvGraphicFramePr>
        <p:xfrm>
          <a:off x="2139315" y="1697355"/>
          <a:ext cx="4357688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1" name="公式" r:id="rId1" imgW="2781300" imgH="368300" progId="Equation.3">
                  <p:embed/>
                </p:oleObj>
              </mc:Choice>
              <mc:Fallback>
                <p:oleObj name="公式" r:id="rId1" imgW="2781300" imgH="3683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315" y="1697355"/>
                        <a:ext cx="4357688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1348105" y="2346325"/>
            <a:ext cx="248348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应用三要素法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33839" name="Object 47"/>
          <p:cNvGraphicFramePr>
            <a:graphicFrameLocks noChangeAspect="1"/>
          </p:cNvGraphicFramePr>
          <p:nvPr/>
        </p:nvGraphicFramePr>
        <p:xfrm>
          <a:off x="3786505" y="2348230"/>
          <a:ext cx="275431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2" name="公式" r:id="rId3" imgW="1689100" imgH="317500" progId="Equation.3">
                  <p:embed/>
                </p:oleObj>
              </mc:Choice>
              <mc:Fallback>
                <p:oleObj name="公式" r:id="rId3" imgW="1689100" imgH="3175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505" y="2348230"/>
                        <a:ext cx="275431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2" name="Text Box 50"/>
          <p:cNvSpPr txBox="1">
            <a:spLocks noChangeArrowheads="1"/>
          </p:cNvSpPr>
          <p:nvPr/>
        </p:nvSpPr>
        <p:spPr bwMode="auto">
          <a:xfrm>
            <a:off x="1345883" y="2924175"/>
            <a:ext cx="396081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</a:rPr>
              <a:t>用相量法求正弦稳态解：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33850" name="Group 5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3851" name="Picture 5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52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853" name="Group 6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3854" name="Picture 6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55" name="Text Box 6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887" name="Group 9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3888" name="Picture 9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89" name="Text Box 9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3901" name="Group 109"/>
          <p:cNvGrpSpPr/>
          <p:nvPr/>
        </p:nvGrpSpPr>
        <p:grpSpPr bwMode="auto">
          <a:xfrm>
            <a:off x="1273994" y="3429000"/>
            <a:ext cx="6469062" cy="1158875"/>
            <a:chOff x="521" y="2160"/>
            <a:chExt cx="4075" cy="730"/>
          </a:xfrm>
        </p:grpSpPr>
        <p:graphicFrame>
          <p:nvGraphicFramePr>
            <p:cNvPr id="33840" name="Object 48"/>
            <p:cNvGraphicFramePr>
              <a:graphicFrameLocks noChangeAspect="1"/>
            </p:cNvGraphicFramePr>
            <p:nvPr/>
          </p:nvGraphicFramePr>
          <p:xfrm>
            <a:off x="521" y="2160"/>
            <a:ext cx="4075" cy="7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43" name="公式" r:id="rId6" imgW="3975100" imgH="711200" progId="Equation.3">
                    <p:embed/>
                  </p:oleObj>
                </mc:Choice>
                <mc:Fallback>
                  <p:oleObj name="公式" r:id="rId6" imgW="3975100" imgH="7112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60"/>
                          <a:ext cx="4075" cy="7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96" name="Line 104"/>
            <p:cNvSpPr>
              <a:spLocks noChangeShapeType="1"/>
            </p:cNvSpPr>
            <p:nvPr/>
          </p:nvSpPr>
          <p:spPr bwMode="auto">
            <a:xfrm>
              <a:off x="3198" y="2659"/>
              <a:ext cx="7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7" name="Line 105"/>
            <p:cNvSpPr>
              <a:spLocks noChangeShapeType="1"/>
            </p:cNvSpPr>
            <p:nvPr/>
          </p:nvSpPr>
          <p:spPr bwMode="auto">
            <a:xfrm>
              <a:off x="4286" y="2659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99" name="Line 107"/>
            <p:cNvSpPr>
              <a:spLocks noChangeShapeType="1"/>
            </p:cNvSpPr>
            <p:nvPr/>
          </p:nvSpPr>
          <p:spPr bwMode="auto">
            <a:xfrm flipV="1">
              <a:off x="3198" y="2341"/>
              <a:ext cx="91" cy="318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900" name="Line 108"/>
            <p:cNvSpPr>
              <a:spLocks noChangeShapeType="1"/>
            </p:cNvSpPr>
            <p:nvPr/>
          </p:nvSpPr>
          <p:spPr bwMode="auto">
            <a:xfrm flipV="1">
              <a:off x="4286" y="2387"/>
              <a:ext cx="91" cy="27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897084" y="4797668"/>
            <a:ext cx="28028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arctan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altLang="zh-CN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R)</a:t>
            </a:r>
            <a:endParaRPr lang="zh-CN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7987893" y="5517703"/>
                <a:ext cx="1287780" cy="5321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i="1" baseline="-25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  <a:cs typeface="Times New Roman" panose="020206030504050203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en-US" altLang="zh-CN" i="1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zh-CN" altLang="en-US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7893" y="5517703"/>
                <a:ext cx="1287780" cy="532130"/>
              </a:xfrm>
              <a:prstGeom prst="rect">
                <a:avLst/>
              </a:prstGeom>
              <a:blipFill rotWithShape="1">
                <a:blip r:embed="rId8"/>
                <a:stretch>
                  <a:fillRect l="-18" t="-35" r="-574" b="-4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29983" y="4437063"/>
          <a:ext cx="6356350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4" name="公式" r:id="rId9" imgW="3302000" imgH="520700" progId="Equation.3">
                  <p:embed/>
                </p:oleObj>
              </mc:Choice>
              <mc:Fallback>
                <p:oleObj name="公式" r:id="rId9" imgW="3302000" imgH="52070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983" y="4437063"/>
                        <a:ext cx="6356350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31253" y="5300663"/>
          <a:ext cx="565467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5" name="公式" r:id="rId11" imgW="3238500" imgH="469900" progId="Equation.3">
                  <p:embed/>
                </p:oleObj>
              </mc:Choice>
              <mc:Fallback>
                <p:oleObj name="公式" r:id="rId11" imgW="3238500" imgH="4699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253" y="5300663"/>
                        <a:ext cx="565467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739573" y="2348230"/>
          <a:ext cx="1295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4346" name="公式" r:id="rId13" imgW="800100" imgH="317500" progId="Equation.3">
                  <p:embed/>
                </p:oleObj>
              </mc:Choice>
              <mc:Fallback>
                <p:oleObj name="公式" r:id="rId13" imgW="800100" imgH="3175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9573" y="2348230"/>
                        <a:ext cx="1295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103"/>
          <p:cNvGrpSpPr/>
          <p:nvPr/>
        </p:nvGrpSpPr>
        <p:grpSpPr bwMode="auto">
          <a:xfrm>
            <a:off x="8683481" y="1700049"/>
            <a:ext cx="3046413" cy="1873250"/>
            <a:chOff x="3606" y="935"/>
            <a:chExt cx="1919" cy="1180"/>
          </a:xfrm>
        </p:grpSpPr>
        <p:sp>
          <p:nvSpPr>
            <p:cNvPr id="56" name="Line 91"/>
            <p:cNvSpPr>
              <a:spLocks noChangeShapeType="1"/>
            </p:cNvSpPr>
            <p:nvPr/>
          </p:nvSpPr>
          <p:spPr bwMode="auto">
            <a:xfrm flipH="1">
              <a:off x="5103" y="1752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auto">
            <a:xfrm>
              <a:off x="3606" y="13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3788" y="2115"/>
              <a:ext cx="131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70"/>
            <p:cNvSpPr txBox="1">
              <a:spLocks noChangeArrowheads="1"/>
            </p:cNvSpPr>
            <p:nvPr/>
          </p:nvSpPr>
          <p:spPr bwMode="auto">
            <a:xfrm>
              <a:off x="4832" y="1343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lang="en-US" altLang="zh-CN" b="0" i="1" dirty="0"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60" name="Text Box 71"/>
            <p:cNvSpPr txBox="1">
              <a:spLocks noChangeArrowheads="1"/>
            </p:cNvSpPr>
            <p:nvPr/>
          </p:nvSpPr>
          <p:spPr bwMode="auto">
            <a:xfrm>
              <a:off x="3833" y="1071"/>
              <a:ext cx="26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0" i="1" dirty="0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61" name="Text Box 72"/>
            <p:cNvSpPr txBox="1">
              <a:spLocks noChangeArrowheads="1"/>
            </p:cNvSpPr>
            <p:nvPr/>
          </p:nvSpPr>
          <p:spPr bwMode="auto">
            <a:xfrm>
              <a:off x="3788" y="170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b="0" i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graphicFrame>
          <p:nvGraphicFramePr>
            <p:cNvPr id="62" name="Object 73"/>
            <p:cNvGraphicFramePr>
              <a:graphicFrameLocks noChangeAspect="1"/>
            </p:cNvGraphicFramePr>
            <p:nvPr/>
          </p:nvGraphicFramePr>
          <p:xfrm>
            <a:off x="3979" y="1344"/>
            <a:ext cx="30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47" name="公式" r:id="rId15" imgW="241300" imgH="317500" progId="Equation.3">
                    <p:embed/>
                  </p:oleObj>
                </mc:Choice>
                <mc:Fallback>
                  <p:oleObj name="公式" r:id="rId15" imgW="241300" imgH="317500" progId="Equation.3">
                    <p:embed/>
                    <p:pic>
                      <p:nvPicPr>
                        <p:cNvPr id="0" name="图片 3443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9" y="1344"/>
                          <a:ext cx="306" cy="4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74"/>
            <p:cNvGraphicFramePr>
              <a:graphicFrameLocks noChangeAspect="1"/>
            </p:cNvGraphicFramePr>
            <p:nvPr/>
          </p:nvGraphicFramePr>
          <p:xfrm>
            <a:off x="5239" y="1389"/>
            <a:ext cx="28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48" name="公式" r:id="rId17" imgW="254000" imgH="317500" progId="Equation.3">
                    <p:embed/>
                  </p:oleObj>
                </mc:Choice>
                <mc:Fallback>
                  <p:oleObj name="公式" r:id="rId17" imgW="254000" imgH="317500" progId="Equation.3">
                    <p:embed/>
                    <p:pic>
                      <p:nvPicPr>
                        <p:cNvPr id="0" name="图片 3443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389"/>
                          <a:ext cx="28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" name="Text Box 75"/>
            <p:cNvSpPr txBox="1">
              <a:spLocks noChangeArrowheads="1"/>
            </p:cNvSpPr>
            <p:nvPr/>
          </p:nvSpPr>
          <p:spPr bwMode="auto">
            <a:xfrm>
              <a:off x="5148" y="1071"/>
              <a:ext cx="26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0" i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65" name="Text Box 76"/>
            <p:cNvSpPr txBox="1">
              <a:spLocks noChangeArrowheads="1"/>
            </p:cNvSpPr>
            <p:nvPr/>
          </p:nvSpPr>
          <p:spPr bwMode="auto">
            <a:xfrm>
              <a:off x="5148" y="166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lang="en-US" altLang="zh-CN" b="0" i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66" name="Line 77"/>
            <p:cNvSpPr>
              <a:spLocks noChangeShapeType="1"/>
            </p:cNvSpPr>
            <p:nvPr/>
          </p:nvSpPr>
          <p:spPr bwMode="auto">
            <a:xfrm>
              <a:off x="3788" y="1072"/>
              <a:ext cx="0" cy="104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78"/>
            <p:cNvSpPr>
              <a:spLocks noChangeShapeType="1"/>
            </p:cNvSpPr>
            <p:nvPr/>
          </p:nvSpPr>
          <p:spPr bwMode="auto">
            <a:xfrm flipH="1">
              <a:off x="5103" y="1072"/>
              <a:ext cx="0" cy="31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" name="Object 79"/>
            <p:cNvGraphicFramePr>
              <a:graphicFrameLocks noChangeAspect="1"/>
            </p:cNvGraphicFramePr>
            <p:nvPr/>
          </p:nvGraphicFramePr>
          <p:xfrm>
            <a:off x="4876" y="1706"/>
            <a:ext cx="20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4349" name="公式" r:id="rId19" imgW="190500" imgH="317500" progId="Equation.3">
                    <p:embed/>
                  </p:oleObj>
                </mc:Choice>
                <mc:Fallback>
                  <p:oleObj name="公式" r:id="rId19" imgW="190500" imgH="317500" progId="Equation.3">
                    <p:embed/>
                    <p:pic>
                      <p:nvPicPr>
                        <p:cNvPr id="0" name="图片 3443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1706"/>
                          <a:ext cx="20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" name="Line 80"/>
            <p:cNvSpPr>
              <a:spLocks noChangeShapeType="1"/>
            </p:cNvSpPr>
            <p:nvPr/>
          </p:nvSpPr>
          <p:spPr bwMode="auto">
            <a:xfrm flipH="1">
              <a:off x="5103" y="1788"/>
              <a:ext cx="0" cy="273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81"/>
            <p:cNvSpPr txBox="1">
              <a:spLocks noChangeArrowheads="1"/>
            </p:cNvSpPr>
            <p:nvPr/>
          </p:nvSpPr>
          <p:spPr bwMode="auto">
            <a:xfrm>
              <a:off x="4514" y="1116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b="0" i="1"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71" name="Line 82"/>
            <p:cNvSpPr>
              <a:spLocks noChangeShapeType="1"/>
            </p:cNvSpPr>
            <p:nvPr/>
          </p:nvSpPr>
          <p:spPr bwMode="auto">
            <a:xfrm>
              <a:off x="3788" y="1072"/>
              <a:ext cx="3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83"/>
            <p:cNvSpPr>
              <a:spLocks noChangeShapeType="1"/>
            </p:cNvSpPr>
            <p:nvPr/>
          </p:nvSpPr>
          <p:spPr bwMode="auto">
            <a:xfrm>
              <a:off x="4332" y="1072"/>
              <a:ext cx="77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84"/>
            <p:cNvSpPr>
              <a:spLocks noChangeShapeType="1"/>
            </p:cNvSpPr>
            <p:nvPr/>
          </p:nvSpPr>
          <p:spPr bwMode="auto">
            <a:xfrm flipV="1">
              <a:off x="4105" y="1071"/>
              <a:ext cx="227" cy="136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85"/>
            <p:cNvSpPr>
              <a:spLocks noChangeShapeType="1"/>
            </p:cNvSpPr>
            <p:nvPr/>
          </p:nvSpPr>
          <p:spPr bwMode="auto">
            <a:xfrm flipH="1" flipV="1">
              <a:off x="4150" y="935"/>
              <a:ext cx="13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Rectangle 86"/>
            <p:cNvSpPr>
              <a:spLocks noChangeArrowheads="1"/>
            </p:cNvSpPr>
            <p:nvPr/>
          </p:nvSpPr>
          <p:spPr bwMode="auto">
            <a:xfrm>
              <a:off x="4468" y="1008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" name="Group 98"/>
            <p:cNvGrpSpPr/>
            <p:nvPr/>
          </p:nvGrpSpPr>
          <p:grpSpPr bwMode="auto">
            <a:xfrm rot="10800000">
              <a:off x="5103" y="1389"/>
              <a:ext cx="90" cy="363"/>
              <a:chOff x="1565" y="2614"/>
              <a:chExt cx="90" cy="486"/>
            </a:xfrm>
          </p:grpSpPr>
          <p:sp>
            <p:nvSpPr>
              <p:cNvPr id="77" name="Arc 99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Arc 100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Arc 101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" name="Arc 102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3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6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0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3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28" grpId="0" bldLvl="0" animBg="1"/>
      <p:bldP spid="33829" grpId="0"/>
      <p:bldP spid="33836" grpId="0" bldLvl="0" animBg="1" autoUpdateAnimBg="0"/>
      <p:bldP spid="33838" grpId="0" autoUpdateAnimBg="0"/>
      <p:bldP spid="33842" grpId="0" autoUpdateAnimBg="0"/>
      <p:bldP spid="2" grpId="0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8102" name="Object 38"/>
          <p:cNvGraphicFramePr>
            <a:graphicFrameLocks noChangeAspect="1"/>
          </p:cNvGraphicFramePr>
          <p:nvPr/>
        </p:nvGraphicFramePr>
        <p:xfrm>
          <a:off x="2867025" y="1410335"/>
          <a:ext cx="540067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7" name="公式" r:id="rId1" imgW="3238500" imgH="469900" progId="Equation.3">
                  <p:embed/>
                </p:oleObj>
              </mc:Choice>
              <mc:Fallback>
                <p:oleObj name="公式" r:id="rId1" imgW="3238500" imgH="4699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1410335"/>
                        <a:ext cx="5400675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7" name="Object 43"/>
          <p:cNvGraphicFramePr>
            <a:graphicFrameLocks noChangeAspect="1"/>
          </p:cNvGraphicFramePr>
          <p:nvPr/>
        </p:nvGraphicFramePr>
        <p:xfrm>
          <a:off x="2826068" y="2922905"/>
          <a:ext cx="52197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18" name="公式" r:id="rId3" imgW="3238500" imgH="596900" progId="Equation.3">
                  <p:embed/>
                </p:oleObj>
              </mc:Choice>
              <mc:Fallback>
                <p:oleObj name="公式" r:id="rId3" imgW="3238500" imgH="5969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068" y="2922905"/>
                        <a:ext cx="52197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34" name="Group 70"/>
          <p:cNvGrpSpPr/>
          <p:nvPr/>
        </p:nvGrpSpPr>
        <p:grpSpPr bwMode="auto">
          <a:xfrm>
            <a:off x="2927350" y="3860483"/>
            <a:ext cx="4025900" cy="2036762"/>
            <a:chOff x="1442" y="1220"/>
            <a:chExt cx="1999" cy="1329"/>
          </a:xfrm>
        </p:grpSpPr>
        <p:sp>
          <p:nvSpPr>
            <p:cNvPr id="88109" name="Freeform 45"/>
            <p:cNvSpPr/>
            <p:nvPr/>
          </p:nvSpPr>
          <p:spPr bwMode="auto">
            <a:xfrm>
              <a:off x="1768" y="1752"/>
              <a:ext cx="118" cy="274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0" name="Freeform 46"/>
            <p:cNvSpPr/>
            <p:nvPr/>
          </p:nvSpPr>
          <p:spPr bwMode="auto">
            <a:xfrm>
              <a:off x="1886" y="1639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1" name="Freeform 47"/>
            <p:cNvSpPr/>
            <p:nvPr/>
          </p:nvSpPr>
          <p:spPr bwMode="auto">
            <a:xfrm>
              <a:off x="2002" y="1639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2" name="Freeform 48"/>
            <p:cNvSpPr/>
            <p:nvPr/>
          </p:nvSpPr>
          <p:spPr bwMode="auto">
            <a:xfrm>
              <a:off x="2121" y="1752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3" name="Freeform 49"/>
            <p:cNvSpPr/>
            <p:nvPr/>
          </p:nvSpPr>
          <p:spPr bwMode="auto">
            <a:xfrm>
              <a:off x="2237" y="2026"/>
              <a:ext cx="119" cy="271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4" name="Freeform 50"/>
            <p:cNvSpPr/>
            <p:nvPr/>
          </p:nvSpPr>
          <p:spPr bwMode="auto">
            <a:xfrm>
              <a:off x="2356" y="2297"/>
              <a:ext cx="116" cy="115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5" name="Freeform 51"/>
            <p:cNvSpPr/>
            <p:nvPr/>
          </p:nvSpPr>
          <p:spPr bwMode="auto">
            <a:xfrm>
              <a:off x="2472" y="2297"/>
              <a:ext cx="119" cy="115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6" name="Freeform 52"/>
            <p:cNvSpPr/>
            <p:nvPr/>
          </p:nvSpPr>
          <p:spPr bwMode="auto">
            <a:xfrm>
              <a:off x="2591" y="2026"/>
              <a:ext cx="116" cy="271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7" name="Freeform 53"/>
            <p:cNvSpPr/>
            <p:nvPr/>
          </p:nvSpPr>
          <p:spPr bwMode="auto">
            <a:xfrm>
              <a:off x="2707" y="1752"/>
              <a:ext cx="119" cy="274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Freeform 54"/>
            <p:cNvSpPr/>
            <p:nvPr/>
          </p:nvSpPr>
          <p:spPr bwMode="auto">
            <a:xfrm>
              <a:off x="2826" y="1639"/>
              <a:ext cx="116" cy="113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9" name="Freeform 55"/>
            <p:cNvSpPr/>
            <p:nvPr/>
          </p:nvSpPr>
          <p:spPr bwMode="auto">
            <a:xfrm>
              <a:off x="2942" y="1639"/>
              <a:ext cx="119" cy="113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0" name="Freeform 56"/>
            <p:cNvSpPr/>
            <p:nvPr/>
          </p:nvSpPr>
          <p:spPr bwMode="auto">
            <a:xfrm>
              <a:off x="3061" y="1752"/>
              <a:ext cx="116" cy="274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1" name="Line 57"/>
            <p:cNvSpPr>
              <a:spLocks noChangeShapeType="1"/>
            </p:cNvSpPr>
            <p:nvPr/>
          </p:nvSpPr>
          <p:spPr bwMode="auto">
            <a:xfrm>
              <a:off x="3177" y="2026"/>
              <a:ext cx="119" cy="27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2" name="Line 58"/>
            <p:cNvSpPr>
              <a:spLocks noChangeShapeType="1"/>
            </p:cNvSpPr>
            <p:nvPr/>
          </p:nvSpPr>
          <p:spPr bwMode="auto">
            <a:xfrm>
              <a:off x="1442" y="2019"/>
              <a:ext cx="1968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3" name="Line 59"/>
            <p:cNvSpPr>
              <a:spLocks noChangeShapeType="1"/>
            </p:cNvSpPr>
            <p:nvPr/>
          </p:nvSpPr>
          <p:spPr bwMode="auto">
            <a:xfrm flipV="1">
              <a:off x="1778" y="1349"/>
              <a:ext cx="0" cy="120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4" name="Text Box 60"/>
            <p:cNvSpPr txBox="1">
              <a:spLocks noChangeArrowheads="1"/>
            </p:cNvSpPr>
            <p:nvPr/>
          </p:nvSpPr>
          <p:spPr bwMode="auto">
            <a:xfrm>
              <a:off x="3301" y="1940"/>
              <a:ext cx="14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125" name="Text Box 61"/>
            <p:cNvSpPr txBox="1">
              <a:spLocks noChangeArrowheads="1"/>
            </p:cNvSpPr>
            <p:nvPr/>
          </p:nvSpPr>
          <p:spPr bwMode="auto">
            <a:xfrm>
              <a:off x="1561" y="1220"/>
              <a:ext cx="140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126" name="Text Box 62"/>
            <p:cNvSpPr txBox="1">
              <a:spLocks noChangeArrowheads="1"/>
            </p:cNvSpPr>
            <p:nvPr/>
          </p:nvSpPr>
          <p:spPr bwMode="auto">
            <a:xfrm>
              <a:off x="1519" y="2056"/>
              <a:ext cx="182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8135" name="AutoShape 71" descr="羊皮纸"/>
          <p:cNvSpPr>
            <a:spLocks noChangeArrowheads="1"/>
          </p:cNvSpPr>
          <p:nvPr/>
        </p:nvSpPr>
        <p:spPr bwMode="auto">
          <a:xfrm>
            <a:off x="7246938" y="4032568"/>
            <a:ext cx="3384550" cy="576262"/>
          </a:xfrm>
          <a:prstGeom prst="wedgeRoundRectCallout">
            <a:avLst>
              <a:gd name="adj1" fmla="val -81097"/>
              <a:gd name="adj2" fmla="val 62341"/>
              <a:gd name="adj3" fmla="val 16667"/>
            </a:avLst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直接进入稳定状态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88138" name="Group 7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8139" name="Picture 75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140" name="Text Box 7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8141" name="Group 7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8142" name="Picture 78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143" name="Text Box 7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88147" name="Text Box 83"/>
          <p:cNvSpPr txBox="1">
            <a:spLocks noChangeArrowheads="1"/>
          </p:cNvSpPr>
          <p:nvPr/>
        </p:nvSpPr>
        <p:spPr bwMode="auto">
          <a:xfrm>
            <a:off x="2930208" y="2345373"/>
            <a:ext cx="47529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</a:rPr>
              <a:t>过渡过程与接入时刻有关。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88148" name="Group 84"/>
          <p:cNvGrpSpPr/>
          <p:nvPr/>
        </p:nvGrpSpPr>
        <p:grpSpPr bwMode="auto">
          <a:xfrm>
            <a:off x="986473" y="2130743"/>
            <a:ext cx="1643063" cy="850900"/>
            <a:chOff x="385" y="3022"/>
            <a:chExt cx="1035" cy="536"/>
          </a:xfrm>
        </p:grpSpPr>
        <p:pic>
          <p:nvPicPr>
            <p:cNvPr id="88149" name="Picture 85" descr="12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150" name="Text Box 86"/>
            <p:cNvSpPr txBox="1">
              <a:spLocks noChangeArrowheads="1"/>
            </p:cNvSpPr>
            <p:nvPr/>
          </p:nvSpPr>
          <p:spPr bwMode="auto">
            <a:xfrm>
              <a:off x="793" y="3125"/>
              <a:ext cx="627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88154" name="Group 9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8155" name="Picture 91" descr="7890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8156" name="Text Box 9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8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8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88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8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8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35" grpId="0" bldLvl="0" animBg="1"/>
      <p:bldP spid="8814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4" name="AutoShape 26" descr="羊皮纸"/>
          <p:cNvSpPr>
            <a:spLocks noChangeArrowheads="1"/>
          </p:cNvSpPr>
          <p:nvPr/>
        </p:nvSpPr>
        <p:spPr bwMode="auto">
          <a:xfrm>
            <a:off x="7299325" y="4148455"/>
            <a:ext cx="2881313" cy="1008063"/>
          </a:xfrm>
          <a:prstGeom prst="wedgeRoundRectCallout">
            <a:avLst>
              <a:gd name="adj1" fmla="val -116468"/>
              <a:gd name="adj2" fmla="val -24677"/>
              <a:gd name="adj3" fmla="val 16667"/>
            </a:avLst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出现瞬时电流大于稳态电流现象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116" name="Freeform 28"/>
          <p:cNvSpPr/>
          <p:nvPr/>
        </p:nvSpPr>
        <p:spPr bwMode="auto">
          <a:xfrm>
            <a:off x="4151313" y="3643313"/>
            <a:ext cx="2952750" cy="504825"/>
          </a:xfrm>
          <a:custGeom>
            <a:avLst/>
            <a:gdLst>
              <a:gd name="T0" fmla="*/ 0 w 1860"/>
              <a:gd name="T1" fmla="*/ 454 h 454"/>
              <a:gd name="T2" fmla="*/ 317 w 1860"/>
              <a:gd name="T3" fmla="*/ 318 h 454"/>
              <a:gd name="T4" fmla="*/ 680 w 1860"/>
              <a:gd name="T5" fmla="*/ 182 h 454"/>
              <a:gd name="T6" fmla="*/ 1088 w 1860"/>
              <a:gd name="T7" fmla="*/ 91 h 454"/>
              <a:gd name="T8" fmla="*/ 1406 w 1860"/>
              <a:gd name="T9" fmla="*/ 46 h 454"/>
              <a:gd name="T10" fmla="*/ 1860 w 1860"/>
              <a:gd name="T11" fmla="*/ 0 h 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60" h="454">
                <a:moveTo>
                  <a:pt x="0" y="454"/>
                </a:moveTo>
                <a:cubicBezTo>
                  <a:pt x="102" y="408"/>
                  <a:pt x="204" y="363"/>
                  <a:pt x="317" y="318"/>
                </a:cubicBezTo>
                <a:cubicBezTo>
                  <a:pt x="430" y="273"/>
                  <a:pt x="552" y="220"/>
                  <a:pt x="680" y="182"/>
                </a:cubicBezTo>
                <a:cubicBezTo>
                  <a:pt x="808" y="144"/>
                  <a:pt x="967" y="114"/>
                  <a:pt x="1088" y="91"/>
                </a:cubicBezTo>
                <a:cubicBezTo>
                  <a:pt x="1209" y="68"/>
                  <a:pt x="1277" y="61"/>
                  <a:pt x="1406" y="46"/>
                </a:cubicBezTo>
                <a:cubicBezTo>
                  <a:pt x="1535" y="31"/>
                  <a:pt x="1784" y="8"/>
                  <a:pt x="1860" y="0"/>
                </a:cubicBezTo>
              </a:path>
            </a:pathLst>
          </a:custGeom>
          <a:noFill/>
          <a:ln w="28575" cap="flat" cmpd="sng">
            <a:solidFill>
              <a:srgbClr val="66FF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9134" name="Group 46"/>
          <p:cNvGrpSpPr/>
          <p:nvPr/>
        </p:nvGrpSpPr>
        <p:grpSpPr bwMode="auto">
          <a:xfrm>
            <a:off x="3071813" y="2274888"/>
            <a:ext cx="4227512" cy="2376487"/>
            <a:chOff x="793" y="436"/>
            <a:chExt cx="2663" cy="1497"/>
          </a:xfrm>
        </p:grpSpPr>
        <p:sp>
          <p:nvSpPr>
            <p:cNvPr id="89096" name="Freeform 8"/>
            <p:cNvSpPr/>
            <p:nvPr/>
          </p:nvSpPr>
          <p:spPr bwMode="auto">
            <a:xfrm>
              <a:off x="1207" y="918"/>
              <a:ext cx="149" cy="264"/>
            </a:xfrm>
            <a:custGeom>
              <a:avLst/>
              <a:gdLst>
                <a:gd name="T0" fmla="*/ 0 w 118"/>
                <a:gd name="T1" fmla="*/ 274 h 274"/>
                <a:gd name="T2" fmla="*/ 13 w 118"/>
                <a:gd name="T3" fmla="*/ 240 h 274"/>
                <a:gd name="T4" fmla="*/ 29 w 118"/>
                <a:gd name="T5" fmla="*/ 200 h 274"/>
                <a:gd name="T6" fmla="*/ 59 w 118"/>
                <a:gd name="T7" fmla="*/ 127 h 274"/>
                <a:gd name="T8" fmla="*/ 75 w 118"/>
                <a:gd name="T9" fmla="*/ 90 h 274"/>
                <a:gd name="T10" fmla="*/ 89 w 118"/>
                <a:gd name="T11" fmla="*/ 56 h 274"/>
                <a:gd name="T12" fmla="*/ 105 w 118"/>
                <a:gd name="T13" fmla="*/ 27 h 274"/>
                <a:gd name="T14" fmla="*/ 118 w 118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8" h="274">
                  <a:moveTo>
                    <a:pt x="0" y="274"/>
                  </a:moveTo>
                  <a:lnTo>
                    <a:pt x="13" y="240"/>
                  </a:lnTo>
                  <a:lnTo>
                    <a:pt x="29" y="200"/>
                  </a:lnTo>
                  <a:lnTo>
                    <a:pt x="59" y="127"/>
                  </a:lnTo>
                  <a:lnTo>
                    <a:pt x="75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8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7" name="Freeform 9"/>
            <p:cNvSpPr/>
            <p:nvPr/>
          </p:nvSpPr>
          <p:spPr bwMode="auto">
            <a:xfrm>
              <a:off x="1356" y="809"/>
              <a:ext cx="147" cy="109"/>
            </a:xfrm>
            <a:custGeom>
              <a:avLst/>
              <a:gdLst>
                <a:gd name="T0" fmla="*/ 0 w 116"/>
                <a:gd name="T1" fmla="*/ 113 h 113"/>
                <a:gd name="T2" fmla="*/ 14 w 116"/>
                <a:gd name="T3" fmla="*/ 88 h 113"/>
                <a:gd name="T4" fmla="*/ 30 w 116"/>
                <a:gd name="T5" fmla="*/ 69 h 113"/>
                <a:gd name="T6" fmla="*/ 44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7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4" y="88"/>
                  </a:lnTo>
                  <a:lnTo>
                    <a:pt x="30" y="69"/>
                  </a:lnTo>
                  <a:lnTo>
                    <a:pt x="44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7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8" name="Freeform 10"/>
            <p:cNvSpPr/>
            <p:nvPr/>
          </p:nvSpPr>
          <p:spPr bwMode="auto">
            <a:xfrm>
              <a:off x="1503" y="809"/>
              <a:ext cx="151" cy="109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4 w 119"/>
                <a:gd name="T7" fmla="*/ 20 h 113"/>
                <a:gd name="T8" fmla="*/ 60 w 119"/>
                <a:gd name="T9" fmla="*/ 32 h 113"/>
                <a:gd name="T10" fmla="*/ 76 w 119"/>
                <a:gd name="T11" fmla="*/ 49 h 113"/>
                <a:gd name="T12" fmla="*/ 90 w 119"/>
                <a:gd name="T13" fmla="*/ 69 h 113"/>
                <a:gd name="T14" fmla="*/ 106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4" y="20"/>
                  </a:lnTo>
                  <a:lnTo>
                    <a:pt x="60" y="32"/>
                  </a:lnTo>
                  <a:lnTo>
                    <a:pt x="76" y="49"/>
                  </a:lnTo>
                  <a:lnTo>
                    <a:pt x="90" y="69"/>
                  </a:lnTo>
                  <a:lnTo>
                    <a:pt x="106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099" name="Freeform 11"/>
            <p:cNvSpPr/>
            <p:nvPr/>
          </p:nvSpPr>
          <p:spPr bwMode="auto">
            <a:xfrm>
              <a:off x="1654" y="918"/>
              <a:ext cx="147" cy="264"/>
            </a:xfrm>
            <a:custGeom>
              <a:avLst/>
              <a:gdLst>
                <a:gd name="T0" fmla="*/ 0 w 116"/>
                <a:gd name="T1" fmla="*/ 0 h 274"/>
                <a:gd name="T2" fmla="*/ 14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7 w 116"/>
                <a:gd name="T11" fmla="*/ 203 h 274"/>
                <a:gd name="T12" fmla="*/ 103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4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7" y="203"/>
                  </a:lnTo>
                  <a:lnTo>
                    <a:pt x="103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0" name="Freeform 12"/>
            <p:cNvSpPr/>
            <p:nvPr/>
          </p:nvSpPr>
          <p:spPr bwMode="auto">
            <a:xfrm>
              <a:off x="1801" y="1182"/>
              <a:ext cx="151" cy="262"/>
            </a:xfrm>
            <a:custGeom>
              <a:avLst/>
              <a:gdLst>
                <a:gd name="T0" fmla="*/ 0 w 119"/>
                <a:gd name="T1" fmla="*/ 0 h 271"/>
                <a:gd name="T2" fmla="*/ 14 w 119"/>
                <a:gd name="T3" fmla="*/ 34 h 271"/>
                <a:gd name="T4" fmla="*/ 30 w 119"/>
                <a:gd name="T5" fmla="*/ 71 h 271"/>
                <a:gd name="T6" fmla="*/ 60 w 119"/>
                <a:gd name="T7" fmla="*/ 146 h 271"/>
                <a:gd name="T8" fmla="*/ 76 w 119"/>
                <a:gd name="T9" fmla="*/ 181 h 271"/>
                <a:gd name="T10" fmla="*/ 89 w 119"/>
                <a:gd name="T11" fmla="*/ 215 h 271"/>
                <a:gd name="T12" fmla="*/ 106 w 119"/>
                <a:gd name="T13" fmla="*/ 244 h 271"/>
                <a:gd name="T14" fmla="*/ 119 w 119"/>
                <a:gd name="T15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1">
                  <a:moveTo>
                    <a:pt x="0" y="0"/>
                  </a:moveTo>
                  <a:lnTo>
                    <a:pt x="14" y="34"/>
                  </a:lnTo>
                  <a:lnTo>
                    <a:pt x="30" y="71"/>
                  </a:lnTo>
                  <a:lnTo>
                    <a:pt x="60" y="146"/>
                  </a:lnTo>
                  <a:lnTo>
                    <a:pt x="76" y="181"/>
                  </a:lnTo>
                  <a:lnTo>
                    <a:pt x="89" y="215"/>
                  </a:lnTo>
                  <a:lnTo>
                    <a:pt x="106" y="244"/>
                  </a:lnTo>
                  <a:lnTo>
                    <a:pt x="119" y="271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1" name="Freeform 13"/>
            <p:cNvSpPr/>
            <p:nvPr/>
          </p:nvSpPr>
          <p:spPr bwMode="auto">
            <a:xfrm>
              <a:off x="1952" y="1444"/>
              <a:ext cx="147" cy="111"/>
            </a:xfrm>
            <a:custGeom>
              <a:avLst/>
              <a:gdLst>
                <a:gd name="T0" fmla="*/ 0 w 116"/>
                <a:gd name="T1" fmla="*/ 0 h 115"/>
                <a:gd name="T2" fmla="*/ 14 w 116"/>
                <a:gd name="T3" fmla="*/ 25 h 115"/>
                <a:gd name="T4" fmla="*/ 30 w 116"/>
                <a:gd name="T5" fmla="*/ 44 h 115"/>
                <a:gd name="T6" fmla="*/ 43 w 116"/>
                <a:gd name="T7" fmla="*/ 64 h 115"/>
                <a:gd name="T8" fmla="*/ 57 w 116"/>
                <a:gd name="T9" fmla="*/ 81 h 115"/>
                <a:gd name="T10" fmla="*/ 73 w 116"/>
                <a:gd name="T11" fmla="*/ 96 h 115"/>
                <a:gd name="T12" fmla="*/ 87 w 116"/>
                <a:gd name="T13" fmla="*/ 105 h 115"/>
                <a:gd name="T14" fmla="*/ 103 w 116"/>
                <a:gd name="T15" fmla="*/ 113 h 115"/>
                <a:gd name="T16" fmla="*/ 116 w 116"/>
                <a:gd name="T17" fmla="*/ 115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5">
                  <a:moveTo>
                    <a:pt x="0" y="0"/>
                  </a:moveTo>
                  <a:lnTo>
                    <a:pt x="14" y="25"/>
                  </a:lnTo>
                  <a:lnTo>
                    <a:pt x="30" y="44"/>
                  </a:lnTo>
                  <a:lnTo>
                    <a:pt x="43" y="64"/>
                  </a:lnTo>
                  <a:lnTo>
                    <a:pt x="57" y="81"/>
                  </a:lnTo>
                  <a:lnTo>
                    <a:pt x="73" y="96"/>
                  </a:lnTo>
                  <a:lnTo>
                    <a:pt x="87" y="105"/>
                  </a:lnTo>
                  <a:lnTo>
                    <a:pt x="103" y="113"/>
                  </a:lnTo>
                  <a:lnTo>
                    <a:pt x="116" y="115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2" name="Freeform 14"/>
            <p:cNvSpPr/>
            <p:nvPr/>
          </p:nvSpPr>
          <p:spPr bwMode="auto">
            <a:xfrm>
              <a:off x="2099" y="1444"/>
              <a:ext cx="151" cy="111"/>
            </a:xfrm>
            <a:custGeom>
              <a:avLst/>
              <a:gdLst>
                <a:gd name="T0" fmla="*/ 0 w 119"/>
                <a:gd name="T1" fmla="*/ 115 h 115"/>
                <a:gd name="T2" fmla="*/ 14 w 119"/>
                <a:gd name="T3" fmla="*/ 113 h 115"/>
                <a:gd name="T4" fmla="*/ 30 w 119"/>
                <a:gd name="T5" fmla="*/ 105 h 115"/>
                <a:gd name="T6" fmla="*/ 43 w 119"/>
                <a:gd name="T7" fmla="*/ 96 h 115"/>
                <a:gd name="T8" fmla="*/ 60 w 119"/>
                <a:gd name="T9" fmla="*/ 81 h 115"/>
                <a:gd name="T10" fmla="*/ 76 w 119"/>
                <a:gd name="T11" fmla="*/ 64 h 115"/>
                <a:gd name="T12" fmla="*/ 89 w 119"/>
                <a:gd name="T13" fmla="*/ 44 h 115"/>
                <a:gd name="T14" fmla="*/ 106 w 119"/>
                <a:gd name="T15" fmla="*/ 25 h 115"/>
                <a:gd name="T16" fmla="*/ 119 w 119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5">
                  <a:moveTo>
                    <a:pt x="0" y="115"/>
                  </a:moveTo>
                  <a:lnTo>
                    <a:pt x="14" y="113"/>
                  </a:lnTo>
                  <a:lnTo>
                    <a:pt x="30" y="105"/>
                  </a:lnTo>
                  <a:lnTo>
                    <a:pt x="43" y="96"/>
                  </a:lnTo>
                  <a:lnTo>
                    <a:pt x="60" y="81"/>
                  </a:lnTo>
                  <a:lnTo>
                    <a:pt x="76" y="64"/>
                  </a:lnTo>
                  <a:lnTo>
                    <a:pt x="89" y="44"/>
                  </a:lnTo>
                  <a:lnTo>
                    <a:pt x="106" y="25"/>
                  </a:lnTo>
                  <a:lnTo>
                    <a:pt x="119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Freeform 15"/>
            <p:cNvSpPr/>
            <p:nvPr/>
          </p:nvSpPr>
          <p:spPr bwMode="auto">
            <a:xfrm>
              <a:off x="2250" y="1182"/>
              <a:ext cx="148" cy="262"/>
            </a:xfrm>
            <a:custGeom>
              <a:avLst/>
              <a:gdLst>
                <a:gd name="T0" fmla="*/ 0 w 116"/>
                <a:gd name="T1" fmla="*/ 271 h 271"/>
                <a:gd name="T2" fmla="*/ 14 w 116"/>
                <a:gd name="T3" fmla="*/ 244 h 271"/>
                <a:gd name="T4" fmla="*/ 30 w 116"/>
                <a:gd name="T5" fmla="*/ 215 h 271"/>
                <a:gd name="T6" fmla="*/ 43 w 116"/>
                <a:gd name="T7" fmla="*/ 181 h 271"/>
                <a:gd name="T8" fmla="*/ 57 w 116"/>
                <a:gd name="T9" fmla="*/ 146 h 271"/>
                <a:gd name="T10" fmla="*/ 86 w 116"/>
                <a:gd name="T11" fmla="*/ 71 h 271"/>
                <a:gd name="T12" fmla="*/ 103 w 116"/>
                <a:gd name="T13" fmla="*/ 34 h 271"/>
                <a:gd name="T14" fmla="*/ 116 w 116"/>
                <a:gd name="T15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1">
                  <a:moveTo>
                    <a:pt x="0" y="271"/>
                  </a:moveTo>
                  <a:lnTo>
                    <a:pt x="14" y="244"/>
                  </a:lnTo>
                  <a:lnTo>
                    <a:pt x="30" y="215"/>
                  </a:lnTo>
                  <a:lnTo>
                    <a:pt x="43" y="181"/>
                  </a:lnTo>
                  <a:lnTo>
                    <a:pt x="57" y="146"/>
                  </a:lnTo>
                  <a:lnTo>
                    <a:pt x="86" y="71"/>
                  </a:lnTo>
                  <a:lnTo>
                    <a:pt x="103" y="34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4" name="Freeform 16"/>
            <p:cNvSpPr/>
            <p:nvPr/>
          </p:nvSpPr>
          <p:spPr bwMode="auto">
            <a:xfrm>
              <a:off x="2398" y="918"/>
              <a:ext cx="151" cy="264"/>
            </a:xfrm>
            <a:custGeom>
              <a:avLst/>
              <a:gdLst>
                <a:gd name="T0" fmla="*/ 0 w 119"/>
                <a:gd name="T1" fmla="*/ 274 h 274"/>
                <a:gd name="T2" fmla="*/ 14 w 119"/>
                <a:gd name="T3" fmla="*/ 240 h 274"/>
                <a:gd name="T4" fmla="*/ 30 w 119"/>
                <a:gd name="T5" fmla="*/ 203 h 274"/>
                <a:gd name="T6" fmla="*/ 60 w 119"/>
                <a:gd name="T7" fmla="*/ 127 h 274"/>
                <a:gd name="T8" fmla="*/ 76 w 119"/>
                <a:gd name="T9" fmla="*/ 90 h 274"/>
                <a:gd name="T10" fmla="*/ 89 w 119"/>
                <a:gd name="T11" fmla="*/ 56 h 274"/>
                <a:gd name="T12" fmla="*/ 105 w 119"/>
                <a:gd name="T13" fmla="*/ 27 h 274"/>
                <a:gd name="T14" fmla="*/ 119 w 119"/>
                <a:gd name="T15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9" h="274">
                  <a:moveTo>
                    <a:pt x="0" y="274"/>
                  </a:moveTo>
                  <a:lnTo>
                    <a:pt x="14" y="240"/>
                  </a:lnTo>
                  <a:lnTo>
                    <a:pt x="30" y="203"/>
                  </a:lnTo>
                  <a:lnTo>
                    <a:pt x="60" y="127"/>
                  </a:lnTo>
                  <a:lnTo>
                    <a:pt x="76" y="90"/>
                  </a:lnTo>
                  <a:lnTo>
                    <a:pt x="89" y="56"/>
                  </a:lnTo>
                  <a:lnTo>
                    <a:pt x="105" y="27"/>
                  </a:lnTo>
                  <a:lnTo>
                    <a:pt x="119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5" name="Freeform 17"/>
            <p:cNvSpPr/>
            <p:nvPr/>
          </p:nvSpPr>
          <p:spPr bwMode="auto">
            <a:xfrm>
              <a:off x="2549" y="809"/>
              <a:ext cx="147" cy="109"/>
            </a:xfrm>
            <a:custGeom>
              <a:avLst/>
              <a:gdLst>
                <a:gd name="T0" fmla="*/ 0 w 116"/>
                <a:gd name="T1" fmla="*/ 113 h 113"/>
                <a:gd name="T2" fmla="*/ 13 w 116"/>
                <a:gd name="T3" fmla="*/ 88 h 113"/>
                <a:gd name="T4" fmla="*/ 30 w 116"/>
                <a:gd name="T5" fmla="*/ 69 h 113"/>
                <a:gd name="T6" fmla="*/ 43 w 116"/>
                <a:gd name="T7" fmla="*/ 49 h 113"/>
                <a:gd name="T8" fmla="*/ 57 w 116"/>
                <a:gd name="T9" fmla="*/ 32 h 113"/>
                <a:gd name="T10" fmla="*/ 73 w 116"/>
                <a:gd name="T11" fmla="*/ 20 h 113"/>
                <a:gd name="T12" fmla="*/ 86 w 116"/>
                <a:gd name="T13" fmla="*/ 8 h 113"/>
                <a:gd name="T14" fmla="*/ 103 w 116"/>
                <a:gd name="T15" fmla="*/ 3 h 113"/>
                <a:gd name="T16" fmla="*/ 116 w 116"/>
                <a:gd name="T1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" h="113">
                  <a:moveTo>
                    <a:pt x="0" y="113"/>
                  </a:moveTo>
                  <a:lnTo>
                    <a:pt x="13" y="88"/>
                  </a:lnTo>
                  <a:lnTo>
                    <a:pt x="30" y="69"/>
                  </a:lnTo>
                  <a:lnTo>
                    <a:pt x="43" y="49"/>
                  </a:lnTo>
                  <a:lnTo>
                    <a:pt x="57" y="32"/>
                  </a:lnTo>
                  <a:lnTo>
                    <a:pt x="73" y="20"/>
                  </a:lnTo>
                  <a:lnTo>
                    <a:pt x="86" y="8"/>
                  </a:lnTo>
                  <a:lnTo>
                    <a:pt x="103" y="3"/>
                  </a:lnTo>
                  <a:lnTo>
                    <a:pt x="116" y="0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6" name="Freeform 18"/>
            <p:cNvSpPr/>
            <p:nvPr/>
          </p:nvSpPr>
          <p:spPr bwMode="auto">
            <a:xfrm>
              <a:off x="2696" y="809"/>
              <a:ext cx="151" cy="109"/>
            </a:xfrm>
            <a:custGeom>
              <a:avLst/>
              <a:gdLst>
                <a:gd name="T0" fmla="*/ 0 w 119"/>
                <a:gd name="T1" fmla="*/ 0 h 113"/>
                <a:gd name="T2" fmla="*/ 14 w 119"/>
                <a:gd name="T3" fmla="*/ 3 h 113"/>
                <a:gd name="T4" fmla="*/ 30 w 119"/>
                <a:gd name="T5" fmla="*/ 8 h 113"/>
                <a:gd name="T6" fmla="*/ 43 w 119"/>
                <a:gd name="T7" fmla="*/ 20 h 113"/>
                <a:gd name="T8" fmla="*/ 59 w 119"/>
                <a:gd name="T9" fmla="*/ 32 h 113"/>
                <a:gd name="T10" fmla="*/ 76 w 119"/>
                <a:gd name="T11" fmla="*/ 49 h 113"/>
                <a:gd name="T12" fmla="*/ 89 w 119"/>
                <a:gd name="T13" fmla="*/ 69 h 113"/>
                <a:gd name="T14" fmla="*/ 105 w 119"/>
                <a:gd name="T15" fmla="*/ 88 h 113"/>
                <a:gd name="T16" fmla="*/ 119 w 119"/>
                <a:gd name="T17" fmla="*/ 113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113">
                  <a:moveTo>
                    <a:pt x="0" y="0"/>
                  </a:moveTo>
                  <a:lnTo>
                    <a:pt x="14" y="3"/>
                  </a:lnTo>
                  <a:lnTo>
                    <a:pt x="30" y="8"/>
                  </a:lnTo>
                  <a:lnTo>
                    <a:pt x="43" y="20"/>
                  </a:lnTo>
                  <a:lnTo>
                    <a:pt x="59" y="32"/>
                  </a:lnTo>
                  <a:lnTo>
                    <a:pt x="76" y="49"/>
                  </a:lnTo>
                  <a:lnTo>
                    <a:pt x="89" y="69"/>
                  </a:lnTo>
                  <a:lnTo>
                    <a:pt x="105" y="88"/>
                  </a:lnTo>
                  <a:lnTo>
                    <a:pt x="119" y="113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7" name="Freeform 19"/>
            <p:cNvSpPr/>
            <p:nvPr/>
          </p:nvSpPr>
          <p:spPr bwMode="auto">
            <a:xfrm>
              <a:off x="2847" y="918"/>
              <a:ext cx="147" cy="264"/>
            </a:xfrm>
            <a:custGeom>
              <a:avLst/>
              <a:gdLst>
                <a:gd name="T0" fmla="*/ 0 w 116"/>
                <a:gd name="T1" fmla="*/ 0 h 274"/>
                <a:gd name="T2" fmla="*/ 13 w 116"/>
                <a:gd name="T3" fmla="*/ 27 h 274"/>
                <a:gd name="T4" fmla="*/ 30 w 116"/>
                <a:gd name="T5" fmla="*/ 56 h 274"/>
                <a:gd name="T6" fmla="*/ 43 w 116"/>
                <a:gd name="T7" fmla="*/ 90 h 274"/>
                <a:gd name="T8" fmla="*/ 57 w 116"/>
                <a:gd name="T9" fmla="*/ 127 h 274"/>
                <a:gd name="T10" fmla="*/ 86 w 116"/>
                <a:gd name="T11" fmla="*/ 203 h 274"/>
                <a:gd name="T12" fmla="*/ 102 w 116"/>
                <a:gd name="T13" fmla="*/ 240 h 274"/>
                <a:gd name="T14" fmla="*/ 116 w 116"/>
                <a:gd name="T15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274">
                  <a:moveTo>
                    <a:pt x="0" y="0"/>
                  </a:moveTo>
                  <a:lnTo>
                    <a:pt x="13" y="27"/>
                  </a:lnTo>
                  <a:lnTo>
                    <a:pt x="30" y="56"/>
                  </a:lnTo>
                  <a:lnTo>
                    <a:pt x="43" y="90"/>
                  </a:lnTo>
                  <a:lnTo>
                    <a:pt x="57" y="127"/>
                  </a:lnTo>
                  <a:lnTo>
                    <a:pt x="86" y="203"/>
                  </a:lnTo>
                  <a:lnTo>
                    <a:pt x="102" y="240"/>
                  </a:lnTo>
                  <a:lnTo>
                    <a:pt x="116" y="274"/>
                  </a:lnTo>
                </a:path>
              </a:pathLst>
            </a:custGeom>
            <a:noFill/>
            <a:ln w="28575" cmpd="sng">
              <a:solidFill>
                <a:srgbClr val="FF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8" name="Line 20"/>
            <p:cNvSpPr>
              <a:spLocks noChangeShapeType="1"/>
            </p:cNvSpPr>
            <p:nvPr/>
          </p:nvSpPr>
          <p:spPr bwMode="auto">
            <a:xfrm>
              <a:off x="2994" y="1182"/>
              <a:ext cx="151" cy="2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9" name="Line 21"/>
            <p:cNvSpPr>
              <a:spLocks noChangeShapeType="1"/>
            </p:cNvSpPr>
            <p:nvPr/>
          </p:nvSpPr>
          <p:spPr bwMode="auto">
            <a:xfrm>
              <a:off x="793" y="1162"/>
              <a:ext cx="24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0" name="Line 22"/>
            <p:cNvSpPr>
              <a:spLocks noChangeShapeType="1"/>
            </p:cNvSpPr>
            <p:nvPr/>
          </p:nvSpPr>
          <p:spPr bwMode="auto">
            <a:xfrm flipV="1">
              <a:off x="1474" y="529"/>
              <a:ext cx="18" cy="140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9111" name="Text Box 23"/>
            <p:cNvSpPr txBox="1">
              <a:spLocks noChangeArrowheads="1"/>
            </p:cNvSpPr>
            <p:nvPr/>
          </p:nvSpPr>
          <p:spPr bwMode="auto">
            <a:xfrm>
              <a:off x="3288" y="1117"/>
              <a:ext cx="16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2" name="Text Box 24"/>
            <p:cNvSpPr txBox="1">
              <a:spLocks noChangeArrowheads="1"/>
            </p:cNvSpPr>
            <p:nvPr/>
          </p:nvSpPr>
          <p:spPr bwMode="auto">
            <a:xfrm>
              <a:off x="1217" y="436"/>
              <a:ext cx="16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40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9113" name="Text Box 25"/>
            <p:cNvSpPr txBox="1">
              <a:spLocks noChangeArrowheads="1"/>
            </p:cNvSpPr>
            <p:nvPr/>
          </p:nvSpPr>
          <p:spPr bwMode="auto">
            <a:xfrm>
              <a:off x="1247" y="1238"/>
              <a:ext cx="231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9136" name="Freeform 48"/>
          <p:cNvSpPr/>
          <p:nvPr/>
        </p:nvSpPr>
        <p:spPr bwMode="auto">
          <a:xfrm>
            <a:off x="4152900" y="2971800"/>
            <a:ext cx="2303463" cy="1547813"/>
          </a:xfrm>
          <a:custGeom>
            <a:avLst/>
            <a:gdLst>
              <a:gd name="T0" fmla="*/ 0 w 1497"/>
              <a:gd name="T1" fmla="*/ 287 h 975"/>
              <a:gd name="T2" fmla="*/ 91 w 1497"/>
              <a:gd name="T3" fmla="*/ 287 h 975"/>
              <a:gd name="T4" fmla="*/ 272 w 1497"/>
              <a:gd name="T5" fmla="*/ 514 h 975"/>
              <a:gd name="T6" fmla="*/ 590 w 1497"/>
              <a:gd name="T7" fmla="*/ 922 h 975"/>
              <a:gd name="T8" fmla="*/ 816 w 1497"/>
              <a:gd name="T9" fmla="*/ 831 h 975"/>
              <a:gd name="T10" fmla="*/ 1179 w 1497"/>
              <a:gd name="T11" fmla="*/ 106 h 975"/>
              <a:gd name="T12" fmla="*/ 1406 w 1497"/>
              <a:gd name="T13" fmla="*/ 196 h 975"/>
              <a:gd name="T14" fmla="*/ 1497 w 1497"/>
              <a:gd name="T15" fmla="*/ 332 h 9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97" h="975">
                <a:moveTo>
                  <a:pt x="0" y="287"/>
                </a:moveTo>
                <a:cubicBezTo>
                  <a:pt x="23" y="268"/>
                  <a:pt x="46" y="249"/>
                  <a:pt x="91" y="287"/>
                </a:cubicBezTo>
                <a:cubicBezTo>
                  <a:pt x="136" y="325"/>
                  <a:pt x="189" y="408"/>
                  <a:pt x="272" y="514"/>
                </a:cubicBezTo>
                <a:cubicBezTo>
                  <a:pt x="355" y="620"/>
                  <a:pt x="499" y="869"/>
                  <a:pt x="590" y="922"/>
                </a:cubicBezTo>
                <a:cubicBezTo>
                  <a:pt x="681" y="975"/>
                  <a:pt x="718" y="967"/>
                  <a:pt x="816" y="831"/>
                </a:cubicBezTo>
                <a:cubicBezTo>
                  <a:pt x="914" y="695"/>
                  <a:pt x="1081" y="212"/>
                  <a:pt x="1179" y="106"/>
                </a:cubicBezTo>
                <a:cubicBezTo>
                  <a:pt x="1277" y="0"/>
                  <a:pt x="1353" y="158"/>
                  <a:pt x="1406" y="196"/>
                </a:cubicBezTo>
                <a:cubicBezTo>
                  <a:pt x="1459" y="234"/>
                  <a:pt x="1482" y="309"/>
                  <a:pt x="1497" y="332"/>
                </a:cubicBezTo>
              </a:path>
            </a:pathLst>
          </a:custGeom>
          <a:noFill/>
          <a:ln w="28575" cmpd="sng">
            <a:solidFill>
              <a:srgbClr val="FF99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9138" name="Group 5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9139" name="Picture 51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140" name="Text Box 5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9141" name="Group 5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9142" name="Picture 54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143" name="Text Box 5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89147" name="Object 59"/>
          <p:cNvGraphicFramePr>
            <a:graphicFrameLocks noChangeAspect="1"/>
          </p:cNvGraphicFramePr>
          <p:nvPr/>
        </p:nvGraphicFramePr>
        <p:xfrm>
          <a:off x="2682875" y="1410970"/>
          <a:ext cx="5491163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86" name="公式" r:id="rId3" imgW="3251200" imgH="469900" progId="Equation.3">
                  <p:embed/>
                </p:oleObj>
              </mc:Choice>
              <mc:Fallback>
                <p:oleObj name="公式" r:id="rId3" imgW="3251200" imgH="46990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75" y="1410970"/>
                        <a:ext cx="5491163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151" name="Group 6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9152" name="Picture 64" descr="7890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153" name="Text Box 6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1775146" y="5316701"/>
            <a:ext cx="822325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P149</a:t>
            </a:r>
            <a:r>
              <a:rPr lang="zh-CN" altLang="en-US" b="0" dirty="0" smtClean="0">
                <a:solidFill>
                  <a:srgbClr val="FF0000"/>
                </a:solidFill>
                <a:latin typeface="+mn-ea"/>
                <a:ea typeface="+mn-ea"/>
              </a:rPr>
              <a:t>：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RL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串联电路正弦激励下的零状态响应，</a:t>
            </a:r>
            <a:endParaRPr lang="en-US" altLang="zh-CN" b="0" dirty="0" smtClean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b="0" dirty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 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                   </a:t>
            </a:r>
            <a:r>
              <a:rPr lang="zh-CN" altLang="en-US" b="0" dirty="0" smtClean="0">
                <a:solidFill>
                  <a:schemeClr val="bg1"/>
                </a:solidFill>
                <a:latin typeface="+mn-lt"/>
                <a:ea typeface="华文行楷" panose="02010800040101010101" pitchFamily="2" charset="-122"/>
              </a:rPr>
              <a:t>时域分析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，确定</a:t>
            </a:r>
            <a:r>
              <a:rPr lang="en-US" altLang="zh-CN" i="1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I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m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和</a:t>
            </a:r>
            <a:r>
              <a:rPr lang="az-Cyrl-AZ" altLang="zh-CN" i="1" dirty="0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Ф</a:t>
            </a:r>
            <a:r>
              <a:rPr lang="en-US" altLang="zh-CN" i="1" baseline="-25000" dirty="0" err="1" smtClean="0">
                <a:solidFill>
                  <a:srgbClr val="FF0000"/>
                </a:solidFill>
                <a:latin typeface="+mn-lt"/>
                <a:ea typeface="华文行楷" panose="02010800040101010101" pitchFamily="2" charset="-122"/>
              </a:rPr>
              <a:t>i</a:t>
            </a:r>
            <a:endParaRPr lang="zh-CN" altLang="en-US" i="1" baseline="-25000" dirty="0">
              <a:solidFill>
                <a:srgbClr val="FF000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相量法例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9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9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8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14" grpId="0" bldLvl="0" animBg="1"/>
      <p:bldP spid="89116" grpId="0" bldLvl="0" animBg="1"/>
      <p:bldP spid="89136" grpId="0" bldLvl="0" animBg="1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1418273" y="1265555"/>
            <a:ext cx="8424862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Z 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/>
              </a:rPr>
              <a:t>—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zh-CN" altLang="en-US" dirty="0"/>
              <a:t>复阻抗；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|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| 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—</a:t>
            </a:r>
            <a:r>
              <a:rPr kumimoji="1" lang="zh-CN" altLang="en-US" dirty="0"/>
              <a:t>复阻抗的模；</a:t>
            </a:r>
            <a:r>
              <a:rPr kumimoji="1" lang="zh-CN" altLang="en-US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kumimoji="1" lang="en-US" altLang="zh-CN" i="1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/>
                <a:sym typeface="Symbol" panose="05050102010706020507" pitchFamily="18" charset="2"/>
              </a:rPr>
              <a:t>—</a:t>
            </a:r>
            <a:r>
              <a:rPr kumimoji="1" lang="zh-CN" altLang="en-US" dirty="0">
                <a:sym typeface="Symbol" panose="05050102010706020507" pitchFamily="18" charset="2"/>
              </a:rPr>
              <a:t>阻抗角；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R 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/>
              </a:rPr>
              <a:t>—</a:t>
            </a:r>
            <a:r>
              <a:rPr kumimoji="1" lang="zh-CN" altLang="en-US" dirty="0"/>
              <a:t>电阻</a:t>
            </a:r>
            <a:r>
              <a:rPr kumimoji="1" lang="en-US" altLang="zh-CN" dirty="0"/>
              <a:t>(</a:t>
            </a:r>
            <a:r>
              <a:rPr kumimoji="1" lang="zh-CN" altLang="en-US" dirty="0"/>
              <a:t>阻抗的实部</a:t>
            </a:r>
            <a:r>
              <a:rPr kumimoji="1" lang="en-US" altLang="zh-CN" dirty="0"/>
              <a:t>)</a:t>
            </a:r>
            <a:r>
              <a:rPr kumimoji="1" lang="zh-CN" altLang="en-US" dirty="0"/>
              <a:t>；</a:t>
            </a:r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/>
              </a:rPr>
              <a:t>—</a:t>
            </a:r>
            <a:r>
              <a:rPr kumimoji="1" lang="zh-CN" altLang="en-US" dirty="0"/>
              <a:t>电抗</a:t>
            </a:r>
            <a:r>
              <a:rPr kumimoji="1" lang="en-US" altLang="zh-CN" dirty="0"/>
              <a:t>(</a:t>
            </a:r>
            <a:r>
              <a:rPr kumimoji="1" lang="zh-CN" altLang="en-US" dirty="0"/>
              <a:t>阻抗的虚部</a:t>
            </a:r>
            <a:r>
              <a:rPr kumimoji="1" lang="en-US" altLang="zh-CN" dirty="0"/>
              <a:t>)</a:t>
            </a:r>
            <a:r>
              <a:rPr kumimoji="1" lang="zh-CN" altLang="en-US" dirty="0"/>
              <a:t>。</a:t>
            </a:r>
            <a:endParaRPr kumimoji="1" lang="zh-CN" altLang="en-US" dirty="0"/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1562100" y="2978785"/>
            <a:ext cx="18961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转换关系：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3450590" y="2405380"/>
          <a:ext cx="335915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6" name="公式" r:id="rId1" imgW="2032000" imgH="1028700" progId="Equation.3">
                  <p:embed/>
                </p:oleObj>
              </mc:Choice>
              <mc:Fallback>
                <p:oleObj name="公式" r:id="rId1" imgW="20320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590" y="2405380"/>
                        <a:ext cx="335915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1706563" y="4792980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或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66596" name="Group 36"/>
          <p:cNvGrpSpPr/>
          <p:nvPr/>
        </p:nvGrpSpPr>
        <p:grpSpPr bwMode="auto">
          <a:xfrm>
            <a:off x="2570163" y="4418330"/>
            <a:ext cx="2520950" cy="1322388"/>
            <a:chOff x="1111" y="1979"/>
            <a:chExt cx="1588" cy="833"/>
          </a:xfrm>
        </p:grpSpPr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1267" y="1979"/>
              <a:ext cx="1432" cy="8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|cos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endPara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=|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|sin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endPara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69" name="AutoShape 9"/>
            <p:cNvSpPr/>
            <p:nvPr/>
          </p:nvSpPr>
          <p:spPr bwMode="auto">
            <a:xfrm>
              <a:off x="1111" y="2069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6579" name="Text Box 19"/>
          <p:cNvSpPr txBox="1">
            <a:spLocks noChangeArrowheads="1"/>
          </p:cNvSpPr>
          <p:nvPr/>
        </p:nvSpPr>
        <p:spPr bwMode="auto">
          <a:xfrm>
            <a:off x="8331518" y="5602923"/>
            <a:ext cx="2232025" cy="519112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阻抗三角形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6597" name="Group 37"/>
          <p:cNvGrpSpPr/>
          <p:nvPr/>
        </p:nvGrpSpPr>
        <p:grpSpPr bwMode="auto">
          <a:xfrm>
            <a:off x="8300720" y="3497580"/>
            <a:ext cx="2871644" cy="2000711"/>
            <a:chOff x="2290" y="2795"/>
            <a:chExt cx="1352" cy="996"/>
          </a:xfrm>
        </p:grpSpPr>
        <p:sp>
          <p:nvSpPr>
            <p:cNvPr id="66571" name="Line 11"/>
            <p:cNvSpPr>
              <a:spLocks noChangeShapeType="1"/>
            </p:cNvSpPr>
            <p:nvPr/>
          </p:nvSpPr>
          <p:spPr bwMode="auto">
            <a:xfrm>
              <a:off x="2290" y="3566"/>
              <a:ext cx="1089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2" name="Line 12"/>
            <p:cNvSpPr>
              <a:spLocks noChangeShapeType="1"/>
            </p:cNvSpPr>
            <p:nvPr/>
          </p:nvSpPr>
          <p:spPr bwMode="auto">
            <a:xfrm flipV="1">
              <a:off x="3376" y="2795"/>
              <a:ext cx="0" cy="76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3" name="Line 13"/>
            <p:cNvSpPr>
              <a:spLocks noChangeShapeType="1"/>
            </p:cNvSpPr>
            <p:nvPr/>
          </p:nvSpPr>
          <p:spPr bwMode="auto">
            <a:xfrm flipH="1">
              <a:off x="2290" y="2795"/>
              <a:ext cx="1089" cy="771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4" name="Freeform 14"/>
            <p:cNvSpPr/>
            <p:nvPr/>
          </p:nvSpPr>
          <p:spPr bwMode="auto">
            <a:xfrm>
              <a:off x="2464" y="3455"/>
              <a:ext cx="60" cy="108"/>
            </a:xfrm>
            <a:custGeom>
              <a:avLst/>
              <a:gdLst>
                <a:gd name="T0" fmla="*/ 0 w 60"/>
                <a:gd name="T1" fmla="*/ 0 h 108"/>
                <a:gd name="T2" fmla="*/ 60 w 60"/>
                <a:gd name="T3" fmla="*/ 108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08">
                  <a:moveTo>
                    <a:pt x="0" y="0"/>
                  </a:moveTo>
                  <a:cubicBezTo>
                    <a:pt x="41" y="27"/>
                    <a:pt x="60" y="55"/>
                    <a:pt x="60" y="108"/>
                  </a:cubicBezTo>
                </a:path>
              </a:pathLst>
            </a:custGeom>
            <a:noFill/>
            <a:ln w="38100" cmpd="sng">
              <a:solidFill>
                <a:srgbClr val="66FF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5" name="Text Box 15"/>
            <p:cNvSpPr txBox="1">
              <a:spLocks noChangeArrowheads="1"/>
            </p:cNvSpPr>
            <p:nvPr/>
          </p:nvSpPr>
          <p:spPr bwMode="auto">
            <a:xfrm>
              <a:off x="2560" y="2931"/>
              <a:ext cx="363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|Z|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6" name="Text Box 16"/>
            <p:cNvSpPr txBox="1">
              <a:spLocks noChangeArrowheads="1"/>
            </p:cNvSpPr>
            <p:nvPr/>
          </p:nvSpPr>
          <p:spPr bwMode="auto">
            <a:xfrm>
              <a:off x="2800" y="3531"/>
              <a:ext cx="252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7" name="Text Box 17"/>
            <p:cNvSpPr txBox="1">
              <a:spLocks noChangeArrowheads="1"/>
            </p:cNvSpPr>
            <p:nvPr/>
          </p:nvSpPr>
          <p:spPr bwMode="auto">
            <a:xfrm>
              <a:off x="3390" y="3066"/>
              <a:ext cx="252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78" name="Text Box 18"/>
            <p:cNvSpPr txBox="1">
              <a:spLocks noChangeArrowheads="1"/>
            </p:cNvSpPr>
            <p:nvPr/>
          </p:nvSpPr>
          <p:spPr bwMode="auto">
            <a:xfrm>
              <a:off x="2546" y="3279"/>
              <a:ext cx="331" cy="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6580" name="Freeform 20"/>
            <p:cNvSpPr/>
            <p:nvPr/>
          </p:nvSpPr>
          <p:spPr bwMode="auto">
            <a:xfrm>
              <a:off x="3232" y="3419"/>
              <a:ext cx="144" cy="144"/>
            </a:xfrm>
            <a:custGeom>
              <a:avLst/>
              <a:gdLst>
                <a:gd name="T0" fmla="*/ 96 w 96"/>
                <a:gd name="T1" fmla="*/ 0 h 144"/>
                <a:gd name="T2" fmla="*/ 0 w 96"/>
                <a:gd name="T3" fmla="*/ 0 h 144"/>
                <a:gd name="T4" fmla="*/ 0 w 96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144">
                  <a:moveTo>
                    <a:pt x="96" y="0"/>
                  </a:moveTo>
                  <a:lnTo>
                    <a:pt x="0" y="0"/>
                  </a:lnTo>
                  <a:lnTo>
                    <a:pt x="0" y="144"/>
                  </a:lnTo>
                </a:path>
              </a:pathLst>
            </a:custGeom>
            <a:noFill/>
            <a:ln w="38100" cap="flat" cmpd="sng">
              <a:solidFill>
                <a:srgbClr val="66FF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6581" name="Object 21"/>
          <p:cNvGraphicFramePr>
            <a:graphicFrameLocks noChangeAspect="1"/>
          </p:cNvGraphicFramePr>
          <p:nvPr/>
        </p:nvGraphicFramePr>
        <p:xfrm>
          <a:off x="5382260" y="4288473"/>
          <a:ext cx="1870075" cy="166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67" name="公式" r:id="rId3" imgW="1079500" imgH="965200" progId="Equation.3">
                  <p:embed/>
                </p:oleObj>
              </mc:Choice>
              <mc:Fallback>
                <p:oleObj name="公式" r:id="rId3" imgW="1079500" imgH="965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260" y="4288473"/>
                        <a:ext cx="1870075" cy="166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87" name="Group 2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66588" name="Picture 2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589" name="Text Box 2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6590" name="Group 3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66591" name="Picture 3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592" name="Text Box 3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66601" name="Group 4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66602" name="Picture 4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603" name="Text Box 4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148955" y="2470150"/>
            <a:ext cx="1960880" cy="50228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感抗、容抗</a:t>
            </a:r>
            <a:endParaRPr lang="zh-CN" altLang="en-US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4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阻抗三角形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65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20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6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6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6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6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ldLvl="0" animBg="1" autoUpdateAnimBg="0"/>
      <p:bldP spid="66564" grpId="0" bldLvl="0" animBg="1"/>
      <p:bldP spid="66566" grpId="0" bldLvl="0" animBg="1" autoUpdateAnimBg="0"/>
      <p:bldP spid="66579" grpId="0" bldLvl="0" animBg="1"/>
      <p:bldP spid="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2923540" y="1987550"/>
            <a:ext cx="46761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正弦稳态电路分析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2883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62884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5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86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62887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8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95" name="Group 47"/>
          <p:cNvGrpSpPr/>
          <p:nvPr/>
        </p:nvGrpSpPr>
        <p:grpSpPr bwMode="auto">
          <a:xfrm>
            <a:off x="8112125" y="6445250"/>
            <a:ext cx="792163" cy="368301"/>
            <a:chOff x="5193" y="4020"/>
            <a:chExt cx="499" cy="232"/>
          </a:xfrm>
        </p:grpSpPr>
        <p:pic>
          <p:nvPicPr>
            <p:cNvPr id="46289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97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99944" y="3213383"/>
            <a:ext cx="36169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7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9</a:t>
            </a:r>
            <a:r>
              <a:rPr lang="zh-CN" altLang="en-US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12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16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17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第九章作业（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2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endParaRPr kumimoji="1"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9" grpId="0" bldLvl="0" animBg="1"/>
      <p:bldP spid="3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071879" y="1485166"/>
          <a:ext cx="446246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0" name="公式" r:id="rId1" imgW="2400300" imgH="1003300" progId="Equation.3">
                  <p:embed/>
                </p:oleObj>
              </mc:Choice>
              <mc:Fallback>
                <p:oleObj name="公式" r:id="rId1" imgW="2400300" imgH="1003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1879" y="1485166"/>
                        <a:ext cx="446246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058228" y="1337945"/>
            <a:ext cx="24314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sz="3200" dirty="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1. </a:t>
            </a:r>
            <a:r>
              <a:rPr kumimoji="1" lang="zh-CN" altLang="en-US" sz="3200" dirty="0">
                <a:solidFill>
                  <a:schemeClr val="bg1"/>
                </a:solidFill>
              </a:rPr>
              <a:t>瞬时功率</a:t>
            </a:r>
            <a:endParaRPr kumimoji="1" lang="zh-CN" altLang="en-US" sz="32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2063552" y="3429253"/>
          <a:ext cx="6350000" cy="154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31" name="公式" r:id="rId3" imgW="3822700" imgH="927100" progId="Equation.3">
                  <p:embed/>
                </p:oleObj>
              </mc:Choice>
              <mc:Fallback>
                <p:oleObj name="公式" r:id="rId3" imgW="3822700" imgH="927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3429253"/>
                        <a:ext cx="6350000" cy="154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4" name="Text Box 18"/>
          <p:cNvSpPr txBox="1">
            <a:spLocks noChangeArrowheads="1"/>
          </p:cNvSpPr>
          <p:nvPr/>
        </p:nvSpPr>
        <p:spPr bwMode="auto">
          <a:xfrm>
            <a:off x="8561708" y="4062016"/>
            <a:ext cx="199878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分解方法</a:t>
            </a:r>
            <a:r>
              <a:rPr kumimoji="1"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1</a:t>
            </a:r>
            <a:endParaRPr kumimoji="1" lang="zh-CN" altLang="en-US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35" name="Text Box 19"/>
          <p:cNvSpPr txBox="1">
            <a:spLocks noChangeArrowheads="1"/>
          </p:cNvSpPr>
          <p:nvPr/>
        </p:nvSpPr>
        <p:spPr bwMode="auto">
          <a:xfrm>
            <a:off x="8609575" y="4509120"/>
            <a:ext cx="17907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分解方法</a:t>
            </a:r>
            <a:r>
              <a:rPr kumimoji="1" lang="en-US" altLang="zh-CN" dirty="0" smtClean="0">
                <a:solidFill>
                  <a:srgbClr val="FF9900"/>
                </a:solidFill>
                <a:latin typeface="Times New Roman" panose="02020603050405020304" pitchFamily="18" charset="0"/>
              </a:rPr>
              <a:t>2</a:t>
            </a:r>
            <a:endParaRPr kumimoji="1" lang="zh-CN" altLang="en-US" dirty="0">
              <a:solidFill>
                <a:srgbClr val="FF99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4840" name="Group 24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34841" name="Picture 2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42" name="Text Box 2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43" name="Group 27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34844" name="Picture 2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45" name="Text Box 2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52" name="Group 36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34853" name="Picture 3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854" name="Text Box 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4857" name="Group 41"/>
          <p:cNvGrpSpPr/>
          <p:nvPr/>
        </p:nvGrpSpPr>
        <p:grpSpPr bwMode="auto">
          <a:xfrm>
            <a:off x="2208213" y="1879625"/>
            <a:ext cx="2735262" cy="1373188"/>
            <a:chOff x="431" y="1320"/>
            <a:chExt cx="1723" cy="865"/>
          </a:xfrm>
        </p:grpSpPr>
        <p:sp>
          <p:nvSpPr>
            <p:cNvPr id="34832" name="Freeform 16"/>
            <p:cNvSpPr/>
            <p:nvPr/>
          </p:nvSpPr>
          <p:spPr bwMode="auto">
            <a:xfrm>
              <a:off x="807" y="1494"/>
              <a:ext cx="747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1557" y="1355"/>
              <a:ext cx="597" cy="83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线性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  <a:p>
              <a:pPr algn="ctr"/>
              <a:r>
                <a:rPr kumimoji="1"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网络</a:t>
              </a:r>
              <a:endPara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5" name="Freeform 9"/>
            <p:cNvSpPr/>
            <p:nvPr/>
          </p:nvSpPr>
          <p:spPr bwMode="auto">
            <a:xfrm>
              <a:off x="807" y="2047"/>
              <a:ext cx="747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6" name="Line 10"/>
            <p:cNvSpPr>
              <a:spLocks noChangeShapeType="1"/>
            </p:cNvSpPr>
            <p:nvPr/>
          </p:nvSpPr>
          <p:spPr bwMode="auto">
            <a:xfrm>
              <a:off x="884" y="1489"/>
              <a:ext cx="39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431" y="1320"/>
              <a:ext cx="31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435" y="1571"/>
              <a:ext cx="243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065" y="1476"/>
              <a:ext cx="18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448" y="1818"/>
              <a:ext cx="29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5" name="Oval 39"/>
            <p:cNvSpPr>
              <a:spLocks noChangeArrowheads="1"/>
            </p:cNvSpPr>
            <p:nvPr/>
          </p:nvSpPr>
          <p:spPr bwMode="auto">
            <a:xfrm>
              <a:off x="748" y="1462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56" name="Oval 40"/>
            <p:cNvSpPr>
              <a:spLocks noChangeArrowheads="1"/>
            </p:cNvSpPr>
            <p:nvPr/>
          </p:nvSpPr>
          <p:spPr bwMode="auto">
            <a:xfrm>
              <a:off x="748" y="2024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1629024" y="4941927"/>
                <a:ext cx="6967220" cy="11315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b="0" dirty="0" smtClean="0">
                    <a:solidFill>
                      <a:srgbClr val="FF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积化和差</a:t>
                </a:r>
                <a:r>
                  <a:rPr lang="zh-CN" altLang="en-US" b="0" dirty="0" smtClean="0">
                    <a:solidFill>
                      <a:srgbClr val="FF0000"/>
                    </a:solidFill>
                    <a:latin typeface="+mn-lt"/>
                  </a:rPr>
                  <a:t>：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cos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α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cos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β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[cos(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α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-</a:t>
                </a:r>
                <a:r>
                  <a:rPr lang="el-GR" altLang="zh-CN" b="0" dirty="0">
                    <a:solidFill>
                      <a:srgbClr val="FF0000"/>
                    </a:solidFill>
                    <a:latin typeface="+mn-lt"/>
                  </a:rPr>
                  <a:t>β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)+cos(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α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+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β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)]</a:t>
                </a:r>
                <a:endParaRPr lang="en-US" altLang="zh-CN" b="0" dirty="0" smtClean="0">
                  <a:solidFill>
                    <a:srgbClr val="FF0000"/>
                  </a:solidFill>
                  <a:latin typeface="+mn-lt"/>
                </a:endParaRPr>
              </a:p>
              <a:p>
                <a:r>
                  <a:rPr lang="zh-CN" altLang="en-US" b="0" dirty="0" smtClean="0">
                    <a:solidFill>
                      <a:srgbClr val="FF0000"/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差角公式：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cos(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α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-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β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)=cos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α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cos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β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+sin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α</a:t>
                </a:r>
                <a:r>
                  <a:rPr lang="en-US" altLang="zh-CN" b="0" dirty="0" smtClean="0">
                    <a:solidFill>
                      <a:srgbClr val="FF0000"/>
                    </a:solidFill>
                    <a:latin typeface="+mn-lt"/>
                  </a:rPr>
                  <a:t>sin</a:t>
                </a:r>
                <a:r>
                  <a:rPr lang="el-GR" altLang="zh-CN" b="0" dirty="0" smtClean="0">
                    <a:solidFill>
                      <a:srgbClr val="FF0000"/>
                    </a:solidFill>
                    <a:latin typeface="+mn-lt"/>
                  </a:rPr>
                  <a:t>β</a:t>
                </a:r>
                <a:endParaRPr lang="en-US" altLang="zh-CN" b="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024" y="4941927"/>
                <a:ext cx="6967220" cy="1131570"/>
              </a:xfrm>
              <a:prstGeom prst="rect">
                <a:avLst/>
              </a:prstGeom>
              <a:blipFill rotWithShape="1">
                <a:blip r:embed="rId6"/>
                <a:stretch>
                  <a:fillRect l="-4" t="-32" r="4" b="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3426644" y="6170694"/>
            <a:ext cx="4145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若电压电流用正弦函数如何？</a:t>
            </a:r>
            <a:endParaRPr lang="zh-CN" altLang="en-US" sz="2400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9-4 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正弦稳态电路的功率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1" grpId="0" bldLvl="0" animBg="1"/>
      <p:bldP spid="34834" grpId="0" bldLvl="0" animBg="1" autoUpdateAnimBg="0"/>
      <p:bldP spid="34835" grpId="0" bldLvl="0" animBg="1" autoUpdateAnimBg="0"/>
      <p:bldP spid="2" grpId="0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/>
          <p:cNvSpPr txBox="1">
            <a:spLocks noChangeArrowheads="1"/>
          </p:cNvSpPr>
          <p:nvPr/>
        </p:nvSpPr>
        <p:spPr bwMode="auto">
          <a:xfrm>
            <a:off x="1560513" y="1409065"/>
            <a:ext cx="30429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第一种分解方法：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90126" name="Text Box 14"/>
          <p:cNvSpPr txBox="1">
            <a:spLocks noChangeArrowheads="1"/>
          </p:cNvSpPr>
          <p:nvPr/>
        </p:nvSpPr>
        <p:spPr bwMode="auto">
          <a:xfrm>
            <a:off x="3157539" y="4315619"/>
            <a:ext cx="4666654" cy="1764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i="1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 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有时为正</a:t>
            </a:r>
            <a:r>
              <a:rPr kumimoji="1" lang="en-US" altLang="zh-CN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有时为负。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&gt;0</a:t>
            </a: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</a:rPr>
              <a:t>, 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电路吸收功率。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20000"/>
              </a:spcBef>
              <a:buFont typeface="Symbol" panose="05050102010706020507" pitchFamily="18" charset="2"/>
              <a:buChar char="·"/>
            </a:pP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电路发出功率。</a:t>
            </a:r>
            <a:endParaRPr kumimoji="1" lang="zh-CN" altLang="en-US" i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90144" name="Object 32"/>
          <p:cNvGraphicFramePr>
            <a:graphicFrameLocks noChangeAspect="1"/>
          </p:cNvGraphicFramePr>
          <p:nvPr/>
        </p:nvGraphicFramePr>
        <p:xfrm>
          <a:off x="4484688" y="1410335"/>
          <a:ext cx="50482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316" name="公式" r:id="rId1" imgW="2959100" imgH="304800" progId="Equation.3">
                  <p:embed/>
                </p:oleObj>
              </mc:Choice>
              <mc:Fallback>
                <p:oleObj name="公式" r:id="rId1" imgW="2959100" imgH="3048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4688" y="1410335"/>
                        <a:ext cx="50482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158" name="Group 4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90159" name="Picture 4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60" name="Text Box 4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0161" name="Group 4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90162" name="Picture 5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63" name="Text Box 5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0170" name="Group 5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90171" name="Picture 5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172" name="Text Box 6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" name="Group 61"/>
          <p:cNvGrpSpPr/>
          <p:nvPr/>
        </p:nvGrpSpPr>
        <p:grpSpPr bwMode="auto">
          <a:xfrm>
            <a:off x="2235835" y="2057718"/>
            <a:ext cx="4062413" cy="2295525"/>
            <a:chOff x="1092" y="799"/>
            <a:chExt cx="2559" cy="1446"/>
          </a:xfrm>
        </p:grpSpPr>
        <p:sp>
          <p:nvSpPr>
            <p:cNvPr id="3" name="Freeform 16"/>
            <p:cNvSpPr/>
            <p:nvPr>
              <p:custDataLst>
                <p:tags r:id="rId4"/>
              </p:custDataLst>
            </p:nvPr>
          </p:nvSpPr>
          <p:spPr bwMode="auto">
            <a:xfrm>
              <a:off x="1655" y="799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" name="Line 1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1092" y="1683"/>
              <a:ext cx="2429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Text Box 1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263" y="164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19"/>
            <p:cNvSpPr/>
            <p:nvPr>
              <p:custDataLst>
                <p:tags r:id="rId7"/>
              </p:custDataLst>
            </p:nvPr>
          </p:nvSpPr>
          <p:spPr bwMode="auto">
            <a:xfrm>
              <a:off x="1254" y="1457"/>
              <a:ext cx="2022" cy="452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7" name="Freeform 20"/>
            <p:cNvSpPr/>
            <p:nvPr>
              <p:custDataLst>
                <p:tags r:id="rId8"/>
              </p:custDataLst>
            </p:nvPr>
          </p:nvSpPr>
          <p:spPr bwMode="auto">
            <a:xfrm>
              <a:off x="1247" y="1337"/>
              <a:ext cx="2016" cy="672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rgbClr val="66FF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8" name="Text Box 2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084" y="1429"/>
              <a:ext cx="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 dirty="0" err="1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1429" y="16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23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152" y="111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rgbClr val="92D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dirty="0">
                <a:solidFill>
                  <a:srgbClr val="92D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AutoShape 43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444869" y="2416840"/>
            <a:ext cx="2952948" cy="574675"/>
          </a:xfrm>
          <a:prstGeom prst="wedgeRoundRectCallout">
            <a:avLst>
              <a:gd name="adj1" fmla="val -88044"/>
              <a:gd name="adj2" fmla="val 3386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>
              <a:spcBef>
                <a:spcPct val="50000"/>
              </a:spcBef>
            </a:pP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chemeClr val="tx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恒定</a:t>
            </a:r>
            <a:r>
              <a:rPr kumimoji="1"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分量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" name="AutoShape 44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298565" y="3644265"/>
            <a:ext cx="4191635" cy="560070"/>
          </a:xfrm>
          <a:prstGeom prst="wedgeRoundRectCallout">
            <a:avLst>
              <a:gd name="adj1" fmla="val -76935"/>
              <a:gd name="adj2" fmla="val -23242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>
              <a:spcBef>
                <a:spcPct val="50000"/>
              </a:spcBef>
            </a:pP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 t </a:t>
            </a:r>
            <a:r>
              <a:rPr kumimoji="1" lang="zh-CN" altLang="en-US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－</a:t>
            </a:r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正弦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分量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" name="Line 62"/>
          <p:cNvSpPr>
            <a:spLocks noChangeShapeType="1"/>
          </p:cNvSpPr>
          <p:nvPr>
            <p:custDataLst>
              <p:tags r:id="rId14"/>
            </p:custDataLst>
          </p:nvPr>
        </p:nvSpPr>
        <p:spPr bwMode="auto">
          <a:xfrm>
            <a:off x="2564448" y="2922161"/>
            <a:ext cx="3733800" cy="0"/>
          </a:xfrm>
          <a:prstGeom prst="line">
            <a:avLst/>
          </a:prstGeom>
          <a:noFill/>
          <a:ln w="28575">
            <a:solidFill>
              <a:schemeClr val="bg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pSp>
        <p:nvGrpSpPr>
          <p:cNvPr id="14" name="Group 63"/>
          <p:cNvGrpSpPr/>
          <p:nvPr/>
        </p:nvGrpSpPr>
        <p:grpSpPr bwMode="auto">
          <a:xfrm>
            <a:off x="2553335" y="2705418"/>
            <a:ext cx="2671763" cy="1460500"/>
            <a:chOff x="1281" y="1244"/>
            <a:chExt cx="1683" cy="920"/>
          </a:xfrm>
        </p:grpSpPr>
        <p:sp>
          <p:nvSpPr>
            <p:cNvPr id="15" name="Freeform 64"/>
            <p:cNvSpPr/>
            <p:nvPr>
              <p:custDataLst>
                <p:tags r:id="rId15"/>
              </p:custDataLst>
            </p:nvPr>
          </p:nvSpPr>
          <p:spPr bwMode="auto">
            <a:xfrm>
              <a:off x="1281" y="1244"/>
              <a:ext cx="843" cy="920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6" name="Freeform 65"/>
            <p:cNvSpPr/>
            <p:nvPr>
              <p:custDataLst>
                <p:tags r:id="rId16"/>
              </p:custDataLst>
            </p:nvPr>
          </p:nvSpPr>
          <p:spPr bwMode="auto">
            <a:xfrm flipV="1">
              <a:off x="2100" y="1244"/>
              <a:ext cx="864" cy="912"/>
            </a:xfrm>
            <a:custGeom>
              <a:avLst/>
              <a:gdLst>
                <a:gd name="T0" fmla="*/ 890 w 890"/>
                <a:gd name="T1" fmla="*/ 594 h 1248"/>
                <a:gd name="T2" fmla="*/ 860 w 890"/>
                <a:gd name="T3" fmla="*/ 423 h 1248"/>
                <a:gd name="T4" fmla="*/ 821 w 890"/>
                <a:gd name="T5" fmla="*/ 240 h 1248"/>
                <a:gd name="T6" fmla="*/ 764 w 890"/>
                <a:gd name="T7" fmla="*/ 81 h 1248"/>
                <a:gd name="T8" fmla="*/ 710 w 890"/>
                <a:gd name="T9" fmla="*/ 12 h 1248"/>
                <a:gd name="T10" fmla="*/ 653 w 890"/>
                <a:gd name="T11" fmla="*/ 63 h 1248"/>
                <a:gd name="T12" fmla="*/ 575 w 890"/>
                <a:gd name="T13" fmla="*/ 345 h 1248"/>
                <a:gd name="T14" fmla="*/ 524 w 890"/>
                <a:gd name="T15" fmla="*/ 606 h 1248"/>
                <a:gd name="T16" fmla="*/ 479 w 890"/>
                <a:gd name="T17" fmla="*/ 905 h 1248"/>
                <a:gd name="T18" fmla="*/ 427 w 890"/>
                <a:gd name="T19" fmla="*/ 1134 h 1248"/>
                <a:gd name="T20" fmla="*/ 355 w 890"/>
                <a:gd name="T21" fmla="*/ 1239 h 1248"/>
                <a:gd name="T22" fmla="*/ 278 w 890"/>
                <a:gd name="T23" fmla="*/ 1075 h 1248"/>
                <a:gd name="T24" fmla="*/ 171 w 890"/>
                <a:gd name="T25" fmla="*/ 600 h 1248"/>
                <a:gd name="T26" fmla="*/ 135 w 890"/>
                <a:gd name="T27" fmla="*/ 378 h 1248"/>
                <a:gd name="T28" fmla="*/ 59 w 890"/>
                <a:gd name="T29" fmla="*/ 66 h 1248"/>
                <a:gd name="T30" fmla="*/ 8 w 890"/>
                <a:gd name="T31" fmla="*/ 9 h 1248"/>
                <a:gd name="T32" fmla="*/ 11 w 89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0" h="1248">
                  <a:moveTo>
                    <a:pt x="890" y="594"/>
                  </a:moveTo>
                  <a:cubicBezTo>
                    <a:pt x="885" y="566"/>
                    <a:pt x="871" y="482"/>
                    <a:pt x="860" y="423"/>
                  </a:cubicBezTo>
                  <a:cubicBezTo>
                    <a:pt x="849" y="364"/>
                    <a:pt x="837" y="297"/>
                    <a:pt x="821" y="240"/>
                  </a:cubicBezTo>
                  <a:cubicBezTo>
                    <a:pt x="805" y="183"/>
                    <a:pt x="782" y="119"/>
                    <a:pt x="764" y="81"/>
                  </a:cubicBezTo>
                  <a:cubicBezTo>
                    <a:pt x="746" y="43"/>
                    <a:pt x="728" y="15"/>
                    <a:pt x="710" y="12"/>
                  </a:cubicBezTo>
                  <a:cubicBezTo>
                    <a:pt x="692" y="9"/>
                    <a:pt x="675" y="8"/>
                    <a:pt x="653" y="63"/>
                  </a:cubicBezTo>
                  <a:cubicBezTo>
                    <a:pt x="631" y="118"/>
                    <a:pt x="596" y="255"/>
                    <a:pt x="575" y="345"/>
                  </a:cubicBezTo>
                  <a:cubicBezTo>
                    <a:pt x="554" y="435"/>
                    <a:pt x="540" y="513"/>
                    <a:pt x="524" y="606"/>
                  </a:cubicBezTo>
                  <a:cubicBezTo>
                    <a:pt x="508" y="699"/>
                    <a:pt x="495" y="817"/>
                    <a:pt x="479" y="905"/>
                  </a:cubicBezTo>
                  <a:cubicBezTo>
                    <a:pt x="463" y="993"/>
                    <a:pt x="448" y="1078"/>
                    <a:pt x="427" y="1134"/>
                  </a:cubicBezTo>
                  <a:cubicBezTo>
                    <a:pt x="406" y="1189"/>
                    <a:pt x="380" y="1248"/>
                    <a:pt x="355" y="1239"/>
                  </a:cubicBezTo>
                  <a:cubicBezTo>
                    <a:pt x="330" y="1229"/>
                    <a:pt x="309" y="1181"/>
                    <a:pt x="278" y="1075"/>
                  </a:cubicBezTo>
                  <a:cubicBezTo>
                    <a:pt x="247" y="969"/>
                    <a:pt x="195" y="716"/>
                    <a:pt x="171" y="600"/>
                  </a:cubicBezTo>
                  <a:cubicBezTo>
                    <a:pt x="147" y="484"/>
                    <a:pt x="154" y="467"/>
                    <a:pt x="135" y="378"/>
                  </a:cubicBezTo>
                  <a:cubicBezTo>
                    <a:pt x="116" y="289"/>
                    <a:pt x="80" y="127"/>
                    <a:pt x="59" y="66"/>
                  </a:cubicBezTo>
                  <a:cubicBezTo>
                    <a:pt x="38" y="5"/>
                    <a:pt x="16" y="18"/>
                    <a:pt x="8" y="9"/>
                  </a:cubicBezTo>
                  <a:cubicBezTo>
                    <a:pt x="0" y="0"/>
                    <a:pt x="11" y="9"/>
                    <a:pt x="11" y="9"/>
                  </a:cubicBez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grpSp>
        <p:nvGrpSpPr>
          <p:cNvPr id="17" name="Group 66"/>
          <p:cNvGrpSpPr/>
          <p:nvPr/>
        </p:nvGrpSpPr>
        <p:grpSpPr bwMode="auto">
          <a:xfrm>
            <a:off x="2553335" y="2056130"/>
            <a:ext cx="2709863" cy="1606550"/>
            <a:chOff x="1292" y="798"/>
            <a:chExt cx="1707" cy="1012"/>
          </a:xfrm>
        </p:grpSpPr>
        <p:grpSp>
          <p:nvGrpSpPr>
            <p:cNvPr id="18" name="Group 67"/>
            <p:cNvGrpSpPr/>
            <p:nvPr/>
          </p:nvGrpSpPr>
          <p:grpSpPr bwMode="auto">
            <a:xfrm>
              <a:off x="1292" y="890"/>
              <a:ext cx="1707" cy="920"/>
              <a:chOff x="1281" y="860"/>
              <a:chExt cx="1707" cy="920"/>
            </a:xfrm>
          </p:grpSpPr>
          <p:sp>
            <p:nvSpPr>
              <p:cNvPr id="19" name="Freeform 68"/>
              <p:cNvSpPr/>
              <p:nvPr>
                <p:custDataLst>
                  <p:tags r:id="rId17"/>
                </p:custDataLst>
              </p:nvPr>
            </p:nvSpPr>
            <p:spPr bwMode="auto">
              <a:xfrm flipV="1">
                <a:off x="2124" y="860"/>
                <a:ext cx="864" cy="912"/>
              </a:xfrm>
              <a:custGeom>
                <a:avLst/>
                <a:gdLst>
                  <a:gd name="T0" fmla="*/ 890 w 890"/>
                  <a:gd name="T1" fmla="*/ 594 h 1248"/>
                  <a:gd name="T2" fmla="*/ 860 w 890"/>
                  <a:gd name="T3" fmla="*/ 423 h 1248"/>
                  <a:gd name="T4" fmla="*/ 821 w 890"/>
                  <a:gd name="T5" fmla="*/ 240 h 1248"/>
                  <a:gd name="T6" fmla="*/ 764 w 890"/>
                  <a:gd name="T7" fmla="*/ 81 h 1248"/>
                  <a:gd name="T8" fmla="*/ 710 w 890"/>
                  <a:gd name="T9" fmla="*/ 12 h 1248"/>
                  <a:gd name="T10" fmla="*/ 653 w 890"/>
                  <a:gd name="T11" fmla="*/ 63 h 1248"/>
                  <a:gd name="T12" fmla="*/ 575 w 890"/>
                  <a:gd name="T13" fmla="*/ 345 h 1248"/>
                  <a:gd name="T14" fmla="*/ 524 w 890"/>
                  <a:gd name="T15" fmla="*/ 606 h 1248"/>
                  <a:gd name="T16" fmla="*/ 479 w 890"/>
                  <a:gd name="T17" fmla="*/ 905 h 1248"/>
                  <a:gd name="T18" fmla="*/ 427 w 890"/>
                  <a:gd name="T19" fmla="*/ 1134 h 1248"/>
                  <a:gd name="T20" fmla="*/ 355 w 890"/>
                  <a:gd name="T21" fmla="*/ 1239 h 1248"/>
                  <a:gd name="T22" fmla="*/ 278 w 890"/>
                  <a:gd name="T23" fmla="*/ 1075 h 1248"/>
                  <a:gd name="T24" fmla="*/ 171 w 890"/>
                  <a:gd name="T25" fmla="*/ 600 h 1248"/>
                  <a:gd name="T26" fmla="*/ 135 w 890"/>
                  <a:gd name="T27" fmla="*/ 378 h 1248"/>
                  <a:gd name="T28" fmla="*/ 59 w 890"/>
                  <a:gd name="T29" fmla="*/ 66 h 1248"/>
                  <a:gd name="T30" fmla="*/ 8 w 890"/>
                  <a:gd name="T31" fmla="*/ 9 h 1248"/>
                  <a:gd name="T32" fmla="*/ 11 w 890"/>
                  <a:gd name="T33" fmla="*/ 9 h 1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90" h="1248">
                    <a:moveTo>
                      <a:pt x="890" y="594"/>
                    </a:moveTo>
                    <a:cubicBezTo>
                      <a:pt x="885" y="566"/>
                      <a:pt x="871" y="482"/>
                      <a:pt x="860" y="423"/>
                    </a:cubicBezTo>
                    <a:cubicBezTo>
                      <a:pt x="849" y="364"/>
                      <a:pt x="837" y="297"/>
                      <a:pt x="821" y="240"/>
                    </a:cubicBezTo>
                    <a:cubicBezTo>
                      <a:pt x="805" y="183"/>
                      <a:pt x="782" y="119"/>
                      <a:pt x="764" y="81"/>
                    </a:cubicBezTo>
                    <a:cubicBezTo>
                      <a:pt x="746" y="43"/>
                      <a:pt x="728" y="15"/>
                      <a:pt x="710" y="12"/>
                    </a:cubicBezTo>
                    <a:cubicBezTo>
                      <a:pt x="692" y="9"/>
                      <a:pt x="675" y="8"/>
                      <a:pt x="653" y="63"/>
                    </a:cubicBezTo>
                    <a:cubicBezTo>
                      <a:pt x="631" y="118"/>
                      <a:pt x="596" y="255"/>
                      <a:pt x="575" y="345"/>
                    </a:cubicBezTo>
                    <a:cubicBezTo>
                      <a:pt x="554" y="435"/>
                      <a:pt x="540" y="513"/>
                      <a:pt x="524" y="606"/>
                    </a:cubicBezTo>
                    <a:cubicBezTo>
                      <a:pt x="508" y="699"/>
                      <a:pt x="495" y="817"/>
                      <a:pt x="479" y="905"/>
                    </a:cubicBezTo>
                    <a:cubicBezTo>
                      <a:pt x="463" y="993"/>
                      <a:pt x="448" y="1078"/>
                      <a:pt x="427" y="1134"/>
                    </a:cubicBezTo>
                    <a:cubicBezTo>
                      <a:pt x="406" y="1189"/>
                      <a:pt x="380" y="1248"/>
                      <a:pt x="355" y="1239"/>
                    </a:cubicBezTo>
                    <a:cubicBezTo>
                      <a:pt x="330" y="1229"/>
                      <a:pt x="309" y="1181"/>
                      <a:pt x="278" y="1075"/>
                    </a:cubicBezTo>
                    <a:cubicBezTo>
                      <a:pt x="247" y="969"/>
                      <a:pt x="195" y="716"/>
                      <a:pt x="171" y="600"/>
                    </a:cubicBezTo>
                    <a:cubicBezTo>
                      <a:pt x="147" y="484"/>
                      <a:pt x="154" y="467"/>
                      <a:pt x="135" y="378"/>
                    </a:cubicBezTo>
                    <a:cubicBezTo>
                      <a:pt x="116" y="289"/>
                      <a:pt x="80" y="127"/>
                      <a:pt x="59" y="66"/>
                    </a:cubicBezTo>
                    <a:cubicBezTo>
                      <a:pt x="38" y="5"/>
                      <a:pt x="16" y="18"/>
                      <a:pt x="8" y="9"/>
                    </a:cubicBezTo>
                    <a:cubicBezTo>
                      <a:pt x="0" y="0"/>
                      <a:pt x="11" y="9"/>
                      <a:pt x="11" y="9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20" name="Freeform 69"/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1281" y="860"/>
                <a:ext cx="843" cy="920"/>
              </a:xfrm>
              <a:custGeom>
                <a:avLst/>
                <a:gdLst>
                  <a:gd name="T0" fmla="*/ 3 w 843"/>
                  <a:gd name="T1" fmla="*/ 834 h 920"/>
                  <a:gd name="T2" fmla="*/ 3 w 843"/>
                  <a:gd name="T3" fmla="*/ 828 h 920"/>
                  <a:gd name="T4" fmla="*/ 3 w 843"/>
                  <a:gd name="T5" fmla="*/ 834 h 920"/>
                  <a:gd name="T6" fmla="*/ 11 w 843"/>
                  <a:gd name="T7" fmla="*/ 858 h 920"/>
                  <a:gd name="T8" fmla="*/ 67 w 843"/>
                  <a:gd name="T9" fmla="*/ 912 h 920"/>
                  <a:gd name="T10" fmla="*/ 137 w 843"/>
                  <a:gd name="T11" fmla="*/ 847 h 920"/>
                  <a:gd name="T12" fmla="*/ 207 w 843"/>
                  <a:gd name="T13" fmla="*/ 655 h 920"/>
                  <a:gd name="T14" fmla="*/ 259 w 843"/>
                  <a:gd name="T15" fmla="*/ 462 h 920"/>
                  <a:gd name="T16" fmla="*/ 318 w 843"/>
                  <a:gd name="T17" fmla="*/ 253 h 920"/>
                  <a:gd name="T18" fmla="*/ 376 w 843"/>
                  <a:gd name="T19" fmla="*/ 85 h 920"/>
                  <a:gd name="T20" fmla="*/ 456 w 843"/>
                  <a:gd name="T21" fmla="*/ 6 h 920"/>
                  <a:gd name="T22" fmla="*/ 542 w 843"/>
                  <a:gd name="T23" fmla="*/ 127 h 920"/>
                  <a:gd name="T24" fmla="*/ 640 w 843"/>
                  <a:gd name="T25" fmla="*/ 449 h 920"/>
                  <a:gd name="T26" fmla="*/ 685 w 843"/>
                  <a:gd name="T27" fmla="*/ 622 h 920"/>
                  <a:gd name="T28" fmla="*/ 765 w 843"/>
                  <a:gd name="T29" fmla="*/ 843 h 920"/>
                  <a:gd name="T30" fmla="*/ 831 w 843"/>
                  <a:gd name="T31" fmla="*/ 909 h 920"/>
                  <a:gd name="T32" fmla="*/ 834 w 843"/>
                  <a:gd name="T33" fmla="*/ 905 h 9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3" h="920">
                    <a:moveTo>
                      <a:pt x="3" y="834"/>
                    </a:moveTo>
                    <a:cubicBezTo>
                      <a:pt x="3" y="832"/>
                      <a:pt x="3" y="828"/>
                      <a:pt x="3" y="828"/>
                    </a:cubicBezTo>
                    <a:cubicBezTo>
                      <a:pt x="3" y="828"/>
                      <a:pt x="2" y="829"/>
                      <a:pt x="3" y="834"/>
                    </a:cubicBezTo>
                    <a:cubicBezTo>
                      <a:pt x="4" y="839"/>
                      <a:pt x="0" y="845"/>
                      <a:pt x="11" y="858"/>
                    </a:cubicBezTo>
                    <a:cubicBezTo>
                      <a:pt x="22" y="871"/>
                      <a:pt x="46" y="914"/>
                      <a:pt x="67" y="912"/>
                    </a:cubicBezTo>
                    <a:cubicBezTo>
                      <a:pt x="88" y="909"/>
                      <a:pt x="113" y="889"/>
                      <a:pt x="137" y="847"/>
                    </a:cubicBezTo>
                    <a:cubicBezTo>
                      <a:pt x="160" y="803"/>
                      <a:pt x="186" y="719"/>
                      <a:pt x="207" y="655"/>
                    </a:cubicBezTo>
                    <a:cubicBezTo>
                      <a:pt x="226" y="592"/>
                      <a:pt x="240" y="529"/>
                      <a:pt x="259" y="462"/>
                    </a:cubicBezTo>
                    <a:cubicBezTo>
                      <a:pt x="278" y="395"/>
                      <a:pt x="298" y="316"/>
                      <a:pt x="318" y="253"/>
                    </a:cubicBezTo>
                    <a:cubicBezTo>
                      <a:pt x="338" y="190"/>
                      <a:pt x="353" y="126"/>
                      <a:pt x="376" y="85"/>
                    </a:cubicBezTo>
                    <a:cubicBezTo>
                      <a:pt x="399" y="43"/>
                      <a:pt x="428" y="0"/>
                      <a:pt x="456" y="6"/>
                    </a:cubicBezTo>
                    <a:cubicBezTo>
                      <a:pt x="484" y="14"/>
                      <a:pt x="511" y="54"/>
                      <a:pt x="542" y="127"/>
                    </a:cubicBezTo>
                    <a:cubicBezTo>
                      <a:pt x="573" y="201"/>
                      <a:pt x="616" y="366"/>
                      <a:pt x="640" y="449"/>
                    </a:cubicBezTo>
                    <a:cubicBezTo>
                      <a:pt x="664" y="531"/>
                      <a:pt x="665" y="557"/>
                      <a:pt x="685" y="622"/>
                    </a:cubicBezTo>
                    <a:cubicBezTo>
                      <a:pt x="706" y="688"/>
                      <a:pt x="741" y="795"/>
                      <a:pt x="765" y="843"/>
                    </a:cubicBezTo>
                    <a:cubicBezTo>
                      <a:pt x="789" y="891"/>
                      <a:pt x="819" y="899"/>
                      <a:pt x="831" y="909"/>
                    </a:cubicBezTo>
                    <a:cubicBezTo>
                      <a:pt x="843" y="920"/>
                      <a:pt x="834" y="906"/>
                      <a:pt x="834" y="905"/>
                    </a:cubicBez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21" name="Text Box 7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2607" y="79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功率分解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1000"/>
                                        <p:tgtEl>
                                          <p:spTgt spid="9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bldLvl="0" animBg="1" autoUpdateAnimBg="0"/>
      <p:bldP spid="90126" grpId="0" bldLvl="0" animBg="1" autoUpdateAnimBg="0"/>
      <p:bldP spid="11" grpId="0" bldLvl="0" animBg="1"/>
      <p:bldP spid="12" grpId="0" bldLvl="0" animBg="1"/>
      <p:bldP spid="13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9" name="Text Box 13"/>
          <p:cNvSpPr txBox="1">
            <a:spLocks noChangeArrowheads="1"/>
          </p:cNvSpPr>
          <p:nvPr/>
        </p:nvSpPr>
        <p:spPr bwMode="auto">
          <a:xfrm>
            <a:off x="987425" y="1625600"/>
            <a:ext cx="30429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第二种分解方法：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91169" name="Object 33"/>
          <p:cNvGraphicFramePr>
            <a:graphicFrameLocks noChangeAspect="1"/>
          </p:cNvGraphicFramePr>
          <p:nvPr/>
        </p:nvGraphicFramePr>
        <p:xfrm>
          <a:off x="3849370" y="1613218"/>
          <a:ext cx="74993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332" name="Equation" r:id="rId1" imgW="4178300" imgH="292100" progId="Equation.DSMT4">
                  <p:embed/>
                </p:oleObj>
              </mc:Choice>
              <mc:Fallback>
                <p:oleObj name="Equation" r:id="rId1" imgW="4178300" imgH="2921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9370" y="1613218"/>
                        <a:ext cx="74993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81" name="Text Box 45"/>
          <p:cNvSpPr txBox="1">
            <a:spLocks noChangeArrowheads="1"/>
          </p:cNvSpPr>
          <p:nvPr/>
        </p:nvSpPr>
        <p:spPr bwMode="auto">
          <a:xfrm>
            <a:off x="2782888" y="5373053"/>
            <a:ext cx="70580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81000" indent="-381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66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en-US" dirty="0">
                <a:solidFill>
                  <a:srgbClr val="FFFF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 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部分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能量在电源和一端口之间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来回交换。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1184" name="Group 4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91185" name="Picture 4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186" name="Text Box 5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1187" name="Group 5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91188" name="Picture 52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189" name="Text Box 5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1196" name="Group 6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91197" name="Picture 6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198" name="Text Box 6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092114" y="5996643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此波形图画得不准！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" name="Group 46"/>
          <p:cNvGrpSpPr/>
          <p:nvPr/>
        </p:nvGrpSpPr>
        <p:grpSpPr bwMode="auto">
          <a:xfrm>
            <a:off x="2762885" y="2850198"/>
            <a:ext cx="4000500" cy="2295525"/>
            <a:chOff x="294" y="1479"/>
            <a:chExt cx="2520" cy="1446"/>
          </a:xfrm>
        </p:grpSpPr>
        <p:sp>
          <p:nvSpPr>
            <p:cNvPr id="4" name="Freeform 3"/>
            <p:cNvSpPr/>
            <p:nvPr>
              <p:custDataLst>
                <p:tags r:id="rId4"/>
              </p:custDataLst>
            </p:nvPr>
          </p:nvSpPr>
          <p:spPr bwMode="auto">
            <a:xfrm>
              <a:off x="521" y="1479"/>
              <a:ext cx="1" cy="1446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Line 4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321" y="2363"/>
              <a:ext cx="2429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Text Box 5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426" y="1992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94" y="237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Group 7"/>
          <p:cNvGrpSpPr/>
          <p:nvPr/>
        </p:nvGrpSpPr>
        <p:grpSpPr bwMode="auto">
          <a:xfrm>
            <a:off x="3123248" y="2778760"/>
            <a:ext cx="2774950" cy="1482725"/>
            <a:chOff x="369" y="2526"/>
            <a:chExt cx="1748" cy="934"/>
          </a:xfrm>
        </p:grpSpPr>
        <p:sp>
          <p:nvSpPr>
            <p:cNvPr id="9" name="Freeform 8"/>
            <p:cNvSpPr/>
            <p:nvPr>
              <p:custDataLst>
                <p:tags r:id="rId8"/>
              </p:custDataLst>
            </p:nvPr>
          </p:nvSpPr>
          <p:spPr bwMode="auto">
            <a:xfrm>
              <a:off x="369" y="2526"/>
              <a:ext cx="765" cy="934"/>
            </a:xfrm>
            <a:custGeom>
              <a:avLst/>
              <a:gdLst>
                <a:gd name="T0" fmla="*/ 758 w 765"/>
                <a:gd name="T1" fmla="*/ 924 h 934"/>
                <a:gd name="T2" fmla="*/ 746 w 765"/>
                <a:gd name="T3" fmla="*/ 918 h 934"/>
                <a:gd name="T4" fmla="*/ 740 w 765"/>
                <a:gd name="T5" fmla="*/ 924 h 934"/>
                <a:gd name="T6" fmla="*/ 746 w 765"/>
                <a:gd name="T7" fmla="*/ 921 h 934"/>
                <a:gd name="T8" fmla="*/ 752 w 765"/>
                <a:gd name="T9" fmla="*/ 921 h 934"/>
                <a:gd name="T10" fmla="*/ 666 w 765"/>
                <a:gd name="T11" fmla="*/ 866 h 934"/>
                <a:gd name="T12" fmla="*/ 590 w 765"/>
                <a:gd name="T13" fmla="*/ 660 h 934"/>
                <a:gd name="T14" fmla="*/ 541 w 765"/>
                <a:gd name="T15" fmla="*/ 469 h 934"/>
                <a:gd name="T16" fmla="*/ 497 w 765"/>
                <a:gd name="T17" fmla="*/ 251 h 934"/>
                <a:gd name="T18" fmla="*/ 447 w 765"/>
                <a:gd name="T19" fmla="*/ 83 h 934"/>
                <a:gd name="T20" fmla="*/ 377 w 765"/>
                <a:gd name="T21" fmla="*/ 7 h 934"/>
                <a:gd name="T22" fmla="*/ 302 w 765"/>
                <a:gd name="T23" fmla="*/ 126 h 934"/>
                <a:gd name="T24" fmla="*/ 198 w 765"/>
                <a:gd name="T25" fmla="*/ 474 h 934"/>
                <a:gd name="T26" fmla="*/ 163 w 765"/>
                <a:gd name="T27" fmla="*/ 636 h 934"/>
                <a:gd name="T28" fmla="*/ 89 w 765"/>
                <a:gd name="T29" fmla="*/ 864 h 934"/>
                <a:gd name="T30" fmla="*/ 8 w 765"/>
                <a:gd name="T31" fmla="*/ 927 h 934"/>
                <a:gd name="T32" fmla="*/ 43 w 765"/>
                <a:gd name="T33" fmla="*/ 905 h 9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65" h="934">
                  <a:moveTo>
                    <a:pt x="758" y="924"/>
                  </a:moveTo>
                  <a:cubicBezTo>
                    <a:pt x="756" y="923"/>
                    <a:pt x="749" y="918"/>
                    <a:pt x="746" y="918"/>
                  </a:cubicBezTo>
                  <a:cubicBezTo>
                    <a:pt x="743" y="918"/>
                    <a:pt x="740" y="924"/>
                    <a:pt x="740" y="924"/>
                  </a:cubicBezTo>
                  <a:cubicBezTo>
                    <a:pt x="740" y="924"/>
                    <a:pt x="744" y="922"/>
                    <a:pt x="746" y="921"/>
                  </a:cubicBezTo>
                  <a:cubicBezTo>
                    <a:pt x="748" y="920"/>
                    <a:pt x="765" y="930"/>
                    <a:pt x="752" y="921"/>
                  </a:cubicBezTo>
                  <a:cubicBezTo>
                    <a:pt x="739" y="912"/>
                    <a:pt x="693" y="910"/>
                    <a:pt x="666" y="866"/>
                  </a:cubicBezTo>
                  <a:cubicBezTo>
                    <a:pt x="639" y="822"/>
                    <a:pt x="611" y="726"/>
                    <a:pt x="590" y="660"/>
                  </a:cubicBezTo>
                  <a:cubicBezTo>
                    <a:pt x="570" y="594"/>
                    <a:pt x="556" y="537"/>
                    <a:pt x="541" y="469"/>
                  </a:cubicBezTo>
                  <a:cubicBezTo>
                    <a:pt x="525" y="401"/>
                    <a:pt x="513" y="315"/>
                    <a:pt x="497" y="251"/>
                  </a:cubicBezTo>
                  <a:cubicBezTo>
                    <a:pt x="481" y="186"/>
                    <a:pt x="467" y="124"/>
                    <a:pt x="447" y="83"/>
                  </a:cubicBezTo>
                  <a:cubicBezTo>
                    <a:pt x="426" y="43"/>
                    <a:pt x="401" y="0"/>
                    <a:pt x="377" y="7"/>
                  </a:cubicBezTo>
                  <a:cubicBezTo>
                    <a:pt x="352" y="14"/>
                    <a:pt x="332" y="49"/>
                    <a:pt x="302" y="126"/>
                  </a:cubicBezTo>
                  <a:cubicBezTo>
                    <a:pt x="272" y="204"/>
                    <a:pt x="221" y="389"/>
                    <a:pt x="198" y="474"/>
                  </a:cubicBezTo>
                  <a:cubicBezTo>
                    <a:pt x="175" y="558"/>
                    <a:pt x="182" y="571"/>
                    <a:pt x="163" y="636"/>
                  </a:cubicBezTo>
                  <a:cubicBezTo>
                    <a:pt x="145" y="701"/>
                    <a:pt x="115" y="816"/>
                    <a:pt x="89" y="864"/>
                  </a:cubicBezTo>
                  <a:cubicBezTo>
                    <a:pt x="63" y="912"/>
                    <a:pt x="16" y="920"/>
                    <a:pt x="8" y="927"/>
                  </a:cubicBezTo>
                  <a:cubicBezTo>
                    <a:pt x="0" y="934"/>
                    <a:pt x="36" y="910"/>
                    <a:pt x="43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0" name="Freeform 9"/>
            <p:cNvSpPr/>
            <p:nvPr>
              <p:custDataLst>
                <p:tags r:id="rId9"/>
              </p:custDataLst>
            </p:nvPr>
          </p:nvSpPr>
          <p:spPr bwMode="auto">
            <a:xfrm>
              <a:off x="1106" y="2526"/>
              <a:ext cx="1011" cy="931"/>
            </a:xfrm>
            <a:custGeom>
              <a:avLst/>
              <a:gdLst>
                <a:gd name="T0" fmla="*/ 1011 w 1011"/>
                <a:gd name="T1" fmla="*/ 582 h 931"/>
                <a:gd name="T2" fmla="*/ 927 w 1011"/>
                <a:gd name="T3" fmla="*/ 816 h 931"/>
                <a:gd name="T4" fmla="*/ 861 w 1011"/>
                <a:gd name="T5" fmla="*/ 900 h 931"/>
                <a:gd name="T6" fmla="*/ 789 w 1011"/>
                <a:gd name="T7" fmla="*/ 912 h 931"/>
                <a:gd name="T8" fmla="*/ 792 w 1011"/>
                <a:gd name="T9" fmla="*/ 912 h 931"/>
                <a:gd name="T10" fmla="*/ 717 w 1011"/>
                <a:gd name="T11" fmla="*/ 834 h 931"/>
                <a:gd name="T12" fmla="*/ 652 w 1011"/>
                <a:gd name="T13" fmla="*/ 655 h 931"/>
                <a:gd name="T14" fmla="*/ 600 w 1011"/>
                <a:gd name="T15" fmla="*/ 462 h 931"/>
                <a:gd name="T16" fmla="*/ 541 w 1011"/>
                <a:gd name="T17" fmla="*/ 253 h 931"/>
                <a:gd name="T18" fmla="*/ 483 w 1011"/>
                <a:gd name="T19" fmla="*/ 85 h 931"/>
                <a:gd name="T20" fmla="*/ 403 w 1011"/>
                <a:gd name="T21" fmla="*/ 6 h 931"/>
                <a:gd name="T22" fmla="*/ 317 w 1011"/>
                <a:gd name="T23" fmla="*/ 127 h 931"/>
                <a:gd name="T24" fmla="*/ 219 w 1011"/>
                <a:gd name="T25" fmla="*/ 449 h 931"/>
                <a:gd name="T26" fmla="*/ 174 w 1011"/>
                <a:gd name="T27" fmla="*/ 622 h 931"/>
                <a:gd name="T28" fmla="*/ 94 w 1011"/>
                <a:gd name="T29" fmla="*/ 843 h 931"/>
                <a:gd name="T30" fmla="*/ 12 w 1011"/>
                <a:gd name="T31" fmla="*/ 921 h 931"/>
                <a:gd name="T32" fmla="*/ 25 w 1011"/>
                <a:gd name="T33" fmla="*/ 905 h 9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11" h="931">
                  <a:moveTo>
                    <a:pt x="1011" y="582"/>
                  </a:moveTo>
                  <a:cubicBezTo>
                    <a:pt x="996" y="621"/>
                    <a:pt x="952" y="763"/>
                    <a:pt x="927" y="816"/>
                  </a:cubicBezTo>
                  <a:cubicBezTo>
                    <a:pt x="902" y="869"/>
                    <a:pt x="884" y="884"/>
                    <a:pt x="861" y="900"/>
                  </a:cubicBezTo>
                  <a:cubicBezTo>
                    <a:pt x="838" y="916"/>
                    <a:pt x="800" y="910"/>
                    <a:pt x="789" y="912"/>
                  </a:cubicBezTo>
                  <a:cubicBezTo>
                    <a:pt x="778" y="914"/>
                    <a:pt x="804" y="925"/>
                    <a:pt x="792" y="912"/>
                  </a:cubicBezTo>
                  <a:cubicBezTo>
                    <a:pt x="780" y="899"/>
                    <a:pt x="740" y="877"/>
                    <a:pt x="717" y="834"/>
                  </a:cubicBezTo>
                  <a:cubicBezTo>
                    <a:pt x="694" y="791"/>
                    <a:pt x="671" y="717"/>
                    <a:pt x="652" y="655"/>
                  </a:cubicBezTo>
                  <a:cubicBezTo>
                    <a:pt x="633" y="593"/>
                    <a:pt x="619" y="529"/>
                    <a:pt x="600" y="462"/>
                  </a:cubicBezTo>
                  <a:cubicBezTo>
                    <a:pt x="581" y="395"/>
                    <a:pt x="561" y="316"/>
                    <a:pt x="541" y="253"/>
                  </a:cubicBezTo>
                  <a:cubicBezTo>
                    <a:pt x="521" y="190"/>
                    <a:pt x="506" y="126"/>
                    <a:pt x="483" y="85"/>
                  </a:cubicBezTo>
                  <a:cubicBezTo>
                    <a:pt x="460" y="43"/>
                    <a:pt x="431" y="0"/>
                    <a:pt x="403" y="6"/>
                  </a:cubicBezTo>
                  <a:cubicBezTo>
                    <a:pt x="375" y="14"/>
                    <a:pt x="348" y="54"/>
                    <a:pt x="317" y="127"/>
                  </a:cubicBezTo>
                  <a:cubicBezTo>
                    <a:pt x="286" y="201"/>
                    <a:pt x="243" y="366"/>
                    <a:pt x="219" y="449"/>
                  </a:cubicBezTo>
                  <a:cubicBezTo>
                    <a:pt x="195" y="531"/>
                    <a:pt x="194" y="557"/>
                    <a:pt x="174" y="622"/>
                  </a:cubicBezTo>
                  <a:cubicBezTo>
                    <a:pt x="153" y="688"/>
                    <a:pt x="121" y="793"/>
                    <a:pt x="94" y="843"/>
                  </a:cubicBezTo>
                  <a:cubicBezTo>
                    <a:pt x="67" y="893"/>
                    <a:pt x="24" y="911"/>
                    <a:pt x="12" y="921"/>
                  </a:cubicBezTo>
                  <a:cubicBezTo>
                    <a:pt x="0" y="931"/>
                    <a:pt x="22" y="908"/>
                    <a:pt x="25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sp>
        <p:nvSpPr>
          <p:cNvPr id="11" name="AutoShape 3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507798" y="2634298"/>
            <a:ext cx="3456706" cy="1081087"/>
          </a:xfrm>
          <a:prstGeom prst="wedgeRoundRectCallout">
            <a:avLst>
              <a:gd name="adj1" fmla="val -85903"/>
              <a:gd name="adj2" fmla="val 806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>
              <a:spcBef>
                <a:spcPct val="50000"/>
              </a:spcBef>
            </a:pP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[1+cos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(2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 t</a:t>
            </a:r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)]</a:t>
            </a:r>
            <a:r>
              <a:rPr kumimoji="1"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不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可逆分量</a:t>
            </a:r>
            <a:endParaRPr kumimoji="1"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algn="ctr"/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" name="AutoShape 3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299961" y="4146868"/>
            <a:ext cx="2664544" cy="1152525"/>
          </a:xfrm>
          <a:prstGeom prst="wedgeRoundRectCallout">
            <a:avLst>
              <a:gd name="adj1" fmla="val -116338"/>
              <a:gd name="adj2" fmla="val -344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b="0" i="1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dirty="0" err="1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rPr>
              <a:t>sin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 </a:t>
            </a:r>
            <a:r>
              <a:rPr kumimoji="1"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sin(2</a:t>
            </a:r>
            <a:r>
              <a:rPr kumimoji="1" lang="en-US" altLang="zh-CN" b="0" i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 t</a:t>
            </a:r>
            <a:r>
              <a:rPr kumimoji="1"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可逆</a:t>
            </a:r>
            <a:r>
              <a:rPr kumimoji="1" lang="zh-CN" altLang="en-US" dirty="0">
                <a:solidFill>
                  <a:schemeClr val="tx1"/>
                </a:solidFill>
                <a:latin typeface="Arial" panose="020B0604020202020204" pitchFamily="34" charset="0"/>
              </a:rPr>
              <a:t>分量</a:t>
            </a:r>
            <a:endParaRPr kumimoji="1" lang="zh-CN" altLang="en-US" dirty="0">
              <a:solidFill>
                <a:schemeClr val="tx1"/>
              </a:solidFill>
              <a:latin typeface="Arial" panose="020B0604020202020204" pitchFamily="34" charset="0"/>
              <a:ea typeface="仿宋_GB2312" pitchFamily="49" charset="-122"/>
            </a:endParaRPr>
          </a:p>
        </p:txBody>
      </p:sp>
      <p:grpSp>
        <p:nvGrpSpPr>
          <p:cNvPr id="13" name="Group 44"/>
          <p:cNvGrpSpPr/>
          <p:nvPr/>
        </p:nvGrpSpPr>
        <p:grpSpPr bwMode="auto">
          <a:xfrm>
            <a:off x="3123248" y="3786823"/>
            <a:ext cx="3122612" cy="914400"/>
            <a:chOff x="1020" y="2840"/>
            <a:chExt cx="1967" cy="576"/>
          </a:xfrm>
        </p:grpSpPr>
        <p:grpSp>
          <p:nvGrpSpPr>
            <p:cNvPr id="14" name="Group 41"/>
            <p:cNvGrpSpPr/>
            <p:nvPr/>
          </p:nvGrpSpPr>
          <p:grpSpPr bwMode="auto">
            <a:xfrm>
              <a:off x="1156" y="2840"/>
              <a:ext cx="1831" cy="576"/>
              <a:chOff x="612" y="2069"/>
              <a:chExt cx="1831" cy="576"/>
            </a:xfrm>
          </p:grpSpPr>
          <p:sp>
            <p:nvSpPr>
              <p:cNvPr id="15" name="Freeform 11"/>
              <p:cNvSpPr/>
              <p:nvPr>
                <p:custDataLst>
                  <p:tags r:id="rId12"/>
                </p:custDataLst>
              </p:nvPr>
            </p:nvSpPr>
            <p:spPr bwMode="auto">
              <a:xfrm rot="10800000">
                <a:off x="1429" y="2069"/>
                <a:ext cx="1014" cy="576"/>
              </a:xfrm>
              <a:custGeom>
                <a:avLst/>
                <a:gdLst>
                  <a:gd name="T0" fmla="*/ 12 w 1014"/>
                  <a:gd name="T1" fmla="*/ 287 h 576"/>
                  <a:gd name="T2" fmla="*/ 15 w 1014"/>
                  <a:gd name="T3" fmla="*/ 287 h 576"/>
                  <a:gd name="T4" fmla="*/ 17 w 1014"/>
                  <a:gd name="T5" fmla="*/ 289 h 576"/>
                  <a:gd name="T6" fmla="*/ 118 w 1014"/>
                  <a:gd name="T7" fmla="*/ 505 h 576"/>
                  <a:gd name="T8" fmla="*/ 210 w 1014"/>
                  <a:gd name="T9" fmla="*/ 573 h 576"/>
                  <a:gd name="T10" fmla="*/ 299 w 1014"/>
                  <a:gd name="T11" fmla="*/ 487 h 576"/>
                  <a:gd name="T12" fmla="*/ 390 w 1014"/>
                  <a:gd name="T13" fmla="*/ 287 h 576"/>
                  <a:gd name="T14" fmla="*/ 500 w 1014"/>
                  <a:gd name="T15" fmla="*/ 63 h 576"/>
                  <a:gd name="T16" fmla="*/ 569 w 1014"/>
                  <a:gd name="T17" fmla="*/ 3 h 576"/>
                  <a:gd name="T18" fmla="*/ 641 w 1014"/>
                  <a:gd name="T19" fmla="*/ 47 h 576"/>
                  <a:gd name="T20" fmla="*/ 714 w 1014"/>
                  <a:gd name="T21" fmla="*/ 195 h 576"/>
                  <a:gd name="T22" fmla="*/ 765 w 1014"/>
                  <a:gd name="T23" fmla="*/ 303 h 576"/>
                  <a:gd name="T24" fmla="*/ 835 w 1014"/>
                  <a:gd name="T25" fmla="*/ 467 h 576"/>
                  <a:gd name="T26" fmla="*/ 915 w 1014"/>
                  <a:gd name="T27" fmla="*/ 558 h 576"/>
                  <a:gd name="T28" fmla="*/ 978 w 1014"/>
                  <a:gd name="T29" fmla="*/ 552 h 576"/>
                  <a:gd name="T30" fmla="*/ 1014 w 1014"/>
                  <a:gd name="T31" fmla="*/ 519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14" h="576">
                    <a:moveTo>
                      <a:pt x="12" y="287"/>
                    </a:moveTo>
                    <a:cubicBezTo>
                      <a:pt x="12" y="287"/>
                      <a:pt x="15" y="287"/>
                      <a:pt x="15" y="287"/>
                    </a:cubicBezTo>
                    <a:cubicBezTo>
                      <a:pt x="16" y="287"/>
                      <a:pt x="0" y="253"/>
                      <a:pt x="17" y="289"/>
                    </a:cubicBezTo>
                    <a:cubicBezTo>
                      <a:pt x="34" y="325"/>
                      <a:pt x="86" y="459"/>
                      <a:pt x="118" y="505"/>
                    </a:cubicBezTo>
                    <a:cubicBezTo>
                      <a:pt x="150" y="552"/>
                      <a:pt x="179" y="576"/>
                      <a:pt x="210" y="573"/>
                    </a:cubicBezTo>
                    <a:cubicBezTo>
                      <a:pt x="240" y="569"/>
                      <a:pt x="269" y="535"/>
                      <a:pt x="299" y="487"/>
                    </a:cubicBezTo>
                    <a:cubicBezTo>
                      <a:pt x="328" y="439"/>
                      <a:pt x="356" y="357"/>
                      <a:pt x="390" y="287"/>
                    </a:cubicBezTo>
                    <a:cubicBezTo>
                      <a:pt x="423" y="216"/>
                      <a:pt x="470" y="111"/>
                      <a:pt x="500" y="63"/>
                    </a:cubicBezTo>
                    <a:cubicBezTo>
                      <a:pt x="530" y="15"/>
                      <a:pt x="546" y="5"/>
                      <a:pt x="569" y="3"/>
                    </a:cubicBezTo>
                    <a:cubicBezTo>
                      <a:pt x="592" y="0"/>
                      <a:pt x="617" y="15"/>
                      <a:pt x="641" y="47"/>
                    </a:cubicBezTo>
                    <a:cubicBezTo>
                      <a:pt x="666" y="79"/>
                      <a:pt x="693" y="152"/>
                      <a:pt x="714" y="195"/>
                    </a:cubicBezTo>
                    <a:cubicBezTo>
                      <a:pt x="735" y="238"/>
                      <a:pt x="745" y="258"/>
                      <a:pt x="765" y="303"/>
                    </a:cubicBezTo>
                    <a:cubicBezTo>
                      <a:pt x="785" y="348"/>
                      <a:pt x="810" y="424"/>
                      <a:pt x="835" y="467"/>
                    </a:cubicBezTo>
                    <a:cubicBezTo>
                      <a:pt x="860" y="510"/>
                      <a:pt x="891" y="544"/>
                      <a:pt x="915" y="558"/>
                    </a:cubicBezTo>
                    <a:cubicBezTo>
                      <a:pt x="939" y="572"/>
                      <a:pt x="962" y="558"/>
                      <a:pt x="978" y="552"/>
                    </a:cubicBezTo>
                    <a:cubicBezTo>
                      <a:pt x="994" y="546"/>
                      <a:pt x="1006" y="526"/>
                      <a:pt x="1014" y="519"/>
                    </a:cubicBezTo>
                  </a:path>
                </a:pathLst>
              </a:custGeom>
              <a:noFill/>
              <a:ln w="28575" cap="flat" cmpd="sng">
                <a:solidFill>
                  <a:srgbClr val="66F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  <p:sp>
            <p:nvSpPr>
              <p:cNvPr id="16" name="Freeform 12"/>
              <p:cNvSpPr/>
              <p:nvPr>
                <p:custDataLst>
                  <p:tags r:id="rId13"/>
                </p:custDataLst>
              </p:nvPr>
            </p:nvSpPr>
            <p:spPr bwMode="auto">
              <a:xfrm rot="10800000">
                <a:off x="612" y="2069"/>
                <a:ext cx="1098" cy="574"/>
              </a:xfrm>
              <a:custGeom>
                <a:avLst/>
                <a:gdLst>
                  <a:gd name="T0" fmla="*/ 72 w 1098"/>
                  <a:gd name="T1" fmla="*/ 381 h 574"/>
                  <a:gd name="T2" fmla="*/ 18 w 1098"/>
                  <a:gd name="T3" fmla="*/ 264 h 574"/>
                  <a:gd name="T4" fmla="*/ 21 w 1098"/>
                  <a:gd name="T5" fmla="*/ 267 h 574"/>
                  <a:gd name="T6" fmla="*/ 147 w 1098"/>
                  <a:gd name="T7" fmla="*/ 525 h 574"/>
                  <a:gd name="T8" fmla="*/ 237 w 1098"/>
                  <a:gd name="T9" fmla="*/ 561 h 574"/>
                  <a:gd name="T10" fmla="*/ 321 w 1098"/>
                  <a:gd name="T11" fmla="*/ 487 h 574"/>
                  <a:gd name="T12" fmla="*/ 421 w 1098"/>
                  <a:gd name="T13" fmla="*/ 287 h 574"/>
                  <a:gd name="T14" fmla="*/ 542 w 1098"/>
                  <a:gd name="T15" fmla="*/ 63 h 574"/>
                  <a:gd name="T16" fmla="*/ 617 w 1098"/>
                  <a:gd name="T17" fmla="*/ 3 h 574"/>
                  <a:gd name="T18" fmla="*/ 696 w 1098"/>
                  <a:gd name="T19" fmla="*/ 47 h 574"/>
                  <a:gd name="T20" fmla="*/ 776 w 1098"/>
                  <a:gd name="T21" fmla="*/ 195 h 574"/>
                  <a:gd name="T22" fmla="*/ 832 w 1098"/>
                  <a:gd name="T23" fmla="*/ 303 h 574"/>
                  <a:gd name="T24" fmla="*/ 909 w 1098"/>
                  <a:gd name="T25" fmla="*/ 467 h 574"/>
                  <a:gd name="T26" fmla="*/ 1004 w 1098"/>
                  <a:gd name="T27" fmla="*/ 559 h 574"/>
                  <a:gd name="T28" fmla="*/ 1070 w 1098"/>
                  <a:gd name="T29" fmla="*/ 539 h 574"/>
                  <a:gd name="T30" fmla="*/ 1098 w 1098"/>
                  <a:gd name="T31" fmla="*/ 507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8" h="574">
                    <a:moveTo>
                      <a:pt x="72" y="381"/>
                    </a:moveTo>
                    <a:cubicBezTo>
                      <a:pt x="63" y="362"/>
                      <a:pt x="26" y="283"/>
                      <a:pt x="18" y="264"/>
                    </a:cubicBezTo>
                    <a:cubicBezTo>
                      <a:pt x="10" y="245"/>
                      <a:pt x="0" y="224"/>
                      <a:pt x="21" y="267"/>
                    </a:cubicBezTo>
                    <a:cubicBezTo>
                      <a:pt x="42" y="310"/>
                      <a:pt x="111" y="476"/>
                      <a:pt x="147" y="525"/>
                    </a:cubicBezTo>
                    <a:cubicBezTo>
                      <a:pt x="183" y="574"/>
                      <a:pt x="208" y="567"/>
                      <a:pt x="237" y="561"/>
                    </a:cubicBezTo>
                    <a:cubicBezTo>
                      <a:pt x="266" y="555"/>
                      <a:pt x="290" y="533"/>
                      <a:pt x="321" y="487"/>
                    </a:cubicBezTo>
                    <a:cubicBezTo>
                      <a:pt x="352" y="441"/>
                      <a:pt x="384" y="357"/>
                      <a:pt x="421" y="287"/>
                    </a:cubicBezTo>
                    <a:cubicBezTo>
                      <a:pt x="457" y="216"/>
                      <a:pt x="509" y="111"/>
                      <a:pt x="542" y="63"/>
                    </a:cubicBezTo>
                    <a:cubicBezTo>
                      <a:pt x="575" y="15"/>
                      <a:pt x="592" y="5"/>
                      <a:pt x="617" y="3"/>
                    </a:cubicBezTo>
                    <a:cubicBezTo>
                      <a:pt x="643" y="0"/>
                      <a:pt x="670" y="15"/>
                      <a:pt x="696" y="47"/>
                    </a:cubicBezTo>
                    <a:cubicBezTo>
                      <a:pt x="723" y="79"/>
                      <a:pt x="754" y="152"/>
                      <a:pt x="776" y="195"/>
                    </a:cubicBezTo>
                    <a:cubicBezTo>
                      <a:pt x="799" y="237"/>
                      <a:pt x="810" y="257"/>
                      <a:pt x="832" y="303"/>
                    </a:cubicBezTo>
                    <a:cubicBezTo>
                      <a:pt x="853" y="348"/>
                      <a:pt x="880" y="424"/>
                      <a:pt x="909" y="467"/>
                    </a:cubicBezTo>
                    <a:cubicBezTo>
                      <a:pt x="937" y="509"/>
                      <a:pt x="977" y="547"/>
                      <a:pt x="1004" y="559"/>
                    </a:cubicBezTo>
                    <a:cubicBezTo>
                      <a:pt x="1031" y="571"/>
                      <a:pt x="1054" y="548"/>
                      <a:pt x="1070" y="539"/>
                    </a:cubicBezTo>
                    <a:cubicBezTo>
                      <a:pt x="1085" y="529"/>
                      <a:pt x="1092" y="513"/>
                      <a:pt x="1098" y="507"/>
                    </a:cubicBezTo>
                  </a:path>
                </a:pathLst>
              </a:custGeom>
              <a:noFill/>
              <a:ln w="28575" cap="flat" cmpd="sng">
                <a:solidFill>
                  <a:srgbClr val="66FF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p>
                <a:endParaRPr lang="zh-CN" altLang="en-US"/>
              </a:p>
            </p:txBody>
          </p:sp>
        </p:grpSp>
        <p:sp>
          <p:nvSpPr>
            <p:cNvPr id="17" name="Freeform 43"/>
            <p:cNvSpPr/>
            <p:nvPr>
              <p:custDataLst>
                <p:tags r:id="rId14"/>
              </p:custDataLst>
            </p:nvPr>
          </p:nvSpPr>
          <p:spPr bwMode="auto">
            <a:xfrm>
              <a:off x="1020" y="2886"/>
              <a:ext cx="136" cy="227"/>
            </a:xfrm>
            <a:custGeom>
              <a:avLst/>
              <a:gdLst>
                <a:gd name="T0" fmla="*/ 136 w 136"/>
                <a:gd name="T1" fmla="*/ 0 h 227"/>
                <a:gd name="T2" fmla="*/ 46 w 136"/>
                <a:gd name="T3" fmla="*/ 136 h 227"/>
                <a:gd name="T4" fmla="*/ 0 w 136"/>
                <a:gd name="T5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227">
                  <a:moveTo>
                    <a:pt x="136" y="0"/>
                  </a:moveTo>
                  <a:cubicBezTo>
                    <a:pt x="102" y="49"/>
                    <a:pt x="69" y="98"/>
                    <a:pt x="46" y="136"/>
                  </a:cubicBezTo>
                  <a:cubicBezTo>
                    <a:pt x="23" y="174"/>
                    <a:pt x="8" y="212"/>
                    <a:pt x="0" y="227"/>
                  </a:cubicBezTo>
                </a:path>
              </a:pathLst>
            </a:custGeom>
            <a:noFill/>
            <a:ln w="28575" cmpd="sng">
              <a:solidFill>
                <a:srgbClr val="00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18" name="标题 1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功率分解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1000"/>
                                        <p:tgtEl>
                                          <p:spTgt spid="91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9" grpId="0" bldLvl="0" animBg="1" autoUpdateAnimBg="0"/>
      <p:bldP spid="91181" grpId="0" bldLvl="0" animBg="1" autoUpdateAnimBg="0"/>
      <p:bldP spid="2" grpId="0"/>
      <p:bldP spid="11" grpId="0" bldLvl="0" animBg="1"/>
      <p:bldP spid="12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059180" y="1408430"/>
            <a:ext cx="27603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32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2.</a:t>
            </a:r>
            <a:r>
              <a:rPr kumimoji="1" lang="zh-CN" altLang="en-US" sz="3200">
                <a:solidFill>
                  <a:schemeClr val="bg1"/>
                </a:solidFill>
              </a:rPr>
              <a:t>平均功率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kumimoji="1"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1274128" y="2058353"/>
          <a:ext cx="217805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2" name="公式" r:id="rId1" imgW="1219200" imgH="596900" progId="Equation.3">
                  <p:embed/>
                </p:oleObj>
              </mc:Choice>
              <mc:Fallback>
                <p:oleObj name="公式" r:id="rId1" imgW="12192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28" y="2058353"/>
                        <a:ext cx="2178050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1379855" y="4219575"/>
            <a:ext cx="10027285" cy="128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1714500" indent="-1714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2095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2286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476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9337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390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8481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3053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algn="just">
              <a:lnSpc>
                <a:spcPct val="120000"/>
              </a:lnSpc>
              <a:spcBef>
                <a:spcPct val="20000"/>
              </a:spcBef>
              <a:buFont typeface="Symbol" panose="05050102010706020507"/>
              <a:buChar char="j"/>
            </a:pPr>
            <a:r>
              <a:rPr kumimoji="1" lang="en-US" altLang="zh-CN" sz="3200" b="0" dirty="0" smtClean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32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3200" b="0" i="1" dirty="0">
                <a:solidFill>
                  <a:schemeClr val="bg1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</a:t>
            </a:r>
            <a:r>
              <a:rPr kumimoji="1" lang="en-US" altLang="zh-CN" sz="3200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功率因数角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kumimoji="1" lang="zh-CN" altLang="zh-CN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 algn="just">
              <a:lnSpc>
                <a:spcPct val="120000"/>
              </a:lnSpc>
              <a:spcBef>
                <a:spcPct val="20000"/>
              </a:spcBef>
              <a:buFont typeface="Symbol" panose="05050102010706020507"/>
              <a:buNone/>
            </a:pPr>
            <a:r>
              <a:rPr kumimoji="1" lang="en-US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     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对不含独立源</a:t>
            </a:r>
            <a:r>
              <a:rPr kumimoji="1" lang="zh-CN" altLang="zh-CN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的线性网络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，为其等效阻抗的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阻抗角</a:t>
            </a:r>
            <a:r>
              <a:rPr kumimoji="1" lang="zh-CN" altLang="zh-CN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。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endParaRPr kumimoji="1" lang="zh-CN" altLang="en-US" baseline="30000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347470" y="5516563"/>
            <a:ext cx="34575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功率因数</a:t>
            </a:r>
            <a:r>
              <a:rPr kumimoji="1"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kumimoji="1" lang="zh-CN" altLang="en-US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6308408" y="3502025"/>
            <a:ext cx="337121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i="1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/>
              <a:t>的单位：</a:t>
            </a:r>
            <a:r>
              <a:rPr kumimoji="1" lang="en-US" altLang="zh-CN" b="0">
                <a:latin typeface="Times New Roman" panose="02020603050405020304" pitchFamily="18" charset="0"/>
              </a:rPr>
              <a:t>W</a:t>
            </a:r>
            <a:r>
              <a:rPr kumimoji="1" lang="zh-CN" altLang="en-US"/>
              <a:t>（</a:t>
            </a:r>
            <a:r>
              <a:rPr kumimoji="1" lang="zh-CN" altLang="en-US">
                <a:solidFill>
                  <a:srgbClr val="FF0000"/>
                </a:solidFill>
              </a:rPr>
              <a:t>瓦</a:t>
            </a:r>
            <a:r>
              <a:rPr kumimoji="1" lang="zh-CN" altLang="en-US"/>
              <a:t>）</a:t>
            </a:r>
            <a:endParaRPr kumimoji="1" lang="zh-CN" altLang="en-US"/>
          </a:p>
        </p:txBody>
      </p:sp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506153" y="2129790"/>
          <a:ext cx="5689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3" name="公式" r:id="rId3" imgW="3441700" imgH="596900" progId="Equation.3">
                  <p:embed/>
                </p:oleObj>
              </mc:Choice>
              <mc:Fallback>
                <p:oleObj name="公式" r:id="rId3" imgW="3441700" imgH="596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6153" y="2129790"/>
                        <a:ext cx="5689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9218613" y="2348230"/>
          <a:ext cx="1847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4" name="公式" r:id="rId5" imgW="1003300" imgH="292100" progId="Equation.3">
                  <p:embed/>
                </p:oleObj>
              </mc:Choice>
              <mc:Fallback>
                <p:oleObj name="公式" r:id="rId5" imgW="10033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18613" y="2348230"/>
                        <a:ext cx="1847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10"/>
          <p:cNvGraphicFramePr>
            <a:graphicFrameLocks noChangeAspect="1"/>
          </p:cNvGraphicFramePr>
          <p:nvPr/>
        </p:nvGraphicFramePr>
        <p:xfrm>
          <a:off x="2493963" y="3398520"/>
          <a:ext cx="32400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5" name="公式" r:id="rId7" imgW="1219200" imgH="292100" progId="Equation.3">
                  <p:embed/>
                </p:oleObj>
              </mc:Choice>
              <mc:Fallback>
                <p:oleObj name="公式" r:id="rId7" imgW="12192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3963" y="3398520"/>
                        <a:ext cx="3240087" cy="8397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50000">
                            <a:schemeClr val="bg1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9" name="Group 1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1760" name="Picture 16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61" name="Text Box 1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762" name="Group 1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1763" name="Picture 19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64" name="Text Box 2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1771" name="Group 2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1772" name="Picture 28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773" name="Text Box 2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平均功率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ldLvl="0" animBg="1"/>
      <p:bldP spid="31749" grpId="0" bldLvl="0" animBg="1" autoUpdateAnimBg="0"/>
      <p:bldP spid="31750" grpId="0" bldLvl="0" animBg="1" autoUpdateAnimBg="0"/>
      <p:bldP spid="31751" grpId="0" bldLvl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4576446" y="3203997"/>
            <a:ext cx="3268662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&gt;0,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&gt;0 ,</a:t>
            </a: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dirty="0"/>
              <a:t>感性</a:t>
            </a:r>
            <a:r>
              <a:rPr kumimoji="1" lang="en-US" altLang="zh-CN" dirty="0"/>
              <a:t>;</a:t>
            </a:r>
            <a:endParaRPr kumimoji="1" lang="en-US" altLang="zh-CN" dirty="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745308" y="3203997"/>
            <a:ext cx="31686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&lt;0,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&lt;0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</a:t>
            </a: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zh-CN" altLang="zh-CN" dirty="0"/>
              <a:t>容性</a:t>
            </a:r>
            <a:r>
              <a:rPr kumimoji="1" lang="zh-CN" altLang="en-US" sz="2400" dirty="0"/>
              <a:t>。</a:t>
            </a:r>
            <a:endParaRPr kumimoji="1" lang="zh-CN" altLang="en-US" sz="2400" dirty="0"/>
          </a:p>
        </p:txBody>
      </p:sp>
      <p:grpSp>
        <p:nvGrpSpPr>
          <p:cNvPr id="30726" name="Group 6"/>
          <p:cNvGrpSpPr/>
          <p:nvPr/>
        </p:nvGrpSpPr>
        <p:grpSpPr bwMode="auto">
          <a:xfrm>
            <a:off x="2391720" y="1435902"/>
            <a:ext cx="7018938" cy="1050061"/>
            <a:chOff x="864" y="690"/>
            <a:chExt cx="3457" cy="699"/>
          </a:xfrm>
        </p:grpSpPr>
        <p:sp>
          <p:nvSpPr>
            <p:cNvPr id="30727" name="Rectangle 7"/>
            <p:cNvSpPr>
              <a:spLocks noChangeArrowheads="1"/>
            </p:cNvSpPr>
            <p:nvPr/>
          </p:nvSpPr>
          <p:spPr bwMode="auto">
            <a:xfrm>
              <a:off x="864" y="767"/>
              <a:ext cx="478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3200" b="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cos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sz="3200" b="0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30728" name="Text Box 8"/>
            <p:cNvSpPr txBox="1">
              <a:spLocks noChangeArrowheads="1"/>
            </p:cNvSpPr>
            <p:nvPr/>
          </p:nvSpPr>
          <p:spPr bwMode="auto">
            <a:xfrm>
              <a:off x="1494" y="690"/>
              <a:ext cx="1524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1</a:t>
              </a:r>
              <a:r>
                <a:rPr kumimoji="1" lang="en-US" altLang="zh-CN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   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纯</a:t>
              </a:r>
              <a:r>
                <a:rPr kumimoji="1" lang="zh-CN" altLang="en-US" dirty="0" smtClean="0">
                  <a:latin typeface="Times New Roman" panose="02020603050405020304" pitchFamily="18" charset="0"/>
                </a:rPr>
                <a:t>电阻，</a:t>
              </a:r>
              <a:r>
                <a:rPr kumimoji="1" lang="en-US" altLang="zh-CN" i="1" dirty="0" smtClean="0">
                  <a:solidFill>
                    <a:srgbClr val="FF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j=0</a:t>
              </a:r>
              <a:endParaRPr kumimoji="1"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0729" name="Text Box 9"/>
            <p:cNvSpPr txBox="1">
              <a:spLocks noChangeArrowheads="1"/>
            </p:cNvSpPr>
            <p:nvPr/>
          </p:nvSpPr>
          <p:spPr bwMode="auto">
            <a:xfrm>
              <a:off x="1484" y="1042"/>
              <a:ext cx="2837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98000" rIns="198000" anchor="ctr">
              <a:spAutoFit/>
            </a:bodyPr>
            <a:lstStyle/>
            <a:p>
              <a:r>
                <a:rPr kumimoji="1" lang="en-US" altLang="zh-CN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kumimoji="1"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， </a:t>
              </a:r>
              <a:r>
                <a:rPr kumimoji="1" lang="zh-CN" altLang="en-US" dirty="0">
                  <a:latin typeface="Times New Roman" panose="02020603050405020304" pitchFamily="18" charset="0"/>
                </a:rPr>
                <a:t>纯</a:t>
              </a:r>
              <a:r>
                <a:rPr kumimoji="1" lang="zh-CN" altLang="en-US" dirty="0" smtClean="0">
                  <a:latin typeface="Times New Roman" panose="02020603050405020304" pitchFamily="18" charset="0"/>
                </a:rPr>
                <a:t>电抗，</a:t>
              </a:r>
              <a:r>
                <a:rPr kumimoji="1" lang="en-US" altLang="zh-CN" i="1" dirty="0">
                  <a:solidFill>
                    <a:srgbClr val="FF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j=</a:t>
              </a:r>
              <a:r>
                <a:rPr kumimoji="1" lang="en-US" altLang="zh-CN" i="1" dirty="0">
                  <a:solidFill>
                    <a:srgbClr val="FF0000"/>
                  </a:solidFill>
                  <a:latin typeface="+mn-lt"/>
                  <a:ea typeface="宋体" panose="02010600030101010101" pitchFamily="2" charset="-122"/>
                </a:rPr>
                <a:t>±</a:t>
              </a:r>
              <a:r>
                <a:rPr kumimoji="1" lang="en-US" altLang="zh-CN" i="1" dirty="0">
                  <a:solidFill>
                    <a:srgbClr val="FF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90</a:t>
              </a:r>
              <a:r>
                <a:rPr kumimoji="1" lang="en-US" altLang="zh-CN" i="1" dirty="0" smtClean="0">
                  <a:solidFill>
                    <a:srgbClr val="FF0000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°</a:t>
              </a:r>
              <a:r>
                <a:rPr kumimoji="1" lang="zh-CN" altLang="en-US" b="0" dirty="0" smtClean="0">
                  <a:solidFill>
                    <a:srgbClr val="FF0000"/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感抗或容抗</a:t>
              </a:r>
              <a:endParaRPr kumimoji="1" lang="zh-CN" altLang="en-US" b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  <p:sp>
          <p:nvSpPr>
            <p:cNvPr id="30730" name="AutoShape 10"/>
            <p:cNvSpPr/>
            <p:nvPr/>
          </p:nvSpPr>
          <p:spPr bwMode="auto">
            <a:xfrm>
              <a:off x="1392" y="840"/>
              <a:ext cx="144" cy="432"/>
            </a:xfrm>
            <a:prstGeom prst="leftBrace">
              <a:avLst>
                <a:gd name="adj1" fmla="val 25000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1583690" y="3964940"/>
            <a:ext cx="9422765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8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428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just">
              <a:lnSpc>
                <a:spcPct val="12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平均功率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实际上是电阻消耗的功率，亦称为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有功功率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 algn="just">
              <a:lnSpc>
                <a:spcPct val="120000"/>
              </a:lnSpc>
            </a:pP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平均功率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表示电路实际消耗的功率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en-US" altLang="zh-CN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 algn="just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它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不仅与电压、电流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有效值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有关，而且与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cos</a:t>
            </a:r>
            <a:r>
              <a:rPr kumimoji="1" lang="en-US" altLang="zh-CN" sz="800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i="1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有关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en-US" altLang="zh-CN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 algn="just">
              <a:lnSpc>
                <a:spcPct val="120000"/>
              </a:lnSpc>
            </a:pP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这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是交流和直流的很大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区别</a:t>
            </a:r>
            <a:r>
              <a:rPr kumimoji="1" lang="en-US" altLang="zh-CN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是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由于电压、电流存在</a:t>
            </a:r>
            <a:r>
              <a:rPr kumimoji="1"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相位差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30737" name="Group 17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30738" name="Picture 1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39" name="Text Box 19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40" name="Group 20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30741" name="Picture 21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42" name="Text Box 22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46" name="Group 26"/>
          <p:cNvGrpSpPr/>
          <p:nvPr/>
        </p:nvGrpSpPr>
        <p:grpSpPr bwMode="auto">
          <a:xfrm>
            <a:off x="844233" y="3140075"/>
            <a:ext cx="1846263" cy="850900"/>
            <a:chOff x="385" y="3022"/>
            <a:chExt cx="1163" cy="536"/>
          </a:xfrm>
        </p:grpSpPr>
        <p:pic>
          <p:nvPicPr>
            <p:cNvPr id="30747" name="Picture 27" descr="12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48" name="Text Box 28"/>
            <p:cNvSpPr txBox="1">
              <a:spLocks noChangeArrowheads="1"/>
            </p:cNvSpPr>
            <p:nvPr/>
          </p:nvSpPr>
          <p:spPr bwMode="auto">
            <a:xfrm>
              <a:off x="793" y="3116"/>
              <a:ext cx="7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  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30752" name="Group 3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30753" name="Picture 3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754" name="Text Box 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30757" name="Group 37"/>
          <p:cNvGrpSpPr/>
          <p:nvPr/>
        </p:nvGrpSpPr>
        <p:grpSpPr bwMode="auto">
          <a:xfrm>
            <a:off x="2279650" y="2488247"/>
            <a:ext cx="7200900" cy="584201"/>
            <a:chOff x="476" y="1025"/>
            <a:chExt cx="4536" cy="368"/>
          </a:xfrm>
        </p:grpSpPr>
        <p:sp>
          <p:nvSpPr>
            <p:cNvPr id="30722" name="Text Box 2"/>
            <p:cNvSpPr txBox="1">
              <a:spLocks noChangeArrowheads="1"/>
            </p:cNvSpPr>
            <p:nvPr/>
          </p:nvSpPr>
          <p:spPr bwMode="auto">
            <a:xfrm>
              <a:off x="476" y="1025"/>
              <a:ext cx="453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kumimoji="1" lang="zh-CN" altLang="en-US"/>
                <a:t>一般地 </a:t>
              </a:r>
              <a:r>
                <a:rPr kumimoji="1" lang="en-US" altLang="zh-CN"/>
                <a:t>, </a:t>
              </a:r>
              <a:r>
                <a:rPr kumimoji="1" lang="zh-CN" altLang="en-US"/>
                <a:t>有：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</a:rPr>
                <a:t>0 &lt;</a:t>
              </a:r>
              <a:r>
                <a:rPr kumimoji="1" lang="en-US" altLang="zh-CN" sz="3200" b="0">
                  <a:solidFill>
                    <a:schemeClr val="bg1"/>
                  </a:solidFill>
                  <a:sym typeface="Symbol" panose="05050102010706020507" pitchFamily="18" charset="2"/>
                </a:rPr>
                <a:t></a:t>
              </a:r>
              <a:r>
                <a:rPr kumimoji="1" lang="en-US" altLang="zh-CN" sz="3200" b="0">
                  <a:solidFill>
                    <a:schemeClr val="bg1"/>
                  </a:solidFill>
                </a:rPr>
                <a:t>cos</a:t>
              </a:r>
              <a:r>
                <a:rPr kumimoji="1" lang="en-US" altLang="zh-CN" sz="3200" b="0" i="1">
                  <a:solidFill>
                    <a:schemeClr val="bg1"/>
                  </a:solidFill>
                  <a:sym typeface="Symbol" panose="05050102010706020507" pitchFamily="18" charset="2"/>
                </a:rPr>
                <a:t></a:t>
              </a:r>
              <a:r>
                <a:rPr kumimoji="1" lang="en-US" altLang="zh-CN" sz="3200" b="0">
                  <a:solidFill>
                    <a:schemeClr val="bg1"/>
                  </a:solidFill>
                  <a:sym typeface="Symbol" panose="05050102010706020507" pitchFamily="18" charset="2"/>
                </a:rPr>
                <a:t>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&lt;</a:t>
              </a:r>
              <a:r>
                <a:rPr kumimoji="1" lang="en-US" altLang="zh-CN" sz="3200" b="0">
                  <a:solidFill>
                    <a:schemeClr val="bg1"/>
                  </a:solidFill>
                  <a:sym typeface="Symbol" panose="05050102010706020507" pitchFamily="18" charset="2"/>
                </a:rPr>
                <a:t>1</a:t>
              </a:r>
              <a:endParaRPr kumimoji="1" lang="en-US" altLang="zh-CN" sz="3200" b="0">
                <a:solidFill>
                  <a:schemeClr val="bg1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0755" name="Line 35"/>
            <p:cNvSpPr>
              <a:spLocks noChangeShapeType="1"/>
            </p:cNvSpPr>
            <p:nvPr/>
          </p:nvSpPr>
          <p:spPr bwMode="auto">
            <a:xfrm>
              <a:off x="2200" y="1298"/>
              <a:ext cx="136" cy="4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Line 36"/>
            <p:cNvSpPr>
              <a:spLocks noChangeShapeType="1"/>
            </p:cNvSpPr>
            <p:nvPr/>
          </p:nvSpPr>
          <p:spPr bwMode="auto">
            <a:xfrm>
              <a:off x="3171" y="1280"/>
              <a:ext cx="181" cy="73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功率因素有功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75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" fill="hold"/>
                                        <p:tgtEl>
                                          <p:spTgt spid="30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ldLvl="0" animBg="1" autoUpdateAnimBg="0"/>
      <p:bldP spid="30724" grpId="0" bldLvl="0" animBg="1" autoUpdateAnimBg="0"/>
      <p:bldP spid="30731" grpId="0" bldLvl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47529" y="4189254"/>
            <a:ext cx="284670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4. </a:t>
            </a:r>
            <a:r>
              <a:rPr kumimoji="1" lang="zh-CN" altLang="en-US" sz="3200">
                <a:solidFill>
                  <a:schemeClr val="bg1"/>
                </a:solidFill>
              </a:rPr>
              <a:t>视在功率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S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00405" y="1407160"/>
            <a:ext cx="30054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3200">
                <a:solidFill>
                  <a:schemeClr val="bg1"/>
                </a:solidFill>
                <a:latin typeface="仿宋_GB2312" pitchFamily="49" charset="-122"/>
                <a:ea typeface="仿宋_GB2312" pitchFamily="49" charset="-122"/>
              </a:rPr>
              <a:t>3. </a:t>
            </a:r>
            <a:r>
              <a:rPr kumimoji="1" lang="zh-CN" altLang="en-US" sz="3200">
                <a:solidFill>
                  <a:schemeClr val="bg1"/>
                </a:solidFill>
              </a:rPr>
              <a:t>无功功率</a:t>
            </a: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1435735" y="2372360"/>
          <a:ext cx="1802130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1" name="公式" r:id="rId1" imgW="800100" imgH="304800" progId="Equation.3">
                  <p:embed/>
                </p:oleObj>
              </mc:Choice>
              <mc:Fallback>
                <p:oleObj name="公式" r:id="rId1" imgW="800100" imgH="304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5735" y="2372360"/>
                        <a:ext cx="1802130" cy="68326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50000">
                            <a:schemeClr val="bg1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201738" y="3283903"/>
            <a:ext cx="24263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单位：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var</a:t>
            </a:r>
            <a:r>
              <a:rPr kumimoji="1" lang="en-US" altLang="zh-CN"/>
              <a:t>(</a:t>
            </a:r>
            <a:r>
              <a:rPr kumimoji="1" lang="zh-CN" altLang="en-US"/>
              <a:t>乏</a:t>
            </a:r>
            <a:r>
              <a:rPr kumimoji="1" lang="en-US" altLang="en-US"/>
              <a:t>)</a:t>
            </a:r>
            <a:endParaRPr kumimoji="1" lang="en-US" altLang="zh-CN"/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3785870" y="1701165"/>
            <a:ext cx="7516495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&gt;0</a:t>
            </a:r>
            <a:r>
              <a:rPr kumimoji="1" lang="zh-CN" altLang="en-US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表示网络吸收无功功率。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&lt;0</a:t>
            </a:r>
            <a:r>
              <a:rPr kumimoji="1" lang="zh-CN" altLang="en-US" dirty="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表示网络发出无功功率。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buClr>
                <a:srgbClr val="FFFF00"/>
              </a:buClr>
              <a:buSzPct val="80000"/>
              <a:buFont typeface="Wingdings" panose="05000000000000000000" pitchFamily="2" charset="2"/>
              <a:buChar char="l"/>
            </a:pP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Q</a:t>
            </a:r>
            <a:r>
              <a:rPr kumimoji="1" lang="en-US" altLang="zh-CN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的大小反映网络与外电路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交换功率的速率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。是由储能元件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的性质决定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503998" y="4887278"/>
          <a:ext cx="58086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92" name="公式" r:id="rId3" imgW="2233930" imgH="317500" progId="Equation.3">
                  <p:embed/>
                </p:oleObj>
              </mc:Choice>
              <mc:Fallback>
                <p:oleObj name="公式" r:id="rId3" imgW="2233930" imgH="317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998" y="4887278"/>
                        <a:ext cx="5808662" cy="854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50000">
                            <a:schemeClr val="bg1"/>
                          </a:gs>
                          <a:gs pos="100000">
                            <a:srgbClr val="FFCC99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9" name="Group 1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9710" name="Picture 1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11" name="Text Box 1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9712" name="Group 1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9713" name="Picture 1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14" name="Text Box 1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9718" name="AutoShape 22"/>
          <p:cNvSpPr>
            <a:spLocks noChangeArrowheads="1"/>
          </p:cNvSpPr>
          <p:nvPr/>
        </p:nvSpPr>
        <p:spPr bwMode="auto">
          <a:xfrm>
            <a:off x="5951538" y="4148455"/>
            <a:ext cx="3241675" cy="574675"/>
          </a:xfrm>
          <a:prstGeom prst="wedgeRoundRectCallout">
            <a:avLst>
              <a:gd name="adj1" fmla="val -144015"/>
              <a:gd name="adj2" fmla="val 12723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1" lang="zh-CN" altLang="en-US">
                <a:solidFill>
                  <a:schemeClr val="tx1"/>
                </a:solidFill>
              </a:rPr>
              <a:t>电气设备的容量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9722" name="Group 2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9723" name="Picture 2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724" name="Text Box 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7608253" y="580451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三种功率单位不一样！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无功功率视在功率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10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8" dur="1000"/>
                                        <p:tgtEl>
                                          <p:spTgt spid="29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ldLvl="0" animBg="1"/>
      <p:bldP spid="29700" grpId="0" bldLvl="0" animBg="1"/>
      <p:bldP spid="29702" grpId="0" bldLvl="0" animBg="1" autoUpdateAnimBg="0"/>
      <p:bldP spid="29703" grpId="0" bldLvl="0" animBg="1" autoUpdateAnimBg="0"/>
      <p:bldP spid="29718" grpId="0" bldLvl="0" animBg="1"/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418590" y="1624330"/>
            <a:ext cx="5024120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有功，无功，视在功率的关系：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489200" y="2199323"/>
            <a:ext cx="583755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 anchor="ctr">
            <a:spAutoFit/>
          </a:bodyPr>
          <a:lstStyle/>
          <a:p>
            <a:r>
              <a:rPr kumimoji="1" lang="zh-CN" altLang="en-US" dirty="0"/>
              <a:t>有功功率</a:t>
            </a:r>
            <a:r>
              <a:rPr kumimoji="1" lang="en-US" altLang="zh-CN" dirty="0"/>
              <a:t>:</a:t>
            </a:r>
            <a:r>
              <a:rPr kumimoji="1" lang="en-US" altLang="zh-CN" dirty="0">
                <a:solidFill>
                  <a:schemeClr val="bg1"/>
                </a:solidFill>
              </a:rPr>
              <a:t>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UI</a:t>
            </a:r>
            <a:r>
              <a:rPr kumimoji="1" lang="en-US" altLang="zh-CN" sz="3200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cos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3200" i="1" dirty="0">
                <a:solidFill>
                  <a:schemeClr val="bg1"/>
                </a:solidFill>
              </a:rPr>
              <a:t> </a:t>
            </a:r>
            <a:r>
              <a:rPr kumimoji="1" lang="en-US" altLang="zh-CN" i="1" dirty="0">
                <a:solidFill>
                  <a:schemeClr val="bg1"/>
                </a:solidFill>
              </a:rPr>
              <a:t> </a:t>
            </a:r>
            <a:r>
              <a:rPr kumimoji="1" lang="zh-CN" altLang="en-US" dirty="0"/>
              <a:t>单位：</a:t>
            </a:r>
            <a:r>
              <a:rPr kumimoji="1" lang="en-US" altLang="zh-CN" b="0" dirty="0">
                <a:latin typeface="Times New Roman" panose="02020603050405020304" pitchFamily="18" charset="0"/>
              </a:rPr>
              <a:t>W</a:t>
            </a:r>
            <a:endParaRPr kumimoji="1" lang="en-US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496185" y="2775585"/>
            <a:ext cx="580136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 anchor="ctr">
            <a:spAutoFit/>
          </a:bodyPr>
          <a:lstStyle/>
          <a:p>
            <a:r>
              <a:rPr kumimoji="1" lang="zh-CN" altLang="en-US" dirty="0"/>
              <a:t>无功功率</a:t>
            </a:r>
            <a:r>
              <a:rPr kumimoji="1" lang="en-US" altLang="zh-CN" dirty="0">
                <a:latin typeface="仿宋_GB2312" pitchFamily="49" charset="-122"/>
                <a:ea typeface="仿宋_GB2312" pitchFamily="49" charset="-122"/>
              </a:rPr>
              <a:t>:</a:t>
            </a:r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</a:t>
            </a:r>
            <a:r>
              <a:rPr kumimoji="1" lang="en-US" altLang="zh-CN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zh-CN" altLang="en-US" dirty="0">
                <a:latin typeface="Symbol" panose="05050102010706020507" pitchFamily="18" charset="2"/>
              </a:rPr>
              <a:t>单位</a:t>
            </a:r>
            <a:r>
              <a:rPr kumimoji="1" lang="zh-CN" altLang="en-US" dirty="0">
                <a:latin typeface="Symbol" panose="05050102010706020507" pitchFamily="18" charset="2"/>
                <a:ea typeface="宋体" panose="02010600030101010101" pitchFamily="2" charset="-122"/>
              </a:rPr>
              <a:t>：</a:t>
            </a:r>
            <a:r>
              <a:rPr kumimoji="1" lang="en-US" altLang="zh-CN" b="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var</a:t>
            </a:r>
            <a:endParaRPr kumimoji="1" lang="en-US" altLang="zh-CN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2424430" y="3423285"/>
            <a:ext cx="60610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234000" rIns="234000" anchor="ctr">
            <a:spAutoFit/>
          </a:bodyPr>
          <a:lstStyle/>
          <a:p>
            <a:r>
              <a:rPr kumimoji="1" lang="zh-CN" altLang="en-US" dirty="0"/>
              <a:t>视在功率</a:t>
            </a:r>
            <a:r>
              <a:rPr kumimoji="1" lang="en-US" altLang="zh-CN" sz="2400" dirty="0">
                <a:latin typeface="仿宋_GB2312" pitchFamily="49" charset="-122"/>
                <a:ea typeface="仿宋_GB2312" pitchFamily="49" charset="-122"/>
              </a:rPr>
              <a:t>:</a:t>
            </a:r>
            <a:r>
              <a:rPr kumimoji="1"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</a:t>
            </a:r>
            <a:r>
              <a:rPr kumimoji="1" lang="en-US" altLang="zh-CN" sz="2400" i="1" dirty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      </a:t>
            </a:r>
            <a:r>
              <a:rPr kumimoji="1" lang="en-US" altLang="zh-CN" sz="240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  </a:t>
            </a:r>
            <a:r>
              <a:rPr kumimoji="1" lang="zh-CN" altLang="en-US" dirty="0"/>
              <a:t>单位</a:t>
            </a:r>
            <a:r>
              <a:rPr kumimoji="1" lang="zh-CN" altLang="en-US" b="0" dirty="0">
                <a:latin typeface="Times New Roman" panose="02020603050405020304" pitchFamily="18" charset="0"/>
              </a:rPr>
              <a:t>：</a:t>
            </a:r>
            <a:r>
              <a:rPr kumimoji="1" lang="en-US" altLang="zh-CN" b="0" dirty="0">
                <a:latin typeface="Times New Roman" panose="02020603050405020304" pitchFamily="18" charset="0"/>
              </a:rPr>
              <a:t>V</a:t>
            </a:r>
            <a:r>
              <a:rPr kumimoji="1"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kumimoji="1" lang="en-US" altLang="zh-CN" b="0" dirty="0">
                <a:latin typeface="Times New Roman" panose="02020603050405020304" pitchFamily="18" charset="0"/>
              </a:rPr>
              <a:t>A</a:t>
            </a:r>
            <a:endParaRPr kumimoji="1" lang="en-US" altLang="zh-CN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2284413" y="4361498"/>
          <a:ext cx="322421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6" name="公式" r:id="rId1" imgW="1002665" imgH="304800" progId="Equation.3">
                  <p:embed/>
                </p:oleObj>
              </mc:Choice>
              <mc:Fallback>
                <p:oleObj name="公式" r:id="rId1" imgW="1002665" imgH="304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4361498"/>
                        <a:ext cx="3224212" cy="9810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50000">
                            <a:schemeClr val="bg1"/>
                          </a:gs>
                          <a:gs pos="100000">
                            <a:srgbClr val="FFCC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5" name="Group 7"/>
          <p:cNvGrpSpPr/>
          <p:nvPr/>
        </p:nvGrpSpPr>
        <p:grpSpPr bwMode="auto">
          <a:xfrm>
            <a:off x="8455660" y="3633470"/>
            <a:ext cx="2405425" cy="2034356"/>
            <a:chOff x="768" y="2304"/>
            <a:chExt cx="824" cy="714"/>
          </a:xfrm>
        </p:grpSpPr>
        <p:sp>
          <p:nvSpPr>
            <p:cNvPr id="73736" name="Line 8"/>
            <p:cNvSpPr>
              <a:spLocks noChangeShapeType="1"/>
            </p:cNvSpPr>
            <p:nvPr/>
          </p:nvSpPr>
          <p:spPr bwMode="auto">
            <a:xfrm flipH="1">
              <a:off x="768" y="2304"/>
              <a:ext cx="624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7" name="Line 9"/>
            <p:cNvSpPr>
              <a:spLocks noChangeShapeType="1"/>
            </p:cNvSpPr>
            <p:nvPr/>
          </p:nvSpPr>
          <p:spPr bwMode="auto">
            <a:xfrm>
              <a:off x="1392" y="2304"/>
              <a:ext cx="0" cy="5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8" name="Line 10"/>
            <p:cNvSpPr>
              <a:spLocks noChangeShapeType="1"/>
            </p:cNvSpPr>
            <p:nvPr/>
          </p:nvSpPr>
          <p:spPr bwMode="auto">
            <a:xfrm>
              <a:off x="768" y="2832"/>
              <a:ext cx="624" cy="0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39" name="Freeform 11"/>
            <p:cNvSpPr/>
            <p:nvPr/>
          </p:nvSpPr>
          <p:spPr bwMode="auto">
            <a:xfrm>
              <a:off x="876" y="2736"/>
              <a:ext cx="60" cy="96"/>
            </a:xfrm>
            <a:custGeom>
              <a:avLst/>
              <a:gdLst>
                <a:gd name="T0" fmla="*/ 0 w 60"/>
                <a:gd name="T1" fmla="*/ 0 h 96"/>
                <a:gd name="T2" fmla="*/ 60 w 60"/>
                <a:gd name="T3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96">
                  <a:moveTo>
                    <a:pt x="0" y="0"/>
                  </a:moveTo>
                  <a:cubicBezTo>
                    <a:pt x="53" y="18"/>
                    <a:pt x="60" y="35"/>
                    <a:pt x="60" y="9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0" name="Text Box 12"/>
            <p:cNvSpPr txBox="1">
              <a:spLocks noChangeArrowheads="1"/>
            </p:cNvSpPr>
            <p:nvPr/>
          </p:nvSpPr>
          <p:spPr bwMode="auto">
            <a:xfrm>
              <a:off x="921" y="2597"/>
              <a:ext cx="21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937" y="2430"/>
              <a:ext cx="195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2" name="Text Box 14"/>
            <p:cNvSpPr txBox="1">
              <a:spLocks noChangeArrowheads="1"/>
            </p:cNvSpPr>
            <p:nvPr/>
          </p:nvSpPr>
          <p:spPr bwMode="auto">
            <a:xfrm>
              <a:off x="1036" y="2835"/>
              <a:ext cx="253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3" name="Text Box 15"/>
            <p:cNvSpPr txBox="1">
              <a:spLocks noChangeArrowheads="1"/>
            </p:cNvSpPr>
            <p:nvPr/>
          </p:nvSpPr>
          <p:spPr bwMode="auto">
            <a:xfrm>
              <a:off x="1354" y="2501"/>
              <a:ext cx="238" cy="1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81" name="Text Box 53"/>
          <p:cNvSpPr txBox="1">
            <a:spLocks noChangeArrowheads="1"/>
          </p:cNvSpPr>
          <p:nvPr/>
        </p:nvSpPr>
        <p:spPr bwMode="auto">
          <a:xfrm>
            <a:off x="6167120" y="4771232"/>
            <a:ext cx="1970405" cy="521970"/>
          </a:xfrm>
          <a:prstGeom prst="rect">
            <a:avLst/>
          </a:prstGeom>
          <a:solidFill>
            <a:srgbClr val="66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功率三角形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73788" name="Group 6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3789" name="Picture 6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790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791" name="Group 6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3792" name="Picture 6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793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3800" name="Group 7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3801" name="Picture 73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802" name="Text Box 7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631504" y="5590505"/>
            <a:ext cx="9072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思考：若电流电压用正弦表示，这些功率表达式会变吗？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功率三角形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3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3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3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 bldLvl="0" animBg="1" autoUpdateAnimBg="0"/>
      <p:bldP spid="73731" grpId="0" bldLvl="0" animBg="1" autoUpdateAnimBg="0"/>
      <p:bldP spid="73732" grpId="0" bldLvl="0" animBg="1" autoUpdateAnimBg="0"/>
      <p:bldP spid="73733" grpId="0" bldLvl="0" animBg="1" autoUpdateAnimBg="0"/>
      <p:bldP spid="73781" grpId="0" bldLvl="0" animBg="1" autoUpdateAnimBg="0"/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987425" y="1552575"/>
            <a:ext cx="74879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 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zh-CN" altLang="zh-CN" sz="3200">
                <a:solidFill>
                  <a:schemeClr val="bg1"/>
                </a:solidFill>
                <a:latin typeface="Times New Roman" panose="02020603050405020304" pitchFamily="18" charset="0"/>
              </a:rPr>
              <a:t>元件的有功功率和无功功率</a:t>
            </a:r>
            <a:endParaRPr kumimoji="1" lang="zh-CN" altLang="en-US" sz="320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1711008" y="2202180"/>
            <a:ext cx="6322060" cy="117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kumimoji="1"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=0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711008" y="3500120"/>
            <a:ext cx="6119812" cy="117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cos90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=0</a:t>
            </a:r>
            <a:endParaRPr kumimoji="1"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sin90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UI=I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endParaRPr kumimoji="1" lang="en-US" altLang="zh-CN" sz="3200" b="0" i="1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8725" name="Text Box 53"/>
          <p:cNvSpPr txBox="1">
            <a:spLocks noChangeArrowheads="1"/>
          </p:cNvSpPr>
          <p:nvPr/>
        </p:nvSpPr>
        <p:spPr bwMode="auto">
          <a:xfrm>
            <a:off x="1711008" y="4868863"/>
            <a:ext cx="6732587" cy="1174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cos(</a:t>
            </a:r>
            <a:r>
              <a: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)=0</a:t>
            </a:r>
            <a:endParaRPr kumimoji="1"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 (</a:t>
            </a:r>
            <a:r>
              <a: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90</a:t>
            </a:r>
            <a:r>
              <a:rPr kumimoji="1" lang="en-US" altLang="zh-CN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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 </a:t>
            </a:r>
            <a:r>
              <a: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UI=</a:t>
            </a:r>
            <a:r>
              <a:rPr kumimoji="1" lang="en-US" altLang="zh-CN" sz="3200" b="0"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C</a:t>
            </a:r>
            <a:endParaRPr kumimoji="1" lang="en-US" altLang="zh-CN" sz="3200" b="0" i="1" baseline="-25000">
              <a:solidFill>
                <a:schemeClr val="bg1"/>
              </a:solidFill>
              <a:latin typeface="Times New Roman" panose="02020603050405020304" pitchFamily="18" charset="0"/>
              <a:ea typeface="仿宋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28730" name="Group 5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8731" name="Picture 5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32" name="Text Box 6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733" name="Group 6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8734" name="Picture 62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35" name="Text Box 6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8759" name="Group 8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8760" name="Picture 8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761" name="Text Box 8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" name="Group 90"/>
          <p:cNvGrpSpPr/>
          <p:nvPr/>
        </p:nvGrpSpPr>
        <p:grpSpPr bwMode="auto">
          <a:xfrm>
            <a:off x="9194483" y="1392873"/>
            <a:ext cx="1619250" cy="1308100"/>
            <a:chOff x="385" y="845"/>
            <a:chExt cx="1020" cy="824"/>
          </a:xfrm>
        </p:grpSpPr>
        <p:sp>
          <p:nvSpPr>
            <p:cNvPr id="3" name="Line 4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085" y="907"/>
              <a:ext cx="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" name="Rectangle 5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25" y="1099"/>
              <a:ext cx="12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5" name="Line 6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509" y="90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509" y="162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7" name="Text Box 8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5" y="11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" name="Line 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612" y="908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Text Box 10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657" y="845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152" y="1067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12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64" y="1606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2" name="Oval 13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464" y="886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3" name="Text Box 1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393" y="863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405" y="13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Group 97"/>
          <p:cNvGrpSpPr/>
          <p:nvPr/>
        </p:nvGrpSpPr>
        <p:grpSpPr bwMode="auto">
          <a:xfrm>
            <a:off x="9194483" y="4559935"/>
            <a:ext cx="1657350" cy="1670050"/>
            <a:chOff x="385" y="2840"/>
            <a:chExt cx="1044" cy="1052"/>
          </a:xfrm>
        </p:grpSpPr>
        <p:sp>
          <p:nvSpPr>
            <p:cNvPr id="16" name="Freeform 39"/>
            <p:cNvSpPr/>
            <p:nvPr>
              <p:custDataLst>
                <p:tags r:id="rId14"/>
              </p:custDataLst>
            </p:nvPr>
          </p:nvSpPr>
          <p:spPr bwMode="auto">
            <a:xfrm>
              <a:off x="1096" y="3142"/>
              <a:ext cx="1" cy="306"/>
            </a:xfrm>
            <a:custGeom>
              <a:avLst/>
              <a:gdLst>
                <a:gd name="T0" fmla="*/ 1 w 1"/>
                <a:gd name="T1" fmla="*/ 306 h 306"/>
                <a:gd name="T2" fmla="*/ 0 w 1"/>
                <a:gd name="T3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06">
                  <a:moveTo>
                    <a:pt x="1" y="30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7" name="Freeform 40"/>
            <p:cNvSpPr/>
            <p:nvPr>
              <p:custDataLst>
                <p:tags r:id="rId15"/>
              </p:custDataLst>
            </p:nvPr>
          </p:nvSpPr>
          <p:spPr bwMode="auto">
            <a:xfrm>
              <a:off x="1090" y="3556"/>
              <a:ext cx="1" cy="312"/>
            </a:xfrm>
            <a:custGeom>
              <a:avLst/>
              <a:gdLst>
                <a:gd name="T0" fmla="*/ 1 w 1"/>
                <a:gd name="T1" fmla="*/ 0 h 312"/>
                <a:gd name="T2" fmla="*/ 0 w 1"/>
                <a:gd name="T3" fmla="*/ 312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312">
                  <a:moveTo>
                    <a:pt x="1" y="0"/>
                  </a:moveTo>
                  <a:lnTo>
                    <a:pt x="0" y="312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8" name="Freeform 41"/>
            <p:cNvSpPr/>
            <p:nvPr>
              <p:custDataLst>
                <p:tags r:id="rId16"/>
              </p:custDataLst>
            </p:nvPr>
          </p:nvSpPr>
          <p:spPr bwMode="auto">
            <a:xfrm>
              <a:off x="520" y="3142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9" name="Freeform 42"/>
            <p:cNvSpPr/>
            <p:nvPr>
              <p:custDataLst>
                <p:tags r:id="rId17"/>
              </p:custDataLst>
            </p:nvPr>
          </p:nvSpPr>
          <p:spPr bwMode="auto">
            <a:xfrm>
              <a:off x="517" y="3862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0" name="Line 43"/>
            <p:cNvSpPr>
              <a:spLocks noChangeShapeType="1"/>
            </p:cNvSpPr>
            <p:nvPr>
              <p:custDataLst>
                <p:tags r:id="rId18"/>
              </p:custDataLst>
            </p:nvPr>
          </p:nvSpPr>
          <p:spPr bwMode="auto">
            <a:xfrm>
              <a:off x="612" y="3149"/>
              <a:ext cx="288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21" name="Text Box 44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57" y="2840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45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400" y="3358"/>
              <a:ext cx="24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46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164" y="3326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47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466" y="3838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5" name="Oval 48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66" y="3127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26" name="Text Box 49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385" y="3134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" name="Text Box 50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98" y="3565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" name="Line 51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971" y="3454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9" name="Line 52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971" y="3550"/>
              <a:ext cx="240" cy="0"/>
            </a:xfrm>
            <a:prstGeom prst="line">
              <a:avLst/>
            </a:prstGeom>
            <a:noFill/>
            <a:ln w="57150">
              <a:solidFill>
                <a:srgbClr val="FF99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grpSp>
        <p:nvGrpSpPr>
          <p:cNvPr id="30" name="Group 96"/>
          <p:cNvGrpSpPr/>
          <p:nvPr/>
        </p:nvGrpSpPr>
        <p:grpSpPr bwMode="auto">
          <a:xfrm>
            <a:off x="9194483" y="2759710"/>
            <a:ext cx="1619250" cy="1816100"/>
            <a:chOff x="385" y="1706"/>
            <a:chExt cx="1020" cy="1144"/>
          </a:xfrm>
        </p:grpSpPr>
        <p:sp>
          <p:nvSpPr>
            <p:cNvPr id="31" name="Freeform 68"/>
            <p:cNvSpPr/>
            <p:nvPr>
              <p:custDataLst>
                <p:tags r:id="rId28"/>
              </p:custDataLst>
            </p:nvPr>
          </p:nvSpPr>
          <p:spPr bwMode="auto">
            <a:xfrm>
              <a:off x="1096" y="2008"/>
              <a:ext cx="60" cy="197"/>
            </a:xfrm>
            <a:custGeom>
              <a:avLst/>
              <a:gdLst>
                <a:gd name="T0" fmla="*/ 0 w 1"/>
                <a:gd name="T1" fmla="*/ 168 h 168"/>
                <a:gd name="T2" fmla="*/ 0 w 1"/>
                <a:gd name="T3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68">
                  <a:moveTo>
                    <a:pt x="0" y="16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2" name="Freeform 69"/>
            <p:cNvSpPr/>
            <p:nvPr>
              <p:custDataLst>
                <p:tags r:id="rId29"/>
              </p:custDataLst>
            </p:nvPr>
          </p:nvSpPr>
          <p:spPr bwMode="auto">
            <a:xfrm flipH="1">
              <a:off x="1065" y="2568"/>
              <a:ext cx="44" cy="227"/>
            </a:xfrm>
            <a:custGeom>
              <a:avLst/>
              <a:gdLst>
                <a:gd name="T0" fmla="*/ 0 w 1"/>
                <a:gd name="T1" fmla="*/ 0 h 174"/>
                <a:gd name="T2" fmla="*/ 0 w 1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74">
                  <a:moveTo>
                    <a:pt x="0" y="0"/>
                  </a:moveTo>
                  <a:lnTo>
                    <a:pt x="0" y="174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3" name="Freeform 70"/>
            <p:cNvSpPr/>
            <p:nvPr>
              <p:custDataLst>
                <p:tags r:id="rId30"/>
              </p:custDataLst>
            </p:nvPr>
          </p:nvSpPr>
          <p:spPr bwMode="auto">
            <a:xfrm>
              <a:off x="520" y="2008"/>
              <a:ext cx="576" cy="6"/>
            </a:xfrm>
            <a:custGeom>
              <a:avLst/>
              <a:gdLst>
                <a:gd name="T0" fmla="*/ 0 w 576"/>
                <a:gd name="T1" fmla="*/ 6 h 6"/>
                <a:gd name="T2" fmla="*/ 576 w 576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6" h="6">
                  <a:moveTo>
                    <a:pt x="0" y="6"/>
                  </a:moveTo>
                  <a:lnTo>
                    <a:pt x="576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4" name="Freeform 71"/>
            <p:cNvSpPr/>
            <p:nvPr>
              <p:custDataLst>
                <p:tags r:id="rId31"/>
              </p:custDataLst>
            </p:nvPr>
          </p:nvSpPr>
          <p:spPr bwMode="auto">
            <a:xfrm>
              <a:off x="530" y="2795"/>
              <a:ext cx="570" cy="3"/>
            </a:xfrm>
            <a:custGeom>
              <a:avLst/>
              <a:gdLst>
                <a:gd name="T0" fmla="*/ 0 w 570"/>
                <a:gd name="T1" fmla="*/ 3 h 3"/>
                <a:gd name="T2" fmla="*/ 570 w 570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0" h="3">
                  <a:moveTo>
                    <a:pt x="0" y="3"/>
                  </a:moveTo>
                  <a:lnTo>
                    <a:pt x="57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5" name="Line 72"/>
            <p:cNvSpPr>
              <a:spLocks noChangeShapeType="1"/>
            </p:cNvSpPr>
            <p:nvPr>
              <p:custDataLst>
                <p:tags r:id="rId32"/>
              </p:custDataLst>
            </p:nvPr>
          </p:nvSpPr>
          <p:spPr bwMode="auto">
            <a:xfrm>
              <a:off x="657" y="2006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36" name="Text Box 73"/>
            <p:cNvSpPr txBox="1">
              <a:spLocks noChangeArrowheads="1"/>
            </p:cNvSpPr>
            <p:nvPr>
              <p:custDataLst>
                <p:tags r:id="rId33"/>
              </p:custDataLst>
            </p:nvPr>
          </p:nvSpPr>
          <p:spPr bwMode="auto">
            <a:xfrm>
              <a:off x="703" y="1706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74"/>
            <p:cNvSpPr txBox="1">
              <a:spLocks noChangeArrowheads="1"/>
            </p:cNvSpPr>
            <p:nvPr>
              <p:custDataLst>
                <p:tags r:id="rId34"/>
              </p:custDataLst>
            </p:nvPr>
          </p:nvSpPr>
          <p:spPr bwMode="auto">
            <a:xfrm>
              <a:off x="395" y="2224"/>
              <a:ext cx="1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75"/>
            <p:cNvSpPr txBox="1">
              <a:spLocks noChangeArrowheads="1"/>
            </p:cNvSpPr>
            <p:nvPr>
              <p:custDataLst>
                <p:tags r:id="rId35"/>
              </p:custDataLst>
            </p:nvPr>
          </p:nvSpPr>
          <p:spPr bwMode="auto">
            <a:xfrm>
              <a:off x="1164" y="219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Oval 76"/>
            <p:cNvSpPr>
              <a:spLocks noChangeArrowheads="1"/>
            </p:cNvSpPr>
            <p:nvPr>
              <p:custDataLst>
                <p:tags r:id="rId36"/>
              </p:custDataLst>
            </p:nvPr>
          </p:nvSpPr>
          <p:spPr bwMode="auto">
            <a:xfrm>
              <a:off x="483" y="2776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40" name="Oval 77"/>
            <p:cNvSpPr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466" y="1993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41" name="Text Box 78"/>
            <p:cNvSpPr txBox="1">
              <a:spLocks noChangeArrowheads="1"/>
            </p:cNvSpPr>
            <p:nvPr>
              <p:custDataLst>
                <p:tags r:id="rId38"/>
              </p:custDataLst>
            </p:nvPr>
          </p:nvSpPr>
          <p:spPr bwMode="auto">
            <a:xfrm>
              <a:off x="385" y="2000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79"/>
            <p:cNvSpPr txBox="1">
              <a:spLocks noChangeArrowheads="1"/>
            </p:cNvSpPr>
            <p:nvPr>
              <p:custDataLst>
                <p:tags r:id="rId39"/>
              </p:custDataLst>
            </p:nvPr>
          </p:nvSpPr>
          <p:spPr bwMode="auto">
            <a:xfrm>
              <a:off x="385" y="252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43" name="Group 91"/>
            <p:cNvGrpSpPr/>
            <p:nvPr/>
          </p:nvGrpSpPr>
          <p:grpSpPr bwMode="auto">
            <a:xfrm rot="10800000">
              <a:off x="1093" y="2205"/>
              <a:ext cx="90" cy="363"/>
              <a:chOff x="1565" y="2614"/>
              <a:chExt cx="90" cy="486"/>
            </a:xfrm>
          </p:grpSpPr>
          <p:sp>
            <p:nvSpPr>
              <p:cNvPr id="44" name="Arc 92"/>
              <p:cNvSpPr/>
              <p:nvPr>
                <p:custDataLst>
                  <p:tags r:id="rId40"/>
                </p:custDataLst>
              </p:nvPr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5" name="Arc 93"/>
              <p:cNvSpPr/>
              <p:nvPr>
                <p:custDataLst>
                  <p:tags r:id="rId41"/>
                </p:custDataLst>
              </p:nvPr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6" name="Arc 94"/>
              <p:cNvSpPr/>
              <p:nvPr>
                <p:custDataLst>
                  <p:tags r:id="rId42"/>
                </p:custDataLst>
              </p:nvPr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7" name="Arc 95"/>
              <p:cNvSpPr/>
              <p:nvPr>
                <p:custDataLst>
                  <p:tags r:id="rId43"/>
                </p:custDataLst>
              </p:nvPr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48" name="标题 4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单元件的有功无功功率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28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ldLvl="0" animBg="1"/>
      <p:bldP spid="28688" grpId="0" bldLvl="0" animBg="1" autoUpdateAnimBg="0"/>
      <p:bldP spid="28708" grpId="0" bldLvl="0" animBg="1" autoUpdateAnimBg="0"/>
      <p:bldP spid="28725" grpId="0" bldLvl="0" animBg="1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ext Box 2"/>
          <p:cNvSpPr txBox="1">
            <a:spLocks noChangeArrowheads="1"/>
          </p:cNvSpPr>
          <p:nvPr/>
        </p:nvSpPr>
        <p:spPr bwMode="auto">
          <a:xfrm>
            <a:off x="988378" y="1482090"/>
            <a:ext cx="405892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6.</a:t>
            </a:r>
            <a:r>
              <a:rPr kumimoji="1" lang="en-US" altLang="zh-CN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任意阻抗的功率计算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93200" name="Text Box 16"/>
          <p:cNvSpPr txBox="1">
            <a:spLocks noChangeArrowheads="1"/>
          </p:cNvSpPr>
          <p:nvPr/>
        </p:nvSpPr>
        <p:spPr bwMode="auto">
          <a:xfrm>
            <a:off x="1496378" y="2058353"/>
            <a:ext cx="554513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|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Z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|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 </a:t>
            </a:r>
            <a:r>
              <a:rPr kumimoji="1" lang="en-US" altLang="zh-CN" sz="3200" b="0" i="1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R</a:t>
            </a:r>
            <a:endParaRPr kumimoji="1"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3219" name="Text Box 35"/>
          <p:cNvSpPr txBox="1">
            <a:spLocks noChangeArrowheads="1"/>
          </p:cNvSpPr>
          <p:nvPr/>
        </p:nvSpPr>
        <p:spPr bwMode="auto">
          <a:xfrm>
            <a:off x="1424940" y="2633028"/>
            <a:ext cx="5229225" cy="1223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sin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|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Z</a:t>
            </a:r>
            <a:r>
              <a:rPr kumimoji="1" lang="en-US" altLang="zh-CN" sz="3200" b="0" i="1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|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sin </a:t>
            </a:r>
            <a:r>
              <a:rPr kumimoji="1" lang="en-US" altLang="zh-CN" sz="3200" b="0" i="1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>
                <a:latin typeface="Arial" panose="020B0604020202020204" pitchFamily="34" charset="0"/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endParaRPr kumimoji="1" lang="en-US" altLang="zh-CN" sz="3200" b="0" i="1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＝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</a:t>
            </a:r>
            <a:r>
              <a:rPr kumimoji="1" lang="en-US" altLang="zh-CN" sz="3200" b="0" i="1" baseline="30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＋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X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)=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＋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kumimoji="1" lang="en-US" altLang="zh-CN" sz="32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endParaRPr kumimoji="1" lang="en-US" altLang="zh-CN" sz="3200" b="0" i="1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3239" name="Object 55"/>
          <p:cNvGraphicFramePr>
            <a:graphicFrameLocks noChangeAspect="1"/>
          </p:cNvGraphicFramePr>
          <p:nvPr/>
        </p:nvGraphicFramePr>
        <p:xfrm>
          <a:off x="1436370" y="3930015"/>
          <a:ext cx="53594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0" name="公式" r:id="rId1" imgW="3670300" imgH="723900" progId="Equation.3">
                  <p:embed/>
                </p:oleObj>
              </mc:Choice>
              <mc:Fallback>
                <p:oleObj name="公式" r:id="rId1" imgW="3670300" imgH="723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370" y="3930015"/>
                        <a:ext cx="535940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241" name="Object 57"/>
          <p:cNvGraphicFramePr>
            <a:graphicFrameLocks noChangeAspect="1"/>
          </p:cNvGraphicFramePr>
          <p:nvPr/>
        </p:nvGraphicFramePr>
        <p:xfrm>
          <a:off x="1422311" y="5154295"/>
          <a:ext cx="51689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61" name="公式" r:id="rId3" imgW="3390900" imgH="406400" progId="Equation.3">
                  <p:embed/>
                </p:oleObj>
              </mc:Choice>
              <mc:Fallback>
                <p:oleObj name="公式" r:id="rId3" imgW="3390900" imgH="406400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311" y="5154295"/>
                        <a:ext cx="51689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63" name="Group 79"/>
          <p:cNvGrpSpPr/>
          <p:nvPr/>
        </p:nvGrpSpPr>
        <p:grpSpPr bwMode="auto">
          <a:xfrm>
            <a:off x="8812848" y="2141539"/>
            <a:ext cx="2351088" cy="3338510"/>
            <a:chOff x="2919" y="1756"/>
            <a:chExt cx="1481" cy="2103"/>
          </a:xfrm>
        </p:grpSpPr>
        <p:grpSp>
          <p:nvGrpSpPr>
            <p:cNvPr id="93242" name="Group 58"/>
            <p:cNvGrpSpPr/>
            <p:nvPr/>
          </p:nvGrpSpPr>
          <p:grpSpPr bwMode="auto">
            <a:xfrm>
              <a:off x="3417" y="1756"/>
              <a:ext cx="897" cy="832"/>
              <a:chOff x="3165" y="993"/>
              <a:chExt cx="897" cy="832"/>
            </a:xfrm>
          </p:grpSpPr>
          <p:sp>
            <p:nvSpPr>
              <p:cNvPr id="93243" name="Line 59"/>
              <p:cNvSpPr>
                <a:spLocks noChangeShapeType="1"/>
              </p:cNvSpPr>
              <p:nvPr/>
            </p:nvSpPr>
            <p:spPr bwMode="auto">
              <a:xfrm flipH="1">
                <a:off x="3165" y="993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4" name="Line 60"/>
              <p:cNvSpPr>
                <a:spLocks noChangeShapeType="1"/>
              </p:cNvSpPr>
              <p:nvPr/>
            </p:nvSpPr>
            <p:spPr bwMode="auto">
              <a:xfrm flipH="1">
                <a:off x="3789" y="996"/>
                <a:ext cx="3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5" name="Line 61"/>
              <p:cNvSpPr>
                <a:spLocks noChangeShapeType="1"/>
              </p:cNvSpPr>
              <p:nvPr/>
            </p:nvSpPr>
            <p:spPr bwMode="auto">
              <a:xfrm>
                <a:off x="3165" y="1524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6" name="Freeform 62"/>
              <p:cNvSpPr/>
              <p:nvPr/>
            </p:nvSpPr>
            <p:spPr bwMode="auto">
              <a:xfrm>
                <a:off x="3255" y="1439"/>
                <a:ext cx="60" cy="96"/>
              </a:xfrm>
              <a:custGeom>
                <a:avLst/>
                <a:gdLst>
                  <a:gd name="T0" fmla="*/ 0 w 60"/>
                  <a:gd name="T1" fmla="*/ 0 h 96"/>
                  <a:gd name="T2" fmla="*/ 60 w 60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96">
                    <a:moveTo>
                      <a:pt x="0" y="0"/>
                    </a:moveTo>
                    <a:cubicBezTo>
                      <a:pt x="53" y="18"/>
                      <a:pt x="60" y="35"/>
                      <a:pt x="60" y="9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47" name="Text Box 63"/>
              <p:cNvSpPr txBox="1">
                <a:spLocks noChangeArrowheads="1"/>
              </p:cNvSpPr>
              <p:nvPr/>
            </p:nvSpPr>
            <p:spPr bwMode="auto">
              <a:xfrm>
                <a:off x="3373" y="1204"/>
                <a:ext cx="25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48" name="Text Box 64"/>
              <p:cNvSpPr txBox="1">
                <a:spLocks noChangeArrowheads="1"/>
              </p:cNvSpPr>
              <p:nvPr/>
            </p:nvSpPr>
            <p:spPr bwMode="auto">
              <a:xfrm>
                <a:off x="3200" y="1029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49" name="Text Box 65"/>
              <p:cNvSpPr txBox="1">
                <a:spLocks noChangeArrowheads="1"/>
              </p:cNvSpPr>
              <p:nvPr/>
            </p:nvSpPr>
            <p:spPr bwMode="auto">
              <a:xfrm>
                <a:off x="3405" y="1496"/>
                <a:ext cx="25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50" name="Text Box 66"/>
              <p:cNvSpPr txBox="1">
                <a:spLocks noChangeArrowheads="1"/>
              </p:cNvSpPr>
              <p:nvPr/>
            </p:nvSpPr>
            <p:spPr bwMode="auto">
              <a:xfrm>
                <a:off x="3785" y="1033"/>
                <a:ext cx="27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3251" name="Group 67"/>
            <p:cNvGrpSpPr/>
            <p:nvPr/>
          </p:nvGrpSpPr>
          <p:grpSpPr bwMode="auto">
            <a:xfrm>
              <a:off x="3470" y="3022"/>
              <a:ext cx="862" cy="837"/>
              <a:chOff x="1920" y="2304"/>
              <a:chExt cx="862" cy="837"/>
            </a:xfrm>
          </p:grpSpPr>
          <p:sp>
            <p:nvSpPr>
              <p:cNvPr id="93252" name="Line 68"/>
              <p:cNvSpPr>
                <a:spLocks noChangeShapeType="1"/>
              </p:cNvSpPr>
              <p:nvPr/>
            </p:nvSpPr>
            <p:spPr bwMode="auto">
              <a:xfrm flipH="1">
                <a:off x="1920" y="2304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53" name="Line 69"/>
              <p:cNvSpPr>
                <a:spLocks noChangeShapeType="1"/>
              </p:cNvSpPr>
              <p:nvPr/>
            </p:nvSpPr>
            <p:spPr bwMode="auto">
              <a:xfrm>
                <a:off x="2544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54" name="Line 70"/>
              <p:cNvSpPr>
                <a:spLocks noChangeShapeType="1"/>
              </p:cNvSpPr>
              <p:nvPr/>
            </p:nvSpPr>
            <p:spPr bwMode="auto">
              <a:xfrm>
                <a:off x="1920" y="283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55" name="Freeform 71"/>
              <p:cNvSpPr/>
              <p:nvPr/>
            </p:nvSpPr>
            <p:spPr bwMode="auto">
              <a:xfrm>
                <a:off x="2028" y="2736"/>
                <a:ext cx="60" cy="96"/>
              </a:xfrm>
              <a:custGeom>
                <a:avLst/>
                <a:gdLst>
                  <a:gd name="T0" fmla="*/ 0 w 60"/>
                  <a:gd name="T1" fmla="*/ 0 h 96"/>
                  <a:gd name="T2" fmla="*/ 60 w 60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96">
                    <a:moveTo>
                      <a:pt x="0" y="0"/>
                    </a:moveTo>
                    <a:cubicBezTo>
                      <a:pt x="53" y="18"/>
                      <a:pt x="60" y="35"/>
                      <a:pt x="60" y="9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56" name="Text Box 72"/>
              <p:cNvSpPr txBox="1">
                <a:spLocks noChangeArrowheads="1"/>
              </p:cNvSpPr>
              <p:nvPr/>
            </p:nvSpPr>
            <p:spPr bwMode="auto">
              <a:xfrm>
                <a:off x="2055" y="2524"/>
                <a:ext cx="25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 dirty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endPara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57" name="Text Box 73"/>
              <p:cNvSpPr txBox="1">
                <a:spLocks noChangeArrowheads="1"/>
              </p:cNvSpPr>
              <p:nvPr/>
            </p:nvSpPr>
            <p:spPr bwMode="auto">
              <a:xfrm>
                <a:off x="1977" y="2332"/>
                <a:ext cx="24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58" name="Text Box 74"/>
              <p:cNvSpPr txBox="1">
                <a:spLocks noChangeArrowheads="1"/>
              </p:cNvSpPr>
              <p:nvPr/>
            </p:nvSpPr>
            <p:spPr bwMode="auto">
              <a:xfrm>
                <a:off x="2191" y="2812"/>
                <a:ext cx="25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3259" name="Text Box 75"/>
              <p:cNvSpPr txBox="1">
                <a:spLocks noChangeArrowheads="1"/>
              </p:cNvSpPr>
              <p:nvPr/>
            </p:nvSpPr>
            <p:spPr bwMode="auto">
              <a:xfrm>
                <a:off x="2530" y="2428"/>
                <a:ext cx="25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93260" name="Text Box 76"/>
            <p:cNvSpPr txBox="1">
              <a:spLocks noChangeArrowheads="1"/>
            </p:cNvSpPr>
            <p:nvPr/>
          </p:nvSpPr>
          <p:spPr bwMode="auto">
            <a:xfrm>
              <a:off x="3159" y="2614"/>
              <a:ext cx="1241" cy="329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相似三角形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62" name="Line 78"/>
            <p:cNvSpPr>
              <a:spLocks noChangeShapeType="1"/>
            </p:cNvSpPr>
            <p:nvPr/>
          </p:nvSpPr>
          <p:spPr bwMode="auto">
            <a:xfrm>
              <a:off x="2919" y="2801"/>
              <a:ext cx="272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scene3d>
              <a:camera prst="orthographicFront">
                <a:rot lat="0" lon="0" rev="16200000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264" name="Text Box 80"/>
          <p:cNvSpPr txBox="1">
            <a:spLocks noChangeArrowheads="1"/>
          </p:cNvSpPr>
          <p:nvPr/>
        </p:nvSpPr>
        <p:spPr bwMode="auto">
          <a:xfrm>
            <a:off x="6758623" y="4431824"/>
            <a:ext cx="197231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dirty="0"/>
              <a:t>(</a:t>
            </a:r>
            <a:r>
              <a:rPr kumimoji="1" lang="zh-CN" altLang="en-US" dirty="0"/>
              <a:t>发出无功</a:t>
            </a:r>
            <a:r>
              <a:rPr kumimoji="1" lang="en-US" altLang="zh-CN" dirty="0"/>
              <a:t>)</a:t>
            </a:r>
            <a:endParaRPr kumimoji="1" lang="en-US" altLang="zh-CN" dirty="0"/>
          </a:p>
        </p:txBody>
      </p:sp>
      <p:grpSp>
        <p:nvGrpSpPr>
          <p:cNvPr id="93266" name="Group 82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93267" name="Picture 8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268" name="Text Box 8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3269" name="Group 85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93270" name="Picture 8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271" name="Text Box 8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3278" name="Group 94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93279" name="Picture 9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280" name="Text Box 9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713411" y="5950292"/>
            <a:ext cx="4686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思考：可不可用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en-US" altLang="zh-CN" b="0" baseline="30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/R</a:t>
            </a:r>
            <a:r>
              <a:rPr lang="zh-CN" altLang="en-US" b="0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en-US" altLang="zh-CN" b="0" baseline="30000" dirty="0" smtClean="0">
                <a:solidFill>
                  <a:srgbClr val="FF0000"/>
                </a:solidFill>
                <a:latin typeface="+mn-lt"/>
              </a:rPr>
              <a:t>2</a:t>
            </a:r>
            <a:r>
              <a:rPr lang="en-US" altLang="zh-CN" b="0" dirty="0" smtClean="0">
                <a:solidFill>
                  <a:srgbClr val="FF0000"/>
                </a:solidFill>
                <a:latin typeface="+mn-lt"/>
              </a:rPr>
              <a:t>/X?</a:t>
            </a:r>
            <a:endParaRPr lang="zh-CN" altLang="en-US" b="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71941" y="5480073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阻抗三角形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4" name="Group 97"/>
          <p:cNvGrpSpPr/>
          <p:nvPr/>
        </p:nvGrpSpPr>
        <p:grpSpPr bwMode="auto">
          <a:xfrm>
            <a:off x="7437438" y="1771333"/>
            <a:ext cx="1600200" cy="1308100"/>
            <a:chOff x="385" y="845"/>
            <a:chExt cx="1008" cy="824"/>
          </a:xfrm>
        </p:grpSpPr>
        <p:sp>
          <p:nvSpPr>
            <p:cNvPr id="5" name="Line 9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1085" y="907"/>
              <a:ext cx="0" cy="72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Rectangle 99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1025" y="1099"/>
              <a:ext cx="120" cy="28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7" name="Line 100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509" y="90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" name="Line 101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509" y="1627"/>
              <a:ext cx="57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9" name="Text Box 10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5" y="1103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Line 10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612" y="908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1" name="Text Box 104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57" y="845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Text Box 105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1152" y="1067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06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64" y="1606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4" name="Oval 107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64" y="886"/>
              <a:ext cx="48" cy="48"/>
            </a:xfrm>
            <a:prstGeom prst="ellipse">
              <a:avLst/>
            </a:prstGeom>
            <a:noFill/>
            <a:ln w="28575">
              <a:solidFill>
                <a:srgbClr val="FFCC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5" name="Text Box 108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393" y="863"/>
              <a:ext cx="2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Text Box 109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05" y="134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99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" name="标题 16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阻抗的功率计算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000"/>
                                        <p:tgtEl>
                                          <p:spTgt spid="9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93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3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3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6" grpId="0" bldLvl="0" animBg="1"/>
      <p:bldP spid="93200" grpId="0" bldLvl="0" animBg="1" autoUpdateAnimBg="0"/>
      <p:bldP spid="93219" grpId="0" bldLvl="0" animBg="1" autoUpdateAnimBg="0"/>
      <p:bldP spid="93264" grpId="0" bldLvl="0" animBg="1" autoUpdateAnimBg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ext Box 2"/>
          <p:cNvSpPr txBox="1">
            <a:spLocks noChangeArrowheads="1"/>
          </p:cNvSpPr>
          <p:nvPr/>
        </p:nvSpPr>
        <p:spPr bwMode="auto">
          <a:xfrm>
            <a:off x="2422208" y="1911350"/>
            <a:ext cx="4809490" cy="52197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分析 </a:t>
            </a:r>
            <a:r>
              <a:rPr kumimoji="1" lang="en-US" altLang="zh-CN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kumimoji="1" lang="en-US" altLang="zh-CN" i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i="1">
                <a:solidFill>
                  <a:schemeClr val="bg1"/>
                </a:solidFill>
              </a:rPr>
              <a:t> </a:t>
            </a:r>
            <a:r>
              <a:rPr kumimoji="1" lang="zh-CN" altLang="en-US">
                <a:solidFill>
                  <a:schemeClr val="bg1"/>
                </a:solidFill>
              </a:rPr>
              <a:t>串联电路得出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grpSp>
        <p:nvGrpSpPr>
          <p:cNvPr id="85068" name="Group 7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5069" name="Picture 7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070" name="Text Box 7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5071" name="Group 7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5072" name="Picture 80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073" name="Text Box 8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5137" name="Group 14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5138" name="Picture 14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139" name="Text Box 14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5150" name="Group 158"/>
          <p:cNvGrpSpPr/>
          <p:nvPr/>
        </p:nvGrpSpPr>
        <p:grpSpPr bwMode="auto">
          <a:xfrm>
            <a:off x="1632585" y="2852420"/>
            <a:ext cx="8780145" cy="657225"/>
            <a:chOff x="295" y="618"/>
            <a:chExt cx="5353" cy="414"/>
          </a:xfrm>
        </p:grpSpPr>
        <p:sp>
          <p:nvSpPr>
            <p:cNvPr id="84995" name="Text Box 3"/>
            <p:cNvSpPr txBox="1">
              <a:spLocks noChangeArrowheads="1"/>
            </p:cNvSpPr>
            <p:nvPr/>
          </p:nvSpPr>
          <p:spPr bwMode="auto">
            <a:xfrm>
              <a:off x="295" y="618"/>
              <a:ext cx="5353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tIns="82800" bIns="82800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FF00"/>
                </a:buClr>
                <a:buSzPct val="95000"/>
              </a:pPr>
              <a:r>
                <a:rPr kumimoji="1" lang="zh-CN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（</a:t>
              </a:r>
              <a:r>
                <a:rPr kumimoji="1" lang="en-US" altLang="zh-CN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400" dirty="0">
                  <a:solidFill>
                    <a:srgbClr val="FFFF00"/>
                  </a:solidFill>
                  <a:latin typeface="Times New Roman" panose="02020603050405020304" pitchFamily="18" charset="0"/>
                </a:rPr>
                <a:t>）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Z=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R+</a:t>
              </a:r>
              <a:r>
                <a:rPr kumimoji="1" lang="en-US" altLang="zh-CN" sz="3200" b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j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Symbol" panose="05050102010706020507" pitchFamily="18" charset="2"/>
                </a:rPr>
                <a:t>w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宋体" panose="02010600030101010101" pitchFamily="2" charset="-122"/>
                </a:rPr>
                <a:t>-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/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Symbol" panose="05050102010706020507" pitchFamily="18" charset="2"/>
                </a:rPr>
                <a:t>w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3200" b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)</a:t>
              </a:r>
              <a:r>
                <a:rPr kumimoji="1" lang="en-US" altLang="zh-CN" sz="3200" b="0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=|Z|  </a:t>
              </a:r>
              <a:r>
                <a:rPr kumimoji="1" lang="en-US" altLang="zh-CN" sz="3200" b="0" i="1" dirty="0" err="1">
                  <a:solidFill>
                    <a:schemeClr val="bg1"/>
                  </a:solidFill>
                  <a:latin typeface="Symbol" panose="05050102010706020507" pitchFamily="18" charset="2"/>
                </a:rPr>
                <a:t>j</a:t>
              </a:r>
              <a:r>
                <a:rPr kumimoji="1" lang="en-US" altLang="zh-CN" sz="3200" b="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Z</a:t>
              </a:r>
              <a:r>
                <a:rPr kumimoji="1" lang="en-US" altLang="zh-CN" sz="32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      </a:t>
              </a:r>
              <a:r>
                <a:rPr kumimoji="1" lang="zh-CN" altLang="en-US" dirty="0">
                  <a:solidFill>
                    <a:srgbClr val="FFFF00"/>
                  </a:solidFill>
                  <a:latin typeface="Symbol" panose="05050102010706020507" pitchFamily="18" charset="2"/>
                  <a:ea typeface="楷体_GB2312" pitchFamily="49" charset="-122"/>
                </a:rPr>
                <a:t>为复数，称复阻抗。</a:t>
              </a:r>
              <a:endPara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85147" name="Line 155"/>
            <p:cNvSpPr>
              <a:spLocks noChangeShapeType="1"/>
            </p:cNvSpPr>
            <p:nvPr/>
          </p:nvSpPr>
          <p:spPr bwMode="auto">
            <a:xfrm flipH="1">
              <a:off x="3152" y="754"/>
              <a:ext cx="136" cy="27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48" name="Line 156"/>
            <p:cNvSpPr>
              <a:spLocks noChangeShapeType="1"/>
            </p:cNvSpPr>
            <p:nvPr/>
          </p:nvSpPr>
          <p:spPr bwMode="auto">
            <a:xfrm flipH="1" flipV="1">
              <a:off x="3152" y="1026"/>
              <a:ext cx="363" cy="1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RLC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串联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8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4" grpId="0" bldLvl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1059815" y="1553845"/>
            <a:ext cx="4490085" cy="51689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电感、电容的无功补偿作用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717" name="Text Box 69"/>
          <p:cNvSpPr txBox="1">
            <a:spLocks noChangeArrowheads="1"/>
          </p:cNvSpPr>
          <p:nvPr/>
        </p:nvSpPr>
        <p:spPr bwMode="auto">
          <a:xfrm>
            <a:off x="999490" y="4290060"/>
            <a:ext cx="5993765" cy="1691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indent="0" algn="just">
              <a:spcBef>
                <a:spcPts val="1200"/>
              </a:spcBef>
            </a:pP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发出功率时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刚好吸收功率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en-US" altLang="zh-CN" dirty="0" smtClean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 algn="just">
              <a:spcBef>
                <a:spcPts val="1200"/>
              </a:spcBef>
            </a:pP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外电路交换功率为 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en-US" altLang="zh-CN" b="0" dirty="0" err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en-US" altLang="zh-CN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indent="0" algn="just">
              <a:spcBef>
                <a:spcPts val="1200"/>
              </a:spcBef>
            </a:pPr>
            <a:r>
              <a:rPr kumimoji="1" lang="en-US" altLang="zh-CN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的无功功率具有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互相补偿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的作用。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7743" name="Group 9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7744" name="Picture 9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45" name="Text Box 9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7746" name="Group 9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7747" name="Picture 9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48" name="Text Box 10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7785" name="Group 13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7786" name="Picture 138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787" name="Text Box 13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7793" name="Group 145"/>
          <p:cNvGrpSpPr/>
          <p:nvPr/>
        </p:nvGrpSpPr>
        <p:grpSpPr bwMode="auto">
          <a:xfrm>
            <a:off x="2065020" y="2115503"/>
            <a:ext cx="3270250" cy="2009775"/>
            <a:chOff x="612" y="745"/>
            <a:chExt cx="2060" cy="1266"/>
          </a:xfrm>
        </p:grpSpPr>
        <p:sp>
          <p:nvSpPr>
            <p:cNvPr id="27779" name="Line 131"/>
            <p:cNvSpPr>
              <a:spLocks noChangeShapeType="1"/>
            </p:cNvSpPr>
            <p:nvPr/>
          </p:nvSpPr>
          <p:spPr bwMode="auto">
            <a:xfrm>
              <a:off x="703" y="1118"/>
              <a:ext cx="95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3" name="Freeform 105"/>
            <p:cNvSpPr>
              <a:spLocks noChangeArrowheads="1"/>
            </p:cNvSpPr>
            <p:nvPr/>
          </p:nvSpPr>
          <p:spPr bwMode="auto">
            <a:xfrm>
              <a:off x="2244" y="1571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4" name="Text Box 106"/>
            <p:cNvSpPr txBox="1">
              <a:spLocks noChangeArrowheads="1"/>
            </p:cNvSpPr>
            <p:nvPr/>
          </p:nvSpPr>
          <p:spPr bwMode="auto">
            <a:xfrm>
              <a:off x="1746" y="745"/>
              <a:ext cx="24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5" name="Text Box 107"/>
            <p:cNvSpPr txBox="1">
              <a:spLocks noChangeArrowheads="1"/>
            </p:cNvSpPr>
            <p:nvPr/>
          </p:nvSpPr>
          <p:spPr bwMode="auto">
            <a:xfrm>
              <a:off x="1837" y="1435"/>
              <a:ext cx="2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6" name="Text Box 108"/>
            <p:cNvSpPr txBox="1">
              <a:spLocks noChangeArrowheads="1"/>
            </p:cNvSpPr>
            <p:nvPr/>
          </p:nvSpPr>
          <p:spPr bwMode="auto">
            <a:xfrm>
              <a:off x="1156" y="745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7" name="Text Box 109"/>
            <p:cNvSpPr txBox="1">
              <a:spLocks noChangeArrowheads="1"/>
            </p:cNvSpPr>
            <p:nvPr/>
          </p:nvSpPr>
          <p:spPr bwMode="auto">
            <a:xfrm>
              <a:off x="612" y="1389"/>
              <a:ext cx="33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8" name="Text Box 110"/>
            <p:cNvSpPr txBox="1">
              <a:spLocks noChangeArrowheads="1"/>
            </p:cNvSpPr>
            <p:nvPr/>
          </p:nvSpPr>
          <p:spPr bwMode="auto">
            <a:xfrm>
              <a:off x="1701" y="1027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59" name="Text Box 111"/>
            <p:cNvSpPr txBox="1">
              <a:spLocks noChangeArrowheads="1"/>
            </p:cNvSpPr>
            <p:nvPr/>
          </p:nvSpPr>
          <p:spPr bwMode="auto">
            <a:xfrm>
              <a:off x="2336" y="1344"/>
              <a:ext cx="33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0" name="Line 112"/>
            <p:cNvSpPr>
              <a:spLocks noChangeShapeType="1"/>
            </p:cNvSpPr>
            <p:nvPr/>
          </p:nvSpPr>
          <p:spPr bwMode="auto">
            <a:xfrm>
              <a:off x="793" y="1117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1" name="Text Box 113"/>
            <p:cNvSpPr txBox="1">
              <a:spLocks noChangeArrowheads="1"/>
            </p:cNvSpPr>
            <p:nvPr/>
          </p:nvSpPr>
          <p:spPr bwMode="auto">
            <a:xfrm>
              <a:off x="793" y="799"/>
              <a:ext cx="178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2" name="Text Box 114"/>
            <p:cNvSpPr txBox="1">
              <a:spLocks noChangeArrowheads="1"/>
            </p:cNvSpPr>
            <p:nvPr/>
          </p:nvSpPr>
          <p:spPr bwMode="auto">
            <a:xfrm>
              <a:off x="612" y="111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3" name="Text Box 115"/>
            <p:cNvSpPr txBox="1">
              <a:spLocks noChangeArrowheads="1"/>
            </p:cNvSpPr>
            <p:nvPr/>
          </p:nvSpPr>
          <p:spPr bwMode="auto">
            <a:xfrm>
              <a:off x="612" y="166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4" name="Text Box 116"/>
            <p:cNvSpPr txBox="1">
              <a:spLocks noChangeArrowheads="1"/>
            </p:cNvSpPr>
            <p:nvPr/>
          </p:nvSpPr>
          <p:spPr bwMode="auto">
            <a:xfrm>
              <a:off x="2291" y="111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5" name="Text Box 117"/>
            <p:cNvSpPr txBox="1">
              <a:spLocks noChangeArrowheads="1"/>
            </p:cNvSpPr>
            <p:nvPr/>
          </p:nvSpPr>
          <p:spPr bwMode="auto">
            <a:xfrm>
              <a:off x="2245" y="16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6" name="Text Box 118"/>
            <p:cNvSpPr txBox="1">
              <a:spLocks noChangeArrowheads="1"/>
            </p:cNvSpPr>
            <p:nvPr/>
          </p:nvSpPr>
          <p:spPr bwMode="auto">
            <a:xfrm>
              <a:off x="1429" y="1072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7" name="Text Box 119"/>
            <p:cNvSpPr txBox="1">
              <a:spLocks noChangeArrowheads="1"/>
            </p:cNvSpPr>
            <p:nvPr/>
          </p:nvSpPr>
          <p:spPr bwMode="auto">
            <a:xfrm>
              <a:off x="1973" y="102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7768" name="Oval 120"/>
            <p:cNvSpPr>
              <a:spLocks noChangeArrowheads="1"/>
            </p:cNvSpPr>
            <p:nvPr/>
          </p:nvSpPr>
          <p:spPr bwMode="auto">
            <a:xfrm>
              <a:off x="640" y="194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69" name="Oval 121"/>
            <p:cNvSpPr>
              <a:spLocks noChangeArrowheads="1"/>
            </p:cNvSpPr>
            <p:nvPr/>
          </p:nvSpPr>
          <p:spPr bwMode="auto">
            <a:xfrm>
              <a:off x="640" y="1081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7774" name="Group 126"/>
            <p:cNvGrpSpPr/>
            <p:nvPr/>
          </p:nvGrpSpPr>
          <p:grpSpPr bwMode="auto">
            <a:xfrm>
              <a:off x="2118" y="1480"/>
              <a:ext cx="240" cy="93"/>
              <a:chOff x="3787" y="2478"/>
              <a:chExt cx="240" cy="93"/>
            </a:xfrm>
          </p:grpSpPr>
          <p:sp>
            <p:nvSpPr>
              <p:cNvPr id="27775" name="Line 127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76" name="Line 128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7777" name="Line 129"/>
            <p:cNvSpPr>
              <a:spLocks noChangeShapeType="1"/>
            </p:cNvSpPr>
            <p:nvPr/>
          </p:nvSpPr>
          <p:spPr bwMode="auto">
            <a:xfrm>
              <a:off x="2064" y="1118"/>
              <a:ext cx="181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78" name="Line 130"/>
            <p:cNvSpPr>
              <a:spLocks noChangeShapeType="1"/>
            </p:cNvSpPr>
            <p:nvPr/>
          </p:nvSpPr>
          <p:spPr bwMode="auto">
            <a:xfrm>
              <a:off x="2245" y="1118"/>
              <a:ext cx="0" cy="36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80" name="Rectangle 132"/>
            <p:cNvSpPr>
              <a:spLocks noChangeArrowheads="1"/>
            </p:cNvSpPr>
            <p:nvPr/>
          </p:nvSpPr>
          <p:spPr bwMode="auto">
            <a:xfrm>
              <a:off x="1111" y="1027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781" name="Line 133"/>
            <p:cNvSpPr>
              <a:spLocks noChangeShapeType="1"/>
            </p:cNvSpPr>
            <p:nvPr/>
          </p:nvSpPr>
          <p:spPr bwMode="auto">
            <a:xfrm>
              <a:off x="703" y="1979"/>
              <a:ext cx="1543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7788" name="Group 140"/>
            <p:cNvGrpSpPr/>
            <p:nvPr/>
          </p:nvGrpSpPr>
          <p:grpSpPr bwMode="auto">
            <a:xfrm rot="5400000">
              <a:off x="1813" y="868"/>
              <a:ext cx="91" cy="408"/>
              <a:chOff x="1565" y="2614"/>
              <a:chExt cx="90" cy="486"/>
            </a:xfrm>
          </p:grpSpPr>
          <p:sp>
            <p:nvSpPr>
              <p:cNvPr id="27789" name="Arc 14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0" name="Arc 14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1" name="Arc 14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792" name="Arc 14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Group 73"/>
          <p:cNvGrpSpPr/>
          <p:nvPr/>
        </p:nvGrpSpPr>
        <p:grpSpPr bwMode="auto">
          <a:xfrm>
            <a:off x="7311708" y="1198563"/>
            <a:ext cx="4595812" cy="2316162"/>
            <a:chOff x="2699" y="796"/>
            <a:chExt cx="2836" cy="1459"/>
          </a:xfrm>
        </p:grpSpPr>
        <p:sp>
          <p:nvSpPr>
            <p:cNvPr id="3" name="Freeform 52"/>
            <p:cNvSpPr/>
            <p:nvPr>
              <p:custDataLst>
                <p:tags r:id="rId2"/>
              </p:custDataLst>
            </p:nvPr>
          </p:nvSpPr>
          <p:spPr bwMode="auto">
            <a:xfrm>
              <a:off x="2969" y="796"/>
              <a:ext cx="1" cy="1459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4" name="Line 53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 flipV="1">
              <a:off x="2773" y="1688"/>
              <a:ext cx="2485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" name="Text Box 5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155" y="1641"/>
              <a:ext cx="3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Freeform 55"/>
            <p:cNvSpPr/>
            <p:nvPr>
              <p:custDataLst>
                <p:tags r:id="rId5"/>
              </p:custDataLst>
            </p:nvPr>
          </p:nvSpPr>
          <p:spPr bwMode="auto">
            <a:xfrm flipH="1">
              <a:off x="2945" y="1335"/>
              <a:ext cx="2069" cy="726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66FF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7" name="Freeform 56"/>
            <p:cNvSpPr/>
            <p:nvPr>
              <p:custDataLst>
                <p:tags r:id="rId6"/>
              </p:custDataLst>
            </p:nvPr>
          </p:nvSpPr>
          <p:spPr bwMode="auto">
            <a:xfrm>
              <a:off x="2945" y="1335"/>
              <a:ext cx="2063" cy="678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rgbClr val="FF66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8" name="Text Box 5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910" y="1190"/>
              <a:ext cx="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Text Box 58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99" y="1753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59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4860" y="1722"/>
              <a:ext cx="3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92"/>
          <p:cNvGrpSpPr/>
          <p:nvPr/>
        </p:nvGrpSpPr>
        <p:grpSpPr bwMode="auto">
          <a:xfrm>
            <a:off x="7311708" y="4144963"/>
            <a:ext cx="4514850" cy="1800225"/>
            <a:chOff x="2381" y="2063"/>
            <a:chExt cx="2844" cy="1134"/>
          </a:xfrm>
        </p:grpSpPr>
        <p:sp>
          <p:nvSpPr>
            <p:cNvPr id="12" name="Freeform 74"/>
            <p:cNvSpPr/>
            <p:nvPr>
              <p:custDataLst>
                <p:tags r:id="rId10"/>
              </p:custDataLst>
            </p:nvPr>
          </p:nvSpPr>
          <p:spPr bwMode="auto">
            <a:xfrm>
              <a:off x="2651" y="2063"/>
              <a:ext cx="1" cy="1134"/>
            </a:xfrm>
            <a:custGeom>
              <a:avLst/>
              <a:gdLst>
                <a:gd name="T0" fmla="*/ 0 w 1"/>
                <a:gd name="T1" fmla="*/ 1446 h 1446"/>
                <a:gd name="T2" fmla="*/ 0 w 1"/>
                <a:gd name="T3" fmla="*/ 0 h 14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446">
                  <a:moveTo>
                    <a:pt x="0" y="1446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FFFF00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3" name="Line 75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 flipV="1">
              <a:off x="2455" y="2595"/>
              <a:ext cx="2485" cy="7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" name="Text Box 76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4837" y="2548"/>
              <a:ext cx="3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Freeform 78"/>
            <p:cNvSpPr/>
            <p:nvPr>
              <p:custDataLst>
                <p:tags r:id="rId13"/>
              </p:custDataLst>
            </p:nvPr>
          </p:nvSpPr>
          <p:spPr bwMode="auto">
            <a:xfrm>
              <a:off x="2627" y="2242"/>
              <a:ext cx="2063" cy="678"/>
            </a:xfrm>
            <a:custGeom>
              <a:avLst/>
              <a:gdLst>
                <a:gd name="T0" fmla="*/ 24 w 1977"/>
                <a:gd name="T1" fmla="*/ 217 h 432"/>
                <a:gd name="T2" fmla="*/ 30 w 1977"/>
                <a:gd name="T3" fmla="*/ 217 h 432"/>
                <a:gd name="T4" fmla="*/ 33 w 1977"/>
                <a:gd name="T5" fmla="*/ 215 h 432"/>
                <a:gd name="T6" fmla="*/ 231 w 1977"/>
                <a:gd name="T7" fmla="*/ 53 h 432"/>
                <a:gd name="T8" fmla="*/ 411 w 1977"/>
                <a:gd name="T9" fmla="*/ 2 h 432"/>
                <a:gd name="T10" fmla="*/ 586 w 1977"/>
                <a:gd name="T11" fmla="*/ 67 h 432"/>
                <a:gd name="T12" fmla="*/ 764 w 1977"/>
                <a:gd name="T13" fmla="*/ 217 h 432"/>
                <a:gd name="T14" fmla="*/ 981 w 1977"/>
                <a:gd name="T15" fmla="*/ 385 h 432"/>
                <a:gd name="T16" fmla="*/ 1116 w 1977"/>
                <a:gd name="T17" fmla="*/ 430 h 432"/>
                <a:gd name="T18" fmla="*/ 1258 w 1977"/>
                <a:gd name="T19" fmla="*/ 397 h 432"/>
                <a:gd name="T20" fmla="*/ 1401 w 1977"/>
                <a:gd name="T21" fmla="*/ 286 h 432"/>
                <a:gd name="T22" fmla="*/ 1500 w 1977"/>
                <a:gd name="T23" fmla="*/ 205 h 432"/>
                <a:gd name="T24" fmla="*/ 1638 w 1977"/>
                <a:gd name="T25" fmla="*/ 82 h 432"/>
                <a:gd name="T26" fmla="*/ 1809 w 1977"/>
                <a:gd name="T27" fmla="*/ 13 h 432"/>
                <a:gd name="T28" fmla="*/ 1926 w 1977"/>
                <a:gd name="T29" fmla="*/ 28 h 432"/>
                <a:gd name="T30" fmla="*/ 1977 w 1977"/>
                <a:gd name="T31" fmla="*/ 5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77" h="432">
                  <a:moveTo>
                    <a:pt x="24" y="217"/>
                  </a:moveTo>
                  <a:cubicBezTo>
                    <a:pt x="24" y="217"/>
                    <a:pt x="29" y="217"/>
                    <a:pt x="30" y="217"/>
                  </a:cubicBezTo>
                  <a:cubicBezTo>
                    <a:pt x="31" y="217"/>
                    <a:pt x="0" y="242"/>
                    <a:pt x="33" y="215"/>
                  </a:cubicBezTo>
                  <a:cubicBezTo>
                    <a:pt x="66" y="188"/>
                    <a:pt x="168" y="88"/>
                    <a:pt x="231" y="53"/>
                  </a:cubicBezTo>
                  <a:cubicBezTo>
                    <a:pt x="294" y="18"/>
                    <a:pt x="352" y="0"/>
                    <a:pt x="411" y="2"/>
                  </a:cubicBezTo>
                  <a:cubicBezTo>
                    <a:pt x="470" y="5"/>
                    <a:pt x="528" y="31"/>
                    <a:pt x="586" y="67"/>
                  </a:cubicBezTo>
                  <a:cubicBezTo>
                    <a:pt x="644" y="103"/>
                    <a:pt x="698" y="164"/>
                    <a:pt x="764" y="217"/>
                  </a:cubicBezTo>
                  <a:cubicBezTo>
                    <a:pt x="830" y="270"/>
                    <a:pt x="922" y="349"/>
                    <a:pt x="981" y="385"/>
                  </a:cubicBezTo>
                  <a:cubicBezTo>
                    <a:pt x="1040" y="421"/>
                    <a:pt x="1070" y="428"/>
                    <a:pt x="1116" y="430"/>
                  </a:cubicBezTo>
                  <a:cubicBezTo>
                    <a:pt x="1162" y="432"/>
                    <a:pt x="1210" y="421"/>
                    <a:pt x="1258" y="397"/>
                  </a:cubicBezTo>
                  <a:cubicBezTo>
                    <a:pt x="1306" y="373"/>
                    <a:pt x="1361" y="318"/>
                    <a:pt x="1401" y="286"/>
                  </a:cubicBezTo>
                  <a:cubicBezTo>
                    <a:pt x="1441" y="254"/>
                    <a:pt x="1461" y="239"/>
                    <a:pt x="1500" y="205"/>
                  </a:cubicBezTo>
                  <a:cubicBezTo>
                    <a:pt x="1539" y="171"/>
                    <a:pt x="1587" y="114"/>
                    <a:pt x="1638" y="82"/>
                  </a:cubicBezTo>
                  <a:cubicBezTo>
                    <a:pt x="1689" y="50"/>
                    <a:pt x="1761" y="22"/>
                    <a:pt x="1809" y="13"/>
                  </a:cubicBezTo>
                  <a:cubicBezTo>
                    <a:pt x="1857" y="4"/>
                    <a:pt x="1898" y="21"/>
                    <a:pt x="1926" y="28"/>
                  </a:cubicBezTo>
                  <a:cubicBezTo>
                    <a:pt x="1954" y="35"/>
                    <a:pt x="1967" y="47"/>
                    <a:pt x="1977" y="52"/>
                  </a:cubicBezTo>
                </a:path>
              </a:pathLst>
            </a:custGeom>
            <a:noFill/>
            <a:ln w="28575" cap="flat" cmpd="sng">
              <a:solidFill>
                <a:srgbClr val="FF66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6" name="Text Box 79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4592" y="2097"/>
              <a:ext cx="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Text Box 8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381" y="2660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0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  <a:endParaRPr kumimoji="1" lang="en-US" altLang="zh-CN" sz="20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" name="Freeform 84"/>
            <p:cNvSpPr/>
            <p:nvPr>
              <p:custDataLst>
                <p:tags r:id="rId16"/>
              </p:custDataLst>
            </p:nvPr>
          </p:nvSpPr>
          <p:spPr bwMode="auto">
            <a:xfrm flipH="1" flipV="1">
              <a:off x="2627" y="2387"/>
              <a:ext cx="2069" cy="408"/>
            </a:xfrm>
            <a:custGeom>
              <a:avLst/>
              <a:gdLst>
                <a:gd name="T0" fmla="*/ 0 w 2022"/>
                <a:gd name="T1" fmla="*/ 368 h 452"/>
                <a:gd name="T2" fmla="*/ 258 w 2022"/>
                <a:gd name="T3" fmla="*/ 151 h 452"/>
                <a:gd name="T4" fmla="*/ 333 w 2022"/>
                <a:gd name="T5" fmla="*/ 86 h 452"/>
                <a:gd name="T6" fmla="*/ 428 w 2022"/>
                <a:gd name="T7" fmla="*/ 30 h 452"/>
                <a:gd name="T8" fmla="*/ 536 w 2022"/>
                <a:gd name="T9" fmla="*/ 4 h 452"/>
                <a:gd name="T10" fmla="*/ 670 w 2022"/>
                <a:gd name="T11" fmla="*/ 36 h 452"/>
                <a:gd name="T12" fmla="*/ 804 w 2022"/>
                <a:gd name="T13" fmla="*/ 130 h 452"/>
                <a:gd name="T14" fmla="*/ 904 w 2022"/>
                <a:gd name="T15" fmla="*/ 225 h 452"/>
                <a:gd name="T16" fmla="*/ 1017 w 2022"/>
                <a:gd name="T17" fmla="*/ 328 h 452"/>
                <a:gd name="T18" fmla="*/ 1128 w 2022"/>
                <a:gd name="T19" fmla="*/ 411 h 452"/>
                <a:gd name="T20" fmla="*/ 1282 w 2022"/>
                <a:gd name="T21" fmla="*/ 449 h 452"/>
                <a:gd name="T22" fmla="*/ 1447 w 2022"/>
                <a:gd name="T23" fmla="*/ 389 h 452"/>
                <a:gd name="T24" fmla="*/ 1635 w 2022"/>
                <a:gd name="T25" fmla="*/ 231 h 452"/>
                <a:gd name="T26" fmla="*/ 1722 w 2022"/>
                <a:gd name="T27" fmla="*/ 146 h 452"/>
                <a:gd name="T28" fmla="*/ 1874 w 2022"/>
                <a:gd name="T29" fmla="*/ 37 h 452"/>
                <a:gd name="T30" fmla="*/ 2000 w 2022"/>
                <a:gd name="T31" fmla="*/ 5 h 452"/>
                <a:gd name="T32" fmla="*/ 2007 w 2022"/>
                <a:gd name="T33" fmla="*/ 7 h 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22" h="452">
                  <a:moveTo>
                    <a:pt x="0" y="368"/>
                  </a:moveTo>
                  <a:cubicBezTo>
                    <a:pt x="43" y="333"/>
                    <a:pt x="202" y="198"/>
                    <a:pt x="258" y="151"/>
                  </a:cubicBezTo>
                  <a:cubicBezTo>
                    <a:pt x="314" y="104"/>
                    <a:pt x="305" y="107"/>
                    <a:pt x="333" y="86"/>
                  </a:cubicBezTo>
                  <a:cubicBezTo>
                    <a:pt x="361" y="66"/>
                    <a:pt x="395" y="43"/>
                    <a:pt x="428" y="30"/>
                  </a:cubicBezTo>
                  <a:cubicBezTo>
                    <a:pt x="462" y="16"/>
                    <a:pt x="496" y="3"/>
                    <a:pt x="536" y="4"/>
                  </a:cubicBezTo>
                  <a:cubicBezTo>
                    <a:pt x="577" y="5"/>
                    <a:pt x="625" y="15"/>
                    <a:pt x="670" y="36"/>
                  </a:cubicBezTo>
                  <a:cubicBezTo>
                    <a:pt x="715" y="57"/>
                    <a:pt x="765" y="98"/>
                    <a:pt x="804" y="130"/>
                  </a:cubicBezTo>
                  <a:cubicBezTo>
                    <a:pt x="842" y="161"/>
                    <a:pt x="868" y="192"/>
                    <a:pt x="904" y="225"/>
                  </a:cubicBezTo>
                  <a:cubicBezTo>
                    <a:pt x="940" y="258"/>
                    <a:pt x="980" y="297"/>
                    <a:pt x="1017" y="328"/>
                  </a:cubicBezTo>
                  <a:cubicBezTo>
                    <a:pt x="1055" y="358"/>
                    <a:pt x="1084" y="390"/>
                    <a:pt x="1128" y="411"/>
                  </a:cubicBezTo>
                  <a:cubicBezTo>
                    <a:pt x="1172" y="431"/>
                    <a:pt x="1229" y="452"/>
                    <a:pt x="1282" y="449"/>
                  </a:cubicBezTo>
                  <a:cubicBezTo>
                    <a:pt x="1336" y="445"/>
                    <a:pt x="1388" y="426"/>
                    <a:pt x="1447" y="389"/>
                  </a:cubicBezTo>
                  <a:cubicBezTo>
                    <a:pt x="1506" y="353"/>
                    <a:pt x="1589" y="272"/>
                    <a:pt x="1635" y="231"/>
                  </a:cubicBezTo>
                  <a:cubicBezTo>
                    <a:pt x="1680" y="191"/>
                    <a:pt x="1683" y="178"/>
                    <a:pt x="1722" y="146"/>
                  </a:cubicBezTo>
                  <a:cubicBezTo>
                    <a:pt x="1762" y="114"/>
                    <a:pt x="1828" y="61"/>
                    <a:pt x="1874" y="37"/>
                  </a:cubicBezTo>
                  <a:cubicBezTo>
                    <a:pt x="1920" y="13"/>
                    <a:pt x="1978" y="10"/>
                    <a:pt x="2000" y="5"/>
                  </a:cubicBezTo>
                  <a:cubicBezTo>
                    <a:pt x="2022" y="0"/>
                    <a:pt x="2006" y="7"/>
                    <a:pt x="2007" y="7"/>
                  </a:cubicBezTo>
                </a:path>
              </a:pathLst>
            </a:custGeom>
            <a:noFill/>
            <a:ln w="28575" cap="flat" cmpd="sng">
              <a:solidFill>
                <a:srgbClr val="66FF66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9" name="Text Box 85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690" y="2290"/>
              <a:ext cx="4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" name="Group 91"/>
          <p:cNvGrpSpPr/>
          <p:nvPr/>
        </p:nvGrpSpPr>
        <p:grpSpPr bwMode="auto">
          <a:xfrm>
            <a:off x="7743508" y="1125538"/>
            <a:ext cx="2808287" cy="2430462"/>
            <a:chOff x="2971" y="164"/>
            <a:chExt cx="1769" cy="1531"/>
          </a:xfrm>
        </p:grpSpPr>
        <p:sp>
          <p:nvSpPr>
            <p:cNvPr id="21" name="Freeform 82"/>
            <p:cNvSpPr/>
            <p:nvPr>
              <p:custDataLst>
                <p:tags r:id="rId18"/>
              </p:custDataLst>
            </p:nvPr>
          </p:nvSpPr>
          <p:spPr bwMode="auto">
            <a:xfrm>
              <a:off x="2971" y="436"/>
              <a:ext cx="890" cy="1259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2" name="Freeform 83"/>
            <p:cNvSpPr/>
            <p:nvPr>
              <p:custDataLst>
                <p:tags r:id="rId19"/>
              </p:custDataLst>
            </p:nvPr>
          </p:nvSpPr>
          <p:spPr bwMode="auto">
            <a:xfrm flipH="1" flipV="1">
              <a:off x="3877" y="436"/>
              <a:ext cx="863" cy="1259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3" name="Text Box 88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3969" y="164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4" name="Group 93"/>
          <p:cNvGrpSpPr/>
          <p:nvPr/>
        </p:nvGrpSpPr>
        <p:grpSpPr bwMode="auto">
          <a:xfrm>
            <a:off x="7743508" y="3933825"/>
            <a:ext cx="2809875" cy="1657350"/>
            <a:chOff x="2971" y="1933"/>
            <a:chExt cx="1770" cy="1044"/>
          </a:xfrm>
        </p:grpSpPr>
        <p:sp>
          <p:nvSpPr>
            <p:cNvPr id="25" name="Freeform 86"/>
            <p:cNvSpPr/>
            <p:nvPr>
              <p:custDataLst>
                <p:tags r:id="rId21"/>
              </p:custDataLst>
            </p:nvPr>
          </p:nvSpPr>
          <p:spPr bwMode="auto">
            <a:xfrm flipV="1">
              <a:off x="2971" y="2251"/>
              <a:ext cx="890" cy="726"/>
            </a:xfrm>
            <a:custGeom>
              <a:avLst/>
              <a:gdLst>
                <a:gd name="T0" fmla="*/ 0 w 870"/>
                <a:gd name="T1" fmla="*/ 630 h 1248"/>
                <a:gd name="T2" fmla="*/ 35 w 870"/>
                <a:gd name="T3" fmla="*/ 423 h 1248"/>
                <a:gd name="T4" fmla="*/ 73 w 870"/>
                <a:gd name="T5" fmla="*/ 240 h 1248"/>
                <a:gd name="T6" fmla="*/ 128 w 870"/>
                <a:gd name="T7" fmla="*/ 81 h 1248"/>
                <a:gd name="T8" fmla="*/ 181 w 870"/>
                <a:gd name="T9" fmla="*/ 12 h 1248"/>
                <a:gd name="T10" fmla="*/ 236 w 870"/>
                <a:gd name="T11" fmla="*/ 63 h 1248"/>
                <a:gd name="T12" fmla="*/ 312 w 870"/>
                <a:gd name="T13" fmla="*/ 345 h 1248"/>
                <a:gd name="T14" fmla="*/ 361 w 870"/>
                <a:gd name="T15" fmla="*/ 606 h 1248"/>
                <a:gd name="T16" fmla="*/ 405 w 870"/>
                <a:gd name="T17" fmla="*/ 905 h 1248"/>
                <a:gd name="T18" fmla="*/ 455 w 870"/>
                <a:gd name="T19" fmla="*/ 1134 h 1248"/>
                <a:gd name="T20" fmla="*/ 525 w 870"/>
                <a:gd name="T21" fmla="*/ 1239 h 1248"/>
                <a:gd name="T22" fmla="*/ 600 w 870"/>
                <a:gd name="T23" fmla="*/ 1075 h 1248"/>
                <a:gd name="T24" fmla="*/ 704 w 870"/>
                <a:gd name="T25" fmla="*/ 600 h 1248"/>
                <a:gd name="T26" fmla="*/ 739 w 870"/>
                <a:gd name="T27" fmla="*/ 378 h 1248"/>
                <a:gd name="T28" fmla="*/ 813 w 870"/>
                <a:gd name="T29" fmla="*/ 66 h 1248"/>
                <a:gd name="T30" fmla="*/ 862 w 870"/>
                <a:gd name="T31" fmla="*/ 9 h 1248"/>
                <a:gd name="T32" fmla="*/ 859 w 870"/>
                <a:gd name="T33" fmla="*/ 9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70" h="1248">
                  <a:moveTo>
                    <a:pt x="0" y="630"/>
                  </a:moveTo>
                  <a:cubicBezTo>
                    <a:pt x="6" y="597"/>
                    <a:pt x="23" y="488"/>
                    <a:pt x="35" y="423"/>
                  </a:cubicBezTo>
                  <a:cubicBezTo>
                    <a:pt x="47" y="358"/>
                    <a:pt x="57" y="297"/>
                    <a:pt x="73" y="240"/>
                  </a:cubicBezTo>
                  <a:cubicBezTo>
                    <a:pt x="89" y="183"/>
                    <a:pt x="111" y="119"/>
                    <a:pt x="128" y="81"/>
                  </a:cubicBezTo>
                  <a:cubicBezTo>
                    <a:pt x="146" y="43"/>
                    <a:pt x="163" y="15"/>
                    <a:pt x="181" y="12"/>
                  </a:cubicBezTo>
                  <a:cubicBezTo>
                    <a:pt x="198" y="9"/>
                    <a:pt x="215" y="8"/>
                    <a:pt x="236" y="63"/>
                  </a:cubicBezTo>
                  <a:cubicBezTo>
                    <a:pt x="257" y="118"/>
                    <a:pt x="291" y="255"/>
                    <a:pt x="312" y="345"/>
                  </a:cubicBezTo>
                  <a:cubicBezTo>
                    <a:pt x="332" y="435"/>
                    <a:pt x="346" y="513"/>
                    <a:pt x="361" y="606"/>
                  </a:cubicBezTo>
                  <a:cubicBezTo>
                    <a:pt x="377" y="699"/>
                    <a:pt x="389" y="817"/>
                    <a:pt x="405" y="905"/>
                  </a:cubicBezTo>
                  <a:cubicBezTo>
                    <a:pt x="421" y="993"/>
                    <a:pt x="435" y="1078"/>
                    <a:pt x="455" y="1134"/>
                  </a:cubicBezTo>
                  <a:cubicBezTo>
                    <a:pt x="476" y="1189"/>
                    <a:pt x="501" y="1248"/>
                    <a:pt x="525" y="1239"/>
                  </a:cubicBezTo>
                  <a:cubicBezTo>
                    <a:pt x="550" y="1229"/>
                    <a:pt x="570" y="1181"/>
                    <a:pt x="600" y="1075"/>
                  </a:cubicBezTo>
                  <a:cubicBezTo>
                    <a:pt x="630" y="969"/>
                    <a:pt x="681" y="716"/>
                    <a:pt x="704" y="600"/>
                  </a:cubicBezTo>
                  <a:cubicBezTo>
                    <a:pt x="727" y="484"/>
                    <a:pt x="720" y="467"/>
                    <a:pt x="739" y="378"/>
                  </a:cubicBezTo>
                  <a:cubicBezTo>
                    <a:pt x="757" y="289"/>
                    <a:pt x="792" y="127"/>
                    <a:pt x="813" y="66"/>
                  </a:cubicBezTo>
                  <a:cubicBezTo>
                    <a:pt x="833" y="5"/>
                    <a:pt x="854" y="18"/>
                    <a:pt x="862" y="9"/>
                  </a:cubicBezTo>
                  <a:cubicBezTo>
                    <a:pt x="870" y="0"/>
                    <a:pt x="859" y="9"/>
                    <a:pt x="859" y="9"/>
                  </a:cubicBezTo>
                </a:path>
              </a:pathLst>
            </a:custGeom>
            <a:noFill/>
            <a:ln w="28575" cap="flat" cmpd="sng">
              <a:solidFill>
                <a:srgbClr val="FFCC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6" name="Freeform 87"/>
            <p:cNvSpPr/>
            <p:nvPr>
              <p:custDataLst>
                <p:tags r:id="rId22"/>
              </p:custDataLst>
            </p:nvPr>
          </p:nvSpPr>
          <p:spPr bwMode="auto">
            <a:xfrm flipH="1">
              <a:off x="3878" y="2251"/>
              <a:ext cx="863" cy="726"/>
            </a:xfrm>
            <a:custGeom>
              <a:avLst/>
              <a:gdLst>
                <a:gd name="T0" fmla="*/ 3 w 843"/>
                <a:gd name="T1" fmla="*/ 834 h 920"/>
                <a:gd name="T2" fmla="*/ 3 w 843"/>
                <a:gd name="T3" fmla="*/ 828 h 920"/>
                <a:gd name="T4" fmla="*/ 3 w 843"/>
                <a:gd name="T5" fmla="*/ 834 h 920"/>
                <a:gd name="T6" fmla="*/ 11 w 843"/>
                <a:gd name="T7" fmla="*/ 858 h 920"/>
                <a:gd name="T8" fmla="*/ 67 w 843"/>
                <a:gd name="T9" fmla="*/ 912 h 920"/>
                <a:gd name="T10" fmla="*/ 137 w 843"/>
                <a:gd name="T11" fmla="*/ 847 h 920"/>
                <a:gd name="T12" fmla="*/ 207 w 843"/>
                <a:gd name="T13" fmla="*/ 655 h 920"/>
                <a:gd name="T14" fmla="*/ 259 w 843"/>
                <a:gd name="T15" fmla="*/ 462 h 920"/>
                <a:gd name="T16" fmla="*/ 318 w 843"/>
                <a:gd name="T17" fmla="*/ 253 h 920"/>
                <a:gd name="T18" fmla="*/ 376 w 843"/>
                <a:gd name="T19" fmla="*/ 85 h 920"/>
                <a:gd name="T20" fmla="*/ 456 w 843"/>
                <a:gd name="T21" fmla="*/ 6 h 920"/>
                <a:gd name="T22" fmla="*/ 542 w 843"/>
                <a:gd name="T23" fmla="*/ 127 h 920"/>
                <a:gd name="T24" fmla="*/ 640 w 843"/>
                <a:gd name="T25" fmla="*/ 449 h 920"/>
                <a:gd name="T26" fmla="*/ 685 w 843"/>
                <a:gd name="T27" fmla="*/ 622 h 920"/>
                <a:gd name="T28" fmla="*/ 765 w 843"/>
                <a:gd name="T29" fmla="*/ 843 h 920"/>
                <a:gd name="T30" fmla="*/ 831 w 843"/>
                <a:gd name="T31" fmla="*/ 909 h 920"/>
                <a:gd name="T32" fmla="*/ 834 w 843"/>
                <a:gd name="T33" fmla="*/ 905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3" h="920">
                  <a:moveTo>
                    <a:pt x="3" y="834"/>
                  </a:moveTo>
                  <a:cubicBezTo>
                    <a:pt x="3" y="832"/>
                    <a:pt x="3" y="828"/>
                    <a:pt x="3" y="828"/>
                  </a:cubicBezTo>
                  <a:cubicBezTo>
                    <a:pt x="3" y="828"/>
                    <a:pt x="2" y="829"/>
                    <a:pt x="3" y="834"/>
                  </a:cubicBezTo>
                  <a:cubicBezTo>
                    <a:pt x="4" y="839"/>
                    <a:pt x="0" y="845"/>
                    <a:pt x="11" y="858"/>
                  </a:cubicBezTo>
                  <a:cubicBezTo>
                    <a:pt x="22" y="871"/>
                    <a:pt x="46" y="914"/>
                    <a:pt x="67" y="912"/>
                  </a:cubicBezTo>
                  <a:cubicBezTo>
                    <a:pt x="88" y="909"/>
                    <a:pt x="113" y="889"/>
                    <a:pt x="137" y="847"/>
                  </a:cubicBezTo>
                  <a:cubicBezTo>
                    <a:pt x="160" y="803"/>
                    <a:pt x="186" y="719"/>
                    <a:pt x="207" y="655"/>
                  </a:cubicBezTo>
                  <a:cubicBezTo>
                    <a:pt x="226" y="592"/>
                    <a:pt x="240" y="529"/>
                    <a:pt x="259" y="462"/>
                  </a:cubicBezTo>
                  <a:cubicBezTo>
                    <a:pt x="278" y="395"/>
                    <a:pt x="298" y="316"/>
                    <a:pt x="318" y="253"/>
                  </a:cubicBezTo>
                  <a:cubicBezTo>
                    <a:pt x="338" y="190"/>
                    <a:pt x="353" y="126"/>
                    <a:pt x="376" y="85"/>
                  </a:cubicBezTo>
                  <a:cubicBezTo>
                    <a:pt x="399" y="43"/>
                    <a:pt x="428" y="0"/>
                    <a:pt x="456" y="6"/>
                  </a:cubicBezTo>
                  <a:cubicBezTo>
                    <a:pt x="484" y="14"/>
                    <a:pt x="511" y="54"/>
                    <a:pt x="542" y="127"/>
                  </a:cubicBezTo>
                  <a:cubicBezTo>
                    <a:pt x="573" y="201"/>
                    <a:pt x="616" y="366"/>
                    <a:pt x="640" y="449"/>
                  </a:cubicBezTo>
                  <a:cubicBezTo>
                    <a:pt x="664" y="531"/>
                    <a:pt x="665" y="557"/>
                    <a:pt x="685" y="622"/>
                  </a:cubicBezTo>
                  <a:cubicBezTo>
                    <a:pt x="706" y="688"/>
                    <a:pt x="741" y="795"/>
                    <a:pt x="765" y="843"/>
                  </a:cubicBezTo>
                  <a:cubicBezTo>
                    <a:pt x="789" y="891"/>
                    <a:pt x="819" y="899"/>
                    <a:pt x="831" y="909"/>
                  </a:cubicBezTo>
                  <a:cubicBezTo>
                    <a:pt x="843" y="920"/>
                    <a:pt x="834" y="906"/>
                    <a:pt x="834" y="905"/>
                  </a:cubicBezTo>
                </a:path>
              </a:pathLst>
            </a:custGeom>
            <a:noFill/>
            <a:ln w="28575" cap="flat" cmpd="sng">
              <a:solidFill>
                <a:srgbClr val="FFCC99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7" name="Text Box 89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105" y="1933"/>
              <a:ext cx="3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" name="标题 2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无功补偿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300"/>
                                        <p:tgtEl>
                                          <p:spTgt spid="27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7" grpId="0" bldLvl="0" animBg="1" autoUpdateAnimBg="0"/>
      <p:bldP spid="27717" grpId="0" bldLvl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772160" y="1552575"/>
            <a:ext cx="5765165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</a:rPr>
              <a:t>电压、电流的有功分量和无功分量：</a:t>
            </a:r>
            <a:endParaRPr kumimoji="1" lang="zh-CN" altLang="en-US">
              <a:solidFill>
                <a:schemeClr val="bg1"/>
              </a:solidFill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008495" y="1555115"/>
            <a:ext cx="28689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以感性负载为例</a:t>
            </a:r>
            <a:endParaRPr kumimoji="1" lang="zh-CN" altLang="en-US"/>
          </a:p>
        </p:txBody>
      </p:sp>
      <p:graphicFrame>
        <p:nvGraphicFramePr>
          <p:cNvPr id="74791" name="Object 39"/>
          <p:cNvGraphicFramePr>
            <a:graphicFrameLocks noChangeAspect="1"/>
          </p:cNvGraphicFramePr>
          <p:nvPr/>
        </p:nvGraphicFramePr>
        <p:xfrm>
          <a:off x="5597525" y="2775268"/>
          <a:ext cx="2959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39" name="公式" r:id="rId1" imgW="1816100" imgH="317500" progId="Equation.3">
                  <p:embed/>
                </p:oleObj>
              </mc:Choice>
              <mc:Fallback>
                <p:oleObj name="公式" r:id="rId1" imgW="1816100" imgH="3175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2775268"/>
                        <a:ext cx="2959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92" name="Object 40"/>
          <p:cNvGraphicFramePr>
            <a:graphicFrameLocks noChangeAspect="1"/>
          </p:cNvGraphicFramePr>
          <p:nvPr/>
        </p:nvGraphicFramePr>
        <p:xfrm>
          <a:off x="5510848" y="4722178"/>
          <a:ext cx="31035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40" name="公式" r:id="rId3" imgW="1778000" imgH="317500" progId="Equation.3">
                  <p:embed/>
                </p:oleObj>
              </mc:Choice>
              <mc:Fallback>
                <p:oleObj name="公式" r:id="rId3" imgW="1778000" imgH="317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0848" y="4722178"/>
                        <a:ext cx="31035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836" name="Group 84"/>
          <p:cNvGrpSpPr/>
          <p:nvPr/>
        </p:nvGrpSpPr>
        <p:grpSpPr bwMode="auto">
          <a:xfrm>
            <a:off x="3078480" y="4170681"/>
            <a:ext cx="1941513" cy="1849438"/>
            <a:chOff x="2055" y="2355"/>
            <a:chExt cx="1223" cy="1165"/>
          </a:xfrm>
        </p:grpSpPr>
        <p:sp>
          <p:nvSpPr>
            <p:cNvPr id="74794" name="Line 42"/>
            <p:cNvSpPr>
              <a:spLocks noChangeShapeType="1"/>
            </p:cNvSpPr>
            <p:nvPr/>
          </p:nvSpPr>
          <p:spPr bwMode="auto">
            <a:xfrm flipV="1">
              <a:off x="2055" y="2811"/>
              <a:ext cx="120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5" name="Line 43"/>
            <p:cNvSpPr>
              <a:spLocks noChangeShapeType="1"/>
            </p:cNvSpPr>
            <p:nvPr/>
          </p:nvSpPr>
          <p:spPr bwMode="auto">
            <a:xfrm>
              <a:off x="2055" y="2811"/>
              <a:ext cx="768" cy="432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6" name="Freeform 44"/>
            <p:cNvSpPr/>
            <p:nvPr/>
          </p:nvSpPr>
          <p:spPr bwMode="auto">
            <a:xfrm>
              <a:off x="2259" y="2808"/>
              <a:ext cx="19" cy="117"/>
            </a:xfrm>
            <a:custGeom>
              <a:avLst/>
              <a:gdLst>
                <a:gd name="T0" fmla="*/ 6 w 19"/>
                <a:gd name="T1" fmla="*/ 0 h 117"/>
                <a:gd name="T2" fmla="*/ 18 w 19"/>
                <a:gd name="T3" fmla="*/ 51 h 117"/>
                <a:gd name="T4" fmla="*/ 0 w 19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17">
                  <a:moveTo>
                    <a:pt x="6" y="0"/>
                  </a:moveTo>
                  <a:cubicBezTo>
                    <a:pt x="8" y="8"/>
                    <a:pt x="19" y="32"/>
                    <a:pt x="18" y="51"/>
                  </a:cubicBezTo>
                  <a:cubicBezTo>
                    <a:pt x="17" y="70"/>
                    <a:pt x="4" y="103"/>
                    <a:pt x="0" y="11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97" name="Text Box 45"/>
            <p:cNvSpPr txBox="1">
              <a:spLocks noChangeArrowheads="1"/>
            </p:cNvSpPr>
            <p:nvPr/>
          </p:nvSpPr>
          <p:spPr bwMode="auto">
            <a:xfrm>
              <a:off x="2247" y="2715"/>
              <a:ext cx="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98" name="Freeform 46"/>
            <p:cNvSpPr/>
            <p:nvPr/>
          </p:nvSpPr>
          <p:spPr bwMode="auto">
            <a:xfrm>
              <a:off x="2055" y="2810"/>
              <a:ext cx="748" cy="1"/>
            </a:xfrm>
            <a:custGeom>
              <a:avLst/>
              <a:gdLst>
                <a:gd name="T0" fmla="*/ 0 w 748"/>
                <a:gd name="T1" fmla="*/ 1 h 1"/>
                <a:gd name="T2" fmla="*/ 748 w 748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48" h="1">
                  <a:moveTo>
                    <a:pt x="0" y="1"/>
                  </a:moveTo>
                  <a:lnTo>
                    <a:pt x="748" y="0"/>
                  </a:ln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dash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800" name="Object 48"/>
            <p:cNvGraphicFramePr>
              <a:graphicFrameLocks noChangeAspect="1"/>
            </p:cNvGraphicFramePr>
            <p:nvPr/>
          </p:nvGraphicFramePr>
          <p:xfrm>
            <a:off x="2767" y="3120"/>
            <a:ext cx="15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1" name="公式" r:id="rId5" imgW="165100" imgH="419100" progId="Equation.3">
                    <p:embed/>
                  </p:oleObj>
                </mc:Choice>
                <mc:Fallback>
                  <p:oleObj name="公式" r:id="rId5" imgW="165100" imgH="4191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3120"/>
                          <a:ext cx="15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1" name="Object 49"/>
            <p:cNvGraphicFramePr>
              <a:graphicFrameLocks noChangeAspect="1"/>
            </p:cNvGraphicFramePr>
            <p:nvPr/>
          </p:nvGraphicFramePr>
          <p:xfrm>
            <a:off x="3054" y="2411"/>
            <a:ext cx="22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2" name="公式" r:id="rId7" imgW="241300" imgH="406400" progId="Equation.3">
                    <p:embed/>
                  </p:oleObj>
                </mc:Choice>
                <mc:Fallback>
                  <p:oleObj name="公式" r:id="rId7" imgW="241300" imgH="4064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4" y="2411"/>
                          <a:ext cx="224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2" name="Object 50"/>
            <p:cNvGraphicFramePr>
              <a:graphicFrameLocks noChangeAspect="1"/>
            </p:cNvGraphicFramePr>
            <p:nvPr/>
          </p:nvGraphicFramePr>
          <p:xfrm>
            <a:off x="2880" y="2808"/>
            <a:ext cx="25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3" name="公式" r:id="rId9" imgW="266700" imgH="444500" progId="Equation.3">
                    <p:embed/>
                  </p:oleObj>
                </mc:Choice>
                <mc:Fallback>
                  <p:oleObj name="公式" r:id="rId9" imgW="266700" imgH="4445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808"/>
                          <a:ext cx="25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03" name="Object 51"/>
            <p:cNvGraphicFramePr>
              <a:graphicFrameLocks noChangeAspect="1"/>
            </p:cNvGraphicFramePr>
            <p:nvPr/>
          </p:nvGraphicFramePr>
          <p:xfrm>
            <a:off x="2517" y="2355"/>
            <a:ext cx="256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4" name="公式" r:id="rId11" imgW="266700" imgH="444500" progId="Equation.3">
                    <p:embed/>
                  </p:oleObj>
                </mc:Choice>
                <mc:Fallback>
                  <p:oleObj name="公式" r:id="rId11" imgW="266700" imgH="4445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355"/>
                          <a:ext cx="256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05" name="Line 53"/>
            <p:cNvSpPr>
              <a:spLocks noChangeShapeType="1"/>
            </p:cNvSpPr>
            <p:nvPr/>
          </p:nvSpPr>
          <p:spPr bwMode="auto">
            <a:xfrm>
              <a:off x="2815" y="2816"/>
              <a:ext cx="0" cy="43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833" name="Group 81"/>
          <p:cNvGrpSpPr/>
          <p:nvPr/>
        </p:nvGrpSpPr>
        <p:grpSpPr bwMode="auto">
          <a:xfrm>
            <a:off x="3148648" y="2203450"/>
            <a:ext cx="2249487" cy="2041525"/>
            <a:chOff x="1927" y="858"/>
            <a:chExt cx="1417" cy="1286"/>
          </a:xfrm>
        </p:grpSpPr>
        <p:sp>
          <p:nvSpPr>
            <p:cNvPr id="74779" name="Line 27"/>
            <p:cNvSpPr>
              <a:spLocks noChangeShapeType="1"/>
            </p:cNvSpPr>
            <p:nvPr/>
          </p:nvSpPr>
          <p:spPr bwMode="auto">
            <a:xfrm flipV="1">
              <a:off x="1927" y="1072"/>
              <a:ext cx="1044" cy="7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1" name="Freeform 29"/>
            <p:cNvSpPr/>
            <p:nvPr/>
          </p:nvSpPr>
          <p:spPr bwMode="auto">
            <a:xfrm>
              <a:off x="2154" y="1661"/>
              <a:ext cx="19" cy="119"/>
            </a:xfrm>
            <a:custGeom>
              <a:avLst/>
              <a:gdLst>
                <a:gd name="T0" fmla="*/ 6 w 19"/>
                <a:gd name="T1" fmla="*/ 0 h 117"/>
                <a:gd name="T2" fmla="*/ 18 w 19"/>
                <a:gd name="T3" fmla="*/ 51 h 117"/>
                <a:gd name="T4" fmla="*/ 0 w 19"/>
                <a:gd name="T5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117">
                  <a:moveTo>
                    <a:pt x="6" y="0"/>
                  </a:moveTo>
                  <a:cubicBezTo>
                    <a:pt x="8" y="8"/>
                    <a:pt x="19" y="32"/>
                    <a:pt x="18" y="51"/>
                  </a:cubicBezTo>
                  <a:cubicBezTo>
                    <a:pt x="17" y="70"/>
                    <a:pt x="4" y="103"/>
                    <a:pt x="0" y="11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stealth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2" name="Text Box 30"/>
            <p:cNvSpPr txBox="1">
              <a:spLocks noChangeArrowheads="1"/>
            </p:cNvSpPr>
            <p:nvPr/>
          </p:nvSpPr>
          <p:spPr bwMode="auto">
            <a:xfrm>
              <a:off x="2200" y="1480"/>
              <a:ext cx="28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87" name="Object 35"/>
            <p:cNvGraphicFramePr>
              <a:graphicFrameLocks noChangeAspect="1"/>
            </p:cNvGraphicFramePr>
            <p:nvPr/>
          </p:nvGraphicFramePr>
          <p:xfrm>
            <a:off x="2562" y="1720"/>
            <a:ext cx="159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5" name="公式" r:id="rId13" imgW="165100" imgH="419100" progId="Equation.3">
                    <p:embed/>
                  </p:oleObj>
                </mc:Choice>
                <mc:Fallback>
                  <p:oleObj name="公式" r:id="rId13" imgW="165100" imgH="4191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2" y="1720"/>
                          <a:ext cx="159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8" name="Object 36"/>
            <p:cNvGraphicFramePr>
              <a:graphicFrameLocks noChangeAspect="1"/>
            </p:cNvGraphicFramePr>
            <p:nvPr/>
          </p:nvGraphicFramePr>
          <p:xfrm>
            <a:off x="2600" y="858"/>
            <a:ext cx="224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6" name="公式" r:id="rId15" imgW="241300" imgH="444500" progId="Equation.3">
                    <p:embed/>
                  </p:oleObj>
                </mc:Choice>
                <mc:Fallback>
                  <p:oleObj name="公式" r:id="rId15" imgW="241300" imgH="444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0" y="858"/>
                          <a:ext cx="224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89" name="Object 37"/>
            <p:cNvGraphicFramePr>
              <a:graphicFrameLocks noChangeAspect="1"/>
            </p:cNvGraphicFramePr>
            <p:nvPr/>
          </p:nvGraphicFramePr>
          <p:xfrm>
            <a:off x="2872" y="1720"/>
            <a:ext cx="320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7" name="公式" r:id="rId17" imgW="342900" imgH="444500" progId="Equation.3">
                    <p:embed/>
                  </p:oleObj>
                </mc:Choice>
                <mc:Fallback>
                  <p:oleObj name="公式" r:id="rId17" imgW="342900" imgH="4445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2" y="1720"/>
                          <a:ext cx="320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90" name="Object 38"/>
            <p:cNvGraphicFramePr>
              <a:graphicFrameLocks noChangeAspect="1"/>
            </p:cNvGraphicFramePr>
            <p:nvPr/>
          </p:nvGraphicFramePr>
          <p:xfrm>
            <a:off x="3008" y="1176"/>
            <a:ext cx="336" cy="4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48" name="公式" r:id="rId19" imgW="355600" imgH="444500" progId="Equation.3">
                    <p:embed/>
                  </p:oleObj>
                </mc:Choice>
                <mc:Fallback>
                  <p:oleObj name="公式" r:id="rId19" imgW="355600" imgH="4445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8" y="1176"/>
                          <a:ext cx="336" cy="4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31" name="Line 79"/>
            <p:cNvSpPr>
              <a:spLocks noChangeShapeType="1"/>
            </p:cNvSpPr>
            <p:nvPr/>
          </p:nvSpPr>
          <p:spPr bwMode="auto">
            <a:xfrm>
              <a:off x="1927" y="1797"/>
              <a:ext cx="1044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32" name="Line 80"/>
            <p:cNvSpPr>
              <a:spLocks noChangeShapeType="1"/>
            </p:cNvSpPr>
            <p:nvPr/>
          </p:nvSpPr>
          <p:spPr bwMode="auto">
            <a:xfrm>
              <a:off x="2971" y="1117"/>
              <a:ext cx="0" cy="68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74834" name="Object 82"/>
          <p:cNvGraphicFramePr>
            <a:graphicFrameLocks noChangeAspect="1"/>
          </p:cNvGraphicFramePr>
          <p:nvPr/>
        </p:nvGraphicFramePr>
        <p:xfrm>
          <a:off x="5524500" y="3423285"/>
          <a:ext cx="3035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49" name="公式" r:id="rId21" imgW="1816100" imgH="317500" progId="Equation.3">
                  <p:embed/>
                </p:oleObj>
              </mc:Choice>
              <mc:Fallback>
                <p:oleObj name="公式" r:id="rId21" imgW="1816100" imgH="317500" progId="Equation.3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4500" y="3423285"/>
                        <a:ext cx="30353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35" name="Object 83"/>
          <p:cNvGraphicFramePr>
            <a:graphicFrameLocks noChangeAspect="1"/>
          </p:cNvGraphicFramePr>
          <p:nvPr/>
        </p:nvGraphicFramePr>
        <p:xfrm>
          <a:off x="8609965" y="2707958"/>
          <a:ext cx="3097213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50" name="公式" r:id="rId23" imgW="2247900" imgH="863600" progId="Equation.3">
                  <p:embed/>
                </p:oleObj>
              </mc:Choice>
              <mc:Fallback>
                <p:oleObj name="公式" r:id="rId23" imgW="2247900" imgH="863600" progId="Equation.3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9965" y="2707958"/>
                        <a:ext cx="3097213" cy="118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37" name="Object 85"/>
          <p:cNvGraphicFramePr>
            <a:graphicFrameLocks noChangeAspect="1"/>
          </p:cNvGraphicFramePr>
          <p:nvPr/>
        </p:nvGraphicFramePr>
        <p:xfrm>
          <a:off x="5583873" y="5441633"/>
          <a:ext cx="281305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51" name="公式" r:id="rId25" imgW="1739900" imgH="317500" progId="Equation.3">
                  <p:embed/>
                </p:oleObj>
              </mc:Choice>
              <mc:Fallback>
                <p:oleObj name="公式" r:id="rId25" imgW="1739900" imgH="3175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3873" y="5441633"/>
                        <a:ext cx="281305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38" name="Object 86"/>
          <p:cNvGraphicFramePr>
            <a:graphicFrameLocks noChangeAspect="1"/>
          </p:cNvGraphicFramePr>
          <p:nvPr/>
        </p:nvGraphicFramePr>
        <p:xfrm>
          <a:off x="8686483" y="4728210"/>
          <a:ext cx="2970212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52" name="公式" r:id="rId27" imgW="2120900" imgH="863600" progId="Equation.3">
                  <p:embed/>
                </p:oleObj>
              </mc:Choice>
              <mc:Fallback>
                <p:oleObj name="公式" r:id="rId27" imgW="2120900" imgH="863600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483" y="4728210"/>
                        <a:ext cx="2970212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843" name="Group 91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4844" name="Picture 92" descr="78900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845" name="Text Box 9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4846" name="Group 94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4847" name="Picture 95" descr="78900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848" name="Text Box 9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4899" name="Group 147"/>
          <p:cNvGrpSpPr/>
          <p:nvPr/>
        </p:nvGrpSpPr>
        <p:grpSpPr bwMode="auto">
          <a:xfrm>
            <a:off x="556578" y="2108518"/>
            <a:ext cx="2359025" cy="1974850"/>
            <a:chOff x="385" y="1057"/>
            <a:chExt cx="1486" cy="1244"/>
          </a:xfrm>
        </p:grpSpPr>
        <p:sp>
          <p:nvSpPr>
            <p:cNvPr id="74853" name="Line 101"/>
            <p:cNvSpPr>
              <a:spLocks noChangeShapeType="1"/>
            </p:cNvSpPr>
            <p:nvPr/>
          </p:nvSpPr>
          <p:spPr bwMode="auto">
            <a:xfrm>
              <a:off x="1546" y="1465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4" name="Line 102"/>
            <p:cNvSpPr>
              <a:spLocks noChangeShapeType="1"/>
            </p:cNvSpPr>
            <p:nvPr/>
          </p:nvSpPr>
          <p:spPr bwMode="auto">
            <a:xfrm>
              <a:off x="550" y="2269"/>
              <a:ext cx="10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55" name="Text Box 103"/>
            <p:cNvSpPr txBox="1">
              <a:spLocks noChangeArrowheads="1"/>
            </p:cNvSpPr>
            <p:nvPr/>
          </p:nvSpPr>
          <p:spPr bwMode="auto">
            <a:xfrm>
              <a:off x="893" y="1508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56" name="Text Box 104"/>
            <p:cNvSpPr txBox="1">
              <a:spLocks noChangeArrowheads="1"/>
            </p:cNvSpPr>
            <p:nvPr/>
          </p:nvSpPr>
          <p:spPr bwMode="auto">
            <a:xfrm>
              <a:off x="1619" y="1689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57" name="Text Box 105"/>
            <p:cNvSpPr txBox="1">
              <a:spLocks noChangeArrowheads="1"/>
            </p:cNvSpPr>
            <p:nvPr/>
          </p:nvSpPr>
          <p:spPr bwMode="auto">
            <a:xfrm>
              <a:off x="1302" y="141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58" name="Text Box 106"/>
            <p:cNvSpPr txBox="1">
              <a:spLocks noChangeArrowheads="1"/>
            </p:cNvSpPr>
            <p:nvPr/>
          </p:nvSpPr>
          <p:spPr bwMode="auto">
            <a:xfrm>
              <a:off x="1278" y="182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59" name="Text Box 107"/>
            <p:cNvSpPr txBox="1">
              <a:spLocks noChangeArrowheads="1"/>
            </p:cNvSpPr>
            <p:nvPr/>
          </p:nvSpPr>
          <p:spPr bwMode="auto">
            <a:xfrm>
              <a:off x="737" y="115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60" name="Text Box 108"/>
            <p:cNvSpPr txBox="1">
              <a:spLocks noChangeArrowheads="1"/>
            </p:cNvSpPr>
            <p:nvPr/>
          </p:nvSpPr>
          <p:spPr bwMode="auto">
            <a:xfrm>
              <a:off x="1298" y="106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61" name="Text Box 109"/>
            <p:cNvSpPr txBox="1">
              <a:spLocks noChangeArrowheads="1"/>
            </p:cNvSpPr>
            <p:nvPr/>
          </p:nvSpPr>
          <p:spPr bwMode="auto">
            <a:xfrm>
              <a:off x="401" y="1445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62" name="Text Box 110"/>
            <p:cNvSpPr txBox="1">
              <a:spLocks noChangeArrowheads="1"/>
            </p:cNvSpPr>
            <p:nvPr/>
          </p:nvSpPr>
          <p:spPr bwMode="auto">
            <a:xfrm>
              <a:off x="386" y="182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863" name="Object 111"/>
            <p:cNvGraphicFramePr>
              <a:graphicFrameLocks noChangeAspect="1"/>
            </p:cNvGraphicFramePr>
            <p:nvPr/>
          </p:nvGraphicFramePr>
          <p:xfrm>
            <a:off x="385" y="1735"/>
            <a:ext cx="24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3" name="公式" r:id="rId30" imgW="241300" imgH="304800" progId="Equation.3">
                    <p:embed/>
                  </p:oleObj>
                </mc:Choice>
                <mc:Fallback>
                  <p:oleObj name="公式" r:id="rId30" imgW="241300" imgH="304800" progId="Equation.3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735"/>
                          <a:ext cx="24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64" name="Object 112"/>
            <p:cNvGraphicFramePr>
              <a:graphicFrameLocks noChangeAspect="1"/>
            </p:cNvGraphicFramePr>
            <p:nvPr/>
          </p:nvGraphicFramePr>
          <p:xfrm>
            <a:off x="962" y="1057"/>
            <a:ext cx="30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4" name="公式" r:id="rId32" imgW="317500" imgH="355600" progId="Equation.3">
                    <p:embed/>
                  </p:oleObj>
                </mc:Choice>
                <mc:Fallback>
                  <p:oleObj name="公式" r:id="rId32" imgW="317500" imgH="35560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1057"/>
                          <a:ext cx="30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865" name="Object 113"/>
            <p:cNvGraphicFramePr>
              <a:graphicFrameLocks noChangeAspect="1"/>
            </p:cNvGraphicFramePr>
            <p:nvPr/>
          </p:nvGraphicFramePr>
          <p:xfrm>
            <a:off x="1144" y="1685"/>
            <a:ext cx="314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5" name="公式" r:id="rId34" imgW="342900" imgH="355600" progId="Equation.3">
                    <p:embed/>
                  </p:oleObj>
                </mc:Choice>
                <mc:Fallback>
                  <p:oleObj name="公式" r:id="rId34" imgW="342900" imgH="35560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685"/>
                          <a:ext cx="314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66" name="Oval 114"/>
            <p:cNvSpPr>
              <a:spLocks noChangeArrowheads="1"/>
            </p:cNvSpPr>
            <p:nvPr/>
          </p:nvSpPr>
          <p:spPr bwMode="auto">
            <a:xfrm>
              <a:off x="490" y="2233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7" name="Oval 115"/>
            <p:cNvSpPr>
              <a:spLocks noChangeArrowheads="1"/>
            </p:cNvSpPr>
            <p:nvPr/>
          </p:nvSpPr>
          <p:spPr bwMode="auto">
            <a:xfrm>
              <a:off x="470" y="1436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8" name="Line 116"/>
            <p:cNvSpPr>
              <a:spLocks noChangeShapeType="1"/>
            </p:cNvSpPr>
            <p:nvPr/>
          </p:nvSpPr>
          <p:spPr bwMode="auto">
            <a:xfrm flipH="1">
              <a:off x="538" y="1463"/>
              <a:ext cx="1035" cy="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69" name="Line 117"/>
            <p:cNvSpPr>
              <a:spLocks noChangeShapeType="1"/>
            </p:cNvSpPr>
            <p:nvPr/>
          </p:nvSpPr>
          <p:spPr bwMode="auto">
            <a:xfrm>
              <a:off x="612" y="1471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870" name="Object 118"/>
            <p:cNvGraphicFramePr>
              <a:graphicFrameLocks noChangeAspect="1"/>
            </p:cNvGraphicFramePr>
            <p:nvPr/>
          </p:nvGraphicFramePr>
          <p:xfrm>
            <a:off x="612" y="1071"/>
            <a:ext cx="14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6" name="公式" r:id="rId36" imgW="165100" imgH="419100" progId="Equation.3">
                    <p:embed/>
                  </p:oleObj>
                </mc:Choice>
                <mc:Fallback>
                  <p:oleObj name="公式" r:id="rId36" imgW="165100" imgH="4191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071"/>
                          <a:ext cx="14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71" name="Rectangle 119"/>
            <p:cNvSpPr>
              <a:spLocks noChangeArrowheads="1"/>
            </p:cNvSpPr>
            <p:nvPr/>
          </p:nvSpPr>
          <p:spPr bwMode="auto">
            <a:xfrm>
              <a:off x="893" y="1400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72" name="Rectangle 120"/>
            <p:cNvSpPr>
              <a:spLocks noChangeArrowheads="1"/>
            </p:cNvSpPr>
            <p:nvPr/>
          </p:nvSpPr>
          <p:spPr bwMode="auto">
            <a:xfrm>
              <a:off x="1483" y="169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900" name="Group 148"/>
          <p:cNvGrpSpPr/>
          <p:nvPr/>
        </p:nvGrpSpPr>
        <p:grpSpPr bwMode="auto">
          <a:xfrm>
            <a:off x="556895" y="4372893"/>
            <a:ext cx="2306638" cy="1576387"/>
            <a:chOff x="340" y="2623"/>
            <a:chExt cx="1453" cy="993"/>
          </a:xfrm>
        </p:grpSpPr>
        <p:sp>
          <p:nvSpPr>
            <p:cNvPr id="74874" name="Freeform 122"/>
            <p:cNvSpPr/>
            <p:nvPr/>
          </p:nvSpPr>
          <p:spPr bwMode="auto">
            <a:xfrm>
              <a:off x="486" y="2781"/>
              <a:ext cx="1014" cy="6"/>
            </a:xfrm>
            <a:custGeom>
              <a:avLst/>
              <a:gdLst>
                <a:gd name="T0" fmla="*/ 0 w 1014"/>
                <a:gd name="T1" fmla="*/ 6 h 6"/>
                <a:gd name="T2" fmla="*/ 1014 w 1014"/>
                <a:gd name="T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14" h="6">
                  <a:moveTo>
                    <a:pt x="0" y="6"/>
                  </a:moveTo>
                  <a:lnTo>
                    <a:pt x="1014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75" name="Line 123"/>
            <p:cNvSpPr>
              <a:spLocks noChangeShapeType="1"/>
            </p:cNvSpPr>
            <p:nvPr/>
          </p:nvSpPr>
          <p:spPr bwMode="auto">
            <a:xfrm>
              <a:off x="1500" y="2780"/>
              <a:ext cx="0" cy="81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76" name="Line 124"/>
            <p:cNvSpPr>
              <a:spLocks noChangeShapeType="1"/>
            </p:cNvSpPr>
            <p:nvPr/>
          </p:nvSpPr>
          <p:spPr bwMode="auto">
            <a:xfrm>
              <a:off x="504" y="3584"/>
              <a:ext cx="100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77" name="Text Box 125"/>
            <p:cNvSpPr txBox="1">
              <a:spLocks noChangeArrowheads="1"/>
            </p:cNvSpPr>
            <p:nvPr/>
          </p:nvSpPr>
          <p:spPr bwMode="auto">
            <a:xfrm>
              <a:off x="893" y="3095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78" name="Text Box 126"/>
            <p:cNvSpPr txBox="1">
              <a:spLocks noChangeArrowheads="1"/>
            </p:cNvSpPr>
            <p:nvPr/>
          </p:nvSpPr>
          <p:spPr bwMode="auto">
            <a:xfrm>
              <a:off x="1541" y="3073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79" name="Text Box 127"/>
            <p:cNvSpPr txBox="1">
              <a:spLocks noChangeArrowheads="1"/>
            </p:cNvSpPr>
            <p:nvPr/>
          </p:nvSpPr>
          <p:spPr bwMode="auto">
            <a:xfrm>
              <a:off x="355" y="276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880" name="Text Box 128"/>
            <p:cNvSpPr txBox="1">
              <a:spLocks noChangeArrowheads="1"/>
            </p:cNvSpPr>
            <p:nvPr/>
          </p:nvSpPr>
          <p:spPr bwMode="auto">
            <a:xfrm>
              <a:off x="340" y="3144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881" name="Object 129"/>
            <p:cNvGraphicFramePr>
              <a:graphicFrameLocks noChangeAspect="1"/>
            </p:cNvGraphicFramePr>
            <p:nvPr/>
          </p:nvGraphicFramePr>
          <p:xfrm>
            <a:off x="912" y="2641"/>
            <a:ext cx="25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7" name="公式" r:id="rId38" imgW="266700" imgH="444500" progId="Equation.3">
                    <p:embed/>
                  </p:oleObj>
                </mc:Choice>
                <mc:Fallback>
                  <p:oleObj name="公式" r:id="rId38" imgW="266700" imgH="444500" progId="Equation.3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641"/>
                          <a:ext cx="25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82" name="Oval 130"/>
            <p:cNvSpPr>
              <a:spLocks noChangeArrowheads="1"/>
            </p:cNvSpPr>
            <p:nvPr/>
          </p:nvSpPr>
          <p:spPr bwMode="auto">
            <a:xfrm>
              <a:off x="444" y="3548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83" name="Oval 131"/>
            <p:cNvSpPr>
              <a:spLocks noChangeArrowheads="1"/>
            </p:cNvSpPr>
            <p:nvPr/>
          </p:nvSpPr>
          <p:spPr bwMode="auto">
            <a:xfrm>
              <a:off x="424" y="2760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84" name="Line 132"/>
            <p:cNvSpPr>
              <a:spLocks noChangeShapeType="1"/>
            </p:cNvSpPr>
            <p:nvPr/>
          </p:nvSpPr>
          <p:spPr bwMode="auto">
            <a:xfrm>
              <a:off x="521" y="2786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885" name="Object 133"/>
            <p:cNvGraphicFramePr>
              <a:graphicFrameLocks noChangeAspect="1"/>
            </p:cNvGraphicFramePr>
            <p:nvPr/>
          </p:nvGraphicFramePr>
          <p:xfrm>
            <a:off x="612" y="2702"/>
            <a:ext cx="14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8" name="公式" r:id="rId40" imgW="165100" imgH="419100" progId="Equation.3">
                    <p:embed/>
                  </p:oleObj>
                </mc:Choice>
                <mc:Fallback>
                  <p:oleObj name="公式" r:id="rId40" imgW="165100" imgH="419100" progId="Equation.3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702"/>
                          <a:ext cx="14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86" name="Freeform 134"/>
            <p:cNvSpPr/>
            <p:nvPr/>
          </p:nvSpPr>
          <p:spPr bwMode="auto">
            <a:xfrm flipH="1">
              <a:off x="844" y="2793"/>
              <a:ext cx="44" cy="802"/>
            </a:xfrm>
            <a:custGeom>
              <a:avLst/>
              <a:gdLst>
                <a:gd name="T0" fmla="*/ 0 w 1"/>
                <a:gd name="T1" fmla="*/ 0 h 246"/>
                <a:gd name="T2" fmla="*/ 0 w 1"/>
                <a:gd name="T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246">
                  <a:moveTo>
                    <a:pt x="0" y="0"/>
                  </a:moveTo>
                  <a:lnTo>
                    <a:pt x="0" y="246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87" name="Line 135"/>
            <p:cNvSpPr>
              <a:spLocks noChangeShapeType="1"/>
            </p:cNvSpPr>
            <p:nvPr/>
          </p:nvSpPr>
          <p:spPr bwMode="auto">
            <a:xfrm rot="5400000">
              <a:off x="764" y="2942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888" name="Object 136"/>
            <p:cNvGraphicFramePr>
              <a:graphicFrameLocks noChangeAspect="1"/>
            </p:cNvGraphicFramePr>
            <p:nvPr/>
          </p:nvGraphicFramePr>
          <p:xfrm>
            <a:off x="1529" y="2623"/>
            <a:ext cx="254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59" name="公式" r:id="rId42" imgW="266700" imgH="444500" progId="Equation.3">
                    <p:embed/>
                  </p:oleObj>
                </mc:Choice>
                <mc:Fallback>
                  <p:oleObj name="公式" r:id="rId42" imgW="266700" imgH="444500" progId="Equation.3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2623"/>
                          <a:ext cx="254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89" name="Line 137"/>
            <p:cNvSpPr>
              <a:spLocks noChangeShapeType="1"/>
            </p:cNvSpPr>
            <p:nvPr/>
          </p:nvSpPr>
          <p:spPr bwMode="auto">
            <a:xfrm rot="5400000">
              <a:off x="1381" y="2924"/>
              <a:ext cx="240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890" name="Object 138"/>
            <p:cNvGraphicFramePr>
              <a:graphicFrameLocks noChangeAspect="1"/>
            </p:cNvGraphicFramePr>
            <p:nvPr/>
          </p:nvGraphicFramePr>
          <p:xfrm>
            <a:off x="367" y="2960"/>
            <a:ext cx="219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60" name="公式" r:id="rId44" imgW="241300" imgH="444500" progId="Equation.3">
                    <p:embed/>
                  </p:oleObj>
                </mc:Choice>
                <mc:Fallback>
                  <p:oleObj name="公式" r:id="rId44" imgW="241300" imgH="444500" progId="Equation.3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2960"/>
                          <a:ext cx="219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891" name="Rectangle 139"/>
            <p:cNvSpPr>
              <a:spLocks noChangeArrowheads="1"/>
            </p:cNvSpPr>
            <p:nvPr/>
          </p:nvSpPr>
          <p:spPr bwMode="auto">
            <a:xfrm>
              <a:off x="1428" y="30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892" name="Rectangle 140"/>
            <p:cNvSpPr>
              <a:spLocks noChangeArrowheads="1"/>
            </p:cNvSpPr>
            <p:nvPr/>
          </p:nvSpPr>
          <p:spPr bwMode="auto">
            <a:xfrm>
              <a:off x="820" y="306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4896" name="Group 14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4897" name="Picture 145" descr="78900"/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898" name="Text Box 14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597838" y="4130139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电导、电纳并联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0113" y="2247895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电阻、电抗串联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电压电流有功无功分量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7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7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0" dur="2000"/>
                                        <p:tgtEl>
                                          <p:spTgt spid="7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74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7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000"/>
                                        <p:tgtEl>
                                          <p:spTgt spid="7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bldLvl="0" animBg="1" autoUpdateAnimBg="0"/>
      <p:bldP spid="74755" grpId="0" bldLvl="0" animBg="1" autoUpdateAnimBg="0"/>
      <p:bldP spid="2" grpId="0"/>
      <p:bldP spid="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34" name="Object 26"/>
          <p:cNvGraphicFramePr>
            <a:graphicFrameLocks noChangeAspect="1"/>
          </p:cNvGraphicFramePr>
          <p:nvPr/>
        </p:nvGraphicFramePr>
        <p:xfrm>
          <a:off x="662940" y="1598613"/>
          <a:ext cx="29591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1" name="公式" r:id="rId1" imgW="1816100" imgH="317500" progId="Equation.3">
                  <p:embed/>
                </p:oleObj>
              </mc:Choice>
              <mc:Fallback>
                <p:oleObj name="公式" r:id="rId1" imgW="1816100" imgH="3175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" y="1598613"/>
                        <a:ext cx="29591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35" name="Object 27"/>
          <p:cNvGraphicFramePr>
            <a:graphicFrameLocks noChangeAspect="1"/>
          </p:cNvGraphicFramePr>
          <p:nvPr/>
        </p:nvGraphicFramePr>
        <p:xfrm>
          <a:off x="628015" y="2549843"/>
          <a:ext cx="310356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2" name="公式" r:id="rId3" imgW="1778000" imgH="317500" progId="Equation.3">
                  <p:embed/>
                </p:oleObj>
              </mc:Choice>
              <mc:Fallback>
                <p:oleObj name="公式" r:id="rId3" imgW="1778000" imgH="317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015" y="2549843"/>
                        <a:ext cx="310356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78" name="Object 70"/>
          <p:cNvGraphicFramePr>
            <a:graphicFrameLocks noChangeAspect="1"/>
          </p:cNvGraphicFramePr>
          <p:nvPr/>
        </p:nvGraphicFramePr>
        <p:xfrm>
          <a:off x="3903345" y="1598613"/>
          <a:ext cx="30353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3" name="公式" r:id="rId5" imgW="1816100" imgH="317500" progId="Equation.3">
                  <p:embed/>
                </p:oleObj>
              </mc:Choice>
              <mc:Fallback>
                <p:oleObj name="公式" r:id="rId5" imgW="1816100" imgH="31750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3345" y="1598613"/>
                        <a:ext cx="30353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0" name="Object 72"/>
          <p:cNvGraphicFramePr>
            <a:graphicFrameLocks noChangeAspect="1"/>
          </p:cNvGraphicFramePr>
          <p:nvPr/>
        </p:nvGraphicFramePr>
        <p:xfrm>
          <a:off x="3893820" y="2536825"/>
          <a:ext cx="28130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4" name="公式" r:id="rId7" imgW="1739900" imgH="317500" progId="Equation.3">
                  <p:embed/>
                </p:oleObj>
              </mc:Choice>
              <mc:Fallback>
                <p:oleObj name="公式" r:id="rId7" imgW="1739900" imgH="317500" progId="Equation.3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820" y="2536825"/>
                        <a:ext cx="28130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5" name="Object 77"/>
          <p:cNvGraphicFramePr>
            <a:graphicFrameLocks noChangeAspect="1"/>
          </p:cNvGraphicFramePr>
          <p:nvPr/>
        </p:nvGraphicFramePr>
        <p:xfrm>
          <a:off x="7105333" y="1556385"/>
          <a:ext cx="485775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5" name="公式" r:id="rId9" imgW="3187700" imgH="406400" progId="Equation.3">
                  <p:embed/>
                </p:oleObj>
              </mc:Choice>
              <mc:Fallback>
                <p:oleObj name="公式" r:id="rId9" imgW="3187700" imgH="406400" progId="Equation.3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5333" y="1556385"/>
                        <a:ext cx="485775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86" name="Object 78"/>
          <p:cNvGraphicFramePr>
            <a:graphicFrameLocks noChangeAspect="1"/>
          </p:cNvGraphicFramePr>
          <p:nvPr/>
        </p:nvGraphicFramePr>
        <p:xfrm>
          <a:off x="7085965" y="2426970"/>
          <a:ext cx="486568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146" name="公式" r:id="rId11" imgW="3098800" imgH="406400" progId="Equation.3">
                  <p:embed/>
                </p:oleObj>
              </mc:Choice>
              <mc:Fallback>
                <p:oleObj name="公式" r:id="rId11" imgW="3098800" imgH="406400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965" y="2426970"/>
                        <a:ext cx="486568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328" name="Group 120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94329" name="Picture 121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330" name="Text Box 1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4331" name="Group 123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94332" name="Picture 124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333" name="Text Box 1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4340" name="Group 132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94341" name="Picture 133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342" name="Text Box 13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503345" y="3356808"/>
            <a:ext cx="68745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Δ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阻抗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Δ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电压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Δ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电流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Δ</a:t>
            </a:r>
            <a:endParaRPr lang="zh-CN" altLang="en-US" b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16262" y="3429026"/>
            <a:ext cx="1255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？？？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相似三角形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Group 118"/>
          <p:cNvGrpSpPr/>
          <p:nvPr/>
        </p:nvGrpSpPr>
        <p:grpSpPr bwMode="auto">
          <a:xfrm>
            <a:off x="552450" y="3993515"/>
            <a:ext cx="10607040" cy="1888055"/>
            <a:chOff x="-1222" y="2387"/>
            <a:chExt cx="5803" cy="832"/>
          </a:xfrm>
        </p:grpSpPr>
        <p:grpSp>
          <p:nvGrpSpPr>
            <p:cNvPr id="7" name="Group 80"/>
            <p:cNvGrpSpPr/>
            <p:nvPr/>
          </p:nvGrpSpPr>
          <p:grpSpPr bwMode="auto">
            <a:xfrm>
              <a:off x="385" y="2387"/>
              <a:ext cx="870" cy="787"/>
              <a:chOff x="768" y="2304"/>
              <a:chExt cx="870" cy="787"/>
            </a:xfrm>
          </p:grpSpPr>
          <p:sp>
            <p:nvSpPr>
              <p:cNvPr id="8" name="Line 81"/>
              <p:cNvSpPr>
                <a:spLocks noChangeShapeType="1"/>
              </p:cNvSpPr>
              <p:nvPr>
                <p:custDataLst>
                  <p:tags r:id="rId14"/>
                </p:custDataLst>
              </p:nvPr>
            </p:nvSpPr>
            <p:spPr bwMode="auto">
              <a:xfrm flipH="1">
                <a:off x="768" y="2304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9" name="Line 82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392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0" name="Line 83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68" y="283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1" name="Freeform 84"/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876" y="2736"/>
                <a:ext cx="60" cy="96"/>
              </a:xfrm>
              <a:custGeom>
                <a:avLst/>
                <a:gdLst>
                  <a:gd name="T0" fmla="*/ 0 w 60"/>
                  <a:gd name="T1" fmla="*/ 0 h 96"/>
                  <a:gd name="T2" fmla="*/ 60 w 60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96">
                    <a:moveTo>
                      <a:pt x="0" y="0"/>
                    </a:moveTo>
                    <a:cubicBezTo>
                      <a:pt x="53" y="18"/>
                      <a:pt x="60" y="35"/>
                      <a:pt x="60" y="9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2" name="Text Box 85"/>
              <p:cNvSpPr txBox="1">
                <a:spLocks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903" y="2573"/>
                <a:ext cx="25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Text Box 86"/>
              <p:cNvSpPr txBox="1">
                <a:spLocks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46" y="2381"/>
                <a:ext cx="22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Text Box 87"/>
              <p:cNvSpPr txBox="1">
                <a:spLocks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036" y="2861"/>
                <a:ext cx="25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Text Box 88"/>
              <p:cNvSpPr txBox="1">
                <a:spLocks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360" y="2467"/>
                <a:ext cx="278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6" name="Group 89"/>
            <p:cNvGrpSpPr/>
            <p:nvPr/>
          </p:nvGrpSpPr>
          <p:grpSpPr bwMode="auto">
            <a:xfrm>
              <a:off x="1429" y="2387"/>
              <a:ext cx="863" cy="787"/>
              <a:chOff x="1920" y="2304"/>
              <a:chExt cx="863" cy="787"/>
            </a:xfrm>
          </p:grpSpPr>
          <p:sp>
            <p:nvSpPr>
              <p:cNvPr id="17" name="Line 90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 flipH="1">
                <a:off x="1920" y="2304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8" name="Line 91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2544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19" name="Line 92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920" y="283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" name="Freeform 93"/>
              <p:cNvSpPr/>
              <p:nvPr>
                <p:custDataLst>
                  <p:tags r:id="rId25"/>
                </p:custDataLst>
              </p:nvPr>
            </p:nvSpPr>
            <p:spPr bwMode="auto">
              <a:xfrm>
                <a:off x="2028" y="2736"/>
                <a:ext cx="60" cy="96"/>
              </a:xfrm>
              <a:custGeom>
                <a:avLst/>
                <a:gdLst>
                  <a:gd name="T0" fmla="*/ 0 w 60"/>
                  <a:gd name="T1" fmla="*/ 0 h 96"/>
                  <a:gd name="T2" fmla="*/ 60 w 60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96">
                    <a:moveTo>
                      <a:pt x="0" y="0"/>
                    </a:moveTo>
                    <a:cubicBezTo>
                      <a:pt x="53" y="18"/>
                      <a:pt x="60" y="35"/>
                      <a:pt x="60" y="9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1" name="Text Box 94"/>
              <p:cNvSpPr txBox="1">
                <a:spLocks noChangeArrowheads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055" y="2573"/>
                <a:ext cx="25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" name="Text Box 95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1976" y="2381"/>
                <a:ext cx="24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Text Box 96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2146" y="2861"/>
                <a:ext cx="253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Text Box 97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530" y="2467"/>
                <a:ext cx="253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5" name="Text Box 9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-1222" y="2680"/>
              <a:ext cx="1358" cy="230"/>
            </a:xfrm>
            <a:prstGeom prst="rect">
              <a:avLst/>
            </a:prstGeom>
            <a:solidFill>
              <a:srgbClr val="6600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pPr algn="ctr"/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相似三角形：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" name="Group 100"/>
            <p:cNvGrpSpPr/>
            <p:nvPr/>
          </p:nvGrpSpPr>
          <p:grpSpPr bwMode="auto">
            <a:xfrm>
              <a:off x="3651" y="2432"/>
              <a:ext cx="930" cy="787"/>
              <a:chOff x="3360" y="2304"/>
              <a:chExt cx="930" cy="787"/>
            </a:xfrm>
          </p:grpSpPr>
          <p:sp>
            <p:nvSpPr>
              <p:cNvPr id="27" name="Line 101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 flipH="1">
                <a:off x="3360" y="2304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8" name="Line 102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3984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9" name="Line 103"/>
              <p:cNvSpPr>
                <a:spLocks noChangeShapeType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3360" y="283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0" name="Freeform 104"/>
              <p:cNvSpPr/>
              <p:nvPr>
                <p:custDataLst>
                  <p:tags r:id="rId34"/>
                </p:custDataLst>
              </p:nvPr>
            </p:nvSpPr>
            <p:spPr bwMode="auto">
              <a:xfrm>
                <a:off x="3468" y="2736"/>
                <a:ext cx="60" cy="96"/>
              </a:xfrm>
              <a:custGeom>
                <a:avLst/>
                <a:gdLst>
                  <a:gd name="T0" fmla="*/ 0 w 60"/>
                  <a:gd name="T1" fmla="*/ 0 h 96"/>
                  <a:gd name="T2" fmla="*/ 60 w 60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96">
                    <a:moveTo>
                      <a:pt x="0" y="0"/>
                    </a:moveTo>
                    <a:cubicBezTo>
                      <a:pt x="53" y="18"/>
                      <a:pt x="60" y="35"/>
                      <a:pt x="60" y="9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1" name="Text Box 105"/>
              <p:cNvSpPr txBox="1">
                <a:spLocks noChangeArrowheads="1"/>
              </p:cNvSpPr>
              <p:nvPr>
                <p:custDataLst>
                  <p:tags r:id="rId35"/>
                </p:custDataLst>
              </p:nvPr>
            </p:nvSpPr>
            <p:spPr bwMode="auto">
              <a:xfrm>
                <a:off x="3495" y="2573"/>
                <a:ext cx="25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Text Box 106"/>
              <p:cNvSpPr txBox="1">
                <a:spLocks noChangeArrowheads="1"/>
              </p:cNvSpPr>
              <p:nvPr>
                <p:custDataLst>
                  <p:tags r:id="rId36"/>
                </p:custDataLst>
              </p:nvPr>
            </p:nvSpPr>
            <p:spPr bwMode="auto">
              <a:xfrm>
                <a:off x="3473" y="2381"/>
                <a:ext cx="19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Text Box 107"/>
              <p:cNvSpPr txBox="1">
                <a:spLocks noChangeArrowheads="1"/>
              </p:cNvSpPr>
              <p:nvPr>
                <p:custDataLst>
                  <p:tags r:id="rId37"/>
                </p:custDataLst>
              </p:nvPr>
            </p:nvSpPr>
            <p:spPr bwMode="auto">
              <a:xfrm>
                <a:off x="3562" y="2861"/>
                <a:ext cx="30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Text Box 108"/>
              <p:cNvSpPr txBox="1">
                <a:spLocks noChangeArrowheads="1"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3998" y="2467"/>
                <a:ext cx="292" cy="2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" name="Group 109"/>
            <p:cNvGrpSpPr/>
            <p:nvPr/>
          </p:nvGrpSpPr>
          <p:grpSpPr bwMode="auto">
            <a:xfrm>
              <a:off x="2517" y="2432"/>
              <a:ext cx="978" cy="787"/>
              <a:chOff x="3360" y="2304"/>
              <a:chExt cx="978" cy="787"/>
            </a:xfrm>
          </p:grpSpPr>
          <p:sp>
            <p:nvSpPr>
              <p:cNvPr id="36" name="Line 110"/>
              <p:cNvSpPr>
                <a:spLocks noChangeShapeType="1"/>
              </p:cNvSpPr>
              <p:nvPr>
                <p:custDataLst>
                  <p:tags r:id="rId39"/>
                </p:custDataLst>
              </p:nvPr>
            </p:nvSpPr>
            <p:spPr bwMode="auto">
              <a:xfrm flipH="1">
                <a:off x="3360" y="2304"/>
                <a:ext cx="624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7" name="Line 111"/>
              <p:cNvSpPr>
                <a:spLocks noChangeShapeType="1"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3984" y="230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8" name="Line 112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3360" y="2832"/>
                <a:ext cx="624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39" name="Freeform 113"/>
              <p:cNvSpPr/>
              <p:nvPr>
                <p:custDataLst>
                  <p:tags r:id="rId42"/>
                </p:custDataLst>
              </p:nvPr>
            </p:nvSpPr>
            <p:spPr bwMode="auto">
              <a:xfrm>
                <a:off x="3468" y="2736"/>
                <a:ext cx="60" cy="96"/>
              </a:xfrm>
              <a:custGeom>
                <a:avLst/>
                <a:gdLst>
                  <a:gd name="T0" fmla="*/ 0 w 60"/>
                  <a:gd name="T1" fmla="*/ 0 h 96"/>
                  <a:gd name="T2" fmla="*/ 60 w 60"/>
                  <a:gd name="T3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60" h="96">
                    <a:moveTo>
                      <a:pt x="0" y="0"/>
                    </a:moveTo>
                    <a:cubicBezTo>
                      <a:pt x="53" y="18"/>
                      <a:pt x="60" y="35"/>
                      <a:pt x="60" y="96"/>
                    </a:cubicBezTo>
                  </a:path>
                </a:pathLst>
              </a:custGeom>
              <a:noFill/>
              <a:ln w="38100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40" name="Text Box 114"/>
              <p:cNvSpPr txBox="1">
                <a:spLocks noChangeArrowhead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3495" y="2573"/>
                <a:ext cx="251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Text Box 115"/>
              <p:cNvSpPr txBox="1">
                <a:spLocks noChangeArrowhead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3430" y="2381"/>
                <a:ext cx="27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Text Box 116"/>
              <p:cNvSpPr txBox="1">
                <a:spLocks noChangeArrowheads="1"/>
              </p:cNvSpPr>
              <p:nvPr>
                <p:custDataLst>
                  <p:tags r:id="rId45"/>
                </p:custDataLst>
              </p:nvPr>
            </p:nvSpPr>
            <p:spPr bwMode="auto">
              <a:xfrm>
                <a:off x="3523" y="2861"/>
                <a:ext cx="379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Text Box 117"/>
              <p:cNvSpPr txBox="1">
                <a:spLocks noChangeArrowheads="1"/>
              </p:cNvSpPr>
              <p:nvPr>
                <p:custDataLst>
                  <p:tags r:id="rId46"/>
                </p:custDataLst>
              </p:nvPr>
            </p:nvSpPr>
            <p:spPr bwMode="auto">
              <a:xfrm>
                <a:off x="3950" y="2477"/>
                <a:ext cx="388" cy="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endPara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4" name="TextBox 1"/>
          <p:cNvSpPr txBox="1"/>
          <p:nvPr>
            <p:custDataLst>
              <p:tags r:id="rId47"/>
            </p:custDataLst>
          </p:nvPr>
        </p:nvSpPr>
        <p:spPr>
          <a:xfrm>
            <a:off x="9264065" y="5805368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b="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导纳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Δ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？</a:t>
            </a:r>
            <a:endParaRPr lang="zh-CN" altLang="en-US" b="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9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9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2640013" y="2486819"/>
            <a:ext cx="720090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>
                <a:latin typeface="Times New Roman" panose="02020603050405020304" pitchFamily="18" charset="0"/>
              </a:rPr>
              <a:t>反映电源和负载之间交换能量的速率。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75782" name="Object 6"/>
          <p:cNvGraphicFramePr>
            <a:graphicFrameLocks noChangeAspect="1"/>
          </p:cNvGraphicFramePr>
          <p:nvPr/>
        </p:nvGraphicFramePr>
        <p:xfrm>
          <a:off x="2711450" y="3234373"/>
          <a:ext cx="6364288" cy="154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39" name="公式" r:id="rId1" imgW="3492500" imgH="850900" progId="Equation.3">
                  <p:embed/>
                </p:oleObj>
              </mc:Choice>
              <mc:Fallback>
                <p:oleObj name="公式" r:id="rId1" imgW="34925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234373"/>
                        <a:ext cx="6364288" cy="154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1490980" y="1551940"/>
            <a:ext cx="3627120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>
                <a:solidFill>
                  <a:schemeClr val="bg1"/>
                </a:solidFill>
              </a:rPr>
              <a:t>无功功率的物理意义</a:t>
            </a:r>
            <a:r>
              <a:rPr kumimoji="1" lang="en-US" altLang="zh-CN">
                <a:solidFill>
                  <a:schemeClr val="bg1"/>
                </a:solidFill>
              </a:rPr>
              <a:t>:</a:t>
            </a:r>
            <a:endParaRPr kumimoji="1" lang="en-US" altLang="zh-CN">
              <a:solidFill>
                <a:schemeClr val="bg1"/>
              </a:solidFill>
            </a:endParaRPr>
          </a:p>
        </p:txBody>
      </p:sp>
      <p:grpSp>
        <p:nvGrpSpPr>
          <p:cNvPr id="75790" name="Group 1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75791" name="Picture 15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92" name="Text Box 1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5793" name="Group 1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75794" name="Picture 1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795" name="Text Box 1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5802" name="Group 2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75803" name="Picture 2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804" name="Text Box 2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7648" y="5153903"/>
            <a:ext cx="9455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Q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？</a:t>
            </a:r>
            <a:endParaRPr lang="zh-CN" altLang="en-US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896351" y="4072771"/>
            <a:ext cx="140144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=</a:t>
            </a:r>
            <a:r>
              <a:rPr lang="el-GR" altLang="zh-CN" sz="3200" dirty="0" smtClean="0">
                <a:solidFill>
                  <a:srgbClr val="FF0000"/>
                </a:solidFill>
              </a:rPr>
              <a:t>ω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W</a:t>
            </a:r>
            <a:r>
              <a:rPr lang="en-US" altLang="zh-CN" sz="3200" baseline="-25000" dirty="0" err="1" smtClean="0">
                <a:solidFill>
                  <a:srgbClr val="FF0000"/>
                </a:solidFill>
              </a:rPr>
              <a:t>max</a:t>
            </a:r>
            <a:endParaRPr lang="zh-CN" altLang="en-US" sz="3200" baseline="-25000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无功功率的物理意义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2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bldLvl="0" animBg="1" autoUpdateAnimBg="0"/>
      <p:bldP spid="75783" grpId="0" bldLvl="0" animBg="1" autoUpdateAnimBg="0"/>
      <p:bldP spid="2" grpId="0"/>
      <p:bldP spid="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28015" y="1409065"/>
            <a:ext cx="11938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4-1 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07515" y="1480820"/>
            <a:ext cx="3529013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三表法测线圈参数。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1645920" y="1433195"/>
            <a:ext cx="5906770" cy="124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0" indent="0" algn="just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                                </a:t>
            </a:r>
            <a:r>
              <a:rPr kumimoji="1" lang="zh-CN" altLang="en-US">
                <a:latin typeface="Times New Roman" panose="02020603050405020304" pitchFamily="18" charset="0"/>
              </a:rPr>
              <a:t>已知：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=50Hz</a:t>
            </a: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 eaLnBrk="0" latinLnBrk="0" hangingPunct="0"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测得：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=50V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=1A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=30W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715387" y="3409390"/>
            <a:ext cx="1223963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解法 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97" name="Object 45"/>
          <p:cNvGraphicFramePr>
            <a:graphicFrameLocks noChangeAspect="1"/>
          </p:cNvGraphicFramePr>
          <p:nvPr/>
        </p:nvGraphicFramePr>
        <p:xfrm>
          <a:off x="1322388" y="4229229"/>
          <a:ext cx="389413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69" name="公式" r:id="rId1" imgW="2374900" imgH="254000" progId="Equation.3">
                  <p:embed/>
                </p:oleObj>
              </mc:Choice>
              <mc:Fallback>
                <p:oleObj name="公式" r:id="rId1" imgW="2374900" imgH="25400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4229229"/>
                        <a:ext cx="389413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8" name="Object 46"/>
          <p:cNvGraphicFramePr>
            <a:graphicFrameLocks noChangeAspect="1"/>
          </p:cNvGraphicFramePr>
          <p:nvPr/>
        </p:nvGraphicFramePr>
        <p:xfrm>
          <a:off x="5663883" y="4147552"/>
          <a:ext cx="38877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0" name="公式" r:id="rId3" imgW="2603500" imgH="622300" progId="Equation.3">
                  <p:embed/>
                </p:oleObj>
              </mc:Choice>
              <mc:Fallback>
                <p:oleObj name="公式" r:id="rId3" imgW="2603500" imgH="622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883" y="4147552"/>
                        <a:ext cx="3887787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99" name="Object 47"/>
          <p:cNvGraphicFramePr>
            <a:graphicFrameLocks noChangeAspect="1"/>
          </p:cNvGraphicFramePr>
          <p:nvPr/>
        </p:nvGraphicFramePr>
        <p:xfrm>
          <a:off x="700723" y="5039062"/>
          <a:ext cx="30099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1" name="公式" r:id="rId5" imgW="1828800" imgH="596900" progId="Equation.3">
                  <p:embed/>
                </p:oleObj>
              </mc:Choice>
              <mc:Fallback>
                <p:oleObj name="公式" r:id="rId5" imgW="1828800" imgH="5969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23" y="5039062"/>
                        <a:ext cx="30099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600" name="Object 48"/>
          <p:cNvGraphicFramePr>
            <a:graphicFrameLocks noChangeAspect="1"/>
          </p:cNvGraphicFramePr>
          <p:nvPr/>
        </p:nvGraphicFramePr>
        <p:xfrm>
          <a:off x="3941763" y="5038442"/>
          <a:ext cx="32416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2" name="公式" r:id="rId7" imgW="1968500" imgH="596900" progId="Equation.3">
                  <p:embed/>
                </p:oleObj>
              </mc:Choice>
              <mc:Fallback>
                <p:oleObj name="公式" r:id="rId7" imgW="1968500" imgH="5969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1763" y="5038442"/>
                        <a:ext cx="324167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01" name="Line 49"/>
          <p:cNvSpPr>
            <a:spLocks noChangeShapeType="1"/>
          </p:cNvSpPr>
          <p:nvPr/>
        </p:nvSpPr>
        <p:spPr bwMode="auto">
          <a:xfrm>
            <a:off x="7291705" y="5510530"/>
            <a:ext cx="37211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3602" name="Object 50"/>
          <p:cNvGraphicFramePr>
            <a:graphicFrameLocks noChangeAspect="1"/>
          </p:cNvGraphicFramePr>
          <p:nvPr/>
        </p:nvGraphicFramePr>
        <p:xfrm>
          <a:off x="7694295" y="5114310"/>
          <a:ext cx="4162425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6373" name="公式" r:id="rId9" imgW="2425700" imgH="609600" progId="Equation.3">
                  <p:embed/>
                </p:oleObj>
              </mc:Choice>
              <mc:Fallback>
                <p:oleObj name="公式" r:id="rId9" imgW="2425700" imgH="60960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295" y="5114310"/>
                        <a:ext cx="4162425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607" name="Group 5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3608" name="Picture 56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09" name="Text Box 5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10" name="Group 5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3611" name="Picture 59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12" name="Text Box 6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53" name="Group 10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3654" name="Picture 102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655" name="Text Box 10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3661" name="Group 109"/>
          <p:cNvGrpSpPr/>
          <p:nvPr/>
        </p:nvGrpSpPr>
        <p:grpSpPr bwMode="auto">
          <a:xfrm>
            <a:off x="7512368" y="1156018"/>
            <a:ext cx="4013200" cy="2546350"/>
            <a:chOff x="385" y="663"/>
            <a:chExt cx="2528" cy="1604"/>
          </a:xfrm>
        </p:grpSpPr>
        <p:sp>
          <p:nvSpPr>
            <p:cNvPr id="23617" name="Line 65"/>
            <p:cNvSpPr>
              <a:spLocks noChangeShapeType="1"/>
            </p:cNvSpPr>
            <p:nvPr/>
          </p:nvSpPr>
          <p:spPr bwMode="auto">
            <a:xfrm>
              <a:off x="847" y="1071"/>
              <a:ext cx="0" cy="1179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8" name="Line 66"/>
            <p:cNvSpPr>
              <a:spLocks noChangeShapeType="1"/>
            </p:cNvSpPr>
            <p:nvPr/>
          </p:nvSpPr>
          <p:spPr bwMode="auto">
            <a:xfrm>
              <a:off x="575" y="1071"/>
              <a:ext cx="1905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Line 67"/>
            <p:cNvSpPr>
              <a:spLocks noChangeShapeType="1"/>
            </p:cNvSpPr>
            <p:nvPr/>
          </p:nvSpPr>
          <p:spPr bwMode="auto">
            <a:xfrm flipH="1">
              <a:off x="2472" y="1071"/>
              <a:ext cx="8" cy="59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Line 68"/>
            <p:cNvSpPr>
              <a:spLocks noChangeShapeType="1"/>
            </p:cNvSpPr>
            <p:nvPr/>
          </p:nvSpPr>
          <p:spPr bwMode="auto">
            <a:xfrm>
              <a:off x="546" y="2247"/>
              <a:ext cx="1920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1" name="Rectangle 69"/>
            <p:cNvSpPr>
              <a:spLocks noChangeArrowheads="1"/>
            </p:cNvSpPr>
            <p:nvPr/>
          </p:nvSpPr>
          <p:spPr bwMode="auto">
            <a:xfrm>
              <a:off x="2344" y="1162"/>
              <a:ext cx="317" cy="952"/>
            </a:xfrm>
            <a:prstGeom prst="rect">
              <a:avLst/>
            </a:prstGeom>
            <a:noFill/>
            <a:ln w="28575">
              <a:solidFill>
                <a:srgbClr val="66FF66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2" name="Text Box 70"/>
            <p:cNvSpPr txBox="1">
              <a:spLocks noChangeArrowheads="1"/>
            </p:cNvSpPr>
            <p:nvPr/>
          </p:nvSpPr>
          <p:spPr bwMode="auto">
            <a:xfrm>
              <a:off x="2661" y="1297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3" name="Text Box 71"/>
            <p:cNvSpPr txBox="1">
              <a:spLocks noChangeArrowheads="1"/>
            </p:cNvSpPr>
            <p:nvPr/>
          </p:nvSpPr>
          <p:spPr bwMode="auto">
            <a:xfrm>
              <a:off x="2662" y="1705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4" name="Text Box 72"/>
            <p:cNvSpPr txBox="1">
              <a:spLocks noChangeArrowheads="1"/>
            </p:cNvSpPr>
            <p:nvPr/>
          </p:nvSpPr>
          <p:spPr bwMode="auto">
            <a:xfrm>
              <a:off x="409" y="112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25" name="Text Box 73"/>
            <p:cNvSpPr txBox="1">
              <a:spLocks noChangeArrowheads="1"/>
            </p:cNvSpPr>
            <p:nvPr/>
          </p:nvSpPr>
          <p:spPr bwMode="auto">
            <a:xfrm>
              <a:off x="394" y="176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626" name="Object 74"/>
            <p:cNvGraphicFramePr>
              <a:graphicFrameLocks noChangeAspect="1"/>
            </p:cNvGraphicFramePr>
            <p:nvPr/>
          </p:nvGraphicFramePr>
          <p:xfrm>
            <a:off x="385" y="1512"/>
            <a:ext cx="217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4" name="公式" r:id="rId12" imgW="241300" imgH="304800" progId="Equation.3">
                    <p:embed/>
                  </p:oleObj>
                </mc:Choice>
                <mc:Fallback>
                  <p:oleObj name="公式" r:id="rId12" imgW="241300" imgH="304800" progId="Equation.3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1512"/>
                          <a:ext cx="217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27" name="Oval 75"/>
            <p:cNvSpPr>
              <a:spLocks noChangeArrowheads="1"/>
            </p:cNvSpPr>
            <p:nvPr/>
          </p:nvSpPr>
          <p:spPr bwMode="auto">
            <a:xfrm>
              <a:off x="478" y="2199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8" name="Oval 76"/>
            <p:cNvSpPr>
              <a:spLocks noChangeArrowheads="1"/>
            </p:cNvSpPr>
            <p:nvPr/>
          </p:nvSpPr>
          <p:spPr bwMode="auto">
            <a:xfrm>
              <a:off x="498" y="1047"/>
              <a:ext cx="68" cy="68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29" name="Line 77"/>
            <p:cNvSpPr>
              <a:spLocks noChangeShapeType="1"/>
            </p:cNvSpPr>
            <p:nvPr/>
          </p:nvSpPr>
          <p:spPr bwMode="auto">
            <a:xfrm>
              <a:off x="594" y="1071"/>
              <a:ext cx="240" cy="0"/>
            </a:xfrm>
            <a:prstGeom prst="line">
              <a:avLst/>
            </a:prstGeom>
            <a:noFill/>
            <a:ln w="28575">
              <a:solidFill>
                <a:srgbClr val="00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630" name="Object 78"/>
            <p:cNvGraphicFramePr>
              <a:graphicFrameLocks noChangeAspect="1"/>
            </p:cNvGraphicFramePr>
            <p:nvPr/>
          </p:nvGraphicFramePr>
          <p:xfrm>
            <a:off x="612" y="663"/>
            <a:ext cx="154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6375" name="公式" r:id="rId14" imgW="165100" imgH="419100" progId="Equation.3">
                    <p:embed/>
                  </p:oleObj>
                </mc:Choice>
                <mc:Fallback>
                  <p:oleObj name="公式" r:id="rId14" imgW="165100" imgH="4191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663"/>
                          <a:ext cx="154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631" name="Text Box 79"/>
            <p:cNvSpPr txBox="1">
              <a:spLocks noChangeArrowheads="1"/>
            </p:cNvSpPr>
            <p:nvPr/>
          </p:nvSpPr>
          <p:spPr bwMode="auto">
            <a:xfrm>
              <a:off x="2073" y="1478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2" name="Oval 80" descr="信纸"/>
            <p:cNvSpPr>
              <a:spLocks noChangeArrowheads="1"/>
            </p:cNvSpPr>
            <p:nvPr/>
          </p:nvSpPr>
          <p:spPr bwMode="auto">
            <a:xfrm>
              <a:off x="1746" y="951"/>
              <a:ext cx="272" cy="272"/>
            </a:xfrm>
            <a:prstGeom prst="ellipse">
              <a:avLst/>
            </a:prstGeom>
            <a:blipFill dpi="0" rotWithShape="1">
              <a:blip r:embed="rId1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0">
                  <a:solidFill>
                    <a:schemeClr val="tx1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24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33" name="Oval 81" descr="信纸"/>
            <p:cNvSpPr>
              <a:spLocks noChangeArrowheads="1"/>
            </p:cNvSpPr>
            <p:nvPr/>
          </p:nvSpPr>
          <p:spPr bwMode="auto">
            <a:xfrm>
              <a:off x="994" y="951"/>
              <a:ext cx="272" cy="272"/>
            </a:xfrm>
            <a:prstGeom prst="ellipse">
              <a:avLst/>
            </a:prstGeom>
            <a:blipFill dpi="0" rotWithShape="1">
              <a:blip r:embed="rId1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A</a:t>
              </a:r>
              <a:endParaRPr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23634" name="Oval 82" descr="信纸"/>
            <p:cNvSpPr>
              <a:spLocks noChangeArrowheads="1"/>
            </p:cNvSpPr>
            <p:nvPr/>
          </p:nvSpPr>
          <p:spPr bwMode="auto">
            <a:xfrm>
              <a:off x="690" y="1479"/>
              <a:ext cx="272" cy="272"/>
            </a:xfrm>
            <a:prstGeom prst="ellipse">
              <a:avLst/>
            </a:prstGeom>
            <a:blipFill dpi="0" rotWithShape="1">
              <a:blip r:embed="rId16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b="0">
                <a:solidFill>
                  <a:schemeClr val="tx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23635" name="Freeform 83"/>
            <p:cNvSpPr/>
            <p:nvPr/>
          </p:nvSpPr>
          <p:spPr bwMode="auto">
            <a:xfrm>
              <a:off x="1527" y="759"/>
              <a:ext cx="363" cy="312"/>
            </a:xfrm>
            <a:custGeom>
              <a:avLst/>
              <a:gdLst>
                <a:gd name="T0" fmla="*/ 0 w 336"/>
                <a:gd name="T1" fmla="*/ 336 h 336"/>
                <a:gd name="T2" fmla="*/ 0 w 336"/>
                <a:gd name="T3" fmla="*/ 0 h 336"/>
                <a:gd name="T4" fmla="*/ 336 w 336"/>
                <a:gd name="T5" fmla="*/ 0 h 336"/>
                <a:gd name="T6" fmla="*/ 336 w 336"/>
                <a:gd name="T7" fmla="*/ 19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6" h="336">
                  <a:moveTo>
                    <a:pt x="0" y="336"/>
                  </a:moveTo>
                  <a:lnTo>
                    <a:pt x="0" y="0"/>
                  </a:lnTo>
                  <a:lnTo>
                    <a:pt x="336" y="0"/>
                  </a:lnTo>
                  <a:lnTo>
                    <a:pt x="336" y="192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6" name="Freeform 84"/>
            <p:cNvSpPr/>
            <p:nvPr/>
          </p:nvSpPr>
          <p:spPr bwMode="auto">
            <a:xfrm>
              <a:off x="1884" y="1215"/>
              <a:ext cx="44" cy="1036"/>
            </a:xfrm>
            <a:custGeom>
              <a:avLst/>
              <a:gdLst>
                <a:gd name="T0" fmla="*/ 0 w 1"/>
                <a:gd name="T1" fmla="*/ 0 h 1044"/>
                <a:gd name="T2" fmla="*/ 0 w 1"/>
                <a:gd name="T3" fmla="*/ 1044 h 1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44">
                  <a:moveTo>
                    <a:pt x="0" y="0"/>
                  </a:moveTo>
                  <a:lnTo>
                    <a:pt x="0" y="1044"/>
                  </a:lnTo>
                </a:path>
              </a:pathLst>
            </a:custGeom>
            <a:noFill/>
            <a:ln w="28575" cap="flat" cmpd="sng">
              <a:solidFill>
                <a:srgbClr val="FFCC00"/>
              </a:solidFill>
              <a:prstDash val="solid"/>
              <a:round/>
              <a:headEnd type="none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37" name="Text Box 85"/>
            <p:cNvSpPr txBox="1">
              <a:spLocks noChangeArrowheads="1"/>
            </p:cNvSpPr>
            <p:nvPr/>
          </p:nvSpPr>
          <p:spPr bwMode="auto">
            <a:xfrm>
              <a:off x="681" y="1431"/>
              <a:ext cx="19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endParaRPr kumimoji="1" lang="zh-CN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38" name="Text Box 86"/>
            <p:cNvSpPr txBox="1">
              <a:spLocks noChangeArrowheads="1"/>
            </p:cNvSpPr>
            <p:nvPr/>
          </p:nvSpPr>
          <p:spPr bwMode="auto">
            <a:xfrm>
              <a:off x="690" y="1479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</a:t>
              </a:r>
              <a:endParaRPr kumimoji="1" lang="en-US" altLang="zh-CN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1" name="Text Box 89"/>
            <p:cNvSpPr txBox="1">
              <a:spLocks noChangeArrowheads="1"/>
            </p:cNvSpPr>
            <p:nvPr/>
          </p:nvSpPr>
          <p:spPr bwMode="auto">
            <a:xfrm>
              <a:off x="1890" y="75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2" name="Text Box 90"/>
            <p:cNvSpPr txBox="1">
              <a:spLocks noChangeArrowheads="1"/>
            </p:cNvSpPr>
            <p:nvPr/>
          </p:nvSpPr>
          <p:spPr bwMode="auto">
            <a:xfrm>
              <a:off x="1530" y="1043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643" name="Rectangle 91"/>
            <p:cNvSpPr>
              <a:spLocks noChangeArrowheads="1"/>
            </p:cNvSpPr>
            <p:nvPr/>
          </p:nvSpPr>
          <p:spPr bwMode="auto">
            <a:xfrm>
              <a:off x="2416" y="1252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644" name="Line 92"/>
            <p:cNvSpPr>
              <a:spLocks noChangeShapeType="1"/>
            </p:cNvSpPr>
            <p:nvPr/>
          </p:nvSpPr>
          <p:spPr bwMode="auto">
            <a:xfrm>
              <a:off x="2480" y="2023"/>
              <a:ext cx="0" cy="227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656" name="Group 104"/>
            <p:cNvGrpSpPr/>
            <p:nvPr/>
          </p:nvGrpSpPr>
          <p:grpSpPr bwMode="auto">
            <a:xfrm rot="10800000">
              <a:off x="2472" y="1661"/>
              <a:ext cx="90" cy="363"/>
              <a:chOff x="1565" y="2614"/>
              <a:chExt cx="90" cy="486"/>
            </a:xfrm>
          </p:grpSpPr>
          <p:sp>
            <p:nvSpPr>
              <p:cNvPr id="23657" name="Arc 105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8" name="Arc 106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59" name="Arc 107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660" name="Arc 108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1776219" y="2699068"/>
            <a:ext cx="26777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P→R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L</a:t>
            </a:r>
            <a:endParaRPr lang="zh-CN" altLang="en-US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42061" y="3477290"/>
            <a:ext cx="27584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→S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Q→R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+mn-lt"/>
              </a:rPr>
              <a:t>L</a:t>
            </a:r>
            <a:endParaRPr lang="zh-CN" altLang="en-US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464820"/>
            <a:ext cx="10515600" cy="1057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功率分析例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3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000"/>
                                        <p:tgtEl>
                                          <p:spTgt spid="23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23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2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2000"/>
                                        <p:tgtEl>
                                          <p:spTgt spid="23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ldLvl="0" animBg="1"/>
      <p:bldP spid="23555" grpId="0" bldLvl="0" animBg="1" autoUpdateAnimBg="0"/>
      <p:bldP spid="23556" grpId="0" bldLvl="0" animBg="1" autoUpdateAnimBg="0"/>
      <p:bldP spid="23558" grpId="0" bldLvl="0" animBg="1" autoUpdateAnimBg="0"/>
      <p:bldP spid="23601" grpId="0" bldLvl="0" animBg="1"/>
      <p:bldP spid="2" grpId="0"/>
      <p:bldP spid="5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08074" y="2117428"/>
          <a:ext cx="54213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8" name="公式" r:id="rId1" imgW="3390900" imgH="596900" progId="Equation.3">
                  <p:embed/>
                </p:oleObj>
              </mc:Choice>
              <mc:Fallback>
                <p:oleObj name="公式" r:id="rId1" imgW="3390900" imgH="596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074" y="2117428"/>
                        <a:ext cx="5421313" cy="94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916623" y="1481773"/>
            <a:ext cx="1296987" cy="52197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解法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8114348" y="2131209"/>
          <a:ext cx="30622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89" name="公式" r:id="rId3" imgW="2120900" imgH="596900" progId="Equation.3">
                  <p:embed/>
                </p:oleObj>
              </mc:Choice>
              <mc:Fallback>
                <p:oleObj name="公式" r:id="rId3" imgW="2120900" imgH="596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4348" y="2131209"/>
                        <a:ext cx="3062287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73710" y="3227447"/>
            <a:ext cx="7207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又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074738" y="3131562"/>
          <a:ext cx="3076575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0" name="公式" r:id="rId5" imgW="1739900" imgH="406400" progId="Equation.3">
                  <p:embed/>
                </p:oleObj>
              </mc:Choice>
              <mc:Fallback>
                <p:oleObj name="公式" r:id="rId5" imgW="1739900" imgH="40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3131562"/>
                        <a:ext cx="3076575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073208" y="3506530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4794250" y="2995687"/>
          <a:ext cx="688022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1" name="公式" r:id="rId7" imgW="4457700" imgH="609600" progId="Equation.3">
                  <p:embed/>
                </p:oleObj>
              </mc:Choice>
              <mc:Fallback>
                <p:oleObj name="公式" r:id="rId7" imgW="4457700" imgH="609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4250" y="2995687"/>
                        <a:ext cx="688022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916623" y="4822219"/>
          <a:ext cx="30892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2" name="公式" r:id="rId9" imgW="1930400" imgH="292100" progId="Equation.3">
                  <p:embed/>
                </p:oleObj>
              </mc:Choice>
              <mc:Fallback>
                <p:oleObj name="公式" r:id="rId9" imgW="1930400" imgH="292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23" y="4822219"/>
                        <a:ext cx="308927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077602" y="5083160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4057812" y="4540736"/>
          <a:ext cx="3767137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3" name="公式" r:id="rId11" imgW="2349500" imgH="609600" progId="Equation.3">
                  <p:embed/>
                </p:oleObj>
              </mc:Choice>
              <mc:Fallback>
                <p:oleObj name="公式" r:id="rId11" imgW="2349500" imgH="609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7812" y="4540736"/>
                        <a:ext cx="3767137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8259371" y="4581812"/>
          <a:ext cx="295275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4" name="公式" r:id="rId13" imgW="1917700" imgH="596900" progId="Equation.3">
                  <p:embed/>
                </p:oleObj>
              </mc:Choice>
              <mc:Fallback>
                <p:oleObj name="公式" r:id="rId13" imgW="1917700" imgH="596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9371" y="4581812"/>
                        <a:ext cx="295275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772721" y="5566816"/>
          <a:ext cx="49784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5" name="公式" r:id="rId15" imgW="2946400" imgH="355600" progId="Equation.3">
                  <p:embed/>
                </p:oleObj>
              </mc:Choice>
              <mc:Fallback>
                <p:oleObj name="公式" r:id="rId15" imgW="2946400" imgH="355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721" y="5566816"/>
                        <a:ext cx="49784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6082338" y="5542171"/>
          <a:ext cx="5543550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296" name="公式" r:id="rId17" imgW="2692400" imgH="292100" progId="Equation.3">
                  <p:embed/>
                </p:oleObj>
              </mc:Choice>
              <mc:Fallback>
                <p:oleObj name="公式" r:id="rId17" imgW="2692400" imgH="292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2338" y="5542171"/>
                        <a:ext cx="5543550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48" name="Group 20"/>
          <p:cNvGrpSpPr/>
          <p:nvPr/>
        </p:nvGrpSpPr>
        <p:grpSpPr bwMode="auto">
          <a:xfrm>
            <a:off x="11132503" y="6446838"/>
            <a:ext cx="792162" cy="368299"/>
            <a:chOff x="5193" y="4020"/>
            <a:chExt cx="499" cy="232"/>
          </a:xfrm>
        </p:grpSpPr>
        <p:pic>
          <p:nvPicPr>
            <p:cNvPr id="22549" name="Picture 21" descr="7890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50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2551" name="Group 23"/>
          <p:cNvGrpSpPr/>
          <p:nvPr/>
        </p:nvGrpSpPr>
        <p:grpSpPr bwMode="auto">
          <a:xfrm>
            <a:off x="10268903" y="6446838"/>
            <a:ext cx="792162" cy="368299"/>
            <a:chOff x="4649" y="4020"/>
            <a:chExt cx="499" cy="232"/>
          </a:xfrm>
        </p:grpSpPr>
        <p:pic>
          <p:nvPicPr>
            <p:cNvPr id="22552" name="Picture 24" descr="7890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53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915353" y="4003546"/>
            <a:ext cx="1296987" cy="521970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解法 </a:t>
            </a:r>
            <a:r>
              <a: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endParaRPr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2561" name="Group 33"/>
          <p:cNvGrpSpPr/>
          <p:nvPr/>
        </p:nvGrpSpPr>
        <p:grpSpPr bwMode="auto">
          <a:xfrm>
            <a:off x="9403715" y="6446838"/>
            <a:ext cx="792163" cy="368299"/>
            <a:chOff x="4649" y="4020"/>
            <a:chExt cx="499" cy="232"/>
          </a:xfrm>
        </p:grpSpPr>
        <p:pic>
          <p:nvPicPr>
            <p:cNvPr id="22562" name="Picture 34" descr="78900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563" name="Text Box 3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78064" y="1490777"/>
            <a:ext cx="36112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P→R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|Z|→X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+mn-lt"/>
              </a:rPr>
              <a:t>L</a:t>
            </a:r>
            <a:endParaRPr lang="zh-CN" altLang="en-US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95585" y="4015611"/>
            <a:ext cx="435597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U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P→</a:t>
            </a:r>
            <a:r>
              <a:rPr lang="el-GR" altLang="zh-CN" i="1" dirty="0" smtClean="0">
                <a:solidFill>
                  <a:srgbClr val="FF0000"/>
                </a:solidFill>
                <a:latin typeface="+mn-lt"/>
              </a:rPr>
              <a:t>φ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|Z|→R</a:t>
            </a:r>
            <a:r>
              <a:rPr lang="zh-CN" altLang="en-US" i="1" dirty="0" smtClean="0">
                <a:solidFill>
                  <a:srgbClr val="FF0000"/>
                </a:solidFill>
                <a:latin typeface="+mn-lt"/>
              </a:rPr>
              <a:t>、</a:t>
            </a:r>
            <a:r>
              <a:rPr lang="en-US" altLang="zh-CN" i="1" dirty="0" smtClean="0">
                <a:solidFill>
                  <a:srgbClr val="FF0000"/>
                </a:solidFill>
                <a:latin typeface="+mn-lt"/>
              </a:rPr>
              <a:t>X</a:t>
            </a:r>
            <a:r>
              <a:rPr lang="en-US" altLang="zh-CN" i="1" baseline="-25000" dirty="0" smtClean="0">
                <a:solidFill>
                  <a:srgbClr val="FF0000"/>
                </a:solidFill>
                <a:latin typeface="+mn-lt"/>
              </a:rPr>
              <a:t>L</a:t>
            </a:r>
            <a:endParaRPr lang="zh-CN" altLang="en-US" i="1" baseline="-250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功率分析例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2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20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ldLvl="0" animBg="1"/>
      <p:bldP spid="22533" grpId="0" bldLvl="0" animBg="1"/>
      <p:bldP spid="22535" grpId="0" bldLvl="0" animBg="1"/>
      <p:bldP spid="22539" grpId="0" bldLvl="0" animBg="1"/>
      <p:bldP spid="22557" grpId="0" bldLvl="0" animBg="1"/>
      <p:bldP spid="25" grpId="0"/>
      <p:bldP spid="2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2148840" y="1373505"/>
            <a:ext cx="9203690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已知：电动机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=1 000W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=220V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=50Hz</a:t>
            </a:r>
            <a:r>
              <a:rPr kumimoji="1" lang="zh-CN" altLang="en-US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=30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endParaRPr kumimoji="1" lang="en-US" altLang="zh-CN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D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=0.8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</a:rPr>
              <a:t>求：负载电路的功率因数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kumimoji="1"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1778953" y="2493010"/>
          <a:ext cx="52212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4" name="公式" r:id="rId1" imgW="3352800" imgH="622300" progId="Equation.3">
                  <p:embed/>
                </p:oleObj>
              </mc:Choice>
              <mc:Fallback>
                <p:oleObj name="公式" r:id="rId1" imgW="3352800" imgH="622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953" y="2493010"/>
                        <a:ext cx="52212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914400" y="1266190"/>
            <a:ext cx="121094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4-2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986473" y="2695258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916623" y="3573145"/>
          <a:ext cx="57340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5" name="公式" r:id="rId3" imgW="3657600" imgH="342900" progId="Equation.3">
                  <p:embed/>
                </p:oleObj>
              </mc:Choice>
              <mc:Fallback>
                <p:oleObj name="公式" r:id="rId3" imgW="3657600" imgH="342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623" y="3573145"/>
                        <a:ext cx="573405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9" name="Line 33"/>
          <p:cNvSpPr>
            <a:spLocks noChangeShapeType="1"/>
          </p:cNvSpPr>
          <p:nvPr/>
        </p:nvSpPr>
        <p:spPr bwMode="auto">
          <a:xfrm>
            <a:off x="4000818" y="4531678"/>
            <a:ext cx="649287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24611" name="Object 35"/>
          <p:cNvGraphicFramePr>
            <a:graphicFrameLocks noChangeAspect="1"/>
          </p:cNvGraphicFramePr>
          <p:nvPr/>
        </p:nvGraphicFramePr>
        <p:xfrm>
          <a:off x="1491615" y="5591175"/>
          <a:ext cx="55435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76" name="公式" r:id="rId5" imgW="3403600" imgH="342900" progId="Equation.3">
                  <p:embed/>
                </p:oleObj>
              </mc:Choice>
              <mc:Fallback>
                <p:oleObj name="公式" r:id="rId5" imgW="3403600" imgH="342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615" y="5591175"/>
                        <a:ext cx="55435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16" name="Group 4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4617" name="Picture 4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18" name="Text Box 4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19" name="Group 4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4620" name="Picture 44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21" name="Text Box 4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51" name="Group 7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4652" name="Picture 76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653" name="Text Box 7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4657" name="Group 81"/>
          <p:cNvGrpSpPr/>
          <p:nvPr/>
        </p:nvGrpSpPr>
        <p:grpSpPr bwMode="auto">
          <a:xfrm>
            <a:off x="1701165" y="4205288"/>
            <a:ext cx="2246313" cy="547687"/>
            <a:chOff x="880" y="2649"/>
            <a:chExt cx="1415" cy="345"/>
          </a:xfrm>
        </p:grpSpPr>
        <p:graphicFrame>
          <p:nvGraphicFramePr>
            <p:cNvPr id="24607" name="Object 31"/>
            <p:cNvGraphicFramePr>
              <a:graphicFrameLocks noChangeAspect="1"/>
            </p:cNvGraphicFramePr>
            <p:nvPr/>
          </p:nvGraphicFramePr>
          <p:xfrm>
            <a:off x="880" y="2649"/>
            <a:ext cx="1415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81" name="公式" r:id="rId8" imgW="1460500" imgH="355600" progId="Equation.3">
                    <p:embed/>
                  </p:oleObj>
                </mc:Choice>
                <mc:Fallback>
                  <p:oleObj name="公式" r:id="rId8" imgW="1460500" imgH="355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2649"/>
                          <a:ext cx="1415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4" name="Line 78"/>
            <p:cNvSpPr>
              <a:spLocks noChangeShapeType="1"/>
            </p:cNvSpPr>
            <p:nvPr/>
          </p:nvSpPr>
          <p:spPr bwMode="auto">
            <a:xfrm>
              <a:off x="1991" y="2949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58" name="Group 82"/>
          <p:cNvGrpSpPr/>
          <p:nvPr/>
        </p:nvGrpSpPr>
        <p:grpSpPr bwMode="auto">
          <a:xfrm>
            <a:off x="4793933" y="4295140"/>
            <a:ext cx="6507162" cy="547688"/>
            <a:chOff x="975" y="3022"/>
            <a:chExt cx="4099" cy="345"/>
          </a:xfrm>
        </p:grpSpPr>
        <p:graphicFrame>
          <p:nvGraphicFramePr>
            <p:cNvPr id="24608" name="Object 32"/>
            <p:cNvGraphicFramePr>
              <a:graphicFrameLocks noChangeAspect="1"/>
            </p:cNvGraphicFramePr>
            <p:nvPr/>
          </p:nvGraphicFramePr>
          <p:xfrm>
            <a:off x="975" y="3022"/>
            <a:ext cx="4099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82" name="公式" r:id="rId10" imgW="4229100" imgH="355600" progId="Equation.3">
                    <p:embed/>
                  </p:oleObj>
                </mc:Choice>
                <mc:Fallback>
                  <p:oleObj name="公式" r:id="rId10" imgW="4229100" imgH="355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3022"/>
                          <a:ext cx="4099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5" name="Line 79"/>
            <p:cNvSpPr>
              <a:spLocks noChangeShapeType="1"/>
            </p:cNvSpPr>
            <p:nvPr/>
          </p:nvSpPr>
          <p:spPr bwMode="auto">
            <a:xfrm>
              <a:off x="1837" y="3321"/>
              <a:ext cx="6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663" name="Group 87"/>
          <p:cNvGrpSpPr/>
          <p:nvPr/>
        </p:nvGrpSpPr>
        <p:grpSpPr bwMode="auto">
          <a:xfrm>
            <a:off x="1635760" y="5015230"/>
            <a:ext cx="6767830" cy="572770"/>
            <a:chOff x="1112" y="3372"/>
            <a:chExt cx="4263" cy="360"/>
          </a:xfrm>
        </p:grpSpPr>
        <p:graphicFrame>
          <p:nvGraphicFramePr>
            <p:cNvPr id="24610" name="Object 34"/>
            <p:cNvGraphicFramePr>
              <a:graphicFrameLocks noChangeAspect="1"/>
            </p:cNvGraphicFramePr>
            <p:nvPr/>
          </p:nvGraphicFramePr>
          <p:xfrm>
            <a:off x="1112" y="3372"/>
            <a:ext cx="4263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183" name="公式" r:id="rId12" imgW="3797300" imgH="317500" progId="Equation.3">
                    <p:embed/>
                  </p:oleObj>
                </mc:Choice>
                <mc:Fallback>
                  <p:oleObj name="公式" r:id="rId12" imgW="3797300" imgH="3175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2" y="3372"/>
                          <a:ext cx="4263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656" name="Line 80"/>
            <p:cNvSpPr>
              <a:spLocks noChangeShapeType="1"/>
            </p:cNvSpPr>
            <p:nvPr/>
          </p:nvSpPr>
          <p:spPr bwMode="auto">
            <a:xfrm>
              <a:off x="4422" y="3657"/>
              <a:ext cx="7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878411" y="5660990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请画相量图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pSp>
        <p:nvGrpSpPr>
          <p:cNvPr id="3" name="Group 84"/>
          <p:cNvGrpSpPr/>
          <p:nvPr/>
        </p:nvGrpSpPr>
        <p:grpSpPr bwMode="auto">
          <a:xfrm>
            <a:off x="7714933" y="2127250"/>
            <a:ext cx="3673475" cy="2016125"/>
            <a:chOff x="385" y="436"/>
            <a:chExt cx="2314" cy="1270"/>
          </a:xfrm>
        </p:grpSpPr>
        <p:sp>
          <p:nvSpPr>
            <p:cNvPr id="4" name="Line 71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793" y="618"/>
              <a:ext cx="17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  <p:sp>
          <p:nvSpPr>
            <p:cNvPr id="5" name="Oval 50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12" y="890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6" name="Text Box 5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575" y="66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Text Box 52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588" y="108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827E4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" name="Group 53"/>
            <p:cNvGrpSpPr/>
            <p:nvPr/>
          </p:nvGrpSpPr>
          <p:grpSpPr bwMode="auto">
            <a:xfrm>
              <a:off x="2405" y="1097"/>
              <a:ext cx="234" cy="93"/>
              <a:chOff x="2975" y="1392"/>
              <a:chExt cx="174" cy="93"/>
            </a:xfrm>
          </p:grpSpPr>
          <p:sp>
            <p:nvSpPr>
              <p:cNvPr id="9" name="Line 5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2975" y="139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" name="Line 5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975" y="148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1" name="Freeform 56"/>
            <p:cNvSpPr/>
            <p:nvPr>
              <p:custDataLst>
                <p:tags r:id="rId20"/>
              </p:custDataLst>
            </p:nvPr>
          </p:nvSpPr>
          <p:spPr bwMode="auto">
            <a:xfrm>
              <a:off x="2519" y="608"/>
              <a:ext cx="1" cy="486"/>
            </a:xfrm>
            <a:custGeom>
              <a:avLst/>
              <a:gdLst>
                <a:gd name="T0" fmla="*/ 0 w 1"/>
                <a:gd name="T1" fmla="*/ 0 h 486"/>
                <a:gd name="T2" fmla="*/ 0 w 1"/>
                <a:gd name="T3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486">
                  <a:moveTo>
                    <a:pt x="0" y="0"/>
                  </a:moveTo>
                  <a:lnTo>
                    <a:pt x="0" y="486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2" name="Freeform 57"/>
            <p:cNvSpPr/>
            <p:nvPr>
              <p:custDataLst>
                <p:tags r:id="rId21"/>
              </p:custDataLst>
            </p:nvPr>
          </p:nvSpPr>
          <p:spPr bwMode="auto">
            <a:xfrm>
              <a:off x="2519" y="1190"/>
              <a:ext cx="3" cy="384"/>
            </a:xfrm>
            <a:custGeom>
              <a:avLst/>
              <a:gdLst>
                <a:gd name="T0" fmla="*/ 3 w 3"/>
                <a:gd name="T1" fmla="*/ 0 h 384"/>
                <a:gd name="T2" fmla="*/ 0 w 3"/>
                <a:gd name="T3" fmla="*/ 384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384">
                  <a:moveTo>
                    <a:pt x="3" y="0"/>
                  </a:moveTo>
                  <a:lnTo>
                    <a:pt x="0" y="384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3" name="Line 58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>
              <a:off x="793" y="614"/>
              <a:ext cx="0" cy="9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4" name="Line 59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631" y="614"/>
              <a:ext cx="0" cy="96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p>
              <a:endParaRPr lang="zh-CN" altLang="en-US"/>
            </a:p>
          </p:txBody>
        </p:sp>
        <p:sp>
          <p:nvSpPr>
            <p:cNvPr id="15" name="Oval 60" descr="信纸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1480" y="943"/>
              <a:ext cx="295" cy="295"/>
            </a:xfrm>
            <a:prstGeom prst="ellipse">
              <a:avLst/>
            </a:prstGeom>
            <a:blipFill dpi="0" rotWithShape="1">
              <a:blip r:embed="rId25"/>
              <a:srcRect/>
              <a:tile tx="0" ty="0" sx="100000" sy="100000" flip="none" algn="tl"/>
            </a:blip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endParaRPr kumimoji="1"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Line 61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>
              <a:off x="1628" y="1298"/>
              <a:ext cx="0" cy="24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7" name="Line 62"/>
            <p:cNvSpPr>
              <a:spLocks noChangeShapeType="1"/>
            </p:cNvSpPr>
            <p:nvPr>
              <p:custDataLst>
                <p:tags r:id="rId27"/>
              </p:custDataLst>
            </p:nvPr>
          </p:nvSpPr>
          <p:spPr bwMode="auto">
            <a:xfrm>
              <a:off x="1927" y="618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8" name="Line 63"/>
            <p:cNvSpPr>
              <a:spLocks noChangeShapeType="1"/>
            </p:cNvSpPr>
            <p:nvPr>
              <p:custDataLst>
                <p:tags r:id="rId28"/>
              </p:custDataLst>
            </p:nvPr>
          </p:nvSpPr>
          <p:spPr bwMode="auto">
            <a:xfrm>
              <a:off x="975" y="618"/>
              <a:ext cx="28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19" name="Text Box 64"/>
            <p:cNvSpPr txBox="1"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109" y="981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>
                <a:spcBef>
                  <a:spcPct val="50000"/>
                </a:spcBef>
              </a:pPr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" name="Object 65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385" y="935"/>
            <a:ext cx="24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公式" r:id="rId31" imgW="241300" imgH="304800" progId="Equation.3">
                    <p:embed/>
                  </p:oleObj>
                </mc:Choice>
                <mc:Fallback>
                  <p:oleObj name="公式" r:id="rId31" imgW="241300" imgH="3048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935"/>
                          <a:ext cx="24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Object 66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1020" y="618"/>
            <a:ext cx="16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公式" r:id="rId34" imgW="165100" imgH="292100" progId="Equation.3">
                    <p:embed/>
                  </p:oleObj>
                </mc:Choice>
                <mc:Fallback>
                  <p:oleObj name="公式" r:id="rId34" imgW="165100" imgH="292100" progId="Equation.3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618"/>
                          <a:ext cx="164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Object 67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927" y="618"/>
            <a:ext cx="235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公式" r:id="rId37" imgW="254000" imgH="355600" progId="Equation.3">
                    <p:embed/>
                  </p:oleObj>
                </mc:Choice>
                <mc:Fallback>
                  <p:oleObj name="公式" r:id="rId37" imgW="254000" imgH="3556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618"/>
                          <a:ext cx="235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Object 68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1655" y="1207"/>
            <a:ext cx="23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公式" r:id="rId40" imgW="254000" imgH="355600" progId="Equation.3">
                    <p:embed/>
                  </p:oleObj>
                </mc:Choice>
                <mc:Fallback>
                  <p:oleObj name="公式" r:id="rId40" imgW="254000" imgH="355600" progId="Equation.3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207"/>
                          <a:ext cx="23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69"/>
            <p:cNvSpPr>
              <a:spLocks noChangeArrowheads="1"/>
            </p:cNvSpPr>
            <p:nvPr>
              <p:custDataLst>
                <p:tags r:id="rId42"/>
              </p:custDataLst>
            </p:nvPr>
          </p:nvSpPr>
          <p:spPr bwMode="auto">
            <a:xfrm>
              <a:off x="1338" y="436"/>
              <a:ext cx="1361" cy="1270"/>
            </a:xfrm>
            <a:prstGeom prst="rect">
              <a:avLst/>
            </a:prstGeom>
            <a:noFill/>
            <a:ln w="28575">
              <a:solidFill>
                <a:srgbClr val="66FF33"/>
              </a:solidFill>
              <a:prstDash val="sysDot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  <p:sp>
          <p:nvSpPr>
            <p:cNvPr id="29" name="Line 70"/>
            <p:cNvSpPr>
              <a:spLocks noChangeShapeType="1"/>
            </p:cNvSpPr>
            <p:nvPr>
              <p:custDataLst>
                <p:tags r:id="rId43"/>
              </p:custDataLst>
            </p:nvPr>
          </p:nvSpPr>
          <p:spPr bwMode="auto">
            <a:xfrm>
              <a:off x="793" y="1570"/>
              <a:ext cx="172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p>
              <a:endParaRPr lang="zh-CN" altLang="en-US"/>
            </a:p>
          </p:txBody>
        </p:sp>
      </p:grpSp>
      <p:sp>
        <p:nvSpPr>
          <p:cNvPr id="30" name="标题 29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功率分析例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4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46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10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4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ldLvl="0" animBg="1" autoUpdateAnimBg="0"/>
      <p:bldP spid="24603" grpId="0" bldLvl="0" animBg="1"/>
      <p:bldP spid="24604" grpId="0" bldLvl="0" animBg="1" autoUpdateAnimBg="0"/>
      <p:bldP spid="24609" grpId="0" bldLvl="0" animBg="1"/>
      <p:bldP spid="2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915670" y="1407160"/>
            <a:ext cx="37211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7.</a:t>
            </a:r>
            <a:r>
              <a:rPr kumimoji="1" lang="en-US" altLang="zh-CN" sz="3200">
                <a:solidFill>
                  <a:schemeClr val="bg1"/>
                </a:solidFill>
              </a:rPr>
              <a:t> </a:t>
            </a:r>
            <a:r>
              <a:rPr kumimoji="1" lang="zh-CN" altLang="en-US" sz="3200">
                <a:solidFill>
                  <a:schemeClr val="bg1"/>
                </a:solidFill>
              </a:rPr>
              <a:t>功率因数的提高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1166495" y="4361498"/>
            <a:ext cx="102450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 dirty="0"/>
              <a:t>设备容量</a:t>
            </a:r>
            <a:r>
              <a:rPr kumimoji="1" lang="zh-CN" altLang="en-US" b="0" dirty="0">
                <a:latin typeface="Times New Roman" panose="02020603050405020304" pitchFamily="18" charset="0"/>
              </a:rPr>
              <a:t> </a:t>
            </a:r>
            <a:r>
              <a:rPr kumimoji="1" lang="en-US" altLang="zh-CN" b="0" i="1" dirty="0">
                <a:latin typeface="Times New Roman" panose="02020603050405020304" pitchFamily="18" charset="0"/>
              </a:rPr>
              <a:t>S</a:t>
            </a:r>
            <a:r>
              <a:rPr kumimoji="1" lang="en-US" altLang="zh-CN" b="0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/>
              <a:t>(</a:t>
            </a:r>
            <a:r>
              <a:rPr kumimoji="1" lang="zh-CN" altLang="en-US" dirty="0"/>
              <a:t>额定</a:t>
            </a:r>
            <a:r>
              <a:rPr kumimoji="1" lang="en-US" altLang="zh-CN" dirty="0"/>
              <a:t>)</a:t>
            </a:r>
            <a:r>
              <a:rPr kumimoji="1" lang="zh-CN" altLang="en-US" dirty="0"/>
              <a:t>向负载送多少有功功率要由负载的阻抗角决定。</a:t>
            </a:r>
            <a:endParaRPr kumimoji="1" lang="zh-CN" altLang="en-US" dirty="0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376545" y="2560479"/>
            <a:ext cx="33845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UI</a:t>
            </a:r>
            <a:r>
              <a:rPr kumimoji="1" lang="en-US" altLang="zh-CN" sz="3200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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 err="1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519738" y="3064669"/>
            <a:ext cx="40163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 err="1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3200" b="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=1,    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=75kW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5519738" y="3712369"/>
            <a:ext cx="4829175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kumimoji="1" lang="en-US" altLang="zh-CN" sz="3200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sz="3200" b="0" i="1" dirty="0" err="1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sz="3200" b="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=0.7, 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=0.7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=52.5kW</a:t>
            </a:r>
            <a:endParaRPr kumimoji="1" lang="en-US" altLang="zh-CN" sz="3200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1256031" y="4938396"/>
            <a:ext cx="7580630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zh-CN" altLang="en-US" dirty="0"/>
              <a:t>一般用户： 异步电机</a:t>
            </a:r>
            <a:r>
              <a:rPr kumimoji="1" lang="zh-CN" altLang="en-US" dirty="0">
                <a:solidFill>
                  <a:schemeClr val="bg1"/>
                </a:solidFill>
              </a:rPr>
              <a:t> </a:t>
            </a:r>
            <a:r>
              <a:rPr kumimoji="1" lang="zh-CN" altLang="en-US" dirty="0"/>
              <a:t> 空载  </a:t>
            </a:r>
            <a:r>
              <a:rPr kumimoji="1" lang="en-US" altLang="zh-CN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b="0" i="1" dirty="0" err="1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b="0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</a:t>
            </a:r>
            <a:r>
              <a:rPr kumimoji="1" lang="en-US" altLang="zh-CN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0.2~0.3</a:t>
            </a:r>
            <a:endParaRPr kumimoji="1"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</a:t>
            </a:r>
            <a:r>
              <a:rPr kumimoji="1" lang="zh-CN" altLang="en-US" dirty="0"/>
              <a:t>满载</a:t>
            </a:r>
            <a:r>
              <a:rPr kumimoji="1"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b="0" i="1" dirty="0" err="1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</a:t>
            </a:r>
            <a:r>
              <a:rPr kumimoji="1" lang="en-US" altLang="zh-CN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0.7~0.85</a:t>
            </a:r>
            <a:endParaRPr kumimoji="1" lang="en-US" altLang="zh-CN" b="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868613" y="5803742"/>
            <a:ext cx="598805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kumimoji="1" lang="en-US" altLang="zh-CN" dirty="0"/>
              <a:t>   </a:t>
            </a:r>
            <a:r>
              <a:rPr kumimoji="1" lang="zh-CN" altLang="en-US" dirty="0"/>
              <a:t>荧光灯</a:t>
            </a:r>
            <a:r>
              <a:rPr kumimoji="1" lang="zh-CN" altLang="en-US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kumimoji="1" lang="en-US" altLang="zh-CN" b="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cos</a:t>
            </a:r>
            <a:r>
              <a:rPr kumimoji="1" lang="en-US" altLang="zh-CN" b="0" i="1" dirty="0" err="1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j</a:t>
            </a:r>
            <a:r>
              <a:rPr kumimoji="1" lang="en-US" altLang="zh-CN" b="0" i="1" dirty="0" smtClean="0">
                <a:solidFill>
                  <a:schemeClr val="bg1"/>
                </a:solidFill>
                <a:latin typeface="Symbol" panose="05050102010706020507" pitchFamily="18" charset="2"/>
                <a:ea typeface="宋体" panose="02010600030101010101" pitchFamily="2" charset="-122"/>
              </a:rPr>
              <a:t>  </a:t>
            </a:r>
            <a:r>
              <a:rPr kumimoji="1" lang="en-US" altLang="zh-CN" b="0" dirty="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0.45~0.6</a:t>
            </a:r>
            <a:endParaRPr kumimoji="1" lang="en-US" altLang="zh-CN" b="0" i="1" dirty="0">
              <a:solidFill>
                <a:schemeClr val="bg1"/>
              </a:solidFill>
              <a:latin typeface="Symbol" panose="05050102010706020507" pitchFamily="18" charset="2"/>
              <a:ea typeface="宋体" panose="02010600030101010101" pitchFamily="2" charset="-122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1397635" y="2055178"/>
            <a:ext cx="94094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设备不能充分利用，电流到了额定值</a:t>
            </a:r>
            <a:r>
              <a:rPr kumimoji="1" lang="zh-CN" altLang="en-US" dirty="0" smtClean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，但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功率容量还有。                  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946968" y="1410335"/>
            <a:ext cx="4115435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功率因数低带来的问题：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1527" name="Group 23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1528" name="Picture 24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29" name="Text Box 2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530" name="Group 26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1531" name="Picture 27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32" name="Text Box 2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1536" name="Group 32"/>
          <p:cNvGrpSpPr/>
          <p:nvPr/>
        </p:nvGrpSpPr>
        <p:grpSpPr bwMode="auto">
          <a:xfrm>
            <a:off x="2064068" y="2708275"/>
            <a:ext cx="2897187" cy="1447800"/>
            <a:chOff x="2789" y="1706"/>
            <a:chExt cx="1825" cy="912"/>
          </a:xfrm>
        </p:grpSpPr>
        <p:sp>
          <p:nvSpPr>
            <p:cNvPr id="21537" name="Rectangle 33"/>
            <p:cNvSpPr>
              <a:spLocks noChangeArrowheads="1"/>
            </p:cNvSpPr>
            <p:nvPr/>
          </p:nvSpPr>
          <p:spPr bwMode="auto">
            <a:xfrm>
              <a:off x="2789" y="1706"/>
              <a:ext cx="672" cy="91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75kVA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8" name="Line 34"/>
            <p:cNvSpPr>
              <a:spLocks noChangeShapeType="1"/>
            </p:cNvSpPr>
            <p:nvPr/>
          </p:nvSpPr>
          <p:spPr bwMode="auto">
            <a:xfrm>
              <a:off x="3461" y="1850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39" name="Line 35"/>
            <p:cNvSpPr>
              <a:spLocks noChangeShapeType="1"/>
            </p:cNvSpPr>
            <p:nvPr/>
          </p:nvSpPr>
          <p:spPr bwMode="auto">
            <a:xfrm>
              <a:off x="3461" y="2474"/>
              <a:ext cx="576" cy="0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0" name="Line 36"/>
            <p:cNvSpPr>
              <a:spLocks noChangeShapeType="1"/>
            </p:cNvSpPr>
            <p:nvPr/>
          </p:nvSpPr>
          <p:spPr bwMode="auto">
            <a:xfrm>
              <a:off x="4025" y="1850"/>
              <a:ext cx="0" cy="624"/>
            </a:xfrm>
            <a:prstGeom prst="lin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541" name="Text Box 37"/>
            <p:cNvSpPr txBox="1">
              <a:spLocks noChangeArrowheads="1"/>
            </p:cNvSpPr>
            <p:nvPr/>
          </p:nvSpPr>
          <p:spPr bwMode="auto">
            <a:xfrm>
              <a:off x="4048" y="1974"/>
              <a:ext cx="56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>
                  <a:solidFill>
                    <a:schemeClr val="bg1"/>
                  </a:solidFill>
                  <a:latin typeface="Times New Roman" panose="02020603050405020304" pitchFamily="18" charset="0"/>
                </a:rPr>
                <a:t>负载</a:t>
              </a:r>
              <a:endPara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42" name="Rectangle 38"/>
            <p:cNvSpPr>
              <a:spLocks noChangeArrowheads="1"/>
            </p:cNvSpPr>
            <p:nvPr/>
          </p:nvSpPr>
          <p:spPr bwMode="auto">
            <a:xfrm>
              <a:off x="3969" y="197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546" name="Group 4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1547" name="Picture 43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548" name="Text Box 4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功率因数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75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21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ldLvl="0" animBg="1"/>
      <p:bldP spid="21507" grpId="0" bldLvl="0" animBg="1" autoUpdateAnimBg="0"/>
      <p:bldP spid="21508" grpId="0" bldLvl="0" animBg="1" autoUpdateAnimBg="0"/>
      <p:bldP spid="21516" grpId="0" bldLvl="0" animBg="1" autoUpdateAnimBg="0"/>
      <p:bldP spid="21517" grpId="0" bldLvl="0" animBg="1" autoUpdateAnimBg="0"/>
      <p:bldP spid="21518" grpId="0" bldLvl="0" animBg="1" autoUpdateAnimBg="0"/>
      <p:bldP spid="21519" grpId="0" bldLvl="0" animBg="1" autoUpdateAnimBg="0"/>
      <p:bldP spid="21520" grpId="0" bldLvl="0" animBg="1" autoUpdateAnimBg="0"/>
      <p:bldP spid="21522" grpId="0" bldLvl="0" animBg="1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373" name="Group 93"/>
          <p:cNvGrpSpPr/>
          <p:nvPr/>
        </p:nvGrpSpPr>
        <p:grpSpPr bwMode="auto">
          <a:xfrm>
            <a:off x="6956743" y="2562225"/>
            <a:ext cx="647700" cy="1296988"/>
            <a:chOff x="1746" y="2296"/>
            <a:chExt cx="408" cy="817"/>
          </a:xfrm>
        </p:grpSpPr>
        <p:sp>
          <p:nvSpPr>
            <p:cNvPr id="97374" name="Rectangle 94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5" name="Rectangle 95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70" name="Group 90"/>
          <p:cNvGrpSpPr/>
          <p:nvPr/>
        </p:nvGrpSpPr>
        <p:grpSpPr bwMode="auto">
          <a:xfrm>
            <a:off x="6380480" y="2562225"/>
            <a:ext cx="647700" cy="1296988"/>
            <a:chOff x="1746" y="2296"/>
            <a:chExt cx="408" cy="817"/>
          </a:xfrm>
        </p:grpSpPr>
        <p:sp>
          <p:nvSpPr>
            <p:cNvPr id="97371" name="Rectangle 91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72" name="Rectangle 92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67" name="Group 87"/>
          <p:cNvGrpSpPr/>
          <p:nvPr/>
        </p:nvGrpSpPr>
        <p:grpSpPr bwMode="auto">
          <a:xfrm>
            <a:off x="5804218" y="2562225"/>
            <a:ext cx="647700" cy="1296988"/>
            <a:chOff x="1746" y="2296"/>
            <a:chExt cx="408" cy="817"/>
          </a:xfrm>
        </p:grpSpPr>
        <p:sp>
          <p:nvSpPr>
            <p:cNvPr id="97368" name="Rectangle 88"/>
            <p:cNvSpPr>
              <a:spLocks noChangeArrowheads="1"/>
            </p:cNvSpPr>
            <p:nvPr/>
          </p:nvSpPr>
          <p:spPr bwMode="auto">
            <a:xfrm>
              <a:off x="1746" y="2296"/>
              <a:ext cx="363" cy="817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prstDash val="dash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9" name="Rectangle 89"/>
            <p:cNvSpPr>
              <a:spLocks noChangeArrowheads="1"/>
            </p:cNvSpPr>
            <p:nvPr/>
          </p:nvSpPr>
          <p:spPr bwMode="auto">
            <a:xfrm>
              <a:off x="2027" y="247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628015" y="1266190"/>
            <a:ext cx="9572625" cy="1210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76250" indent="-476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0965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30000"/>
              </a:lnSpc>
              <a:buFontTx/>
              <a:buAutoNum type="circleNumDbPlain" startAt="2"/>
            </a:pP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当输出相同的有功功率时，线路上电流大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P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/(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cos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zh-CN" altLang="en-US" sz="2400">
                <a:solidFill>
                  <a:srgbClr val="FFFF00"/>
                </a:solidFill>
                <a:latin typeface="仿宋_GB2312" pitchFamily="49" charset="-122"/>
                <a:ea typeface="仿宋_GB2312" pitchFamily="49" charset="-122"/>
              </a:rPr>
              <a:t>，</a:t>
            </a:r>
            <a:endParaRPr kumimoji="1" lang="zh-CN" altLang="en-US" sz="2400">
              <a:solidFill>
                <a:srgbClr val="FFFF00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0" indent="0" algn="just">
              <a:lnSpc>
                <a:spcPct val="130000"/>
              </a:lnSpc>
              <a:buFontTx/>
              <a:buNone/>
            </a:pPr>
            <a:r>
              <a:rPr kumimoji="1" lang="en-US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线路压降损耗大。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7323" name="Group 43"/>
          <p:cNvGrpSpPr/>
          <p:nvPr/>
        </p:nvGrpSpPr>
        <p:grpSpPr bwMode="auto">
          <a:xfrm>
            <a:off x="8252460" y="2168843"/>
            <a:ext cx="2943225" cy="627062"/>
            <a:chOff x="3152" y="823"/>
            <a:chExt cx="1854" cy="395"/>
          </a:xfrm>
        </p:grpSpPr>
        <p:sp>
          <p:nvSpPr>
            <p:cNvPr id="97324" name="Line 44"/>
            <p:cNvSpPr>
              <a:spLocks noChangeShapeType="1"/>
            </p:cNvSpPr>
            <p:nvPr/>
          </p:nvSpPr>
          <p:spPr bwMode="auto">
            <a:xfrm>
              <a:off x="3152" y="1060"/>
              <a:ext cx="157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7325" name="Object 45"/>
            <p:cNvGraphicFramePr>
              <a:graphicFrameLocks noChangeAspect="1"/>
            </p:cNvGraphicFramePr>
            <p:nvPr/>
          </p:nvGraphicFramePr>
          <p:xfrm>
            <a:off x="4729" y="823"/>
            <a:ext cx="277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79" name="公式" r:id="rId1" imgW="304800" imgH="304800" progId="Equation.3">
                    <p:embed/>
                  </p:oleObj>
                </mc:Choice>
                <mc:Fallback>
                  <p:oleObj name="公式" r:id="rId1" imgW="304800" imgH="304800" progId="Equation.3">
                    <p:embed/>
                    <p:pic>
                      <p:nvPicPr>
                        <p:cNvPr id="0" name="图片 3079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9" y="823"/>
                          <a:ext cx="277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7326" name="Group 46"/>
          <p:cNvGrpSpPr/>
          <p:nvPr/>
        </p:nvGrpSpPr>
        <p:grpSpPr bwMode="auto">
          <a:xfrm>
            <a:off x="8252461" y="2489517"/>
            <a:ext cx="1873251" cy="1673226"/>
            <a:chOff x="3152" y="1025"/>
            <a:chExt cx="1180" cy="1054"/>
          </a:xfrm>
        </p:grpSpPr>
        <p:sp>
          <p:nvSpPr>
            <p:cNvPr id="97327" name="Line 47"/>
            <p:cNvSpPr>
              <a:spLocks noChangeShapeType="1"/>
            </p:cNvSpPr>
            <p:nvPr/>
          </p:nvSpPr>
          <p:spPr bwMode="auto">
            <a:xfrm>
              <a:off x="3152" y="1060"/>
              <a:ext cx="1053" cy="101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7328" name="Object 48"/>
            <p:cNvGraphicFramePr>
              <a:graphicFrameLocks noChangeAspect="1"/>
            </p:cNvGraphicFramePr>
            <p:nvPr/>
          </p:nvGraphicFramePr>
          <p:xfrm>
            <a:off x="4176" y="1661"/>
            <a:ext cx="156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80" name="公式" r:id="rId3" imgW="165100" imgH="254000" progId="Equation.3">
                    <p:embed/>
                  </p:oleObj>
                </mc:Choice>
                <mc:Fallback>
                  <p:oleObj name="公式" r:id="rId3" imgW="165100" imgH="254000" progId="Equation.3">
                    <p:embed/>
                    <p:pic>
                      <p:nvPicPr>
                        <p:cNvPr id="0" name="图片 3079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661"/>
                          <a:ext cx="156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29" name="Freeform 49"/>
            <p:cNvSpPr/>
            <p:nvPr/>
          </p:nvSpPr>
          <p:spPr bwMode="auto">
            <a:xfrm>
              <a:off x="3334" y="1075"/>
              <a:ext cx="45" cy="178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30" name="Text Box 50"/>
            <p:cNvSpPr txBox="1">
              <a:spLocks noChangeArrowheads="1"/>
            </p:cNvSpPr>
            <p:nvPr/>
          </p:nvSpPr>
          <p:spPr bwMode="auto">
            <a:xfrm>
              <a:off x="3335" y="1025"/>
              <a:ext cx="29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7376" name="Group 96"/>
          <p:cNvGrpSpPr/>
          <p:nvPr/>
        </p:nvGrpSpPr>
        <p:grpSpPr bwMode="auto">
          <a:xfrm>
            <a:off x="8252460" y="2418080"/>
            <a:ext cx="1681163" cy="868363"/>
            <a:chOff x="4286" y="3066"/>
            <a:chExt cx="1059" cy="547"/>
          </a:xfrm>
        </p:grpSpPr>
        <p:sp>
          <p:nvSpPr>
            <p:cNvPr id="97332" name="Line 52"/>
            <p:cNvSpPr>
              <a:spLocks noChangeShapeType="1"/>
            </p:cNvSpPr>
            <p:nvPr/>
          </p:nvSpPr>
          <p:spPr bwMode="auto">
            <a:xfrm>
              <a:off x="4286" y="3144"/>
              <a:ext cx="1058" cy="46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7333" name="Object 53"/>
            <p:cNvGraphicFramePr>
              <a:graphicFrameLocks noChangeAspect="1"/>
            </p:cNvGraphicFramePr>
            <p:nvPr/>
          </p:nvGraphicFramePr>
          <p:xfrm>
            <a:off x="5206" y="3187"/>
            <a:ext cx="139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81" name="公式" r:id="rId5" imgW="165100" imgH="292100" progId="Equation.3">
                    <p:embed/>
                  </p:oleObj>
                </mc:Choice>
                <mc:Fallback>
                  <p:oleObj name="公式" r:id="rId5" imgW="165100" imgH="292100" progId="Equation.3">
                    <p:embed/>
                    <p:pic>
                      <p:nvPicPr>
                        <p:cNvPr id="0" name="图片 3079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6" y="3187"/>
                          <a:ext cx="139" cy="3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334" name="Freeform 54"/>
            <p:cNvSpPr/>
            <p:nvPr/>
          </p:nvSpPr>
          <p:spPr bwMode="auto">
            <a:xfrm>
              <a:off x="4754" y="3144"/>
              <a:ext cx="34" cy="205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35" name="Freeform 55"/>
            <p:cNvSpPr/>
            <p:nvPr/>
          </p:nvSpPr>
          <p:spPr bwMode="auto">
            <a:xfrm>
              <a:off x="4787" y="3140"/>
              <a:ext cx="33" cy="226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36" name="Text Box 56"/>
            <p:cNvSpPr txBox="1">
              <a:spLocks noChangeArrowheads="1"/>
            </p:cNvSpPr>
            <p:nvPr/>
          </p:nvSpPr>
          <p:spPr bwMode="auto">
            <a:xfrm>
              <a:off x="4808" y="3066"/>
              <a:ext cx="29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 dirty="0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7337" name="Object 57"/>
          <p:cNvGraphicFramePr>
            <a:graphicFrameLocks noChangeAspect="1"/>
          </p:cNvGraphicFramePr>
          <p:nvPr/>
        </p:nvGraphicFramePr>
        <p:xfrm>
          <a:off x="1132205" y="4217988"/>
          <a:ext cx="308768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2" name="公式" r:id="rId7" imgW="1930400" imgH="292100" progId="Equation.3">
                  <p:embed/>
                </p:oleObj>
              </mc:Choice>
              <mc:Fallback>
                <p:oleObj name="公式" r:id="rId7" imgW="1930400" imgH="292100" progId="Equation.3">
                  <p:embed/>
                  <p:pic>
                    <p:nvPicPr>
                      <p:cNvPr id="0" name="图片 3079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205" y="4217988"/>
                        <a:ext cx="3087688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38" name="Object 58"/>
          <p:cNvGraphicFramePr>
            <a:graphicFrameLocks noChangeAspect="1"/>
          </p:cNvGraphicFramePr>
          <p:nvPr/>
        </p:nvGraphicFramePr>
        <p:xfrm>
          <a:off x="4843676" y="4179094"/>
          <a:ext cx="21955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3" name="公式" r:id="rId9" imgW="1371600" imgH="342900" progId="Equation.3">
                  <p:embed/>
                </p:oleObj>
              </mc:Choice>
              <mc:Fallback>
                <p:oleObj name="公式" r:id="rId9" imgW="1371600" imgH="342900" progId="Equation.3">
                  <p:embed/>
                  <p:pic>
                    <p:nvPicPr>
                      <p:cNvPr id="0" name="图片 3079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3676" y="4179094"/>
                        <a:ext cx="21955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39" name="Object 59"/>
          <p:cNvGraphicFramePr>
            <a:graphicFrameLocks noChangeAspect="1"/>
          </p:cNvGraphicFramePr>
          <p:nvPr/>
        </p:nvGraphicFramePr>
        <p:xfrm>
          <a:off x="3221990" y="4222750"/>
          <a:ext cx="143986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4" name="公式" r:id="rId11" imgW="774700" imgH="266700" progId="Equation.3">
                  <p:embed/>
                </p:oleObj>
              </mc:Choice>
              <mc:Fallback>
                <p:oleObj name="公式" r:id="rId11" imgW="774700" imgH="266700" progId="Equation.3">
                  <p:embed/>
                  <p:pic>
                    <p:nvPicPr>
                      <p:cNvPr id="0" name="图片 3079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990" y="4222750"/>
                        <a:ext cx="143986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40" name="Text Box 60"/>
          <p:cNvSpPr txBox="1">
            <a:spLocks noChangeArrowheads="1"/>
          </p:cNvSpPr>
          <p:nvPr/>
        </p:nvSpPr>
        <p:spPr bwMode="auto">
          <a:xfrm>
            <a:off x="6226175" y="4172585"/>
            <a:ext cx="5426075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zh-CN" altLang="en-US" dirty="0"/>
              <a:t>解决办法： </a:t>
            </a:r>
            <a:endParaRPr kumimoji="1" lang="zh-CN" altLang="en-US" dirty="0"/>
          </a:p>
          <a:p>
            <a:pPr>
              <a:spcBef>
                <a:spcPct val="20000"/>
              </a:spcBef>
            </a:pPr>
            <a:r>
              <a:rPr kumimoji="1" lang="en-US" altLang="zh-CN" dirty="0"/>
              <a:t> 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</a:t>
            </a:r>
            <a:r>
              <a:rPr kumimoji="1" lang="zh-CN" altLang="en-US" dirty="0"/>
              <a:t>）高压传输。</a:t>
            </a:r>
            <a:endParaRPr kumimoji="1" lang="zh-CN" altLang="en-US" dirty="0"/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dirty="0"/>
              <a:t> 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）改进自身设备。</a:t>
            </a:r>
            <a:endParaRPr kumimoji="1" lang="zh-CN" altLang="en-US" dirty="0"/>
          </a:p>
          <a:p>
            <a:pPr>
              <a:spcBef>
                <a:spcPct val="20000"/>
              </a:spcBef>
            </a:pPr>
            <a:r>
              <a:rPr kumimoji="1" lang="zh-CN" altLang="en-US" dirty="0"/>
              <a:t> （</a:t>
            </a:r>
            <a:r>
              <a:rPr kumimoji="1" lang="en-US" altLang="zh-CN" dirty="0"/>
              <a:t>3</a:t>
            </a:r>
            <a:r>
              <a:rPr kumimoji="1" lang="zh-CN" altLang="en-US" dirty="0"/>
              <a:t>）并联电容，提高功率因数。 </a:t>
            </a:r>
            <a:endParaRPr kumimoji="1" lang="zh-CN" altLang="en-US" dirty="0"/>
          </a:p>
        </p:txBody>
      </p:sp>
      <p:graphicFrame>
        <p:nvGraphicFramePr>
          <p:cNvPr id="97346" name="Object 66"/>
          <p:cNvGraphicFramePr>
            <a:graphicFrameLocks noChangeAspect="1"/>
          </p:cNvGraphicFramePr>
          <p:nvPr/>
        </p:nvGraphicFramePr>
        <p:xfrm>
          <a:off x="3910122" y="4233664"/>
          <a:ext cx="1544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5" name="公式" r:id="rId13" imgW="965200" imgH="304800" progId="Equation.3">
                  <p:embed/>
                </p:oleObj>
              </mc:Choice>
              <mc:Fallback>
                <p:oleObj name="公式" r:id="rId13" imgW="965200" imgH="304800" progId="Equation.3">
                  <p:embed/>
                  <p:pic>
                    <p:nvPicPr>
                      <p:cNvPr id="0" name="图片 3079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122" y="4233664"/>
                        <a:ext cx="1544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48" name="Group 68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97349" name="Picture 69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350" name="Text Box 7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7351" name="Group 71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97352" name="Picture 72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353" name="Text Box 7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7383" name="Group 103"/>
          <p:cNvGrpSpPr/>
          <p:nvPr/>
        </p:nvGrpSpPr>
        <p:grpSpPr bwMode="auto">
          <a:xfrm>
            <a:off x="3499168" y="2489200"/>
            <a:ext cx="2376487" cy="1387475"/>
            <a:chOff x="521" y="1116"/>
            <a:chExt cx="1497" cy="874"/>
          </a:xfrm>
        </p:grpSpPr>
        <p:sp>
          <p:nvSpPr>
            <p:cNvPr id="97358" name="Oval 78"/>
            <p:cNvSpPr>
              <a:spLocks noChangeArrowheads="1"/>
            </p:cNvSpPr>
            <p:nvPr/>
          </p:nvSpPr>
          <p:spPr bwMode="auto">
            <a:xfrm>
              <a:off x="702" y="1389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59" name="Rectangle 79"/>
            <p:cNvSpPr>
              <a:spLocks noChangeArrowheads="1"/>
            </p:cNvSpPr>
            <p:nvPr/>
          </p:nvSpPr>
          <p:spPr bwMode="auto">
            <a:xfrm>
              <a:off x="884" y="1162"/>
              <a:ext cx="1088" cy="816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360" name="Line 80"/>
            <p:cNvSpPr>
              <a:spLocks noChangeShapeType="1"/>
            </p:cNvSpPr>
            <p:nvPr/>
          </p:nvSpPr>
          <p:spPr bwMode="auto">
            <a:xfrm>
              <a:off x="1110" y="1161"/>
              <a:ext cx="408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361" name="Text Box 81"/>
            <p:cNvSpPr txBox="1">
              <a:spLocks noChangeArrowheads="1"/>
            </p:cNvSpPr>
            <p:nvPr/>
          </p:nvSpPr>
          <p:spPr bwMode="auto">
            <a:xfrm>
              <a:off x="1156" y="1117"/>
              <a:ext cx="31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i</a:t>
              </a:r>
              <a:endPara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62" name="Text Box 82"/>
            <p:cNvSpPr txBox="1">
              <a:spLocks noChangeArrowheads="1"/>
            </p:cNvSpPr>
            <p:nvPr/>
          </p:nvSpPr>
          <p:spPr bwMode="auto">
            <a:xfrm>
              <a:off x="566" y="1116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+</a:t>
              </a:r>
              <a:endParaRPr lang="en-US" altLang="zh-CN" b="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97363" name="Text Box 83"/>
            <p:cNvSpPr txBox="1">
              <a:spLocks noChangeArrowheads="1"/>
            </p:cNvSpPr>
            <p:nvPr/>
          </p:nvSpPr>
          <p:spPr bwMode="auto">
            <a:xfrm>
              <a:off x="566" y="1661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>
                  <a:solidFill>
                    <a:schemeClr val="bg1"/>
                  </a:solidFill>
                  <a:latin typeface="Arial" panose="020B0604020202020204" pitchFamily="34" charset="0"/>
                  <a:ea typeface="仿宋_GB2312" pitchFamily="49" charset="-122"/>
                </a:rPr>
                <a:t>-</a:t>
              </a:r>
              <a:endParaRPr lang="en-US" altLang="zh-CN" b="0">
                <a:solidFill>
                  <a:schemeClr val="bg1"/>
                </a:solidFill>
                <a:latin typeface="Arial" panose="020B0604020202020204" pitchFamily="34" charset="0"/>
                <a:ea typeface="仿宋_GB2312" pitchFamily="49" charset="-122"/>
              </a:endParaRPr>
            </a:p>
          </p:txBody>
        </p:sp>
        <p:sp>
          <p:nvSpPr>
            <p:cNvPr id="97364" name="Text Box 84"/>
            <p:cNvSpPr txBox="1">
              <a:spLocks noChangeArrowheads="1"/>
            </p:cNvSpPr>
            <p:nvPr/>
          </p:nvSpPr>
          <p:spPr bwMode="auto">
            <a:xfrm>
              <a:off x="521" y="1388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u</a:t>
              </a:r>
              <a:endPara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65" name="Text Box 85"/>
            <p:cNvSpPr txBox="1">
              <a:spLocks noChangeArrowheads="1"/>
            </p:cNvSpPr>
            <p:nvPr/>
          </p:nvSpPr>
          <p:spPr bwMode="auto">
            <a:xfrm>
              <a:off x="1655" y="138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Z</a:t>
              </a:r>
              <a:endParaRPr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97366" name="Rectangle 86"/>
            <p:cNvSpPr>
              <a:spLocks noChangeArrowheads="1"/>
            </p:cNvSpPr>
            <p:nvPr/>
          </p:nvSpPr>
          <p:spPr bwMode="auto">
            <a:xfrm>
              <a:off x="1891" y="1389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380" name="Group 100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97381" name="Picture 101" descr="7890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382" name="Text Box 10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4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功率因数续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7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97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7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97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000"/>
                                        <p:tgtEl>
                                          <p:spTgt spid="9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97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73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73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7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7" grpId="0" bldLvl="0" animBg="1" autoUpdateAnimBg="0"/>
      <p:bldP spid="97340" grpId="0" bldLvl="0" animBg="1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1276033" y="1624171"/>
            <a:ext cx="1109980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32" name="Group 52"/>
          <p:cNvGrpSpPr/>
          <p:nvPr/>
        </p:nvGrpSpPr>
        <p:grpSpPr bwMode="auto">
          <a:xfrm>
            <a:off x="9475153" y="2564448"/>
            <a:ext cx="442912" cy="862012"/>
            <a:chOff x="4205" y="1536"/>
            <a:chExt cx="279" cy="543"/>
          </a:xfrm>
        </p:grpSpPr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 flipV="1">
              <a:off x="4205" y="1536"/>
              <a:ext cx="0" cy="543"/>
            </a:xfrm>
            <a:prstGeom prst="line">
              <a:avLst/>
            </a:prstGeom>
            <a:noFill/>
            <a:ln w="28575">
              <a:solidFill>
                <a:srgbClr val="CCFF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2" name="Object 12"/>
            <p:cNvGraphicFramePr>
              <a:graphicFrameLocks noChangeAspect="1"/>
            </p:cNvGraphicFramePr>
            <p:nvPr/>
          </p:nvGraphicFramePr>
          <p:xfrm>
            <a:off x="4261" y="1583"/>
            <a:ext cx="223" cy="4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79" name="公式" r:id="rId1" imgW="254000" imgH="355600" progId="Equation.3">
                    <p:embed/>
                  </p:oleObj>
                </mc:Choice>
                <mc:Fallback>
                  <p:oleObj name="公式" r:id="rId1" imgW="254000" imgH="355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1583"/>
                          <a:ext cx="223" cy="4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CCFF66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3" name="Group 53"/>
          <p:cNvGrpSpPr/>
          <p:nvPr/>
        </p:nvGrpSpPr>
        <p:grpSpPr bwMode="auto">
          <a:xfrm>
            <a:off x="7819390" y="1450023"/>
            <a:ext cx="2943225" cy="627062"/>
            <a:chOff x="3152" y="823"/>
            <a:chExt cx="1854" cy="395"/>
          </a:xfrm>
        </p:grpSpPr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>
              <a:off x="3152" y="1060"/>
              <a:ext cx="1579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4730" y="823"/>
            <a:ext cx="276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0" name="公式" r:id="rId3" imgW="304800" imgH="304800" progId="Equation.3">
                    <p:embed/>
                  </p:oleObj>
                </mc:Choice>
                <mc:Fallback>
                  <p:oleObj name="公式" r:id="rId3" imgW="3048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823"/>
                          <a:ext cx="276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535" name="Group 55"/>
          <p:cNvGrpSpPr/>
          <p:nvPr/>
        </p:nvGrpSpPr>
        <p:grpSpPr bwMode="auto">
          <a:xfrm>
            <a:off x="7819390" y="1770698"/>
            <a:ext cx="1671638" cy="2141538"/>
            <a:chOff x="3152" y="1025"/>
            <a:chExt cx="1053" cy="1349"/>
          </a:xfrm>
        </p:grpSpPr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3152" y="1060"/>
              <a:ext cx="1053" cy="1019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3930" y="1910"/>
            <a:ext cx="219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1" name="公式" r:id="rId5" imgW="241300" imgH="355600" progId="Equation.3">
                    <p:embed/>
                  </p:oleObj>
                </mc:Choice>
                <mc:Fallback>
                  <p:oleObj name="公式" r:id="rId5" imgW="241300" imgH="355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0" y="1910"/>
                          <a:ext cx="219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3" name="Freeform 13"/>
            <p:cNvSpPr/>
            <p:nvPr/>
          </p:nvSpPr>
          <p:spPr bwMode="auto">
            <a:xfrm>
              <a:off x="3334" y="1075"/>
              <a:ext cx="45" cy="178"/>
            </a:xfrm>
            <a:custGeom>
              <a:avLst/>
              <a:gdLst>
                <a:gd name="T0" fmla="*/ 0 w 45"/>
                <a:gd name="T1" fmla="*/ 126 h 126"/>
                <a:gd name="T2" fmla="*/ 45 w 45"/>
                <a:gd name="T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26">
                  <a:moveTo>
                    <a:pt x="0" y="126"/>
                  </a:moveTo>
                  <a:cubicBezTo>
                    <a:pt x="35" y="91"/>
                    <a:pt x="45" y="54"/>
                    <a:pt x="45" y="0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3335" y="1025"/>
              <a:ext cx="29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578" name="Group 98"/>
          <p:cNvGrpSpPr/>
          <p:nvPr/>
        </p:nvGrpSpPr>
        <p:grpSpPr bwMode="auto">
          <a:xfrm>
            <a:off x="7819390" y="1699260"/>
            <a:ext cx="1671638" cy="877888"/>
            <a:chOff x="3288" y="345"/>
            <a:chExt cx="1053" cy="553"/>
          </a:xfrm>
        </p:grpSpPr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>
              <a:off x="3288" y="422"/>
              <a:ext cx="1053" cy="47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4204" y="466"/>
            <a:ext cx="136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2" name="公式" r:id="rId7" imgW="165100" imgH="292100" progId="Equation.3">
                    <p:embed/>
                  </p:oleObj>
                </mc:Choice>
                <mc:Fallback>
                  <p:oleObj name="公式" r:id="rId7" imgW="165100" imgH="2921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4" y="466"/>
                          <a:ext cx="136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5" name="Freeform 15"/>
            <p:cNvSpPr/>
            <p:nvPr/>
          </p:nvSpPr>
          <p:spPr bwMode="auto">
            <a:xfrm>
              <a:off x="3754" y="422"/>
              <a:ext cx="34" cy="208"/>
            </a:xfrm>
            <a:custGeom>
              <a:avLst/>
              <a:gdLst>
                <a:gd name="T0" fmla="*/ 18 w 34"/>
                <a:gd name="T1" fmla="*/ 3 h 147"/>
                <a:gd name="T2" fmla="*/ 33 w 34"/>
                <a:gd name="T3" fmla="*/ 81 h 147"/>
                <a:gd name="T4" fmla="*/ 0 w 34"/>
                <a:gd name="T5" fmla="*/ 147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4" h="147">
                  <a:moveTo>
                    <a:pt x="18" y="3"/>
                  </a:moveTo>
                  <a:cubicBezTo>
                    <a:pt x="24" y="0"/>
                    <a:pt x="34" y="57"/>
                    <a:pt x="33" y="81"/>
                  </a:cubicBezTo>
                  <a:cubicBezTo>
                    <a:pt x="30" y="105"/>
                    <a:pt x="7" y="133"/>
                    <a:pt x="0" y="147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6" name="Freeform 16"/>
            <p:cNvSpPr/>
            <p:nvPr/>
          </p:nvSpPr>
          <p:spPr bwMode="auto">
            <a:xfrm>
              <a:off x="3787" y="418"/>
              <a:ext cx="33" cy="229"/>
            </a:xfrm>
            <a:custGeom>
              <a:avLst/>
              <a:gdLst>
                <a:gd name="T0" fmla="*/ 18 w 33"/>
                <a:gd name="T1" fmla="*/ 0 h 162"/>
                <a:gd name="T2" fmla="*/ 30 w 33"/>
                <a:gd name="T3" fmla="*/ 84 h 162"/>
                <a:gd name="T4" fmla="*/ 0 w 33"/>
                <a:gd name="T5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" h="162">
                  <a:moveTo>
                    <a:pt x="18" y="0"/>
                  </a:moveTo>
                  <a:cubicBezTo>
                    <a:pt x="15" y="6"/>
                    <a:pt x="33" y="57"/>
                    <a:pt x="30" y="84"/>
                  </a:cubicBezTo>
                  <a:cubicBezTo>
                    <a:pt x="27" y="111"/>
                    <a:pt x="6" y="146"/>
                    <a:pt x="0" y="162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17"/>
            <p:cNvSpPr txBox="1">
              <a:spLocks noChangeArrowheads="1"/>
            </p:cNvSpPr>
            <p:nvPr/>
          </p:nvSpPr>
          <p:spPr bwMode="auto">
            <a:xfrm>
              <a:off x="3807" y="345"/>
              <a:ext cx="29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sz="2400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sz="24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4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0529" name="Text Box 49"/>
          <p:cNvSpPr txBox="1">
            <a:spLocks noChangeArrowheads="1"/>
          </p:cNvSpPr>
          <p:nvPr/>
        </p:nvSpPr>
        <p:spPr bwMode="auto">
          <a:xfrm>
            <a:off x="2849880" y="4507865"/>
            <a:ext cx="8521065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并联电容后，原负载的电压和电流不变，</a:t>
            </a:r>
            <a:endParaRPr lang="zh-CN" altLang="en-US" dirty="0"/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吸收的有功功率和无功功率不变，</a:t>
            </a:r>
            <a:endParaRPr lang="zh-CN" altLang="en-US" dirty="0"/>
          </a:p>
          <a:p>
            <a:pPr marL="0" indent="0" eaLnBrk="1" latinLnBrk="0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即：负载的工作状态不变。但电路的功率因数提高了。</a:t>
            </a:r>
            <a:endParaRPr lang="zh-CN" altLang="en-US" dirty="0"/>
          </a:p>
        </p:txBody>
      </p: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1346200" y="4504690"/>
            <a:ext cx="125539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 anchor="ctr">
            <a:spAutoFit/>
          </a:bodyPr>
          <a:lstStyle/>
          <a:p>
            <a:pPr algn="ctr"/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特点：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0540" name="Group 6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20541" name="Picture 61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42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43" name="Group 6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20544" name="Picture 6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45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82" name="Group 10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20583" name="Picture 103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84" name="Text Box 10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20590" name="Group 110"/>
          <p:cNvGrpSpPr/>
          <p:nvPr/>
        </p:nvGrpSpPr>
        <p:grpSpPr bwMode="auto">
          <a:xfrm>
            <a:off x="3935413" y="1792605"/>
            <a:ext cx="2527300" cy="2012951"/>
            <a:chOff x="1293" y="858"/>
            <a:chExt cx="1592" cy="1268"/>
          </a:xfrm>
        </p:grpSpPr>
        <p:grpSp>
          <p:nvGrpSpPr>
            <p:cNvPr id="20550" name="Group 70"/>
            <p:cNvGrpSpPr/>
            <p:nvPr/>
          </p:nvGrpSpPr>
          <p:grpSpPr bwMode="auto">
            <a:xfrm>
              <a:off x="2597" y="1443"/>
              <a:ext cx="288" cy="92"/>
              <a:chOff x="2208" y="1732"/>
              <a:chExt cx="174" cy="93"/>
            </a:xfrm>
          </p:grpSpPr>
          <p:sp>
            <p:nvSpPr>
              <p:cNvPr id="20551" name="Line 71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2" name="Line 72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53" name="Line 73"/>
            <p:cNvSpPr>
              <a:spLocks noChangeShapeType="1"/>
            </p:cNvSpPr>
            <p:nvPr/>
          </p:nvSpPr>
          <p:spPr bwMode="auto">
            <a:xfrm>
              <a:off x="2069" y="911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4" name="Line 74"/>
            <p:cNvSpPr>
              <a:spLocks noChangeShapeType="1"/>
            </p:cNvSpPr>
            <p:nvPr/>
          </p:nvSpPr>
          <p:spPr bwMode="auto">
            <a:xfrm>
              <a:off x="1445" y="911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5" name="Line 75"/>
            <p:cNvSpPr>
              <a:spLocks noChangeShapeType="1"/>
            </p:cNvSpPr>
            <p:nvPr/>
          </p:nvSpPr>
          <p:spPr bwMode="auto">
            <a:xfrm>
              <a:off x="2729" y="911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6" name="Line 76"/>
            <p:cNvSpPr>
              <a:spLocks noChangeShapeType="1"/>
            </p:cNvSpPr>
            <p:nvPr/>
          </p:nvSpPr>
          <p:spPr bwMode="auto">
            <a:xfrm>
              <a:off x="2729" y="1535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7" name="Line 77"/>
            <p:cNvSpPr>
              <a:spLocks noChangeShapeType="1"/>
            </p:cNvSpPr>
            <p:nvPr/>
          </p:nvSpPr>
          <p:spPr bwMode="auto">
            <a:xfrm>
              <a:off x="2064" y="1888"/>
              <a:ext cx="5" cy="22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8" name="Line 78"/>
            <p:cNvSpPr>
              <a:spLocks noChangeShapeType="1"/>
            </p:cNvSpPr>
            <p:nvPr/>
          </p:nvSpPr>
          <p:spPr bwMode="auto">
            <a:xfrm>
              <a:off x="1493" y="2111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59" name="Text Box 79"/>
            <p:cNvSpPr txBox="1">
              <a:spLocks noChangeArrowheads="1"/>
            </p:cNvSpPr>
            <p:nvPr/>
          </p:nvSpPr>
          <p:spPr bwMode="auto">
            <a:xfrm>
              <a:off x="1790" y="1563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0" name="Text Box 80"/>
            <p:cNvSpPr txBox="1">
              <a:spLocks noChangeArrowheads="1"/>
            </p:cNvSpPr>
            <p:nvPr/>
          </p:nvSpPr>
          <p:spPr bwMode="auto">
            <a:xfrm>
              <a:off x="1773" y="1083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1" name="Text Box 81"/>
            <p:cNvSpPr txBox="1">
              <a:spLocks noChangeArrowheads="1"/>
            </p:cNvSpPr>
            <p:nvPr/>
          </p:nvSpPr>
          <p:spPr bwMode="auto">
            <a:xfrm>
              <a:off x="2347" y="1323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62" name="Line 82"/>
            <p:cNvSpPr>
              <a:spLocks noChangeShapeType="1"/>
            </p:cNvSpPr>
            <p:nvPr/>
          </p:nvSpPr>
          <p:spPr bwMode="auto">
            <a:xfrm>
              <a:off x="2064" y="935"/>
              <a:ext cx="0" cy="1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3" name="Line 83"/>
            <p:cNvSpPr>
              <a:spLocks noChangeShapeType="1"/>
            </p:cNvSpPr>
            <p:nvPr/>
          </p:nvSpPr>
          <p:spPr bwMode="auto">
            <a:xfrm>
              <a:off x="2735" y="981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64" name="Object 84"/>
            <p:cNvGraphicFramePr>
              <a:graphicFrameLocks noChangeAspect="1"/>
            </p:cNvGraphicFramePr>
            <p:nvPr/>
          </p:nvGraphicFramePr>
          <p:xfrm>
            <a:off x="1294" y="1424"/>
            <a:ext cx="25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3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424"/>
                          <a:ext cx="25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5" name="Object 85"/>
            <p:cNvGraphicFramePr>
              <a:graphicFrameLocks noChangeAspect="1"/>
            </p:cNvGraphicFramePr>
            <p:nvPr/>
          </p:nvGraphicFramePr>
          <p:xfrm>
            <a:off x="1610" y="932"/>
            <a:ext cx="17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4" name="公式" r:id="rId12" imgW="165100" imgH="292100" progId="Equation.3">
                    <p:embed/>
                  </p:oleObj>
                </mc:Choice>
                <mc:Fallback>
                  <p:oleObj name="公式" r:id="rId12" imgW="165100" imgH="29210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932"/>
                          <a:ext cx="17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6" name="Object 86"/>
            <p:cNvGraphicFramePr>
              <a:graphicFrameLocks noChangeAspect="1"/>
            </p:cNvGraphicFramePr>
            <p:nvPr/>
          </p:nvGraphicFramePr>
          <p:xfrm>
            <a:off x="2136" y="890"/>
            <a:ext cx="21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5" name="公式" r:id="rId14" imgW="241300" imgH="355600" progId="Equation.3">
                    <p:embed/>
                  </p:oleObj>
                </mc:Choice>
                <mc:Fallback>
                  <p:oleObj name="公式" r:id="rId14" imgW="241300" imgH="355600" progId="Equation.3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890"/>
                          <a:ext cx="21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7" name="Object 87"/>
            <p:cNvGraphicFramePr>
              <a:graphicFrameLocks noChangeAspect="1"/>
            </p:cNvGraphicFramePr>
            <p:nvPr/>
          </p:nvGraphicFramePr>
          <p:xfrm>
            <a:off x="2426" y="981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7286" name="公式" r:id="rId16" imgW="254000" imgH="355600" progId="Equation.3">
                    <p:embed/>
                  </p:oleObj>
                </mc:Choice>
                <mc:Fallback>
                  <p:oleObj name="公式" r:id="rId16" imgW="254000" imgH="355600" progId="Equation.3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981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68" name="Line 88"/>
            <p:cNvSpPr>
              <a:spLocks noChangeShapeType="1"/>
            </p:cNvSpPr>
            <p:nvPr/>
          </p:nvSpPr>
          <p:spPr bwMode="auto">
            <a:xfrm>
              <a:off x="1519" y="908"/>
              <a:ext cx="33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69" name="Text Box 89"/>
            <p:cNvSpPr txBox="1">
              <a:spLocks noChangeArrowheads="1"/>
            </p:cNvSpPr>
            <p:nvPr/>
          </p:nvSpPr>
          <p:spPr bwMode="auto">
            <a:xfrm>
              <a:off x="1293" y="98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0" name="Text Box 90"/>
            <p:cNvSpPr txBox="1">
              <a:spLocks noChangeArrowheads="1"/>
            </p:cNvSpPr>
            <p:nvPr/>
          </p:nvSpPr>
          <p:spPr bwMode="auto">
            <a:xfrm>
              <a:off x="1341" y="165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71" name="Oval 91"/>
            <p:cNvSpPr>
              <a:spLocks noChangeArrowheads="1"/>
            </p:cNvSpPr>
            <p:nvPr/>
          </p:nvSpPr>
          <p:spPr bwMode="auto">
            <a:xfrm>
              <a:off x="1425" y="205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572" name="Oval 92"/>
            <p:cNvSpPr>
              <a:spLocks noChangeArrowheads="1"/>
            </p:cNvSpPr>
            <p:nvPr/>
          </p:nvSpPr>
          <p:spPr bwMode="auto">
            <a:xfrm>
              <a:off x="1397" y="85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573" name="Rectangle 93"/>
            <p:cNvSpPr>
              <a:spLocks noChangeArrowheads="1"/>
            </p:cNvSpPr>
            <p:nvPr/>
          </p:nvSpPr>
          <p:spPr bwMode="auto">
            <a:xfrm>
              <a:off x="2008" y="11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0585" name="Group 105"/>
            <p:cNvGrpSpPr/>
            <p:nvPr/>
          </p:nvGrpSpPr>
          <p:grpSpPr bwMode="auto">
            <a:xfrm rot="10800000">
              <a:off x="2064" y="1525"/>
              <a:ext cx="90" cy="363"/>
              <a:chOff x="1565" y="2614"/>
              <a:chExt cx="90" cy="486"/>
            </a:xfrm>
          </p:grpSpPr>
          <p:sp>
            <p:nvSpPr>
              <p:cNvPr id="20586" name="Arc 106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7" name="Arc 107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8" name="Arc 108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89" name="Arc 109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6815838" y="3913843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思考：若是容性负载如何？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功率因数续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2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0"/>
                                        <p:tgtEl>
                                          <p:spTgt spid="2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0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"/>
                                        <p:tgtEl>
                                          <p:spTgt spid="20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0" animBg="1"/>
      <p:bldP spid="20529" grpId="0" bldLvl="0" animBg="1"/>
      <p:bldP spid="20530" grpId="0" bldLvl="0" animBg="1" autoUpdateAnimBg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104" name="Group 112"/>
          <p:cNvGrpSpPr/>
          <p:nvPr/>
        </p:nvGrpSpPr>
        <p:grpSpPr bwMode="auto">
          <a:xfrm>
            <a:off x="2925763" y="4512310"/>
            <a:ext cx="3024187" cy="576263"/>
            <a:chOff x="2608" y="3067"/>
            <a:chExt cx="1905" cy="363"/>
          </a:xfrm>
        </p:grpSpPr>
        <p:graphicFrame>
          <p:nvGraphicFramePr>
            <p:cNvPr id="85086" name="Object 94"/>
            <p:cNvGraphicFramePr>
              <a:graphicFrameLocks noChangeAspect="1"/>
            </p:cNvGraphicFramePr>
            <p:nvPr/>
          </p:nvGraphicFramePr>
          <p:xfrm>
            <a:off x="4332" y="3113"/>
            <a:ext cx="16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08" name="公式" r:id="rId1" imgW="165100" imgH="292100" progId="Equation.3">
                    <p:embed/>
                  </p:oleObj>
                </mc:Choice>
                <mc:Fallback>
                  <p:oleObj name="公式" r:id="rId1" imgW="165100" imgH="29210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3113"/>
                          <a:ext cx="16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103" name="Line 111"/>
            <p:cNvSpPr>
              <a:spLocks noChangeShapeType="1"/>
            </p:cNvSpPr>
            <p:nvPr/>
          </p:nvSpPr>
          <p:spPr bwMode="auto">
            <a:xfrm>
              <a:off x="2608" y="3067"/>
              <a:ext cx="1905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059815" y="1414145"/>
            <a:ext cx="10308590" cy="681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FF00"/>
              </a:buClr>
              <a:buSzPct val="90000"/>
            </a:pPr>
            <a:r>
              <a:rPr kumimoji="1" lang="zh-CN" altLang="en-US" sz="2400" dirty="0">
                <a:solidFill>
                  <a:srgbClr val="FFFF00"/>
                </a:solidFill>
                <a:latin typeface="Symbol" panose="05050102010706020507" pitchFamily="18" charset="2"/>
              </a:rPr>
              <a:t>（</a:t>
            </a:r>
            <a:r>
              <a:rPr kumimoji="1" lang="en-US" altLang="zh-CN" sz="2400" dirty="0">
                <a:solidFill>
                  <a:srgbClr val="FFFF00"/>
                </a:solidFill>
                <a:latin typeface="Symbol" panose="05050102010706020507" pitchFamily="18" charset="2"/>
              </a:rPr>
              <a:t>2</a:t>
            </a:r>
            <a:r>
              <a:rPr kumimoji="1" lang="zh-CN" altLang="en-US" sz="2400" dirty="0">
                <a:solidFill>
                  <a:srgbClr val="FFFF00"/>
                </a:solidFill>
                <a:latin typeface="Symbol" panose="05050102010706020507" pitchFamily="18" charset="2"/>
              </a:rPr>
              <a:t>）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 &gt; 1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3200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&gt;0</a:t>
            </a:r>
            <a:r>
              <a:rPr kumimoji="1" lang="zh-CN" altLang="en-US" b="0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电路为感性，</a:t>
            </a: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电压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超前电流。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85068" name="Group 7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5069" name="Picture 77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070" name="Text Box 7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5071" name="Group 7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5072" name="Picture 80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073" name="Text Box 8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85080" name="Text Box 88"/>
          <p:cNvSpPr txBox="1">
            <a:spLocks noChangeArrowheads="1"/>
          </p:cNvSpPr>
          <p:nvPr/>
        </p:nvSpPr>
        <p:spPr bwMode="auto">
          <a:xfrm>
            <a:off x="1992630" y="2277745"/>
            <a:ext cx="5578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dirty="0">
                <a:latin typeface="Times New Roman" panose="02020603050405020304" pitchFamily="18" charset="0"/>
              </a:rPr>
              <a:t>相量图：一般选电流为参考相量，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85081" name="Group 89"/>
          <p:cNvGrpSpPr/>
          <p:nvPr/>
        </p:nvGrpSpPr>
        <p:grpSpPr bwMode="auto">
          <a:xfrm>
            <a:off x="4941888" y="2929573"/>
            <a:ext cx="649287" cy="1008062"/>
            <a:chOff x="1651" y="2533"/>
            <a:chExt cx="301" cy="484"/>
          </a:xfrm>
        </p:grpSpPr>
        <p:sp>
          <p:nvSpPr>
            <p:cNvPr id="85082" name="Line 90"/>
            <p:cNvSpPr>
              <a:spLocks noChangeShapeType="1"/>
            </p:cNvSpPr>
            <p:nvPr/>
          </p:nvSpPr>
          <p:spPr bwMode="auto">
            <a:xfrm>
              <a:off x="1651" y="2533"/>
              <a:ext cx="0" cy="408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83" name="Object 91"/>
            <p:cNvGraphicFramePr>
              <a:graphicFrameLocks noChangeAspect="1"/>
            </p:cNvGraphicFramePr>
            <p:nvPr/>
          </p:nvGraphicFramePr>
          <p:xfrm>
            <a:off x="1716" y="2770"/>
            <a:ext cx="23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09" name="公式" r:id="rId4" imgW="317500" imgH="355600" progId="Equation.3">
                    <p:embed/>
                  </p:oleObj>
                </mc:Choice>
                <mc:Fallback>
                  <p:oleObj name="公式" r:id="rId4" imgW="317500" imgH="355600" progId="Equation.3">
                    <p:embed/>
                    <p:pic>
                      <p:nvPicPr>
                        <p:cNvPr id="0" name="Object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2770"/>
                          <a:ext cx="23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105" name="Group 113"/>
          <p:cNvGrpSpPr/>
          <p:nvPr/>
        </p:nvGrpSpPr>
        <p:grpSpPr bwMode="auto">
          <a:xfrm>
            <a:off x="2925763" y="4512310"/>
            <a:ext cx="2160587" cy="606425"/>
            <a:chOff x="2290" y="3475"/>
            <a:chExt cx="1638" cy="382"/>
          </a:xfrm>
        </p:grpSpPr>
        <p:sp>
          <p:nvSpPr>
            <p:cNvPr id="85088" name="Line 96"/>
            <p:cNvSpPr>
              <a:spLocks noChangeShapeType="1"/>
            </p:cNvSpPr>
            <p:nvPr/>
          </p:nvSpPr>
          <p:spPr bwMode="auto">
            <a:xfrm>
              <a:off x="2290" y="3475"/>
              <a:ext cx="154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89" name="Object 97"/>
            <p:cNvGraphicFramePr>
              <a:graphicFrameLocks noChangeAspect="1"/>
            </p:cNvGraphicFramePr>
            <p:nvPr/>
          </p:nvGraphicFramePr>
          <p:xfrm>
            <a:off x="3606" y="3521"/>
            <a:ext cx="32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10" name="公式" r:id="rId6" imgW="317500" imgH="355600" progId="Equation.3">
                    <p:embed/>
                  </p:oleObj>
                </mc:Choice>
                <mc:Fallback>
                  <p:oleObj name="公式" r:id="rId6" imgW="317500" imgH="3556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3521"/>
                          <a:ext cx="322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090" name="Group 98"/>
          <p:cNvGrpSpPr/>
          <p:nvPr/>
        </p:nvGrpSpPr>
        <p:grpSpPr bwMode="auto">
          <a:xfrm>
            <a:off x="4296073" y="2640377"/>
            <a:ext cx="619338" cy="1868866"/>
            <a:chOff x="1307" y="2363"/>
            <a:chExt cx="296" cy="1033"/>
          </a:xfrm>
        </p:grpSpPr>
        <p:grpSp>
          <p:nvGrpSpPr>
            <p:cNvPr id="85091" name="Group 99"/>
            <p:cNvGrpSpPr/>
            <p:nvPr/>
          </p:nvGrpSpPr>
          <p:grpSpPr bwMode="auto">
            <a:xfrm>
              <a:off x="1307" y="2363"/>
              <a:ext cx="296" cy="1033"/>
              <a:chOff x="1307" y="2363"/>
              <a:chExt cx="296" cy="1033"/>
            </a:xfrm>
          </p:grpSpPr>
          <p:sp>
            <p:nvSpPr>
              <p:cNvPr id="85092" name="Line 100"/>
              <p:cNvSpPr>
                <a:spLocks noChangeShapeType="1"/>
              </p:cNvSpPr>
              <p:nvPr/>
            </p:nvSpPr>
            <p:spPr bwMode="auto">
              <a:xfrm flipV="1">
                <a:off x="1603" y="2489"/>
                <a:ext cx="0" cy="907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093" name="Object 101"/>
              <p:cNvGraphicFramePr>
                <a:graphicFrameLocks noChangeAspect="1"/>
              </p:cNvGraphicFramePr>
              <p:nvPr/>
            </p:nvGraphicFramePr>
            <p:xfrm>
              <a:off x="1307" y="2363"/>
              <a:ext cx="283" cy="31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211" name="公式" r:id="rId8" imgW="304800" imgH="355600" progId="Equation.3">
                      <p:embed/>
                    </p:oleObj>
                  </mc:Choice>
                  <mc:Fallback>
                    <p:oleObj name="公式" r:id="rId8" imgW="304800" imgH="355600" progId="Equation.3">
                      <p:embed/>
                      <p:pic>
                        <p:nvPicPr>
                          <p:cNvPr id="0" name="Object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07" y="2363"/>
                            <a:ext cx="283" cy="31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5094" name="Freeform 102"/>
            <p:cNvSpPr/>
            <p:nvPr/>
          </p:nvSpPr>
          <p:spPr bwMode="auto">
            <a:xfrm>
              <a:off x="1484" y="3305"/>
              <a:ext cx="119" cy="91"/>
            </a:xfrm>
            <a:custGeom>
              <a:avLst/>
              <a:gdLst>
                <a:gd name="T0" fmla="*/ 120 w 120"/>
                <a:gd name="T1" fmla="*/ 0 h 96"/>
                <a:gd name="T2" fmla="*/ 0 w 120"/>
                <a:gd name="T3" fmla="*/ 0 h 96"/>
                <a:gd name="T4" fmla="*/ 0 w 120"/>
                <a:gd name="T5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" h="96">
                  <a:moveTo>
                    <a:pt x="120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5133" name="Group 141"/>
          <p:cNvGrpSpPr/>
          <p:nvPr/>
        </p:nvGrpSpPr>
        <p:grpSpPr bwMode="auto">
          <a:xfrm>
            <a:off x="2925763" y="3181987"/>
            <a:ext cx="2016125" cy="1333501"/>
            <a:chOff x="703" y="3482"/>
            <a:chExt cx="1270" cy="840"/>
          </a:xfrm>
        </p:grpSpPr>
        <p:sp>
          <p:nvSpPr>
            <p:cNvPr id="85096" name="Freeform 104"/>
            <p:cNvSpPr/>
            <p:nvPr/>
          </p:nvSpPr>
          <p:spPr bwMode="auto">
            <a:xfrm>
              <a:off x="703" y="3818"/>
              <a:ext cx="1270" cy="492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28575" cmpd="sng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5097" name="Object 105"/>
            <p:cNvGraphicFramePr>
              <a:graphicFrameLocks noChangeAspect="1"/>
            </p:cNvGraphicFramePr>
            <p:nvPr/>
          </p:nvGraphicFramePr>
          <p:xfrm>
            <a:off x="1561" y="3482"/>
            <a:ext cx="230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12" name="公式" r:id="rId10" imgW="241300" imgH="304800" progId="Equation.3">
                    <p:embed/>
                  </p:oleObj>
                </mc:Choice>
                <mc:Fallback>
                  <p:oleObj name="公式" r:id="rId10" imgW="241300" imgH="304800" progId="Equation.3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1" y="3482"/>
                          <a:ext cx="230" cy="3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98" name="Freeform 106"/>
            <p:cNvSpPr/>
            <p:nvPr/>
          </p:nvSpPr>
          <p:spPr bwMode="auto">
            <a:xfrm>
              <a:off x="991" y="4201"/>
              <a:ext cx="41" cy="101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28575" cap="flat" cmpd="sng">
              <a:solidFill>
                <a:srgbClr val="66FF33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99" name="Text Box 107"/>
            <p:cNvSpPr txBox="1">
              <a:spLocks noChangeArrowheads="1"/>
            </p:cNvSpPr>
            <p:nvPr/>
          </p:nvSpPr>
          <p:spPr bwMode="auto">
            <a:xfrm>
              <a:off x="1066" y="4032"/>
              <a:ext cx="43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2400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endParaRPr kumimoji="1" lang="en-US" altLang="zh-CN" sz="2400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5100" name="Group 108"/>
          <p:cNvGrpSpPr/>
          <p:nvPr/>
        </p:nvGrpSpPr>
        <p:grpSpPr bwMode="auto">
          <a:xfrm>
            <a:off x="5014615" y="3758347"/>
            <a:ext cx="793417" cy="738187"/>
            <a:chOff x="1375" y="2918"/>
            <a:chExt cx="925" cy="465"/>
          </a:xfrm>
        </p:grpSpPr>
        <p:sp>
          <p:nvSpPr>
            <p:cNvPr id="85101" name="AutoShape 109"/>
            <p:cNvSpPr/>
            <p:nvPr/>
          </p:nvSpPr>
          <p:spPr bwMode="auto">
            <a:xfrm>
              <a:off x="1375" y="2918"/>
              <a:ext cx="126" cy="449"/>
            </a:xfrm>
            <a:prstGeom prst="rightBrace">
              <a:avLst>
                <a:gd name="adj1" fmla="val 86632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102" name="Text Box 110"/>
            <p:cNvSpPr txBox="1">
              <a:spLocks noChangeArrowheads="1"/>
            </p:cNvSpPr>
            <p:nvPr/>
          </p:nvSpPr>
          <p:spPr bwMode="auto">
            <a:xfrm>
              <a:off x="1544" y="3054"/>
              <a:ext cx="75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5106" name="AutoShape 114"/>
          <p:cNvSpPr>
            <a:spLocks noChangeArrowheads="1"/>
          </p:cNvSpPr>
          <p:nvPr/>
        </p:nvSpPr>
        <p:spPr bwMode="auto">
          <a:xfrm>
            <a:off x="1512570" y="3422650"/>
            <a:ext cx="2085340" cy="607695"/>
          </a:xfrm>
          <a:prstGeom prst="wedgeRoundRectCallout">
            <a:avLst>
              <a:gd name="adj1" fmla="val 68727"/>
              <a:gd name="adj2" fmla="val 4289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电压三角形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85107" name="Object 115"/>
          <p:cNvGraphicFramePr>
            <a:graphicFrameLocks noChangeAspect="1"/>
          </p:cNvGraphicFramePr>
          <p:nvPr/>
        </p:nvGraphicFramePr>
        <p:xfrm>
          <a:off x="1629093" y="5333683"/>
          <a:ext cx="4968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13" name="公式" r:id="rId12" imgW="2514600" imgH="304800" progId="Equation.3">
                  <p:embed/>
                </p:oleObj>
              </mc:Choice>
              <mc:Fallback>
                <p:oleObj name="公式" r:id="rId12" imgW="2514600" imgH="304800" progId="Equation.3">
                  <p:embed/>
                  <p:pic>
                    <p:nvPicPr>
                      <p:cNvPr id="0" name="Object 1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9093" y="5333683"/>
                        <a:ext cx="4968875" cy="682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130" name="Group 138"/>
          <p:cNvGrpSpPr/>
          <p:nvPr/>
        </p:nvGrpSpPr>
        <p:grpSpPr bwMode="auto">
          <a:xfrm>
            <a:off x="5949950" y="3289300"/>
            <a:ext cx="1655763" cy="576263"/>
            <a:chOff x="793" y="3022"/>
            <a:chExt cx="1043" cy="363"/>
          </a:xfrm>
        </p:grpSpPr>
        <p:sp>
          <p:nvSpPr>
            <p:cNvPr id="85131" name="Line 139"/>
            <p:cNvSpPr>
              <a:spLocks noChangeShapeType="1"/>
            </p:cNvSpPr>
            <p:nvPr/>
          </p:nvSpPr>
          <p:spPr bwMode="auto">
            <a:xfrm>
              <a:off x="930" y="3385"/>
              <a:ext cx="725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132" name="Text Box 140"/>
            <p:cNvSpPr txBox="1">
              <a:spLocks noChangeArrowheads="1"/>
            </p:cNvSpPr>
            <p:nvPr/>
          </p:nvSpPr>
          <p:spPr bwMode="auto">
            <a:xfrm>
              <a:off x="793" y="3022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等效电路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85137" name="Group 145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5138" name="Picture 14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139" name="Text Box 147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85140" name="Object 148"/>
          <p:cNvGraphicFramePr>
            <a:graphicFrameLocks noChangeAspect="1"/>
          </p:cNvGraphicFramePr>
          <p:nvPr/>
        </p:nvGraphicFramePr>
        <p:xfrm>
          <a:off x="7393305" y="2135133"/>
          <a:ext cx="1150938" cy="50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214" name="公式" r:id="rId14" imgW="571500" imgH="317500" progId="Equation.3">
                  <p:embed/>
                </p:oleObj>
              </mc:Choice>
              <mc:Fallback>
                <p:oleObj name="公式" r:id="rId14" imgW="571500" imgH="317500" progId="Equation.3">
                  <p:embed/>
                  <p:pic>
                    <p:nvPicPr>
                      <p:cNvPr id="0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3305" y="2135133"/>
                        <a:ext cx="1150938" cy="50413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151" name="Group 159"/>
          <p:cNvGrpSpPr/>
          <p:nvPr/>
        </p:nvGrpSpPr>
        <p:grpSpPr bwMode="auto">
          <a:xfrm>
            <a:off x="7929245" y="2856865"/>
            <a:ext cx="3133725" cy="2106613"/>
            <a:chOff x="3628" y="2568"/>
            <a:chExt cx="1974" cy="1327"/>
          </a:xfrm>
        </p:grpSpPr>
        <p:sp>
          <p:nvSpPr>
            <p:cNvPr id="85109" name="Text Box 117"/>
            <p:cNvSpPr txBox="1">
              <a:spLocks noChangeArrowheads="1"/>
            </p:cNvSpPr>
            <p:nvPr/>
          </p:nvSpPr>
          <p:spPr bwMode="auto">
            <a:xfrm>
              <a:off x="4880" y="3113"/>
              <a:ext cx="72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b="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j</a:t>
              </a:r>
              <a:r>
                <a:rPr kumimoji="1" lang="en-US" altLang="zh-CN" b="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 </a:t>
              </a:r>
              <a:r>
                <a:rPr kumimoji="1" lang="en-US" altLang="zh-CN" b="0" i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b="0" baseline="-25000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eq</a:t>
              </a:r>
              <a:endParaRPr kumimoji="1"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5146" name="Group 154"/>
            <p:cNvGrpSpPr/>
            <p:nvPr/>
          </p:nvGrpSpPr>
          <p:grpSpPr bwMode="auto">
            <a:xfrm>
              <a:off x="3628" y="2568"/>
              <a:ext cx="1265" cy="1327"/>
              <a:chOff x="3628" y="2568"/>
              <a:chExt cx="1265" cy="1327"/>
            </a:xfrm>
          </p:grpSpPr>
          <p:graphicFrame>
            <p:nvGraphicFramePr>
              <p:cNvPr id="85110" name="Object 118"/>
              <p:cNvGraphicFramePr>
                <a:graphicFrameLocks noChangeAspect="1"/>
              </p:cNvGraphicFramePr>
              <p:nvPr/>
            </p:nvGraphicFramePr>
            <p:xfrm>
              <a:off x="4489" y="3248"/>
              <a:ext cx="313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215" name="公式" r:id="rId16" imgW="342900" imgH="355600" progId="Equation.3">
                      <p:embed/>
                    </p:oleObj>
                  </mc:Choice>
                  <mc:Fallback>
                    <p:oleObj name="公式" r:id="rId16" imgW="342900" imgH="355600" progId="Equation.3">
                      <p:embed/>
                      <p:pic>
                        <p:nvPicPr>
                          <p:cNvPr id="0" name="Object 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9" y="3248"/>
                            <a:ext cx="313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5111" name="Text Box 119"/>
              <p:cNvSpPr txBox="1">
                <a:spLocks noChangeArrowheads="1"/>
              </p:cNvSpPr>
              <p:nvPr/>
            </p:nvSpPr>
            <p:spPr bwMode="auto">
              <a:xfrm>
                <a:off x="4081" y="3021"/>
                <a:ext cx="252" cy="3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b="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endPara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12" name="Text Box 120"/>
              <p:cNvSpPr txBox="1">
                <a:spLocks noChangeArrowheads="1"/>
              </p:cNvSpPr>
              <p:nvPr/>
            </p:nvSpPr>
            <p:spPr bwMode="auto">
              <a:xfrm>
                <a:off x="3628" y="2976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13" name="Text Box 121"/>
              <p:cNvSpPr txBox="1">
                <a:spLocks noChangeArrowheads="1"/>
              </p:cNvSpPr>
              <p:nvPr/>
            </p:nvSpPr>
            <p:spPr bwMode="auto">
              <a:xfrm>
                <a:off x="3628" y="3566"/>
                <a:ext cx="22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14" name="Line 122"/>
              <p:cNvSpPr>
                <a:spLocks noChangeShapeType="1"/>
              </p:cNvSpPr>
              <p:nvPr/>
            </p:nvSpPr>
            <p:spPr bwMode="auto">
              <a:xfrm>
                <a:off x="3854" y="2976"/>
                <a:ext cx="95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15" name="Text Box 123"/>
              <p:cNvSpPr txBox="1">
                <a:spLocks noChangeArrowheads="1"/>
              </p:cNvSpPr>
              <p:nvPr/>
            </p:nvSpPr>
            <p:spPr bwMode="auto">
              <a:xfrm>
                <a:off x="3854" y="2613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16" name="Text Box 124"/>
              <p:cNvSpPr txBox="1">
                <a:spLocks noChangeArrowheads="1"/>
              </p:cNvSpPr>
              <p:nvPr/>
            </p:nvSpPr>
            <p:spPr bwMode="auto">
              <a:xfrm>
                <a:off x="4580" y="3475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17" name="Oval 125"/>
              <p:cNvSpPr>
                <a:spLocks noChangeArrowheads="1"/>
              </p:cNvSpPr>
              <p:nvPr/>
            </p:nvSpPr>
            <p:spPr bwMode="auto">
              <a:xfrm>
                <a:off x="3784" y="3815"/>
                <a:ext cx="70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18" name="Oval 126"/>
              <p:cNvSpPr>
                <a:spLocks noChangeArrowheads="1"/>
              </p:cNvSpPr>
              <p:nvPr/>
            </p:nvSpPr>
            <p:spPr bwMode="auto">
              <a:xfrm>
                <a:off x="3782" y="2931"/>
                <a:ext cx="71" cy="68"/>
              </a:xfrm>
              <a:prstGeom prst="ellipse">
                <a:avLst/>
              </a:prstGeom>
              <a:noFill/>
              <a:ln w="38100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19" name="Text Box 127"/>
              <p:cNvSpPr txBox="1">
                <a:spLocks noChangeArrowheads="1"/>
              </p:cNvSpPr>
              <p:nvPr/>
            </p:nvSpPr>
            <p:spPr bwMode="auto">
              <a:xfrm>
                <a:off x="4535" y="2976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20" name="Text Box 128"/>
              <p:cNvSpPr txBox="1">
                <a:spLocks noChangeArrowheads="1"/>
              </p:cNvSpPr>
              <p:nvPr/>
            </p:nvSpPr>
            <p:spPr bwMode="auto">
              <a:xfrm>
                <a:off x="4399" y="2613"/>
                <a:ext cx="22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5121" name="Line 129"/>
              <p:cNvSpPr>
                <a:spLocks noChangeShapeType="1"/>
              </p:cNvSpPr>
              <p:nvPr/>
            </p:nvSpPr>
            <p:spPr bwMode="auto">
              <a:xfrm>
                <a:off x="4803" y="3475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22" name="Rectangle 130"/>
              <p:cNvSpPr>
                <a:spLocks noChangeArrowheads="1"/>
              </p:cNvSpPr>
              <p:nvPr/>
            </p:nvSpPr>
            <p:spPr bwMode="auto">
              <a:xfrm>
                <a:off x="4081" y="2913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123" name="Line 131"/>
              <p:cNvSpPr>
                <a:spLocks noChangeShapeType="1"/>
              </p:cNvSpPr>
              <p:nvPr/>
            </p:nvSpPr>
            <p:spPr bwMode="auto">
              <a:xfrm>
                <a:off x="4807" y="2976"/>
                <a:ext cx="0" cy="13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128" name="Line 136"/>
              <p:cNvSpPr>
                <a:spLocks noChangeShapeType="1"/>
              </p:cNvSpPr>
              <p:nvPr/>
            </p:nvSpPr>
            <p:spPr bwMode="auto">
              <a:xfrm>
                <a:off x="3854" y="3838"/>
                <a:ext cx="953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5129" name="Object 137"/>
              <p:cNvGraphicFramePr>
                <a:graphicFrameLocks noChangeAspect="1"/>
              </p:cNvGraphicFramePr>
              <p:nvPr/>
            </p:nvGraphicFramePr>
            <p:xfrm>
              <a:off x="4081" y="2568"/>
              <a:ext cx="347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5216" name="公式" r:id="rId18" imgW="317500" imgH="355600" progId="Equation.3">
                      <p:embed/>
                    </p:oleObj>
                  </mc:Choice>
                  <mc:Fallback>
                    <p:oleObj name="公式" r:id="rId18" imgW="317500" imgH="355600" progId="Equation.3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1" y="2568"/>
                            <a:ext cx="347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85141" name="Group 149"/>
              <p:cNvGrpSpPr/>
              <p:nvPr/>
            </p:nvGrpSpPr>
            <p:grpSpPr bwMode="auto">
              <a:xfrm rot="10800000">
                <a:off x="4803" y="3113"/>
                <a:ext cx="90" cy="363"/>
                <a:chOff x="1565" y="2614"/>
                <a:chExt cx="90" cy="486"/>
              </a:xfrm>
            </p:grpSpPr>
            <p:sp>
              <p:nvSpPr>
                <p:cNvPr id="85142" name="Arc 150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43" name="Arc 151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44" name="Arc 152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145" name="Arc 153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2" name="TextBox 1"/>
          <p:cNvSpPr txBox="1"/>
          <p:nvPr/>
        </p:nvSpPr>
        <p:spPr>
          <a:xfrm>
            <a:off x="8546086" y="5588179"/>
            <a:ext cx="10941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L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=?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感性阻抗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5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5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8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5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5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85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5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1000"/>
                                        <p:tgtEl>
                                          <p:spTgt spid="8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1" dur="2000"/>
                                        <p:tgtEl>
                                          <p:spTgt spid="8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5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5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8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  <p:bldP spid="85080" grpId="0" autoUpdateAnimBg="0"/>
      <p:bldP spid="85106" grpId="0" bldLvl="0" animBg="1"/>
      <p:bldP spid="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1126808" y="1398270"/>
            <a:ext cx="3255010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并联电容的确定：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73" name="Object 17"/>
          <p:cNvGraphicFramePr>
            <a:graphicFrameLocks noChangeAspect="1"/>
          </p:cNvGraphicFramePr>
          <p:nvPr/>
        </p:nvGraphicFramePr>
        <p:xfrm>
          <a:off x="4065588" y="1412558"/>
          <a:ext cx="4302125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5" name="公式" r:id="rId1" imgW="2438400" imgH="317500" progId="Equation.3">
                  <p:embed/>
                </p:oleObj>
              </mc:Choice>
              <mc:Fallback>
                <p:oleObj name="公式" r:id="rId1" imgW="2438400" imgH="317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588" y="1412558"/>
                        <a:ext cx="4302125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21" name="Group 65"/>
          <p:cNvGrpSpPr/>
          <p:nvPr/>
        </p:nvGrpSpPr>
        <p:grpSpPr bwMode="auto">
          <a:xfrm>
            <a:off x="1116013" y="4722361"/>
            <a:ext cx="10082212" cy="1555810"/>
            <a:chOff x="-257" y="3022"/>
            <a:chExt cx="6351" cy="918"/>
          </a:xfrm>
        </p:grpSpPr>
        <p:sp>
          <p:nvSpPr>
            <p:cNvPr id="19476" name="Text Box 20"/>
            <p:cNvSpPr txBox="1">
              <a:spLocks noChangeArrowheads="1"/>
            </p:cNvSpPr>
            <p:nvPr/>
          </p:nvSpPr>
          <p:spPr bwMode="auto">
            <a:xfrm>
              <a:off x="-257" y="3166"/>
              <a:ext cx="1170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198000" rIns="198000" anchor="ctr">
              <a:spAutoFit/>
            </a:bodyPr>
            <a:lstStyle/>
            <a:p>
              <a:pPr algn="ctr"/>
              <a:r>
                <a:rPr kumimoji="1" lang="zh-CN" altLang="en-US" dirty="0"/>
                <a:t>补偿容量</a:t>
              </a:r>
              <a:endParaRPr kumimoji="1" lang="zh-CN" altLang="en-US" dirty="0"/>
            </a:p>
            <a:p>
              <a:pPr algn="ctr"/>
              <a:r>
                <a:rPr kumimoji="1" lang="zh-CN" altLang="en-US" dirty="0"/>
                <a:t>不同</a:t>
              </a:r>
              <a:endParaRPr kumimoji="1" lang="zh-CN" altLang="en-US" dirty="0"/>
            </a:p>
          </p:txBody>
        </p:sp>
        <p:sp>
          <p:nvSpPr>
            <p:cNvPr id="19477" name="Rectangle 21"/>
            <p:cNvSpPr>
              <a:spLocks noChangeArrowheads="1"/>
            </p:cNvSpPr>
            <p:nvPr/>
          </p:nvSpPr>
          <p:spPr bwMode="auto">
            <a:xfrm>
              <a:off x="1020" y="3302"/>
              <a:ext cx="507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r>
                <a:rPr kumimoji="1" lang="zh-CN" altLang="en-US" dirty="0"/>
                <a:t>全</a:t>
              </a:r>
              <a:r>
                <a:rPr kumimoji="1" lang="en-US" altLang="zh-CN" dirty="0">
                  <a:latin typeface="Times New Roman" panose="02020603050405020304"/>
                </a:rPr>
                <a:t>——</a:t>
              </a:r>
              <a:r>
                <a:rPr kumimoji="1" lang="zh-CN" altLang="en-US" dirty="0"/>
                <a:t>不要求</a:t>
              </a:r>
              <a:r>
                <a:rPr kumimoji="1" lang="en-US" altLang="zh-CN" dirty="0"/>
                <a:t>(</a:t>
              </a:r>
              <a:r>
                <a:rPr kumimoji="1" lang="zh-CN" altLang="en-US" dirty="0"/>
                <a:t>电容设备投资增加</a:t>
              </a:r>
              <a:r>
                <a:rPr kumimoji="1" lang="en-US" altLang="zh-CN" dirty="0"/>
                <a:t>,</a:t>
              </a:r>
              <a:r>
                <a:rPr kumimoji="1" lang="zh-CN" altLang="en-US" dirty="0"/>
                <a:t>经济效果不明显</a:t>
              </a:r>
              <a:r>
                <a:rPr kumimoji="1" lang="en-US" altLang="zh-CN" dirty="0"/>
                <a:t>)</a:t>
              </a:r>
              <a:endParaRPr kumimoji="1" lang="en-US" altLang="zh-CN" dirty="0"/>
            </a:p>
          </p:txBody>
        </p:sp>
        <p:sp>
          <p:nvSpPr>
            <p:cNvPr id="19478" name="Rectangle 22"/>
            <p:cNvSpPr>
              <a:spLocks noChangeArrowheads="1"/>
            </p:cNvSpPr>
            <p:nvPr/>
          </p:nvSpPr>
          <p:spPr bwMode="auto">
            <a:xfrm>
              <a:off x="1020" y="3022"/>
              <a:ext cx="34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zh-CN" altLang="en-US"/>
                <a:t>欠</a:t>
              </a:r>
              <a:endParaRPr kumimoji="1" lang="zh-CN" altLang="en-US"/>
            </a:p>
          </p:txBody>
        </p:sp>
        <p:sp>
          <p:nvSpPr>
            <p:cNvPr id="19479" name="Rectangle 23"/>
            <p:cNvSpPr>
              <a:spLocks noChangeArrowheads="1"/>
            </p:cNvSpPr>
            <p:nvPr/>
          </p:nvSpPr>
          <p:spPr bwMode="auto">
            <a:xfrm>
              <a:off x="1020" y="3632"/>
              <a:ext cx="3942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/>
                <a:t>过</a:t>
              </a:r>
              <a:r>
                <a:rPr kumimoji="1" lang="en-US" altLang="zh-CN">
                  <a:latin typeface="Times New Roman" panose="02020603050405020304"/>
                </a:rPr>
                <a:t>——</a:t>
              </a:r>
              <a:r>
                <a:rPr kumimoji="1" lang="zh-CN" altLang="en-US"/>
                <a:t>功率因数又由高变低</a:t>
              </a:r>
              <a:r>
                <a:rPr kumimoji="1" lang="en-US" altLang="zh-CN"/>
                <a:t>(</a:t>
              </a:r>
              <a:r>
                <a:rPr kumimoji="1" lang="zh-CN" altLang="en-US"/>
                <a:t>性质不同</a:t>
              </a:r>
              <a:r>
                <a:rPr kumimoji="1" lang="en-US" altLang="zh-CN"/>
                <a:t>)</a:t>
              </a:r>
              <a:endParaRPr kumimoji="1" lang="en-US" altLang="zh-CN"/>
            </a:p>
          </p:txBody>
        </p:sp>
        <p:sp>
          <p:nvSpPr>
            <p:cNvPr id="19480" name="AutoShape 24"/>
            <p:cNvSpPr/>
            <p:nvPr/>
          </p:nvSpPr>
          <p:spPr bwMode="auto">
            <a:xfrm>
              <a:off x="780" y="3144"/>
              <a:ext cx="238" cy="685"/>
            </a:xfrm>
            <a:prstGeom prst="leftBrace">
              <a:avLst>
                <a:gd name="adj1" fmla="val 193333"/>
                <a:gd name="adj2" fmla="val 48592"/>
              </a:avLst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9502" name="Object 46"/>
          <p:cNvGraphicFramePr>
            <a:graphicFrameLocks noChangeAspect="1"/>
          </p:cNvGraphicFramePr>
          <p:nvPr/>
        </p:nvGraphicFramePr>
        <p:xfrm>
          <a:off x="2039938" y="2024063"/>
          <a:ext cx="5392737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6" name="公式" r:id="rId3" imgW="3949700" imgH="558800" progId="Equation.3">
                  <p:embed/>
                </p:oleObj>
              </mc:Choice>
              <mc:Fallback>
                <p:oleObj name="公式" r:id="rId3" imgW="3949700" imgH="5588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2024063"/>
                        <a:ext cx="5392737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03" name="Object 47"/>
          <p:cNvGraphicFramePr>
            <a:graphicFrameLocks noChangeAspect="1"/>
          </p:cNvGraphicFramePr>
          <p:nvPr/>
        </p:nvGraphicFramePr>
        <p:xfrm>
          <a:off x="1752918" y="2780665"/>
          <a:ext cx="4868862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7" name="公式" r:id="rId5" imgW="3060700" imgH="495300" progId="Equation.3">
                  <p:embed/>
                </p:oleObj>
              </mc:Choice>
              <mc:Fallback>
                <p:oleObj name="公式" r:id="rId5" imgW="3060700" imgH="495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918" y="2780665"/>
                        <a:ext cx="4868862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4" name="Line 48"/>
          <p:cNvSpPr>
            <a:spLocks noChangeShapeType="1"/>
          </p:cNvSpPr>
          <p:nvPr/>
        </p:nvSpPr>
        <p:spPr bwMode="auto">
          <a:xfrm>
            <a:off x="2136458" y="4076065"/>
            <a:ext cx="8636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505" name="Object 49"/>
          <p:cNvGraphicFramePr>
            <a:graphicFrameLocks noChangeAspect="1"/>
          </p:cNvGraphicFramePr>
          <p:nvPr/>
        </p:nvGraphicFramePr>
        <p:xfrm>
          <a:off x="3444875" y="3644265"/>
          <a:ext cx="4694238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98" name="公式" r:id="rId7" imgW="2374900" imgH="508000" progId="Equation.3">
                  <p:embed/>
                </p:oleObj>
              </mc:Choice>
              <mc:Fallback>
                <p:oleObj name="公式" r:id="rId7" imgW="2374900" imgH="5080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3644265"/>
                        <a:ext cx="4694238" cy="10080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06" name="Line 50"/>
          <p:cNvSpPr>
            <a:spLocks noChangeShapeType="1"/>
          </p:cNvSpPr>
          <p:nvPr/>
        </p:nvSpPr>
        <p:spPr bwMode="auto">
          <a:xfrm flipV="1">
            <a:off x="10339070" y="1193483"/>
            <a:ext cx="0" cy="2663825"/>
          </a:xfrm>
          <a:prstGeom prst="line">
            <a:avLst/>
          </a:prstGeom>
          <a:noFill/>
          <a:ln w="28575">
            <a:solidFill>
              <a:srgbClr val="FFCC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7" name="Line 51"/>
          <p:cNvSpPr>
            <a:spLocks noChangeShapeType="1"/>
          </p:cNvSpPr>
          <p:nvPr/>
        </p:nvSpPr>
        <p:spPr bwMode="auto">
          <a:xfrm flipV="1">
            <a:off x="8683308" y="1193483"/>
            <a:ext cx="1655762" cy="1081087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9512" name="Group 56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9513" name="Picture 5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14" name="Text Box 5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515" name="Group 59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9516" name="Picture 6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17" name="Text Box 6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9544" name="Group 88"/>
          <p:cNvGrpSpPr/>
          <p:nvPr/>
        </p:nvGrpSpPr>
        <p:grpSpPr bwMode="auto">
          <a:xfrm>
            <a:off x="8683308" y="1914208"/>
            <a:ext cx="2943225" cy="2462212"/>
            <a:chOff x="3152" y="823"/>
            <a:chExt cx="1854" cy="1551"/>
          </a:xfrm>
        </p:grpSpPr>
        <p:grpSp>
          <p:nvGrpSpPr>
            <p:cNvPr id="19527" name="Group 71"/>
            <p:cNvGrpSpPr/>
            <p:nvPr/>
          </p:nvGrpSpPr>
          <p:grpSpPr bwMode="auto">
            <a:xfrm>
              <a:off x="4195" y="1525"/>
              <a:ext cx="279" cy="543"/>
              <a:chOff x="4205" y="1536"/>
              <a:chExt cx="279" cy="543"/>
            </a:xfrm>
          </p:grpSpPr>
          <p:sp>
            <p:nvSpPr>
              <p:cNvPr id="19528" name="Line 72"/>
              <p:cNvSpPr>
                <a:spLocks noChangeShapeType="1"/>
              </p:cNvSpPr>
              <p:nvPr/>
            </p:nvSpPr>
            <p:spPr bwMode="auto">
              <a:xfrm flipV="1">
                <a:off x="4205" y="1536"/>
                <a:ext cx="0" cy="543"/>
              </a:xfrm>
              <a:prstGeom prst="line">
                <a:avLst/>
              </a:prstGeom>
              <a:noFill/>
              <a:ln w="28575">
                <a:solidFill>
                  <a:srgbClr val="FF66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29" name="Object 73"/>
              <p:cNvGraphicFramePr>
                <a:graphicFrameLocks noChangeAspect="1"/>
              </p:cNvGraphicFramePr>
              <p:nvPr/>
            </p:nvGraphicFramePr>
            <p:xfrm>
              <a:off x="4261" y="1583"/>
              <a:ext cx="223" cy="4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299" name="公式" r:id="rId10" imgW="254000" imgH="355600" progId="Equation.3">
                      <p:embed/>
                    </p:oleObj>
                  </mc:Choice>
                  <mc:Fallback>
                    <p:oleObj name="公式" r:id="rId10" imgW="254000" imgH="355600" progId="Equation.3">
                      <p:embed/>
                      <p:pic>
                        <p:nvPicPr>
                          <p:cNvPr id="0" name="Object 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1" y="1583"/>
                            <a:ext cx="223" cy="4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30" name="Group 74"/>
            <p:cNvGrpSpPr/>
            <p:nvPr/>
          </p:nvGrpSpPr>
          <p:grpSpPr bwMode="auto">
            <a:xfrm>
              <a:off x="3152" y="823"/>
              <a:ext cx="1854" cy="395"/>
              <a:chOff x="3152" y="823"/>
              <a:chExt cx="1854" cy="395"/>
            </a:xfrm>
          </p:grpSpPr>
          <p:sp>
            <p:nvSpPr>
              <p:cNvPr id="19531" name="Line 75"/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579" cy="0"/>
              </a:xfrm>
              <a:prstGeom prst="line">
                <a:avLst/>
              </a:prstGeom>
              <a:noFill/>
              <a:ln w="28575">
                <a:solidFill>
                  <a:srgbClr val="FFFF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32" name="Object 76"/>
              <p:cNvGraphicFramePr>
                <a:graphicFrameLocks noChangeAspect="1"/>
              </p:cNvGraphicFramePr>
              <p:nvPr/>
            </p:nvGraphicFramePr>
            <p:xfrm>
              <a:off x="4730" y="823"/>
              <a:ext cx="276" cy="3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00" name="公式" r:id="rId12" imgW="304800" imgH="304800" progId="Equation.3">
                      <p:embed/>
                    </p:oleObj>
                  </mc:Choice>
                  <mc:Fallback>
                    <p:oleObj name="公式" r:id="rId12" imgW="304800" imgH="304800" progId="Equation.3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30" y="823"/>
                            <a:ext cx="276" cy="39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533" name="Group 77"/>
            <p:cNvGrpSpPr/>
            <p:nvPr/>
          </p:nvGrpSpPr>
          <p:grpSpPr bwMode="auto">
            <a:xfrm>
              <a:off x="3152" y="1025"/>
              <a:ext cx="1053" cy="1349"/>
              <a:chOff x="3152" y="1025"/>
              <a:chExt cx="1053" cy="1349"/>
            </a:xfrm>
          </p:grpSpPr>
          <p:sp>
            <p:nvSpPr>
              <p:cNvPr id="19534" name="Line 78"/>
              <p:cNvSpPr>
                <a:spLocks noChangeShapeType="1"/>
              </p:cNvSpPr>
              <p:nvPr/>
            </p:nvSpPr>
            <p:spPr bwMode="auto">
              <a:xfrm>
                <a:off x="3152" y="1060"/>
                <a:ext cx="1053" cy="1019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35" name="Object 79"/>
              <p:cNvGraphicFramePr>
                <a:graphicFrameLocks noChangeAspect="1"/>
              </p:cNvGraphicFramePr>
              <p:nvPr/>
            </p:nvGraphicFramePr>
            <p:xfrm>
              <a:off x="3930" y="1910"/>
              <a:ext cx="219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01" name="公式" r:id="rId14" imgW="241300" imgH="355600" progId="Equation.3">
                      <p:embed/>
                    </p:oleObj>
                  </mc:Choice>
                  <mc:Fallback>
                    <p:oleObj name="公式" r:id="rId14" imgW="241300" imgH="355600" progId="Equation.3">
                      <p:embed/>
                      <p:pic>
                        <p:nvPicPr>
                          <p:cNvPr id="0" name="Object 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0" y="1910"/>
                            <a:ext cx="219" cy="4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36" name="Freeform 80"/>
              <p:cNvSpPr/>
              <p:nvPr/>
            </p:nvSpPr>
            <p:spPr bwMode="auto">
              <a:xfrm>
                <a:off x="3334" y="1075"/>
                <a:ext cx="45" cy="178"/>
              </a:xfrm>
              <a:custGeom>
                <a:avLst/>
                <a:gdLst>
                  <a:gd name="T0" fmla="*/ 0 w 45"/>
                  <a:gd name="T1" fmla="*/ 126 h 126"/>
                  <a:gd name="T2" fmla="*/ 45 w 45"/>
                  <a:gd name="T3" fmla="*/ 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5" h="126">
                    <a:moveTo>
                      <a:pt x="0" y="126"/>
                    </a:moveTo>
                    <a:cubicBezTo>
                      <a:pt x="35" y="91"/>
                      <a:pt x="45" y="54"/>
                      <a:pt x="45" y="0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37" name="Text Box 81"/>
              <p:cNvSpPr txBox="1">
                <a:spLocks noChangeArrowheads="1"/>
              </p:cNvSpPr>
              <p:nvPr/>
            </p:nvSpPr>
            <p:spPr bwMode="auto">
              <a:xfrm>
                <a:off x="3335" y="1025"/>
                <a:ext cx="293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r>
                  <a:rPr kumimoji="1" lang="en-US" altLang="zh-CN" sz="2400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538" name="Group 82"/>
            <p:cNvGrpSpPr/>
            <p:nvPr/>
          </p:nvGrpSpPr>
          <p:grpSpPr bwMode="auto">
            <a:xfrm>
              <a:off x="3152" y="980"/>
              <a:ext cx="1053" cy="553"/>
              <a:chOff x="3288" y="345"/>
              <a:chExt cx="1053" cy="553"/>
            </a:xfrm>
          </p:grpSpPr>
          <p:sp>
            <p:nvSpPr>
              <p:cNvPr id="19539" name="Line 83"/>
              <p:cNvSpPr>
                <a:spLocks noChangeShapeType="1"/>
              </p:cNvSpPr>
              <p:nvPr/>
            </p:nvSpPr>
            <p:spPr bwMode="auto">
              <a:xfrm>
                <a:off x="3288" y="422"/>
                <a:ext cx="1053" cy="476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9540" name="Object 84"/>
              <p:cNvGraphicFramePr>
                <a:graphicFrameLocks noChangeAspect="1"/>
              </p:cNvGraphicFramePr>
              <p:nvPr/>
            </p:nvGraphicFramePr>
            <p:xfrm>
              <a:off x="4204" y="466"/>
              <a:ext cx="136" cy="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302" name="公式" r:id="rId16" imgW="165100" imgH="292100" progId="Equation.3">
                      <p:embed/>
                    </p:oleObj>
                  </mc:Choice>
                  <mc:Fallback>
                    <p:oleObj name="公式" r:id="rId16" imgW="165100" imgH="292100" progId="Equation.3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04" y="466"/>
                            <a:ext cx="136" cy="3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41" name="Freeform 85"/>
              <p:cNvSpPr/>
              <p:nvPr/>
            </p:nvSpPr>
            <p:spPr bwMode="auto">
              <a:xfrm>
                <a:off x="3754" y="422"/>
                <a:ext cx="34" cy="208"/>
              </a:xfrm>
              <a:custGeom>
                <a:avLst/>
                <a:gdLst>
                  <a:gd name="T0" fmla="*/ 18 w 34"/>
                  <a:gd name="T1" fmla="*/ 3 h 147"/>
                  <a:gd name="T2" fmla="*/ 33 w 34"/>
                  <a:gd name="T3" fmla="*/ 81 h 147"/>
                  <a:gd name="T4" fmla="*/ 0 w 34"/>
                  <a:gd name="T5" fmla="*/ 147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4" h="147">
                    <a:moveTo>
                      <a:pt x="18" y="3"/>
                    </a:moveTo>
                    <a:cubicBezTo>
                      <a:pt x="24" y="0"/>
                      <a:pt x="34" y="57"/>
                      <a:pt x="33" y="81"/>
                    </a:cubicBezTo>
                    <a:cubicBezTo>
                      <a:pt x="30" y="105"/>
                      <a:pt x="7" y="133"/>
                      <a:pt x="0" y="147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2" name="Freeform 86"/>
              <p:cNvSpPr/>
              <p:nvPr/>
            </p:nvSpPr>
            <p:spPr bwMode="auto">
              <a:xfrm>
                <a:off x="3787" y="418"/>
                <a:ext cx="33" cy="229"/>
              </a:xfrm>
              <a:custGeom>
                <a:avLst/>
                <a:gdLst>
                  <a:gd name="T0" fmla="*/ 18 w 33"/>
                  <a:gd name="T1" fmla="*/ 0 h 162"/>
                  <a:gd name="T2" fmla="*/ 30 w 33"/>
                  <a:gd name="T3" fmla="*/ 84 h 162"/>
                  <a:gd name="T4" fmla="*/ 0 w 33"/>
                  <a:gd name="T5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3" h="162">
                    <a:moveTo>
                      <a:pt x="18" y="0"/>
                    </a:moveTo>
                    <a:cubicBezTo>
                      <a:pt x="15" y="6"/>
                      <a:pt x="33" y="57"/>
                      <a:pt x="30" y="84"/>
                    </a:cubicBezTo>
                    <a:cubicBezTo>
                      <a:pt x="27" y="111"/>
                      <a:pt x="6" y="146"/>
                      <a:pt x="0" y="162"/>
                    </a:cubicBezTo>
                  </a:path>
                </a:pathLst>
              </a:custGeom>
              <a:noFill/>
              <a:ln w="28575" cap="flat" cmpd="sng">
                <a:solidFill>
                  <a:srgbClr val="66FF3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43" name="Text Box 87"/>
              <p:cNvSpPr txBox="1">
                <a:spLocks noChangeArrowheads="1"/>
              </p:cNvSpPr>
              <p:nvPr/>
            </p:nvSpPr>
            <p:spPr bwMode="auto">
              <a:xfrm>
                <a:off x="3807" y="345"/>
                <a:ext cx="293" cy="2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sz="2400" b="0" i="1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j</a:t>
                </a:r>
                <a:r>
                  <a:rPr kumimoji="1" lang="en-US" altLang="zh-CN" sz="2400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kumimoji="1" lang="en-US" altLang="zh-CN" sz="24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9548" name="Group 92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9549" name="Picture 93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550" name="Text Box 9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69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/>
              <a:t>   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功率因数续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2000"/>
                                        <p:tgtEl>
                                          <p:spTgt spid="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3000"/>
                                        <p:tgtEl>
                                          <p:spTgt spid="1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2000"/>
                                        <p:tgtEl>
                                          <p:spTgt spid="1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 animBg="1" autoUpdateAnimBg="0"/>
      <p:bldP spid="19504" grpId="0" bldLvl="0" animBg="1"/>
      <p:bldP spid="19506" grpId="0" bldLvl="0" animBg="1"/>
      <p:bldP spid="19507" grpId="0" bldLvl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843915" y="1479550"/>
            <a:ext cx="5791200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 anchor="ctr">
            <a:spAutoFit/>
          </a:bodyPr>
          <a:lstStyle/>
          <a:p>
            <a:pPr algn="l"/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</a:rPr>
              <a:t>并联电容也可以用功率三角形确定：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35" name="Group 3"/>
          <p:cNvGrpSpPr/>
          <p:nvPr/>
        </p:nvGrpSpPr>
        <p:grpSpPr bwMode="auto">
          <a:xfrm>
            <a:off x="8233728" y="1555433"/>
            <a:ext cx="3375025" cy="2795588"/>
            <a:chOff x="624" y="756"/>
            <a:chExt cx="2126" cy="1761"/>
          </a:xfrm>
        </p:grpSpPr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>
              <a:off x="624" y="2160"/>
              <a:ext cx="1296" cy="0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7" name="Line 5"/>
            <p:cNvSpPr>
              <a:spLocks noChangeShapeType="1"/>
            </p:cNvSpPr>
            <p:nvPr/>
          </p:nvSpPr>
          <p:spPr bwMode="auto">
            <a:xfrm flipV="1">
              <a:off x="1920" y="768"/>
              <a:ext cx="0" cy="139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 flipH="1">
              <a:off x="624" y="768"/>
              <a:ext cx="1296" cy="1392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Line 7"/>
            <p:cNvSpPr>
              <a:spLocks noChangeShapeType="1"/>
            </p:cNvSpPr>
            <p:nvPr/>
          </p:nvSpPr>
          <p:spPr bwMode="auto">
            <a:xfrm flipV="1">
              <a:off x="624" y="1344"/>
              <a:ext cx="1296" cy="816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Freeform 8"/>
            <p:cNvSpPr/>
            <p:nvPr/>
          </p:nvSpPr>
          <p:spPr bwMode="auto">
            <a:xfrm>
              <a:off x="768" y="2004"/>
              <a:ext cx="60" cy="156"/>
            </a:xfrm>
            <a:custGeom>
              <a:avLst/>
              <a:gdLst>
                <a:gd name="T0" fmla="*/ 0 w 60"/>
                <a:gd name="T1" fmla="*/ 0 h 156"/>
                <a:gd name="T2" fmla="*/ 60 w 60"/>
                <a:gd name="T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0" h="156">
                  <a:moveTo>
                    <a:pt x="0" y="0"/>
                  </a:moveTo>
                  <a:cubicBezTo>
                    <a:pt x="29" y="44"/>
                    <a:pt x="60" y="102"/>
                    <a:pt x="60" y="156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Freeform 9"/>
            <p:cNvSpPr/>
            <p:nvPr/>
          </p:nvSpPr>
          <p:spPr bwMode="auto">
            <a:xfrm>
              <a:off x="1011" y="1917"/>
              <a:ext cx="96" cy="240"/>
            </a:xfrm>
            <a:custGeom>
              <a:avLst/>
              <a:gdLst>
                <a:gd name="T0" fmla="*/ 0 w 96"/>
                <a:gd name="T1" fmla="*/ 0 h 240"/>
                <a:gd name="T2" fmla="*/ 75 w 96"/>
                <a:gd name="T3" fmla="*/ 96 h 240"/>
                <a:gd name="T4" fmla="*/ 96 w 9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6" h="240">
                  <a:moveTo>
                    <a:pt x="0" y="0"/>
                  </a:moveTo>
                  <a:cubicBezTo>
                    <a:pt x="5" y="15"/>
                    <a:pt x="59" y="56"/>
                    <a:pt x="75" y="96"/>
                  </a:cubicBezTo>
                  <a:cubicBezTo>
                    <a:pt x="91" y="136"/>
                    <a:pt x="92" y="210"/>
                    <a:pt x="96" y="240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2" name="Text Box 10"/>
            <p:cNvSpPr txBox="1">
              <a:spLocks noChangeArrowheads="1"/>
            </p:cNvSpPr>
            <p:nvPr/>
          </p:nvSpPr>
          <p:spPr bwMode="auto">
            <a:xfrm>
              <a:off x="747" y="1828"/>
              <a:ext cx="32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1043" y="1804"/>
              <a:ext cx="32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Symbol" panose="05050102010706020507" pitchFamily="18" charset="2"/>
                  <a:ea typeface="宋体" panose="02010600030101010101" pitchFamily="2" charset="-122"/>
                </a:rPr>
                <a:t>j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4" name="Text Box 12"/>
            <p:cNvSpPr txBox="1">
              <a:spLocks noChangeArrowheads="1"/>
            </p:cNvSpPr>
            <p:nvPr/>
          </p:nvSpPr>
          <p:spPr bwMode="auto">
            <a:xfrm>
              <a:off x="1191" y="2188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5" name="AutoShape 13"/>
            <p:cNvSpPr/>
            <p:nvPr/>
          </p:nvSpPr>
          <p:spPr bwMode="auto">
            <a:xfrm>
              <a:off x="1968" y="768"/>
              <a:ext cx="96" cy="576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6" name="Text Box 14"/>
            <p:cNvSpPr txBox="1">
              <a:spLocks noChangeArrowheads="1"/>
            </p:cNvSpPr>
            <p:nvPr/>
          </p:nvSpPr>
          <p:spPr bwMode="auto">
            <a:xfrm>
              <a:off x="1996" y="892"/>
              <a:ext cx="37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7" name="AutoShape 15"/>
            <p:cNvSpPr/>
            <p:nvPr/>
          </p:nvSpPr>
          <p:spPr bwMode="auto">
            <a:xfrm>
              <a:off x="2304" y="756"/>
              <a:ext cx="96" cy="1440"/>
            </a:xfrm>
            <a:prstGeom prst="rightBrace">
              <a:avLst>
                <a:gd name="adj1" fmla="val 125000"/>
                <a:gd name="adj2" fmla="val 50000"/>
              </a:avLst>
            </a:prstGeom>
            <a:noFill/>
            <a:ln w="2857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8" name="Text Box 16"/>
            <p:cNvSpPr txBox="1">
              <a:spLocks noChangeArrowheads="1"/>
            </p:cNvSpPr>
            <p:nvPr/>
          </p:nvSpPr>
          <p:spPr bwMode="auto">
            <a:xfrm>
              <a:off x="2392" y="1324"/>
              <a:ext cx="358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9" name="Text Box 17"/>
            <p:cNvSpPr txBox="1">
              <a:spLocks noChangeArrowheads="1"/>
            </p:cNvSpPr>
            <p:nvPr/>
          </p:nvSpPr>
          <p:spPr bwMode="auto">
            <a:xfrm>
              <a:off x="1659" y="1660"/>
              <a:ext cx="27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2933720" y="2164020"/>
          <a:ext cx="4986337" cy="19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06" name="公式" r:id="rId1" imgW="3098800" imgH="1181100" progId="Equation.3">
                  <p:embed/>
                </p:oleObj>
              </mc:Choice>
              <mc:Fallback>
                <p:oleObj name="公式" r:id="rId1" imgW="3098800" imgH="11811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20" y="2164020"/>
                        <a:ext cx="4986337" cy="19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881380" y="3645535"/>
            <a:ext cx="2546350" cy="52197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kumimoji="1" lang="zh-CN" altLang="en-US"/>
              <a:t>从功率角度看</a:t>
            </a:r>
            <a:r>
              <a:rPr kumimoji="1" lang="en-US" altLang="zh-CN"/>
              <a:t>:</a:t>
            </a:r>
            <a:endParaRPr kumimoji="1" lang="en-US" altLang="zh-CN"/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737870" y="4109720"/>
            <a:ext cx="10353040" cy="215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572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47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 algn="l" eaLnBrk="1" latinLnBrk="0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并联电容后，电源向负载输送的有功功率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 cos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=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不变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l" eaLnBrk="1" latinLnBrk="0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但电源向负载输送的无功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sin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UI</a:t>
            </a:r>
            <a:r>
              <a: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L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sin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减少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了，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l" eaLnBrk="1" latinLnBrk="0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减少的这部分无功功率由电容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/>
                <a:ea typeface="楷体_GB2312" pitchFamily="49" charset="-122"/>
              </a:rPr>
              <a:t>“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产生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/>
                <a:ea typeface="楷体_GB2312" pitchFamily="49" charset="-122"/>
              </a:rPr>
              <a:t>”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来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补偿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 algn="l" eaLnBrk="1" latinLnBrk="0" hangingPunct="1">
              <a:lnSpc>
                <a:spcPct val="120000"/>
              </a:lnSpc>
            </a:pP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使感性负载吸收的无功功率</a:t>
            </a:r>
            <a:r>
              <a:rPr kumimoji="1"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不变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，而功率因数得到改善。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8457" name="Group 2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8458" name="Picture 26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59" name="Text Box 2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60" name="Group 2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8461" name="Picture 29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62" name="Text Box 3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8469" name="Group 37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8470" name="Picture 38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71" name="Text Box 3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382498" y="2686720"/>
            <a:ext cx="23882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·U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</a:t>
            </a:r>
            <a:r>
              <a:rPr lang="el-GR" altLang="zh-CN" dirty="0">
                <a:solidFill>
                  <a:srgbClr val="FF0000"/>
                </a:solidFill>
                <a:latin typeface="+mn-lt"/>
              </a:rPr>
              <a:t>ω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CU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·U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09143" y="1512659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也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可用导纳三角形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功率因数续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0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 animBg="1" autoUpdateAnimBg="0"/>
      <p:bldP spid="18451" grpId="0" bldLvl="0" animBg="1" autoUpdateAnimBg="0"/>
      <p:bldP spid="18452" grpId="0" bldLvl="0" animBg="1" autoUpdateAnimBg="0"/>
      <p:bldP spid="2" grpId="0"/>
      <p:bldP spid="3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1201420" y="1088390"/>
            <a:ext cx="1013142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     </a:t>
            </a:r>
            <a:r>
              <a:rPr kumimoji="1" lang="zh-CN" altLang="en-US" dirty="0"/>
              <a:t>已知：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=50Hz,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=220V, 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=10kW, cos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=0.6</a:t>
            </a:r>
            <a:r>
              <a:rPr kumimoji="1" lang="zh-CN" altLang="en-US" dirty="0"/>
              <a:t>，要使功率因数提高到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0.9</a:t>
            </a:r>
            <a:r>
              <a:rPr kumimoji="1" lang="en-US" altLang="zh-CN" dirty="0"/>
              <a:t> , </a:t>
            </a:r>
            <a:r>
              <a:rPr kumimoji="1" lang="zh-CN" altLang="en-US" dirty="0"/>
              <a:t>求并联电容</a:t>
            </a:r>
            <a:r>
              <a:rPr kumimoji="1" lang="en-US" altLang="zh-CN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i="1" dirty="0"/>
              <a:t>，</a:t>
            </a:r>
            <a:r>
              <a:rPr kumimoji="1" lang="zh-CN" altLang="en-US" dirty="0"/>
              <a:t>并联前后电路的总电流各为多大？</a:t>
            </a:r>
            <a:endParaRPr kumimoji="1" lang="zh-CN" altLang="en-US" dirty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492568" y="2311083"/>
          <a:ext cx="3646487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64" name="公式" r:id="rId1" imgW="2438400" imgH="342900" progId="Equation.3">
                  <p:embed/>
                </p:oleObj>
              </mc:Choice>
              <mc:Fallback>
                <p:oleObj name="公式" r:id="rId1" imgW="2438400" imgH="342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568" y="2311083"/>
                        <a:ext cx="3646487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985520" y="1265873"/>
            <a:ext cx="12969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4-3</a:t>
            </a:r>
            <a:endParaRPr kumimoji="1" lang="en-US" altLang="zh-CN" sz="3200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61" name="Text Box 53"/>
          <p:cNvSpPr txBox="1">
            <a:spLocks noChangeArrowheads="1"/>
          </p:cNvSpPr>
          <p:nvPr/>
        </p:nvSpPr>
        <p:spPr bwMode="auto">
          <a:xfrm>
            <a:off x="699770" y="2312353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62" name="Object 54"/>
          <p:cNvGraphicFramePr>
            <a:graphicFrameLocks noChangeAspect="1"/>
          </p:cNvGraphicFramePr>
          <p:nvPr/>
        </p:nvGraphicFramePr>
        <p:xfrm>
          <a:off x="5272088" y="2250123"/>
          <a:ext cx="3773487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65" name="公式" r:id="rId3" imgW="2501900" imgH="342900" progId="Equation.3">
                  <p:embed/>
                </p:oleObj>
              </mc:Choice>
              <mc:Fallback>
                <p:oleObj name="公式" r:id="rId3" imgW="2501900" imgH="3429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2250123"/>
                        <a:ext cx="3773487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77" name="Object 69"/>
          <p:cNvGraphicFramePr>
            <a:graphicFrameLocks noChangeAspect="1"/>
          </p:cNvGraphicFramePr>
          <p:nvPr/>
        </p:nvGraphicFramePr>
        <p:xfrm>
          <a:off x="1386840" y="2814320"/>
          <a:ext cx="7337425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66" name="公式" r:id="rId5" imgW="4737100" imgH="1257300" progId="Equation.3">
                  <p:embed/>
                </p:oleObj>
              </mc:Choice>
              <mc:Fallback>
                <p:oleObj name="公式" r:id="rId5" imgW="4737100" imgH="1257300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6840" y="2814320"/>
                        <a:ext cx="7337425" cy="193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08" name="Object 100"/>
          <p:cNvGraphicFramePr>
            <a:graphicFrameLocks noChangeAspect="1"/>
          </p:cNvGraphicFramePr>
          <p:nvPr/>
        </p:nvGraphicFramePr>
        <p:xfrm>
          <a:off x="4135438" y="4508500"/>
          <a:ext cx="588962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67" name="公式" r:id="rId7" imgW="3746500" imgH="673100" progId="Equation.3">
                  <p:embed/>
                </p:oleObj>
              </mc:Choice>
              <mc:Fallback>
                <p:oleObj name="公式" r:id="rId7" imgW="3746500" imgH="673100" progId="Equation.3">
                  <p:embed/>
                  <p:pic>
                    <p:nvPicPr>
                      <p:cNvPr id="0" name="Object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5438" y="4508500"/>
                        <a:ext cx="5889625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509" name="Text Box 101"/>
          <p:cNvSpPr txBox="1">
            <a:spLocks noChangeArrowheads="1"/>
          </p:cNvSpPr>
          <p:nvPr/>
        </p:nvSpPr>
        <p:spPr bwMode="auto">
          <a:xfrm>
            <a:off x="1560830" y="5011420"/>
            <a:ext cx="22821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未并电容时：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510" name="Text Box 102"/>
          <p:cNvSpPr txBox="1">
            <a:spLocks noChangeArrowheads="1"/>
          </p:cNvSpPr>
          <p:nvPr/>
        </p:nvSpPr>
        <p:spPr bwMode="auto">
          <a:xfrm>
            <a:off x="1560830" y="5661025"/>
            <a:ext cx="22212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并联电容后：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7511" name="Object 103"/>
          <p:cNvGraphicFramePr>
            <a:graphicFrameLocks noChangeAspect="1"/>
          </p:cNvGraphicFramePr>
          <p:nvPr/>
        </p:nvGraphicFramePr>
        <p:xfrm>
          <a:off x="4071938" y="5445125"/>
          <a:ext cx="5011737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68" name="公式" r:id="rId9" imgW="3314700" imgH="673100" progId="Equation.3">
                  <p:embed/>
                </p:oleObj>
              </mc:Choice>
              <mc:Fallback>
                <p:oleObj name="公式" r:id="rId9" imgW="3314700" imgH="673100" progId="Equation.3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5445125"/>
                        <a:ext cx="5011737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516" name="Group 108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17517" name="Picture 109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18" name="Text Box 110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19" name="Group 111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17520" name="Picture 112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21" name="Text Box 113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60" name="Group 152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17561" name="Picture 153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62" name="Text Box 154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7563" name="Group 155"/>
          <p:cNvGrpSpPr/>
          <p:nvPr/>
        </p:nvGrpSpPr>
        <p:grpSpPr bwMode="auto">
          <a:xfrm>
            <a:off x="9115425" y="2513013"/>
            <a:ext cx="2527300" cy="2012949"/>
            <a:chOff x="1293" y="858"/>
            <a:chExt cx="1592" cy="1268"/>
          </a:xfrm>
        </p:grpSpPr>
        <p:grpSp>
          <p:nvGrpSpPr>
            <p:cNvPr id="17564" name="Group 156"/>
            <p:cNvGrpSpPr/>
            <p:nvPr/>
          </p:nvGrpSpPr>
          <p:grpSpPr bwMode="auto">
            <a:xfrm>
              <a:off x="2597" y="1443"/>
              <a:ext cx="288" cy="92"/>
              <a:chOff x="2208" y="1732"/>
              <a:chExt cx="174" cy="93"/>
            </a:xfrm>
          </p:grpSpPr>
          <p:sp>
            <p:nvSpPr>
              <p:cNvPr id="17565" name="Line 157"/>
              <p:cNvSpPr>
                <a:spLocks noChangeShapeType="1"/>
              </p:cNvSpPr>
              <p:nvPr/>
            </p:nvSpPr>
            <p:spPr bwMode="auto">
              <a:xfrm>
                <a:off x="2208" y="1732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566" name="Line 158"/>
              <p:cNvSpPr>
                <a:spLocks noChangeShapeType="1"/>
              </p:cNvSpPr>
              <p:nvPr/>
            </p:nvSpPr>
            <p:spPr bwMode="auto">
              <a:xfrm>
                <a:off x="2208" y="1824"/>
                <a:ext cx="174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567" name="Line 159"/>
            <p:cNvSpPr>
              <a:spLocks noChangeShapeType="1"/>
            </p:cNvSpPr>
            <p:nvPr/>
          </p:nvSpPr>
          <p:spPr bwMode="auto">
            <a:xfrm>
              <a:off x="2069" y="911"/>
              <a:ext cx="3" cy="61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68" name="Line 160"/>
            <p:cNvSpPr>
              <a:spLocks noChangeShapeType="1"/>
            </p:cNvSpPr>
            <p:nvPr/>
          </p:nvSpPr>
          <p:spPr bwMode="auto">
            <a:xfrm>
              <a:off x="1445" y="911"/>
              <a:ext cx="1284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69" name="Line 161"/>
            <p:cNvSpPr>
              <a:spLocks noChangeShapeType="1"/>
            </p:cNvSpPr>
            <p:nvPr/>
          </p:nvSpPr>
          <p:spPr bwMode="auto">
            <a:xfrm>
              <a:off x="2729" y="911"/>
              <a:ext cx="0" cy="52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0" name="Line 162"/>
            <p:cNvSpPr>
              <a:spLocks noChangeShapeType="1"/>
            </p:cNvSpPr>
            <p:nvPr/>
          </p:nvSpPr>
          <p:spPr bwMode="auto">
            <a:xfrm>
              <a:off x="2729" y="1535"/>
              <a:ext cx="0" cy="57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1" name="Line 163"/>
            <p:cNvSpPr>
              <a:spLocks noChangeShapeType="1"/>
            </p:cNvSpPr>
            <p:nvPr/>
          </p:nvSpPr>
          <p:spPr bwMode="auto">
            <a:xfrm>
              <a:off x="2064" y="1888"/>
              <a:ext cx="5" cy="223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2" name="Line 164"/>
            <p:cNvSpPr>
              <a:spLocks noChangeShapeType="1"/>
            </p:cNvSpPr>
            <p:nvPr/>
          </p:nvSpPr>
          <p:spPr bwMode="auto">
            <a:xfrm>
              <a:off x="1493" y="2111"/>
              <a:ext cx="124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3" name="Text Box 165"/>
            <p:cNvSpPr txBox="1">
              <a:spLocks noChangeArrowheads="1"/>
            </p:cNvSpPr>
            <p:nvPr/>
          </p:nvSpPr>
          <p:spPr bwMode="auto">
            <a:xfrm>
              <a:off x="1790" y="1563"/>
              <a:ext cx="240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74" name="Text Box 166"/>
            <p:cNvSpPr txBox="1">
              <a:spLocks noChangeArrowheads="1"/>
            </p:cNvSpPr>
            <p:nvPr/>
          </p:nvSpPr>
          <p:spPr bwMode="auto">
            <a:xfrm>
              <a:off x="1772" y="1083"/>
              <a:ext cx="25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75" name="Text Box 167"/>
            <p:cNvSpPr txBox="1">
              <a:spLocks noChangeArrowheads="1"/>
            </p:cNvSpPr>
            <p:nvPr/>
          </p:nvSpPr>
          <p:spPr bwMode="auto">
            <a:xfrm>
              <a:off x="2347" y="1323"/>
              <a:ext cx="265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76" name="Line 168"/>
            <p:cNvSpPr>
              <a:spLocks noChangeShapeType="1"/>
            </p:cNvSpPr>
            <p:nvPr/>
          </p:nvSpPr>
          <p:spPr bwMode="auto">
            <a:xfrm>
              <a:off x="2064" y="935"/>
              <a:ext cx="0" cy="18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77" name="Line 169"/>
            <p:cNvSpPr>
              <a:spLocks noChangeShapeType="1"/>
            </p:cNvSpPr>
            <p:nvPr/>
          </p:nvSpPr>
          <p:spPr bwMode="auto">
            <a:xfrm>
              <a:off x="2735" y="981"/>
              <a:ext cx="0" cy="272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578" name="Object 170"/>
            <p:cNvGraphicFramePr>
              <a:graphicFrameLocks noChangeAspect="1"/>
            </p:cNvGraphicFramePr>
            <p:nvPr/>
          </p:nvGraphicFramePr>
          <p:xfrm>
            <a:off x="1294" y="1424"/>
            <a:ext cx="25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69" name="公式" r:id="rId12" imgW="241300" imgH="304800" progId="Equation.3">
                    <p:embed/>
                  </p:oleObj>
                </mc:Choice>
                <mc:Fallback>
                  <p:oleObj name="公式" r:id="rId12" imgW="241300" imgH="304800" progId="Equation.3">
                    <p:embed/>
                    <p:pic>
                      <p:nvPicPr>
                        <p:cNvPr id="0" name="Object 1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4" y="1424"/>
                          <a:ext cx="25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79" name="Object 171"/>
            <p:cNvGraphicFramePr>
              <a:graphicFrameLocks noChangeAspect="1"/>
            </p:cNvGraphicFramePr>
            <p:nvPr/>
          </p:nvGraphicFramePr>
          <p:xfrm>
            <a:off x="1655" y="932"/>
            <a:ext cx="173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70" name="公式" r:id="rId14" imgW="165100" imgH="292100" progId="Equation.3">
                    <p:embed/>
                  </p:oleObj>
                </mc:Choice>
                <mc:Fallback>
                  <p:oleObj name="公式" r:id="rId14" imgW="165100" imgH="292100" progId="Equation.3">
                    <p:embed/>
                    <p:pic>
                      <p:nvPicPr>
                        <p:cNvPr id="0" name="Object 1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32"/>
                          <a:ext cx="173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80" name="Object 172"/>
            <p:cNvGraphicFramePr>
              <a:graphicFrameLocks noChangeAspect="1"/>
            </p:cNvGraphicFramePr>
            <p:nvPr/>
          </p:nvGraphicFramePr>
          <p:xfrm>
            <a:off x="2136" y="890"/>
            <a:ext cx="21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71" name="公式" r:id="rId16" imgW="241300" imgH="355600" progId="Equation.3">
                    <p:embed/>
                  </p:oleObj>
                </mc:Choice>
                <mc:Fallback>
                  <p:oleObj name="公式" r:id="rId16" imgW="241300" imgH="355600" progId="Equation.3">
                    <p:embed/>
                    <p:pic>
                      <p:nvPicPr>
                        <p:cNvPr id="0" name="Object 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890"/>
                          <a:ext cx="218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581" name="Object 173"/>
            <p:cNvGraphicFramePr>
              <a:graphicFrameLocks noChangeAspect="1"/>
            </p:cNvGraphicFramePr>
            <p:nvPr/>
          </p:nvGraphicFramePr>
          <p:xfrm>
            <a:off x="2426" y="981"/>
            <a:ext cx="245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72" name="公式" r:id="rId18" imgW="254000" imgH="355600" progId="Equation.3">
                    <p:embed/>
                  </p:oleObj>
                </mc:Choice>
                <mc:Fallback>
                  <p:oleObj name="公式" r:id="rId18" imgW="254000" imgH="355600" progId="Equation.3">
                    <p:embed/>
                    <p:pic>
                      <p:nvPicPr>
                        <p:cNvPr id="0" name="Object 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981"/>
                          <a:ext cx="245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582" name="Line 174"/>
            <p:cNvSpPr>
              <a:spLocks noChangeShapeType="1"/>
            </p:cNvSpPr>
            <p:nvPr/>
          </p:nvSpPr>
          <p:spPr bwMode="auto">
            <a:xfrm>
              <a:off x="1519" y="908"/>
              <a:ext cx="336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583" name="Text Box 175"/>
            <p:cNvSpPr txBox="1">
              <a:spLocks noChangeArrowheads="1"/>
            </p:cNvSpPr>
            <p:nvPr/>
          </p:nvSpPr>
          <p:spPr bwMode="auto">
            <a:xfrm>
              <a:off x="1293" y="987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84" name="Text Box 176"/>
            <p:cNvSpPr txBox="1">
              <a:spLocks noChangeArrowheads="1"/>
            </p:cNvSpPr>
            <p:nvPr/>
          </p:nvSpPr>
          <p:spPr bwMode="auto">
            <a:xfrm>
              <a:off x="1341" y="1659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585" name="Oval 177"/>
            <p:cNvSpPr>
              <a:spLocks noChangeArrowheads="1"/>
            </p:cNvSpPr>
            <p:nvPr/>
          </p:nvSpPr>
          <p:spPr bwMode="auto">
            <a:xfrm>
              <a:off x="1425" y="205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586" name="Oval 178"/>
            <p:cNvSpPr>
              <a:spLocks noChangeArrowheads="1"/>
            </p:cNvSpPr>
            <p:nvPr/>
          </p:nvSpPr>
          <p:spPr bwMode="auto">
            <a:xfrm>
              <a:off x="1397" y="858"/>
              <a:ext cx="64" cy="74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7587" name="Rectangle 179"/>
            <p:cNvSpPr>
              <a:spLocks noChangeArrowheads="1"/>
            </p:cNvSpPr>
            <p:nvPr/>
          </p:nvSpPr>
          <p:spPr bwMode="auto">
            <a:xfrm>
              <a:off x="2008" y="111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588" name="Group 180"/>
            <p:cNvGrpSpPr/>
            <p:nvPr/>
          </p:nvGrpSpPr>
          <p:grpSpPr bwMode="auto">
            <a:xfrm rot="10800000">
              <a:off x="2064" y="1525"/>
              <a:ext cx="90" cy="363"/>
              <a:chOff x="1565" y="2614"/>
              <a:chExt cx="90" cy="486"/>
            </a:xfrm>
          </p:grpSpPr>
          <p:sp>
            <p:nvSpPr>
              <p:cNvPr id="17589" name="Arc 181"/>
              <p:cNvSpPr/>
              <p:nvPr/>
            </p:nvSpPr>
            <p:spPr bwMode="auto">
              <a:xfrm rot="21600000" flipH="1" flipV="1">
                <a:off x="1565" y="2860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0" name="Arc 182"/>
              <p:cNvSpPr/>
              <p:nvPr/>
            </p:nvSpPr>
            <p:spPr bwMode="auto">
              <a:xfrm rot="21600000" flipH="1" flipV="1">
                <a:off x="1565" y="2737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1" name="Arc 183"/>
              <p:cNvSpPr/>
              <p:nvPr/>
            </p:nvSpPr>
            <p:spPr bwMode="auto">
              <a:xfrm rot="21600000" flipH="1" flipV="1">
                <a:off x="1565" y="261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592" name="Arc 184"/>
              <p:cNvSpPr/>
              <p:nvPr/>
            </p:nvSpPr>
            <p:spPr bwMode="auto">
              <a:xfrm rot="21600000" flipH="1" flipV="1">
                <a:off x="1565" y="2984"/>
                <a:ext cx="90" cy="116"/>
              </a:xfrm>
              <a:custGeom>
                <a:avLst/>
                <a:gdLst>
                  <a:gd name="G0" fmla="+- 1123 0 0"/>
                  <a:gd name="G1" fmla="+- 21600 0 0"/>
                  <a:gd name="G2" fmla="+- 21600 0 0"/>
                  <a:gd name="T0" fmla="*/ 1123 w 22723"/>
                  <a:gd name="T1" fmla="*/ 0 h 43200"/>
                  <a:gd name="T2" fmla="*/ 0 w 22723"/>
                  <a:gd name="T3" fmla="*/ 43171 h 43200"/>
                  <a:gd name="T4" fmla="*/ 1123 w 22723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2723" h="43200" fill="none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</a:path>
                  <a:path w="22723" h="43200" stroke="0" extrusionOk="0">
                    <a:moveTo>
                      <a:pt x="1122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200"/>
                      <a:pt x="374" y="43190"/>
                      <a:pt x="0" y="43170"/>
                    </a:cubicBezTo>
                    <a:lnTo>
                      <a:pt x="1123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3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功率分析例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7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" fill="hold"/>
                                        <p:tgtEl>
                                          <p:spTgt spid="174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000"/>
                                        <p:tgtEl>
                                          <p:spTgt spid="1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2000"/>
                                        <p:tgtEl>
                                          <p:spTgt spid="1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2000"/>
                                        <p:tgtEl>
                                          <p:spTgt spid="1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ldLvl="0" animBg="1" autoUpdateAnimBg="0"/>
      <p:bldP spid="17413" grpId="0" bldLvl="0" animBg="1"/>
      <p:bldP spid="17461" grpId="0" bldLvl="0" animBg="1" autoUpdateAnimBg="0"/>
      <p:bldP spid="17509" grpId="0" bldLvl="0" animBg="1"/>
      <p:bldP spid="17510" grpId="0" bldLvl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1708150" y="1262380"/>
            <a:ext cx="970089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dirty="0"/>
              <a:t>    </a:t>
            </a:r>
            <a:r>
              <a:rPr kumimoji="1" lang="zh-CN" altLang="en-US" dirty="0"/>
              <a:t>若要使功率因数从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0.9</a:t>
            </a:r>
            <a:r>
              <a:rPr kumimoji="1" lang="zh-CN" altLang="en-US" dirty="0"/>
              <a:t>再提高到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</a:rPr>
              <a:t>0.95</a:t>
            </a:r>
            <a:r>
              <a:rPr kumimoji="1" lang="en-US" altLang="zh-CN" dirty="0">
                <a:latin typeface="Times New Roman" panose="02020603050405020304" pitchFamily="18" charset="0"/>
              </a:rPr>
              <a:t> </a:t>
            </a:r>
            <a:r>
              <a:rPr kumimoji="1" lang="en-US" altLang="zh-CN" dirty="0"/>
              <a:t>, </a:t>
            </a:r>
            <a:r>
              <a:rPr kumimoji="1" lang="zh-CN" altLang="en-US" dirty="0"/>
              <a:t>问还应增加多少并联电容</a:t>
            </a:r>
            <a:r>
              <a:rPr kumimoji="1" lang="zh-CN" altLang="en-US" i="1" dirty="0"/>
              <a:t>，</a:t>
            </a:r>
            <a:r>
              <a:rPr kumimoji="1" lang="zh-CN" altLang="en-US" dirty="0"/>
              <a:t>此时电路的总电流是多大？</a:t>
            </a:r>
            <a:endParaRPr kumimoji="1" lang="zh-CN" altLang="en-US" dirty="0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6835140" y="2420620"/>
          <a:ext cx="43592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0" name="公式" r:id="rId1" imgW="2590800" imgH="342900" progId="Equation.3">
                  <p:embed/>
                </p:oleObj>
              </mc:Choice>
              <mc:Fallback>
                <p:oleObj name="公式" r:id="rId1" imgW="2590800" imgH="342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140" y="2420620"/>
                        <a:ext cx="435927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14718" y="2489835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072640" y="2417128"/>
          <a:ext cx="4402138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1" name="公式" r:id="rId3" imgW="2578100" imgH="342900" progId="Equation.3">
                  <p:embed/>
                </p:oleObj>
              </mc:Choice>
              <mc:Fallback>
                <p:oleObj name="公式" r:id="rId3" imgW="2578100" imgH="342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2640" y="2417128"/>
                        <a:ext cx="4402138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089150" y="2954655"/>
          <a:ext cx="7661275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2" name="公式" r:id="rId5" imgW="4711700" imgH="1257300" progId="Equation.3">
                  <p:embed/>
                </p:oleObj>
              </mc:Choice>
              <mc:Fallback>
                <p:oleObj name="公式" r:id="rId5" imgW="4711700" imgH="1257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954655"/>
                        <a:ext cx="7661275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6119813" y="3013710"/>
          <a:ext cx="37211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43" name="公式" r:id="rId7" imgW="2095500" imgH="558800" progId="Equation.3">
                  <p:embed/>
                </p:oleObj>
              </mc:Choice>
              <mc:Fallback>
                <p:oleObj name="公式" r:id="rId7" imgW="20955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9813" y="3013710"/>
                        <a:ext cx="37211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657860" y="4977765"/>
            <a:ext cx="11176000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571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525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en-US" altLang="zh-CN" b="0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dirty="0" smtClean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提高后，线路上总电流减少，但继续提高</a:t>
            </a:r>
            <a:r>
              <a:rPr kumimoji="1" lang="en-US" altLang="zh-CN" b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所需电容很大，增加成本，总电流减小却不明显。因此一般将</a:t>
            </a:r>
            <a:r>
              <a:rPr kumimoji="1" lang="en-US" altLang="zh-CN" b="0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cos</a:t>
            </a:r>
            <a:r>
              <a:rPr kumimoji="1" lang="en-US" altLang="zh-CN" b="0" i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提高到</a:t>
            </a:r>
            <a:r>
              <a:rPr kumimoji="1" lang="en-US" altLang="zh-CN" b="0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0.9</a:t>
            </a:r>
            <a:r>
              <a: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即可。</a:t>
            </a:r>
            <a:endParaRPr kumimoji="1" lang="zh-CN" altLang="en-US" dirty="0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6398" name="Group 1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6399" name="Picture 15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0" name="Text Box 1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01" name="Group 1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6402" name="Picture 18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3" name="Text Box 1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6407" name="Group 23"/>
          <p:cNvGrpSpPr/>
          <p:nvPr/>
        </p:nvGrpSpPr>
        <p:grpSpPr bwMode="auto">
          <a:xfrm>
            <a:off x="235619" y="4507548"/>
            <a:ext cx="1908764" cy="850900"/>
            <a:chOff x="385" y="3022"/>
            <a:chExt cx="1304" cy="536"/>
          </a:xfrm>
        </p:grpSpPr>
        <p:pic>
          <p:nvPicPr>
            <p:cNvPr id="16408" name="Picture 24" descr="12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09" name="Text Box 25"/>
            <p:cNvSpPr txBox="1">
              <a:spLocks noChangeArrowheads="1"/>
            </p:cNvSpPr>
            <p:nvPr/>
          </p:nvSpPr>
          <p:spPr bwMode="auto">
            <a:xfrm>
              <a:off x="793" y="3116"/>
              <a:ext cx="896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 dirty="0" smtClean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</a:t>
              </a:r>
              <a:r>
                <a:rPr kumimoji="1" lang="en-US" altLang="zh-CN" sz="3200" b="0" dirty="0" smtClean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:</a:t>
              </a:r>
              <a:r>
                <a:rPr kumimoji="1" lang="zh-CN" altLang="en-US" sz="3200" b="0" dirty="0" smtClean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  </a:t>
              </a:r>
              <a:endParaRPr kumimoji="1" lang="zh-CN" altLang="en-US" sz="3200" b="0" dirty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6413" name="Group 2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6414" name="Picture 30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415" name="Text Box 3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功率分析例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20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 animBg="1" autoUpdateAnimBg="0"/>
      <p:bldP spid="16388" grpId="0" bldLvl="0" animBg="1" autoUpdateAnimBg="0"/>
      <p:bldP spid="16393" grpId="0" bldLvl="0" animBg="1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914718" y="1379061"/>
            <a:ext cx="2065337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33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kumimoji="1" lang="en-US" altLang="zh-CN" sz="3200">
                <a:solidFill>
                  <a:schemeClr val="bg1"/>
                </a:solidFill>
              </a:rPr>
              <a:t>1. </a:t>
            </a:r>
            <a:r>
              <a:rPr kumimoji="1" lang="zh-CN" altLang="en-US" sz="3200">
                <a:solidFill>
                  <a:schemeClr val="bg1"/>
                </a:solidFill>
              </a:rPr>
              <a:t>复功率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5011420" y="2276475"/>
          <a:ext cx="45704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0" name="公式" r:id="rId1" imgW="2044700" imgH="317500" progId="Equation.3">
                  <p:embed/>
                </p:oleObj>
              </mc:Choice>
              <mc:Fallback>
                <p:oleObj name="公式" r:id="rId1" imgW="2044700" imgH="317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1420" y="2276475"/>
                        <a:ext cx="4570413" cy="7127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92" name="Group 56"/>
          <p:cNvGrpSpPr/>
          <p:nvPr/>
        </p:nvGrpSpPr>
        <p:grpSpPr bwMode="auto">
          <a:xfrm>
            <a:off x="1346200" y="2133918"/>
            <a:ext cx="2176463" cy="1538287"/>
            <a:chOff x="340" y="1525"/>
            <a:chExt cx="1371" cy="969"/>
          </a:xfrm>
        </p:grpSpPr>
        <p:sp>
          <p:nvSpPr>
            <p:cNvPr id="14359" name="Freeform 23"/>
            <p:cNvSpPr/>
            <p:nvPr/>
          </p:nvSpPr>
          <p:spPr bwMode="auto">
            <a:xfrm>
              <a:off x="660" y="1842"/>
              <a:ext cx="582" cy="3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351" name="Object 15"/>
            <p:cNvGraphicFramePr>
              <a:graphicFrameLocks noChangeAspect="1"/>
            </p:cNvGraphicFramePr>
            <p:nvPr/>
          </p:nvGraphicFramePr>
          <p:xfrm>
            <a:off x="340" y="1954"/>
            <a:ext cx="273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1" name="公式" r:id="rId3" imgW="241300" imgH="304800" progId="Equation.3">
                    <p:embed/>
                  </p:oleObj>
                </mc:Choice>
                <mc:Fallback>
                  <p:oleObj name="公式" r:id="rId3" imgW="241300" imgH="3048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1954"/>
                          <a:ext cx="273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Object 16"/>
            <p:cNvGraphicFramePr>
              <a:graphicFrameLocks noChangeAspect="1"/>
            </p:cNvGraphicFramePr>
            <p:nvPr/>
          </p:nvGraphicFramePr>
          <p:xfrm>
            <a:off x="839" y="1525"/>
            <a:ext cx="17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42" name="公式" r:id="rId5" imgW="165100" imgH="292100" progId="Equation.3">
                    <p:embed/>
                  </p:oleObj>
                </mc:Choice>
                <mc:Fallback>
                  <p:oleObj name="公式" r:id="rId5" imgW="165100" imgH="2921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525"/>
                          <a:ext cx="171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17"/>
            <p:cNvSpPr>
              <a:spLocks noChangeArrowheads="1"/>
            </p:cNvSpPr>
            <p:nvPr/>
          </p:nvSpPr>
          <p:spPr bwMode="auto">
            <a:xfrm>
              <a:off x="1245" y="1712"/>
              <a:ext cx="466" cy="782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chemeClr val="hlink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008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载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4" name="Freeform 18"/>
            <p:cNvSpPr/>
            <p:nvPr/>
          </p:nvSpPr>
          <p:spPr bwMode="auto">
            <a:xfrm>
              <a:off x="660" y="2364"/>
              <a:ext cx="582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748" y="1842"/>
              <a:ext cx="311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366" y="1671"/>
              <a:ext cx="24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7" name="Text Box 21"/>
            <p:cNvSpPr txBox="1">
              <a:spLocks noChangeArrowheads="1"/>
            </p:cNvSpPr>
            <p:nvPr/>
          </p:nvSpPr>
          <p:spPr bwMode="auto">
            <a:xfrm>
              <a:off x="379" y="2140"/>
              <a:ext cx="22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kumimoji="1" lang="en-US" altLang="zh-CN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_</a:t>
              </a:r>
              <a:endParaRPr kumimoji="1" lang="en-US" altLang="zh-CN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608" y="2338"/>
              <a:ext cx="52" cy="5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60" name="Oval 24"/>
            <p:cNvSpPr>
              <a:spLocks noChangeArrowheads="1"/>
            </p:cNvSpPr>
            <p:nvPr/>
          </p:nvSpPr>
          <p:spPr bwMode="auto">
            <a:xfrm>
              <a:off x="608" y="1816"/>
              <a:ext cx="52" cy="52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61" name="Text Box 25"/>
          <p:cNvSpPr txBox="1">
            <a:spLocks noChangeArrowheads="1"/>
          </p:cNvSpPr>
          <p:nvPr/>
        </p:nvSpPr>
        <p:spPr bwMode="auto">
          <a:xfrm>
            <a:off x="3723005" y="2349500"/>
            <a:ext cx="10725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定义：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4362" name="Object 26"/>
          <p:cNvGraphicFramePr>
            <a:graphicFrameLocks noChangeAspect="1"/>
          </p:cNvGraphicFramePr>
          <p:nvPr/>
        </p:nvGraphicFramePr>
        <p:xfrm>
          <a:off x="4605020" y="3284855"/>
          <a:ext cx="51911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3" name="公式" r:id="rId7" imgW="3251200" imgH="723900" progId="Equation.3">
                  <p:embed/>
                </p:oleObj>
              </mc:Choice>
              <mc:Fallback>
                <p:oleObj name="公式" r:id="rId7" imgW="3251200" imgH="7239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020" y="3284855"/>
                        <a:ext cx="51911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3" name="Line 27"/>
          <p:cNvSpPr>
            <a:spLocks noChangeShapeType="1"/>
          </p:cNvSpPr>
          <p:nvPr/>
        </p:nvSpPr>
        <p:spPr bwMode="auto">
          <a:xfrm>
            <a:off x="3794125" y="3572193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3428048" y="4725670"/>
          <a:ext cx="74644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4" name="公式" r:id="rId9" imgW="4787900" imgH="355600" progId="Equation.3">
                  <p:embed/>
                </p:oleObj>
              </mc:Choice>
              <mc:Fallback>
                <p:oleObj name="公式" r:id="rId9" imgW="4787900" imgH="3556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048" y="4725670"/>
                        <a:ext cx="7464425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1131570" y="4795520"/>
            <a:ext cx="232473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也可表示为：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14366" name="Object 30"/>
          <p:cNvGraphicFramePr>
            <a:graphicFrameLocks noChangeAspect="1"/>
          </p:cNvGraphicFramePr>
          <p:nvPr/>
        </p:nvGraphicFramePr>
        <p:xfrm>
          <a:off x="2564572" y="5322019"/>
          <a:ext cx="7200776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5" name="公式" r:id="rId11" imgW="4013200" imgH="723900" progId="Equation.3">
                  <p:embed/>
                </p:oleObj>
              </mc:Choice>
              <mc:Fallback>
                <p:oleObj name="公式" r:id="rId11" imgW="4013200" imgH="723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572" y="5322019"/>
                        <a:ext cx="7200776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71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4372" name="Picture 36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73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74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4375" name="Picture 39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76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4389" name="Group 53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4390" name="Picture 54" descr="7890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391" name="Text Box 5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矩形 1"/>
          <p:cNvSpPr/>
          <p:nvPr/>
        </p:nvSpPr>
        <p:spPr bwMode="auto">
          <a:xfrm>
            <a:off x="6355596" y="4775007"/>
            <a:ext cx="575494" cy="467146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8901023" y="5482134"/>
            <a:ext cx="864096" cy="467146"/>
          </a:xfrm>
          <a:prstGeom prst="rect">
            <a:avLst/>
          </a:prstGeom>
          <a:solidFill>
            <a:srgbClr val="FF0000">
              <a:alpha val="4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11530" y="2331678"/>
            <a:ext cx="1794510" cy="11245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b="0" i="1" dirty="0" smtClean="0">
                <a:solidFill>
                  <a:schemeClr val="bg1"/>
                </a:solidFill>
                <a:latin typeface="+mn-lt"/>
              </a:rPr>
              <a:t>I</a:t>
            </a:r>
            <a:r>
              <a:rPr lang="en-US" altLang="zh-CN" b="0" i="1" baseline="30000" dirty="0" smtClean="0">
                <a:solidFill>
                  <a:schemeClr val="bg1"/>
                </a:solidFill>
                <a:latin typeface="+mn-lt"/>
              </a:rPr>
              <a:t>*</a:t>
            </a:r>
            <a:r>
              <a:rPr lang="zh-CN" altLang="en-US" b="0" i="1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共轭复数</a:t>
            </a:r>
            <a:endParaRPr lang="zh-CN" altLang="en-US" b="0" i="1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l">
              <a:lnSpc>
                <a:spcPct val="120000"/>
              </a:lnSpc>
            </a:pPr>
            <a:r>
              <a:rPr lang="en-US" altLang="zh-CN" b="0" i="1" dirty="0" smtClean="0">
                <a:solidFill>
                  <a:schemeClr val="bg1"/>
                </a:solidFill>
                <a:latin typeface="+mn-lt"/>
                <a:sym typeface="+mn-ea"/>
              </a:rPr>
              <a:t>Y</a:t>
            </a:r>
            <a:r>
              <a:rPr lang="zh-CN" altLang="en-US" b="0" i="1" baseline="30000" dirty="0" smtClean="0">
                <a:solidFill>
                  <a:schemeClr val="bg1"/>
                </a:solidFill>
                <a:latin typeface="+mn-lt"/>
                <a:sym typeface="+mn-ea"/>
              </a:rPr>
              <a:t>*</a:t>
            </a:r>
            <a:endParaRPr lang="zh-CN" altLang="en-US" b="0" i="1" baseline="30000" dirty="0" smtClean="0">
              <a:solidFill>
                <a:schemeClr val="bg1"/>
              </a:solidFill>
              <a:latin typeface="+mn-lt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9-5 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复功率</a:t>
            </a:r>
            <a:endParaRPr lang="zh-CN" altLang="en-US" sz="3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5" name="Group 58"/>
          <p:cNvGrpSpPr/>
          <p:nvPr/>
        </p:nvGrpSpPr>
        <p:grpSpPr bwMode="auto">
          <a:xfrm>
            <a:off x="3053715" y="1438910"/>
            <a:ext cx="7415214" cy="520700"/>
            <a:chOff x="703" y="1042"/>
            <a:chExt cx="4671" cy="328"/>
          </a:xfrm>
        </p:grpSpPr>
        <p:graphicFrame>
          <p:nvGraphicFramePr>
            <p:cNvPr id="6" name="Object 4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703" y="1042"/>
            <a:ext cx="290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公式" r:id="rId15" imgW="2603500" imgH="292100" progId="Equation.3">
                    <p:embed/>
                  </p:oleObj>
                </mc:Choice>
                <mc:Fallback>
                  <p:oleObj name="公式" r:id="rId15" imgW="2603500" imgH="292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3" y="1042"/>
                          <a:ext cx="290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Text Box 57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3650" y="1062"/>
              <a:ext cx="1724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600" dirty="0"/>
                <a:t>引入</a:t>
              </a:r>
              <a:r>
                <a:rPr lang="zh-CN" altLang="en-US" sz="2600" dirty="0">
                  <a:latin typeface="Arial" panose="020B0604020202020204"/>
                </a:rPr>
                <a:t>“</a:t>
              </a:r>
              <a:r>
                <a:rPr lang="zh-CN" altLang="en-US" sz="2600" dirty="0">
                  <a:solidFill>
                    <a:srgbClr val="FF0000"/>
                  </a:solidFill>
                </a:rPr>
                <a:t>复功率</a:t>
              </a:r>
              <a:r>
                <a:rPr lang="zh-CN" altLang="en-US" sz="2600" dirty="0">
                  <a:latin typeface="Arial" panose="020B0604020202020204"/>
                </a:rPr>
                <a:t>”</a:t>
              </a:r>
              <a:endParaRPr lang="zh-CN" altLang="en-US" sz="26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20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1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14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ldLvl="0" animBg="1"/>
      <p:bldP spid="14361" grpId="0" bldLvl="0" animBg="1"/>
      <p:bldP spid="14363" grpId="0" bldLvl="0" animBg="1"/>
      <p:bldP spid="14365" grpId="0" bldLvl="0" animBg="1"/>
      <p:bldP spid="2" grpId="0" bldLvl="0" animBg="1"/>
      <p:bldP spid="35" grpId="0" bldLvl="0" animBg="1"/>
      <p:bldP spid="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4009390" y="5730558"/>
          <a:ext cx="4621213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6" name="公式" r:id="rId1" imgW="2603500" imgH="317500" progId="Equation.3">
                  <p:embed/>
                </p:oleObj>
              </mc:Choice>
              <mc:Fallback>
                <p:oleObj name="公式" r:id="rId1" imgW="2603500" imgH="317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9390" y="5730558"/>
                        <a:ext cx="4621213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32" name="Group 20"/>
          <p:cNvGrpSpPr/>
          <p:nvPr/>
        </p:nvGrpSpPr>
        <p:grpSpPr bwMode="auto">
          <a:xfrm>
            <a:off x="11204258" y="6446838"/>
            <a:ext cx="792162" cy="368299"/>
            <a:chOff x="5193" y="4020"/>
            <a:chExt cx="499" cy="232"/>
          </a:xfrm>
        </p:grpSpPr>
        <p:pic>
          <p:nvPicPr>
            <p:cNvPr id="13333" name="Picture 21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4" name="Text Box 2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3335" name="Group 23"/>
          <p:cNvGrpSpPr/>
          <p:nvPr/>
        </p:nvGrpSpPr>
        <p:grpSpPr bwMode="auto">
          <a:xfrm>
            <a:off x="10340658" y="6446838"/>
            <a:ext cx="792162" cy="368299"/>
            <a:chOff x="4649" y="4020"/>
            <a:chExt cx="499" cy="232"/>
          </a:xfrm>
        </p:grpSpPr>
        <p:pic>
          <p:nvPicPr>
            <p:cNvPr id="13336" name="Picture 2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37" name="Text Box 2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3341" name="Group 29"/>
          <p:cNvGrpSpPr/>
          <p:nvPr/>
        </p:nvGrpSpPr>
        <p:grpSpPr bwMode="auto">
          <a:xfrm>
            <a:off x="1340168" y="765175"/>
            <a:ext cx="1846263" cy="850900"/>
            <a:chOff x="385" y="3022"/>
            <a:chExt cx="1163" cy="536"/>
          </a:xfrm>
        </p:grpSpPr>
        <p:pic>
          <p:nvPicPr>
            <p:cNvPr id="13342" name="Picture 30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43" name="Text Box 31"/>
            <p:cNvSpPr txBox="1">
              <a:spLocks noChangeArrowheads="1"/>
            </p:cNvSpPr>
            <p:nvPr/>
          </p:nvSpPr>
          <p:spPr bwMode="auto">
            <a:xfrm>
              <a:off x="793" y="3116"/>
              <a:ext cx="7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结论  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3346" name="Group 34"/>
          <p:cNvGrpSpPr/>
          <p:nvPr/>
        </p:nvGrpSpPr>
        <p:grpSpPr bwMode="auto">
          <a:xfrm>
            <a:off x="1776413" y="1471930"/>
            <a:ext cx="8229600" cy="533401"/>
            <a:chOff x="385" y="701"/>
            <a:chExt cx="5184" cy="336"/>
          </a:xfrm>
        </p:grpSpPr>
        <p:graphicFrame>
          <p:nvGraphicFramePr>
            <p:cNvPr id="13324" name="Object 12"/>
            <p:cNvGraphicFramePr>
              <a:graphicFrameLocks noChangeAspect="1"/>
            </p:cNvGraphicFramePr>
            <p:nvPr/>
          </p:nvGraphicFramePr>
          <p:xfrm>
            <a:off x="748" y="701"/>
            <a:ext cx="2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27" name="公式" r:id="rId5" imgW="215900" imgH="292100" progId="Equation.3">
                    <p:embed/>
                  </p:oleObj>
                </mc:Choice>
                <mc:Fallback>
                  <p:oleObj name="公式" r:id="rId5" imgW="215900" imgH="2921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701"/>
                          <a:ext cx="24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4" name="Rectangle 32"/>
            <p:cNvSpPr>
              <a:spLocks noChangeArrowheads="1"/>
            </p:cNvSpPr>
            <p:nvPr/>
          </p:nvSpPr>
          <p:spPr bwMode="auto">
            <a:xfrm>
              <a:off x="385" y="708"/>
              <a:ext cx="5184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circleNumDbPlain"/>
              </a:pPr>
              <a:r>
                <a:rPr kumimoji="1" lang="en-US" altLang="zh-CN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是复数，而</a:t>
              </a:r>
              <a:r>
                <a:rPr kumimoji="1" lang="zh-CN" altLang="en-US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不是相量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，它不对应任意正弦量。</a:t>
              </a:r>
              <a:endPara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aphicFrame>
        <p:nvGraphicFramePr>
          <p:cNvPr id="13350" name="Object 38"/>
          <p:cNvGraphicFramePr>
            <a:graphicFrameLocks noChangeAspect="1"/>
          </p:cNvGraphicFramePr>
          <p:nvPr/>
        </p:nvGraphicFramePr>
        <p:xfrm>
          <a:off x="1276668" y="4218623"/>
          <a:ext cx="180022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" name="公式" r:id="rId7" imgW="1066800" imgH="1130300" progId="Equation.3">
                  <p:embed/>
                </p:oleObj>
              </mc:Choice>
              <mc:Fallback>
                <p:oleObj name="公式" r:id="rId7" imgW="1066800" imgH="11303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668" y="4218623"/>
                        <a:ext cx="1800225" cy="191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1" name="Line 39"/>
          <p:cNvSpPr>
            <a:spLocks noChangeShapeType="1"/>
          </p:cNvSpPr>
          <p:nvPr/>
        </p:nvSpPr>
        <p:spPr bwMode="auto">
          <a:xfrm>
            <a:off x="3148013" y="4724083"/>
            <a:ext cx="7905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52" name="Object 40"/>
          <p:cNvGraphicFramePr>
            <a:graphicFrameLocks noChangeAspect="1"/>
          </p:cNvGraphicFramePr>
          <p:nvPr/>
        </p:nvGraphicFramePr>
        <p:xfrm>
          <a:off x="4012565" y="4506595"/>
          <a:ext cx="4552950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9" name="公式" r:id="rId9" imgW="2527300" imgH="596900" progId="Equation.3">
                  <p:embed/>
                </p:oleObj>
              </mc:Choice>
              <mc:Fallback>
                <p:oleObj name="公式" r:id="rId9" imgW="2527300" imgH="5969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2565" y="4506595"/>
                        <a:ext cx="4552950" cy="106838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53" name="Group 41"/>
          <p:cNvGrpSpPr/>
          <p:nvPr/>
        </p:nvGrpSpPr>
        <p:grpSpPr bwMode="auto">
          <a:xfrm>
            <a:off x="8543608" y="4246563"/>
            <a:ext cx="1846263" cy="850900"/>
            <a:chOff x="385" y="3022"/>
            <a:chExt cx="1163" cy="536"/>
          </a:xfrm>
        </p:grpSpPr>
        <p:pic>
          <p:nvPicPr>
            <p:cNvPr id="13354" name="Picture 42" descr="12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55" name="Text Box 43"/>
            <p:cNvSpPr txBox="1">
              <a:spLocks noChangeArrowheads="1"/>
            </p:cNvSpPr>
            <p:nvPr/>
          </p:nvSpPr>
          <p:spPr bwMode="auto">
            <a:xfrm>
              <a:off x="793" y="3116"/>
              <a:ext cx="7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注意  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13361" name="Group 49"/>
          <p:cNvGrpSpPr/>
          <p:nvPr/>
        </p:nvGrpSpPr>
        <p:grpSpPr bwMode="auto">
          <a:xfrm>
            <a:off x="1635443" y="2021523"/>
            <a:ext cx="8940800" cy="1641475"/>
            <a:chOff x="477" y="981"/>
            <a:chExt cx="5632" cy="1034"/>
          </a:xfrm>
        </p:grpSpPr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477" y="981"/>
              <a:ext cx="5632" cy="10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8001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2573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1717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en-US" altLang="zh-CN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②</a:t>
              </a:r>
              <a:r>
                <a:rPr kumimoji="1" lang="en-US" altLang="zh-CN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把 </a:t>
              </a: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r>
                <a:rPr kumimoji="1" lang="zh-CN" altLang="en-US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Q</a:t>
              </a:r>
              <a:r>
                <a:rPr kumimoji="1" lang="zh-CN" altLang="en-US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、</a:t>
              </a: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r>
                <a:rPr kumimoji="1" lang="en-US" altLang="zh-CN" b="0" i="1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联系在一起，它的</a:t>
              </a:r>
              <a:r>
                <a:rPr kumimoji="1" lang="zh-CN" altLang="en-US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实部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是平均功率，</a:t>
              </a:r>
              <a:endPara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kumimoji="1" lang="en-US" altLang="zh-CN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                           </a:t>
              </a:r>
              <a:r>
                <a:rPr kumimoji="1" lang="en-US" altLang="zh-CN" sz="2400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虚部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是无功功率，</a:t>
              </a:r>
              <a:endPara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kumimoji="1" lang="en-US" altLang="zh-CN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                              </a:t>
              </a:r>
              <a:r>
                <a:rPr kumimoji="1" lang="en-US" altLang="zh-CN" sz="2400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kumimoji="1" lang="zh-CN" altLang="en-US" dirty="0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模</a:t>
              </a:r>
              <a:r>
                <a:rPr kumimoji="1" lang="zh-CN" altLang="en-US" dirty="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rPr>
                <a:t>是视在功率。</a:t>
              </a:r>
              <a:endParaRPr kumimoji="1" lang="zh-CN" altLang="en-US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aphicFrame>
          <p:nvGraphicFramePr>
            <p:cNvPr id="13325" name="Object 13"/>
            <p:cNvGraphicFramePr>
              <a:graphicFrameLocks noChangeAspect="1"/>
            </p:cNvGraphicFramePr>
            <p:nvPr/>
          </p:nvGraphicFramePr>
          <p:xfrm>
            <a:off x="910" y="1053"/>
            <a:ext cx="246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0" name="公式" r:id="rId11" imgW="215900" imgH="292100" progId="Equation.3">
                    <p:embed/>
                  </p:oleObj>
                </mc:Choice>
                <mc:Fallback>
                  <p:oleObj name="公式" r:id="rId11" imgW="215900" imgH="292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1053"/>
                          <a:ext cx="246" cy="2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62" name="Text Box 50"/>
          <p:cNvSpPr txBox="1">
            <a:spLocks noChangeArrowheads="1"/>
          </p:cNvSpPr>
          <p:nvPr/>
        </p:nvSpPr>
        <p:spPr bwMode="auto">
          <a:xfrm>
            <a:off x="1132205" y="3244850"/>
            <a:ext cx="1029017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③</a:t>
            </a:r>
            <a:r>
              <a:rPr kumimoji="1" lang="en-US" altLang="zh-CN" dirty="0"/>
              <a:t> </a:t>
            </a:r>
            <a:r>
              <a:rPr kumimoji="1" lang="zh-CN" altLang="en-US" dirty="0"/>
              <a:t>复功率满足守恒定理：</a:t>
            </a:r>
            <a:r>
              <a:rPr kumimoji="1" lang="en-US" altLang="zh-CN" dirty="0"/>
              <a:t> </a:t>
            </a:r>
            <a:endParaRPr kumimoji="1" lang="zh-CN" altLang="en-US" dirty="0"/>
          </a:p>
          <a:p>
            <a:pPr>
              <a:lnSpc>
                <a:spcPct val="120000"/>
              </a:lnSpc>
            </a:pPr>
            <a:r>
              <a:rPr kumimoji="1" lang="zh-CN" altLang="en-US" dirty="0"/>
              <a:t>在正弦稳态下，任一电路的所有支路吸收的复功率之和为零。即：</a:t>
            </a:r>
            <a:endParaRPr lang="zh-CN" altLang="en-US" dirty="0"/>
          </a:p>
        </p:txBody>
      </p:sp>
      <p:grpSp>
        <p:nvGrpSpPr>
          <p:cNvPr id="13365" name="Group 53"/>
          <p:cNvGrpSpPr/>
          <p:nvPr/>
        </p:nvGrpSpPr>
        <p:grpSpPr bwMode="auto">
          <a:xfrm>
            <a:off x="9475470" y="6446838"/>
            <a:ext cx="792163" cy="368299"/>
            <a:chOff x="4649" y="4020"/>
            <a:chExt cx="499" cy="232"/>
          </a:xfrm>
        </p:grpSpPr>
        <p:pic>
          <p:nvPicPr>
            <p:cNvPr id="13366" name="Picture 54" descr="78900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367" name="Text Box 55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13369" name="Text Box 57"/>
          <p:cNvSpPr txBox="1">
            <a:spLocks noChangeArrowheads="1"/>
          </p:cNvSpPr>
          <p:nvPr/>
        </p:nvSpPr>
        <p:spPr bwMode="auto">
          <a:xfrm>
            <a:off x="8854440" y="4998085"/>
            <a:ext cx="321119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zh-CN" altLang="en-US" dirty="0"/>
              <a:t>复功率守恒，</a:t>
            </a:r>
            <a:endParaRPr kumimoji="1" lang="zh-CN" altLang="en-US" dirty="0"/>
          </a:p>
          <a:p>
            <a:pPr>
              <a:lnSpc>
                <a:spcPct val="120000"/>
              </a:lnSpc>
            </a:pPr>
            <a:r>
              <a:rPr kumimoji="1" lang="zh-CN" altLang="en-US" dirty="0">
                <a:solidFill>
                  <a:srgbClr val="FF0000"/>
                </a:solidFill>
              </a:rPr>
              <a:t>视在功率不守恒</a:t>
            </a:r>
            <a:r>
              <a:rPr kumimoji="1" lang="zh-CN" altLang="en-US" dirty="0"/>
              <a:t>。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9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正确理解复功率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20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33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51" grpId="0" bldLvl="0" animBg="1"/>
      <p:bldP spid="13369" grpId="0" bldLvl="0" animBg="1"/>
      <p:bldP spid="13362" grpId="0" bldLvl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778635" y="1409065"/>
            <a:ext cx="4392295" cy="52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noAutofit/>
          </a:bodyPr>
          <a:lstStyle/>
          <a:p>
            <a:pPr algn="ctr"/>
            <a:r>
              <a:rPr kumimoji="1" lang="zh-CN" altLang="en-US">
                <a:latin typeface="Times New Roman" panose="02020603050405020304" pitchFamily="18" charset="0"/>
              </a:rPr>
              <a:t>求电路各支路的复功率。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32168" y="1338580"/>
            <a:ext cx="12344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5-1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915988" y="2202498"/>
            <a:ext cx="93027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2423795" y="2132013"/>
          <a:ext cx="36988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2" name="公式" r:id="rId1" imgW="2603500" imgH="647700" progId="Equation.3">
                  <p:embed/>
                </p:oleObj>
              </mc:Choice>
              <mc:Fallback>
                <p:oleObj name="公式" r:id="rId1" imgW="2603500" imgH="6477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795" y="2132013"/>
                        <a:ext cx="3698875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0" name="Object 42"/>
          <p:cNvGraphicFramePr>
            <a:graphicFrameLocks noChangeAspect="1"/>
          </p:cNvGraphicFramePr>
          <p:nvPr/>
        </p:nvGraphicFramePr>
        <p:xfrm>
          <a:off x="2135188" y="4579620"/>
          <a:ext cx="81375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3" name="公式" r:id="rId3" imgW="5321300" imgH="546100" progId="Equation.3">
                  <p:embed/>
                </p:oleObj>
              </mc:Choice>
              <mc:Fallback>
                <p:oleObj name="公式" r:id="rId3" imgW="5321300" imgH="5461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4579620"/>
                        <a:ext cx="81375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1" name="Object 43"/>
          <p:cNvGraphicFramePr>
            <a:graphicFrameLocks noChangeAspect="1"/>
          </p:cNvGraphicFramePr>
          <p:nvPr/>
        </p:nvGraphicFramePr>
        <p:xfrm>
          <a:off x="2136140" y="5514975"/>
          <a:ext cx="57340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4" name="公式" r:id="rId5" imgW="3352800" imgH="368300" progId="Equation.3">
                  <p:embed/>
                </p:oleObj>
              </mc:Choice>
              <mc:Fallback>
                <p:oleObj name="公式" r:id="rId5" imgW="3352800" imgH="36830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6140" y="5514975"/>
                        <a:ext cx="573405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46"/>
          <p:cNvGraphicFramePr>
            <a:graphicFrameLocks noChangeAspect="1"/>
          </p:cNvGraphicFramePr>
          <p:nvPr/>
        </p:nvGraphicFramePr>
        <p:xfrm>
          <a:off x="8468360" y="5515928"/>
          <a:ext cx="27368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275" name="公式" r:id="rId7" imgW="1485900" imgH="355600" progId="Equation.3">
                  <p:embed/>
                </p:oleObj>
              </mc:Choice>
              <mc:Fallback>
                <p:oleObj name="公式" r:id="rId7" imgW="1485900" imgH="355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8360" y="5515928"/>
                        <a:ext cx="27368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39" name="Group 51"/>
          <p:cNvGrpSpPr/>
          <p:nvPr/>
        </p:nvGrpSpPr>
        <p:grpSpPr bwMode="auto">
          <a:xfrm>
            <a:off x="11132503" y="6446838"/>
            <a:ext cx="792162" cy="368299"/>
            <a:chOff x="5193" y="4020"/>
            <a:chExt cx="499" cy="232"/>
          </a:xfrm>
        </p:grpSpPr>
        <p:pic>
          <p:nvPicPr>
            <p:cNvPr id="12340" name="Picture 52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41" name="Text Box 53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42" name="Group 54"/>
          <p:cNvGrpSpPr/>
          <p:nvPr/>
        </p:nvGrpSpPr>
        <p:grpSpPr bwMode="auto">
          <a:xfrm>
            <a:off x="10268903" y="6446838"/>
            <a:ext cx="792162" cy="368299"/>
            <a:chOff x="4649" y="4020"/>
            <a:chExt cx="499" cy="232"/>
          </a:xfrm>
        </p:grpSpPr>
        <p:pic>
          <p:nvPicPr>
            <p:cNvPr id="12343" name="Picture 55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44" name="Text Box 56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86" name="Group 98"/>
          <p:cNvGrpSpPr/>
          <p:nvPr/>
        </p:nvGrpSpPr>
        <p:grpSpPr bwMode="auto">
          <a:xfrm>
            <a:off x="9403715" y="6446838"/>
            <a:ext cx="792163" cy="368299"/>
            <a:chOff x="4649" y="4020"/>
            <a:chExt cx="499" cy="232"/>
          </a:xfrm>
        </p:grpSpPr>
        <p:pic>
          <p:nvPicPr>
            <p:cNvPr id="12387" name="Picture 99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88" name="Text Box 10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2398" name="Group 110"/>
          <p:cNvGrpSpPr/>
          <p:nvPr/>
        </p:nvGrpSpPr>
        <p:grpSpPr bwMode="auto">
          <a:xfrm>
            <a:off x="2063750" y="3931603"/>
            <a:ext cx="8154988" cy="614362"/>
            <a:chOff x="340" y="2115"/>
            <a:chExt cx="5137" cy="387"/>
          </a:xfrm>
        </p:grpSpPr>
        <p:graphicFrame>
          <p:nvGraphicFramePr>
            <p:cNvPr id="12329" name="Object 41"/>
            <p:cNvGraphicFramePr>
              <a:graphicFrameLocks noChangeAspect="1"/>
            </p:cNvGraphicFramePr>
            <p:nvPr/>
          </p:nvGraphicFramePr>
          <p:xfrm>
            <a:off x="340" y="2115"/>
            <a:ext cx="513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76" name="公式" r:id="rId10" imgW="4724400" imgH="355600" progId="Equation.3">
                    <p:embed/>
                  </p:oleObj>
                </mc:Choice>
                <mc:Fallback>
                  <p:oleObj name="公式" r:id="rId10" imgW="4724400" imgH="3556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115"/>
                          <a:ext cx="513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5" name="Line 107"/>
            <p:cNvSpPr>
              <a:spLocks noChangeShapeType="1"/>
            </p:cNvSpPr>
            <p:nvPr/>
          </p:nvSpPr>
          <p:spPr bwMode="auto">
            <a:xfrm>
              <a:off x="1383" y="2432"/>
              <a:ext cx="7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397" name="Group 109"/>
          <p:cNvGrpSpPr/>
          <p:nvPr/>
        </p:nvGrpSpPr>
        <p:grpSpPr bwMode="auto">
          <a:xfrm>
            <a:off x="2204403" y="3211830"/>
            <a:ext cx="4413250" cy="600075"/>
            <a:chOff x="745" y="1752"/>
            <a:chExt cx="2780" cy="378"/>
          </a:xfrm>
        </p:grpSpPr>
        <p:graphicFrame>
          <p:nvGraphicFramePr>
            <p:cNvPr id="12291" name="Object 3"/>
            <p:cNvGraphicFramePr>
              <a:graphicFrameLocks noChangeAspect="1"/>
            </p:cNvGraphicFramePr>
            <p:nvPr/>
          </p:nvGraphicFramePr>
          <p:xfrm>
            <a:off x="745" y="1752"/>
            <a:ext cx="2780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1277" name="公式" r:id="rId12" imgW="2628900" imgH="355600" progId="Equation.3">
                    <p:embed/>
                  </p:oleObj>
                </mc:Choice>
                <mc:Fallback>
                  <p:oleObj name="公式" r:id="rId12" imgW="2628900" imgH="3556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5" y="1752"/>
                          <a:ext cx="2780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6" name="Line 108"/>
            <p:cNvSpPr>
              <a:spLocks noChangeShapeType="1"/>
            </p:cNvSpPr>
            <p:nvPr/>
          </p:nvSpPr>
          <p:spPr bwMode="auto">
            <a:xfrm>
              <a:off x="2508" y="2087"/>
              <a:ext cx="7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403" name="Group 115"/>
          <p:cNvGrpSpPr/>
          <p:nvPr/>
        </p:nvGrpSpPr>
        <p:grpSpPr bwMode="auto">
          <a:xfrm>
            <a:off x="7173278" y="1669415"/>
            <a:ext cx="4095750" cy="1928813"/>
            <a:chOff x="2971" y="464"/>
            <a:chExt cx="2580" cy="1215"/>
          </a:xfrm>
        </p:grpSpPr>
        <p:grpSp>
          <p:nvGrpSpPr>
            <p:cNvPr id="12394" name="Group 106"/>
            <p:cNvGrpSpPr/>
            <p:nvPr/>
          </p:nvGrpSpPr>
          <p:grpSpPr bwMode="auto">
            <a:xfrm>
              <a:off x="2971" y="464"/>
              <a:ext cx="2580" cy="1215"/>
              <a:chOff x="2971" y="464"/>
              <a:chExt cx="2580" cy="1215"/>
            </a:xfrm>
          </p:grpSpPr>
          <p:sp>
            <p:nvSpPr>
              <p:cNvPr id="12349" name="Line 61"/>
              <p:cNvSpPr>
                <a:spLocks noChangeShapeType="1"/>
              </p:cNvSpPr>
              <p:nvPr/>
            </p:nvSpPr>
            <p:spPr bwMode="auto">
              <a:xfrm>
                <a:off x="3424" y="482"/>
                <a:ext cx="0" cy="1197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1" name="Text Box 63"/>
              <p:cNvSpPr txBox="1">
                <a:spLocks noChangeArrowheads="1"/>
              </p:cNvSpPr>
              <p:nvPr/>
            </p:nvSpPr>
            <p:spPr bwMode="auto">
              <a:xfrm>
                <a:off x="3108" y="571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352" name="Text Box 64"/>
              <p:cNvSpPr txBox="1">
                <a:spLocks noChangeArrowheads="1"/>
              </p:cNvSpPr>
              <p:nvPr/>
            </p:nvSpPr>
            <p:spPr bwMode="auto">
              <a:xfrm>
                <a:off x="3107" y="1297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2353" name="Line 65"/>
              <p:cNvSpPr>
                <a:spLocks noChangeShapeType="1"/>
              </p:cNvSpPr>
              <p:nvPr/>
            </p:nvSpPr>
            <p:spPr bwMode="auto">
              <a:xfrm>
                <a:off x="3424" y="482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4" name="Line 66"/>
              <p:cNvSpPr>
                <a:spLocks noChangeShapeType="1"/>
              </p:cNvSpPr>
              <p:nvPr/>
            </p:nvSpPr>
            <p:spPr bwMode="auto">
              <a:xfrm>
                <a:off x="3424" y="1661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5" name="Line 67"/>
              <p:cNvSpPr>
                <a:spLocks noChangeShapeType="1"/>
              </p:cNvSpPr>
              <p:nvPr/>
            </p:nvSpPr>
            <p:spPr bwMode="auto">
              <a:xfrm>
                <a:off x="4195" y="1480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6" name="Line 68"/>
              <p:cNvSpPr>
                <a:spLocks noChangeShapeType="1"/>
              </p:cNvSpPr>
              <p:nvPr/>
            </p:nvSpPr>
            <p:spPr bwMode="auto">
              <a:xfrm flipV="1">
                <a:off x="4211" y="482"/>
                <a:ext cx="0" cy="63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7" name="Line 69"/>
              <p:cNvSpPr>
                <a:spLocks noChangeShapeType="1"/>
              </p:cNvSpPr>
              <p:nvPr/>
            </p:nvSpPr>
            <p:spPr bwMode="auto">
              <a:xfrm>
                <a:off x="5135" y="1299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58" name="Line 70"/>
              <p:cNvSpPr>
                <a:spLocks noChangeShapeType="1"/>
              </p:cNvSpPr>
              <p:nvPr/>
            </p:nvSpPr>
            <p:spPr bwMode="auto">
              <a:xfrm flipV="1">
                <a:off x="5135" y="482"/>
                <a:ext cx="0" cy="7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59" name="Object 71"/>
              <p:cNvGraphicFramePr>
                <a:graphicFrameLocks noChangeAspect="1"/>
              </p:cNvGraphicFramePr>
              <p:nvPr/>
            </p:nvGraphicFramePr>
            <p:xfrm>
              <a:off x="2971" y="981"/>
              <a:ext cx="235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278" name="公式" r:id="rId14" imgW="241300" imgH="304800" progId="Equation.3">
                      <p:embed/>
                    </p:oleObj>
                  </mc:Choice>
                  <mc:Fallback>
                    <p:oleObj name="公式" r:id="rId14" imgW="241300" imgH="304800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981"/>
                            <a:ext cx="235" cy="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61" name="Line 73"/>
              <p:cNvSpPr>
                <a:spLocks noChangeShapeType="1"/>
              </p:cNvSpPr>
              <p:nvPr/>
            </p:nvSpPr>
            <p:spPr bwMode="auto">
              <a:xfrm flipV="1">
                <a:off x="3424" y="61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2" name="Text Box 74"/>
              <p:cNvSpPr txBox="1">
                <a:spLocks noChangeArrowheads="1"/>
              </p:cNvSpPr>
              <p:nvPr/>
            </p:nvSpPr>
            <p:spPr bwMode="auto">
              <a:xfrm rot="16200000">
                <a:off x="3268" y="882"/>
                <a:ext cx="917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10  0</a:t>
                </a:r>
                <a:r>
                  <a:rPr kumimoji="1" lang="en-US" altLang="zh-CN" sz="2400" b="0">
                    <a:solidFill>
                      <a:schemeClr val="bg1"/>
                    </a:solidFill>
                  </a:rPr>
                  <a:t>°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3" name="Text Box 75"/>
              <p:cNvSpPr txBox="1">
                <a:spLocks noChangeArrowheads="1"/>
              </p:cNvSpPr>
              <p:nvPr/>
            </p:nvSpPr>
            <p:spPr bwMode="auto">
              <a:xfrm>
                <a:off x="4214" y="662"/>
                <a:ext cx="5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4" name="Text Box 76"/>
              <p:cNvSpPr txBox="1">
                <a:spLocks noChangeArrowheads="1"/>
              </p:cNvSpPr>
              <p:nvPr/>
            </p:nvSpPr>
            <p:spPr bwMode="auto">
              <a:xfrm>
                <a:off x="4302" y="1116"/>
                <a:ext cx="57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j25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5" name="Text Box 77"/>
              <p:cNvSpPr txBox="1">
                <a:spLocks noChangeArrowheads="1"/>
              </p:cNvSpPr>
              <p:nvPr/>
            </p:nvSpPr>
            <p:spPr bwMode="auto">
              <a:xfrm rot="16200000">
                <a:off x="5141" y="607"/>
                <a:ext cx="39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6" name="Text Box 78"/>
              <p:cNvSpPr txBox="1">
                <a:spLocks noChangeArrowheads="1"/>
              </p:cNvSpPr>
              <p:nvPr/>
            </p:nvSpPr>
            <p:spPr bwMode="auto">
              <a:xfrm rot="16200000">
                <a:off x="5043" y="1159"/>
                <a:ext cx="68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j15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67" name="Line 79"/>
              <p:cNvSpPr>
                <a:spLocks noChangeShapeType="1"/>
              </p:cNvSpPr>
              <p:nvPr/>
            </p:nvSpPr>
            <p:spPr bwMode="auto">
              <a:xfrm>
                <a:off x="4214" y="500"/>
                <a:ext cx="0" cy="181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68" name="Line 80"/>
              <p:cNvSpPr>
                <a:spLocks noChangeShapeType="1"/>
              </p:cNvSpPr>
              <p:nvPr/>
            </p:nvSpPr>
            <p:spPr bwMode="auto">
              <a:xfrm>
                <a:off x="4558" y="482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369" name="Object 81"/>
              <p:cNvGraphicFramePr>
                <a:graphicFrameLocks noChangeAspect="1"/>
              </p:cNvGraphicFramePr>
              <p:nvPr/>
            </p:nvGraphicFramePr>
            <p:xfrm>
              <a:off x="3977" y="473"/>
              <a:ext cx="186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279" name="公式" r:id="rId16" imgW="203200" imgH="355600" progId="Equation.3">
                      <p:embed/>
                    </p:oleObj>
                  </mc:Choice>
                  <mc:Fallback>
                    <p:oleObj name="公式" r:id="rId16" imgW="203200" imgH="355600" progId="Equation.3">
                      <p:embed/>
                      <p:pic>
                        <p:nvPicPr>
                          <p:cNvPr id="0" name="Object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7" y="473"/>
                            <a:ext cx="186" cy="3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70" name="Object 82"/>
              <p:cNvGraphicFramePr>
                <a:graphicFrameLocks noChangeAspect="1"/>
              </p:cNvGraphicFramePr>
              <p:nvPr/>
            </p:nvGraphicFramePr>
            <p:xfrm>
              <a:off x="4676" y="464"/>
              <a:ext cx="212" cy="3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1280" name="公式" r:id="rId18" imgW="215900" imgH="355600" progId="Equation.3">
                      <p:embed/>
                    </p:oleObj>
                  </mc:Choice>
                  <mc:Fallback>
                    <p:oleObj name="公式" r:id="rId18" imgW="215900" imgH="355600" progId="Equation.3">
                      <p:embed/>
                      <p:pic>
                        <p:nvPicPr>
                          <p:cNvPr id="0" name="Object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76" y="464"/>
                            <a:ext cx="212" cy="3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71" name="Rectangle 83"/>
              <p:cNvSpPr>
                <a:spLocks noChangeArrowheads="1"/>
              </p:cNvSpPr>
              <p:nvPr/>
            </p:nvSpPr>
            <p:spPr bwMode="auto">
              <a:xfrm>
                <a:off x="5072" y="663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72" name="Rectangle 84"/>
              <p:cNvSpPr>
                <a:spLocks noChangeArrowheads="1"/>
              </p:cNvSpPr>
              <p:nvPr/>
            </p:nvSpPr>
            <p:spPr bwMode="auto">
              <a:xfrm>
                <a:off x="4148" y="717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377" name="Group 89"/>
              <p:cNvGrpSpPr/>
              <p:nvPr/>
            </p:nvGrpSpPr>
            <p:grpSpPr bwMode="auto">
              <a:xfrm>
                <a:off x="4999" y="1208"/>
                <a:ext cx="240" cy="93"/>
                <a:chOff x="3787" y="2478"/>
                <a:chExt cx="240" cy="93"/>
              </a:xfrm>
            </p:grpSpPr>
            <p:sp>
              <p:nvSpPr>
                <p:cNvPr id="12378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3787" y="2568"/>
                  <a:ext cx="240" cy="3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79" name="Line 91"/>
                <p:cNvSpPr>
                  <a:spLocks noChangeShapeType="1"/>
                </p:cNvSpPr>
                <p:nvPr/>
              </p:nvSpPr>
              <p:spPr bwMode="auto">
                <a:xfrm>
                  <a:off x="3787" y="2478"/>
                  <a:ext cx="240" cy="1"/>
                </a:xfrm>
                <a:prstGeom prst="line">
                  <a:avLst/>
                </a:prstGeom>
                <a:noFill/>
                <a:ln w="57150">
                  <a:solidFill>
                    <a:srgbClr val="FF99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84" name="Group 96"/>
              <p:cNvGrpSpPr/>
              <p:nvPr/>
            </p:nvGrpSpPr>
            <p:grpSpPr bwMode="auto">
              <a:xfrm>
                <a:off x="3243" y="935"/>
                <a:ext cx="363" cy="363"/>
                <a:chOff x="3243" y="935"/>
                <a:chExt cx="363" cy="363"/>
              </a:xfrm>
            </p:grpSpPr>
            <p:sp>
              <p:nvSpPr>
                <p:cNvPr id="12350" name="Oval 62"/>
                <p:cNvSpPr>
                  <a:spLocks noChangeArrowheads="1"/>
                </p:cNvSpPr>
                <p:nvPr/>
              </p:nvSpPr>
              <p:spPr bwMode="auto">
                <a:xfrm>
                  <a:off x="3243" y="935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60" name="Line 72"/>
                <p:cNvSpPr>
                  <a:spLocks noChangeShapeType="1"/>
                </p:cNvSpPr>
                <p:nvPr/>
              </p:nvSpPr>
              <p:spPr bwMode="auto">
                <a:xfrm>
                  <a:off x="3243" y="1117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2389" name="Group 101"/>
              <p:cNvGrpSpPr/>
              <p:nvPr/>
            </p:nvGrpSpPr>
            <p:grpSpPr bwMode="auto">
              <a:xfrm rot="10800000">
                <a:off x="4195" y="1117"/>
                <a:ext cx="90" cy="363"/>
                <a:chOff x="1565" y="2614"/>
                <a:chExt cx="90" cy="486"/>
              </a:xfrm>
            </p:grpSpPr>
            <p:sp>
              <p:nvSpPr>
                <p:cNvPr id="12390" name="Arc 102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1" name="Arc 103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2" name="Arc 104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393" name="Arc 105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2400" name="Group 112"/>
            <p:cNvGrpSpPr/>
            <p:nvPr/>
          </p:nvGrpSpPr>
          <p:grpSpPr bwMode="auto">
            <a:xfrm rot="16200000">
              <a:off x="3583" y="958"/>
              <a:ext cx="273" cy="227"/>
              <a:chOff x="1156" y="1842"/>
              <a:chExt cx="273" cy="227"/>
            </a:xfrm>
          </p:grpSpPr>
          <p:sp>
            <p:nvSpPr>
              <p:cNvPr id="12401" name="Line 113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402" name="Line 114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 bwMode="auto">
          <a:xfrm>
            <a:off x="6252716" y="4684767"/>
            <a:ext cx="216347" cy="216024"/>
          </a:xfrm>
          <a:prstGeom prst="rect">
            <a:avLst/>
          </a:prstGeom>
          <a:solidFill>
            <a:srgbClr val="FF3300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3948966" y="5514702"/>
            <a:ext cx="216347" cy="216024"/>
          </a:xfrm>
          <a:prstGeom prst="rect">
            <a:avLst/>
          </a:prstGeom>
          <a:solidFill>
            <a:srgbClr val="FF3300">
              <a:alpha val="52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 smtClean="0">
              <a:ln>
                <a:noFill/>
              </a:ln>
              <a:solidFill>
                <a:srgbClr val="FFFF00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复功率例题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ldLvl="0" animBg="1" autoUpdateAnimBg="0"/>
      <p:bldP spid="12292" grpId="0" bldLvl="0" animBg="1"/>
      <p:bldP spid="12326" grpId="0" bldLvl="0" animBg="1" autoUpdateAnimBg="0"/>
      <p:bldP spid="2" grpId="0" bldLvl="0" animBg="1"/>
      <p:bldP spid="63" grpId="0" bldLvl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1055053" y="1703546"/>
            <a:ext cx="93027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 anchor="ctr" anchorCtr="1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992313" y="3354705"/>
          <a:ext cx="84074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0" name="公式" r:id="rId1" imgW="5422900" imgH="368300" progId="Equation.3">
                  <p:embed/>
                </p:oleObj>
              </mc:Choice>
              <mc:Fallback>
                <p:oleObj name="公式" r:id="rId1" imgW="54229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354705"/>
                        <a:ext cx="84074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1992313" y="4146868"/>
          <a:ext cx="84629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51" name="公式" r:id="rId3" imgW="5676900" imgH="368300" progId="Equation.3">
                  <p:embed/>
                </p:oleObj>
              </mc:Choice>
              <mc:Fallback>
                <p:oleObj name="公式" r:id="rId3" imgW="5676900" imgH="368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4146868"/>
                        <a:ext cx="84629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6" name="Group 1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277" name="Picture 13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78" name="Text Box 1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279" name="Group 1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280" name="Picture 1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81" name="Text Box 1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288" name="Group 24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289" name="Picture 2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290" name="Text Box 26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299" name="Group 35"/>
          <p:cNvGrpSpPr/>
          <p:nvPr/>
        </p:nvGrpSpPr>
        <p:grpSpPr bwMode="auto">
          <a:xfrm>
            <a:off x="2065020" y="2078355"/>
            <a:ext cx="4105275" cy="1092200"/>
            <a:chOff x="657" y="1038"/>
            <a:chExt cx="2586" cy="688"/>
          </a:xfrm>
        </p:grpSpPr>
        <p:graphicFrame>
          <p:nvGraphicFramePr>
            <p:cNvPr id="11268" name="Object 4"/>
            <p:cNvGraphicFramePr>
              <a:graphicFrameLocks noChangeAspect="1"/>
            </p:cNvGraphicFramePr>
            <p:nvPr/>
          </p:nvGraphicFramePr>
          <p:xfrm>
            <a:off x="657" y="1038"/>
            <a:ext cx="2586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2" name="公式" r:id="rId6" imgW="2400300" imgH="571500" progId="Equation.3">
                    <p:embed/>
                  </p:oleObj>
                </mc:Choice>
                <mc:Fallback>
                  <p:oleObj name="公式" r:id="rId6" imgW="2400300" imgH="571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38"/>
                          <a:ext cx="2586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>
              <a:off x="2415" y="1661"/>
              <a:ext cx="51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8" name="Group 34"/>
          <p:cNvGrpSpPr/>
          <p:nvPr/>
        </p:nvGrpSpPr>
        <p:grpSpPr bwMode="auto">
          <a:xfrm>
            <a:off x="2125028" y="1483043"/>
            <a:ext cx="7091362" cy="962025"/>
            <a:chOff x="695" y="663"/>
            <a:chExt cx="4467" cy="606"/>
          </a:xfrm>
        </p:grpSpPr>
        <p:graphicFrame>
          <p:nvGraphicFramePr>
            <p:cNvPr id="11266" name="Object 2"/>
            <p:cNvGraphicFramePr>
              <a:graphicFrameLocks noChangeAspect="1"/>
            </p:cNvGraphicFramePr>
            <p:nvPr/>
          </p:nvGraphicFramePr>
          <p:xfrm>
            <a:off x="695" y="663"/>
            <a:ext cx="4467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3" name="公式" r:id="rId8" imgW="4724400" imgH="596900" progId="Equation.3">
                    <p:embed/>
                  </p:oleObj>
                </mc:Choice>
                <mc:Fallback>
                  <p:oleObj name="公式" r:id="rId8" imgW="4724400" imgH="5969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663"/>
                          <a:ext cx="4467" cy="6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4141" y="1071"/>
              <a:ext cx="7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29"/>
            <p:cNvSpPr>
              <a:spLocks noChangeShapeType="1"/>
            </p:cNvSpPr>
            <p:nvPr/>
          </p:nvSpPr>
          <p:spPr bwMode="auto">
            <a:xfrm>
              <a:off x="1356" y="1080"/>
              <a:ext cx="272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297" name="Group 33"/>
          <p:cNvGrpSpPr/>
          <p:nvPr/>
        </p:nvGrpSpPr>
        <p:grpSpPr bwMode="auto">
          <a:xfrm>
            <a:off x="1992313" y="4867593"/>
            <a:ext cx="7867650" cy="1214437"/>
            <a:chOff x="295" y="2795"/>
            <a:chExt cx="4956" cy="765"/>
          </a:xfrm>
        </p:grpSpPr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295" y="2795"/>
            <a:ext cx="4956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54" name="公式" r:id="rId10" imgW="4673600" imgH="723900" progId="Equation.3">
                    <p:embed/>
                  </p:oleObj>
                </mc:Choice>
                <mc:Fallback>
                  <p:oleObj name="公式" r:id="rId10" imgW="4673600" imgH="723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795"/>
                          <a:ext cx="4956" cy="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4" name="Line 30"/>
            <p:cNvSpPr>
              <a:spLocks noChangeShapeType="1"/>
            </p:cNvSpPr>
            <p:nvPr/>
          </p:nvSpPr>
          <p:spPr bwMode="auto">
            <a:xfrm>
              <a:off x="2817" y="3122"/>
              <a:ext cx="81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复功率例题续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ldLvl="0" animBg="1" autoUpdateAnimBg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2280920" y="3429000"/>
            <a:ext cx="5256213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en-US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j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kumimoji="1" lang="en-US" altLang="zh-CN" sz="32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261" name="Object 21"/>
          <p:cNvGraphicFramePr>
            <a:graphicFrameLocks noChangeAspect="1"/>
          </p:cNvGraphicFramePr>
          <p:nvPr/>
        </p:nvGraphicFramePr>
        <p:xfrm>
          <a:off x="2424113" y="3946525"/>
          <a:ext cx="6624637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2" name="公式" r:id="rId1" imgW="4000500" imgH="812800" progId="Equation.3">
                  <p:embed/>
                </p:oleObj>
              </mc:Choice>
              <mc:Fallback>
                <p:oleObj name="公式" r:id="rId1" imgW="4000500" imgH="812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3946525"/>
                        <a:ext cx="6624637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63" name="Object 23"/>
          <p:cNvGraphicFramePr>
            <a:graphicFrameLocks noChangeAspect="1"/>
          </p:cNvGraphicFramePr>
          <p:nvPr/>
        </p:nvGraphicFramePr>
        <p:xfrm>
          <a:off x="2424748" y="5229225"/>
          <a:ext cx="6913562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3" name="公式" r:id="rId3" imgW="4470400" imgH="673100" progId="Equation.3">
                  <p:embed/>
                </p:oleObj>
              </mc:Choice>
              <mc:Fallback>
                <p:oleObj name="公式" r:id="rId3" imgW="4470400" imgH="6731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748" y="5229225"/>
                        <a:ext cx="6913562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6" name="Group 36"/>
          <p:cNvGrpSpPr/>
          <p:nvPr/>
        </p:nvGrpSpPr>
        <p:grpSpPr bwMode="auto">
          <a:xfrm>
            <a:off x="1274247" y="1484948"/>
            <a:ext cx="2376487" cy="1871662"/>
            <a:chOff x="839" y="1298"/>
            <a:chExt cx="1397" cy="1043"/>
          </a:xfrm>
        </p:grpSpPr>
        <p:sp>
          <p:nvSpPr>
            <p:cNvPr id="10267" name="Rectangle 27"/>
            <p:cNvSpPr>
              <a:spLocks noChangeArrowheads="1"/>
            </p:cNvSpPr>
            <p:nvPr/>
          </p:nvSpPr>
          <p:spPr bwMode="auto">
            <a:xfrm>
              <a:off x="1804" y="1493"/>
              <a:ext cx="432" cy="720"/>
            </a:xfrm>
            <a:prstGeom prst="rect">
              <a:avLst/>
            </a:prstGeom>
            <a:gradFill rotWithShape="1">
              <a:gsLst>
                <a:gs pos="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负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kumimoji="1" lang="zh-CN" altLang="en-US" sz="24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载</a:t>
              </a:r>
              <a:endPara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68" name="Freeform 28"/>
            <p:cNvSpPr/>
            <p:nvPr/>
          </p:nvSpPr>
          <p:spPr bwMode="auto">
            <a:xfrm>
              <a:off x="1262" y="2093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3" name="Freeform 33"/>
            <p:cNvSpPr/>
            <p:nvPr/>
          </p:nvSpPr>
          <p:spPr bwMode="auto">
            <a:xfrm>
              <a:off x="1262" y="1613"/>
              <a:ext cx="540" cy="2"/>
            </a:xfrm>
            <a:custGeom>
              <a:avLst/>
              <a:gdLst>
                <a:gd name="T0" fmla="*/ 0 w 540"/>
                <a:gd name="T1" fmla="*/ 2 h 2"/>
                <a:gd name="T2" fmla="*/ 540 w 540"/>
                <a:gd name="T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40" h="2">
                  <a:moveTo>
                    <a:pt x="0" y="2"/>
                  </a:moveTo>
                  <a:lnTo>
                    <a:pt x="540" y="0"/>
                  </a:lnTo>
                </a:path>
              </a:pathLst>
            </a:custGeom>
            <a:noFill/>
            <a:ln w="38100" cmpd="sng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75" name="Rectangle 35"/>
            <p:cNvSpPr>
              <a:spLocks noChangeArrowheads="1"/>
            </p:cNvSpPr>
            <p:nvPr/>
          </p:nvSpPr>
          <p:spPr bwMode="auto">
            <a:xfrm>
              <a:off x="839" y="1298"/>
              <a:ext cx="453" cy="1043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>
                  <a:solidFill>
                    <a:srgbClr val="FF9900"/>
                  </a:solidFill>
                  <a:latin typeface="Arial" panose="020B0604020202020204" pitchFamily="34" charset="0"/>
                </a:rPr>
                <a:t>含</a:t>
              </a:r>
              <a:endParaRPr lang="zh-CN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>
                  <a:solidFill>
                    <a:srgbClr val="FF9900"/>
                  </a:solidFill>
                  <a:latin typeface="Arial" panose="020B0604020202020204" pitchFamily="34" charset="0"/>
                </a:rPr>
                <a:t>源</a:t>
              </a:r>
              <a:endParaRPr lang="zh-CN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>
                  <a:solidFill>
                    <a:srgbClr val="FF9900"/>
                  </a:solidFill>
                  <a:latin typeface="Arial" panose="020B0604020202020204" pitchFamily="34" charset="0"/>
                </a:rPr>
                <a:t>网</a:t>
              </a:r>
              <a:endParaRPr lang="zh-CN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  <a:p>
              <a:pPr algn="ctr"/>
              <a:r>
                <a:rPr lang="zh-CN" altLang="en-US">
                  <a:solidFill>
                    <a:srgbClr val="FF9900"/>
                  </a:solidFill>
                  <a:latin typeface="Arial" panose="020B0604020202020204" pitchFamily="34" charset="0"/>
                </a:rPr>
                <a:t>络</a:t>
              </a:r>
              <a:endParaRPr lang="zh-CN" altLang="en-US">
                <a:solidFill>
                  <a:srgbClr val="FF99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279" name="Group 39"/>
          <p:cNvGrpSpPr/>
          <p:nvPr/>
        </p:nvGrpSpPr>
        <p:grpSpPr bwMode="auto">
          <a:xfrm>
            <a:off x="4657209" y="2059623"/>
            <a:ext cx="1512888" cy="546100"/>
            <a:chOff x="2154" y="1071"/>
            <a:chExt cx="953" cy="273"/>
          </a:xfrm>
        </p:grpSpPr>
        <p:sp>
          <p:nvSpPr>
            <p:cNvPr id="10277" name="Line 37"/>
            <p:cNvSpPr>
              <a:spLocks noChangeShapeType="1"/>
            </p:cNvSpPr>
            <p:nvPr/>
          </p:nvSpPr>
          <p:spPr bwMode="auto">
            <a:xfrm>
              <a:off x="2200" y="1344"/>
              <a:ext cx="816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Text Box 38"/>
            <p:cNvSpPr txBox="1">
              <a:spLocks noChangeArrowheads="1"/>
            </p:cNvSpPr>
            <p:nvPr/>
          </p:nvSpPr>
          <p:spPr bwMode="auto">
            <a:xfrm>
              <a:off x="2154" y="1071"/>
              <a:ext cx="953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solidFill>
                    <a:schemeClr val="bg1"/>
                  </a:solidFill>
                  <a:latin typeface="Arial" panose="020B0604020202020204" pitchFamily="34" charset="0"/>
                </a:rPr>
                <a:t>等效电路</a:t>
              </a:r>
              <a:endParaRPr lang="zh-CN" altLang="en-US" sz="240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0284" name="Group 44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285" name="Picture 45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86" name="Text Box 46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287" name="Group 47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288" name="Picture 48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89" name="Text Box 49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314" name="Group 74"/>
          <p:cNvGrpSpPr/>
          <p:nvPr/>
        </p:nvGrpSpPr>
        <p:grpSpPr bwMode="auto">
          <a:xfrm>
            <a:off x="6886694" y="1600835"/>
            <a:ext cx="2033588" cy="1946275"/>
            <a:chOff x="3560" y="918"/>
            <a:chExt cx="1281" cy="1226"/>
          </a:xfrm>
        </p:grpSpPr>
        <p:sp>
          <p:nvSpPr>
            <p:cNvPr id="10294" name="Oval 54"/>
            <p:cNvSpPr>
              <a:spLocks noChangeArrowheads="1"/>
            </p:cNvSpPr>
            <p:nvPr/>
          </p:nvSpPr>
          <p:spPr bwMode="auto">
            <a:xfrm>
              <a:off x="3560" y="1543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5" name="Freeform 55"/>
            <p:cNvSpPr/>
            <p:nvPr/>
          </p:nvSpPr>
          <p:spPr bwMode="auto">
            <a:xfrm>
              <a:off x="3762" y="924"/>
              <a:ext cx="990" cy="1"/>
            </a:xfrm>
            <a:custGeom>
              <a:avLst/>
              <a:gdLst>
                <a:gd name="T0" fmla="*/ 0 w 990"/>
                <a:gd name="T1" fmla="*/ 0 h 1"/>
                <a:gd name="T2" fmla="*/ 990 w 990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90" h="1">
                  <a:moveTo>
                    <a:pt x="0" y="0"/>
                  </a:moveTo>
                  <a:lnTo>
                    <a:pt x="990" y="0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6" name="Line 56"/>
            <p:cNvSpPr>
              <a:spLocks noChangeShapeType="1"/>
            </p:cNvSpPr>
            <p:nvPr/>
          </p:nvSpPr>
          <p:spPr bwMode="auto">
            <a:xfrm flipH="1">
              <a:off x="3741" y="924"/>
              <a:ext cx="21" cy="12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Freeform 57"/>
            <p:cNvSpPr/>
            <p:nvPr/>
          </p:nvSpPr>
          <p:spPr bwMode="auto">
            <a:xfrm>
              <a:off x="4752" y="918"/>
              <a:ext cx="44" cy="1214"/>
            </a:xfrm>
            <a:custGeom>
              <a:avLst/>
              <a:gdLst>
                <a:gd name="T0" fmla="*/ 0 w 1"/>
                <a:gd name="T1" fmla="*/ 0 h 1026"/>
                <a:gd name="T2" fmla="*/ 0 w 1"/>
                <a:gd name="T3" fmla="*/ 1026 h 1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026">
                  <a:moveTo>
                    <a:pt x="0" y="0"/>
                  </a:moveTo>
                  <a:lnTo>
                    <a:pt x="0" y="1026"/>
                  </a:lnTo>
                </a:path>
              </a:pathLst>
            </a:custGeom>
            <a:noFill/>
            <a:ln w="28575" cmpd="sng">
              <a:solidFill>
                <a:srgbClr val="FFCC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98" name="Object 58"/>
            <p:cNvGraphicFramePr>
              <a:graphicFrameLocks noChangeAspect="1"/>
            </p:cNvGraphicFramePr>
            <p:nvPr/>
          </p:nvGraphicFramePr>
          <p:xfrm>
            <a:off x="3968" y="1505"/>
            <a:ext cx="306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4" name="公式" r:id="rId6" imgW="304800" imgH="393700" progId="Equation.3">
                    <p:embed/>
                  </p:oleObj>
                </mc:Choice>
                <mc:Fallback>
                  <p:oleObj name="公式" r:id="rId6" imgW="304800" imgH="3937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1505"/>
                          <a:ext cx="306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99" name="Text Box 59"/>
            <p:cNvSpPr txBox="1">
              <a:spLocks noChangeArrowheads="1"/>
            </p:cNvSpPr>
            <p:nvPr/>
          </p:nvSpPr>
          <p:spPr bwMode="auto">
            <a:xfrm>
              <a:off x="4376" y="1271"/>
              <a:ext cx="46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0" name="Text Box 60"/>
            <p:cNvSpPr txBox="1">
              <a:spLocks noChangeArrowheads="1"/>
            </p:cNvSpPr>
            <p:nvPr/>
          </p:nvSpPr>
          <p:spPr bwMode="auto">
            <a:xfrm>
              <a:off x="3877" y="998"/>
              <a:ext cx="2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1" name="Line 61"/>
            <p:cNvSpPr>
              <a:spLocks noChangeShapeType="1"/>
            </p:cNvSpPr>
            <p:nvPr/>
          </p:nvSpPr>
          <p:spPr bwMode="auto">
            <a:xfrm rot="16200000" flipH="1">
              <a:off x="4203" y="782"/>
              <a:ext cx="0" cy="28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302" name="Object 62"/>
            <p:cNvGraphicFramePr>
              <a:graphicFrameLocks noChangeAspect="1"/>
            </p:cNvGraphicFramePr>
            <p:nvPr/>
          </p:nvGraphicFramePr>
          <p:xfrm>
            <a:off x="4251" y="978"/>
            <a:ext cx="177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5" name="公式" r:id="rId8" imgW="165100" imgH="292100" progId="Equation.3">
                    <p:embed/>
                  </p:oleObj>
                </mc:Choice>
                <mc:Fallback>
                  <p:oleObj name="公式" r:id="rId8" imgW="165100" imgH="29210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1" y="978"/>
                          <a:ext cx="177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3" name="Text Box 63"/>
            <p:cNvSpPr txBox="1">
              <a:spLocks noChangeArrowheads="1"/>
            </p:cNvSpPr>
            <p:nvPr/>
          </p:nvSpPr>
          <p:spPr bwMode="auto">
            <a:xfrm>
              <a:off x="3832" y="127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4" name="Text Box 64"/>
            <p:cNvSpPr txBox="1">
              <a:spLocks noChangeArrowheads="1"/>
            </p:cNvSpPr>
            <p:nvPr/>
          </p:nvSpPr>
          <p:spPr bwMode="auto">
            <a:xfrm>
              <a:off x="3832" y="1815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05" name="Rectangle 65"/>
            <p:cNvSpPr>
              <a:spLocks noChangeArrowheads="1"/>
            </p:cNvSpPr>
            <p:nvPr/>
          </p:nvSpPr>
          <p:spPr bwMode="auto">
            <a:xfrm>
              <a:off x="3696" y="1043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6" name="Rectangle 66"/>
            <p:cNvSpPr>
              <a:spLocks noChangeArrowheads="1"/>
            </p:cNvSpPr>
            <p:nvPr/>
          </p:nvSpPr>
          <p:spPr bwMode="auto">
            <a:xfrm>
              <a:off x="4676" y="1270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7" name="Line 67"/>
            <p:cNvSpPr>
              <a:spLocks noChangeShapeType="1"/>
            </p:cNvSpPr>
            <p:nvPr/>
          </p:nvSpPr>
          <p:spPr bwMode="auto">
            <a:xfrm>
              <a:off x="3741" y="2132"/>
              <a:ext cx="998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11" name="Group 71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312" name="Picture 72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3" name="Text Box 73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405333" y="2198506"/>
          <a:ext cx="1959146" cy="10864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" name="公式" r:id="rId10" imgW="1130300" imgH="698500" progId="Equation.3">
                  <p:embed/>
                </p:oleObj>
              </mc:Choice>
              <mc:Fallback>
                <p:oleObj name="公式" r:id="rId10" imgW="1130300" imgH="6985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333" y="2198506"/>
                        <a:ext cx="1959146" cy="1086478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chemeClr val="folHlink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488941" y="1511956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电阻电路：</a:t>
            </a:r>
            <a:endParaRPr lang="zh-CN" altLang="en-US" b="0" dirty="0" smtClean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9-6 </a:t>
            </a:r>
            <a:r>
              <a:rPr kumimoji="1"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最大功率传输</a:t>
            </a:r>
            <a:endParaRPr kumimoji="1"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20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" grpId="0" bldLvl="0" animBg="1" autoUpdateAnimBg="0"/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498090" y="1416685"/>
            <a:ext cx="3870960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98000" rIns="198000">
            <a:spAutoFit/>
          </a:bodyPr>
          <a:lstStyle/>
          <a:p>
            <a:pPr marL="0" indent="0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/>
              <a:t>正弦电路中负载获得</a:t>
            </a:r>
            <a:endParaRPr kumimoji="1" lang="zh-CN" altLang="en-US"/>
          </a:p>
          <a:p>
            <a:pPr marL="0" indent="0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/>
              <a:t>最大功率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max</a:t>
            </a:r>
            <a:r>
              <a:rPr kumimoji="1" lang="zh-CN" altLang="en-US"/>
              <a:t>的条件。</a:t>
            </a:r>
            <a:endParaRPr kumimoji="1" lang="zh-CN" altLang="en-US"/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84183" y="2635250"/>
            <a:ext cx="50419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 + </a:t>
            </a:r>
            <a:r>
              <a:rPr kumimoji="1" lang="en-US" altLang="zh-CN" sz="3200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可任意改变</a:t>
            </a:r>
            <a:r>
              <a:rPr kumimoji="1" lang="zh-CN" altLang="en-US" sz="24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01993" y="3282950"/>
            <a:ext cx="441579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(a)</a:t>
            </a:r>
            <a:r>
              <a:rPr kumimoji="1" lang="zh-CN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先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设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不变，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改变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274445" y="3859213"/>
            <a:ext cx="828198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显然，当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</a:rPr>
              <a:t>即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zh-CN" altLang="zh-CN">
                <a:latin typeface="Times New Roman" panose="02020603050405020304" pitchFamily="18" charset="0"/>
              </a:rPr>
              <a:t>时</a:t>
            </a:r>
            <a:r>
              <a:rPr kumimoji="1" lang="zh-CN" altLang="zh-CN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 </a:t>
            </a:r>
            <a:r>
              <a:rPr kumimoji="1" lang="zh-CN" altLang="zh-CN">
                <a:latin typeface="Times New Roman" panose="02020603050405020304" pitchFamily="18" charset="0"/>
              </a:rPr>
              <a:t>获得最大值。</a:t>
            </a:r>
            <a:endParaRPr kumimoji="1" lang="zh-CN" altLang="en-US" baseline="-25000">
              <a:latin typeface="Times New Roman" panose="02020603050405020304" pitchFamily="18" charset="0"/>
            </a:endParaRP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9258300" y="2646680"/>
          <a:ext cx="2592388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1" name="公式" r:id="rId1" imgW="1409700" imgH="660400" progId="Equation.3">
                  <p:embed/>
                </p:oleObj>
              </mc:Choice>
              <mc:Fallback>
                <p:oleObj name="公式" r:id="rId1" imgW="1409700" imgH="660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8300" y="2646680"/>
                        <a:ext cx="2592388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701358" y="4436745"/>
            <a:ext cx="6192837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b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(b)</a:t>
            </a:r>
            <a:r>
              <a:rPr kumimoji="1" lang="zh-CN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再讨论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L </a:t>
            </a:r>
            <a:r>
              <a:rPr kumimoji="1" lang="zh-CN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改变时，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zh-CN" altLang="zh-CN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的最大值</a:t>
            </a:r>
            <a:r>
              <a:rPr kumimoji="1" lang="zh-CN" altLang="en-US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kumimoji="1" lang="zh-CN" altLang="en-US">
              <a:solidFill>
                <a:srgbClr val="FFFF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9329738" y="2703830"/>
          <a:ext cx="25209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2" name="公式" r:id="rId3" imgW="800100" imgH="508000" progId="Equation.3">
                  <p:embed/>
                </p:oleObj>
              </mc:Choice>
              <mc:Fallback>
                <p:oleObj name="公式" r:id="rId3" imgW="800100" imgH="508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9738" y="2703830"/>
                        <a:ext cx="2520950" cy="1600200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99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6459220" y="1411923"/>
          <a:ext cx="4392613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3" name="公式" r:id="rId5" imgW="2641600" imgH="673100" progId="Equation.3">
                  <p:embed/>
                </p:oleObj>
              </mc:Choice>
              <mc:Fallback>
                <p:oleObj name="公式" r:id="rId5" imgW="2641600" imgH="6731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9220" y="1411923"/>
                        <a:ext cx="4392613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42" name="Group 26"/>
          <p:cNvGrpSpPr/>
          <p:nvPr/>
        </p:nvGrpSpPr>
        <p:grpSpPr bwMode="auto">
          <a:xfrm>
            <a:off x="11132503" y="6446838"/>
            <a:ext cx="792162" cy="368299"/>
            <a:chOff x="5193" y="4020"/>
            <a:chExt cx="499" cy="232"/>
          </a:xfrm>
        </p:grpSpPr>
        <p:pic>
          <p:nvPicPr>
            <p:cNvPr id="9243" name="Picture 27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4" name="Text Box 28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245" name="Group 29"/>
          <p:cNvGrpSpPr/>
          <p:nvPr/>
        </p:nvGrpSpPr>
        <p:grpSpPr bwMode="auto">
          <a:xfrm>
            <a:off x="10268903" y="6446838"/>
            <a:ext cx="792162" cy="368299"/>
            <a:chOff x="4649" y="4020"/>
            <a:chExt cx="499" cy="232"/>
          </a:xfrm>
        </p:grpSpPr>
        <p:pic>
          <p:nvPicPr>
            <p:cNvPr id="9246" name="Picture 30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47" name="Text Box 31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9251" name="Group 35"/>
          <p:cNvGrpSpPr/>
          <p:nvPr/>
        </p:nvGrpSpPr>
        <p:grpSpPr bwMode="auto">
          <a:xfrm>
            <a:off x="626745" y="1265873"/>
            <a:ext cx="1846263" cy="850900"/>
            <a:chOff x="385" y="3022"/>
            <a:chExt cx="1163" cy="536"/>
          </a:xfrm>
        </p:grpSpPr>
        <p:pic>
          <p:nvPicPr>
            <p:cNvPr id="9252" name="Picture 36" descr="12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3022"/>
              <a:ext cx="590" cy="5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53" name="Text Box 37"/>
            <p:cNvSpPr txBox="1">
              <a:spLocks noChangeArrowheads="1"/>
            </p:cNvSpPr>
            <p:nvPr/>
          </p:nvSpPr>
          <p:spPr bwMode="auto">
            <a:xfrm>
              <a:off x="793" y="3116"/>
              <a:ext cx="75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0">
                  <a:solidFill>
                    <a:srgbClr val="FA7748"/>
                  </a:solidFill>
                  <a:latin typeface="Times New Roman" panose="02020603050405020304" pitchFamily="18" charset="0"/>
                  <a:ea typeface="华文行楷" panose="02010800040101010101" pitchFamily="2" charset="-122"/>
                </a:rPr>
                <a:t>讨论  </a:t>
              </a:r>
              <a:endParaRPr kumimoji="1" lang="zh-CN" altLang="en-US" sz="3200" b="0">
                <a:solidFill>
                  <a:srgbClr val="FA7748"/>
                </a:solidFill>
                <a:latin typeface="Times New Roman" panose="02020603050405020304" pitchFamily="18" charset="0"/>
                <a:ea typeface="华文行楷" panose="02010800040101010101" pitchFamily="2" charset="-122"/>
              </a:endParaRPr>
            </a:p>
          </p:txBody>
        </p:sp>
      </p:grpSp>
      <p:sp>
        <p:nvSpPr>
          <p:cNvPr id="9254" name="Text Box 38"/>
          <p:cNvSpPr txBox="1">
            <a:spLocks noChangeArrowheads="1"/>
          </p:cNvSpPr>
          <p:nvPr/>
        </p:nvSpPr>
        <p:spPr bwMode="auto">
          <a:xfrm>
            <a:off x="6600190" y="4507865"/>
            <a:ext cx="4897438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98000" rIns="198000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/>
              <a:t>当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</a:rPr>
              <a:t> </a:t>
            </a:r>
            <a:r>
              <a:rPr kumimoji="1" lang="zh-CN" altLang="zh-CN"/>
              <a:t>时，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P </a:t>
            </a:r>
            <a:r>
              <a:rPr kumimoji="1" lang="zh-CN" altLang="zh-CN"/>
              <a:t>获得最大值</a:t>
            </a:r>
            <a:endParaRPr kumimoji="1" lang="zh-CN" altLang="en-US" baseline="-25000"/>
          </a:p>
        </p:txBody>
      </p:sp>
      <p:grpSp>
        <p:nvGrpSpPr>
          <p:cNvPr id="9262" name="Group 46"/>
          <p:cNvGrpSpPr/>
          <p:nvPr/>
        </p:nvGrpSpPr>
        <p:grpSpPr bwMode="auto">
          <a:xfrm>
            <a:off x="1420178" y="5229860"/>
            <a:ext cx="3514725" cy="584201"/>
            <a:chOff x="703" y="3521"/>
            <a:chExt cx="2214" cy="368"/>
          </a:xfrm>
        </p:grpSpPr>
        <p:sp>
          <p:nvSpPr>
            <p:cNvPr id="9256" name="Text Box 40"/>
            <p:cNvSpPr txBox="1">
              <a:spLocks noChangeArrowheads="1"/>
            </p:cNvSpPr>
            <p:nvPr/>
          </p:nvSpPr>
          <p:spPr bwMode="auto">
            <a:xfrm>
              <a:off x="703" y="3521"/>
              <a:ext cx="784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 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7" name="Text Box 41"/>
            <p:cNvSpPr txBox="1">
              <a:spLocks noChangeArrowheads="1"/>
            </p:cNvSpPr>
            <p:nvPr/>
          </p:nvSpPr>
          <p:spPr bwMode="auto">
            <a:xfrm>
              <a:off x="1565" y="3521"/>
              <a:ext cx="135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r>
                <a:rPr kumimoji="1" lang="en-US" altLang="zh-CN" sz="32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=</a:t>
              </a:r>
              <a:r>
                <a:rPr kumimoji="1" lang="en-US" altLang="zh-CN" sz="3200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r>
                <a:rPr kumimoji="1"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5523865" y="5301615"/>
            <a:ext cx="1533525" cy="645160"/>
          </a:xfrm>
          <a:prstGeom prst="rect">
            <a:avLst/>
          </a:prstGeom>
          <a:gradFill rotWithShape="1">
            <a:gsLst>
              <a:gs pos="0">
                <a:srgbClr val="FFCCFF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3600" b="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600" b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kumimoji="1" lang="en-US" altLang="zh-CN" sz="3600" b="0" i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r>
              <a:rPr kumimoji="1" lang="en-US" altLang="zh-CN" sz="3600" b="0" baseline="-25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600" b="0" baseline="300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kumimoji="1" lang="en-US" altLang="zh-CN" sz="3600" b="0" baseline="-250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0" name="Line 44"/>
          <p:cNvSpPr>
            <a:spLocks noChangeShapeType="1"/>
          </p:cNvSpPr>
          <p:nvPr/>
        </p:nvSpPr>
        <p:spPr bwMode="auto">
          <a:xfrm>
            <a:off x="4588828" y="5590540"/>
            <a:ext cx="574675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61" name="AutoShape 45"/>
          <p:cNvSpPr>
            <a:spLocks noChangeArrowheads="1"/>
          </p:cNvSpPr>
          <p:nvPr/>
        </p:nvSpPr>
        <p:spPr bwMode="auto">
          <a:xfrm>
            <a:off x="8044180" y="5154930"/>
            <a:ext cx="2134235" cy="541655"/>
          </a:xfrm>
          <a:prstGeom prst="wedgeRoundRectCallout">
            <a:avLst>
              <a:gd name="adj1" fmla="val -91472"/>
              <a:gd name="adj2" fmla="val 44977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</a:rPr>
              <a:t>最佳匹配条件</a:t>
            </a:r>
            <a:endParaRPr lang="zh-CN" altLang="en-US" sz="2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grpSp>
        <p:nvGrpSpPr>
          <p:cNvPr id="9266" name="Group 50"/>
          <p:cNvGrpSpPr/>
          <p:nvPr/>
        </p:nvGrpSpPr>
        <p:grpSpPr bwMode="auto">
          <a:xfrm>
            <a:off x="9403715" y="6446838"/>
            <a:ext cx="792163" cy="368299"/>
            <a:chOff x="4649" y="4020"/>
            <a:chExt cx="499" cy="232"/>
          </a:xfrm>
        </p:grpSpPr>
        <p:pic>
          <p:nvPicPr>
            <p:cNvPr id="9267" name="Picture 51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68" name="Text Box 52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8904764" y="5803275"/>
            <a:ext cx="1763712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dirty="0" smtClean="0">
                <a:solidFill>
                  <a:srgbClr val="FF33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共轭匹配</a:t>
            </a:r>
            <a:endParaRPr lang="zh-CN" altLang="en-US" b="0" dirty="0" smtClean="0">
              <a:solidFill>
                <a:srgbClr val="FF33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62705" y="6052274"/>
            <a:ext cx="43789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用诺顿电路，则是：</a:t>
            </a:r>
            <a:r>
              <a:rPr lang="en-US" altLang="zh-CN" b="0" dirty="0" smtClean="0">
                <a:solidFill>
                  <a:srgbClr val="FF0000"/>
                </a:solidFill>
              </a:rPr>
              <a:t>Y</a:t>
            </a:r>
            <a:r>
              <a:rPr lang="en-US" altLang="zh-CN" b="0" baseline="-25000" dirty="0" smtClean="0">
                <a:solidFill>
                  <a:srgbClr val="FF0000"/>
                </a:solidFill>
              </a:rPr>
              <a:t>L</a:t>
            </a:r>
            <a:r>
              <a:rPr lang="en-US" altLang="zh-CN" b="0" dirty="0" smtClean="0">
                <a:solidFill>
                  <a:srgbClr val="FF0000"/>
                </a:solidFill>
              </a:rPr>
              <a:t>=</a:t>
            </a:r>
            <a:r>
              <a:rPr lang="en-US" altLang="zh-CN" b="0" dirty="0" err="1" smtClean="0">
                <a:solidFill>
                  <a:srgbClr val="FF0000"/>
                </a:solidFill>
              </a:rPr>
              <a:t>Y</a:t>
            </a:r>
            <a:r>
              <a:rPr lang="en-US" altLang="zh-CN" b="0" baseline="-25000" dirty="0" err="1" smtClean="0">
                <a:solidFill>
                  <a:srgbClr val="FF0000"/>
                </a:solidFill>
              </a:rPr>
              <a:t>eq</a:t>
            </a:r>
            <a:r>
              <a:rPr lang="zh-CN" altLang="en-US" b="0" baseline="30000" dirty="0" smtClean="0">
                <a:solidFill>
                  <a:srgbClr val="FF0000"/>
                </a:solidFill>
              </a:rPr>
              <a:t>*</a:t>
            </a:r>
            <a:endParaRPr lang="zh-CN" altLang="en-US" b="0" baseline="30000" dirty="0">
              <a:solidFill>
                <a:srgbClr val="FF0000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最大功率条件推导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9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9" dur="20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bldLvl="0" animBg="1"/>
      <p:bldP spid="9220" grpId="0" bldLvl="0" animBg="1" autoUpdateAnimBg="0"/>
      <p:bldP spid="9221" grpId="0" bldLvl="0" animBg="1" autoUpdateAnimBg="0"/>
      <p:bldP spid="9223" grpId="0" bldLvl="0" animBg="1" autoUpdateAnimBg="0"/>
      <p:bldP spid="9254" grpId="0" bldLvl="0" animBg="1" autoUpdateAnimBg="0"/>
      <p:bldP spid="9259" grpId="0" bldLvl="0" animBg="1"/>
      <p:bldP spid="9260" grpId="0" bldLvl="0" animBg="1"/>
      <p:bldP spid="9261" grpId="0" bldLvl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67" name="Group 91"/>
          <p:cNvGrpSpPr/>
          <p:nvPr/>
        </p:nvGrpSpPr>
        <p:grpSpPr bwMode="auto">
          <a:xfrm>
            <a:off x="1778318" y="2461696"/>
            <a:ext cx="2862262" cy="431800"/>
            <a:chOff x="567" y="1162"/>
            <a:chExt cx="1803" cy="272"/>
          </a:xfrm>
        </p:grpSpPr>
        <p:graphicFrame>
          <p:nvGraphicFramePr>
            <p:cNvPr id="101385" name="Object 9"/>
            <p:cNvGraphicFramePr>
              <a:graphicFrameLocks noChangeAspect="1"/>
            </p:cNvGraphicFramePr>
            <p:nvPr/>
          </p:nvGraphicFramePr>
          <p:xfrm>
            <a:off x="2200" y="1162"/>
            <a:ext cx="1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1" name="公式" r:id="rId1" imgW="165100" imgH="292100" progId="Equation.3">
                    <p:embed/>
                  </p:oleObj>
                </mc:Choice>
                <mc:Fallback>
                  <p:oleObj name="公式" r:id="rId1" imgW="165100" imgH="292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162"/>
                          <a:ext cx="1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64" name="Line 88"/>
            <p:cNvSpPr>
              <a:spLocks noChangeShapeType="1"/>
            </p:cNvSpPr>
            <p:nvPr/>
          </p:nvSpPr>
          <p:spPr bwMode="auto">
            <a:xfrm>
              <a:off x="567" y="1298"/>
              <a:ext cx="1587" cy="0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1378" name="Text Box 2"/>
          <p:cNvSpPr txBox="1">
            <a:spLocks noChangeArrowheads="1"/>
          </p:cNvSpPr>
          <p:nvPr/>
        </p:nvSpPr>
        <p:spPr bwMode="auto">
          <a:xfrm>
            <a:off x="988695" y="1341120"/>
            <a:ext cx="1015746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tIns="82800" bIns="82800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buClr>
                <a:srgbClr val="FFFF00"/>
              </a:buClr>
              <a:buSzPct val="90000"/>
            </a:pPr>
            <a:r>
              <a:rPr kumimoji="1" lang="zh-CN" altLang="en-US" sz="2400" dirty="0">
                <a:solidFill>
                  <a:srgbClr val="FFFF00"/>
                </a:solidFill>
                <a:latin typeface="Symbol" panose="05050102010706020507" pitchFamily="18" charset="2"/>
              </a:rPr>
              <a:t>（</a:t>
            </a:r>
            <a:r>
              <a:rPr kumimoji="1" lang="en-US" altLang="zh-CN" sz="2400" dirty="0">
                <a:solidFill>
                  <a:srgbClr val="FFFF00"/>
                </a:solidFill>
                <a:latin typeface="Symbol" panose="05050102010706020507" pitchFamily="18" charset="2"/>
              </a:rPr>
              <a:t>3</a:t>
            </a:r>
            <a:r>
              <a:rPr kumimoji="1" lang="zh-CN" altLang="en-US" sz="2400" dirty="0">
                <a:solidFill>
                  <a:srgbClr val="FFFF00"/>
                </a:solidFill>
                <a:latin typeface="Symbol" panose="05050102010706020507" pitchFamily="18" charset="2"/>
              </a:rPr>
              <a:t>）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&lt;1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/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w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 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Symbol" panose="05050102010706020507" pitchFamily="18" charset="2"/>
              </a:rPr>
              <a:t>j</a:t>
            </a:r>
            <a:r>
              <a:rPr kumimoji="1" lang="en-US" altLang="zh-CN" sz="3200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&lt;0</a:t>
            </a:r>
            <a:r>
              <a:rPr kumimoji="1" lang="zh-CN" altLang="en-US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，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电路为容性，</a:t>
            </a:r>
            <a:r>
              <a:rPr kumimoji="1"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电压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落后电流。</a:t>
            </a:r>
            <a:endParaRPr kumimoji="1" lang="zh-CN" altLang="en-US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1468" name="Group 92"/>
          <p:cNvGrpSpPr/>
          <p:nvPr/>
        </p:nvGrpSpPr>
        <p:grpSpPr bwMode="auto">
          <a:xfrm>
            <a:off x="3721418" y="2677596"/>
            <a:ext cx="720724" cy="1973263"/>
            <a:chOff x="1791" y="1298"/>
            <a:chExt cx="454" cy="1243"/>
          </a:xfrm>
        </p:grpSpPr>
        <p:sp>
          <p:nvSpPr>
            <p:cNvPr id="101381" name="Line 5"/>
            <p:cNvSpPr>
              <a:spLocks noChangeShapeType="1"/>
            </p:cNvSpPr>
            <p:nvPr/>
          </p:nvSpPr>
          <p:spPr bwMode="auto">
            <a:xfrm>
              <a:off x="1791" y="1298"/>
              <a:ext cx="0" cy="1043"/>
            </a:xfrm>
            <a:prstGeom prst="line">
              <a:avLst/>
            </a:prstGeom>
            <a:noFill/>
            <a:ln w="38100">
              <a:solidFill>
                <a:srgbClr val="FF66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382" name="Object 6"/>
            <p:cNvGraphicFramePr>
              <a:graphicFrameLocks noChangeAspect="1"/>
            </p:cNvGraphicFramePr>
            <p:nvPr/>
          </p:nvGraphicFramePr>
          <p:xfrm>
            <a:off x="1837" y="2160"/>
            <a:ext cx="40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2" name="公式" r:id="rId3" imgW="317500" imgH="355600" progId="Equation.3">
                    <p:embed/>
                  </p:oleObj>
                </mc:Choice>
                <mc:Fallback>
                  <p:oleObj name="公式" r:id="rId3" imgW="317500" imgH="355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2160"/>
                          <a:ext cx="408" cy="3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86" name="Group 10"/>
          <p:cNvGrpSpPr/>
          <p:nvPr/>
        </p:nvGrpSpPr>
        <p:grpSpPr bwMode="auto">
          <a:xfrm>
            <a:off x="1778318" y="2677596"/>
            <a:ext cx="1943100" cy="576263"/>
            <a:chOff x="768" y="3417"/>
            <a:chExt cx="859" cy="284"/>
          </a:xfrm>
        </p:grpSpPr>
        <p:sp>
          <p:nvSpPr>
            <p:cNvPr id="101387" name="Line 11"/>
            <p:cNvSpPr>
              <a:spLocks noChangeShapeType="1"/>
            </p:cNvSpPr>
            <p:nvPr/>
          </p:nvSpPr>
          <p:spPr bwMode="auto">
            <a:xfrm>
              <a:off x="768" y="3417"/>
              <a:ext cx="859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388" name="Object 12"/>
            <p:cNvGraphicFramePr>
              <a:graphicFrameLocks noChangeAspect="1"/>
            </p:cNvGraphicFramePr>
            <p:nvPr/>
          </p:nvGraphicFramePr>
          <p:xfrm>
            <a:off x="1381" y="3444"/>
            <a:ext cx="24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3" name="公式" r:id="rId5" imgW="317500" imgH="355600" progId="Equation.3">
                    <p:embed/>
                  </p:oleObj>
                </mc:Choice>
                <mc:Fallback>
                  <p:oleObj name="公式" r:id="rId5" imgW="317500" imgH="3556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" y="3444"/>
                          <a:ext cx="24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69" name="Group 93"/>
          <p:cNvGrpSpPr/>
          <p:nvPr/>
        </p:nvGrpSpPr>
        <p:grpSpPr bwMode="auto">
          <a:xfrm>
            <a:off x="3721418" y="3469759"/>
            <a:ext cx="649287" cy="790575"/>
            <a:chOff x="2458" y="2089"/>
            <a:chExt cx="409" cy="498"/>
          </a:xfrm>
        </p:grpSpPr>
        <p:sp>
          <p:nvSpPr>
            <p:cNvPr id="101390" name="Line 14"/>
            <p:cNvSpPr>
              <a:spLocks noChangeShapeType="1"/>
            </p:cNvSpPr>
            <p:nvPr/>
          </p:nvSpPr>
          <p:spPr bwMode="auto">
            <a:xfrm flipV="1">
              <a:off x="2458" y="2089"/>
              <a:ext cx="0" cy="49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391" name="Object 15"/>
            <p:cNvGraphicFramePr>
              <a:graphicFrameLocks noChangeAspect="1"/>
            </p:cNvGraphicFramePr>
            <p:nvPr/>
          </p:nvGraphicFramePr>
          <p:xfrm>
            <a:off x="2517" y="2115"/>
            <a:ext cx="350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4" name="公式" r:id="rId7" imgW="304800" imgH="355600" progId="Equation.3">
                    <p:embed/>
                  </p:oleObj>
                </mc:Choice>
                <mc:Fallback>
                  <p:oleObj name="公式" r:id="rId7" imgW="304800" imgH="355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2115"/>
                          <a:ext cx="350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70" name="Group 94"/>
          <p:cNvGrpSpPr/>
          <p:nvPr/>
        </p:nvGrpSpPr>
        <p:grpSpPr bwMode="auto">
          <a:xfrm>
            <a:off x="1921193" y="2461696"/>
            <a:ext cx="1728787" cy="1366838"/>
            <a:chOff x="657" y="1162"/>
            <a:chExt cx="1089" cy="861"/>
          </a:xfrm>
        </p:grpSpPr>
        <p:sp>
          <p:nvSpPr>
            <p:cNvPr id="101393" name="Freeform 17"/>
            <p:cNvSpPr/>
            <p:nvPr/>
          </p:nvSpPr>
          <p:spPr bwMode="auto">
            <a:xfrm rot="4554952">
              <a:off x="809" y="1010"/>
              <a:ext cx="785" cy="1089"/>
            </a:xfrm>
            <a:custGeom>
              <a:avLst/>
              <a:gdLst>
                <a:gd name="T0" fmla="*/ 0 w 834"/>
                <a:gd name="T1" fmla="*/ 540 h 540"/>
                <a:gd name="T2" fmla="*/ 834 w 834"/>
                <a:gd name="T3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34" h="540">
                  <a:moveTo>
                    <a:pt x="0" y="540"/>
                  </a:moveTo>
                  <a:lnTo>
                    <a:pt x="834" y="0"/>
                  </a:lnTo>
                </a:path>
              </a:pathLst>
            </a:custGeom>
            <a:noFill/>
            <a:ln w="38100" cmpd="sng">
              <a:solidFill>
                <a:srgbClr val="FF99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394" name="Object 18"/>
            <p:cNvGraphicFramePr>
              <a:graphicFrameLocks noChangeAspect="1"/>
            </p:cNvGraphicFramePr>
            <p:nvPr/>
          </p:nvGraphicFramePr>
          <p:xfrm>
            <a:off x="1379" y="1705"/>
            <a:ext cx="22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5" name="公式" r:id="rId9" imgW="241300" imgH="304800" progId="Equation.3">
                    <p:embed/>
                  </p:oleObj>
                </mc:Choice>
                <mc:Fallback>
                  <p:oleObj name="公式" r:id="rId9" imgW="241300" imgH="3048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9" y="1705"/>
                          <a:ext cx="22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5" name="Freeform 19"/>
            <p:cNvSpPr/>
            <p:nvPr/>
          </p:nvSpPr>
          <p:spPr bwMode="auto">
            <a:xfrm>
              <a:off x="871" y="1290"/>
              <a:ext cx="45" cy="136"/>
            </a:xfrm>
            <a:custGeom>
              <a:avLst/>
              <a:gdLst>
                <a:gd name="T0" fmla="*/ 0 w 27"/>
                <a:gd name="T1" fmla="*/ 0 h 111"/>
                <a:gd name="T2" fmla="*/ 21 w 27"/>
                <a:gd name="T3" fmla="*/ 57 h 111"/>
                <a:gd name="T4" fmla="*/ 27 w 27"/>
                <a:gd name="T5" fmla="*/ 111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111">
                  <a:moveTo>
                    <a:pt x="0" y="0"/>
                  </a:moveTo>
                  <a:cubicBezTo>
                    <a:pt x="3" y="10"/>
                    <a:pt x="17" y="39"/>
                    <a:pt x="21" y="57"/>
                  </a:cubicBezTo>
                  <a:cubicBezTo>
                    <a:pt x="25" y="75"/>
                    <a:pt x="26" y="100"/>
                    <a:pt x="27" y="111"/>
                  </a:cubicBezTo>
                </a:path>
              </a:pathLst>
            </a:custGeom>
            <a:noFill/>
            <a:ln w="38100" cap="flat" cmpd="sng">
              <a:solidFill>
                <a:srgbClr val="66FF33"/>
              </a:solidFill>
              <a:prstDash val="solid"/>
              <a:round/>
            </a:ln>
            <a:effectLst/>
            <a:scene3d>
              <a:camera prst="orthographicFront">
                <a:rot lat="0" lon="0" rev="19799999"/>
              </a:camera>
              <a:lightRig rig="threePt" dir="t"/>
            </a:scene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6" name="Text Box 20"/>
            <p:cNvSpPr txBox="1">
              <a:spLocks noChangeArrowheads="1"/>
            </p:cNvSpPr>
            <p:nvPr/>
          </p:nvSpPr>
          <p:spPr bwMode="auto">
            <a:xfrm>
              <a:off x="930" y="1207"/>
              <a:ext cx="48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</a:t>
              </a:r>
              <a:r>
                <a:rPr kumimoji="1" lang="en-US" altLang="zh-CN" sz="2400" b="0" i="1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Z</a:t>
              </a:r>
              <a:endParaRPr kumimoji="1" lang="en-US" altLang="zh-CN" sz="2400" b="0" i="1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1397" name="Group 21"/>
          <p:cNvGrpSpPr/>
          <p:nvPr/>
        </p:nvGrpSpPr>
        <p:grpSpPr bwMode="auto">
          <a:xfrm>
            <a:off x="3794021" y="2715696"/>
            <a:ext cx="704763" cy="792163"/>
            <a:chOff x="1627" y="2918"/>
            <a:chExt cx="444" cy="499"/>
          </a:xfrm>
        </p:grpSpPr>
        <p:sp>
          <p:nvSpPr>
            <p:cNvPr id="101398" name="AutoShape 22"/>
            <p:cNvSpPr/>
            <p:nvPr/>
          </p:nvSpPr>
          <p:spPr bwMode="auto">
            <a:xfrm>
              <a:off x="1627" y="2918"/>
              <a:ext cx="63" cy="499"/>
            </a:xfrm>
            <a:prstGeom prst="rightBrace">
              <a:avLst>
                <a:gd name="adj1" fmla="val 86632"/>
                <a:gd name="adj2" fmla="val 50000"/>
              </a:avLst>
            </a:prstGeom>
            <a:noFill/>
            <a:ln w="38100">
              <a:solidFill>
                <a:schemeClr val="bg1"/>
              </a:solidFill>
              <a:rou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399" name="Text Box 23"/>
            <p:cNvSpPr txBox="1">
              <a:spLocks noChangeArrowheads="1"/>
            </p:cNvSpPr>
            <p:nvPr/>
          </p:nvSpPr>
          <p:spPr bwMode="auto">
            <a:xfrm>
              <a:off x="1690" y="3054"/>
              <a:ext cx="38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 i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kumimoji="1" lang="en-US" altLang="zh-CN" b="0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kumimoji="1" lang="en-US" altLang="zh-CN" b="0" i="1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01424" name="Group 48"/>
          <p:cNvGrpSpPr/>
          <p:nvPr/>
        </p:nvGrpSpPr>
        <p:grpSpPr bwMode="auto">
          <a:xfrm>
            <a:off x="4658043" y="3282633"/>
            <a:ext cx="1655762" cy="576262"/>
            <a:chOff x="793" y="3022"/>
            <a:chExt cx="1043" cy="363"/>
          </a:xfrm>
        </p:grpSpPr>
        <p:sp>
          <p:nvSpPr>
            <p:cNvPr id="101425" name="Line 49"/>
            <p:cNvSpPr>
              <a:spLocks noChangeShapeType="1"/>
            </p:cNvSpPr>
            <p:nvPr/>
          </p:nvSpPr>
          <p:spPr bwMode="auto">
            <a:xfrm>
              <a:off x="930" y="3385"/>
              <a:ext cx="725" cy="0"/>
            </a:xfrm>
            <a:prstGeom prst="line">
              <a:avLst/>
            </a:prstGeom>
            <a:noFill/>
            <a:ln w="76200">
              <a:solidFill>
                <a:srgbClr val="0066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26" name="Text Box 50"/>
            <p:cNvSpPr txBox="1">
              <a:spLocks noChangeArrowheads="1"/>
            </p:cNvSpPr>
            <p:nvPr/>
          </p:nvSpPr>
          <p:spPr bwMode="auto">
            <a:xfrm>
              <a:off x="793" y="3022"/>
              <a:ext cx="1043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>
                  <a:latin typeface="Arial" panose="020B0604020202020204" pitchFamily="34" charset="0"/>
                </a:rPr>
                <a:t>等效电路</a:t>
              </a:r>
              <a:endParaRPr lang="zh-CN" altLang="en-US">
                <a:latin typeface="Arial" panose="020B0604020202020204" pitchFamily="34" charset="0"/>
              </a:endParaRPr>
            </a:p>
          </p:txBody>
        </p:sp>
      </p:grpSp>
      <p:grpSp>
        <p:nvGrpSpPr>
          <p:cNvPr id="101458" name="Group 82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01459" name="Picture 83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460" name="Text Box 84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1461" name="Group 85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01462" name="Picture 86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463" name="Text Box 87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01537" name="Group 161"/>
          <p:cNvGrpSpPr/>
          <p:nvPr/>
        </p:nvGrpSpPr>
        <p:grpSpPr bwMode="auto">
          <a:xfrm>
            <a:off x="6602730" y="2346603"/>
            <a:ext cx="2941638" cy="2197100"/>
            <a:chOff x="3606" y="1162"/>
            <a:chExt cx="1853" cy="1384"/>
          </a:xfrm>
        </p:grpSpPr>
        <p:sp>
          <p:nvSpPr>
            <p:cNvPr id="101486" name="Line 110"/>
            <p:cNvSpPr>
              <a:spLocks noChangeShapeType="1"/>
            </p:cNvSpPr>
            <p:nvPr/>
          </p:nvSpPr>
          <p:spPr bwMode="auto">
            <a:xfrm>
              <a:off x="3696" y="1570"/>
              <a:ext cx="1316" cy="1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1472" name="Object 96"/>
            <p:cNvGraphicFramePr>
              <a:graphicFrameLocks noChangeAspect="1"/>
            </p:cNvGraphicFramePr>
            <p:nvPr/>
          </p:nvGraphicFramePr>
          <p:xfrm>
            <a:off x="5155" y="1910"/>
            <a:ext cx="304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6" name="公式" r:id="rId12" imgW="342900" imgH="355600" progId="Equation.3">
                    <p:embed/>
                  </p:oleObj>
                </mc:Choice>
                <mc:Fallback>
                  <p:oleObj name="公式" r:id="rId12" imgW="342900" imgH="355600" progId="Equation.3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5" y="1910"/>
                          <a:ext cx="304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73" name="Object 97"/>
            <p:cNvGraphicFramePr>
              <a:graphicFrameLocks noChangeAspect="1"/>
            </p:cNvGraphicFramePr>
            <p:nvPr/>
          </p:nvGraphicFramePr>
          <p:xfrm>
            <a:off x="4340" y="1918"/>
            <a:ext cx="702" cy="6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7" name="公式" r:id="rId14" imgW="647700" imgH="673100" progId="Equation.3">
                    <p:embed/>
                  </p:oleObj>
                </mc:Choice>
                <mc:Fallback>
                  <p:oleObj name="公式" r:id="rId14" imgW="647700" imgH="673100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1918"/>
                          <a:ext cx="702" cy="6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74" name="Freeform 98"/>
            <p:cNvSpPr>
              <a:spLocks noChangeArrowheads="1"/>
            </p:cNvSpPr>
            <p:nvPr/>
          </p:nvSpPr>
          <p:spPr bwMode="auto">
            <a:xfrm>
              <a:off x="5012" y="1570"/>
              <a:ext cx="1" cy="432"/>
            </a:xfrm>
            <a:custGeom>
              <a:avLst/>
              <a:gdLst>
                <a:gd name="T0" fmla="*/ 0 w 1"/>
                <a:gd name="T1" fmla="*/ 0 h 432"/>
                <a:gd name="T2" fmla="*/ 1 w 1"/>
                <a:gd name="T3" fmla="*/ 6 h 432"/>
                <a:gd name="T4" fmla="*/ 1 w 1"/>
                <a:gd name="T5" fmla="*/ 432 h 4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432">
                  <a:moveTo>
                    <a:pt x="0" y="0"/>
                  </a:moveTo>
                  <a:lnTo>
                    <a:pt x="1" y="6"/>
                  </a:lnTo>
                  <a:lnTo>
                    <a:pt x="1" y="43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75" name="Freeform 99"/>
            <p:cNvSpPr>
              <a:spLocks noChangeArrowheads="1"/>
            </p:cNvSpPr>
            <p:nvPr/>
          </p:nvSpPr>
          <p:spPr bwMode="auto">
            <a:xfrm>
              <a:off x="5012" y="2115"/>
              <a:ext cx="1" cy="388"/>
            </a:xfrm>
            <a:custGeom>
              <a:avLst/>
              <a:gdLst>
                <a:gd name="T0" fmla="*/ 0 w 1"/>
                <a:gd name="T1" fmla="*/ 0 h 388"/>
                <a:gd name="T2" fmla="*/ 1 w 1"/>
                <a:gd name="T3" fmla="*/ 388 h 388"/>
                <a:gd name="T4" fmla="*/ 1 w 1"/>
                <a:gd name="T5" fmla="*/ 382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88">
                  <a:moveTo>
                    <a:pt x="0" y="0"/>
                  </a:moveTo>
                  <a:lnTo>
                    <a:pt x="1" y="388"/>
                  </a:lnTo>
                  <a:lnTo>
                    <a:pt x="1" y="382"/>
                  </a:lnTo>
                </a:path>
              </a:pathLst>
            </a:custGeom>
            <a:solidFill>
              <a:srgbClr val="FFFFFF"/>
            </a:solidFill>
            <a:ln w="28575" cmpd="sng">
              <a:solidFill>
                <a:srgbClr val="FFCC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476" name="Text Box 100"/>
            <p:cNvSpPr txBox="1">
              <a:spLocks noChangeArrowheads="1"/>
            </p:cNvSpPr>
            <p:nvPr/>
          </p:nvSpPr>
          <p:spPr bwMode="auto">
            <a:xfrm>
              <a:off x="4286" y="1661"/>
              <a:ext cx="252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77" name="Line 101"/>
            <p:cNvSpPr>
              <a:spLocks noChangeShapeType="1"/>
            </p:cNvSpPr>
            <p:nvPr/>
          </p:nvSpPr>
          <p:spPr bwMode="auto">
            <a:xfrm>
              <a:off x="3787" y="1570"/>
              <a:ext cx="28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78" name="Text Box 102"/>
            <p:cNvSpPr txBox="1">
              <a:spLocks noChangeArrowheads="1"/>
            </p:cNvSpPr>
            <p:nvPr/>
          </p:nvSpPr>
          <p:spPr bwMode="auto">
            <a:xfrm>
              <a:off x="3651" y="1570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79" name="Text Box 103"/>
            <p:cNvSpPr txBox="1">
              <a:spLocks noChangeArrowheads="1"/>
            </p:cNvSpPr>
            <p:nvPr/>
          </p:nvSpPr>
          <p:spPr bwMode="auto">
            <a:xfrm>
              <a:off x="3606" y="216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80" name="Text Box 104"/>
            <p:cNvSpPr txBox="1">
              <a:spLocks noChangeArrowheads="1"/>
            </p:cNvSpPr>
            <p:nvPr/>
          </p:nvSpPr>
          <p:spPr bwMode="auto">
            <a:xfrm>
              <a:off x="5057" y="1661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81" name="Text Box 105"/>
            <p:cNvSpPr txBox="1">
              <a:spLocks noChangeArrowheads="1"/>
            </p:cNvSpPr>
            <p:nvPr/>
          </p:nvSpPr>
          <p:spPr bwMode="auto">
            <a:xfrm>
              <a:off x="5057" y="2160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82" name="Oval 106"/>
            <p:cNvSpPr>
              <a:spLocks noChangeArrowheads="1"/>
            </p:cNvSpPr>
            <p:nvPr/>
          </p:nvSpPr>
          <p:spPr bwMode="auto">
            <a:xfrm>
              <a:off x="3650" y="2478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83" name="Oval 107"/>
            <p:cNvSpPr>
              <a:spLocks noChangeArrowheads="1"/>
            </p:cNvSpPr>
            <p:nvPr/>
          </p:nvSpPr>
          <p:spPr bwMode="auto">
            <a:xfrm>
              <a:off x="3651" y="1525"/>
              <a:ext cx="68" cy="68"/>
            </a:xfrm>
            <a:prstGeom prst="ellipse">
              <a:avLst/>
            </a:prstGeom>
            <a:noFill/>
            <a:ln w="38100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84" name="Text Box 108"/>
            <p:cNvSpPr txBox="1">
              <a:spLocks noChangeArrowheads="1"/>
            </p:cNvSpPr>
            <p:nvPr/>
          </p:nvSpPr>
          <p:spPr bwMode="auto">
            <a:xfrm>
              <a:off x="4059" y="1253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85" name="Text Box 109"/>
            <p:cNvSpPr txBox="1">
              <a:spLocks noChangeArrowheads="1"/>
            </p:cNvSpPr>
            <p:nvPr/>
          </p:nvSpPr>
          <p:spPr bwMode="auto">
            <a:xfrm>
              <a:off x="4694" y="1207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1487" name="Rectangle 111"/>
            <p:cNvSpPr>
              <a:spLocks noChangeArrowheads="1"/>
            </p:cNvSpPr>
            <p:nvPr/>
          </p:nvSpPr>
          <p:spPr bwMode="auto">
            <a:xfrm>
              <a:off x="4286" y="1525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488" name="Group 112"/>
            <p:cNvGrpSpPr/>
            <p:nvPr/>
          </p:nvGrpSpPr>
          <p:grpSpPr bwMode="auto">
            <a:xfrm>
              <a:off x="4876" y="2024"/>
              <a:ext cx="240" cy="93"/>
              <a:chOff x="3787" y="2478"/>
              <a:chExt cx="240" cy="93"/>
            </a:xfrm>
          </p:grpSpPr>
          <p:sp>
            <p:nvSpPr>
              <p:cNvPr id="101489" name="Line 113"/>
              <p:cNvSpPr>
                <a:spLocks noChangeShapeType="1"/>
              </p:cNvSpPr>
              <p:nvPr/>
            </p:nvSpPr>
            <p:spPr bwMode="auto">
              <a:xfrm flipV="1">
                <a:off x="3787" y="2568"/>
                <a:ext cx="240" cy="3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490" name="Line 114"/>
              <p:cNvSpPr>
                <a:spLocks noChangeShapeType="1"/>
              </p:cNvSpPr>
              <p:nvPr/>
            </p:nvSpPr>
            <p:spPr bwMode="auto">
              <a:xfrm>
                <a:off x="3787" y="2478"/>
                <a:ext cx="240" cy="1"/>
              </a:xfrm>
              <a:prstGeom prst="line">
                <a:avLst/>
              </a:prstGeom>
              <a:noFill/>
              <a:ln w="57150">
                <a:solidFill>
                  <a:srgbClr val="FF99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1491" name="Line 115"/>
            <p:cNvSpPr>
              <a:spLocks noChangeShapeType="1"/>
            </p:cNvSpPr>
            <p:nvPr/>
          </p:nvSpPr>
          <p:spPr bwMode="auto">
            <a:xfrm>
              <a:off x="3696" y="2523"/>
              <a:ext cx="1316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1492" name="Object 116"/>
            <p:cNvGraphicFramePr>
              <a:graphicFrameLocks noChangeAspect="1"/>
            </p:cNvGraphicFramePr>
            <p:nvPr/>
          </p:nvGraphicFramePr>
          <p:xfrm>
            <a:off x="4331" y="1162"/>
            <a:ext cx="338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8" name="公式" r:id="rId16" imgW="317500" imgH="355600" progId="Equation.3">
                    <p:embed/>
                  </p:oleObj>
                </mc:Choice>
                <mc:Fallback>
                  <p:oleObj name="公式" r:id="rId16" imgW="317500" imgH="355600" progId="Equation.3">
                    <p:embed/>
                    <p:pic>
                      <p:nvPicPr>
                        <p:cNvPr id="0" name="Object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1" y="1162"/>
                          <a:ext cx="338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93" name="Object 117"/>
            <p:cNvGraphicFramePr>
              <a:graphicFrameLocks noChangeAspect="1"/>
            </p:cNvGraphicFramePr>
            <p:nvPr/>
          </p:nvGraphicFramePr>
          <p:xfrm>
            <a:off x="3606" y="1842"/>
            <a:ext cx="253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69" name="公式" r:id="rId18" imgW="241300" imgH="393700" progId="Equation.3">
                    <p:embed/>
                  </p:oleObj>
                </mc:Choice>
                <mc:Fallback>
                  <p:oleObj name="公式" r:id="rId18" imgW="241300" imgH="3937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842"/>
                          <a:ext cx="253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494" name="Object 118"/>
            <p:cNvGraphicFramePr>
              <a:graphicFrameLocks noChangeAspect="1"/>
            </p:cNvGraphicFramePr>
            <p:nvPr/>
          </p:nvGraphicFramePr>
          <p:xfrm>
            <a:off x="3833" y="1207"/>
            <a:ext cx="19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670" name="公式" r:id="rId20" imgW="165100" imgH="292100" progId="Equation.3">
                    <p:embed/>
                  </p:oleObj>
                </mc:Choice>
                <mc:Fallback>
                  <p:oleObj name="公式" r:id="rId20" imgW="165100" imgH="292100" progId="Equation.3">
                    <p:embed/>
                    <p:pic>
                      <p:nvPicPr>
                        <p:cNvPr id="0" name="Object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207"/>
                          <a:ext cx="194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530" name="Object 154"/>
          <p:cNvGraphicFramePr>
            <a:graphicFrameLocks noChangeAspect="1"/>
          </p:cNvGraphicFramePr>
          <p:nvPr/>
        </p:nvGraphicFramePr>
        <p:xfrm>
          <a:off x="1270992" y="4943381"/>
          <a:ext cx="496887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2678" name="公式" r:id="rId22" imgW="2514600" imgH="304800" progId="Equation.3">
                  <p:embed/>
                </p:oleObj>
              </mc:Choice>
              <mc:Fallback>
                <p:oleObj name="公式" r:id="rId22" imgW="2514600" imgH="304800" progId="Equation.3">
                  <p:embed/>
                  <p:pic>
                    <p:nvPicPr>
                      <p:cNvPr id="0" name="Object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992" y="4943381"/>
                        <a:ext cx="4968875" cy="68262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0099FF"/>
                          </a:gs>
                          <a:gs pos="50000">
                            <a:schemeClr val="bg1"/>
                          </a:gs>
                          <a:gs pos="100000">
                            <a:srgbClr val="0099FF"/>
                          </a:gs>
                        </a:gsLst>
                        <a:lin ang="5400000" scaled="1"/>
                      </a:gra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534" name="Group 158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01535" name="Picture 159" descr="7890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1536" name="Text Box 160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7928293" y="5013301"/>
            <a:ext cx="11334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  <a:latin typeface="+mn-lt"/>
              </a:rPr>
              <a:t>C</a:t>
            </a:r>
            <a:r>
              <a:rPr lang="en-US" altLang="zh-CN" baseline="-25000" dirty="0" err="1" smtClean="0">
                <a:solidFill>
                  <a:srgbClr val="FF0000"/>
                </a:solidFill>
                <a:latin typeface="+mn-lt"/>
              </a:rPr>
              <a:t>eq</a:t>
            </a:r>
            <a:r>
              <a:rPr lang="en-US" altLang="zh-CN" dirty="0" smtClean="0">
                <a:solidFill>
                  <a:srgbClr val="FF0000"/>
                </a:solidFill>
                <a:latin typeface="+mn-lt"/>
              </a:rPr>
              <a:t>=?</a:t>
            </a:r>
            <a:endParaRPr lang="zh-CN" altLang="en-US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容性阻抗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0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0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1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01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0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 autoUpdateAnimBg="0"/>
      <p:bldP spid="94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ext Box 2"/>
          <p:cNvSpPr txBox="1">
            <a:spLocks noChangeArrowheads="1"/>
          </p:cNvSpPr>
          <p:nvPr/>
        </p:nvSpPr>
        <p:spPr bwMode="auto">
          <a:xfrm>
            <a:off x="914713" y="1337310"/>
            <a:ext cx="525399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2"/>
            </a:pP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 dirty="0">
                <a:solidFill>
                  <a:schemeClr val="bg1"/>
                </a:solidFill>
                <a:latin typeface="Times New Roman" panose="02020603050405020304" pitchFamily="18" charset="0"/>
              </a:rPr>
              <a:t> + </a:t>
            </a:r>
            <a:r>
              <a:rPr kumimoji="1" lang="en-US" altLang="zh-CN" sz="3200" b="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j</a:t>
            </a:r>
            <a:r>
              <a:rPr kumimoji="1" lang="en-US" altLang="zh-CN" sz="3200" b="0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baseline="-25000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只允许</a:t>
            </a:r>
            <a:r>
              <a:rPr kumimoji="1" lang="en-US" altLang="zh-CN" sz="3200" b="0" i="1" dirty="0">
                <a:solidFill>
                  <a:schemeClr val="bg1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3200" b="0" baseline="-25000" dirty="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 dirty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改变</a:t>
            </a:r>
            <a:r>
              <a:rPr kumimoji="1" lang="zh-CN" altLang="en-US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4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1487805" y="2023745"/>
            <a:ext cx="3923030" cy="1106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indent="0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获得最大功率的条件是：</a:t>
            </a:r>
            <a:endParaRPr kumimoji="1" lang="zh-CN" altLang="en-US">
              <a:latin typeface="Times New Roman" panose="02020603050405020304" pitchFamily="18" charset="0"/>
            </a:endParaRPr>
          </a:p>
          <a:p>
            <a:pPr marL="0" indent="0" eaLnBrk="1" latinLnBrk="0" hangingPunct="1">
              <a:lnSpc>
                <a:spcPct val="110000"/>
              </a:lnSpc>
              <a:spcBef>
                <a:spcPts val="0"/>
              </a:spcBef>
            </a:pP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</a:t>
            </a:r>
            <a:r>
              <a:rPr kumimoji="1" lang="zh-CN" altLang="en-US" sz="24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kumimoji="1" lang="zh-CN" altLang="en-US">
                <a:latin typeface="Times New Roman" panose="02020603050405020304" pitchFamily="18" charset="0"/>
              </a:rPr>
              <a:t>即</a:t>
            </a:r>
            <a:r>
              <a:rPr kumimoji="1"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sz="3200" b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1952" name="Group 32"/>
          <p:cNvGrpSpPr/>
          <p:nvPr/>
        </p:nvGrpSpPr>
        <p:grpSpPr bwMode="auto">
          <a:xfrm>
            <a:off x="6310631" y="1987550"/>
            <a:ext cx="4618038" cy="1016000"/>
            <a:chOff x="522" y="1162"/>
            <a:chExt cx="2909" cy="640"/>
          </a:xfrm>
        </p:grpSpPr>
        <p:graphicFrame>
          <p:nvGraphicFramePr>
            <p:cNvPr id="81925" name="Object 5"/>
            <p:cNvGraphicFramePr>
              <a:graphicFrameLocks noChangeAspect="1"/>
            </p:cNvGraphicFramePr>
            <p:nvPr/>
          </p:nvGraphicFramePr>
          <p:xfrm>
            <a:off x="1927" y="1162"/>
            <a:ext cx="150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87" name="公式" r:id="rId1" imgW="1587500" imgH="673100" progId="Equation.3">
                    <p:embed/>
                  </p:oleObj>
                </mc:Choice>
                <mc:Fallback>
                  <p:oleObj name="公式" r:id="rId1" imgW="1587500" imgH="6731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162"/>
                          <a:ext cx="1504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6" name="Text Box 6"/>
            <p:cNvSpPr txBox="1">
              <a:spLocks noChangeArrowheads="1"/>
            </p:cNvSpPr>
            <p:nvPr/>
          </p:nvSpPr>
          <p:spPr bwMode="auto">
            <a:xfrm>
              <a:off x="522" y="1208"/>
              <a:ext cx="1466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pitchFamily="18" charset="0"/>
                </a:rPr>
                <a:t>最大功率为：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81927" name="Text Box 7"/>
          <p:cNvSpPr txBox="1">
            <a:spLocks noChangeArrowheads="1"/>
          </p:cNvSpPr>
          <p:nvPr/>
        </p:nvSpPr>
        <p:spPr bwMode="auto">
          <a:xfrm>
            <a:off x="986790" y="3211830"/>
            <a:ext cx="356362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AutoNum type="circleNumDbPlain" startAt="3"/>
            </a:pP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3200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</a:rPr>
              <a:t>为纯电阻，</a:t>
            </a:r>
            <a:endParaRPr kumimoji="1" lang="zh-CN" altLang="en-US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81931" name="Text Box 11"/>
          <p:cNvSpPr txBox="1">
            <a:spLocks noChangeArrowheads="1"/>
          </p:cNvSpPr>
          <p:nvPr/>
        </p:nvSpPr>
        <p:spPr bwMode="auto">
          <a:xfrm>
            <a:off x="7664133" y="3315018"/>
            <a:ext cx="34004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latin typeface="Times New Roman" panose="02020603050405020304" pitchFamily="18" charset="0"/>
              </a:rPr>
              <a:t>负载获得的功率为：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1558608" y="3790315"/>
          <a:ext cx="4941887" cy="1239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8" name="公式" r:id="rId3" imgW="3302000" imgH="825500" progId="Equation.3">
                  <p:embed/>
                </p:oleObj>
              </mc:Choice>
              <mc:Fallback>
                <p:oleObj name="公式" r:id="rId3" imgW="3302000" imgH="825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608" y="3790315"/>
                        <a:ext cx="4941887" cy="1239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4" name="Text Box 14"/>
          <p:cNvSpPr txBox="1">
            <a:spLocks noChangeArrowheads="1"/>
          </p:cNvSpPr>
          <p:nvPr/>
        </p:nvSpPr>
        <p:spPr bwMode="auto">
          <a:xfrm>
            <a:off x="4510723" y="3269933"/>
            <a:ext cx="31670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</a:rPr>
              <a:t>电路中的电流为：</a:t>
            </a:r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7732395" y="3863658"/>
          <a:ext cx="2909888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89" name="公式" r:id="rId5" imgW="1943100" imgH="673100" progId="Equation.3">
                  <p:embed/>
                </p:oleObj>
              </mc:Choice>
              <mc:Fallback>
                <p:oleObj name="公式" r:id="rId5" imgW="1943100" imgH="673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2395" y="3863658"/>
                        <a:ext cx="2909888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417638" y="5229543"/>
          <a:ext cx="7861300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0" name="公式" r:id="rId7" imgW="5219700" imgH="571500" progId="Equation.3">
                  <p:embed/>
                </p:oleObj>
              </mc:Choice>
              <mc:Fallback>
                <p:oleObj name="公式" r:id="rId7" imgW="5219700" imgH="571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5229543"/>
                        <a:ext cx="7861300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8" name="AutoShape 18"/>
          <p:cNvSpPr>
            <a:spLocks noChangeArrowheads="1"/>
          </p:cNvSpPr>
          <p:nvPr/>
        </p:nvSpPr>
        <p:spPr bwMode="auto">
          <a:xfrm>
            <a:off x="6671945" y="5944870"/>
            <a:ext cx="1335405" cy="504825"/>
          </a:xfrm>
          <a:prstGeom prst="wedgeRoundRectCallout">
            <a:avLst>
              <a:gd name="adj1" fmla="val 107917"/>
              <a:gd name="adj2" fmla="val -96918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solidFill>
                  <a:schemeClr val="tx1"/>
                </a:solidFill>
                <a:latin typeface="Arial" panose="020B0604020202020204" pitchFamily="34" charset="0"/>
              </a:rPr>
              <a:t>模匹配</a:t>
            </a:r>
            <a:endParaRPr lang="zh-CN" altLang="en-US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81943" name="Group 23"/>
          <p:cNvGrpSpPr/>
          <p:nvPr/>
        </p:nvGrpSpPr>
        <p:grpSpPr bwMode="auto">
          <a:xfrm>
            <a:off x="10988993" y="6446838"/>
            <a:ext cx="792162" cy="368299"/>
            <a:chOff x="5193" y="4020"/>
            <a:chExt cx="499" cy="232"/>
          </a:xfrm>
        </p:grpSpPr>
        <p:pic>
          <p:nvPicPr>
            <p:cNvPr id="81944" name="Picture 24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45" name="Text Box 25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1946" name="Group 26"/>
          <p:cNvGrpSpPr/>
          <p:nvPr/>
        </p:nvGrpSpPr>
        <p:grpSpPr bwMode="auto">
          <a:xfrm>
            <a:off x="10125393" y="6446838"/>
            <a:ext cx="792162" cy="368299"/>
            <a:chOff x="4649" y="4020"/>
            <a:chExt cx="499" cy="232"/>
          </a:xfrm>
        </p:grpSpPr>
        <p:pic>
          <p:nvPicPr>
            <p:cNvPr id="81947" name="Picture 2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48" name="Text Box 28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1956" name="Group 36"/>
          <p:cNvGrpSpPr/>
          <p:nvPr/>
        </p:nvGrpSpPr>
        <p:grpSpPr bwMode="auto">
          <a:xfrm>
            <a:off x="9260205" y="6446838"/>
            <a:ext cx="792163" cy="368299"/>
            <a:chOff x="4649" y="4020"/>
            <a:chExt cx="499" cy="232"/>
          </a:xfrm>
        </p:grpSpPr>
        <p:pic>
          <p:nvPicPr>
            <p:cNvPr id="81957" name="Picture 37" descr="7890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958" name="Text Box 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9890761" y="5444832"/>
            <a:ext cx="12496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推导？</a:t>
            </a:r>
            <a:endParaRPr lang="zh-CN" altLang="en-US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最大功率条件推导续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1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1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ldLvl="0" animBg="1" autoUpdateAnimBg="0"/>
      <p:bldP spid="81923" grpId="0" bldLvl="0" animBg="1" autoUpdateAnimBg="0"/>
      <p:bldP spid="81927" grpId="0" bldLvl="0" animBg="1" autoUpdateAnimBg="0"/>
      <p:bldP spid="81931" grpId="0" bldLvl="0" animBg="1"/>
      <p:bldP spid="81934" grpId="0" bldLvl="0" animBg="1"/>
      <p:bldP spid="81938" grpId="0" bldLvl="0" animBg="1"/>
      <p:bldP spid="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1867853" y="1172845"/>
            <a:ext cx="7543800" cy="1986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/>
              <a:t>电路如图。求：</a:t>
            </a:r>
            <a:r>
              <a:rPr kumimoji="1" lang="en-US" altLang="zh-CN"/>
              <a:t>1.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=5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zh-CN" altLang="en-US"/>
              <a:t>时其消耗的功率；</a:t>
            </a:r>
            <a:endParaRPr kumimoji="1" lang="zh-CN" altLang="en-US"/>
          </a:p>
          <a:p>
            <a:pPr>
              <a:lnSpc>
                <a:spcPct val="110000"/>
              </a:lnSpc>
            </a:pPr>
            <a:r>
              <a:rPr kumimoji="1" lang="en-US" altLang="zh-CN"/>
              <a:t>2.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=?</a:t>
            </a:r>
            <a:r>
              <a:rPr kumimoji="1" lang="zh-CN" altLang="en-US"/>
              <a:t>能获得最大功率，并求最大功率；</a:t>
            </a:r>
            <a:endParaRPr kumimoji="1" lang="zh-CN" altLang="en-US"/>
          </a:p>
          <a:p>
            <a:pPr>
              <a:lnSpc>
                <a:spcPct val="110000"/>
              </a:lnSpc>
            </a:pPr>
            <a:r>
              <a:rPr kumimoji="1" lang="en-US" altLang="zh-CN"/>
              <a:t>3.</a:t>
            </a:r>
            <a:r>
              <a:rPr kumimoji="1" lang="zh-CN" altLang="en-US"/>
              <a:t>在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/>
              <a:t>两端并联一电容，问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zh-CN" altLang="en-US"/>
              <a:t>和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en-US"/>
              <a:t>为多大时能与内阻抗最佳匹配，并求最大功率。</a:t>
            </a:r>
            <a:endParaRPr kumimoji="1" lang="zh-CN" altLang="en-US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842010" y="1122363"/>
            <a:ext cx="12344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6-1</a:t>
            </a:r>
            <a:r>
              <a:rPr kumimoji="1" lang="en-US" altLang="zh-CN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32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055053" y="3282950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1982153" y="3140075"/>
          <a:ext cx="50387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1" name="公式" r:id="rId1" imgW="3340100" imgH="698500" progId="Equation.3">
                  <p:embed/>
                </p:oleObj>
              </mc:Choice>
              <mc:Fallback>
                <p:oleObj name="公式" r:id="rId1" imgW="3340100" imgH="698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153" y="3140075"/>
                        <a:ext cx="50387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/>
          <p:cNvGraphicFramePr>
            <a:graphicFrameLocks noChangeAspect="1"/>
          </p:cNvGraphicFramePr>
          <p:nvPr/>
        </p:nvGraphicFramePr>
        <p:xfrm>
          <a:off x="6658293" y="4653280"/>
          <a:ext cx="45354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2" name="公式" r:id="rId3" imgW="2806700" imgH="342900" progId="Equation.3">
                  <p:embed/>
                </p:oleObj>
              </mc:Choice>
              <mc:Fallback>
                <p:oleObj name="公式" r:id="rId3" imgW="2806700" imgH="3429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8293" y="4653280"/>
                        <a:ext cx="45354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71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116772" name="Picture 36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773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6774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116775" name="Picture 39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776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116800" name="Object 64"/>
          <p:cNvGraphicFramePr>
            <a:graphicFrameLocks noChangeAspect="1"/>
          </p:cNvGraphicFramePr>
          <p:nvPr/>
        </p:nvGraphicFramePr>
        <p:xfrm>
          <a:off x="1346200" y="5506085"/>
          <a:ext cx="7561263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03" name="公式" r:id="rId6" imgW="4787900" imgH="368300" progId="Equation.3">
                  <p:embed/>
                </p:oleObj>
              </mc:Choice>
              <mc:Fallback>
                <p:oleObj name="公式" r:id="rId6" imgW="4787900" imgH="3683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200" y="5506085"/>
                        <a:ext cx="7561263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805" name="Group 69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116806" name="Picture 70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807" name="Text Box 71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116816" name="Group 80"/>
          <p:cNvGrpSpPr/>
          <p:nvPr/>
        </p:nvGrpSpPr>
        <p:grpSpPr bwMode="auto">
          <a:xfrm>
            <a:off x="1343660" y="4364038"/>
            <a:ext cx="5111750" cy="979487"/>
            <a:chOff x="340" y="2205"/>
            <a:chExt cx="3220" cy="617"/>
          </a:xfrm>
        </p:grpSpPr>
        <p:graphicFrame>
          <p:nvGraphicFramePr>
            <p:cNvPr id="116739" name="Object 3"/>
            <p:cNvGraphicFramePr>
              <a:graphicFrameLocks noChangeAspect="1"/>
            </p:cNvGraphicFramePr>
            <p:nvPr/>
          </p:nvGraphicFramePr>
          <p:xfrm>
            <a:off x="340" y="2205"/>
            <a:ext cx="3220" cy="6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04" name="公式" r:id="rId8" imgW="3454400" imgH="660400" progId="Equation.3">
                    <p:embed/>
                  </p:oleObj>
                </mc:Choice>
                <mc:Fallback>
                  <p:oleObj name="公式" r:id="rId8" imgW="3454400" imgH="660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205"/>
                          <a:ext cx="3220" cy="6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814" name="Line 78"/>
            <p:cNvSpPr>
              <a:spLocks noChangeShapeType="1"/>
            </p:cNvSpPr>
            <p:nvPr/>
          </p:nvSpPr>
          <p:spPr bwMode="auto">
            <a:xfrm>
              <a:off x="1420" y="2478"/>
              <a:ext cx="226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815" name="Line 79"/>
            <p:cNvSpPr>
              <a:spLocks noChangeShapeType="1"/>
            </p:cNvSpPr>
            <p:nvPr/>
          </p:nvSpPr>
          <p:spPr bwMode="auto">
            <a:xfrm>
              <a:off x="2653" y="2614"/>
              <a:ext cx="681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6820" name="Group 84"/>
          <p:cNvGrpSpPr/>
          <p:nvPr/>
        </p:nvGrpSpPr>
        <p:grpSpPr bwMode="auto">
          <a:xfrm>
            <a:off x="8611553" y="1920240"/>
            <a:ext cx="3052762" cy="2606675"/>
            <a:chOff x="3651" y="1526"/>
            <a:chExt cx="1923" cy="1642"/>
          </a:xfrm>
        </p:grpSpPr>
        <p:grpSp>
          <p:nvGrpSpPr>
            <p:cNvPr id="116813" name="Group 77"/>
            <p:cNvGrpSpPr/>
            <p:nvPr/>
          </p:nvGrpSpPr>
          <p:grpSpPr bwMode="auto">
            <a:xfrm>
              <a:off x="3651" y="1526"/>
              <a:ext cx="1923" cy="1642"/>
              <a:chOff x="3651" y="1526"/>
              <a:chExt cx="1923" cy="1642"/>
            </a:xfrm>
          </p:grpSpPr>
          <p:sp>
            <p:nvSpPr>
              <p:cNvPr id="116778" name="Oval 42"/>
              <p:cNvSpPr>
                <a:spLocks noChangeArrowheads="1"/>
              </p:cNvSpPr>
              <p:nvPr/>
            </p:nvSpPr>
            <p:spPr bwMode="auto">
              <a:xfrm>
                <a:off x="3878" y="2295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79" name="Text Box 43"/>
              <p:cNvSpPr txBox="1">
                <a:spLocks noChangeArrowheads="1"/>
              </p:cNvSpPr>
              <p:nvPr/>
            </p:nvSpPr>
            <p:spPr bwMode="auto">
              <a:xfrm>
                <a:off x="3779" y="2022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16780" name="Text Box 44"/>
              <p:cNvSpPr txBox="1">
                <a:spLocks noChangeArrowheads="1"/>
              </p:cNvSpPr>
              <p:nvPr/>
            </p:nvSpPr>
            <p:spPr bwMode="auto">
              <a:xfrm>
                <a:off x="3799" y="2460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16781" name="Line 45"/>
              <p:cNvSpPr>
                <a:spLocks noChangeShapeType="1"/>
              </p:cNvSpPr>
              <p:nvPr/>
            </p:nvSpPr>
            <p:spPr bwMode="auto">
              <a:xfrm>
                <a:off x="4785" y="1615"/>
                <a:ext cx="72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82" name="Line 46"/>
              <p:cNvSpPr>
                <a:spLocks noChangeShapeType="1"/>
              </p:cNvSpPr>
              <p:nvPr/>
            </p:nvSpPr>
            <p:spPr bwMode="auto">
              <a:xfrm>
                <a:off x="4059" y="2840"/>
                <a:ext cx="145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83" name="Line 47"/>
              <p:cNvSpPr>
                <a:spLocks noChangeShapeType="1"/>
              </p:cNvSpPr>
              <p:nvPr/>
            </p:nvSpPr>
            <p:spPr bwMode="auto">
              <a:xfrm flipH="1" flipV="1">
                <a:off x="5511" y="1615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84" name="Line 48"/>
              <p:cNvSpPr>
                <a:spLocks noChangeShapeType="1"/>
              </p:cNvSpPr>
              <p:nvPr/>
            </p:nvSpPr>
            <p:spPr bwMode="auto">
              <a:xfrm>
                <a:off x="4059" y="1615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785" name="Object 49"/>
              <p:cNvGraphicFramePr>
                <a:graphicFrameLocks noChangeAspect="1"/>
              </p:cNvGraphicFramePr>
              <p:nvPr/>
            </p:nvGraphicFramePr>
            <p:xfrm>
              <a:off x="3651" y="2341"/>
              <a:ext cx="209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05" name="公式" r:id="rId10" imgW="241300" imgH="304800" progId="Equation.3">
                      <p:embed/>
                    </p:oleObj>
                  </mc:Choice>
                  <mc:Fallback>
                    <p:oleObj name="公式" r:id="rId10" imgW="241300" imgH="304800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2341"/>
                            <a:ext cx="209" cy="27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86" name="Text Box 50"/>
              <p:cNvSpPr txBox="1">
                <a:spLocks noChangeArrowheads="1"/>
              </p:cNvSpPr>
              <p:nvPr/>
            </p:nvSpPr>
            <p:spPr bwMode="auto">
              <a:xfrm>
                <a:off x="4242" y="2294"/>
                <a:ext cx="94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°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87" name="Text Box 51"/>
              <p:cNvSpPr txBox="1">
                <a:spLocks noChangeArrowheads="1"/>
              </p:cNvSpPr>
              <p:nvPr/>
            </p:nvSpPr>
            <p:spPr bwMode="auto">
              <a:xfrm>
                <a:off x="4377" y="1611"/>
                <a:ext cx="63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H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16788" name="Text Box 52"/>
              <p:cNvSpPr txBox="1">
                <a:spLocks noChangeArrowheads="1"/>
              </p:cNvSpPr>
              <p:nvPr/>
            </p:nvSpPr>
            <p:spPr bwMode="auto">
              <a:xfrm>
                <a:off x="5106" y="2022"/>
                <a:ext cx="34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89" name="Text Box 53"/>
              <p:cNvSpPr txBox="1">
                <a:spLocks noChangeArrowheads="1"/>
              </p:cNvSpPr>
              <p:nvPr/>
            </p:nvSpPr>
            <p:spPr bwMode="auto">
              <a:xfrm>
                <a:off x="4105" y="1841"/>
                <a:ext cx="39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6790" name="Line 54"/>
              <p:cNvSpPr>
                <a:spLocks noChangeShapeType="1"/>
              </p:cNvSpPr>
              <p:nvPr/>
            </p:nvSpPr>
            <p:spPr bwMode="auto">
              <a:xfrm>
                <a:off x="5012" y="1616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16791" name="Object 55"/>
              <p:cNvGraphicFramePr>
                <a:graphicFrameLocks noChangeAspect="1"/>
              </p:cNvGraphicFramePr>
              <p:nvPr/>
            </p:nvGraphicFramePr>
            <p:xfrm>
              <a:off x="5012" y="1616"/>
              <a:ext cx="16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606" name="公式" r:id="rId12" imgW="165100" imgH="292100" progId="Equation.3">
                      <p:embed/>
                    </p:oleObj>
                  </mc:Choice>
                  <mc:Fallback>
                    <p:oleObj name="公式" r:id="rId12" imgW="165100" imgH="292100" progId="Equation.3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12" y="1616"/>
                            <a:ext cx="16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6792" name="Line 56"/>
              <p:cNvSpPr>
                <a:spLocks noChangeShapeType="1"/>
              </p:cNvSpPr>
              <p:nvPr/>
            </p:nvSpPr>
            <p:spPr bwMode="auto">
              <a:xfrm flipV="1">
                <a:off x="4059" y="1615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793" name="Text Box 57"/>
              <p:cNvSpPr txBox="1">
                <a:spLocks noChangeArrowheads="1"/>
              </p:cNvSpPr>
              <p:nvPr/>
            </p:nvSpPr>
            <p:spPr bwMode="auto">
              <a:xfrm>
                <a:off x="4187" y="2839"/>
                <a:ext cx="124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 </a:t>
                </a:r>
                <a:r>
                  <a:rPr kumimoji="1" lang="en-US" altLang="zh-CN" b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=10</a:t>
                </a:r>
                <a:r>
                  <a:rPr kumimoji="1" lang="en-US" altLang="zh-CN" b="0" baseline="300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5</a:t>
                </a:r>
                <a:r>
                  <a:rPr kumimoji="1" lang="en-US" altLang="zh-CN" b="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 rad/s</a:t>
                </a:r>
                <a:endParaRPr kumimoji="1" lang="en-US" altLang="zh-CN" b="0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116794" name="Rectangle 58"/>
              <p:cNvSpPr>
                <a:spLocks noChangeArrowheads="1"/>
              </p:cNvSpPr>
              <p:nvPr/>
            </p:nvSpPr>
            <p:spPr bwMode="auto">
              <a:xfrm>
                <a:off x="5447" y="1978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95" name="Rectangle 59"/>
              <p:cNvSpPr>
                <a:spLocks noChangeArrowheads="1"/>
              </p:cNvSpPr>
              <p:nvPr/>
            </p:nvSpPr>
            <p:spPr bwMode="auto">
              <a:xfrm>
                <a:off x="3996" y="1770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6808" name="Group 72"/>
              <p:cNvGrpSpPr/>
              <p:nvPr/>
            </p:nvGrpSpPr>
            <p:grpSpPr bwMode="auto">
              <a:xfrm rot="5400000">
                <a:off x="4535" y="1367"/>
                <a:ext cx="91" cy="408"/>
                <a:chOff x="1565" y="2614"/>
                <a:chExt cx="90" cy="486"/>
              </a:xfrm>
            </p:grpSpPr>
            <p:sp>
              <p:nvSpPr>
                <p:cNvPr id="116809" name="Arc 73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810" name="Arc 74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811" name="Arc 75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6812" name="Arc 76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6817" name="Group 81"/>
            <p:cNvGrpSpPr/>
            <p:nvPr/>
          </p:nvGrpSpPr>
          <p:grpSpPr bwMode="auto">
            <a:xfrm>
              <a:off x="4513" y="2341"/>
              <a:ext cx="273" cy="227"/>
              <a:chOff x="1156" y="1842"/>
              <a:chExt cx="273" cy="227"/>
            </a:xfrm>
          </p:grpSpPr>
          <p:sp>
            <p:nvSpPr>
              <p:cNvPr id="116818" name="Line 82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6819" name="Line 83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0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最大功率传输例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1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116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16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116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8" grpId="0" bldLvl="0" animBg="1" autoUpdateAnimBg="0"/>
      <p:bldP spid="116740" grpId="0" bldLvl="0" animBg="1"/>
      <p:bldP spid="116741" grpId="0" bldLvl="0" animBg="1" autoUpdateAnimBg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092" name="Group 196"/>
          <p:cNvGrpSpPr/>
          <p:nvPr/>
        </p:nvGrpSpPr>
        <p:grpSpPr bwMode="auto">
          <a:xfrm>
            <a:off x="1057275" y="1409065"/>
            <a:ext cx="5184775" cy="860425"/>
            <a:chOff x="295" y="210"/>
            <a:chExt cx="3475" cy="633"/>
          </a:xfrm>
        </p:grpSpPr>
        <p:graphicFrame>
          <p:nvGraphicFramePr>
            <p:cNvPr id="80950" name="Object 54"/>
            <p:cNvGraphicFramePr>
              <a:graphicFrameLocks noChangeAspect="1"/>
            </p:cNvGraphicFramePr>
            <p:nvPr/>
          </p:nvGraphicFramePr>
          <p:xfrm>
            <a:off x="295" y="210"/>
            <a:ext cx="3475" cy="6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12" name="公式" r:id="rId1" imgW="3644900" imgH="660400" progId="Equation.3">
                    <p:embed/>
                  </p:oleObj>
                </mc:Choice>
                <mc:Fallback>
                  <p:oleObj name="公式" r:id="rId1" imgW="3644900" imgH="660400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" y="210"/>
                          <a:ext cx="3475" cy="6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90" name="Line 194"/>
            <p:cNvSpPr>
              <a:spLocks noChangeShapeType="1"/>
            </p:cNvSpPr>
            <p:nvPr/>
          </p:nvSpPr>
          <p:spPr bwMode="auto">
            <a:xfrm>
              <a:off x="2826" y="636"/>
              <a:ext cx="635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091" name="Line 195"/>
            <p:cNvSpPr>
              <a:spLocks noChangeShapeType="1"/>
            </p:cNvSpPr>
            <p:nvPr/>
          </p:nvSpPr>
          <p:spPr bwMode="auto">
            <a:xfrm>
              <a:off x="1301" y="491"/>
              <a:ext cx="227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0951" name="Object 55"/>
          <p:cNvGraphicFramePr>
            <a:graphicFrameLocks noChangeAspect="1"/>
          </p:cNvGraphicFramePr>
          <p:nvPr/>
        </p:nvGraphicFramePr>
        <p:xfrm>
          <a:off x="1201738" y="2456815"/>
          <a:ext cx="48244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13" name="公式" r:id="rId3" imgW="3517900" imgH="342900" progId="Equation.3">
                  <p:embed/>
                </p:oleObj>
              </mc:Choice>
              <mc:Fallback>
                <p:oleObj name="公式" r:id="rId3" imgW="3517900" imgH="3429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2456815"/>
                        <a:ext cx="48244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956" name="Group 60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80957" name="Picture 61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58" name="Text Box 62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0959" name="Group 63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80960" name="Picture 64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961" name="Text Box 65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aphicFrame>
        <p:nvGraphicFramePr>
          <p:cNvPr id="80988" name="Object 92"/>
          <p:cNvGraphicFramePr>
            <a:graphicFrameLocks noChangeAspect="1"/>
          </p:cNvGraphicFramePr>
          <p:nvPr/>
        </p:nvGraphicFramePr>
        <p:xfrm>
          <a:off x="485140" y="2993390"/>
          <a:ext cx="2719388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14" name="公式" r:id="rId6" imgW="1790700" imgH="660400" progId="Equation.3">
                  <p:embed/>
                </p:oleObj>
              </mc:Choice>
              <mc:Fallback>
                <p:oleObj name="公式" r:id="rId6" imgW="1790700" imgH="6604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" y="2993390"/>
                        <a:ext cx="2719388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1" name="Object 125"/>
          <p:cNvGraphicFramePr>
            <a:graphicFrameLocks noChangeAspect="1"/>
          </p:cNvGraphicFramePr>
          <p:nvPr/>
        </p:nvGraphicFramePr>
        <p:xfrm>
          <a:off x="3355340" y="2924175"/>
          <a:ext cx="82248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15" name="公式" r:id="rId8" imgW="4787900" imgH="673100" progId="Equation.3">
                  <p:embed/>
                </p:oleObj>
              </mc:Choice>
              <mc:Fallback>
                <p:oleObj name="公式" r:id="rId8" imgW="4787900" imgH="673100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340" y="2924175"/>
                        <a:ext cx="8224838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4" name="Object 128"/>
          <p:cNvGraphicFramePr>
            <a:graphicFrameLocks noChangeAspect="1"/>
          </p:cNvGraphicFramePr>
          <p:nvPr/>
        </p:nvGraphicFramePr>
        <p:xfrm>
          <a:off x="915035" y="4006215"/>
          <a:ext cx="3600450" cy="202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16" name="公式" r:id="rId10" imgW="2032000" imgH="1409700" progId="Equation.3">
                  <p:embed/>
                </p:oleObj>
              </mc:Choice>
              <mc:Fallback>
                <p:oleObj name="公式" r:id="rId10" imgW="2032000" imgH="14097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035" y="4006215"/>
                        <a:ext cx="3600450" cy="202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025" name="Object 129"/>
          <p:cNvGraphicFramePr>
            <a:graphicFrameLocks noChangeAspect="1"/>
          </p:cNvGraphicFramePr>
          <p:nvPr/>
        </p:nvGraphicFramePr>
        <p:xfrm>
          <a:off x="5595303" y="4077335"/>
          <a:ext cx="3719512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17" name="公式" r:id="rId12" imgW="2451100" imgH="723900" progId="Equation.3">
                  <p:embed/>
                </p:oleObj>
              </mc:Choice>
              <mc:Fallback>
                <p:oleObj name="公式" r:id="rId12" imgW="2451100" imgH="723900" progId="Equation.3">
                  <p:embed/>
                  <p:pic>
                    <p:nvPicPr>
                      <p:cNvPr id="0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5303" y="4077335"/>
                        <a:ext cx="3719512" cy="1106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026" name="Line 130"/>
          <p:cNvSpPr>
            <a:spLocks noChangeShapeType="1"/>
          </p:cNvSpPr>
          <p:nvPr/>
        </p:nvSpPr>
        <p:spPr bwMode="auto">
          <a:xfrm>
            <a:off x="4947603" y="4581525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1028" name="Object 132"/>
          <p:cNvGraphicFramePr>
            <a:graphicFrameLocks noChangeAspect="1"/>
          </p:cNvGraphicFramePr>
          <p:nvPr/>
        </p:nvGraphicFramePr>
        <p:xfrm>
          <a:off x="7029768" y="5662930"/>
          <a:ext cx="387826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18" name="公式" r:id="rId14" imgW="2451100" imgH="342900" progId="Equation.3">
                  <p:embed/>
                </p:oleObj>
              </mc:Choice>
              <mc:Fallback>
                <p:oleObj name="公式" r:id="rId14" imgW="2451100" imgH="342900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768" y="5662930"/>
                        <a:ext cx="3878262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032" name="Group 136"/>
          <p:cNvGrpSpPr/>
          <p:nvPr/>
        </p:nvGrpSpPr>
        <p:grpSpPr bwMode="auto">
          <a:xfrm>
            <a:off x="8112125" y="6446838"/>
            <a:ext cx="792163" cy="368299"/>
            <a:chOff x="4649" y="4020"/>
            <a:chExt cx="499" cy="232"/>
          </a:xfrm>
        </p:grpSpPr>
        <p:pic>
          <p:nvPicPr>
            <p:cNvPr id="81033" name="Picture 137" descr="7890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034" name="Text Box 138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81103" name="Group 207"/>
          <p:cNvGrpSpPr/>
          <p:nvPr/>
        </p:nvGrpSpPr>
        <p:grpSpPr bwMode="auto">
          <a:xfrm>
            <a:off x="7035165" y="4855528"/>
            <a:ext cx="2514600" cy="915987"/>
            <a:chOff x="3110" y="3149"/>
            <a:chExt cx="1584" cy="577"/>
          </a:xfrm>
        </p:grpSpPr>
        <p:graphicFrame>
          <p:nvGraphicFramePr>
            <p:cNvPr id="81027" name="Object 131"/>
            <p:cNvGraphicFramePr>
              <a:graphicFrameLocks noChangeAspect="1"/>
            </p:cNvGraphicFramePr>
            <p:nvPr/>
          </p:nvGraphicFramePr>
          <p:xfrm>
            <a:off x="3110" y="3149"/>
            <a:ext cx="1584" cy="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19" name="公式" r:id="rId16" imgW="1536700" imgH="558800" progId="Equation.3">
                    <p:embed/>
                  </p:oleObj>
                </mc:Choice>
                <mc:Fallback>
                  <p:oleObj name="公式" r:id="rId16" imgW="1536700" imgH="558800" progId="Equation.3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0" y="3149"/>
                          <a:ext cx="1584" cy="5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093" name="Line 197"/>
            <p:cNvSpPr>
              <a:spLocks noChangeShapeType="1"/>
            </p:cNvSpPr>
            <p:nvPr/>
          </p:nvSpPr>
          <p:spPr bwMode="auto">
            <a:xfrm>
              <a:off x="3769" y="3430"/>
              <a:ext cx="272" cy="0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1098" name="Group 202"/>
          <p:cNvGrpSpPr/>
          <p:nvPr/>
        </p:nvGrpSpPr>
        <p:grpSpPr bwMode="auto">
          <a:xfrm>
            <a:off x="8540750" y="694373"/>
            <a:ext cx="2692400" cy="2085975"/>
            <a:chOff x="3742" y="347"/>
            <a:chExt cx="1696" cy="1314"/>
          </a:xfrm>
        </p:grpSpPr>
        <p:grpSp>
          <p:nvGrpSpPr>
            <p:cNvPr id="81059" name="Group 163"/>
            <p:cNvGrpSpPr/>
            <p:nvPr/>
          </p:nvGrpSpPr>
          <p:grpSpPr bwMode="auto">
            <a:xfrm>
              <a:off x="3742" y="347"/>
              <a:ext cx="1696" cy="1314"/>
              <a:chOff x="3742" y="574"/>
              <a:chExt cx="1696" cy="1314"/>
            </a:xfrm>
          </p:grpSpPr>
          <p:sp>
            <p:nvSpPr>
              <p:cNvPr id="81036" name="Oval 140"/>
              <p:cNvSpPr>
                <a:spLocks noChangeArrowheads="1"/>
              </p:cNvSpPr>
              <p:nvPr/>
            </p:nvSpPr>
            <p:spPr bwMode="auto">
              <a:xfrm>
                <a:off x="3742" y="1343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37" name="Text Box 141"/>
              <p:cNvSpPr txBox="1">
                <a:spLocks noChangeArrowheads="1"/>
              </p:cNvSpPr>
              <p:nvPr/>
            </p:nvSpPr>
            <p:spPr bwMode="auto">
              <a:xfrm>
                <a:off x="3970" y="1070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038" name="Text Box 142"/>
              <p:cNvSpPr txBox="1">
                <a:spLocks noChangeArrowheads="1"/>
              </p:cNvSpPr>
              <p:nvPr/>
            </p:nvSpPr>
            <p:spPr bwMode="auto">
              <a:xfrm>
                <a:off x="4014" y="1524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039" name="Line 143"/>
              <p:cNvSpPr>
                <a:spLocks noChangeShapeType="1"/>
              </p:cNvSpPr>
              <p:nvPr/>
            </p:nvSpPr>
            <p:spPr bwMode="auto">
              <a:xfrm>
                <a:off x="4649" y="663"/>
                <a:ext cx="72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0" name="Line 144"/>
              <p:cNvSpPr>
                <a:spLocks noChangeShapeType="1"/>
              </p:cNvSpPr>
              <p:nvPr/>
            </p:nvSpPr>
            <p:spPr bwMode="auto">
              <a:xfrm>
                <a:off x="3923" y="1888"/>
                <a:ext cx="1452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1" name="Line 145"/>
              <p:cNvSpPr>
                <a:spLocks noChangeShapeType="1"/>
              </p:cNvSpPr>
              <p:nvPr/>
            </p:nvSpPr>
            <p:spPr bwMode="auto">
              <a:xfrm flipH="1" flipV="1">
                <a:off x="5375" y="663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2" name="Line 146"/>
              <p:cNvSpPr>
                <a:spLocks noChangeShapeType="1"/>
              </p:cNvSpPr>
              <p:nvPr/>
            </p:nvSpPr>
            <p:spPr bwMode="auto">
              <a:xfrm>
                <a:off x="3923" y="663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44" name="Text Box 148"/>
              <p:cNvSpPr txBox="1">
                <a:spLocks noChangeArrowheads="1"/>
              </p:cNvSpPr>
              <p:nvPr/>
            </p:nvSpPr>
            <p:spPr bwMode="auto">
              <a:xfrm>
                <a:off x="4107" y="1342"/>
                <a:ext cx="94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°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045" name="Text Box 149"/>
              <p:cNvSpPr txBox="1">
                <a:spLocks noChangeArrowheads="1"/>
              </p:cNvSpPr>
              <p:nvPr/>
            </p:nvSpPr>
            <p:spPr bwMode="auto">
              <a:xfrm>
                <a:off x="4196" y="617"/>
                <a:ext cx="63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H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046" name="Text Box 150"/>
              <p:cNvSpPr txBox="1">
                <a:spLocks noChangeArrowheads="1"/>
              </p:cNvSpPr>
              <p:nvPr/>
            </p:nvSpPr>
            <p:spPr bwMode="auto">
              <a:xfrm>
                <a:off x="5015" y="1070"/>
                <a:ext cx="34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047" name="Text Box 151"/>
              <p:cNvSpPr txBox="1">
                <a:spLocks noChangeArrowheads="1"/>
              </p:cNvSpPr>
              <p:nvPr/>
            </p:nvSpPr>
            <p:spPr bwMode="auto">
              <a:xfrm>
                <a:off x="3969" y="844"/>
                <a:ext cx="39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048" name="Line 152"/>
              <p:cNvSpPr>
                <a:spLocks noChangeShapeType="1"/>
              </p:cNvSpPr>
              <p:nvPr/>
            </p:nvSpPr>
            <p:spPr bwMode="auto">
              <a:xfrm>
                <a:off x="4876" y="664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1049" name="Object 153"/>
              <p:cNvGraphicFramePr>
                <a:graphicFrameLocks noChangeAspect="1"/>
              </p:cNvGraphicFramePr>
              <p:nvPr/>
            </p:nvGraphicFramePr>
            <p:xfrm>
              <a:off x="4876" y="664"/>
              <a:ext cx="16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120" name="公式" r:id="rId18" imgW="165100" imgH="292100" progId="Equation.3">
                      <p:embed/>
                    </p:oleObj>
                  </mc:Choice>
                  <mc:Fallback>
                    <p:oleObj name="公式" r:id="rId18" imgW="165100" imgH="292100" progId="Equation.3">
                      <p:embed/>
                      <p:pic>
                        <p:nvPicPr>
                          <p:cNvPr id="0" name="Object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76" y="664"/>
                            <a:ext cx="16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050" name="Line 154"/>
              <p:cNvSpPr>
                <a:spLocks noChangeShapeType="1"/>
              </p:cNvSpPr>
              <p:nvPr/>
            </p:nvSpPr>
            <p:spPr bwMode="auto">
              <a:xfrm flipV="1">
                <a:off x="3923" y="663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52" name="Rectangle 156"/>
              <p:cNvSpPr>
                <a:spLocks noChangeArrowheads="1"/>
              </p:cNvSpPr>
              <p:nvPr/>
            </p:nvSpPr>
            <p:spPr bwMode="auto">
              <a:xfrm>
                <a:off x="5311" y="1026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53" name="Rectangle 157"/>
              <p:cNvSpPr>
                <a:spLocks noChangeArrowheads="1"/>
              </p:cNvSpPr>
              <p:nvPr/>
            </p:nvSpPr>
            <p:spPr bwMode="auto">
              <a:xfrm>
                <a:off x="3860" y="818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054" name="Group 158"/>
              <p:cNvGrpSpPr/>
              <p:nvPr/>
            </p:nvGrpSpPr>
            <p:grpSpPr bwMode="auto">
              <a:xfrm rot="5400000">
                <a:off x="4399" y="415"/>
                <a:ext cx="91" cy="408"/>
                <a:chOff x="1565" y="2614"/>
                <a:chExt cx="90" cy="486"/>
              </a:xfrm>
            </p:grpSpPr>
            <p:sp>
              <p:nvSpPr>
                <p:cNvPr id="81055" name="Arc 159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56" name="Arc 160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57" name="Arc 161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58" name="Arc 162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1095" name="Group 199"/>
            <p:cNvGrpSpPr/>
            <p:nvPr/>
          </p:nvGrpSpPr>
          <p:grpSpPr bwMode="auto">
            <a:xfrm>
              <a:off x="4421" y="1162"/>
              <a:ext cx="273" cy="227"/>
              <a:chOff x="1156" y="1842"/>
              <a:chExt cx="273" cy="227"/>
            </a:xfrm>
          </p:grpSpPr>
          <p:sp>
            <p:nvSpPr>
              <p:cNvPr id="81096" name="Line 200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97" name="Line 201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1102" name="Group 206"/>
          <p:cNvGrpSpPr/>
          <p:nvPr/>
        </p:nvGrpSpPr>
        <p:grpSpPr bwMode="auto">
          <a:xfrm>
            <a:off x="8035925" y="621348"/>
            <a:ext cx="3529013" cy="2303462"/>
            <a:chOff x="3424" y="301"/>
            <a:chExt cx="2223" cy="1451"/>
          </a:xfrm>
        </p:grpSpPr>
        <p:grpSp>
          <p:nvGrpSpPr>
            <p:cNvPr id="81060" name="Group 164"/>
            <p:cNvGrpSpPr/>
            <p:nvPr/>
          </p:nvGrpSpPr>
          <p:grpSpPr bwMode="auto">
            <a:xfrm>
              <a:off x="3424" y="301"/>
              <a:ext cx="2223" cy="1451"/>
              <a:chOff x="3379" y="391"/>
              <a:chExt cx="2223" cy="1451"/>
            </a:xfrm>
          </p:grpSpPr>
          <p:sp>
            <p:nvSpPr>
              <p:cNvPr id="81061" name="Rectangle 165"/>
              <p:cNvSpPr>
                <a:spLocks noChangeArrowheads="1"/>
              </p:cNvSpPr>
              <p:nvPr/>
            </p:nvSpPr>
            <p:spPr bwMode="auto">
              <a:xfrm>
                <a:off x="3379" y="391"/>
                <a:ext cx="2223" cy="1451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062" name="Group 166"/>
              <p:cNvGrpSpPr/>
              <p:nvPr/>
            </p:nvGrpSpPr>
            <p:grpSpPr bwMode="auto">
              <a:xfrm>
                <a:off x="5103" y="536"/>
                <a:ext cx="417" cy="1225"/>
                <a:chOff x="4460" y="1298"/>
                <a:chExt cx="429" cy="1134"/>
              </a:xfrm>
            </p:grpSpPr>
            <p:grpSp>
              <p:nvGrpSpPr>
                <p:cNvPr id="81063" name="Group 167"/>
                <p:cNvGrpSpPr/>
                <p:nvPr/>
              </p:nvGrpSpPr>
              <p:grpSpPr bwMode="auto">
                <a:xfrm>
                  <a:off x="4649" y="1842"/>
                  <a:ext cx="240" cy="96"/>
                  <a:chOff x="5161" y="2114"/>
                  <a:chExt cx="240" cy="96"/>
                </a:xfrm>
              </p:grpSpPr>
              <p:sp>
                <p:nvSpPr>
                  <p:cNvPr id="81064" name="Line 16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161" y="2114"/>
                    <a:ext cx="240" cy="3"/>
                  </a:xfrm>
                  <a:prstGeom prst="line">
                    <a:avLst/>
                  </a:prstGeom>
                  <a:noFill/>
                  <a:ln w="57150">
                    <a:solidFill>
                      <a:srgbClr val="FF99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1065" name="Line 169"/>
                  <p:cNvSpPr>
                    <a:spLocks noChangeShapeType="1"/>
                  </p:cNvSpPr>
                  <p:nvPr/>
                </p:nvSpPr>
                <p:spPr bwMode="auto">
                  <a:xfrm>
                    <a:off x="5161" y="2209"/>
                    <a:ext cx="240" cy="1"/>
                  </a:xfrm>
                  <a:prstGeom prst="line">
                    <a:avLst/>
                  </a:prstGeom>
                  <a:noFill/>
                  <a:ln w="57150">
                    <a:solidFill>
                      <a:srgbClr val="FF990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81066" name="Line 170"/>
                <p:cNvSpPr>
                  <a:spLocks noChangeShapeType="1"/>
                </p:cNvSpPr>
                <p:nvPr/>
              </p:nvSpPr>
              <p:spPr bwMode="auto">
                <a:xfrm>
                  <a:off x="4785" y="1298"/>
                  <a:ext cx="0" cy="544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7" name="Line 171"/>
                <p:cNvSpPr>
                  <a:spLocks noChangeShapeType="1"/>
                </p:cNvSpPr>
                <p:nvPr/>
              </p:nvSpPr>
              <p:spPr bwMode="auto">
                <a:xfrm>
                  <a:off x="4785" y="1933"/>
                  <a:ext cx="0" cy="499"/>
                </a:xfrm>
                <a:prstGeom prst="line">
                  <a:avLst/>
                </a:prstGeom>
                <a:noFill/>
                <a:ln w="28575">
                  <a:solidFill>
                    <a:srgbClr val="FFCC99"/>
                  </a:solidFill>
                  <a:prstDash val="dash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068" name="Text Box 172"/>
                <p:cNvSpPr txBox="1">
                  <a:spLocks noChangeArrowheads="1"/>
                </p:cNvSpPr>
                <p:nvPr/>
              </p:nvSpPr>
              <p:spPr bwMode="auto">
                <a:xfrm>
                  <a:off x="4460" y="1971"/>
                  <a:ext cx="272" cy="30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8575">
                      <a:solidFill>
                        <a:srgbClr val="FFCC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ctr"/>
                  <a:r>
                    <a:rPr kumimoji="1" lang="en-US" altLang="zh-CN" b="0" i="1">
                      <a:solidFill>
                        <a:schemeClr val="bg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  <a:endParaRPr kumimoji="1" lang="en-US" altLang="zh-CN" b="0" i="1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81069" name="Oval 173"/>
              <p:cNvSpPr>
                <a:spLocks noChangeArrowheads="1"/>
              </p:cNvSpPr>
              <p:nvPr/>
            </p:nvSpPr>
            <p:spPr bwMode="auto">
              <a:xfrm>
                <a:off x="3424" y="1206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70" name="Text Box 174"/>
              <p:cNvSpPr txBox="1">
                <a:spLocks noChangeArrowheads="1"/>
              </p:cNvSpPr>
              <p:nvPr/>
            </p:nvSpPr>
            <p:spPr bwMode="auto">
              <a:xfrm>
                <a:off x="3652" y="933"/>
                <a:ext cx="24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+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071" name="Text Box 175"/>
              <p:cNvSpPr txBox="1">
                <a:spLocks noChangeArrowheads="1"/>
              </p:cNvSpPr>
              <p:nvPr/>
            </p:nvSpPr>
            <p:spPr bwMode="auto">
              <a:xfrm>
                <a:off x="3696" y="1387"/>
                <a:ext cx="212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827E4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_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072" name="Line 176"/>
              <p:cNvSpPr>
                <a:spLocks noChangeShapeType="1"/>
              </p:cNvSpPr>
              <p:nvPr/>
            </p:nvSpPr>
            <p:spPr bwMode="auto">
              <a:xfrm>
                <a:off x="4331" y="526"/>
                <a:ext cx="1089" cy="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73" name="Line 177"/>
              <p:cNvSpPr>
                <a:spLocks noChangeShapeType="1"/>
              </p:cNvSpPr>
              <p:nvPr/>
            </p:nvSpPr>
            <p:spPr bwMode="auto">
              <a:xfrm>
                <a:off x="3605" y="1751"/>
                <a:ext cx="1815" cy="1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74" name="Line 178"/>
              <p:cNvSpPr>
                <a:spLocks noChangeShapeType="1"/>
              </p:cNvSpPr>
              <p:nvPr/>
            </p:nvSpPr>
            <p:spPr bwMode="auto">
              <a:xfrm flipH="1" flipV="1">
                <a:off x="5057" y="526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75" name="Line 179"/>
              <p:cNvSpPr>
                <a:spLocks noChangeShapeType="1"/>
              </p:cNvSpPr>
              <p:nvPr/>
            </p:nvSpPr>
            <p:spPr bwMode="auto">
              <a:xfrm>
                <a:off x="3605" y="526"/>
                <a:ext cx="0" cy="1225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76" name="Text Box 180"/>
              <p:cNvSpPr txBox="1">
                <a:spLocks noChangeArrowheads="1"/>
              </p:cNvSpPr>
              <p:nvPr/>
            </p:nvSpPr>
            <p:spPr bwMode="auto">
              <a:xfrm>
                <a:off x="3789" y="1205"/>
                <a:ext cx="94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10  0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°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V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077" name="Text Box 181"/>
              <p:cNvSpPr txBox="1">
                <a:spLocks noChangeArrowheads="1"/>
              </p:cNvSpPr>
              <p:nvPr/>
            </p:nvSpPr>
            <p:spPr bwMode="auto">
              <a:xfrm>
                <a:off x="3878" y="480"/>
                <a:ext cx="630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  <a:sym typeface="Symbol" panose="05050102010706020507" pitchFamily="18" charset="2"/>
                  </a:rPr>
                  <a:t>H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078" name="Text Box 182"/>
              <p:cNvSpPr txBox="1">
                <a:spLocks noChangeArrowheads="1"/>
              </p:cNvSpPr>
              <p:nvPr/>
            </p:nvSpPr>
            <p:spPr bwMode="auto">
              <a:xfrm>
                <a:off x="4697" y="933"/>
                <a:ext cx="34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 i="1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079" name="Text Box 183"/>
              <p:cNvSpPr txBox="1">
                <a:spLocks noChangeArrowheads="1"/>
              </p:cNvSpPr>
              <p:nvPr/>
            </p:nvSpPr>
            <p:spPr bwMode="auto">
              <a:xfrm>
                <a:off x="3651" y="707"/>
                <a:ext cx="399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5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1080" name="Line 184"/>
              <p:cNvSpPr>
                <a:spLocks noChangeShapeType="1"/>
              </p:cNvSpPr>
              <p:nvPr/>
            </p:nvSpPr>
            <p:spPr bwMode="auto">
              <a:xfrm>
                <a:off x="4558" y="527"/>
                <a:ext cx="240" cy="0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1081" name="Object 185"/>
              <p:cNvGraphicFramePr>
                <a:graphicFrameLocks noChangeAspect="1"/>
              </p:cNvGraphicFramePr>
              <p:nvPr/>
            </p:nvGraphicFramePr>
            <p:xfrm>
              <a:off x="4558" y="527"/>
              <a:ext cx="163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5121" name="公式" r:id="rId20" imgW="165100" imgH="292100" progId="Equation.3">
                      <p:embed/>
                    </p:oleObj>
                  </mc:Choice>
                  <mc:Fallback>
                    <p:oleObj name="公式" r:id="rId20" imgW="165100" imgH="292100" progId="Equation.3">
                      <p:embed/>
                      <p:pic>
                        <p:nvPicPr>
                          <p:cNvPr id="0" name="Object 1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8" y="527"/>
                            <a:ext cx="163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1082" name="Line 186"/>
              <p:cNvSpPr>
                <a:spLocks noChangeShapeType="1"/>
              </p:cNvSpPr>
              <p:nvPr/>
            </p:nvSpPr>
            <p:spPr bwMode="auto">
              <a:xfrm flipV="1">
                <a:off x="3605" y="526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083" name="Rectangle 187"/>
              <p:cNvSpPr>
                <a:spLocks noChangeArrowheads="1"/>
              </p:cNvSpPr>
              <p:nvPr/>
            </p:nvSpPr>
            <p:spPr bwMode="auto">
              <a:xfrm>
                <a:off x="4993" y="889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084" name="Rectangle 188"/>
              <p:cNvSpPr>
                <a:spLocks noChangeArrowheads="1"/>
              </p:cNvSpPr>
              <p:nvPr/>
            </p:nvSpPr>
            <p:spPr bwMode="auto">
              <a:xfrm>
                <a:off x="3542" y="681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085" name="Group 189"/>
              <p:cNvGrpSpPr/>
              <p:nvPr/>
            </p:nvGrpSpPr>
            <p:grpSpPr bwMode="auto">
              <a:xfrm rot="5400000">
                <a:off x="4081" y="278"/>
                <a:ext cx="91" cy="408"/>
                <a:chOff x="1565" y="2614"/>
                <a:chExt cx="90" cy="486"/>
              </a:xfrm>
            </p:grpSpPr>
            <p:sp>
              <p:nvSpPr>
                <p:cNvPr id="81086" name="Arc 190"/>
                <p:cNvSpPr/>
                <p:nvPr/>
              </p:nvSpPr>
              <p:spPr bwMode="auto">
                <a:xfrm rot="21600000" flipH="1" flipV="1">
                  <a:off x="1565" y="2860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87" name="Arc 191"/>
                <p:cNvSpPr/>
                <p:nvPr/>
              </p:nvSpPr>
              <p:spPr bwMode="auto">
                <a:xfrm rot="21600000" flipH="1" flipV="1">
                  <a:off x="1565" y="2737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88" name="Arc 192"/>
                <p:cNvSpPr/>
                <p:nvPr/>
              </p:nvSpPr>
              <p:spPr bwMode="auto">
                <a:xfrm rot="21600000" flipH="1" flipV="1">
                  <a:off x="1565" y="261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089" name="Arc 193"/>
                <p:cNvSpPr/>
                <p:nvPr/>
              </p:nvSpPr>
              <p:spPr bwMode="auto">
                <a:xfrm rot="21600000" flipH="1" flipV="1">
                  <a:off x="1565" y="2984"/>
                  <a:ext cx="90" cy="116"/>
                </a:xfrm>
                <a:custGeom>
                  <a:avLst/>
                  <a:gdLst>
                    <a:gd name="G0" fmla="+- 1123 0 0"/>
                    <a:gd name="G1" fmla="+- 21600 0 0"/>
                    <a:gd name="G2" fmla="+- 21600 0 0"/>
                    <a:gd name="T0" fmla="*/ 1123 w 22723"/>
                    <a:gd name="T1" fmla="*/ 0 h 43200"/>
                    <a:gd name="T2" fmla="*/ 0 w 22723"/>
                    <a:gd name="T3" fmla="*/ 43171 h 43200"/>
                    <a:gd name="T4" fmla="*/ 1123 w 22723"/>
                    <a:gd name="T5" fmla="*/ 21600 h 43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2723" h="43200" fill="none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</a:path>
                    <a:path w="22723" h="43200" stroke="0" extrusionOk="0">
                      <a:moveTo>
                        <a:pt x="1122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200"/>
                        <a:pt x="374" y="43190"/>
                        <a:pt x="0" y="43170"/>
                      </a:cubicBezTo>
                      <a:lnTo>
                        <a:pt x="1123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1099" name="Group 203"/>
            <p:cNvGrpSpPr/>
            <p:nvPr/>
          </p:nvGrpSpPr>
          <p:grpSpPr bwMode="auto">
            <a:xfrm>
              <a:off x="4149" y="1162"/>
              <a:ext cx="273" cy="227"/>
              <a:chOff x="1156" y="1842"/>
              <a:chExt cx="273" cy="227"/>
            </a:xfrm>
          </p:grpSpPr>
          <p:sp>
            <p:nvSpPr>
              <p:cNvPr id="81100" name="Line 204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101" name="Line 205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4370338" y="4726156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如何解？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9452715" y="5085437"/>
            <a:ext cx="74930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  <a:latin typeface="Cambria Math" panose="02040503050406030204" pitchFamily="18" charset="0"/>
              </a:rPr>
              <a:t>∠</a:t>
            </a:r>
            <a:r>
              <a:rPr lang="en-US" altLang="zh-CN" dirty="0" smtClean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0°</a:t>
            </a:r>
            <a:endParaRPr lang="zh-CN" altLang="en-US" dirty="0">
              <a:solidFill>
                <a:srgbClr val="FF0000"/>
              </a:solidFill>
              <a:latin typeface="Cambria Math" panose="020405030504060302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7785735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/>
              <a:t>   </a:t>
            </a:r>
            <a:r>
              <a:rPr lang="en-US" altLang="zh-CN" sz="8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最大功率传输例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续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8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1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8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8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8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81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000"/>
                                        <p:tgtEl>
                                          <p:spTgt spid="8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026" grpId="0" bldLvl="0" animBg="1"/>
      <p:bldP spid="2" grpId="0"/>
      <p:bldP spid="8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1851025" y="1364456"/>
            <a:ext cx="4455160" cy="1038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zh-CN" altLang="en-US"/>
              <a:t>求</a:t>
            </a:r>
            <a:r>
              <a:rPr kumimoji="1" lang="en-US" altLang="zh-CN" b="0" i="1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</a:rPr>
              <a:t>=?</a:t>
            </a:r>
            <a:r>
              <a:rPr kumimoji="1" lang="zh-CN" altLang="en-US"/>
              <a:t>时能获得最大功率，</a:t>
            </a:r>
            <a:endParaRPr kumimoji="1" lang="zh-CN" altLang="en-US"/>
          </a:p>
          <a:p>
            <a:pPr>
              <a:lnSpc>
                <a:spcPct val="110000"/>
              </a:lnSpc>
            </a:pPr>
            <a:r>
              <a:rPr kumimoji="1" lang="zh-CN" altLang="en-US"/>
              <a:t>并求最大功率。</a:t>
            </a:r>
            <a:endParaRPr kumimoji="1" lang="zh-CN" altLang="en-US"/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699453" y="1337628"/>
            <a:ext cx="122174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00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6-2</a:t>
            </a:r>
            <a:r>
              <a: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b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8891" name="Line 43"/>
          <p:cNvSpPr>
            <a:spLocks noChangeShapeType="1"/>
          </p:cNvSpPr>
          <p:nvPr/>
        </p:nvSpPr>
        <p:spPr bwMode="auto">
          <a:xfrm>
            <a:off x="11064558" y="3068955"/>
            <a:ext cx="647700" cy="0"/>
          </a:xfrm>
          <a:prstGeom prst="line">
            <a:avLst/>
          </a:prstGeom>
          <a:noFill/>
          <a:ln w="76200">
            <a:solidFill>
              <a:srgbClr val="0066FF"/>
            </a:solidFill>
            <a:round/>
            <a:tailEnd type="triangle" w="med" len="med"/>
          </a:ln>
          <a:effectLst/>
          <a:scene3d>
            <a:camera prst="orthographicFront">
              <a:rot lat="0" lon="0" rev="162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908" name="Text Box 60"/>
          <p:cNvSpPr txBox="1">
            <a:spLocks noChangeArrowheads="1"/>
          </p:cNvSpPr>
          <p:nvPr/>
        </p:nvSpPr>
        <p:spPr bwMode="auto">
          <a:xfrm>
            <a:off x="700405" y="2711133"/>
            <a:ext cx="540385" cy="521970"/>
          </a:xfrm>
          <a:prstGeom prst="rect">
            <a:avLst/>
          </a:prstGeom>
          <a:solidFill>
            <a:srgbClr val="9900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endParaRPr kumimoji="1" lang="zh-CN" altLang="en-US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8909" name="Object 61"/>
          <p:cNvGraphicFramePr>
            <a:graphicFrameLocks noChangeAspect="1"/>
          </p:cNvGraphicFramePr>
          <p:nvPr/>
        </p:nvGraphicFramePr>
        <p:xfrm>
          <a:off x="1419543" y="2495233"/>
          <a:ext cx="585946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19" name="公式" r:id="rId1" imgW="3670300" imgH="647700" progId="Equation.3">
                  <p:embed/>
                </p:oleObj>
              </mc:Choice>
              <mc:Fallback>
                <p:oleObj name="公式" r:id="rId1" imgW="3670300" imgH="6477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543" y="2495233"/>
                        <a:ext cx="5859462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1" name="Object 63"/>
          <p:cNvGraphicFramePr>
            <a:graphicFrameLocks noChangeAspect="1"/>
          </p:cNvGraphicFramePr>
          <p:nvPr/>
        </p:nvGraphicFramePr>
        <p:xfrm>
          <a:off x="1437323" y="4580573"/>
          <a:ext cx="3887787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0" name="公式" r:id="rId3" imgW="2438400" imgH="342900" progId="Equation.3">
                  <p:embed/>
                </p:oleObj>
              </mc:Choice>
              <mc:Fallback>
                <p:oleObj name="公式" r:id="rId3" imgW="2438400" imgH="34290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7323" y="4580573"/>
                        <a:ext cx="3887787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12" name="Object 64"/>
          <p:cNvGraphicFramePr>
            <a:graphicFrameLocks noChangeAspect="1"/>
          </p:cNvGraphicFramePr>
          <p:nvPr/>
        </p:nvGraphicFramePr>
        <p:xfrm>
          <a:off x="1161733" y="5121593"/>
          <a:ext cx="44640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3321" name="公式" r:id="rId5" imgW="2908300" imgH="647700" progId="Equation.3">
                  <p:embed/>
                </p:oleObj>
              </mc:Choice>
              <mc:Fallback>
                <p:oleObj name="公式" r:id="rId5" imgW="2908300" imgH="647700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1733" y="5121593"/>
                        <a:ext cx="4464050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20" name="Group 72"/>
          <p:cNvGrpSpPr/>
          <p:nvPr/>
        </p:nvGrpSpPr>
        <p:grpSpPr bwMode="auto">
          <a:xfrm>
            <a:off x="9840913" y="6446838"/>
            <a:ext cx="792162" cy="368299"/>
            <a:chOff x="4649" y="4020"/>
            <a:chExt cx="499" cy="232"/>
          </a:xfrm>
        </p:grpSpPr>
        <p:pic>
          <p:nvPicPr>
            <p:cNvPr id="78921" name="Picture 73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922" name="Text Box 74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8979" name="Group 131"/>
          <p:cNvGrpSpPr/>
          <p:nvPr/>
        </p:nvGrpSpPr>
        <p:grpSpPr bwMode="auto">
          <a:xfrm>
            <a:off x="8395970" y="3636963"/>
            <a:ext cx="3209925" cy="2035175"/>
            <a:chOff x="3470" y="709"/>
            <a:chExt cx="2022" cy="1282"/>
          </a:xfrm>
        </p:grpSpPr>
        <p:sp>
          <p:nvSpPr>
            <p:cNvPr id="78963" name="Line 115"/>
            <p:cNvSpPr>
              <a:spLocks noChangeShapeType="1"/>
            </p:cNvSpPr>
            <p:nvPr/>
          </p:nvSpPr>
          <p:spPr bwMode="auto">
            <a:xfrm>
              <a:off x="3651" y="709"/>
              <a:ext cx="1450" cy="4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56" name="Oval 108"/>
            <p:cNvSpPr>
              <a:spLocks noChangeArrowheads="1"/>
            </p:cNvSpPr>
            <p:nvPr/>
          </p:nvSpPr>
          <p:spPr bwMode="auto">
            <a:xfrm>
              <a:off x="3470" y="1435"/>
              <a:ext cx="363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957" name="Object 109"/>
            <p:cNvGraphicFramePr>
              <a:graphicFrameLocks noChangeAspect="1"/>
            </p:cNvGraphicFramePr>
            <p:nvPr/>
          </p:nvGraphicFramePr>
          <p:xfrm>
            <a:off x="3833" y="1443"/>
            <a:ext cx="283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2" name="公式" r:id="rId8" imgW="304800" imgH="393700" progId="Equation.3">
                    <p:embed/>
                  </p:oleObj>
                </mc:Choice>
                <mc:Fallback>
                  <p:oleObj name="公式" r:id="rId8" imgW="304800" imgH="393700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443"/>
                          <a:ext cx="283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58" name="Text Box 110"/>
            <p:cNvSpPr txBox="1">
              <a:spLocks noChangeArrowheads="1"/>
            </p:cNvSpPr>
            <p:nvPr/>
          </p:nvSpPr>
          <p:spPr bwMode="auto">
            <a:xfrm>
              <a:off x="3688" y="891"/>
              <a:ext cx="280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59" name="Line 111"/>
            <p:cNvSpPr>
              <a:spLocks noChangeShapeType="1"/>
            </p:cNvSpPr>
            <p:nvPr/>
          </p:nvSpPr>
          <p:spPr bwMode="auto">
            <a:xfrm rot="16200000" flipH="1">
              <a:off x="4445" y="505"/>
              <a:ext cx="0" cy="408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0" name="Text Box 112"/>
            <p:cNvSpPr txBox="1">
              <a:spLocks noChangeArrowheads="1"/>
            </p:cNvSpPr>
            <p:nvPr/>
          </p:nvSpPr>
          <p:spPr bwMode="auto">
            <a:xfrm>
              <a:off x="3787" y="1208"/>
              <a:ext cx="242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1" name="Text Box 113"/>
            <p:cNvSpPr txBox="1">
              <a:spLocks noChangeArrowheads="1"/>
            </p:cNvSpPr>
            <p:nvPr/>
          </p:nvSpPr>
          <p:spPr bwMode="auto">
            <a:xfrm>
              <a:off x="3787" y="1662"/>
              <a:ext cx="227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b="0">
                  <a:solidFill>
                    <a:schemeClr val="bg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</a:t>
              </a:r>
              <a:endParaRPr kumimoji="1"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2" name="Line 114"/>
            <p:cNvSpPr>
              <a:spLocks noChangeShapeType="1"/>
            </p:cNvSpPr>
            <p:nvPr/>
          </p:nvSpPr>
          <p:spPr bwMode="auto">
            <a:xfrm>
              <a:off x="3651" y="713"/>
              <a:ext cx="0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4" name="Line 116"/>
            <p:cNvSpPr>
              <a:spLocks noChangeShapeType="1"/>
            </p:cNvSpPr>
            <p:nvPr/>
          </p:nvSpPr>
          <p:spPr bwMode="auto">
            <a:xfrm flipV="1">
              <a:off x="3651" y="1979"/>
              <a:ext cx="145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965" name="Object 117"/>
            <p:cNvGraphicFramePr>
              <a:graphicFrameLocks noChangeAspect="1"/>
            </p:cNvGraphicFramePr>
            <p:nvPr/>
          </p:nvGraphicFramePr>
          <p:xfrm>
            <a:off x="4286" y="709"/>
            <a:ext cx="154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3" name="公式" r:id="rId10" imgW="165100" imgH="292100" progId="Equation.3">
                    <p:embed/>
                  </p:oleObj>
                </mc:Choice>
                <mc:Fallback>
                  <p:oleObj name="公式" r:id="rId10" imgW="165100" imgH="29210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6" y="709"/>
                          <a:ext cx="154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FFCC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66" name="Text Box 118"/>
            <p:cNvSpPr txBox="1">
              <a:spLocks noChangeArrowheads="1"/>
            </p:cNvSpPr>
            <p:nvPr/>
          </p:nvSpPr>
          <p:spPr bwMode="auto">
            <a:xfrm>
              <a:off x="5151" y="1117"/>
              <a:ext cx="341" cy="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/>
              <a:r>
                <a: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r>
                <a: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  <a:endParaRPr kumimoji="1" lang="en-US" altLang="zh-CN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8967" name="Line 119"/>
            <p:cNvSpPr>
              <a:spLocks noChangeShapeType="1"/>
            </p:cNvSpPr>
            <p:nvPr/>
          </p:nvSpPr>
          <p:spPr bwMode="auto">
            <a:xfrm>
              <a:off x="5101" y="713"/>
              <a:ext cx="2" cy="1266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68" name="Rectangle 120"/>
            <p:cNvSpPr>
              <a:spLocks noChangeArrowheads="1"/>
            </p:cNvSpPr>
            <p:nvPr/>
          </p:nvSpPr>
          <p:spPr bwMode="auto">
            <a:xfrm>
              <a:off x="3579" y="936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69" name="Rectangle 121"/>
            <p:cNvSpPr>
              <a:spLocks noChangeArrowheads="1"/>
            </p:cNvSpPr>
            <p:nvPr/>
          </p:nvSpPr>
          <p:spPr bwMode="auto">
            <a:xfrm>
              <a:off x="5039" y="1118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8975" name="Group 127"/>
          <p:cNvGrpSpPr/>
          <p:nvPr/>
        </p:nvGrpSpPr>
        <p:grpSpPr bwMode="auto">
          <a:xfrm>
            <a:off x="8975725" y="6446838"/>
            <a:ext cx="792163" cy="368299"/>
            <a:chOff x="4649" y="4020"/>
            <a:chExt cx="499" cy="232"/>
          </a:xfrm>
        </p:grpSpPr>
        <p:pic>
          <p:nvPicPr>
            <p:cNvPr id="78976" name="Picture 128" descr="78900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8977" name="Text Box 12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>
                  <a:solidFill>
                    <a:schemeClr val="bg1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>
                <a:solidFill>
                  <a:schemeClr val="bg1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78986" name="Group 138"/>
          <p:cNvGrpSpPr/>
          <p:nvPr/>
        </p:nvGrpSpPr>
        <p:grpSpPr bwMode="auto">
          <a:xfrm>
            <a:off x="1419543" y="3503295"/>
            <a:ext cx="4727575" cy="974725"/>
            <a:chOff x="530" y="2631"/>
            <a:chExt cx="2978" cy="614"/>
          </a:xfrm>
        </p:grpSpPr>
        <p:graphicFrame>
          <p:nvGraphicFramePr>
            <p:cNvPr id="78910" name="Object 62"/>
            <p:cNvGraphicFramePr>
              <a:graphicFrameLocks noChangeAspect="1"/>
            </p:cNvGraphicFramePr>
            <p:nvPr/>
          </p:nvGraphicFramePr>
          <p:xfrm>
            <a:off x="530" y="2631"/>
            <a:ext cx="2978" cy="6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3324" name="Equation" r:id="rId12" imgW="2959100" imgH="609600" progId="Equation.DSMT4">
                    <p:embed/>
                  </p:oleObj>
                </mc:Choice>
                <mc:Fallback>
                  <p:oleObj name="Equation" r:id="rId12" imgW="2959100" imgH="609600" progId="Equation.DSMT4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" y="2631"/>
                          <a:ext cx="2978" cy="6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80" name="Line 132"/>
            <p:cNvSpPr>
              <a:spLocks noChangeShapeType="1"/>
            </p:cNvSpPr>
            <p:nvPr/>
          </p:nvSpPr>
          <p:spPr bwMode="auto">
            <a:xfrm>
              <a:off x="2909" y="3038"/>
              <a:ext cx="40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8985" name="Group 137"/>
          <p:cNvGrpSpPr/>
          <p:nvPr/>
        </p:nvGrpSpPr>
        <p:grpSpPr bwMode="auto">
          <a:xfrm>
            <a:off x="7230428" y="1224598"/>
            <a:ext cx="4362450" cy="2101850"/>
            <a:chOff x="295" y="745"/>
            <a:chExt cx="2748" cy="1324"/>
          </a:xfrm>
        </p:grpSpPr>
        <p:grpSp>
          <p:nvGrpSpPr>
            <p:cNvPr id="78978" name="Group 130"/>
            <p:cNvGrpSpPr/>
            <p:nvPr/>
          </p:nvGrpSpPr>
          <p:grpSpPr bwMode="auto">
            <a:xfrm>
              <a:off x="295" y="745"/>
              <a:ext cx="2748" cy="1324"/>
              <a:chOff x="295" y="745"/>
              <a:chExt cx="2748" cy="1324"/>
            </a:xfrm>
          </p:grpSpPr>
          <p:sp>
            <p:nvSpPr>
              <p:cNvPr id="78936" name="Line 88"/>
              <p:cNvSpPr>
                <a:spLocks noChangeShapeType="1"/>
              </p:cNvSpPr>
              <p:nvPr/>
            </p:nvSpPr>
            <p:spPr bwMode="auto">
              <a:xfrm>
                <a:off x="476" y="803"/>
                <a:ext cx="0" cy="126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8" name="Line 90"/>
              <p:cNvSpPr>
                <a:spLocks noChangeShapeType="1"/>
              </p:cNvSpPr>
              <p:nvPr/>
            </p:nvSpPr>
            <p:spPr bwMode="auto">
              <a:xfrm>
                <a:off x="476" y="799"/>
                <a:ext cx="217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39" name="Line 91"/>
              <p:cNvSpPr>
                <a:spLocks noChangeShapeType="1"/>
              </p:cNvSpPr>
              <p:nvPr/>
            </p:nvSpPr>
            <p:spPr bwMode="auto">
              <a:xfrm>
                <a:off x="476" y="2069"/>
                <a:ext cx="2176" cy="0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8940" name="Object 92"/>
              <p:cNvGraphicFramePr>
                <a:graphicFrameLocks noChangeAspect="1"/>
              </p:cNvGraphicFramePr>
              <p:nvPr/>
            </p:nvGraphicFramePr>
            <p:xfrm>
              <a:off x="295" y="845"/>
              <a:ext cx="154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53325" name="公式" r:id="rId14" imgW="165100" imgH="292100" progId="Equation.3">
                      <p:embed/>
                    </p:oleObj>
                  </mc:Choice>
                  <mc:Fallback>
                    <p:oleObj name="公式" r:id="rId14" imgW="165100" imgH="2921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5" y="845"/>
                            <a:ext cx="154" cy="28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28575">
                                <a:solidFill>
                                  <a:srgbClr val="FFCC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942" name="Line 94"/>
              <p:cNvSpPr>
                <a:spLocks noChangeShapeType="1"/>
              </p:cNvSpPr>
              <p:nvPr/>
            </p:nvSpPr>
            <p:spPr bwMode="auto">
              <a:xfrm flipV="1">
                <a:off x="476" y="935"/>
                <a:ext cx="0" cy="409"/>
              </a:xfrm>
              <a:prstGeom prst="line">
                <a:avLst/>
              </a:prstGeom>
              <a:noFill/>
              <a:ln w="28575">
                <a:solidFill>
                  <a:srgbClr val="66FF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43" name="Text Box 95"/>
              <p:cNvSpPr txBox="1">
                <a:spLocks noChangeArrowheads="1"/>
              </p:cNvSpPr>
              <p:nvPr/>
            </p:nvSpPr>
            <p:spPr bwMode="auto">
              <a:xfrm rot="16200000">
                <a:off x="360" y="1246"/>
                <a:ext cx="834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4  90</a:t>
                </a:r>
                <a:r>
                  <a:rPr kumimoji="1" lang="en-US" altLang="zh-CN" b="0" baseline="50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o 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44" name="Text Box 96"/>
              <p:cNvSpPr txBox="1">
                <a:spLocks noChangeArrowheads="1"/>
              </p:cNvSpPr>
              <p:nvPr/>
            </p:nvSpPr>
            <p:spPr bwMode="auto">
              <a:xfrm>
                <a:off x="2702" y="1207"/>
                <a:ext cx="34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Z</a:t>
                </a:r>
                <a:r>
                  <a:rPr kumimoji="1" lang="en-US" altLang="zh-CN" b="0" baseline="-2500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L</a:t>
                </a:r>
                <a:endParaRPr kumimoji="1" lang="en-US" altLang="zh-CN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45" name="Text Box 97"/>
              <p:cNvSpPr txBox="1">
                <a:spLocks noChangeArrowheads="1"/>
              </p:cNvSpPr>
              <p:nvPr/>
            </p:nvSpPr>
            <p:spPr bwMode="auto">
              <a:xfrm>
                <a:off x="1928" y="844"/>
                <a:ext cx="73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j30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46" name="Text Box 98"/>
              <p:cNvSpPr txBox="1">
                <a:spLocks noChangeArrowheads="1"/>
              </p:cNvSpPr>
              <p:nvPr/>
            </p:nvSpPr>
            <p:spPr bwMode="auto">
              <a:xfrm>
                <a:off x="1838" y="1207"/>
                <a:ext cx="511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47" name="Text Box 99"/>
              <p:cNvSpPr txBox="1">
                <a:spLocks noChangeArrowheads="1"/>
              </p:cNvSpPr>
              <p:nvPr/>
            </p:nvSpPr>
            <p:spPr bwMode="auto">
              <a:xfrm rot="16200000">
                <a:off x="1068" y="1116"/>
                <a:ext cx="686" cy="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/>
                <a:r>
                  <a:rPr kumimoji="1" lang="en-US" altLang="zh-CN" b="0">
                    <a:solidFill>
                      <a:schemeClr val="bg1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-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j30</a:t>
                </a:r>
                <a:r>
                  <a:rPr kumimoji="1" lang="en-US" altLang="zh-CN" b="0">
                    <a:solidFill>
                      <a:schemeClr val="bg1"/>
                    </a:solidFill>
                    <a:latin typeface="Symbol" panose="05050102010706020507" pitchFamily="18" charset="2"/>
                    <a:ea typeface="宋体" panose="02010600030101010101" pitchFamily="2" charset="-122"/>
                  </a:rPr>
                  <a:t>W</a:t>
                </a:r>
                <a:endParaRPr kumimoji="1"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8948" name="Line 100"/>
              <p:cNvSpPr>
                <a:spLocks noChangeShapeType="1"/>
              </p:cNvSpPr>
              <p:nvPr/>
            </p:nvSpPr>
            <p:spPr bwMode="auto">
              <a:xfrm>
                <a:off x="1202" y="803"/>
                <a:ext cx="0" cy="126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49" name="Line 101"/>
              <p:cNvSpPr>
                <a:spLocks noChangeShapeType="1"/>
              </p:cNvSpPr>
              <p:nvPr/>
            </p:nvSpPr>
            <p:spPr bwMode="auto">
              <a:xfrm>
                <a:off x="1837" y="803"/>
                <a:ext cx="0" cy="126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  <a:headEnd type="oval" w="med" len="med"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50" name="Line 102"/>
              <p:cNvSpPr>
                <a:spLocks noChangeShapeType="1"/>
              </p:cNvSpPr>
              <p:nvPr/>
            </p:nvSpPr>
            <p:spPr bwMode="auto">
              <a:xfrm>
                <a:off x="2652" y="803"/>
                <a:ext cx="0" cy="1246"/>
              </a:xfrm>
              <a:prstGeom prst="line">
                <a:avLst/>
              </a:prstGeom>
              <a:noFill/>
              <a:ln w="28575">
                <a:solidFill>
                  <a:srgbClr val="FFCC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51" name="Rectangle 103"/>
              <p:cNvSpPr>
                <a:spLocks noChangeArrowheads="1"/>
              </p:cNvSpPr>
              <p:nvPr/>
            </p:nvSpPr>
            <p:spPr bwMode="auto">
              <a:xfrm>
                <a:off x="1147" y="1208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2" name="Rectangle 104"/>
              <p:cNvSpPr>
                <a:spLocks noChangeArrowheads="1"/>
              </p:cNvSpPr>
              <p:nvPr/>
            </p:nvSpPr>
            <p:spPr bwMode="auto">
              <a:xfrm>
                <a:off x="1773" y="1208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3" name="Rectangle 105"/>
              <p:cNvSpPr>
                <a:spLocks noChangeArrowheads="1"/>
              </p:cNvSpPr>
              <p:nvPr/>
            </p:nvSpPr>
            <p:spPr bwMode="auto">
              <a:xfrm>
                <a:off x="2590" y="1208"/>
                <a:ext cx="127" cy="318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54" name="Rectangle 106"/>
              <p:cNvSpPr>
                <a:spLocks noChangeArrowheads="1"/>
              </p:cNvSpPr>
              <p:nvPr/>
            </p:nvSpPr>
            <p:spPr bwMode="auto">
              <a:xfrm>
                <a:off x="2064" y="745"/>
                <a:ext cx="317" cy="136"/>
              </a:xfrm>
              <a:prstGeom prst="rect">
                <a:avLst/>
              </a:prstGeom>
              <a:gradFill rotWithShape="1">
                <a:gsLst>
                  <a:gs pos="0">
                    <a:srgbClr val="FF9900">
                      <a:gamma/>
                      <a:shade val="46275"/>
                      <a:invGamma/>
                    </a:srgbClr>
                  </a:gs>
                  <a:gs pos="50000">
                    <a:srgbClr val="FF9900"/>
                  </a:gs>
                  <a:gs pos="100000">
                    <a:srgbClr val="FF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2857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8973" name="Group 125"/>
              <p:cNvGrpSpPr/>
              <p:nvPr/>
            </p:nvGrpSpPr>
            <p:grpSpPr bwMode="auto">
              <a:xfrm>
                <a:off x="295" y="1298"/>
                <a:ext cx="363" cy="363"/>
                <a:chOff x="295" y="1162"/>
                <a:chExt cx="363" cy="363"/>
              </a:xfrm>
            </p:grpSpPr>
            <p:sp>
              <p:nvSpPr>
                <p:cNvPr id="78937" name="Oval 89"/>
                <p:cNvSpPr>
                  <a:spLocks noChangeArrowheads="1"/>
                </p:cNvSpPr>
                <p:nvPr/>
              </p:nvSpPr>
              <p:spPr bwMode="auto">
                <a:xfrm>
                  <a:off x="295" y="1162"/>
                  <a:ext cx="363" cy="363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99FF"/>
                    </a:gs>
                    <a:gs pos="100000">
                      <a:srgbClr val="0099FF">
                        <a:gamma/>
                        <a:shade val="46275"/>
                        <a:invGamma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8941" name="Line 93"/>
                <p:cNvSpPr>
                  <a:spLocks noChangeShapeType="1"/>
                </p:cNvSpPr>
                <p:nvPr/>
              </p:nvSpPr>
              <p:spPr bwMode="auto">
                <a:xfrm>
                  <a:off x="295" y="1344"/>
                  <a:ext cx="363" cy="0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8982" name="Group 134"/>
            <p:cNvGrpSpPr/>
            <p:nvPr/>
          </p:nvGrpSpPr>
          <p:grpSpPr bwMode="auto">
            <a:xfrm rot="16200000">
              <a:off x="544" y="1320"/>
              <a:ext cx="454" cy="227"/>
              <a:chOff x="1156" y="1842"/>
              <a:chExt cx="273" cy="227"/>
            </a:xfrm>
          </p:grpSpPr>
          <p:sp>
            <p:nvSpPr>
              <p:cNvPr id="78983" name="Line 135"/>
              <p:cNvSpPr>
                <a:spLocks noChangeShapeType="1"/>
              </p:cNvSpPr>
              <p:nvPr/>
            </p:nvSpPr>
            <p:spPr bwMode="auto">
              <a:xfrm flipH="1">
                <a:off x="1156" y="1842"/>
                <a:ext cx="91" cy="227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984" name="Line 136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273" cy="0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5157470" y="5878195"/>
            <a:ext cx="6343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教材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P242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例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9-11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：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含受控源，</a:t>
            </a:r>
            <a:r>
              <a:rPr lang="en-US" altLang="zh-CN" sz="2400" b="0" dirty="0" err="1" smtClean="0">
                <a:solidFill>
                  <a:srgbClr val="FF0000"/>
                </a:solidFill>
                <a:latin typeface="+mn-lt"/>
              </a:rPr>
              <a:t>R</a:t>
            </a:r>
            <a:r>
              <a:rPr lang="en-US" altLang="zh-CN" sz="2400" b="0" baseline="-25000" dirty="0" err="1" smtClean="0">
                <a:solidFill>
                  <a:srgbClr val="FF0000"/>
                </a:solidFill>
                <a:latin typeface="+mn-lt"/>
              </a:rPr>
              <a:t>eq</a:t>
            </a:r>
            <a:r>
              <a:rPr lang="en-US" altLang="zh-CN" sz="2400" b="0" dirty="0" smtClean="0">
                <a:solidFill>
                  <a:srgbClr val="FF0000"/>
                </a:solidFill>
                <a:latin typeface="+mn-lt"/>
              </a:rPr>
              <a:t>&lt;1</a:t>
            </a:r>
            <a:r>
              <a:rPr lang="zh-CN" altLang="en-US" sz="2400" b="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b="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思考！</a:t>
            </a:r>
            <a:endParaRPr lang="zh-CN" altLang="en-US" sz="2400" b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7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altLang="zh-CN" sz="800">
                <a:solidFill>
                  <a:schemeClr val="bg1"/>
                </a:solidFill>
              </a:rPr>
              <a:t>      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最大功率传输例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</a:t>
            </a:r>
            <a:endParaRPr lang="en-US" altLang="zh-CN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7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10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8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7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7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7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 bldLvl="0" animBg="1" autoUpdateAnimBg="0"/>
      <p:bldP spid="78851" grpId="0" bldLvl="0" animBg="1"/>
      <p:bldP spid="78891" grpId="0" bldLvl="0" animBg="1"/>
      <p:bldP spid="78908" grpId="0" bldLvl="0" animBg="1" autoUpdateAnimBg="0"/>
      <p:bldP spid="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9" name="Text Box 11"/>
          <p:cNvSpPr txBox="1">
            <a:spLocks noChangeArrowheads="1"/>
          </p:cNvSpPr>
          <p:nvPr/>
        </p:nvSpPr>
        <p:spPr bwMode="auto">
          <a:xfrm>
            <a:off x="2350135" y="2132330"/>
            <a:ext cx="175831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4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功率</a:t>
            </a:r>
            <a:endParaRPr kumimoji="1"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62883" name="Group 35"/>
          <p:cNvGrpSpPr/>
          <p:nvPr/>
        </p:nvGrpSpPr>
        <p:grpSpPr bwMode="auto">
          <a:xfrm>
            <a:off x="9840913" y="6446838"/>
            <a:ext cx="792162" cy="368299"/>
            <a:chOff x="5193" y="4020"/>
            <a:chExt cx="499" cy="232"/>
          </a:xfrm>
        </p:grpSpPr>
        <p:pic>
          <p:nvPicPr>
            <p:cNvPr id="462884" name="Picture 36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5" name="Text Box 37">
              <a:hlinkClick r:id="" action="ppaction://hlinkshowjump?jump=nex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下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86" name="Group 38"/>
          <p:cNvGrpSpPr/>
          <p:nvPr/>
        </p:nvGrpSpPr>
        <p:grpSpPr bwMode="auto">
          <a:xfrm>
            <a:off x="8977313" y="6446838"/>
            <a:ext cx="792162" cy="368299"/>
            <a:chOff x="4649" y="4020"/>
            <a:chExt cx="499" cy="232"/>
          </a:xfrm>
        </p:grpSpPr>
        <p:pic>
          <p:nvPicPr>
            <p:cNvPr id="462887" name="Picture 39" descr="78900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9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88" name="Text Box 40">
              <a:hlinkClick r:id="" action="ppaction://hlinkshowjump?jump=previousslide"/>
            </p:cNvPr>
            <p:cNvSpPr txBox="1">
              <a:spLocks noChangeArrowheads="1"/>
            </p:cNvSpPr>
            <p:nvPr/>
          </p:nvSpPr>
          <p:spPr bwMode="auto">
            <a:xfrm>
              <a:off x="4672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上 页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grpSp>
        <p:nvGrpSpPr>
          <p:cNvPr id="462895" name="Group 47"/>
          <p:cNvGrpSpPr/>
          <p:nvPr/>
        </p:nvGrpSpPr>
        <p:grpSpPr bwMode="auto">
          <a:xfrm>
            <a:off x="8112125" y="6445250"/>
            <a:ext cx="792163" cy="368301"/>
            <a:chOff x="5193" y="4020"/>
            <a:chExt cx="499" cy="232"/>
          </a:xfrm>
        </p:grpSpPr>
        <p:pic>
          <p:nvPicPr>
            <p:cNvPr id="462896" name="Picture 48" descr="78900">
              <a:hlinkClick r:id="" action="ppaction://hlinkshowjump?jump=firstslide"/>
            </p:cNvPr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" y="4066"/>
              <a:ext cx="499" cy="1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2897" name="Text Box 49">
              <a:hlinkClick r:id="" action="ppaction://hlinkshowjump?jump=firstslide"/>
            </p:cNvPr>
            <p:cNvSpPr txBox="1">
              <a:spLocks noChangeArrowheads="1"/>
            </p:cNvSpPr>
            <p:nvPr/>
          </p:nvSpPr>
          <p:spPr bwMode="auto">
            <a:xfrm>
              <a:off x="5216" y="4020"/>
              <a:ext cx="446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1800" b="0" dirty="0">
                  <a:solidFill>
                    <a:srgbClr val="FFFFFF"/>
                  </a:solidFill>
                  <a:latin typeface="隶书" pitchFamily="49" charset="-122"/>
                  <a:ea typeface="隶书" pitchFamily="49" charset="-122"/>
                </a:rPr>
                <a:t>返 回</a:t>
              </a:r>
              <a:endParaRPr kumimoji="1" lang="zh-CN" altLang="en-US" sz="1800" b="0" dirty="0">
                <a:solidFill>
                  <a:srgbClr val="FFFFFF"/>
                </a:solidFill>
                <a:latin typeface="隶书" pitchFamily="49" charset="-122"/>
                <a:ea typeface="隶书" pitchFamily="49" charset="-122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20034" y="3140705"/>
            <a:ext cx="32105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19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22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23</a:t>
            </a:r>
            <a:r>
              <a:rPr lang="zh-CN" altLang="en-US" sz="3200" dirty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、</a:t>
            </a:r>
            <a:r>
              <a:rPr lang="en-US" altLang="zh-CN" sz="3200" dirty="0" smtClean="0">
                <a:solidFill>
                  <a:srgbClr val="FF0000"/>
                </a:solidFill>
                <a:latin typeface="Arial" panose="020B0604020202020204"/>
                <a:ea typeface="华文行楷" panose="02010800040101010101" pitchFamily="2" charset="-122"/>
              </a:rPr>
              <a:t>27</a:t>
            </a:r>
            <a:endParaRPr lang="en-US" altLang="zh-CN" sz="3200" dirty="0" smtClean="0">
              <a:solidFill>
                <a:srgbClr val="FF0000"/>
              </a:solidFill>
              <a:latin typeface="Arial" panose="020B0604020202020204"/>
              <a:ea typeface="华文行楷" panose="0201080004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580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第九章作业（</a:t>
            </a:r>
            <a:r>
              <a:rPr kumimoji="1"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3</a:t>
            </a:r>
            <a:r>
              <a:rPr kumimoji="1"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Symbol" panose="05050102010706020507" pitchFamily="18" charset="2"/>
              </a:rPr>
              <a:t>）</a:t>
            </a:r>
            <a:endParaRPr kumimoji="1" lang="zh-CN" altLang="en-US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9" grpId="0" bldLvl="0" animBg="1"/>
      <p:bldP spid="3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PP_MARK_KEY" val="c5f44946-5646-414e-9db5-6159045297ba"/>
  <p:tag name="COMMONDATA" val="eyJoZGlkIjoiMmI1YmRmYjZjOWE0NmM0OTExNDI3NzNmYjgxYWQ0NGUifQ==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UNIT_TABLE_BEAUTIFY" val="smartTable{271b37eb-032d-47a4-92e4-ac87d1c3fa5f}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9333</Words>
  <Application>WPS 演示</Application>
  <PresentationFormat>全屏显示(4:3)</PresentationFormat>
  <Paragraphs>2856</Paragraphs>
  <Slides>94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575</vt:i4>
      </vt:variant>
      <vt:variant>
        <vt:lpstr>幻灯片标题</vt:lpstr>
      </vt:variant>
      <vt:variant>
        <vt:i4>94</vt:i4>
      </vt:variant>
    </vt:vector>
  </HeadingPairs>
  <TitlesOfParts>
    <vt:vector size="696" baseType="lpstr">
      <vt:lpstr>Arial</vt:lpstr>
      <vt:lpstr>宋体</vt:lpstr>
      <vt:lpstr>Wingdings</vt:lpstr>
      <vt:lpstr>楷体_GB2312</vt:lpstr>
      <vt:lpstr>新宋体</vt:lpstr>
      <vt:lpstr>华文行楷</vt:lpstr>
      <vt:lpstr>微软雅黑</vt:lpstr>
      <vt:lpstr>隶书</vt:lpstr>
      <vt:lpstr>Times New Roman</vt:lpstr>
      <vt:lpstr>Wingdings 3</vt:lpstr>
      <vt:lpstr>Symbol</vt:lpstr>
      <vt:lpstr>Monotype Sorts</vt:lpstr>
      <vt:lpstr>华文行楷</vt:lpstr>
      <vt:lpstr>仿宋_GB2312</vt:lpstr>
      <vt:lpstr>仿宋</vt:lpstr>
      <vt:lpstr>Symbol</vt:lpstr>
      <vt:lpstr>Times New Roman</vt:lpstr>
      <vt:lpstr>Arial Unicode MS</vt:lpstr>
      <vt:lpstr>Calibri</vt:lpstr>
      <vt:lpstr>Cambria Math</vt:lpstr>
      <vt:lpstr>Cambria Math</vt:lpstr>
      <vt:lpstr>Arial</vt:lpstr>
      <vt:lpstr>方正舒体</vt:lpstr>
      <vt:lpstr>黑体</vt:lpstr>
      <vt:lpstr>Symbol</vt:lpstr>
      <vt:lpstr>Wingdings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第九章 正弦稳态电路的分析</vt:lpstr>
      <vt:lpstr>本章重点</vt:lpstr>
      <vt:lpstr>9-1  阻抗和导纳</vt:lpstr>
      <vt:lpstr>      单个元件的阻抗</vt:lpstr>
      <vt:lpstr>      RLC串联电路的阻抗</vt:lpstr>
      <vt:lpstr>      阻抗三角形</vt:lpstr>
      <vt:lpstr>      复阻抗</vt:lpstr>
      <vt:lpstr>      感性阻抗</vt:lpstr>
      <vt:lpstr>      容性阻抗</vt:lpstr>
      <vt:lpstr>      电阻性阻抗</vt:lpstr>
      <vt:lpstr>      阻抗导纳例1</vt:lpstr>
      <vt:lpstr>      例1解续1</vt:lpstr>
      <vt:lpstr>      例1解续2</vt:lpstr>
      <vt:lpstr>      导纳</vt:lpstr>
      <vt:lpstr>      单个元件的导纳</vt:lpstr>
      <vt:lpstr>      RLC并联电路</vt:lpstr>
      <vt:lpstr>     导纳三角形</vt:lpstr>
      <vt:lpstr>      复导纳</vt:lpstr>
      <vt:lpstr>      容性导纳</vt:lpstr>
      <vt:lpstr>      感性导纳</vt:lpstr>
      <vt:lpstr>      电阻性导纳</vt:lpstr>
      <vt:lpstr>      阻抗转换为导纳</vt:lpstr>
      <vt:lpstr>      导纳转换为阻抗</vt:lpstr>
      <vt:lpstr>      阻抗导纳例2</vt:lpstr>
      <vt:lpstr>      正确理解阻抗和导纳</vt:lpstr>
      <vt:lpstr>      思考题</vt:lpstr>
      <vt:lpstr>      RLC串联电路、并联电路比较</vt:lpstr>
      <vt:lpstr>      阻抗（导纳）的串联和并联</vt:lpstr>
      <vt:lpstr>      导纳的并联</vt:lpstr>
      <vt:lpstr>      阻抗导纳例3</vt:lpstr>
      <vt:lpstr>      阻抗导纳例4</vt:lpstr>
      <vt:lpstr>      阻抗导纳例5</vt:lpstr>
      <vt:lpstr>9-2  电路的相量图</vt:lpstr>
      <vt:lpstr>      串联电路相量图的画法</vt:lpstr>
      <vt:lpstr>      相量图例</vt:lpstr>
      <vt:lpstr>第九章作业（1）</vt:lpstr>
      <vt:lpstr>9-3  正弦稳态电路的分析</vt:lpstr>
      <vt:lpstr>      相量法</vt:lpstr>
      <vt:lpstr>      相量法例1</vt:lpstr>
      <vt:lpstr>      相量法例1解</vt:lpstr>
      <vt:lpstr>      相量法例1解续</vt:lpstr>
      <vt:lpstr>      相量法例2</vt:lpstr>
      <vt:lpstr>      相量法例2解续</vt:lpstr>
      <vt:lpstr>      相量法例3</vt:lpstr>
      <vt:lpstr>      相量法例3续</vt:lpstr>
      <vt:lpstr>      相量法例4</vt:lpstr>
      <vt:lpstr>      相量法例4续</vt:lpstr>
      <vt:lpstr>      相量法例5</vt:lpstr>
      <vt:lpstr>      相量法例5续</vt:lpstr>
      <vt:lpstr>      相量法例6</vt:lpstr>
      <vt:lpstr>      相量法例7</vt:lpstr>
      <vt:lpstr>      相量法例8</vt:lpstr>
      <vt:lpstr>      相量法例8解法1续</vt:lpstr>
      <vt:lpstr>      相量法例8解法2</vt:lpstr>
      <vt:lpstr>      相量法例9</vt:lpstr>
      <vt:lpstr>      相量法例10</vt:lpstr>
      <vt:lpstr>      相量法例11</vt:lpstr>
      <vt:lpstr>      相量法例11续1</vt:lpstr>
      <vt:lpstr>      相量法例11续2</vt:lpstr>
      <vt:lpstr>第九章作业（2）</vt:lpstr>
      <vt:lpstr>9-4  正弦稳态电路的功率</vt:lpstr>
      <vt:lpstr>      功率分解1</vt:lpstr>
      <vt:lpstr>      功率分解2</vt:lpstr>
      <vt:lpstr>      平均功率</vt:lpstr>
      <vt:lpstr>      功率因素有功功率</vt:lpstr>
      <vt:lpstr>      无功功率视在功率</vt:lpstr>
      <vt:lpstr>      功率三角形</vt:lpstr>
      <vt:lpstr>      单元件的有功无功功率</vt:lpstr>
      <vt:lpstr>      阻抗的功率计算</vt:lpstr>
      <vt:lpstr>      无功补偿</vt:lpstr>
      <vt:lpstr>      电压电流有功无功分量</vt:lpstr>
      <vt:lpstr>      相似三角形</vt:lpstr>
      <vt:lpstr>      无功功率的物理意义</vt:lpstr>
      <vt:lpstr>      功率分析例1</vt:lpstr>
      <vt:lpstr>      功率分析例1续</vt:lpstr>
      <vt:lpstr>      功率分析例2</vt:lpstr>
      <vt:lpstr>      功率因数</vt:lpstr>
      <vt:lpstr>      功率因数续1</vt:lpstr>
      <vt:lpstr>      功率因数续2</vt:lpstr>
      <vt:lpstr>      功率因数续3</vt:lpstr>
      <vt:lpstr>      功率因数续4</vt:lpstr>
      <vt:lpstr>      功率分析例3</vt:lpstr>
      <vt:lpstr>      功率分析例3续</vt:lpstr>
      <vt:lpstr>9-5  复功率</vt:lpstr>
      <vt:lpstr>      正确理解复功率</vt:lpstr>
      <vt:lpstr>      复功率例题</vt:lpstr>
      <vt:lpstr>      复功率例题续</vt:lpstr>
      <vt:lpstr>9-6 最大功率传输</vt:lpstr>
      <vt:lpstr>      最大功率条件推导</vt:lpstr>
      <vt:lpstr>      最大功率条件推导续</vt:lpstr>
      <vt:lpstr>      最大功率传输例1</vt:lpstr>
      <vt:lpstr>      最大功率传输例1续</vt:lpstr>
      <vt:lpstr>      最大功率传输例2</vt:lpstr>
      <vt:lpstr>第九章作业（3）</vt:lpstr>
    </vt:vector>
  </TitlesOfParts>
  <Company>xjtu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wzy</dc:creator>
  <cp:lastModifiedBy>linco</cp:lastModifiedBy>
  <cp:revision>712</cp:revision>
  <dcterms:created xsi:type="dcterms:W3CDTF">2002-08-27T06:23:00Z</dcterms:created>
  <dcterms:modified xsi:type="dcterms:W3CDTF">2023-05-31T14:35:44Z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4F37558E804143269B8AA1C1FE177288_12</vt:lpwstr>
  </property>
  <property fmtid="{D5CDD505-2E9C-101B-9397-08002B2CF9AE}" pid="3" name="KSOProductBuildVer">
    <vt:lpwstr>2052-11.1.0.14036</vt:lpwstr>
  </property>
</Properties>
</file>