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16"/>
  </p:notesMasterIdLst>
  <p:sldIdLst>
    <p:sldId id="279" r:id="rId2"/>
    <p:sldId id="280" r:id="rId3"/>
    <p:sldId id="257" r:id="rId4"/>
    <p:sldId id="258" r:id="rId5"/>
    <p:sldId id="259" r:id="rId6"/>
    <p:sldId id="260" r:id="rId7"/>
    <p:sldId id="261" r:id="rId8"/>
    <p:sldId id="262" r:id="rId9"/>
    <p:sldId id="263" r:id="rId10"/>
    <p:sldId id="264" r:id="rId11"/>
    <p:sldId id="272" r:id="rId12"/>
    <p:sldId id="278" r:id="rId13"/>
    <p:sldId id="271"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62" d="100"/>
          <a:sy n="62" d="100"/>
        </p:scale>
        <p:origin x="7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EA1C9E-3B7B-47EF-8E90-ABBA33CDFEAC}" type="datetimeFigureOut">
              <a:rPr lang="en-IN" smtClean="0"/>
              <a:t>03-04-2025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2BA6F4-088A-4F5F-A9B1-1C088C025CE7}" type="slidenum">
              <a:rPr lang="en-IN" smtClean="0"/>
              <a:t>‹#›</a:t>
            </a:fld>
            <a:endParaRPr lang="en-IN" dirty="0"/>
          </a:p>
        </p:txBody>
      </p:sp>
    </p:spTree>
    <p:extLst>
      <p:ext uri="{BB962C8B-B14F-4D97-AF65-F5344CB8AC3E}">
        <p14:creationId xmlns:p14="http://schemas.microsoft.com/office/powerpoint/2010/main" val="114207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2BA6F4-088A-4F5F-A9B1-1C088C025CE7}" type="slidenum">
              <a:rPr lang="en-IN" smtClean="0"/>
              <a:t>4</a:t>
            </a:fld>
            <a:endParaRPr lang="en-IN" dirty="0"/>
          </a:p>
        </p:txBody>
      </p:sp>
    </p:spTree>
    <p:extLst>
      <p:ext uri="{BB962C8B-B14F-4D97-AF65-F5344CB8AC3E}">
        <p14:creationId xmlns:p14="http://schemas.microsoft.com/office/powerpoint/2010/main" val="2542542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55011A9-CA2D-4B80-AECE-680AE53157D8}" type="datetimeFigureOut">
              <a:rPr lang="en-IN" smtClean="0"/>
              <a:t>03-04-2025</a:t>
            </a:fld>
            <a:endParaRPr lang="en-IN"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5B7B2F0-0956-4406-BC8C-8F97414BE59D}" type="slidenum">
              <a:rPr lang="en-IN" smtClean="0"/>
              <a:t>‹#›</a:t>
            </a:fld>
            <a:endParaRPr lang="en-IN" dirty="0"/>
          </a:p>
        </p:txBody>
      </p:sp>
    </p:spTree>
    <p:extLst>
      <p:ext uri="{BB962C8B-B14F-4D97-AF65-F5344CB8AC3E}">
        <p14:creationId xmlns:p14="http://schemas.microsoft.com/office/powerpoint/2010/main" val="4097245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5011A9-CA2D-4B80-AECE-680AE53157D8}" type="datetimeFigureOut">
              <a:rPr lang="en-IN" smtClean="0"/>
              <a:t>03-04-2025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5B7B2F0-0956-4406-BC8C-8F97414BE59D}" type="slidenum">
              <a:rPr lang="en-IN" smtClean="0"/>
              <a:t>‹#›</a:t>
            </a:fld>
            <a:endParaRPr lang="en-IN" dirty="0"/>
          </a:p>
        </p:txBody>
      </p:sp>
    </p:spTree>
    <p:extLst>
      <p:ext uri="{BB962C8B-B14F-4D97-AF65-F5344CB8AC3E}">
        <p14:creationId xmlns:p14="http://schemas.microsoft.com/office/powerpoint/2010/main" val="3195409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5011A9-CA2D-4B80-AECE-680AE53157D8}" type="datetimeFigureOut">
              <a:rPr lang="en-IN" smtClean="0"/>
              <a:t>03-04-2025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B7B2F0-0956-4406-BC8C-8F97414BE59D}" type="slidenum">
              <a:rPr lang="en-IN" smtClean="0"/>
              <a:t>‹#›</a:t>
            </a:fld>
            <a:endParaRPr lang="en-IN" dirty="0"/>
          </a:p>
        </p:txBody>
      </p:sp>
    </p:spTree>
    <p:extLst>
      <p:ext uri="{BB962C8B-B14F-4D97-AF65-F5344CB8AC3E}">
        <p14:creationId xmlns:p14="http://schemas.microsoft.com/office/powerpoint/2010/main" val="418227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5011A9-CA2D-4B80-AECE-680AE53157D8}" type="datetimeFigureOut">
              <a:rPr lang="en-IN" smtClean="0"/>
              <a:t>03-04-2025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B7B2F0-0956-4406-BC8C-8F97414BE59D}" type="slidenum">
              <a:rPr lang="en-IN" smtClean="0"/>
              <a:t>‹#›</a:t>
            </a:fld>
            <a:endParaRPr lang="en-IN" dirty="0"/>
          </a:p>
        </p:txBody>
      </p:sp>
    </p:spTree>
    <p:extLst>
      <p:ext uri="{BB962C8B-B14F-4D97-AF65-F5344CB8AC3E}">
        <p14:creationId xmlns:p14="http://schemas.microsoft.com/office/powerpoint/2010/main" val="3297705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5011A9-CA2D-4B80-AECE-680AE53157D8}" type="datetimeFigureOut">
              <a:rPr lang="en-IN" smtClean="0"/>
              <a:t>03-04-2025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B7B2F0-0956-4406-BC8C-8F97414BE59D}" type="slidenum">
              <a:rPr lang="en-IN" smtClean="0"/>
              <a:t>‹#›</a:t>
            </a:fld>
            <a:endParaRPr lang="en-IN" dirty="0"/>
          </a:p>
        </p:txBody>
      </p:sp>
    </p:spTree>
    <p:extLst>
      <p:ext uri="{BB962C8B-B14F-4D97-AF65-F5344CB8AC3E}">
        <p14:creationId xmlns:p14="http://schemas.microsoft.com/office/powerpoint/2010/main" val="3092742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55011A9-CA2D-4B80-AECE-680AE53157D8}" type="datetimeFigureOut">
              <a:rPr lang="en-IN" smtClean="0"/>
              <a:t>03-04-2025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5B7B2F0-0956-4406-BC8C-8F97414BE59D}" type="slidenum">
              <a:rPr lang="en-IN" smtClean="0"/>
              <a:t>‹#›</a:t>
            </a:fld>
            <a:endParaRPr lang="en-IN" dirty="0"/>
          </a:p>
        </p:txBody>
      </p:sp>
    </p:spTree>
    <p:extLst>
      <p:ext uri="{BB962C8B-B14F-4D97-AF65-F5344CB8AC3E}">
        <p14:creationId xmlns:p14="http://schemas.microsoft.com/office/powerpoint/2010/main" val="3055081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55011A9-CA2D-4B80-AECE-680AE53157D8}" type="datetimeFigureOut">
              <a:rPr lang="en-IN" smtClean="0"/>
              <a:t>03-04-2025</a:t>
            </a:fld>
            <a:endParaRPr lang="en-IN" dirty="0"/>
          </a:p>
        </p:txBody>
      </p:sp>
      <p:sp>
        <p:nvSpPr>
          <p:cNvPr id="8" name="Footer Placeholder 7"/>
          <p:cNvSpPr>
            <a:spLocks noGrp="1"/>
          </p:cNvSpPr>
          <p:nvPr>
            <p:ph type="ftr" sz="quarter" idx="11"/>
          </p:nvPr>
        </p:nvSpPr>
        <p:spPr>
          <a:xfrm>
            <a:off x="561111" y="6391838"/>
            <a:ext cx="3644282" cy="304801"/>
          </a:xfrm>
        </p:spPr>
        <p:txBody>
          <a:bodyPr/>
          <a:lstStyle/>
          <a:p>
            <a:endParaRPr lang="en-IN" dirty="0"/>
          </a:p>
        </p:txBody>
      </p:sp>
      <p:sp>
        <p:nvSpPr>
          <p:cNvPr id="9" name="Slide Number Placeholder 8"/>
          <p:cNvSpPr>
            <a:spLocks noGrp="1"/>
          </p:cNvSpPr>
          <p:nvPr>
            <p:ph type="sldNum" sz="quarter" idx="12"/>
          </p:nvPr>
        </p:nvSpPr>
        <p:spPr/>
        <p:txBody>
          <a:bodyPr/>
          <a:lstStyle/>
          <a:p>
            <a:fld id="{85B7B2F0-0956-4406-BC8C-8F97414BE59D}" type="slidenum">
              <a:rPr lang="en-IN" smtClean="0"/>
              <a:t>‹#›</a:t>
            </a:fld>
            <a:endParaRPr lang="en-IN" dirty="0"/>
          </a:p>
        </p:txBody>
      </p:sp>
    </p:spTree>
    <p:extLst>
      <p:ext uri="{BB962C8B-B14F-4D97-AF65-F5344CB8AC3E}">
        <p14:creationId xmlns:p14="http://schemas.microsoft.com/office/powerpoint/2010/main" val="3408875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55011A9-CA2D-4B80-AECE-680AE53157D8}" type="datetimeFigureOut">
              <a:rPr lang="en-IN" smtClean="0"/>
              <a:t>03-04-2025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B7B2F0-0956-4406-BC8C-8F97414BE59D}" type="slidenum">
              <a:rPr lang="en-IN" smtClean="0"/>
              <a:t>‹#›</a:t>
            </a:fld>
            <a:endParaRPr lang="en-IN" dirty="0"/>
          </a:p>
        </p:txBody>
      </p:sp>
    </p:spTree>
    <p:extLst>
      <p:ext uri="{BB962C8B-B14F-4D97-AF65-F5344CB8AC3E}">
        <p14:creationId xmlns:p14="http://schemas.microsoft.com/office/powerpoint/2010/main" val="2525182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55011A9-CA2D-4B80-AECE-680AE53157D8}" type="datetimeFigureOut">
              <a:rPr lang="en-IN" smtClean="0"/>
              <a:t>03-04-2025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B7B2F0-0956-4406-BC8C-8F97414BE59D}" type="slidenum">
              <a:rPr lang="en-IN" smtClean="0"/>
              <a:t>‹#›</a:t>
            </a:fld>
            <a:endParaRPr lang="en-IN" dirty="0"/>
          </a:p>
        </p:txBody>
      </p:sp>
    </p:spTree>
    <p:extLst>
      <p:ext uri="{BB962C8B-B14F-4D97-AF65-F5344CB8AC3E}">
        <p14:creationId xmlns:p14="http://schemas.microsoft.com/office/powerpoint/2010/main" val="52062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5011A9-CA2D-4B80-AECE-680AE53157D8}" type="datetimeFigureOut">
              <a:rPr lang="en-IN" smtClean="0"/>
              <a:t>03-04-2025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B7B2F0-0956-4406-BC8C-8F97414BE59D}" type="slidenum">
              <a:rPr lang="en-IN" smtClean="0"/>
              <a:t>‹#›</a:t>
            </a:fld>
            <a:endParaRPr lang="en-IN" dirty="0"/>
          </a:p>
        </p:txBody>
      </p:sp>
    </p:spTree>
    <p:extLst>
      <p:ext uri="{BB962C8B-B14F-4D97-AF65-F5344CB8AC3E}">
        <p14:creationId xmlns:p14="http://schemas.microsoft.com/office/powerpoint/2010/main" val="174717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5011A9-CA2D-4B80-AECE-680AE53157D8}" type="datetimeFigureOut">
              <a:rPr lang="en-IN" smtClean="0"/>
              <a:t>03-04-2025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B7B2F0-0956-4406-BC8C-8F97414BE59D}" type="slidenum">
              <a:rPr lang="en-IN" smtClean="0"/>
              <a:t>‹#›</a:t>
            </a:fld>
            <a:endParaRPr lang="en-IN" dirty="0"/>
          </a:p>
        </p:txBody>
      </p:sp>
    </p:spTree>
    <p:extLst>
      <p:ext uri="{BB962C8B-B14F-4D97-AF65-F5344CB8AC3E}">
        <p14:creationId xmlns:p14="http://schemas.microsoft.com/office/powerpoint/2010/main" val="720617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5011A9-CA2D-4B80-AECE-680AE53157D8}" type="datetimeFigureOut">
              <a:rPr lang="en-IN" smtClean="0"/>
              <a:t>03-04-2025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5B7B2F0-0956-4406-BC8C-8F97414BE59D}" type="slidenum">
              <a:rPr lang="en-IN" smtClean="0"/>
              <a:t>‹#›</a:t>
            </a:fld>
            <a:endParaRPr lang="en-IN" dirty="0"/>
          </a:p>
        </p:txBody>
      </p:sp>
    </p:spTree>
    <p:extLst>
      <p:ext uri="{BB962C8B-B14F-4D97-AF65-F5344CB8AC3E}">
        <p14:creationId xmlns:p14="http://schemas.microsoft.com/office/powerpoint/2010/main" val="79792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5011A9-CA2D-4B80-AECE-680AE53157D8}" type="datetimeFigureOut">
              <a:rPr lang="en-IN" smtClean="0"/>
              <a:t>03-04-2025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5B7B2F0-0956-4406-BC8C-8F97414BE59D}" type="slidenum">
              <a:rPr lang="en-IN" smtClean="0"/>
              <a:t>‹#›</a:t>
            </a:fld>
            <a:endParaRPr lang="en-IN" dirty="0"/>
          </a:p>
        </p:txBody>
      </p:sp>
    </p:spTree>
    <p:extLst>
      <p:ext uri="{BB962C8B-B14F-4D97-AF65-F5344CB8AC3E}">
        <p14:creationId xmlns:p14="http://schemas.microsoft.com/office/powerpoint/2010/main" val="61674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5011A9-CA2D-4B80-AECE-680AE53157D8}" type="datetimeFigureOut">
              <a:rPr lang="en-IN" smtClean="0"/>
              <a:t>03-04-2025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5B7B2F0-0956-4406-BC8C-8F97414BE59D}" type="slidenum">
              <a:rPr lang="en-IN" smtClean="0"/>
              <a:t>‹#›</a:t>
            </a:fld>
            <a:endParaRPr lang="en-IN" dirty="0"/>
          </a:p>
        </p:txBody>
      </p:sp>
    </p:spTree>
    <p:extLst>
      <p:ext uri="{BB962C8B-B14F-4D97-AF65-F5344CB8AC3E}">
        <p14:creationId xmlns:p14="http://schemas.microsoft.com/office/powerpoint/2010/main" val="208065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5011A9-CA2D-4B80-AECE-680AE53157D8}" type="datetimeFigureOut">
              <a:rPr lang="en-IN" smtClean="0"/>
              <a:t>03-04-2025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5B7B2F0-0956-4406-BC8C-8F97414BE59D}" type="slidenum">
              <a:rPr lang="en-IN" smtClean="0"/>
              <a:t>‹#›</a:t>
            </a:fld>
            <a:endParaRPr lang="en-IN" dirty="0"/>
          </a:p>
        </p:txBody>
      </p:sp>
    </p:spTree>
    <p:extLst>
      <p:ext uri="{BB962C8B-B14F-4D97-AF65-F5344CB8AC3E}">
        <p14:creationId xmlns:p14="http://schemas.microsoft.com/office/powerpoint/2010/main" val="2878301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5011A9-CA2D-4B80-AECE-680AE53157D8}" type="datetimeFigureOut">
              <a:rPr lang="en-IN" smtClean="0"/>
              <a:t>03-04-2025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5B7B2F0-0956-4406-BC8C-8F97414BE59D}" type="slidenum">
              <a:rPr lang="en-IN" smtClean="0"/>
              <a:t>‹#›</a:t>
            </a:fld>
            <a:endParaRPr lang="en-IN" dirty="0"/>
          </a:p>
        </p:txBody>
      </p:sp>
    </p:spTree>
    <p:extLst>
      <p:ext uri="{BB962C8B-B14F-4D97-AF65-F5344CB8AC3E}">
        <p14:creationId xmlns:p14="http://schemas.microsoft.com/office/powerpoint/2010/main" val="3756456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5011A9-CA2D-4B80-AECE-680AE53157D8}" type="datetimeFigureOut">
              <a:rPr lang="en-IN" smtClean="0"/>
              <a:t>03-04-2025</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5B7B2F0-0956-4406-BC8C-8F97414BE59D}" type="slidenum">
              <a:rPr lang="en-IN" smtClean="0"/>
              <a:t>‹#›</a:t>
            </a:fld>
            <a:endParaRPr lang="en-IN" dirty="0"/>
          </a:p>
        </p:txBody>
      </p:sp>
    </p:spTree>
    <p:extLst>
      <p:ext uri="{BB962C8B-B14F-4D97-AF65-F5344CB8AC3E}">
        <p14:creationId xmlns:p14="http://schemas.microsoft.com/office/powerpoint/2010/main" val="207030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55011A9-CA2D-4B80-AECE-680AE53157D8}" type="datetimeFigureOut">
              <a:rPr lang="en-IN" smtClean="0"/>
              <a:t>03-04-2025</a:t>
            </a:fld>
            <a:endParaRPr lang="en-IN"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5B7B2F0-0956-4406-BC8C-8F97414BE59D}" type="slidenum">
              <a:rPr lang="en-IN" smtClean="0"/>
              <a:t>‹#›</a:t>
            </a:fld>
            <a:endParaRPr lang="en-IN" dirty="0"/>
          </a:p>
        </p:txBody>
      </p:sp>
    </p:spTree>
    <p:extLst>
      <p:ext uri="{BB962C8B-B14F-4D97-AF65-F5344CB8AC3E}">
        <p14:creationId xmlns:p14="http://schemas.microsoft.com/office/powerpoint/2010/main" val="326423278"/>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 id="214748390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48CA-612A-2E9F-56EA-AD8D475B9BF1}"/>
              </a:ext>
            </a:extLst>
          </p:cNvPr>
          <p:cNvSpPr>
            <a:spLocks noGrp="1"/>
          </p:cNvSpPr>
          <p:nvPr>
            <p:ph type="title"/>
          </p:nvPr>
        </p:nvSpPr>
        <p:spPr>
          <a:xfrm>
            <a:off x="832448" y="2386501"/>
            <a:ext cx="10804296" cy="1042500"/>
          </a:xfrm>
        </p:spPr>
        <p:txBody>
          <a:bodyPr>
            <a:normAutofit/>
          </a:bodyPr>
          <a:lstStyle/>
          <a:p>
            <a:r>
              <a:rPr lang="en-IN" sz="3200" b="1"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COMPILER FOR LANGUAGE LEARNING GAMES</a:t>
            </a:r>
            <a:endParaRPr lang="en-IN" dirty="0">
              <a:solidFill>
                <a:schemeClr val="tx1"/>
              </a:solidFill>
            </a:endParaRPr>
          </a:p>
        </p:txBody>
      </p:sp>
      <p:pic>
        <p:nvPicPr>
          <p:cNvPr id="8" name="Picture 2" descr="SSE-Computer Science and Engineering">
            <a:extLst>
              <a:ext uri="{FF2B5EF4-FFF2-40B4-BE49-F238E27FC236}">
                <a16:creationId xmlns:a16="http://schemas.microsoft.com/office/drawing/2014/main" id="{683ABCD8-7CEE-EB7C-CE8D-D1AD6E8616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64" y="40257"/>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55169D-A5A4-C455-2B07-78041489B7C9}"/>
              </a:ext>
            </a:extLst>
          </p:cNvPr>
          <p:cNvSpPr txBox="1"/>
          <p:nvPr/>
        </p:nvSpPr>
        <p:spPr>
          <a:xfrm>
            <a:off x="3485116" y="3746673"/>
            <a:ext cx="6733954" cy="1754326"/>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Presented By:</a:t>
            </a:r>
          </a:p>
          <a:p>
            <a:r>
              <a:rPr lang="en-IN" b="1" dirty="0">
                <a:latin typeface="Times New Roman" panose="02020603050405020304" pitchFamily="18" charset="0"/>
                <a:cs typeface="Times New Roman" panose="02020603050405020304" pitchFamily="18" charset="0"/>
              </a:rPr>
              <a:t>Name</a:t>
            </a:r>
            <a:r>
              <a:rPr lang="en-IN" dirty="0">
                <a:latin typeface="Times New Roman" panose="02020603050405020304" pitchFamily="18" charset="0"/>
                <a:cs typeface="Times New Roman" panose="02020603050405020304" pitchFamily="18" charset="0"/>
              </a:rPr>
              <a:t>: M. Sana Fathima</a:t>
            </a:r>
          </a:p>
          <a:p>
            <a:r>
              <a:rPr lang="en-IN" b="1" dirty="0">
                <a:latin typeface="Times New Roman" panose="02020603050405020304" pitchFamily="18" charset="0"/>
                <a:cs typeface="Times New Roman" panose="02020603050405020304" pitchFamily="18" charset="0"/>
              </a:rPr>
              <a:t>Reg no</a:t>
            </a:r>
            <a:r>
              <a:rPr lang="en-IN" dirty="0">
                <a:latin typeface="Times New Roman" panose="02020603050405020304" pitchFamily="18" charset="0"/>
                <a:cs typeface="Times New Roman" panose="02020603050405020304" pitchFamily="18" charset="0"/>
              </a:rPr>
              <a:t>: 192371082</a:t>
            </a:r>
          </a:p>
          <a:p>
            <a:r>
              <a:rPr lang="en-IN" b="1" dirty="0">
                <a:latin typeface="Times New Roman" panose="02020603050405020304" pitchFamily="18" charset="0"/>
                <a:cs typeface="Times New Roman" panose="02020603050405020304" pitchFamily="18" charset="0"/>
              </a:rPr>
              <a:t>Course Code</a:t>
            </a:r>
            <a:r>
              <a:rPr lang="en-IN" dirty="0">
                <a:latin typeface="Times New Roman" panose="02020603050405020304" pitchFamily="18" charset="0"/>
                <a:cs typeface="Times New Roman" panose="02020603050405020304" pitchFamily="18" charset="0"/>
              </a:rPr>
              <a:t>: CSA1452</a:t>
            </a:r>
          </a:p>
          <a:p>
            <a:r>
              <a:rPr lang="en-IN" b="1" dirty="0">
                <a:latin typeface="Times New Roman" panose="02020603050405020304" pitchFamily="18" charset="0"/>
                <a:cs typeface="Times New Roman" panose="02020603050405020304" pitchFamily="18" charset="0"/>
              </a:rPr>
              <a:t>Course Name</a:t>
            </a:r>
            <a:r>
              <a:rPr lang="en-IN" dirty="0">
                <a:latin typeface="Times New Roman" panose="02020603050405020304" pitchFamily="18" charset="0"/>
                <a:cs typeface="Times New Roman" panose="02020603050405020304" pitchFamily="18" charset="0"/>
              </a:rPr>
              <a:t>: Compiler Design for Industrial Automation</a:t>
            </a:r>
          </a:p>
          <a:p>
            <a:r>
              <a:rPr lang="en-IN" b="1" dirty="0">
                <a:latin typeface="Times New Roman" panose="02020603050405020304" pitchFamily="18" charset="0"/>
                <a:cs typeface="Times New Roman" panose="02020603050405020304" pitchFamily="18" charset="0"/>
              </a:rPr>
              <a:t>Date</a:t>
            </a:r>
            <a:r>
              <a:rPr lang="en-IN" dirty="0">
                <a:latin typeface="Times New Roman" panose="02020603050405020304" pitchFamily="18" charset="0"/>
                <a:cs typeface="Times New Roman" panose="02020603050405020304" pitchFamily="18" charset="0"/>
              </a:rPr>
              <a:t> :03/04/2025</a:t>
            </a:r>
          </a:p>
        </p:txBody>
      </p:sp>
    </p:spTree>
    <p:extLst>
      <p:ext uri="{BB962C8B-B14F-4D97-AF65-F5344CB8AC3E}">
        <p14:creationId xmlns:p14="http://schemas.microsoft.com/office/powerpoint/2010/main" val="1899633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a:extLst>
              <a:ext uri="{FF2B5EF4-FFF2-40B4-BE49-F238E27FC236}">
                <a16:creationId xmlns:a16="http://schemas.microsoft.com/office/drawing/2014/main" id="{9CEAB9D2-9033-FAD7-E765-3673E24ABF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64" y="40257"/>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4EB705-6F6C-18B9-7013-AB6CF1A63857}"/>
              </a:ext>
            </a:extLst>
          </p:cNvPr>
          <p:cNvSpPr txBox="1"/>
          <p:nvPr/>
        </p:nvSpPr>
        <p:spPr>
          <a:xfrm>
            <a:off x="457790" y="1534709"/>
            <a:ext cx="12192000" cy="5863849"/>
          </a:xfrm>
          <a:prstGeom prst="rect">
            <a:avLst/>
          </a:prstGeom>
          <a:noFill/>
        </p:spPr>
        <p:txBody>
          <a:bodyPr wrap="square">
            <a:spAutoFit/>
          </a:bodyPr>
          <a:lstStyle/>
          <a:p>
            <a:r>
              <a:rPr lang="en-IN" sz="3000" b="1" dirty="0">
                <a:latin typeface="Times New Roman" panose="02020603050405020304" pitchFamily="18" charset="0"/>
                <a:cs typeface="Times New Roman" panose="02020603050405020304" pitchFamily="18" charset="0"/>
              </a:rPr>
              <a:t>Technological</a:t>
            </a:r>
            <a:r>
              <a:rPr lang="en-IN" sz="3000" dirty="0">
                <a:latin typeface="Times New Roman" panose="02020603050405020304" pitchFamily="18" charset="0"/>
                <a:cs typeface="Times New Roman" panose="02020603050405020304" pitchFamily="18" charset="0"/>
              </a:rPr>
              <a:t> </a:t>
            </a:r>
            <a:r>
              <a:rPr lang="en-IN" sz="3000" b="1" dirty="0">
                <a:latin typeface="Times New Roman" panose="02020603050405020304" pitchFamily="18" charset="0"/>
                <a:cs typeface="Times New Roman" panose="02020603050405020304" pitchFamily="18" charset="0"/>
              </a:rPr>
              <a:t>Advancements</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With the rise of AI and NLP, compilers for language learning games can leverage:</a:t>
            </a:r>
          </a:p>
          <a:p>
            <a:r>
              <a:rPr lang="en-IN" sz="2200" dirty="0">
                <a:latin typeface="Times New Roman" panose="02020603050405020304" pitchFamily="18" charset="0"/>
                <a:cs typeface="Times New Roman" panose="02020603050405020304" pitchFamily="18" charset="0"/>
              </a:rPr>
              <a:t>• Machine Learning Models for context-aware error correction.</a:t>
            </a:r>
          </a:p>
          <a:p>
            <a:r>
              <a:rPr lang="en-IN" sz="2200" dirty="0">
                <a:latin typeface="Times New Roman" panose="02020603050405020304" pitchFamily="18" charset="0"/>
                <a:cs typeface="Times New Roman" panose="02020603050405020304" pitchFamily="18" charset="0"/>
              </a:rPr>
              <a:t>• Cloud-based Compilation for enhanced accessibility and real-time updates.</a:t>
            </a:r>
          </a:p>
          <a:p>
            <a:r>
              <a:rPr lang="en-IN" sz="2200" dirty="0">
                <a:latin typeface="Times New Roman" panose="02020603050405020304" pitchFamily="18" charset="0"/>
                <a:cs typeface="Times New Roman" panose="02020603050405020304" pitchFamily="18" charset="0"/>
              </a:rPr>
              <a:t>• Interactive AI Assistants to guide learners through complex grammar rules.</a:t>
            </a:r>
          </a:p>
          <a:p>
            <a:endParaRPr lang="en-IN" sz="2200" dirty="0">
              <a:latin typeface="Times New Roman" panose="02020603050405020304" pitchFamily="18" charset="0"/>
              <a:cs typeface="Times New Roman" panose="02020603050405020304" pitchFamily="18" charset="0"/>
            </a:endParaRPr>
          </a:p>
          <a:p>
            <a:r>
              <a:rPr lang="en-IN" sz="3000" b="1" dirty="0">
                <a:latin typeface="Times New Roman" panose="02020603050405020304" pitchFamily="18" charset="0"/>
                <a:cs typeface="Times New Roman" panose="02020603050405020304" pitchFamily="18" charset="0"/>
              </a:rPr>
              <a:t>Interactive Query Handling in Compilers</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Traditional compilers operate in a static manner, but interactive compilers enable real-time query resolution. Features include:</a:t>
            </a:r>
          </a:p>
          <a:p>
            <a:r>
              <a:rPr lang="en-IN" sz="2200" dirty="0">
                <a:latin typeface="Times New Roman" panose="02020603050405020304" pitchFamily="18" charset="0"/>
                <a:cs typeface="Times New Roman" panose="02020603050405020304" pitchFamily="18" charset="0"/>
              </a:rPr>
              <a:t>• On-the-fly corrections: Identifying and fixing errors as users type.</a:t>
            </a:r>
          </a:p>
          <a:p>
            <a:r>
              <a:rPr lang="en-IN" sz="2200" dirty="0">
                <a:latin typeface="Times New Roman" panose="02020603050405020304" pitchFamily="18" charset="0"/>
                <a:cs typeface="Times New Roman" panose="02020603050405020304" pitchFamily="18" charset="0"/>
              </a:rPr>
              <a:t>• Natural Language Queries: Allowing users to ask syntax-related questions within the game.</a:t>
            </a:r>
          </a:p>
          <a:p>
            <a:r>
              <a:rPr lang="en-IN" sz="2200" dirty="0">
                <a:latin typeface="Times New Roman" panose="02020603050405020304" pitchFamily="18" charset="0"/>
                <a:cs typeface="Times New Roman" panose="02020603050405020304" pitchFamily="18" charset="0"/>
              </a:rPr>
              <a:t>• Context-aware Suggestions: Providing hints based on learner history and progress.</a:t>
            </a:r>
          </a:p>
          <a:p>
            <a:endParaRPr lang="en-IN" sz="2200" dirty="0">
              <a:latin typeface="Times New Roman" panose="02020603050405020304" pitchFamily="18" charset="0"/>
              <a:cs typeface="Times New Roman" panose="02020603050405020304" pitchFamily="18" charset="0"/>
            </a:endParaRPr>
          </a:p>
          <a:p>
            <a:pPr>
              <a:lnSpc>
                <a:spcPct val="15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648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D8ED14-77E9-0702-56FC-F1D73E8E65D8}"/>
              </a:ext>
            </a:extLst>
          </p:cNvPr>
          <p:cNvSpPr txBox="1"/>
          <p:nvPr/>
        </p:nvSpPr>
        <p:spPr>
          <a:xfrm>
            <a:off x="0" y="1662189"/>
            <a:ext cx="12192000"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Flow Chart   </a:t>
            </a:r>
          </a:p>
        </p:txBody>
      </p:sp>
      <p:pic>
        <p:nvPicPr>
          <p:cNvPr id="4" name="Picture 2" descr="SSE-Computer Science and Engineering">
            <a:extLst>
              <a:ext uri="{FF2B5EF4-FFF2-40B4-BE49-F238E27FC236}">
                <a16:creationId xmlns:a16="http://schemas.microsoft.com/office/drawing/2014/main" id="{7B3687B6-7B6B-1526-E773-3F8F20D674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015" y="86264"/>
            <a:ext cx="12007969" cy="12854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6ED209F-14A7-1836-F818-897BB253A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16" y="2373330"/>
            <a:ext cx="11603798" cy="4058292"/>
          </a:xfrm>
          <a:prstGeom prst="rect">
            <a:avLst/>
          </a:prstGeom>
        </p:spPr>
      </p:pic>
    </p:spTree>
    <p:extLst>
      <p:ext uri="{BB962C8B-B14F-4D97-AF65-F5344CB8AC3E}">
        <p14:creationId xmlns:p14="http://schemas.microsoft.com/office/powerpoint/2010/main" val="1638296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a:extLst>
              <a:ext uri="{FF2B5EF4-FFF2-40B4-BE49-F238E27FC236}">
                <a16:creationId xmlns:a16="http://schemas.microsoft.com/office/drawing/2014/main" id="{78905F93-FC62-4421-ADEA-112AA7D9B5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015" y="86264"/>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A79399-6700-6BF6-42F6-6888F8257F55}"/>
              </a:ext>
            </a:extLst>
          </p:cNvPr>
          <p:cNvSpPr txBox="1"/>
          <p:nvPr/>
        </p:nvSpPr>
        <p:spPr>
          <a:xfrm>
            <a:off x="4212405" y="1371754"/>
            <a:ext cx="4255310" cy="861774"/>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Code implementation</a:t>
            </a:r>
          </a:p>
          <a:p>
            <a:endParaRPr lang="en-IN" dirty="0"/>
          </a:p>
        </p:txBody>
      </p:sp>
      <p:pic>
        <p:nvPicPr>
          <p:cNvPr id="6" name="Picture 5">
            <a:extLst>
              <a:ext uri="{FF2B5EF4-FFF2-40B4-BE49-F238E27FC236}">
                <a16:creationId xmlns:a16="http://schemas.microsoft.com/office/drawing/2014/main" id="{61905BBF-74DD-D957-F1F2-4159564BB87D}"/>
              </a:ext>
            </a:extLst>
          </p:cNvPr>
          <p:cNvPicPr>
            <a:picLocks noChangeAspect="1"/>
          </p:cNvPicPr>
          <p:nvPr/>
        </p:nvPicPr>
        <p:blipFill>
          <a:blip r:embed="rId3"/>
          <a:stretch>
            <a:fillRect/>
          </a:stretch>
        </p:blipFill>
        <p:spPr>
          <a:xfrm>
            <a:off x="1335640" y="2167847"/>
            <a:ext cx="9596063" cy="4147850"/>
          </a:xfrm>
          <a:prstGeom prst="rect">
            <a:avLst/>
          </a:prstGeom>
        </p:spPr>
      </p:pic>
    </p:spTree>
    <p:extLst>
      <p:ext uri="{BB962C8B-B14F-4D97-AF65-F5344CB8AC3E}">
        <p14:creationId xmlns:p14="http://schemas.microsoft.com/office/powerpoint/2010/main" val="2093713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a:extLst>
              <a:ext uri="{FF2B5EF4-FFF2-40B4-BE49-F238E27FC236}">
                <a16:creationId xmlns:a16="http://schemas.microsoft.com/office/drawing/2014/main" id="{78336BAC-5B1B-4074-F4F5-7D3B48B4A4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64" y="40256"/>
            <a:ext cx="12007969" cy="14492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792F84B-B1D9-49D3-0DE8-6C0A7C6AF8EF}"/>
              </a:ext>
            </a:extLst>
          </p:cNvPr>
          <p:cNvSpPr txBox="1"/>
          <p:nvPr/>
        </p:nvSpPr>
        <p:spPr>
          <a:xfrm>
            <a:off x="852387" y="1932516"/>
            <a:ext cx="10475721" cy="4284314"/>
          </a:xfrm>
          <a:prstGeom prst="rect">
            <a:avLst/>
          </a:prstGeom>
          <a:noFill/>
        </p:spPr>
        <p:txBody>
          <a:bodyPr wrap="square">
            <a:spAutoFit/>
          </a:bodyPr>
          <a:lstStyle/>
          <a:p>
            <a:r>
              <a:rPr lang="en-IN" sz="3000" b="1" dirty="0"/>
              <a:t>Conclusion</a:t>
            </a:r>
          </a:p>
          <a:p>
            <a:br>
              <a:rPr lang="en-IN" sz="2000" dirty="0"/>
            </a:br>
            <a:endParaRPr lang="en-IN" sz="2000" dirty="0"/>
          </a:p>
          <a:p>
            <a:r>
              <a:rPr lang="en-IN" sz="2200" dirty="0">
                <a:latin typeface="Times New Roman" panose="02020603050405020304" pitchFamily="18" charset="0"/>
                <a:cs typeface="Times New Roman" panose="02020603050405020304" pitchFamily="18" charset="0"/>
              </a:rPr>
              <a:t>A</a:t>
            </a:r>
            <a:r>
              <a:rPr lang="en-IN" sz="2000" dirty="0"/>
              <a:t> </a:t>
            </a:r>
            <a:r>
              <a:rPr lang="en-IN" sz="2200" dirty="0">
                <a:latin typeface="Times New Roman" panose="02020603050405020304" pitchFamily="18" charset="0"/>
                <a:cs typeface="Times New Roman" panose="02020603050405020304" pitchFamily="18" charset="0"/>
              </a:rPr>
              <a:t>compiler tailored for language learning games bridges the gap between traditional language instruction and interactive digital experiences</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By incorporating NLP, AI-driven analysis, and interactive query handling, this project aims to make language learning more engaging, effective, and accessible.</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Future advancements will further enhance adaptability and </a:t>
            </a:r>
            <a:r>
              <a:rPr lang="en-IN" sz="2200" dirty="0" err="1">
                <a:latin typeface="Times New Roman" panose="02020603050405020304" pitchFamily="18" charset="0"/>
                <a:cs typeface="Times New Roman" panose="02020603050405020304" pitchFamily="18" charset="0"/>
              </a:rPr>
              <a:t>personalization</a:t>
            </a:r>
            <a:r>
              <a:rPr lang="en-IN" sz="2200" dirty="0">
                <a:latin typeface="Times New Roman" panose="02020603050405020304" pitchFamily="18" charset="0"/>
                <a:cs typeface="Times New Roman" panose="02020603050405020304" pitchFamily="18" charset="0"/>
              </a:rPr>
              <a:t>, making this a crucial tool in modern educational technology.</a:t>
            </a:r>
          </a:p>
          <a:p>
            <a:pPr>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64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SE-Computer Science and Engineering">
            <a:extLst>
              <a:ext uri="{FF2B5EF4-FFF2-40B4-BE49-F238E27FC236}">
                <a16:creationId xmlns:a16="http://schemas.microsoft.com/office/drawing/2014/main" id="{F3A78815-3DE2-E11D-3DCF-7E2521E5A8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64" y="40257"/>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1FED1E2-CAB5-9A7A-BA0E-5B680E0C7C3F}"/>
              </a:ext>
            </a:extLst>
          </p:cNvPr>
          <p:cNvSpPr txBox="1"/>
          <p:nvPr/>
        </p:nvSpPr>
        <p:spPr>
          <a:xfrm>
            <a:off x="-5752" y="1371755"/>
            <a:ext cx="12191999"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63EFE895-709F-EE2C-735A-00E036D838C9}"/>
              </a:ext>
            </a:extLst>
          </p:cNvPr>
          <p:cNvSpPr txBox="1"/>
          <p:nvPr/>
        </p:nvSpPr>
        <p:spPr>
          <a:xfrm>
            <a:off x="632357" y="2036167"/>
            <a:ext cx="11461876" cy="4821833"/>
          </a:xfrm>
          <a:prstGeom prst="rect">
            <a:avLst/>
          </a:prstGeom>
          <a:noFill/>
        </p:spPr>
        <p:txBody>
          <a:bodyPr wrap="square" rtlCol="0">
            <a:spAutoFit/>
          </a:bodyPr>
          <a:lstStyle/>
          <a:p>
            <a:pPr marL="342900" lvl="0" indent="-342900" algn="just">
              <a:lnSpc>
                <a:spcPct val="150000"/>
              </a:lnSpc>
              <a:spcBef>
                <a:spcPts val="1200"/>
              </a:spcBef>
              <a:spcAft>
                <a:spcPts val="800"/>
              </a:spcAft>
              <a:buFont typeface="Wingdings" panose="05000000000000000000" pitchFamily="2" charset="2"/>
              <a:buChar char="Ø"/>
              <a:tabLst>
                <a:tab pos="457200" algn="l"/>
              </a:tabLst>
            </a:pPr>
            <a:r>
              <a:rPr lang="en-IN" sz="1800" kern="100" spc="-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Bird, S., Klein, E., &amp; Loper, E. (2009). Natural Language Processing with Python: Analyzing Text with the Natural Language Toolkit. O'Reilly Media.</a:t>
            </a:r>
            <a:endParaRPr lang="en-IN"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800"/>
              </a:spcAft>
              <a:buFont typeface="Wingdings" panose="05000000000000000000" pitchFamily="2" charset="2"/>
              <a:buChar char="Ø"/>
              <a:tabLst>
                <a:tab pos="457200" algn="l"/>
              </a:tabLst>
            </a:pPr>
            <a:r>
              <a:rPr lang="en-IN" sz="1800" kern="100" spc="-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Jurafsky, D., &amp; Martin, J. H. (2023). Speech and Language Processing (3rd ed.). Pearson.</a:t>
            </a:r>
            <a:endParaRPr lang="en-IN"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800"/>
              </a:spcAft>
              <a:buFont typeface="Wingdings" panose="05000000000000000000" pitchFamily="2" charset="2"/>
              <a:buChar char="Ø"/>
              <a:tabLst>
                <a:tab pos="457200" algn="l"/>
              </a:tabLst>
            </a:pPr>
            <a:r>
              <a:rPr lang="en-IN" sz="1800" kern="100" spc="-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Mikolov, T., Sutskever, I., Chen, K., Corrado, G. S., &amp; Dean, J. (2013). Distributed representations of words and phrases and their compositionality. Advances in Neural Information Processing Systems, 26, 3111–3119.</a:t>
            </a:r>
            <a:endParaRPr lang="en-IN"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800"/>
              </a:spcAft>
              <a:buFont typeface="Wingdings" panose="05000000000000000000" pitchFamily="2" charset="2"/>
              <a:buChar char="Ø"/>
              <a:tabLst>
                <a:tab pos="457200" algn="l"/>
              </a:tabLst>
            </a:pPr>
            <a:r>
              <a:rPr lang="en-IN" sz="1800" kern="100" spc="-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Manning, C. D., Raghavan, P., &amp; Schütze, H. (2008). Introduction to Information Retrieval. Cambridge University Press.</a:t>
            </a:r>
            <a:endParaRPr lang="en-IN"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800"/>
              </a:spcAft>
              <a:buFont typeface="Wingdings" panose="05000000000000000000" pitchFamily="2" charset="2"/>
              <a:buChar char="Ø"/>
              <a:tabLst>
                <a:tab pos="457200" algn="l"/>
              </a:tabLst>
            </a:pPr>
            <a:r>
              <a:rPr lang="en-IN" sz="1800" kern="100" spc="-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Goldberg, Y. (2017). Neural network methods for natural language processing. Synthesis Lectures on Human Language Technologies, 10(1), 1-309.</a:t>
            </a:r>
            <a:endParaRPr lang="en-IN"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2424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SE-Computer Science and Engineering">
            <a:extLst>
              <a:ext uri="{FF2B5EF4-FFF2-40B4-BE49-F238E27FC236}">
                <a16:creationId xmlns:a16="http://schemas.microsoft.com/office/drawing/2014/main" id="{538582A4-32F7-159B-2980-111E4DB691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64" y="40257"/>
            <a:ext cx="12007969" cy="14894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2940851-2966-E1A1-9502-4EF8C101F798}"/>
              </a:ext>
            </a:extLst>
          </p:cNvPr>
          <p:cNvSpPr txBox="1"/>
          <p:nvPr/>
        </p:nvSpPr>
        <p:spPr>
          <a:xfrm>
            <a:off x="594187" y="2355225"/>
            <a:ext cx="11500045" cy="4031873"/>
          </a:xfrm>
          <a:prstGeom prst="rect">
            <a:avLst/>
          </a:prstGeom>
          <a:noFill/>
        </p:spPr>
        <p:txBody>
          <a:bodyPr wrap="square">
            <a:spAutoFit/>
          </a:bodyPr>
          <a:lstStyle/>
          <a:p>
            <a:pPr>
              <a:lnSpc>
                <a:spcPct val="150000"/>
              </a:lnSpc>
            </a:pPr>
            <a:r>
              <a:rPr lang="en-US" sz="3200" b="1" dirty="0">
                <a:latin typeface="Times New Roman" panose="02020603050405020304" pitchFamily="18" charset="0"/>
                <a:cs typeface="Times New Roman" panose="02020603050405020304" pitchFamily="18" charset="0"/>
              </a:rPr>
              <a:t>INTRODUCTION</a:t>
            </a:r>
          </a:p>
          <a:p>
            <a:pPr marL="342900" indent="-342900" algn="l">
              <a:buFont typeface="Wingdings" panose="05000000000000000000" pitchFamily="2" charset="2"/>
              <a:buChar char="Ø"/>
            </a:pPr>
            <a:endParaRPr lang="en-US" sz="2200" b="0" i="0" dirty="0">
              <a:solidFill>
                <a:srgbClr val="0D0D0D"/>
              </a:solidFill>
              <a:effectLst/>
              <a:latin typeface="ui-sans-serif"/>
            </a:endParaRPr>
          </a:p>
          <a:p>
            <a:pPr marL="342900" indent="-342900">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Language learning games provide an engaging way to develop linguistic skills, but creating such games requires an efficient compiler that can process game scripts, validate linguistic structures, and </a:t>
            </a:r>
            <a:r>
              <a:rPr lang="en-IN" sz="2200" dirty="0" err="1">
                <a:latin typeface="Times New Roman" panose="02020603050405020304" pitchFamily="18" charset="0"/>
                <a:cs typeface="Times New Roman" panose="02020603050405020304" pitchFamily="18" charset="0"/>
              </a:rPr>
              <a:t>optimize</a:t>
            </a:r>
            <a:r>
              <a:rPr lang="en-IN" sz="2200" dirty="0">
                <a:latin typeface="Times New Roman" panose="02020603050405020304" pitchFamily="18" charset="0"/>
                <a:cs typeface="Times New Roman" panose="02020603050405020304" pitchFamily="18" charset="0"/>
              </a:rPr>
              <a:t> performance.</a:t>
            </a:r>
          </a:p>
          <a:p>
            <a:pPr marL="342900" indent="-342900">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This paper explores the development of a </a:t>
            </a:r>
            <a:r>
              <a:rPr lang="en-IN" sz="2200" dirty="0" err="1">
                <a:latin typeface="Times New Roman" panose="02020603050405020304" pitchFamily="18" charset="0"/>
                <a:cs typeface="Times New Roman" panose="02020603050405020304" pitchFamily="18" charset="0"/>
              </a:rPr>
              <a:t>specialized</a:t>
            </a:r>
            <a:r>
              <a:rPr lang="en-IN" sz="2200" dirty="0">
                <a:latin typeface="Times New Roman" panose="02020603050405020304" pitchFamily="18" charset="0"/>
                <a:cs typeface="Times New Roman" panose="02020603050405020304" pitchFamily="18" charset="0"/>
              </a:rPr>
              <a:t> compiler designed for language learning games, focusing on syntax processing, interactive feedback, and adaptability to multiple languages.</a:t>
            </a:r>
          </a:p>
          <a:p>
            <a:pPr marL="342900" indent="-342900" algn="l">
              <a:buFont typeface="Wingdings" panose="05000000000000000000" pitchFamily="2" charset="2"/>
              <a:buChar char="Ø"/>
            </a:pP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704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a:extLst>
              <a:ext uri="{FF2B5EF4-FFF2-40B4-BE49-F238E27FC236}">
                <a16:creationId xmlns:a16="http://schemas.microsoft.com/office/drawing/2014/main" id="{2E1D789B-6426-9A03-0D2E-CA5B67AE69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513" y="28755"/>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476D5AB-751B-2399-4B01-7DA3B95D314F}"/>
              </a:ext>
            </a:extLst>
          </p:cNvPr>
          <p:cNvSpPr txBox="1"/>
          <p:nvPr/>
        </p:nvSpPr>
        <p:spPr>
          <a:xfrm>
            <a:off x="772019" y="1884821"/>
            <a:ext cx="10647961" cy="5201424"/>
          </a:xfrm>
          <a:prstGeom prst="rect">
            <a:avLst/>
          </a:prstGeom>
          <a:noFill/>
        </p:spPr>
        <p:txBody>
          <a:bodyPr wrap="square">
            <a:spAutoFit/>
          </a:bodyPr>
          <a:lstStyle/>
          <a:p>
            <a:pPr>
              <a:buNone/>
            </a:pPr>
            <a:r>
              <a:rPr lang="en-US"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a:p>
            <a:pPr>
              <a:buNone/>
            </a:pPr>
            <a:endParaRPr lang="en-US" sz="3200" b="1" dirty="0">
              <a:latin typeface="Times New Roman" panose="02020603050405020304" pitchFamily="18" charset="0"/>
              <a:cs typeface="Times New Roman" panose="02020603050405020304" pitchFamily="18" charset="0"/>
            </a:endParaRPr>
          </a:p>
          <a:p>
            <a:r>
              <a:rPr lang="en-IN" sz="2300" dirty="0">
                <a:latin typeface="Times New Roman" panose="02020603050405020304" pitchFamily="18" charset="0"/>
                <a:cs typeface="Times New Roman" panose="02020603050405020304" pitchFamily="18" charset="0"/>
              </a:rPr>
              <a:t>A compiler for language learning games must handle grammar verification, provide real-time corrections, and support multilingual environments. </a:t>
            </a:r>
          </a:p>
          <a:p>
            <a:endParaRPr lang="en-IN" sz="2300" dirty="0">
              <a:latin typeface="Times New Roman" panose="02020603050405020304" pitchFamily="18" charset="0"/>
              <a:cs typeface="Times New Roman" panose="02020603050405020304" pitchFamily="18" charset="0"/>
            </a:endParaRPr>
          </a:p>
          <a:p>
            <a:r>
              <a:rPr lang="en-IN" sz="2300" dirty="0">
                <a:latin typeface="Times New Roman" panose="02020603050405020304" pitchFamily="18" charset="0"/>
                <a:cs typeface="Times New Roman" panose="02020603050405020304" pitchFamily="18" charset="0"/>
              </a:rPr>
              <a:t>This study presents a solution that integrates natural language processing (NLP) with compiler design, allowing interactive learning experiences through instant feedback mechanisms. </a:t>
            </a:r>
          </a:p>
          <a:p>
            <a:endParaRPr lang="en-IN" sz="2300" dirty="0">
              <a:latin typeface="Times New Roman" panose="02020603050405020304" pitchFamily="18" charset="0"/>
              <a:cs typeface="Times New Roman" panose="02020603050405020304" pitchFamily="18" charset="0"/>
            </a:endParaRPr>
          </a:p>
          <a:p>
            <a:r>
              <a:rPr lang="en-IN" sz="2300" dirty="0">
                <a:latin typeface="Times New Roman" panose="02020603050405020304" pitchFamily="18" charset="0"/>
                <a:cs typeface="Times New Roman" panose="02020603050405020304" pitchFamily="18" charset="0"/>
              </a:rPr>
              <a:t>We discuss architectural choices, implementation strategies, and future enhancements to improve compiler efficiency and user engagement</a:t>
            </a:r>
            <a:r>
              <a:rPr lang="en-IN" sz="2400" dirty="0"/>
              <a:t>.</a:t>
            </a:r>
          </a:p>
          <a:p>
            <a:pPr>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buNone/>
            </a:pPr>
            <a:br>
              <a:rPr lang="en-US" dirty="0"/>
            </a:b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86515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a:extLst>
              <a:ext uri="{FF2B5EF4-FFF2-40B4-BE49-F238E27FC236}">
                <a16:creationId xmlns:a16="http://schemas.microsoft.com/office/drawing/2014/main" id="{E304E4EC-A849-F3BB-9BF3-CC6BB7DF90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07" y="195533"/>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D14B6F2-D41E-86A7-E0FB-9C99B6A7706A}"/>
              </a:ext>
            </a:extLst>
          </p:cNvPr>
          <p:cNvSpPr txBox="1"/>
          <p:nvPr/>
        </p:nvSpPr>
        <p:spPr>
          <a:xfrm>
            <a:off x="657546" y="1749126"/>
            <a:ext cx="11534453" cy="4708981"/>
          </a:xfrm>
          <a:prstGeom prst="rect">
            <a:avLst/>
          </a:prstGeom>
          <a:noFill/>
        </p:spPr>
        <p:txBody>
          <a:bodyPr wrap="square">
            <a:spAutoFit/>
          </a:bodyPr>
          <a:lstStyle/>
          <a:p>
            <a:r>
              <a:rPr lang="en-IN" sz="2000" dirty="0"/>
              <a:t>P</a:t>
            </a:r>
            <a:r>
              <a:rPr lang="en-IN" sz="2000" b="1" dirty="0"/>
              <a:t>roblem Statement</a:t>
            </a:r>
          </a:p>
          <a:p>
            <a:endParaRPr lang="en-IN" sz="2000" dirty="0"/>
          </a:p>
          <a:p>
            <a:r>
              <a:rPr lang="en-IN" sz="2000" dirty="0">
                <a:latin typeface="Times New Roman" panose="02020603050405020304" pitchFamily="18" charset="0"/>
                <a:cs typeface="Times New Roman" panose="02020603050405020304" pitchFamily="18" charset="0"/>
              </a:rPr>
              <a:t>Traditional compilers focus on standard programming languages, but they lack support for processing linguistic structures required in language learning applications. Existing game development frameworks do not offer syntax validation or real-time feedback for language learners, limiting their effectiveness.</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r>
              <a:rPr lang="en-IN" sz="2000" b="1" dirty="0"/>
              <a:t>Solution</a:t>
            </a:r>
            <a:br>
              <a:rPr lang="en-IN" sz="2000" dirty="0"/>
            </a:br>
            <a:endParaRPr lang="en-IN" sz="2000" dirty="0"/>
          </a:p>
          <a:p>
            <a:r>
              <a:rPr lang="en-IN" sz="2000" dirty="0">
                <a:latin typeface="Times New Roman" panose="02020603050405020304" pitchFamily="18" charset="0"/>
                <a:cs typeface="Times New Roman" panose="02020603050405020304" pitchFamily="18" charset="0"/>
              </a:rPr>
              <a:t>A dedicated compiler for language learning games can process game scripts while validating grammatical correctness and structure. By incorporating NLP techniques, the compiler can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user inputs, suggest corrections, and </a:t>
            </a:r>
            <a:r>
              <a:rPr lang="en-IN" sz="2000" dirty="0" err="1">
                <a:latin typeface="Times New Roman" panose="02020603050405020304" pitchFamily="18" charset="0"/>
                <a:cs typeface="Times New Roman" panose="02020603050405020304" pitchFamily="18" charset="0"/>
              </a:rPr>
              <a:t>optimize</a:t>
            </a:r>
            <a:r>
              <a:rPr lang="en-IN" sz="2000" dirty="0">
                <a:latin typeface="Times New Roman" panose="02020603050405020304" pitchFamily="18" charset="0"/>
                <a:cs typeface="Times New Roman" panose="02020603050405020304" pitchFamily="18" charset="0"/>
              </a:rPr>
              <a:t> content for better engagement. The proposed compiler will include:</a:t>
            </a:r>
          </a:p>
          <a:p>
            <a:r>
              <a:rPr lang="en-IN" sz="2000" dirty="0">
                <a:latin typeface="Times New Roman" panose="02020603050405020304" pitchFamily="18" charset="0"/>
                <a:cs typeface="Times New Roman" panose="02020603050405020304" pitchFamily="18" charset="0"/>
              </a:rPr>
              <a:t>• Grammar-aware parsing: Checking for syntax correctness in multiple languages.</a:t>
            </a:r>
          </a:p>
          <a:p>
            <a:r>
              <a:rPr lang="en-IN" sz="2000" dirty="0">
                <a:latin typeface="Times New Roman" panose="02020603050405020304" pitchFamily="18" charset="0"/>
                <a:cs typeface="Times New Roman" panose="02020603050405020304" pitchFamily="18" charset="0"/>
              </a:rPr>
              <a:t>• Interactive feedback: Providing real-time corrections and suggestions.</a:t>
            </a:r>
          </a:p>
          <a:p>
            <a:r>
              <a:rPr lang="en-IN" sz="2000" dirty="0">
                <a:latin typeface="Times New Roman" panose="02020603050405020304" pitchFamily="18" charset="0"/>
                <a:cs typeface="Times New Roman" panose="02020603050405020304" pitchFamily="18" charset="0"/>
              </a:rPr>
              <a:t>• Performance </a:t>
            </a:r>
            <a:r>
              <a:rPr lang="en-IN" sz="2000" dirty="0" err="1">
                <a:latin typeface="Times New Roman" panose="02020603050405020304" pitchFamily="18" charset="0"/>
                <a:cs typeface="Times New Roman" panose="02020603050405020304" pitchFamily="18" charset="0"/>
              </a:rPr>
              <a:t>optimization</a:t>
            </a:r>
            <a:r>
              <a:rPr lang="en-IN" sz="2000" dirty="0">
                <a:latin typeface="Times New Roman" panose="02020603050405020304" pitchFamily="18" charset="0"/>
                <a:cs typeface="Times New Roman" panose="02020603050405020304" pitchFamily="18" charset="0"/>
              </a:rPr>
              <a:t>: Ensuring smooth execution of language-learning scripts.</a:t>
            </a:r>
          </a:p>
          <a:p>
            <a:pPr>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278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a:extLst>
              <a:ext uri="{FF2B5EF4-FFF2-40B4-BE49-F238E27FC236}">
                <a16:creationId xmlns:a16="http://schemas.microsoft.com/office/drawing/2014/main" id="{7CE4A48F-440D-9FBD-C2AC-1D5644ED59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64" y="40257"/>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51F882-8A82-23C1-9DAC-21AF7B858DA7}"/>
              </a:ext>
            </a:extLst>
          </p:cNvPr>
          <p:cNvSpPr txBox="1"/>
          <p:nvPr/>
        </p:nvSpPr>
        <p:spPr>
          <a:xfrm>
            <a:off x="513708" y="1445756"/>
            <a:ext cx="11322122" cy="5416868"/>
          </a:xfrm>
          <a:prstGeom prst="rect">
            <a:avLst/>
          </a:prstGeom>
          <a:noFill/>
        </p:spPr>
        <p:txBody>
          <a:bodyPr wrap="square">
            <a:spAutoFit/>
          </a:bodyPr>
          <a:lstStyle/>
          <a:p>
            <a:pPr>
              <a:buNone/>
            </a:pPr>
            <a:endParaRPr lang="en-IN" sz="2200" b="1" dirty="0">
              <a:latin typeface="Times New Roman" panose="02020603050405020304" pitchFamily="18" charset="0"/>
              <a:cs typeface="Times New Roman" panose="02020603050405020304" pitchFamily="18" charset="0"/>
            </a:endParaRPr>
          </a:p>
          <a:p>
            <a:r>
              <a:rPr lang="en-IN" sz="3000" b="1" dirty="0">
                <a:latin typeface="Times New Roman" panose="02020603050405020304" pitchFamily="18" charset="0"/>
                <a:cs typeface="Times New Roman" panose="02020603050405020304" pitchFamily="18" charset="0"/>
              </a:rPr>
              <a:t>Scope</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This project is designed for educators, developers, and learners who aim to create and use interactive language learning games. The compiler will support multiple languages and integrate with existing game engines, making it suitable for a wide range of applications, from beginner to advanced learners.</a:t>
            </a:r>
            <a:br>
              <a:rPr lang="en-IN"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a:p>
            <a:r>
              <a:rPr lang="en-IN" sz="3000" b="1" dirty="0">
                <a:latin typeface="Times New Roman" panose="02020603050405020304" pitchFamily="18" charset="0"/>
                <a:cs typeface="Times New Roman" panose="02020603050405020304" pitchFamily="18" charset="0"/>
              </a:rPr>
              <a:t>Objectives</a:t>
            </a:r>
          </a:p>
          <a:p>
            <a:r>
              <a:rPr lang="en-IN" sz="2200" dirty="0">
                <a:latin typeface="Times New Roman" panose="02020603050405020304" pitchFamily="18" charset="0"/>
                <a:cs typeface="Times New Roman" panose="02020603050405020304" pitchFamily="18" charset="0"/>
              </a:rPr>
              <a:t>1. Develop a compiler that can parse and validate language-learning scripts.</a:t>
            </a:r>
          </a:p>
          <a:p>
            <a:r>
              <a:rPr lang="en-IN" sz="2200" dirty="0">
                <a:latin typeface="Times New Roman" panose="02020603050405020304" pitchFamily="18" charset="0"/>
                <a:cs typeface="Times New Roman" panose="02020603050405020304" pitchFamily="18" charset="0"/>
              </a:rPr>
              <a:t>2. Implement NLP techniques to provide real-time grammatical feedback.</a:t>
            </a:r>
          </a:p>
          <a:p>
            <a:r>
              <a:rPr lang="en-IN" sz="2200" dirty="0">
                <a:latin typeface="Times New Roman" panose="02020603050405020304" pitchFamily="18" charset="0"/>
                <a:cs typeface="Times New Roman" panose="02020603050405020304" pitchFamily="18" charset="0"/>
              </a:rPr>
              <a:t>3. Ensure multilingual support for a diverse learning experience.</a:t>
            </a:r>
          </a:p>
          <a:p>
            <a:r>
              <a:rPr lang="en-IN" sz="2200" dirty="0">
                <a:latin typeface="Times New Roman" panose="02020603050405020304" pitchFamily="18" charset="0"/>
                <a:cs typeface="Times New Roman" panose="02020603050405020304" pitchFamily="18" charset="0"/>
              </a:rPr>
              <a:t>4. </a:t>
            </a:r>
            <a:r>
              <a:rPr lang="en-IN" sz="2200" dirty="0" err="1">
                <a:latin typeface="Times New Roman" panose="02020603050405020304" pitchFamily="18" charset="0"/>
                <a:cs typeface="Times New Roman" panose="02020603050405020304" pitchFamily="18" charset="0"/>
              </a:rPr>
              <a:t>Optimize</a:t>
            </a:r>
            <a:r>
              <a:rPr lang="en-IN" sz="2200" dirty="0">
                <a:latin typeface="Times New Roman" panose="02020603050405020304" pitchFamily="18" charset="0"/>
                <a:cs typeface="Times New Roman" panose="02020603050405020304" pitchFamily="18" charset="0"/>
              </a:rPr>
              <a:t> performance for seamless gameplay.</a:t>
            </a:r>
          </a:p>
          <a:p>
            <a:r>
              <a:rPr lang="en-IN" sz="2200" dirty="0">
                <a:latin typeface="Times New Roman" panose="02020603050405020304" pitchFamily="18" charset="0"/>
                <a:cs typeface="Times New Roman" panose="02020603050405020304" pitchFamily="18" charset="0"/>
              </a:rPr>
              <a:t>5. Enhance user engagement through interactive query handling.</a:t>
            </a:r>
          </a:p>
          <a:p>
            <a:pPr>
              <a:buNone/>
            </a:pP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5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a:extLst>
              <a:ext uri="{FF2B5EF4-FFF2-40B4-BE49-F238E27FC236}">
                <a16:creationId xmlns:a16="http://schemas.microsoft.com/office/drawing/2014/main" id="{F6B3DB19-4240-6242-27D0-E84FCA48E5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64" y="40257"/>
            <a:ext cx="12007969" cy="12019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11A584-0854-3E44-5AA6-75C3297B7B36}"/>
              </a:ext>
            </a:extLst>
          </p:cNvPr>
          <p:cNvSpPr txBox="1"/>
          <p:nvPr/>
        </p:nvSpPr>
        <p:spPr>
          <a:xfrm>
            <a:off x="482885" y="1242204"/>
            <a:ext cx="11709115" cy="7017306"/>
          </a:xfrm>
          <a:prstGeom prst="rect">
            <a:avLst/>
          </a:prstGeom>
          <a:noFill/>
        </p:spPr>
        <p:txBody>
          <a:bodyPr wrap="square">
            <a:spAutoFit/>
          </a:bodyPr>
          <a:lstStyle/>
          <a:p>
            <a:pPr>
              <a:buNone/>
            </a:pPr>
            <a:r>
              <a:rPr lang="en-IN" sz="3200" b="1" dirty="0">
                <a:latin typeface="Times New Roman" panose="02020603050405020304" pitchFamily="18" charset="0"/>
                <a:cs typeface="Times New Roman" panose="02020603050405020304" pitchFamily="18" charset="0"/>
              </a:rPr>
              <a:t>ARCHITECTURE</a:t>
            </a:r>
            <a:endParaRPr lang="en-IN" sz="2400" dirty="0"/>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The compiler follows a modular design, consisting of:</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Lexical </a:t>
            </a:r>
            <a:r>
              <a:rPr lang="en-IN" sz="2200" dirty="0" err="1">
                <a:latin typeface="Times New Roman" panose="02020603050405020304" pitchFamily="18" charset="0"/>
                <a:cs typeface="Times New Roman" panose="02020603050405020304" pitchFamily="18" charset="0"/>
              </a:rPr>
              <a:t>Analyzer</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Tokenizes</a:t>
            </a:r>
            <a:r>
              <a:rPr lang="en-IN" sz="2200" dirty="0">
                <a:latin typeface="Times New Roman" panose="02020603050405020304" pitchFamily="18" charset="0"/>
                <a:cs typeface="Times New Roman" panose="02020603050405020304" pitchFamily="18" charset="0"/>
              </a:rPr>
              <a:t> input text, identifying words, phrases, and symbols.</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Syntax </a:t>
            </a:r>
            <a:r>
              <a:rPr lang="en-IN" sz="2200" dirty="0" err="1">
                <a:latin typeface="Times New Roman" panose="02020603050405020304" pitchFamily="18" charset="0"/>
                <a:cs typeface="Times New Roman" panose="02020603050405020304" pitchFamily="18" charset="0"/>
              </a:rPr>
              <a:t>Analyzer</a:t>
            </a:r>
            <a:r>
              <a:rPr lang="en-IN" sz="2200" dirty="0">
                <a:latin typeface="Times New Roman" panose="02020603050405020304" pitchFamily="18" charset="0"/>
                <a:cs typeface="Times New Roman" panose="02020603050405020304" pitchFamily="18" charset="0"/>
              </a:rPr>
              <a:t>: Checks the grammatical structure based on predefined language rules.</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Semantic </a:t>
            </a:r>
            <a:r>
              <a:rPr lang="en-IN" sz="2200" dirty="0" err="1">
                <a:latin typeface="Times New Roman" panose="02020603050405020304" pitchFamily="18" charset="0"/>
                <a:cs typeface="Times New Roman" panose="02020603050405020304" pitchFamily="18" charset="0"/>
              </a:rPr>
              <a:t>Analyzer</a:t>
            </a:r>
            <a:r>
              <a:rPr lang="en-IN" sz="2200" dirty="0">
                <a:latin typeface="Times New Roman" panose="02020603050405020304" pitchFamily="18" charset="0"/>
                <a:cs typeface="Times New Roman" panose="02020603050405020304" pitchFamily="18" charset="0"/>
              </a:rPr>
              <a:t>: Ensures contextual correctness, assisting learners in understanding language nuances.</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Intermediate Code Generator: Converts validated text into a format executable by language learning games.</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Optimization</a:t>
            </a:r>
            <a:r>
              <a:rPr lang="en-IN" sz="2200" dirty="0">
                <a:latin typeface="Times New Roman" panose="02020603050405020304" pitchFamily="18" charset="0"/>
                <a:cs typeface="Times New Roman" panose="02020603050405020304" pitchFamily="18" charset="0"/>
              </a:rPr>
              <a:t> &amp; Execution Engine: Enhances performance for real-time feedback and interactive gameplay.</a:t>
            </a:r>
          </a:p>
          <a:p>
            <a:pPr algn="l">
              <a:buFont typeface="Arial" panose="020B0604020202020204" pitchFamily="34" charset="0"/>
              <a:buChar char="•"/>
            </a:pPr>
            <a:endParaRPr lang="en-US" sz="22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200" b="0" i="0" dirty="0">
              <a:solidFill>
                <a:srgbClr val="0D0D0D"/>
              </a:solidFill>
              <a:effectLst/>
              <a:latin typeface="Times New Roman" panose="02020603050405020304" pitchFamily="18" charset="0"/>
              <a:cs typeface="Times New Roman" panose="02020603050405020304" pitchFamily="18" charset="0"/>
            </a:endParaRPr>
          </a:p>
          <a:p>
            <a:pPr>
              <a:buNone/>
            </a:pPr>
            <a:br>
              <a:rPr lang="en-US"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140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a:extLst>
              <a:ext uri="{FF2B5EF4-FFF2-40B4-BE49-F238E27FC236}">
                <a16:creationId xmlns:a16="http://schemas.microsoft.com/office/drawing/2014/main" id="{5D1C30AF-0A60-F79E-0102-9E5973FCF5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64" y="40256"/>
            <a:ext cx="12007969" cy="146073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4C026D7-11FD-4240-BC1F-E50F6B7AC15A}"/>
              </a:ext>
            </a:extLst>
          </p:cNvPr>
          <p:cNvSpPr txBox="1"/>
          <p:nvPr/>
        </p:nvSpPr>
        <p:spPr>
          <a:xfrm>
            <a:off x="481574" y="1500995"/>
            <a:ext cx="11217348" cy="5509200"/>
          </a:xfrm>
          <a:prstGeom prst="rect">
            <a:avLst/>
          </a:prstGeom>
          <a:noFill/>
        </p:spPr>
        <p:txBody>
          <a:bodyPr wrap="square">
            <a:spAutoFit/>
          </a:bodyPr>
          <a:lstStyle/>
          <a:p>
            <a:r>
              <a:rPr lang="en-IN" sz="2200" b="1" dirty="0">
                <a:latin typeface="Times New Roman" panose="02020603050405020304" pitchFamily="18" charset="0"/>
                <a:cs typeface="Times New Roman" panose="02020603050405020304" pitchFamily="18" charset="0"/>
              </a:rPr>
              <a:t>Methodology</a:t>
            </a:r>
          </a:p>
          <a:p>
            <a:r>
              <a:rPr lang="en-IN" sz="2200" dirty="0">
                <a:latin typeface="Times New Roman" panose="02020603050405020304" pitchFamily="18" charset="0"/>
                <a:cs typeface="Times New Roman" panose="02020603050405020304" pitchFamily="18" charset="0"/>
              </a:rPr>
              <a:t>1. Requirement Analysis: Identifying key features needed for language learning games.</a:t>
            </a:r>
          </a:p>
          <a:p>
            <a:r>
              <a:rPr lang="en-IN" sz="2200" dirty="0">
                <a:latin typeface="Times New Roman" panose="02020603050405020304" pitchFamily="18" charset="0"/>
                <a:cs typeface="Times New Roman" panose="02020603050405020304" pitchFamily="18" charset="0"/>
              </a:rPr>
              <a:t>2. Design &amp; Development: Implementing the core compiler functionalities, integrating NLP and interactive feedback.</a:t>
            </a:r>
          </a:p>
          <a:p>
            <a:r>
              <a:rPr lang="en-IN" sz="2200" dirty="0">
                <a:latin typeface="Times New Roman" panose="02020603050405020304" pitchFamily="18" charset="0"/>
                <a:cs typeface="Times New Roman" panose="02020603050405020304" pitchFamily="18" charset="0"/>
              </a:rPr>
              <a:t>3. Testing &amp; Validation: Using sample scripts to test parsing accuracy and real-time response.</a:t>
            </a:r>
          </a:p>
          <a:p>
            <a:r>
              <a:rPr lang="en-IN" sz="2200" dirty="0">
                <a:latin typeface="Times New Roman" panose="02020603050405020304" pitchFamily="18" charset="0"/>
                <a:cs typeface="Times New Roman" panose="02020603050405020304" pitchFamily="18" charset="0"/>
              </a:rPr>
              <a:t>4. </a:t>
            </a:r>
            <a:r>
              <a:rPr lang="en-IN" sz="2200" dirty="0" err="1">
                <a:latin typeface="Times New Roman" panose="02020603050405020304" pitchFamily="18" charset="0"/>
                <a:cs typeface="Times New Roman" panose="02020603050405020304" pitchFamily="18" charset="0"/>
              </a:rPr>
              <a:t>Optimization</a:t>
            </a:r>
            <a:r>
              <a:rPr lang="en-IN" sz="2200" dirty="0">
                <a:latin typeface="Times New Roman" panose="02020603050405020304" pitchFamily="18" charset="0"/>
                <a:cs typeface="Times New Roman" panose="02020603050405020304" pitchFamily="18" charset="0"/>
              </a:rPr>
              <a:t>: Refining performance to ensure smooth execution within game environments.</a:t>
            </a:r>
          </a:p>
          <a:p>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Implementation</a:t>
            </a:r>
          </a:p>
          <a:p>
            <a:r>
              <a:rPr lang="en-IN" sz="2200" dirty="0">
                <a:latin typeface="Times New Roman" panose="02020603050405020304" pitchFamily="18" charset="0"/>
                <a:cs typeface="Times New Roman" panose="02020603050405020304" pitchFamily="18" charset="0"/>
              </a:rPr>
              <a:t>• Parsing Mechanism: A hybrid approach combining traditional compiler techniques with NLP models.</a:t>
            </a:r>
          </a:p>
          <a:p>
            <a:r>
              <a:rPr lang="en-IN" sz="2200" dirty="0">
                <a:latin typeface="Times New Roman" panose="02020603050405020304" pitchFamily="18" charset="0"/>
                <a:cs typeface="Times New Roman" panose="02020603050405020304" pitchFamily="18" charset="0"/>
              </a:rPr>
              <a:t>• Error Detection &amp; Correction: Real-time grammar and syntax analysis using rule-based and AI-driven approaches.</a:t>
            </a:r>
          </a:p>
          <a:p>
            <a:r>
              <a:rPr lang="en-IN" sz="2200" dirty="0">
                <a:latin typeface="Times New Roman" panose="02020603050405020304" pitchFamily="18" charset="0"/>
                <a:cs typeface="Times New Roman" panose="02020603050405020304" pitchFamily="18" charset="0"/>
              </a:rPr>
              <a:t>• Multilingual Support: </a:t>
            </a:r>
            <a:r>
              <a:rPr lang="en-IN" sz="2200" dirty="0" err="1">
                <a:latin typeface="Times New Roman" panose="02020603050405020304" pitchFamily="18" charset="0"/>
                <a:cs typeface="Times New Roman" panose="02020603050405020304" pitchFamily="18" charset="0"/>
              </a:rPr>
              <a:t>Utilizing</a:t>
            </a:r>
            <a:r>
              <a:rPr lang="en-IN" sz="2200" dirty="0">
                <a:latin typeface="Times New Roman" panose="02020603050405020304" pitchFamily="18" charset="0"/>
                <a:cs typeface="Times New Roman" panose="02020603050405020304" pitchFamily="18" charset="0"/>
              </a:rPr>
              <a:t> NLP libraries like spaCy, NLTK, or Transformer models for diverse language handling.</a:t>
            </a:r>
          </a:p>
          <a:p>
            <a:endParaRPr lang="en-IN" sz="22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sz="2200" b="1"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555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a:extLst>
              <a:ext uri="{FF2B5EF4-FFF2-40B4-BE49-F238E27FC236}">
                <a16:creationId xmlns:a16="http://schemas.microsoft.com/office/drawing/2014/main" id="{8432C638-7AD5-AFCC-86F4-7B13B38EAC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64" y="40257"/>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674A70-A272-3D4A-D34E-7E501D15ACE0}"/>
              </a:ext>
            </a:extLst>
          </p:cNvPr>
          <p:cNvSpPr txBox="1"/>
          <p:nvPr/>
        </p:nvSpPr>
        <p:spPr>
          <a:xfrm>
            <a:off x="995480" y="1950842"/>
            <a:ext cx="10189535" cy="4247317"/>
          </a:xfrm>
          <a:prstGeom prst="rect">
            <a:avLst/>
          </a:prstGeom>
          <a:noFill/>
        </p:spPr>
        <p:txBody>
          <a:bodyPr wrap="square">
            <a:spAutoFit/>
          </a:bodyPr>
          <a:lstStyle/>
          <a:p>
            <a:pPr>
              <a:buNone/>
            </a:pPr>
            <a:r>
              <a:rPr lang="en-IN" sz="3000" b="1" dirty="0">
                <a:latin typeface="Times New Roman" panose="02020603050405020304" pitchFamily="18" charset="0"/>
                <a:cs typeface="Times New Roman" panose="02020603050405020304" pitchFamily="18" charset="0"/>
              </a:rPr>
              <a:t>Implementation</a:t>
            </a:r>
            <a:r>
              <a:rPr lang="en-IN" sz="3000" dirty="0">
                <a:latin typeface="Times New Roman" panose="02020603050405020304" pitchFamily="18" charset="0"/>
                <a:cs typeface="Times New Roman" panose="02020603050405020304" pitchFamily="18" charset="0"/>
              </a:rPr>
              <a:t> </a:t>
            </a:r>
            <a:r>
              <a:rPr lang="en-IN" sz="3000" b="1" dirty="0">
                <a:latin typeface="Times New Roman" panose="02020603050405020304" pitchFamily="18" charset="0"/>
                <a:cs typeface="Times New Roman" panose="02020603050405020304" pitchFamily="18" charset="0"/>
              </a:rPr>
              <a:t>Outcomes</a:t>
            </a:r>
          </a:p>
          <a:p>
            <a:pPr>
              <a:buNone/>
            </a:pPr>
            <a:endParaRPr lang="en-IN" sz="2200" dirty="0">
              <a:latin typeface="Times New Roman" panose="02020603050405020304" pitchFamily="18" charset="0"/>
              <a:cs typeface="Times New Roman" panose="02020603050405020304" pitchFamily="18" charset="0"/>
            </a:endParaRPr>
          </a:p>
          <a:p>
            <a:pPr>
              <a:buNone/>
            </a:pPr>
            <a:r>
              <a:rPr lang="en-IN" sz="2200" dirty="0">
                <a:latin typeface="Times New Roman" panose="02020603050405020304" pitchFamily="18" charset="0"/>
                <a:cs typeface="Times New Roman" panose="02020603050405020304" pitchFamily="18" charset="0"/>
              </a:rPr>
              <a:t>• Accurate Syntax Analysis: The compiler effectively identifies and corrects grammatical mistakes.</a:t>
            </a:r>
          </a:p>
          <a:p>
            <a:pPr>
              <a:buNone/>
            </a:pPr>
            <a:endParaRPr lang="en-IN" sz="2200" dirty="0">
              <a:latin typeface="Times New Roman" panose="02020603050405020304" pitchFamily="18" charset="0"/>
              <a:cs typeface="Times New Roman" panose="02020603050405020304" pitchFamily="18" charset="0"/>
            </a:endParaRPr>
          </a:p>
          <a:p>
            <a:pPr>
              <a:buNone/>
            </a:pPr>
            <a:r>
              <a:rPr lang="en-IN" sz="2200" dirty="0">
                <a:latin typeface="Times New Roman" panose="02020603050405020304" pitchFamily="18" charset="0"/>
                <a:cs typeface="Times New Roman" panose="02020603050405020304" pitchFamily="18" charset="0"/>
              </a:rPr>
              <a:t>• Real-time Feedback System: Learners receive instant suggestions for improvement</a:t>
            </a:r>
          </a:p>
          <a:p>
            <a:pPr>
              <a:buNone/>
            </a:pPr>
            <a:endParaRPr lang="en-IN" sz="2200" dirty="0">
              <a:latin typeface="Times New Roman" panose="02020603050405020304" pitchFamily="18" charset="0"/>
              <a:cs typeface="Times New Roman" panose="02020603050405020304" pitchFamily="18" charset="0"/>
            </a:endParaRPr>
          </a:p>
          <a:p>
            <a:pPr>
              <a:buNone/>
            </a:pPr>
            <a:r>
              <a:rPr lang="en-IN" sz="2200" dirty="0">
                <a:latin typeface="Times New Roman" panose="02020603050405020304" pitchFamily="18" charset="0"/>
                <a:cs typeface="Times New Roman" panose="02020603050405020304" pitchFamily="18" charset="0"/>
              </a:rPr>
              <a:t>• Smooth Game Integration: Developers can seamlessly embed the compiler into their game engines.</a:t>
            </a:r>
          </a:p>
          <a:p>
            <a:pPr>
              <a:buNone/>
            </a:pP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Enhanced Engagement: Interactive query handling allows dynamic learning experiences.</a:t>
            </a:r>
          </a:p>
        </p:txBody>
      </p:sp>
    </p:spTree>
    <p:extLst>
      <p:ext uri="{BB962C8B-B14F-4D97-AF65-F5344CB8AC3E}">
        <p14:creationId xmlns:p14="http://schemas.microsoft.com/office/powerpoint/2010/main" val="2942987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a:extLst>
              <a:ext uri="{FF2B5EF4-FFF2-40B4-BE49-F238E27FC236}">
                <a16:creationId xmlns:a16="http://schemas.microsoft.com/office/drawing/2014/main" id="{3BF18C63-B1D4-AF01-0167-B36913B993F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64" y="40257"/>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D95442-61BC-8535-CD94-405632B10581}"/>
              </a:ext>
            </a:extLst>
          </p:cNvPr>
          <p:cNvSpPr txBox="1"/>
          <p:nvPr/>
        </p:nvSpPr>
        <p:spPr>
          <a:xfrm>
            <a:off x="567224" y="1464582"/>
            <a:ext cx="11046047" cy="5001369"/>
          </a:xfrm>
          <a:prstGeom prst="rect">
            <a:avLst/>
          </a:prstGeom>
          <a:noFill/>
        </p:spPr>
        <p:txBody>
          <a:bodyPr wrap="square">
            <a:spAutoFit/>
          </a:bodyPr>
          <a:lstStyle/>
          <a:p>
            <a:r>
              <a:rPr lang="en-IN" sz="3100" b="1" dirty="0">
                <a:latin typeface="Times New Roman" panose="02020603050405020304" pitchFamily="18" charset="0"/>
                <a:cs typeface="Times New Roman" panose="02020603050405020304" pitchFamily="18" charset="0"/>
              </a:rPr>
              <a:t>Future</a:t>
            </a:r>
            <a:r>
              <a:rPr lang="en-IN" sz="3100" dirty="0">
                <a:latin typeface="Times New Roman" panose="02020603050405020304" pitchFamily="18" charset="0"/>
                <a:cs typeface="Times New Roman" panose="02020603050405020304" pitchFamily="18" charset="0"/>
              </a:rPr>
              <a:t> </a:t>
            </a:r>
            <a:r>
              <a:rPr lang="en-IN" sz="3100" b="1" dirty="0">
                <a:latin typeface="Times New Roman" panose="02020603050405020304" pitchFamily="18" charset="0"/>
                <a:cs typeface="Times New Roman" panose="02020603050405020304" pitchFamily="18" charset="0"/>
              </a:rPr>
              <a:t>Enhancements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AI-driven </a:t>
            </a:r>
            <a:r>
              <a:rPr lang="en-IN" sz="2400" dirty="0" err="1">
                <a:latin typeface="Times New Roman" panose="02020603050405020304" pitchFamily="18" charset="0"/>
                <a:cs typeface="Times New Roman" panose="02020603050405020304" pitchFamily="18" charset="0"/>
              </a:rPr>
              <a:t>Personalized</a:t>
            </a:r>
            <a:r>
              <a:rPr lang="en-IN" sz="2400" dirty="0">
                <a:latin typeface="Times New Roman" panose="02020603050405020304" pitchFamily="18" charset="0"/>
                <a:cs typeface="Times New Roman" panose="02020603050405020304" pitchFamily="18" charset="0"/>
              </a:rPr>
              <a:t> Learning: Adapting feedback based on individual learning styles.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Voice Recognition &amp; Processing: Allowing spoken input for immersive language learning.</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Augmented Reality (</a:t>
            </a:r>
            <a:r>
              <a:rPr lang="en-IN" sz="2400" dirty="0" err="1">
                <a:latin typeface="Times New Roman" panose="02020603050405020304" pitchFamily="18" charset="0"/>
                <a:cs typeface="Times New Roman" panose="02020603050405020304" pitchFamily="18" charset="0"/>
              </a:rPr>
              <a:t>AR</a:t>
            </a:r>
            <a:r>
              <a:rPr lang="en-IN" sz="2400" dirty="0">
                <a:latin typeface="Times New Roman" panose="02020603050405020304" pitchFamily="18" charset="0"/>
                <a:cs typeface="Times New Roman" panose="02020603050405020304" pitchFamily="18" charset="0"/>
              </a:rPr>
              <a:t>) Integration: Enhancing real-world language learning interactions.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Gamification Features: Introducing adaptive difficulty levels based on learner progress.</a:t>
            </a:r>
          </a:p>
          <a:p>
            <a:pPr algn="l">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773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143</TotalTime>
  <Words>1057</Words>
  <Application>Microsoft Office PowerPoint</Application>
  <PresentationFormat>Widescreen</PresentationFormat>
  <Paragraphs>112</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Times New Roman</vt:lpstr>
      <vt:lpstr>ui-sans-serif</vt:lpstr>
      <vt:lpstr>Wingdings</vt:lpstr>
      <vt:lpstr>Wingdings 3</vt:lpstr>
      <vt:lpstr>Ion Boardroom</vt:lpstr>
      <vt:lpstr>COMPILER FOR LANGUAGE LEARNING GAMES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FOR language learning games</dc:title>
  <dc:creator>sai yaswanth</dc:creator>
  <cp:lastModifiedBy>sanafathimam1082.sse@saveetha.com</cp:lastModifiedBy>
  <cp:revision>6</cp:revision>
  <dcterms:created xsi:type="dcterms:W3CDTF">2025-03-19T12:19:23Z</dcterms:created>
  <dcterms:modified xsi:type="dcterms:W3CDTF">2025-04-03T02:41:31Z</dcterms:modified>
</cp:coreProperties>
</file>