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695124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21300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94505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259818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668900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525506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637322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55175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28724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073397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775779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609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296768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13223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104359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0573086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5809756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463878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19834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022905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984025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65826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233897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55063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4670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86155650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fontAlgn="base">
              <a:lnSpc>
                <a:spcPct val="100000"/>
              </a:lnSpc>
              <a:spcBef>
                <a:spcPts val="0"/>
              </a:spcBef>
              <a:spcAft>
                <a:spcPts val="0"/>
              </a:spcAft>
              <a:buNone/>
            </a:pPr>
            <a:r>
              <a:rPr lang="en-US" altLang="zh-CN" sz="3200" b="1" i="0" u="none" strike="noStrike" kern="1200" cap="all" spc="0" baseline="0">
                <a:solidFill>
                  <a:schemeClr val="tx2"/>
                </a:solidFill>
                <a:latin typeface="inherit" pitchFamily="0" charset="0"/>
                <a:ea typeface="华文中宋" pitchFamily="0" charset="0"/>
                <a:cs typeface="Lucida Sans"/>
              </a:rPr>
              <a:t>TNSDC - Fundamentals of Cybersecurity with Kali Linux</a:t>
            </a:r>
            <a:endParaRPr lang="zh-CN" altLang="en-US" sz="3200" b="1" i="0" u="none" strike="noStrike" kern="1200" cap="all" spc="0" baseline="0">
              <a:solidFill>
                <a:schemeClr val="tx2"/>
              </a:solidFill>
              <a:latin typeface="IBMPlexSans-Regular" pitchFamily="0" charset="0"/>
              <a:ea typeface="华文中宋" pitchFamily="0" charset="0"/>
              <a:cs typeface="Lucida Sans"/>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0" charset="0"/>
                <a:ea typeface="华文中宋" pitchFamily="0" charset="0"/>
                <a:cs typeface="Arial" pitchFamily="0" charset="0"/>
              </a:rPr>
              <a:t>CAPSTONE PROJECT</a:t>
            </a:r>
            <a:endParaRPr lang="zh-CN" altLang="en-US" sz="3200" b="1" i="0" u="none" strike="noStrike" kern="1200" cap="none" spc="0" baseline="0">
              <a:solidFill>
                <a:srgbClr val="1481AC"/>
              </a:solidFill>
              <a:latin typeface="Arial" pitchFamily="0" charset="0"/>
              <a:ea typeface="华文中宋" pitchFamily="0" charset="0"/>
              <a:cs typeface="Arial" pitchFamily="0"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Presented By:</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Mohana priya S</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M.P.Nachimuthu</a:t>
            </a:r>
            <a:r>
              <a:rPr lang="en-US" altLang="zh-CN" sz="2000" b="1" i="0" u="none" strike="noStrike" kern="1200" cap="none" spc="0" baseline="0">
                <a:solidFill>
                  <a:srgbClr val="1481AC"/>
                </a:solidFill>
                <a:latin typeface="Arial" pitchFamily="0" charset="0"/>
                <a:ea typeface="华文中宋" pitchFamily="0" charset="0"/>
                <a:cs typeface="Arial" pitchFamily="0" charset="0"/>
              </a:rPr>
              <a:t> </a:t>
            </a:r>
            <a:r>
              <a:rPr lang="en-US" altLang="zh-CN" sz="2000" b="1" i="0" u="none" strike="noStrike" kern="1200" cap="none" spc="0" baseline="0">
                <a:solidFill>
                  <a:srgbClr val="1481AC"/>
                </a:solidFill>
                <a:latin typeface="Arial" pitchFamily="0" charset="0"/>
                <a:ea typeface="华文中宋" pitchFamily="0" charset="0"/>
                <a:cs typeface="Arial" pitchFamily="0" charset="0"/>
              </a:rPr>
              <a:t>M.jaganathan</a:t>
            </a:r>
            <a:r>
              <a:rPr lang="en-US" altLang="zh-CN" sz="2000" b="1" i="0" u="none" strike="noStrike" kern="1200" cap="none" spc="0" baseline="0">
                <a:solidFill>
                  <a:srgbClr val="1481AC"/>
                </a:solidFill>
                <a:latin typeface="Arial" pitchFamily="0" charset="0"/>
                <a:ea typeface="华文中宋" pitchFamily="0" charset="0"/>
                <a:cs typeface="Arial" pitchFamily="0" charset="0"/>
              </a:rPr>
              <a:t> </a:t>
            </a:r>
            <a:r>
              <a:rPr lang="en-US" altLang="zh-CN" sz="2000" b="1" i="0" u="none" strike="noStrike" kern="1200" cap="none" spc="0" baseline="0">
                <a:solidFill>
                  <a:srgbClr val="1481AC"/>
                </a:solidFill>
                <a:latin typeface="Arial" pitchFamily="0" charset="0"/>
                <a:ea typeface="华文中宋" pitchFamily="0" charset="0"/>
                <a:cs typeface="Arial" pitchFamily="0" charset="0"/>
              </a:rPr>
              <a:t>Engineering college,</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Computer Science And Engineering.</a:t>
            </a:r>
            <a:endParaRPr lang="zh-CN" altLang="en-US" sz="2000" b="1" i="0" u="none" strike="noStrike" kern="1200" cap="none" spc="0" baseline="0">
              <a:solidFill>
                <a:srgbClr val="1481AC"/>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26147917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Academic Journals: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endParaRPr lang="en-US" altLang="zh-CN" sz="1300" b="0" i="0" u="none" strike="noStrike" kern="1200" cap="none" spc="0" baseline="0">
              <a:solidFill>
                <a:schemeClr val="tx1"/>
              </a:solidFill>
              <a:latin typeface="Söhne" pitchFamily="0" charset="0"/>
              <a:ea typeface="华文中宋" pitchFamily="0" charset="0"/>
              <a:cs typeface="Lucida Sans"/>
            </a:endParaRPr>
          </a:p>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Conference Proceedings: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endParaRPr lang="en-US" altLang="zh-CN" sz="1300" b="0" i="0" u="none" strike="noStrike" kern="1200" cap="none" spc="0" baseline="0">
              <a:solidFill>
                <a:schemeClr val="tx1"/>
              </a:solidFill>
              <a:latin typeface="Söhne" pitchFamily="0" charset="0"/>
              <a:ea typeface="华文中宋" pitchFamily="0" charset="0"/>
              <a:cs typeface="Lucida Sans"/>
            </a:endParaRPr>
          </a:p>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Books and Textbooks: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Cybersecurity Textbooks: Books covering cybersecurity fundamentals and advanced topics may include chapters or sections on keylogger detection methods, machine learning in cybersecurity, and threat intelligence analysis.</a:t>
            </a:r>
            <a:endParaRPr lang="en-US" altLang="zh-CN" sz="1300" b="0" i="0" u="none" strike="noStrike" kern="1200" cap="none" spc="0" baseline="0">
              <a:solidFill>
                <a:schemeClr val="tx1"/>
              </a:solidFill>
              <a:latin typeface="Söhne" pitchFamily="0" charset="0"/>
              <a:ea typeface="华文中宋" pitchFamily="0" charset="0"/>
              <a:cs typeface="Lucida Sans"/>
            </a:endParaRPr>
          </a:p>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Online Resources: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Cybersecurity Blogs and Websites: Websites like Krebs on Security, The Hacker News, and Schneier on Security often publish articles and analyses on emerging cybersecurity threats, including keyloggers, and countermeasures.</a:t>
            </a:r>
            <a:endParaRPr lang="en-US" altLang="zh-CN" sz="1300" b="0" i="0" u="none" strike="noStrike" kern="1200" cap="none" spc="0" baseline="0">
              <a:solidFill>
                <a:schemeClr val="tx1"/>
              </a:solidFill>
              <a:latin typeface="Söhne" pitchFamily="0" charset="0"/>
              <a:ea typeface="华文中宋" pitchFamily="0" charset="0"/>
              <a:cs typeface="Lucida Sans"/>
            </a:endParaRPr>
          </a:p>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Research Institutions and Organizations: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Reports and Publications: Institutions such as the SANS Institute, CERT Coordination Center (CERT/CC), and MITRE Corporation produce reports, whitepapers, and technical documents on cybersecurity trends, vulnerabilities, and mitigation strategies.</a:t>
            </a:r>
            <a:endParaRPr lang="zh-CN" altLang="en-US" sz="1300" b="0" i="0" u="none" strike="noStrike" kern="1200" cap="none" spc="0" baseline="0">
              <a:solidFill>
                <a:schemeClr val="tx1"/>
              </a:solidFill>
              <a:latin typeface="Söhne" pitchFamily="0" charset="0"/>
              <a:ea typeface="华文中宋" pitchFamily="0" charset="0"/>
              <a:cs typeface="Lucida Sans"/>
            </a:endParaRPr>
          </a:p>
        </p:txBody>
      </p:sp>
    </p:spTree>
    <p:extLst>
      <p:ext uri="{BB962C8B-B14F-4D97-AF65-F5344CB8AC3E}">
        <p14:creationId xmlns:p14="http://schemas.microsoft.com/office/powerpoint/2010/main" val="3077901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THANK YOU</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21174759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OUTLINE</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  </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Problem Statement </a:t>
            </a:r>
            <a:r>
              <a:rPr lang="en-US" altLang="zh-CN" sz="2000" b="0" i="0" u="none" strike="noStrike" kern="1200" cap="none" spc="0" baseline="0">
                <a:solidFill>
                  <a:srgbClr val="404040"/>
                </a:solidFill>
                <a:latin typeface="Arial" pitchFamily="0" charset="0"/>
                <a:ea typeface="Franklin Gothic Book" pitchFamily="0" charset="0"/>
                <a:cs typeface="Arial" pitchFamily="0" charset="0"/>
              </a:rPr>
              <a:t>(Should not include 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0"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Result (Output Image)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20778517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393310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126706"/>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To mitigate the threat posed by keyloggers in cybersecurity, a multi-faceted approach combining technological innovation, user education, and proactive security measures is essential.</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915209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5"/>
            <a:ext cx="11029615" cy="520692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100" b="1"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1. Operating System: The system should be compatible with major operating systems such as Windows, macOS, and Linux to ensure broad applicability across diverse computing environments.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2. Hardware: The system should have sufficient computational resources, including CPU and memory, to execute machine learning algorithms efficiently and handle real-time data processing.</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3. Network Connectivity: Internet connectivity may be required for accessing threat intelligence feeds, software updates, and cloud-based services for enhanced detection capabilities.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4. User Interface: The system may include a user-friendly interface for configuring settings, viewing detection alerts, and managing security policies.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5. Logging and Reporting: The system should support logging capabilities to record keylogger detection events, generate reports, and facilitate forensic analysis for incident response purposes.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1" i="0" u="none" strike="noStrike" kern="1200" cap="none" spc="0" baseline="0">
                <a:solidFill>
                  <a:srgbClr val="0F0F0F"/>
                </a:solidFill>
                <a:latin typeface="Franklin Gothic Book" pitchFamily="0" charset="0"/>
                <a:ea typeface="华文中宋" pitchFamily="0" charset="0"/>
                <a:cs typeface="Lucida Sans"/>
              </a:rPr>
              <a:t>Library Requirements:</a:t>
            </a:r>
            <a:endParaRPr lang="en-US" altLang="zh-CN" sz="1100" b="1"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1. Python: Utilize Python as the primary programming language for developing the keylogger detection and prevention model due to its extensive support for machine learning libraries and frameworks.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2. Scikit-learn: Leverage the scikit-learn library to implement machine learning algorithms for detecting anomalous keystroke patterns indicative of keylogger activity.</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3. TensorFlow or </a:t>
            </a:r>
            <a:r>
              <a:rPr lang="en-US" altLang="zh-CN" sz="1100" b="0" i="0" u="none" strike="noStrike" kern="1200" cap="none" spc="0" baseline="0">
                <a:solidFill>
                  <a:srgbClr val="0F0F0F"/>
                </a:solidFill>
                <a:latin typeface="Franklin Gothic Book" pitchFamily="0" charset="0"/>
                <a:ea typeface="华文中宋" pitchFamily="0" charset="0"/>
                <a:cs typeface="Lucida Sans"/>
              </a:rPr>
              <a:t>PyTorch</a:t>
            </a:r>
            <a:r>
              <a:rPr lang="en-US" altLang="zh-CN" sz="1100" b="0" i="0" u="none" strike="noStrike" kern="1200" cap="none" spc="0" baseline="0">
                <a:solidFill>
                  <a:srgbClr val="0F0F0F"/>
                </a:solidFill>
                <a:latin typeface="Franklin Gothic Book" pitchFamily="0" charset="0"/>
                <a:ea typeface="华文中宋" pitchFamily="0" charset="0"/>
                <a:cs typeface="Lucida Sans"/>
              </a:rPr>
              <a:t>: Choose TensorFlow or </a:t>
            </a:r>
            <a:r>
              <a:rPr lang="en-US" altLang="zh-CN" sz="1100" b="0" i="0" u="none" strike="noStrike" kern="1200" cap="none" spc="0" baseline="0">
                <a:solidFill>
                  <a:srgbClr val="0F0F0F"/>
                </a:solidFill>
                <a:latin typeface="Franklin Gothic Book" pitchFamily="0" charset="0"/>
                <a:ea typeface="华文中宋" pitchFamily="0" charset="0"/>
                <a:cs typeface="Lucida Sans"/>
              </a:rPr>
              <a:t>PyTorch</a:t>
            </a:r>
            <a:r>
              <a:rPr lang="en-US" altLang="zh-CN" sz="1100" b="0" i="0" u="none" strike="noStrike" kern="1200" cap="none" spc="0" baseline="0">
                <a:solidFill>
                  <a:srgbClr val="0F0F0F"/>
                </a:solidFill>
                <a:latin typeface="Franklin Gothic Book" pitchFamily="0" charset="0"/>
                <a:ea typeface="华文中宋" pitchFamily="0" charset="0"/>
                <a:cs typeface="Lucida Sans"/>
              </a:rPr>
              <a:t> as deep learning frameworks for building neural network models capable of recognizing complex patterns and behaviors associated with keyloggers.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4. Pandas and NumPy: Use Pandas and NumPy for data manipulation, preprocessing, and feature engineering tasks to prepare input data for machine learning algorithms.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5. Flask or Django: If developing a web-based interface, consider using Flask or Django frameworks for building scalable and interactive user interfaces to manage keylogger detection settings and view detection alerts.</a:t>
            </a:r>
            <a:endParaRPr lang="zh-CN" altLang="en-US" sz="1100" b="0"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4738038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5"/>
            <a:ext cx="11029615" cy="5118439"/>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a:t>
            </a:r>
            <a:endParaRPr lang="en-US" altLang="zh-CN" sz="12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1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The input data for training the keylogger detection model consists of features extracted from sequences of keystrokes. These features may include:</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1. Key press timing: Duration between consecutive key presses.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2. Key press frequency: Frequency of each key press within a given time window.</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3. Key combinations: Patterns of key combinations frequently used in legitimate user interactions.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4. Keystroke dynamics: Behavioral characteristics such as typing speed, rhythm, and keystroke intervals.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5. Contextual information: Additional context such as application usage, user login sessions, or website URLs.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1. Data Collection: Gather a labeled dataset comprising sequences of keystrokes labeled as benign or malicious. This dataset can be collected from simulated environments, public datasets, or real-world user interactions.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2. Feature Extraction: Extract relevant features from the input data, such as key press timing, frequency, and contextual information.</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3. Data Preprocessing: Preprocess the input data by normalizing features, handling missing values, and encoding categorical variables.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4. Model Training: Train the keylogger detection model using the labeled dataset and selected machine learning algorithm. Split the dataset into training and validation sets for model evaluation and hyperparameter tuning.</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5. Model Evaluation: Evaluate the trained model's performance using metrics such as accuracy, precision, recall, and F1-score on the validation set to assess its effectiveness in detecting keylogger activity.</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6. Model Optimization: Fine-tune the model parameters and feature selection techniques to improve detection accuracy and reduce false positives/negatives.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1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1. Data Acquisition: Continuously monitor user keystrokes and collect sequences of keystrokes in real-time.</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2. Feature Extraction: Extract features from the incoming keystroke sequences, similar to the training process.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3. Preprocessing: Preprocess the extracted features using the same preprocessing steps applied during training.</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4. Model Prediction: Feed the preprocessed features into the trained keylogger detection model to predict whether the current sequence of keystrokes is benign or malicious.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5. Decision Making: Based on the model prediction, trigger appropriate actions such as generating an alert, blocking the suspicious activity, or logging the event for further analysis.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6. Feedback Loop: Incorporate feedback mechanisms to update the model based on new labeled data and adapt to evolving keylogger behaviors over time.</a:t>
            </a:r>
            <a:endParaRPr lang="zh-CN" altLang="en-US"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p:txBody>
      </p:sp>
    </p:spTree>
    <p:extLst>
      <p:ext uri="{BB962C8B-B14F-4D97-AF65-F5344CB8AC3E}">
        <p14:creationId xmlns:p14="http://schemas.microsoft.com/office/powerpoint/2010/main" val="93955183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result of a keylogger detection system can vary based on the effectiveness of the model, the quality of the data, and the sophistication of the keyloggers being targeted. Here are potential outcomes: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1. True Positive (TP): The model correctly identifies a sequence of keystrokes as malicious keylogger activity.</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2. True Negative (TN): The model correctly identifies a sequence of keystrokes as benign, i.e., not associated with keylogger activity.</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3. False Positive (FP): The model incorrectly classifies a benign sequence of keystrokes as malicious, leading to a false alarm.</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4. False Negative (FN): The model fails to detect a sequence of keystrokes as malicious, erroneously categorizing it as benign.</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performance of the keylogger detection system can be evaluated using metrics such as accuracy, precision, recall, and F1-score. </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Accuracy: Measures the overall correctness of the model's predictions.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Precision: Measures the proportion of true positive predictions among all positive predictions, indicating the model's ability to avoid false positives.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 Recall: Measures the proportion of true positive predictions among all actual positive instances, indicating the model's ability to avoid false negatives.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 F1-score: Harmonic mean of precision and recall, providing a balance between the two metrics.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zh-CN" altLang="en-US" sz="13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679900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chemeClr val="tx1"/>
                </a:solidFill>
                <a:latin typeface="Söhne" pitchFamily="0" charset="0"/>
                <a:ea typeface="华文中宋" pitchFamily="0" charset="0"/>
                <a:cs typeface="Lucida Sans"/>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zh-CN" altLang="en-US" sz="2000" b="0" i="0" u="none" strike="noStrike" kern="1200" cap="none" spc="0" baseline="0">
              <a:solidFill>
                <a:schemeClr val="tx1"/>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175531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0" charset="0"/>
                <a:ea typeface="华文中宋" pitchFamily="0" charset="0"/>
                <a:cs typeface="Arial" pitchFamily="0" charset="0"/>
              </a:rPr>
              <a:t>Future scope</a:t>
            </a:r>
            <a:endParaRPr lang="zh-CN" altLang="en-US" sz="3300" b="1" i="0" u="none" strike="noStrike" kern="1200" cap="all" spc="0" baseline="0">
              <a:solidFill>
                <a:schemeClr val="accent1"/>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9994732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39</cp:revision>
  <dcterms:created xsi:type="dcterms:W3CDTF">2021-05-26T16:50:10Z</dcterms:created>
  <dcterms:modified xsi:type="dcterms:W3CDTF">2024-04-04T06:37:11Z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