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29"/>
  </p:notesMasterIdLst>
  <p:sldIdLst>
    <p:sldId id="256" r:id="rId2"/>
    <p:sldId id="298" r:id="rId3"/>
    <p:sldId id="272" r:id="rId4"/>
    <p:sldId id="261" r:id="rId5"/>
    <p:sldId id="263" r:id="rId6"/>
    <p:sldId id="264" r:id="rId7"/>
    <p:sldId id="265" r:id="rId8"/>
    <p:sldId id="305" r:id="rId9"/>
    <p:sldId id="306" r:id="rId10"/>
    <p:sldId id="301" r:id="rId11"/>
    <p:sldId id="269" r:id="rId12"/>
    <p:sldId id="270" r:id="rId13"/>
    <p:sldId id="271" r:id="rId14"/>
    <p:sldId id="262" r:id="rId15"/>
    <p:sldId id="268" r:id="rId16"/>
    <p:sldId id="258" r:id="rId17"/>
    <p:sldId id="273" r:id="rId18"/>
    <p:sldId id="275" r:id="rId19"/>
    <p:sldId id="276" r:id="rId20"/>
    <p:sldId id="278" r:id="rId21"/>
    <p:sldId id="279" r:id="rId22"/>
    <p:sldId id="280" r:id="rId23"/>
    <p:sldId id="281" r:id="rId24"/>
    <p:sldId id="282" r:id="rId25"/>
    <p:sldId id="283" r:id="rId26"/>
    <p:sldId id="288" r:id="rId27"/>
    <p:sldId id="289"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2E7"/>
    <a:srgbClr val="FF4D50"/>
    <a:srgbClr val="0070C0"/>
    <a:srgbClr val="FF5C51"/>
    <a:srgbClr val="24ADD0"/>
    <a:srgbClr val="1385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542"/>
  </p:normalViewPr>
  <p:slideViewPr>
    <p:cSldViewPr snapToGrid="0" snapToObjects="1" showGuides="1">
      <p:cViewPr varScale="1">
        <p:scale>
          <a:sx n="87" d="100"/>
          <a:sy n="87" d="100"/>
        </p:scale>
        <p:origin x="1048" y="192"/>
      </p:cViewPr>
      <p:guideLst>
        <p:guide orient="horz" pos="2160"/>
        <p:guide pos="2880"/>
      </p:guideLst>
    </p:cSldViewPr>
  </p:slideViewPr>
  <p:notesTextViewPr>
    <p:cViewPr>
      <p:scale>
        <a:sx n="1" d="1"/>
        <a:sy n="1" d="1"/>
      </p:scale>
      <p:origin x="0" y="0"/>
    </p:cViewPr>
  </p:notesTextViewPr>
  <p:sorterViewPr>
    <p:cViewPr>
      <p:scale>
        <a:sx n="181" d="100"/>
        <a:sy n="18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95841-3262-794C-9192-FA0FF8D02107}" type="datetimeFigureOut">
              <a:rPr kumimoji="1" lang="ja-JP" altLang="en-US" smtClean="0"/>
              <a:t>2019/6/18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6AFDF-7FB5-8C47-BA6B-EBB25A851F36}" type="slidenum">
              <a:rPr kumimoji="1" lang="ja-JP" altLang="en-US" smtClean="0"/>
              <a:t>‹#›</a:t>
            </a:fld>
            <a:endParaRPr kumimoji="1" lang="ja-JP" altLang="en-US"/>
          </a:p>
        </p:txBody>
      </p:sp>
    </p:spTree>
    <p:extLst>
      <p:ext uri="{BB962C8B-B14F-4D97-AF65-F5344CB8AC3E}">
        <p14:creationId xmlns:p14="http://schemas.microsoft.com/office/powerpoint/2010/main" val="2533358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1</a:t>
            </a:fld>
            <a:endParaRPr kumimoji="1" lang="ja-JP" altLang="en-US"/>
          </a:p>
        </p:txBody>
      </p:sp>
    </p:spTree>
    <p:extLst>
      <p:ext uri="{BB962C8B-B14F-4D97-AF65-F5344CB8AC3E}">
        <p14:creationId xmlns:p14="http://schemas.microsoft.com/office/powerpoint/2010/main" val="263875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11</a:t>
            </a:fld>
            <a:endParaRPr kumimoji="1" lang="ja-JP" altLang="en-US"/>
          </a:p>
        </p:txBody>
      </p:sp>
    </p:spTree>
    <p:extLst>
      <p:ext uri="{BB962C8B-B14F-4D97-AF65-F5344CB8AC3E}">
        <p14:creationId xmlns:p14="http://schemas.microsoft.com/office/powerpoint/2010/main" val="2344814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12</a:t>
            </a:fld>
            <a:endParaRPr kumimoji="1" lang="ja-JP" altLang="en-US"/>
          </a:p>
        </p:txBody>
      </p:sp>
    </p:spTree>
    <p:extLst>
      <p:ext uri="{BB962C8B-B14F-4D97-AF65-F5344CB8AC3E}">
        <p14:creationId xmlns:p14="http://schemas.microsoft.com/office/powerpoint/2010/main" val="403778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13</a:t>
            </a:fld>
            <a:endParaRPr kumimoji="1" lang="ja-JP" altLang="en-US"/>
          </a:p>
        </p:txBody>
      </p:sp>
    </p:spTree>
    <p:extLst>
      <p:ext uri="{BB962C8B-B14F-4D97-AF65-F5344CB8AC3E}">
        <p14:creationId xmlns:p14="http://schemas.microsoft.com/office/powerpoint/2010/main" val="1877410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14</a:t>
            </a:fld>
            <a:endParaRPr kumimoji="1" lang="ja-JP" altLang="en-US"/>
          </a:p>
        </p:txBody>
      </p:sp>
    </p:spTree>
    <p:extLst>
      <p:ext uri="{BB962C8B-B14F-4D97-AF65-F5344CB8AC3E}">
        <p14:creationId xmlns:p14="http://schemas.microsoft.com/office/powerpoint/2010/main" val="1659079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18</a:t>
            </a:fld>
            <a:endParaRPr kumimoji="1" lang="ja-JP" altLang="en-US"/>
          </a:p>
        </p:txBody>
      </p:sp>
    </p:spTree>
    <p:extLst>
      <p:ext uri="{BB962C8B-B14F-4D97-AF65-F5344CB8AC3E}">
        <p14:creationId xmlns:p14="http://schemas.microsoft.com/office/powerpoint/2010/main" val="152436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19</a:t>
            </a:fld>
            <a:endParaRPr kumimoji="1" lang="ja-JP" altLang="en-US"/>
          </a:p>
        </p:txBody>
      </p:sp>
    </p:spTree>
    <p:extLst>
      <p:ext uri="{BB962C8B-B14F-4D97-AF65-F5344CB8AC3E}">
        <p14:creationId xmlns:p14="http://schemas.microsoft.com/office/powerpoint/2010/main" val="56316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20</a:t>
            </a:fld>
            <a:endParaRPr kumimoji="1" lang="ja-JP" altLang="en-US"/>
          </a:p>
        </p:txBody>
      </p:sp>
    </p:spTree>
    <p:extLst>
      <p:ext uri="{BB962C8B-B14F-4D97-AF65-F5344CB8AC3E}">
        <p14:creationId xmlns:p14="http://schemas.microsoft.com/office/powerpoint/2010/main" val="117007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21</a:t>
            </a:fld>
            <a:endParaRPr kumimoji="1" lang="ja-JP" altLang="en-US"/>
          </a:p>
        </p:txBody>
      </p:sp>
    </p:spTree>
    <p:extLst>
      <p:ext uri="{BB962C8B-B14F-4D97-AF65-F5344CB8AC3E}">
        <p14:creationId xmlns:p14="http://schemas.microsoft.com/office/powerpoint/2010/main" val="2079399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22</a:t>
            </a:fld>
            <a:endParaRPr kumimoji="1" lang="ja-JP" altLang="en-US"/>
          </a:p>
        </p:txBody>
      </p:sp>
    </p:spTree>
    <p:extLst>
      <p:ext uri="{BB962C8B-B14F-4D97-AF65-F5344CB8AC3E}">
        <p14:creationId xmlns:p14="http://schemas.microsoft.com/office/powerpoint/2010/main" val="1087150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23</a:t>
            </a:fld>
            <a:endParaRPr kumimoji="1" lang="ja-JP" altLang="en-US"/>
          </a:p>
        </p:txBody>
      </p:sp>
    </p:spTree>
    <p:extLst>
      <p:ext uri="{BB962C8B-B14F-4D97-AF65-F5344CB8AC3E}">
        <p14:creationId xmlns:p14="http://schemas.microsoft.com/office/powerpoint/2010/main" val="225348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3</a:t>
            </a:fld>
            <a:endParaRPr kumimoji="1" lang="ja-JP" altLang="en-US"/>
          </a:p>
        </p:txBody>
      </p:sp>
    </p:spTree>
    <p:extLst>
      <p:ext uri="{BB962C8B-B14F-4D97-AF65-F5344CB8AC3E}">
        <p14:creationId xmlns:p14="http://schemas.microsoft.com/office/powerpoint/2010/main" val="469147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24</a:t>
            </a:fld>
            <a:endParaRPr kumimoji="1" lang="ja-JP" altLang="en-US"/>
          </a:p>
        </p:txBody>
      </p:sp>
    </p:spTree>
    <p:extLst>
      <p:ext uri="{BB962C8B-B14F-4D97-AF65-F5344CB8AC3E}">
        <p14:creationId xmlns:p14="http://schemas.microsoft.com/office/powerpoint/2010/main" val="51942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4</a:t>
            </a:fld>
            <a:endParaRPr kumimoji="1" lang="ja-JP" altLang="en-US"/>
          </a:p>
        </p:txBody>
      </p:sp>
    </p:spTree>
    <p:extLst>
      <p:ext uri="{BB962C8B-B14F-4D97-AF65-F5344CB8AC3E}">
        <p14:creationId xmlns:p14="http://schemas.microsoft.com/office/powerpoint/2010/main" val="231553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5</a:t>
            </a:fld>
            <a:endParaRPr kumimoji="1" lang="ja-JP" altLang="en-US"/>
          </a:p>
        </p:txBody>
      </p:sp>
    </p:spTree>
    <p:extLst>
      <p:ext uri="{BB962C8B-B14F-4D97-AF65-F5344CB8AC3E}">
        <p14:creationId xmlns:p14="http://schemas.microsoft.com/office/powerpoint/2010/main" val="282065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6</a:t>
            </a:fld>
            <a:endParaRPr kumimoji="1" lang="ja-JP" altLang="en-US"/>
          </a:p>
        </p:txBody>
      </p:sp>
    </p:spTree>
    <p:extLst>
      <p:ext uri="{BB962C8B-B14F-4D97-AF65-F5344CB8AC3E}">
        <p14:creationId xmlns:p14="http://schemas.microsoft.com/office/powerpoint/2010/main" val="33817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7</a:t>
            </a:fld>
            <a:endParaRPr kumimoji="1" lang="ja-JP" altLang="en-US"/>
          </a:p>
        </p:txBody>
      </p:sp>
    </p:spTree>
    <p:extLst>
      <p:ext uri="{BB962C8B-B14F-4D97-AF65-F5344CB8AC3E}">
        <p14:creationId xmlns:p14="http://schemas.microsoft.com/office/powerpoint/2010/main" val="852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8</a:t>
            </a:fld>
            <a:endParaRPr kumimoji="1" lang="ja-JP" altLang="en-US"/>
          </a:p>
        </p:txBody>
      </p:sp>
    </p:spTree>
    <p:extLst>
      <p:ext uri="{BB962C8B-B14F-4D97-AF65-F5344CB8AC3E}">
        <p14:creationId xmlns:p14="http://schemas.microsoft.com/office/powerpoint/2010/main" val="3934849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B76AFDF-7FB5-8C47-BA6B-EBB25A851F36}" type="slidenum">
              <a:rPr kumimoji="1" lang="ja-JP" altLang="en-US" smtClean="0"/>
              <a:t>9</a:t>
            </a:fld>
            <a:endParaRPr kumimoji="1" lang="ja-JP" altLang="en-US"/>
          </a:p>
        </p:txBody>
      </p:sp>
    </p:spTree>
    <p:extLst>
      <p:ext uri="{BB962C8B-B14F-4D97-AF65-F5344CB8AC3E}">
        <p14:creationId xmlns:p14="http://schemas.microsoft.com/office/powerpoint/2010/main" val="38190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513CFB7-A315-004D-A90E-68E95EE5BD19}" type="slidenum">
              <a:rPr kumimoji="1" lang="ja-JP" altLang="en-US" smtClean="0"/>
              <a:t>10</a:t>
            </a:fld>
            <a:endParaRPr kumimoji="1" lang="ja-JP" altLang="en-US"/>
          </a:p>
        </p:txBody>
      </p:sp>
    </p:spTree>
    <p:extLst>
      <p:ext uri="{BB962C8B-B14F-4D97-AF65-F5344CB8AC3E}">
        <p14:creationId xmlns:p14="http://schemas.microsoft.com/office/powerpoint/2010/main" val="85737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862D81C-0BB9-414C-82F5-8B332809390F}" type="datetime1">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6802720" y="6356353"/>
            <a:ext cx="2057400" cy="365125"/>
          </a:xfrm>
        </p:spPr>
        <p:txBody>
          <a:bodyPr/>
          <a:lstStyle>
            <a:lvl1pPr>
              <a:defRPr sz="1800"/>
            </a:lvl1pPr>
          </a:lstStyle>
          <a:p>
            <a:fld id="{CB4437CD-0D09-A14E-851B-7CC0411CD265}" type="slidenum">
              <a:rPr lang="ja-JP" altLang="en-US" smtClean="0"/>
              <a:pPr/>
              <a:t>‹#›</a:t>
            </a:fld>
            <a:endParaRPr lang="ja-JP" altLang="en-US"/>
          </a:p>
        </p:txBody>
      </p:sp>
    </p:spTree>
    <p:extLst>
      <p:ext uri="{BB962C8B-B14F-4D97-AF65-F5344CB8AC3E}">
        <p14:creationId xmlns:p14="http://schemas.microsoft.com/office/powerpoint/2010/main" val="156611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E71C06-285A-BE45-A6E2-6D50CE6924F1}" type="datetime1">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287731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D6E33D-9054-4142-9EA2-0D6EB4645536}" type="datetime1">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267302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9EE3E63-0624-574D-AD3E-80A4650659CD}" type="datetime1">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36594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Date Placeholder 3"/>
          <p:cNvSpPr>
            <a:spLocks noGrp="1"/>
          </p:cNvSpPr>
          <p:nvPr>
            <p:ph type="dt" sz="half" idx="10"/>
          </p:nvPr>
        </p:nvSpPr>
        <p:spPr/>
        <p:txBody>
          <a:bodyPr/>
          <a:lstStyle/>
          <a:p>
            <a:fld id="{67FB10E8-49FA-474C-B2A7-57ACE17E855C}" type="datetime1">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313841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475616-5287-0547-ABCD-8AF741D4F6A5}" type="datetime1">
              <a:rPr kumimoji="1" lang="ja-JP" altLang="en-US" smtClean="0"/>
              <a:t>2019/6/18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269191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6" name="Content Placeholder 5"/>
          <p:cNvSpPr>
            <a:spLocks noGrp="1"/>
          </p:cNvSpPr>
          <p:nvPr>
            <p:ph sz="quarter" idx="4"/>
          </p:nvPr>
        </p:nvSpPr>
        <p:spPr>
          <a:xfrm>
            <a:off x="4629151"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70AE05-5694-E043-9B31-25BAA9E42443}" type="datetime1">
              <a:rPr kumimoji="1" lang="ja-JP" altLang="en-US" smtClean="0"/>
              <a:t>2019/6/18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69818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ED977F7-C711-C147-8C25-760CFF63A84D}" type="datetime1">
              <a:rPr kumimoji="1" lang="ja-JP" altLang="en-US" smtClean="0"/>
              <a:t>2019/6/18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1831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4F03A-EDDD-C44F-B95E-51E97682D5B0}" type="datetime1">
              <a:rPr kumimoji="1" lang="ja-JP" altLang="en-US" smtClean="0"/>
              <a:t>2019/6/18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329810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54FD39FB-536F-524A-9801-E6DDA8909890}" type="datetime1">
              <a:rPr kumimoji="1" lang="ja-JP" altLang="en-US" smtClean="0"/>
              <a:t>2019/6/18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204840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D625A70C-C5E5-7D47-B530-655B34D72A7C}" type="datetime1">
              <a:rPr kumimoji="1" lang="ja-JP" altLang="en-US" smtClean="0"/>
              <a:t>2019/6/18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384512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41CF025-6688-5245-9BD2-2D55B21EDFEA}" type="datetime1">
              <a:rPr kumimoji="1" lang="ja-JP" altLang="en-US" smtClean="0"/>
              <a:t>2019/6/18</a:t>
            </a:fld>
            <a:endParaRPr kumimoji="1" lang="ja-JP"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4437CD-0D09-A14E-851B-7CC0411CD265}" type="slidenum">
              <a:rPr kumimoji="1" lang="ja-JP" altLang="en-US" smtClean="0"/>
              <a:t>‹#›</a:t>
            </a:fld>
            <a:endParaRPr kumimoji="1" lang="ja-JP" altLang="en-US"/>
          </a:p>
        </p:txBody>
      </p:sp>
    </p:spTree>
    <p:extLst>
      <p:ext uri="{BB962C8B-B14F-4D97-AF65-F5344CB8AC3E}">
        <p14:creationId xmlns:p14="http://schemas.microsoft.com/office/powerpoint/2010/main" val="3757596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570014" y="1785418"/>
            <a:ext cx="8003968" cy="2954655"/>
          </a:xfrm>
          <a:prstGeom prst="rect">
            <a:avLst/>
          </a:prstGeom>
          <a:noFill/>
        </p:spPr>
        <p:txBody>
          <a:bodyPr wrap="square" rtlCol="0">
            <a:spAutoFit/>
          </a:bodyPr>
          <a:lstStyle/>
          <a:p>
            <a:pPr algn="ctr"/>
            <a:r>
              <a:rPr kumimoji="1" lang="en-US" altLang="ja-JP" sz="6600" b="1" dirty="0">
                <a:solidFill>
                  <a:schemeClr val="tx1">
                    <a:lumMod val="75000"/>
                    <a:lumOff val="25000"/>
                  </a:schemeClr>
                </a:solidFill>
              </a:rPr>
              <a:t>GMO</a:t>
            </a:r>
            <a:r>
              <a:rPr kumimoji="1" lang="ja-JP" altLang="en-US" sz="6000" b="1">
                <a:solidFill>
                  <a:schemeClr val="tx1">
                    <a:lumMod val="75000"/>
                    <a:lumOff val="25000"/>
                  </a:schemeClr>
                </a:solidFill>
              </a:rPr>
              <a:t>インターネット</a:t>
            </a:r>
            <a:endParaRPr kumimoji="1" lang="en-US" altLang="ja-JP" sz="6000" b="1" dirty="0">
              <a:solidFill>
                <a:schemeClr val="tx1">
                  <a:lumMod val="75000"/>
                  <a:lumOff val="25000"/>
                </a:schemeClr>
              </a:solidFill>
            </a:endParaRPr>
          </a:p>
          <a:p>
            <a:pPr algn="ctr"/>
            <a:r>
              <a:rPr kumimoji="1" lang="ja-JP" altLang="en-US" sz="6000" b="1">
                <a:solidFill>
                  <a:schemeClr val="tx1">
                    <a:lumMod val="75000"/>
                    <a:lumOff val="25000"/>
                  </a:schemeClr>
                </a:solidFill>
              </a:rPr>
              <a:t>インターンシップ</a:t>
            </a:r>
            <a:endParaRPr kumimoji="1" lang="en-US" altLang="ja-JP" sz="6000" b="1" dirty="0">
              <a:solidFill>
                <a:schemeClr val="tx1">
                  <a:lumMod val="75000"/>
                  <a:lumOff val="25000"/>
                </a:schemeClr>
              </a:solidFill>
            </a:endParaRPr>
          </a:p>
          <a:p>
            <a:pPr algn="ctr"/>
            <a:r>
              <a:rPr kumimoji="1" lang="ja-JP" altLang="en-US" sz="6000" b="1">
                <a:solidFill>
                  <a:schemeClr val="tx1">
                    <a:lumMod val="75000"/>
                    <a:lumOff val="25000"/>
                  </a:schemeClr>
                </a:solidFill>
              </a:rPr>
              <a:t>成果報告</a:t>
            </a:r>
          </a:p>
        </p:txBody>
      </p:sp>
    </p:spTree>
    <p:extLst>
      <p:ext uri="{BB962C8B-B14F-4D97-AF65-F5344CB8AC3E}">
        <p14:creationId xmlns:p14="http://schemas.microsoft.com/office/powerpoint/2010/main" val="128095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きっかけ</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C0489720-F18C-B74A-983F-BCE469E9649D}"/>
              </a:ext>
            </a:extLst>
          </p:cNvPr>
          <p:cNvPicPr>
            <a:picLocks noChangeAspect="1"/>
          </p:cNvPicPr>
          <p:nvPr/>
        </p:nvPicPr>
        <p:blipFill>
          <a:blip r:embed="rId3">
            <a:extLst>
              <a:ext uri="{BEBA8EAE-BF5A-486C-A8C5-ECC9F3942E4B}">
                <a14:imgProps xmlns:a14="http://schemas.microsoft.com/office/drawing/2010/main">
                  <a14:imgLayer>
                    <a14:imgEffect>
                      <a14:saturation sat="0"/>
                    </a14:imgEffect>
                  </a14:imgLayer>
                </a14:imgProps>
              </a:ext>
            </a:extLst>
          </a:blip>
          <a:stretch>
            <a:fillRect/>
          </a:stretch>
        </p:blipFill>
        <p:spPr>
          <a:xfrm>
            <a:off x="567418" y="2721356"/>
            <a:ext cx="3710668" cy="2435009"/>
          </a:xfrm>
          <a:prstGeom prst="rect">
            <a:avLst/>
          </a:prstGeom>
        </p:spPr>
      </p:pic>
      <p:sp>
        <p:nvSpPr>
          <p:cNvPr id="9" name="テキスト ボックス 8">
            <a:extLst>
              <a:ext uri="{FF2B5EF4-FFF2-40B4-BE49-F238E27FC236}">
                <a16:creationId xmlns:a16="http://schemas.microsoft.com/office/drawing/2014/main" id="{43C14778-23CB-6F42-BAF8-639F8352F61E}"/>
              </a:ext>
            </a:extLst>
          </p:cNvPr>
          <p:cNvSpPr txBox="1"/>
          <p:nvPr/>
        </p:nvSpPr>
        <p:spPr>
          <a:xfrm>
            <a:off x="1240600" y="5892584"/>
            <a:ext cx="6662800" cy="646331"/>
          </a:xfrm>
          <a:prstGeom prst="rect">
            <a:avLst/>
          </a:prstGeom>
          <a:noFill/>
        </p:spPr>
        <p:txBody>
          <a:bodyPr wrap="square" rtlCol="0">
            <a:spAutoFit/>
          </a:bodyPr>
          <a:lstStyle/>
          <a:p>
            <a:pPr algn="ctr"/>
            <a:r>
              <a:rPr lang="en-US" altLang="ja-JP" dirty="0">
                <a:solidFill>
                  <a:schemeClr val="bg1">
                    <a:lumMod val="65000"/>
                  </a:schemeClr>
                </a:solidFill>
              </a:rPr>
              <a:t>http://www.metlife.co.jp/products/form-navi/page/kokuchisho/</a:t>
            </a:r>
          </a:p>
          <a:p>
            <a:pPr algn="ctr"/>
            <a:r>
              <a:rPr lang="en-US" altLang="ja-JP" dirty="0">
                <a:solidFill>
                  <a:schemeClr val="bg1">
                    <a:lumMod val="65000"/>
                  </a:schemeClr>
                </a:solidFill>
              </a:rPr>
              <a:t>http://</a:t>
            </a:r>
            <a:r>
              <a:rPr lang="en-US" altLang="ja-JP" dirty="0" err="1">
                <a:solidFill>
                  <a:schemeClr val="bg1">
                    <a:lumMod val="65000"/>
                  </a:schemeClr>
                </a:solidFill>
              </a:rPr>
              <a:t>www.futaba-kenpo.or.jp</a:t>
            </a:r>
            <a:r>
              <a:rPr lang="en-US" altLang="ja-JP" dirty="0">
                <a:solidFill>
                  <a:schemeClr val="bg1">
                    <a:lumMod val="65000"/>
                  </a:schemeClr>
                </a:solidFill>
              </a:rPr>
              <a:t>/member/05_sinsei/page/K03.html</a:t>
            </a:r>
          </a:p>
        </p:txBody>
      </p:sp>
      <p:pic>
        <p:nvPicPr>
          <p:cNvPr id="6" name="図 5">
            <a:extLst>
              <a:ext uri="{FF2B5EF4-FFF2-40B4-BE49-F238E27FC236}">
                <a16:creationId xmlns:a16="http://schemas.microsoft.com/office/drawing/2014/main" id="{F6E23809-A6C5-8741-BB24-F8332BB69C77}"/>
              </a:ext>
            </a:extLst>
          </p:cNvPr>
          <p:cNvPicPr>
            <a:picLocks noChangeAspect="1"/>
          </p:cNvPicPr>
          <p:nvPr/>
        </p:nvPicPr>
        <p:blipFill>
          <a:blip r:embed="rId4">
            <a:extLst>
              <a:ext uri="{BEBA8EAE-BF5A-486C-A8C5-ECC9F3942E4B}">
                <a14:imgProps xmlns:a14="http://schemas.microsoft.com/office/drawing/2010/main">
                  <a14:imgLayer>
                    <a14:imgEffect>
                      <a14:saturation sat="0"/>
                    </a14:imgEffect>
                  </a14:imgLayer>
                </a14:imgProps>
              </a:ext>
            </a:extLst>
          </a:blip>
          <a:stretch>
            <a:fillRect/>
          </a:stretch>
        </p:blipFill>
        <p:spPr>
          <a:xfrm>
            <a:off x="5099215" y="2721356"/>
            <a:ext cx="3407009" cy="2405576"/>
          </a:xfrm>
          <a:prstGeom prst="rect">
            <a:avLst/>
          </a:prstGeom>
        </p:spPr>
      </p:pic>
      <p:sp>
        <p:nvSpPr>
          <p:cNvPr id="8" name="テキスト ボックス 7">
            <a:extLst>
              <a:ext uri="{FF2B5EF4-FFF2-40B4-BE49-F238E27FC236}">
                <a16:creationId xmlns:a16="http://schemas.microsoft.com/office/drawing/2014/main" id="{005FAF2A-40BE-0B46-8EA0-53129CDCCF40}"/>
              </a:ext>
            </a:extLst>
          </p:cNvPr>
          <p:cNvSpPr txBox="1"/>
          <p:nvPr/>
        </p:nvSpPr>
        <p:spPr>
          <a:xfrm>
            <a:off x="567418" y="1272006"/>
            <a:ext cx="8009164" cy="584775"/>
          </a:xfrm>
          <a:prstGeom prst="rect">
            <a:avLst/>
          </a:prstGeom>
          <a:noFill/>
        </p:spPr>
        <p:txBody>
          <a:bodyPr wrap="square" rtlCol="0">
            <a:spAutoFit/>
          </a:bodyPr>
          <a:lstStyle/>
          <a:p>
            <a:pPr algn="ctr"/>
            <a:r>
              <a:rPr lang="ja-JP" altLang="en-US" sz="3200">
                <a:solidFill>
                  <a:schemeClr val="tx1">
                    <a:lumMod val="75000"/>
                    <a:lumOff val="25000"/>
                  </a:schemeClr>
                </a:solidFill>
              </a:rPr>
              <a:t>医療保険で必要な書類</a:t>
            </a:r>
            <a:endParaRPr lang="en-US" altLang="ja-JP" sz="3200"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B87AAA01-2A6E-6D43-9850-FCCC9D153E26}"/>
              </a:ext>
            </a:extLst>
          </p:cNvPr>
          <p:cNvSpPr txBox="1"/>
          <p:nvPr/>
        </p:nvSpPr>
        <p:spPr>
          <a:xfrm>
            <a:off x="582262" y="2036434"/>
            <a:ext cx="3695824" cy="584775"/>
          </a:xfrm>
          <a:prstGeom prst="rect">
            <a:avLst/>
          </a:prstGeom>
          <a:noFill/>
        </p:spPr>
        <p:txBody>
          <a:bodyPr wrap="square" rtlCol="0">
            <a:spAutoFit/>
          </a:bodyPr>
          <a:lstStyle/>
          <a:p>
            <a:pPr algn="ctr"/>
            <a:r>
              <a:rPr lang="ja-JP" altLang="en-US" sz="3200">
                <a:solidFill>
                  <a:schemeClr val="tx1">
                    <a:lumMod val="75000"/>
                    <a:lumOff val="25000"/>
                  </a:schemeClr>
                </a:solidFill>
              </a:rPr>
              <a:t>契約時</a:t>
            </a:r>
            <a:r>
              <a:rPr lang="en-US" altLang="ja-JP" sz="3200" dirty="0">
                <a:solidFill>
                  <a:schemeClr val="tx1">
                    <a:lumMod val="75000"/>
                    <a:lumOff val="25000"/>
                  </a:schemeClr>
                </a:solidFill>
              </a:rPr>
              <a:t>:</a:t>
            </a:r>
            <a:r>
              <a:rPr lang="ja-JP" altLang="en-US" sz="3200">
                <a:solidFill>
                  <a:schemeClr val="tx1">
                    <a:lumMod val="75000"/>
                    <a:lumOff val="25000"/>
                  </a:schemeClr>
                </a:solidFill>
              </a:rPr>
              <a:t>告知書</a:t>
            </a:r>
            <a:endParaRPr lang="en-US" altLang="ja-JP" sz="3200" dirty="0">
              <a:solidFill>
                <a:schemeClr val="tx1">
                  <a:lumMod val="75000"/>
                  <a:lumOff val="25000"/>
                </a:schemeClr>
              </a:solidFill>
            </a:endParaRPr>
          </a:p>
        </p:txBody>
      </p:sp>
      <p:sp>
        <p:nvSpPr>
          <p:cNvPr id="12" name="テキスト ボックス 11">
            <a:extLst>
              <a:ext uri="{FF2B5EF4-FFF2-40B4-BE49-F238E27FC236}">
                <a16:creationId xmlns:a16="http://schemas.microsoft.com/office/drawing/2014/main" id="{25D9AF8F-918F-4546-9B47-F1BD093DC776}"/>
              </a:ext>
            </a:extLst>
          </p:cNvPr>
          <p:cNvSpPr txBox="1"/>
          <p:nvPr/>
        </p:nvSpPr>
        <p:spPr>
          <a:xfrm>
            <a:off x="4880758" y="2028514"/>
            <a:ext cx="3695824" cy="584775"/>
          </a:xfrm>
          <a:prstGeom prst="rect">
            <a:avLst/>
          </a:prstGeom>
          <a:noFill/>
        </p:spPr>
        <p:txBody>
          <a:bodyPr wrap="square" rtlCol="0">
            <a:spAutoFit/>
          </a:bodyPr>
          <a:lstStyle/>
          <a:p>
            <a:pPr algn="ctr"/>
            <a:r>
              <a:rPr lang="ja-JP" altLang="en-US" sz="3200">
                <a:solidFill>
                  <a:schemeClr val="tx1">
                    <a:lumMod val="75000"/>
                    <a:lumOff val="25000"/>
                  </a:schemeClr>
                </a:solidFill>
              </a:rPr>
              <a:t>有事の際</a:t>
            </a:r>
            <a:r>
              <a:rPr lang="en-US" altLang="ja-JP" sz="3200" dirty="0">
                <a:solidFill>
                  <a:schemeClr val="tx1">
                    <a:lumMod val="75000"/>
                    <a:lumOff val="25000"/>
                  </a:schemeClr>
                </a:solidFill>
              </a:rPr>
              <a:t>:</a:t>
            </a:r>
            <a:r>
              <a:rPr lang="ja-JP" altLang="en-US" sz="3200">
                <a:solidFill>
                  <a:schemeClr val="tx1">
                    <a:lumMod val="75000"/>
                    <a:lumOff val="25000"/>
                  </a:schemeClr>
                </a:solidFill>
              </a:rPr>
              <a:t>請求書</a:t>
            </a:r>
            <a:endParaRPr lang="en-US" altLang="ja-JP" sz="3200" dirty="0">
              <a:solidFill>
                <a:schemeClr val="tx1">
                  <a:lumMod val="75000"/>
                  <a:lumOff val="25000"/>
                </a:schemeClr>
              </a:solidFill>
            </a:endParaRPr>
          </a:p>
        </p:txBody>
      </p:sp>
      <p:sp>
        <p:nvSpPr>
          <p:cNvPr id="14" name="正方形/長方形 13">
            <a:extLst>
              <a:ext uri="{FF2B5EF4-FFF2-40B4-BE49-F238E27FC236}">
                <a16:creationId xmlns:a16="http://schemas.microsoft.com/office/drawing/2014/main" id="{6995F1EB-3E38-E440-8314-E34112C8AC03}"/>
              </a:ext>
            </a:extLst>
          </p:cNvPr>
          <p:cNvSpPr/>
          <p:nvPr/>
        </p:nvSpPr>
        <p:spPr>
          <a:xfrm>
            <a:off x="978296" y="2775515"/>
            <a:ext cx="7187408" cy="22002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t>書類の手間を省けば</a:t>
            </a:r>
            <a:endParaRPr kumimoji="1" lang="en-US" altLang="ja-JP" sz="3200" b="1" dirty="0"/>
          </a:p>
          <a:p>
            <a:pPr algn="ctr"/>
            <a:r>
              <a:rPr lang="ja-JP" altLang="en-US" sz="3200" b="1"/>
              <a:t>ユーザにメリットを提供可能では？</a:t>
            </a:r>
            <a:endParaRPr kumimoji="1" lang="ja-JP" altLang="en-US" sz="3200" b="1"/>
          </a:p>
        </p:txBody>
      </p:sp>
    </p:spTree>
    <p:extLst>
      <p:ext uri="{BB962C8B-B14F-4D97-AF65-F5344CB8AC3E}">
        <p14:creationId xmlns:p14="http://schemas.microsoft.com/office/powerpoint/2010/main" val="414929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46D4527E-DF0D-4A4D-9042-35E9359F07B7}"/>
              </a:ext>
            </a:extLst>
          </p:cNvPr>
          <p:cNvSpPr/>
          <p:nvPr/>
        </p:nvSpPr>
        <p:spPr>
          <a:xfrm>
            <a:off x="2753195" y="4103642"/>
            <a:ext cx="3629261" cy="1572773"/>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bg1"/>
                </a:solidFill>
              </a:rPr>
              <a:t>健康状況のデータ</a:t>
            </a:r>
            <a:endParaRPr lang="en-US" altLang="ja-JP" sz="2800" b="1" dirty="0">
              <a:solidFill>
                <a:schemeClr val="bg1"/>
              </a:solidFill>
            </a:endParaRPr>
          </a:p>
          <a:p>
            <a:pPr algn="ctr"/>
            <a:endParaRPr lang="en-US" altLang="ja-JP" sz="2800" dirty="0">
              <a:solidFill>
                <a:schemeClr val="bg1"/>
              </a:solidFill>
            </a:endParaRPr>
          </a:p>
          <a:p>
            <a:pPr algn="ctr"/>
            <a:r>
              <a:rPr lang="ja-JP" altLang="en-US" sz="2800">
                <a:solidFill>
                  <a:schemeClr val="bg1"/>
                </a:solidFill>
              </a:rPr>
              <a:t>ブロックチェーン上</a:t>
            </a:r>
          </a:p>
        </p:txBody>
      </p:sp>
      <p:sp>
        <p:nvSpPr>
          <p:cNvPr id="15" name="テキスト ボックス 14">
            <a:extLst>
              <a:ext uri="{FF2B5EF4-FFF2-40B4-BE49-F238E27FC236}">
                <a16:creationId xmlns:a16="http://schemas.microsoft.com/office/drawing/2014/main" id="{35A341DE-5BB6-E845-84A8-D9170AF3EB5E}"/>
              </a:ext>
            </a:extLst>
          </p:cNvPr>
          <p:cNvSpPr txBox="1"/>
          <p:nvPr/>
        </p:nvSpPr>
        <p:spPr>
          <a:xfrm>
            <a:off x="3762623" y="1975742"/>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11" name="図 10">
            <a:extLst>
              <a:ext uri="{FF2B5EF4-FFF2-40B4-BE49-F238E27FC236}">
                <a16:creationId xmlns:a16="http://schemas.microsoft.com/office/drawing/2014/main" id="{A940ED57-F47A-F249-AA48-1FAB41C91688}"/>
              </a:ext>
            </a:extLst>
          </p:cNvPr>
          <p:cNvPicPr>
            <a:picLocks noChangeAspect="1"/>
          </p:cNvPicPr>
          <p:nvPr/>
        </p:nvPicPr>
        <p:blipFill>
          <a:blip r:embed="rId3"/>
          <a:stretch>
            <a:fillRect/>
          </a:stretch>
        </p:blipFill>
        <p:spPr>
          <a:xfrm>
            <a:off x="553629" y="5166822"/>
            <a:ext cx="762793" cy="762793"/>
          </a:xfrm>
          <a:prstGeom prst="rect">
            <a:avLst/>
          </a:prstGeom>
        </p:spPr>
      </p:pic>
      <p:pic>
        <p:nvPicPr>
          <p:cNvPr id="13" name="図 12">
            <a:extLst>
              <a:ext uri="{FF2B5EF4-FFF2-40B4-BE49-F238E27FC236}">
                <a16:creationId xmlns:a16="http://schemas.microsoft.com/office/drawing/2014/main" id="{5369EEE9-A865-5042-959D-FCD630CDBC4B}"/>
              </a:ext>
            </a:extLst>
          </p:cNvPr>
          <p:cNvPicPr>
            <a:picLocks noChangeAspect="1"/>
          </p:cNvPicPr>
          <p:nvPr/>
        </p:nvPicPr>
        <p:blipFill>
          <a:blip r:embed="rId4"/>
          <a:stretch>
            <a:fillRect/>
          </a:stretch>
        </p:blipFill>
        <p:spPr>
          <a:xfrm>
            <a:off x="7133183" y="5193171"/>
            <a:ext cx="963001" cy="963001"/>
          </a:xfrm>
          <a:prstGeom prst="rect">
            <a:avLst/>
          </a:prstGeom>
        </p:spPr>
      </p:pic>
      <p:pic>
        <p:nvPicPr>
          <p:cNvPr id="20" name="図 19">
            <a:extLst>
              <a:ext uri="{FF2B5EF4-FFF2-40B4-BE49-F238E27FC236}">
                <a16:creationId xmlns:a16="http://schemas.microsoft.com/office/drawing/2014/main" id="{70E27D1D-EF45-B441-89B7-5B421BC7AE0D}"/>
              </a:ext>
            </a:extLst>
          </p:cNvPr>
          <p:cNvPicPr>
            <a:picLocks noChangeAspect="1"/>
          </p:cNvPicPr>
          <p:nvPr/>
        </p:nvPicPr>
        <p:blipFill>
          <a:blip r:embed="rId5"/>
          <a:stretch>
            <a:fillRect/>
          </a:stretch>
        </p:blipFill>
        <p:spPr>
          <a:xfrm>
            <a:off x="4075651" y="2444652"/>
            <a:ext cx="984348" cy="984348"/>
          </a:xfrm>
          <a:prstGeom prst="rect">
            <a:avLst/>
          </a:prstGeom>
        </p:spPr>
      </p:pic>
      <p:sp>
        <p:nvSpPr>
          <p:cNvPr id="38" name="テキスト ボックス 37">
            <a:extLst>
              <a:ext uri="{FF2B5EF4-FFF2-40B4-BE49-F238E27FC236}">
                <a16:creationId xmlns:a16="http://schemas.microsoft.com/office/drawing/2014/main" id="{233579E9-9EC0-5343-8F0A-24A484DC3D89}"/>
              </a:ext>
            </a:extLst>
          </p:cNvPr>
          <p:cNvSpPr txBox="1"/>
          <p:nvPr/>
        </p:nvSpPr>
        <p:spPr>
          <a:xfrm>
            <a:off x="343160" y="4574043"/>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医療機関</a:t>
            </a:r>
            <a:endParaRPr lang="en-US" altLang="ja-JP" sz="3200" dirty="0">
              <a:solidFill>
                <a:schemeClr val="tx1">
                  <a:lumMod val="75000"/>
                  <a:lumOff val="25000"/>
                </a:schemeClr>
              </a:solidFill>
            </a:endParaRPr>
          </a:p>
        </p:txBody>
      </p:sp>
      <p:sp>
        <p:nvSpPr>
          <p:cNvPr id="39" name="テキスト ボックス 38">
            <a:extLst>
              <a:ext uri="{FF2B5EF4-FFF2-40B4-BE49-F238E27FC236}">
                <a16:creationId xmlns:a16="http://schemas.microsoft.com/office/drawing/2014/main" id="{379E68D9-082D-6C49-8DC7-0AEC91105F1A}"/>
              </a:ext>
            </a:extLst>
          </p:cNvPr>
          <p:cNvSpPr txBox="1"/>
          <p:nvPr/>
        </p:nvSpPr>
        <p:spPr>
          <a:xfrm>
            <a:off x="6682460" y="4597642"/>
            <a:ext cx="1929761" cy="584775"/>
          </a:xfrm>
          <a:prstGeom prst="rect">
            <a:avLst/>
          </a:prstGeom>
          <a:noFill/>
        </p:spPr>
        <p:txBody>
          <a:bodyPr wrap="square" rtlCol="0">
            <a:spAutoFit/>
          </a:bodyPr>
          <a:lstStyle/>
          <a:p>
            <a:pPr algn="ctr"/>
            <a:r>
              <a:rPr lang="ja-JP" altLang="en-US" sz="3200">
                <a:solidFill>
                  <a:schemeClr val="tx1">
                    <a:lumMod val="75000"/>
                    <a:lumOff val="25000"/>
                  </a:schemeClr>
                </a:solidFill>
              </a:rPr>
              <a:t>保険会社</a:t>
            </a:r>
            <a:endParaRPr lang="en-US" altLang="ja-JP" sz="3200" dirty="0">
              <a:solidFill>
                <a:schemeClr val="tx1">
                  <a:lumMod val="75000"/>
                  <a:lumOff val="25000"/>
                </a:schemeClr>
              </a:solidFill>
            </a:endParaRPr>
          </a:p>
        </p:txBody>
      </p:sp>
      <p:sp>
        <p:nvSpPr>
          <p:cNvPr id="18" name="テキスト ボックス 17">
            <a:extLst>
              <a:ext uri="{FF2B5EF4-FFF2-40B4-BE49-F238E27FC236}">
                <a16:creationId xmlns:a16="http://schemas.microsoft.com/office/drawing/2014/main" id="{DCA71C62-9CAB-5242-B950-06FAD5563D31}"/>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概要図</a:t>
            </a:r>
          </a:p>
        </p:txBody>
      </p:sp>
      <p:sp>
        <p:nvSpPr>
          <p:cNvPr id="21" name="テキスト ボックス 20">
            <a:extLst>
              <a:ext uri="{FF2B5EF4-FFF2-40B4-BE49-F238E27FC236}">
                <a16:creationId xmlns:a16="http://schemas.microsoft.com/office/drawing/2014/main" id="{B58CD5F4-35B3-E14A-9861-0B8A20AF9D68}"/>
              </a:ext>
            </a:extLst>
          </p:cNvPr>
          <p:cNvSpPr txBox="1"/>
          <p:nvPr/>
        </p:nvSpPr>
        <p:spPr>
          <a:xfrm>
            <a:off x="567418" y="1272006"/>
            <a:ext cx="8009164" cy="584775"/>
          </a:xfrm>
          <a:prstGeom prst="rect">
            <a:avLst/>
          </a:prstGeom>
          <a:noFill/>
        </p:spPr>
        <p:txBody>
          <a:bodyPr wrap="square" rtlCol="0">
            <a:spAutoFit/>
          </a:bodyPr>
          <a:lstStyle/>
          <a:p>
            <a:pPr algn="ctr"/>
            <a:r>
              <a:rPr lang="ja-JP" altLang="en-US" sz="3200" b="1">
                <a:solidFill>
                  <a:schemeClr val="tx1">
                    <a:lumMod val="75000"/>
                    <a:lumOff val="25000"/>
                  </a:schemeClr>
                </a:solidFill>
              </a:rPr>
              <a:t>医療保険における健康状態保証システム</a:t>
            </a:r>
            <a:endParaRPr lang="en-US" altLang="ja-JP" sz="3200" b="1" dirty="0">
              <a:solidFill>
                <a:schemeClr val="tx1">
                  <a:lumMod val="75000"/>
                  <a:lumOff val="25000"/>
                </a:schemeClr>
              </a:solidFill>
            </a:endParaRPr>
          </a:p>
        </p:txBody>
      </p:sp>
      <p:sp>
        <p:nvSpPr>
          <p:cNvPr id="22" name="スライド番号プレースホルダー 2">
            <a:extLst>
              <a:ext uri="{FF2B5EF4-FFF2-40B4-BE49-F238E27FC236}">
                <a16:creationId xmlns:a16="http://schemas.microsoft.com/office/drawing/2014/main" id="{7DD56CB4-AFE5-A843-B2C8-C9F8066DA1BF}"/>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10</a:t>
            </a:fld>
            <a:endParaRPr kumimoji="1" lang="ja-JP" altLang="en-US"/>
          </a:p>
        </p:txBody>
      </p:sp>
      <p:cxnSp>
        <p:nvCxnSpPr>
          <p:cNvPr id="24" name="直線矢印コネクタ 23">
            <a:extLst>
              <a:ext uri="{FF2B5EF4-FFF2-40B4-BE49-F238E27FC236}">
                <a16:creationId xmlns:a16="http://schemas.microsoft.com/office/drawing/2014/main" id="{6C1DC346-1FE4-FD4C-89F3-26BE7DF950C5}"/>
              </a:ext>
            </a:extLst>
          </p:cNvPr>
          <p:cNvCxnSpPr>
            <a:cxnSpLocks/>
            <a:endCxn id="2" idx="1"/>
          </p:cNvCxnSpPr>
          <p:nvPr/>
        </p:nvCxnSpPr>
        <p:spPr>
          <a:xfrm flipV="1">
            <a:off x="1957798" y="4890029"/>
            <a:ext cx="795397" cy="973769"/>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CFDC4BF6-6788-A04C-BD95-9046A61AD911}"/>
              </a:ext>
            </a:extLst>
          </p:cNvPr>
          <p:cNvCxnSpPr>
            <a:cxnSpLocks/>
            <a:stCxn id="13" idx="1"/>
            <a:endCxn id="2" idx="3"/>
          </p:cNvCxnSpPr>
          <p:nvPr/>
        </p:nvCxnSpPr>
        <p:spPr>
          <a:xfrm flipH="1" flipV="1">
            <a:off x="6382456" y="4890029"/>
            <a:ext cx="750727" cy="784643"/>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7B541D20-7283-DB45-9FEE-C10608EAC976}"/>
              </a:ext>
            </a:extLst>
          </p:cNvPr>
          <p:cNvCxnSpPr>
            <a:cxnSpLocks/>
            <a:stCxn id="2" idx="0"/>
            <a:endCxn id="20" idx="2"/>
          </p:cNvCxnSpPr>
          <p:nvPr/>
        </p:nvCxnSpPr>
        <p:spPr>
          <a:xfrm flipH="1" flipV="1">
            <a:off x="4567825" y="3429000"/>
            <a:ext cx="1" cy="674642"/>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pic>
        <p:nvPicPr>
          <p:cNvPr id="16" name="図 15">
            <a:extLst>
              <a:ext uri="{FF2B5EF4-FFF2-40B4-BE49-F238E27FC236}">
                <a16:creationId xmlns:a16="http://schemas.microsoft.com/office/drawing/2014/main" id="{A01CC2FD-E3B6-A840-95AD-B8C04545B24E}"/>
              </a:ext>
            </a:extLst>
          </p:cNvPr>
          <p:cNvPicPr>
            <a:picLocks noChangeAspect="1"/>
          </p:cNvPicPr>
          <p:nvPr/>
        </p:nvPicPr>
        <p:blipFill>
          <a:blip r:embed="rId6"/>
          <a:stretch>
            <a:fillRect/>
          </a:stretch>
        </p:blipFill>
        <p:spPr>
          <a:xfrm>
            <a:off x="1125665" y="5461858"/>
            <a:ext cx="819888" cy="819888"/>
          </a:xfrm>
          <a:prstGeom prst="rect">
            <a:avLst/>
          </a:prstGeom>
        </p:spPr>
      </p:pic>
    </p:spTree>
    <p:extLst>
      <p:ext uri="{BB962C8B-B14F-4D97-AF65-F5344CB8AC3E}">
        <p14:creationId xmlns:p14="http://schemas.microsoft.com/office/powerpoint/2010/main" val="413762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46D4527E-DF0D-4A4D-9042-35E9359F07B7}"/>
              </a:ext>
            </a:extLst>
          </p:cNvPr>
          <p:cNvSpPr/>
          <p:nvPr/>
        </p:nvSpPr>
        <p:spPr>
          <a:xfrm>
            <a:off x="2753195" y="4103642"/>
            <a:ext cx="3629261" cy="1572773"/>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bg1"/>
                </a:solidFill>
              </a:rPr>
              <a:t>健康状況のデータ</a:t>
            </a:r>
            <a:endParaRPr lang="en-US" altLang="ja-JP" sz="2800" b="1" dirty="0">
              <a:solidFill>
                <a:schemeClr val="bg1"/>
              </a:solidFill>
            </a:endParaRPr>
          </a:p>
          <a:p>
            <a:pPr algn="ctr"/>
            <a:endParaRPr lang="en-US" altLang="ja-JP" sz="2800" dirty="0">
              <a:solidFill>
                <a:schemeClr val="bg1"/>
              </a:solidFill>
            </a:endParaRPr>
          </a:p>
          <a:p>
            <a:pPr algn="ctr"/>
            <a:r>
              <a:rPr lang="ja-JP" altLang="en-US" sz="2800">
                <a:solidFill>
                  <a:schemeClr val="bg1"/>
                </a:solidFill>
              </a:rPr>
              <a:t>ブロックチェーン上</a:t>
            </a:r>
          </a:p>
        </p:txBody>
      </p:sp>
      <p:sp>
        <p:nvSpPr>
          <p:cNvPr id="15" name="テキスト ボックス 14">
            <a:extLst>
              <a:ext uri="{FF2B5EF4-FFF2-40B4-BE49-F238E27FC236}">
                <a16:creationId xmlns:a16="http://schemas.microsoft.com/office/drawing/2014/main" id="{35A341DE-5BB6-E845-84A8-D9170AF3EB5E}"/>
              </a:ext>
            </a:extLst>
          </p:cNvPr>
          <p:cNvSpPr txBox="1"/>
          <p:nvPr/>
        </p:nvSpPr>
        <p:spPr>
          <a:xfrm>
            <a:off x="3762623" y="1975742"/>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11" name="図 10">
            <a:extLst>
              <a:ext uri="{FF2B5EF4-FFF2-40B4-BE49-F238E27FC236}">
                <a16:creationId xmlns:a16="http://schemas.microsoft.com/office/drawing/2014/main" id="{A940ED57-F47A-F249-AA48-1FAB41C91688}"/>
              </a:ext>
            </a:extLst>
          </p:cNvPr>
          <p:cNvPicPr>
            <a:picLocks noChangeAspect="1"/>
          </p:cNvPicPr>
          <p:nvPr/>
        </p:nvPicPr>
        <p:blipFill>
          <a:blip r:embed="rId3"/>
          <a:stretch>
            <a:fillRect/>
          </a:stretch>
        </p:blipFill>
        <p:spPr>
          <a:xfrm>
            <a:off x="553629" y="5166822"/>
            <a:ext cx="762793" cy="762793"/>
          </a:xfrm>
          <a:prstGeom prst="rect">
            <a:avLst/>
          </a:prstGeom>
        </p:spPr>
      </p:pic>
      <p:pic>
        <p:nvPicPr>
          <p:cNvPr id="13" name="図 12">
            <a:extLst>
              <a:ext uri="{FF2B5EF4-FFF2-40B4-BE49-F238E27FC236}">
                <a16:creationId xmlns:a16="http://schemas.microsoft.com/office/drawing/2014/main" id="{5369EEE9-A865-5042-959D-FCD630CDBC4B}"/>
              </a:ext>
            </a:extLst>
          </p:cNvPr>
          <p:cNvPicPr>
            <a:picLocks noChangeAspect="1"/>
          </p:cNvPicPr>
          <p:nvPr/>
        </p:nvPicPr>
        <p:blipFill>
          <a:blip r:embed="rId4"/>
          <a:stretch>
            <a:fillRect/>
          </a:stretch>
        </p:blipFill>
        <p:spPr>
          <a:xfrm>
            <a:off x="7133183" y="5193171"/>
            <a:ext cx="963001" cy="963001"/>
          </a:xfrm>
          <a:prstGeom prst="rect">
            <a:avLst/>
          </a:prstGeom>
        </p:spPr>
      </p:pic>
      <p:pic>
        <p:nvPicPr>
          <p:cNvPr id="20" name="図 19">
            <a:extLst>
              <a:ext uri="{FF2B5EF4-FFF2-40B4-BE49-F238E27FC236}">
                <a16:creationId xmlns:a16="http://schemas.microsoft.com/office/drawing/2014/main" id="{70E27D1D-EF45-B441-89B7-5B421BC7AE0D}"/>
              </a:ext>
            </a:extLst>
          </p:cNvPr>
          <p:cNvPicPr>
            <a:picLocks noChangeAspect="1"/>
          </p:cNvPicPr>
          <p:nvPr/>
        </p:nvPicPr>
        <p:blipFill>
          <a:blip r:embed="rId5"/>
          <a:stretch>
            <a:fillRect/>
          </a:stretch>
        </p:blipFill>
        <p:spPr>
          <a:xfrm>
            <a:off x="4075651" y="2444652"/>
            <a:ext cx="984348" cy="984348"/>
          </a:xfrm>
          <a:prstGeom prst="rect">
            <a:avLst/>
          </a:prstGeom>
        </p:spPr>
      </p:pic>
      <p:sp>
        <p:nvSpPr>
          <p:cNvPr id="38" name="テキスト ボックス 37">
            <a:extLst>
              <a:ext uri="{FF2B5EF4-FFF2-40B4-BE49-F238E27FC236}">
                <a16:creationId xmlns:a16="http://schemas.microsoft.com/office/drawing/2014/main" id="{233579E9-9EC0-5343-8F0A-24A484DC3D89}"/>
              </a:ext>
            </a:extLst>
          </p:cNvPr>
          <p:cNvSpPr txBox="1"/>
          <p:nvPr/>
        </p:nvSpPr>
        <p:spPr>
          <a:xfrm>
            <a:off x="343160" y="4574043"/>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医療機関</a:t>
            </a:r>
            <a:endParaRPr lang="en-US" altLang="ja-JP" sz="3200" dirty="0">
              <a:solidFill>
                <a:schemeClr val="tx1">
                  <a:lumMod val="75000"/>
                  <a:lumOff val="25000"/>
                </a:schemeClr>
              </a:solidFill>
            </a:endParaRPr>
          </a:p>
        </p:txBody>
      </p:sp>
      <p:sp>
        <p:nvSpPr>
          <p:cNvPr id="39" name="テキスト ボックス 38">
            <a:extLst>
              <a:ext uri="{FF2B5EF4-FFF2-40B4-BE49-F238E27FC236}">
                <a16:creationId xmlns:a16="http://schemas.microsoft.com/office/drawing/2014/main" id="{379E68D9-082D-6C49-8DC7-0AEC91105F1A}"/>
              </a:ext>
            </a:extLst>
          </p:cNvPr>
          <p:cNvSpPr txBox="1"/>
          <p:nvPr/>
        </p:nvSpPr>
        <p:spPr>
          <a:xfrm>
            <a:off x="6682460" y="4597642"/>
            <a:ext cx="1929761" cy="584775"/>
          </a:xfrm>
          <a:prstGeom prst="rect">
            <a:avLst/>
          </a:prstGeom>
          <a:noFill/>
        </p:spPr>
        <p:txBody>
          <a:bodyPr wrap="square" rtlCol="0">
            <a:spAutoFit/>
          </a:bodyPr>
          <a:lstStyle/>
          <a:p>
            <a:pPr algn="ctr"/>
            <a:r>
              <a:rPr lang="ja-JP" altLang="en-US" sz="3200">
                <a:solidFill>
                  <a:schemeClr val="tx1">
                    <a:lumMod val="75000"/>
                    <a:lumOff val="25000"/>
                  </a:schemeClr>
                </a:solidFill>
              </a:rPr>
              <a:t>保険会社</a:t>
            </a:r>
            <a:endParaRPr lang="en-US" altLang="ja-JP" sz="3200" dirty="0">
              <a:solidFill>
                <a:schemeClr val="tx1">
                  <a:lumMod val="75000"/>
                  <a:lumOff val="25000"/>
                </a:schemeClr>
              </a:solidFill>
            </a:endParaRPr>
          </a:p>
        </p:txBody>
      </p:sp>
      <p:sp>
        <p:nvSpPr>
          <p:cNvPr id="18" name="テキスト ボックス 17">
            <a:extLst>
              <a:ext uri="{FF2B5EF4-FFF2-40B4-BE49-F238E27FC236}">
                <a16:creationId xmlns:a16="http://schemas.microsoft.com/office/drawing/2014/main" id="{DCA71C62-9CAB-5242-B950-06FAD5563D31}"/>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概要図</a:t>
            </a:r>
          </a:p>
        </p:txBody>
      </p:sp>
      <p:sp>
        <p:nvSpPr>
          <p:cNvPr id="21" name="テキスト ボックス 20">
            <a:extLst>
              <a:ext uri="{FF2B5EF4-FFF2-40B4-BE49-F238E27FC236}">
                <a16:creationId xmlns:a16="http://schemas.microsoft.com/office/drawing/2014/main" id="{B58CD5F4-35B3-E14A-9861-0B8A20AF9D68}"/>
              </a:ext>
            </a:extLst>
          </p:cNvPr>
          <p:cNvSpPr txBox="1"/>
          <p:nvPr/>
        </p:nvSpPr>
        <p:spPr>
          <a:xfrm>
            <a:off x="567418" y="1272006"/>
            <a:ext cx="8009164" cy="584775"/>
          </a:xfrm>
          <a:prstGeom prst="rect">
            <a:avLst/>
          </a:prstGeom>
          <a:noFill/>
        </p:spPr>
        <p:txBody>
          <a:bodyPr wrap="square" rtlCol="0">
            <a:spAutoFit/>
          </a:bodyPr>
          <a:lstStyle/>
          <a:p>
            <a:pPr algn="ctr"/>
            <a:r>
              <a:rPr lang="ja-JP" altLang="en-US" sz="3200" b="1">
                <a:solidFill>
                  <a:schemeClr val="tx1">
                    <a:lumMod val="75000"/>
                    <a:lumOff val="25000"/>
                  </a:schemeClr>
                </a:solidFill>
              </a:rPr>
              <a:t>医療保険における健康状態保証システム</a:t>
            </a:r>
            <a:endParaRPr lang="en-US" altLang="ja-JP" sz="3200" b="1" dirty="0">
              <a:solidFill>
                <a:schemeClr val="tx1">
                  <a:lumMod val="75000"/>
                  <a:lumOff val="25000"/>
                </a:schemeClr>
              </a:solidFill>
            </a:endParaRPr>
          </a:p>
        </p:txBody>
      </p:sp>
      <p:sp>
        <p:nvSpPr>
          <p:cNvPr id="22" name="スライド番号プレースホルダー 2">
            <a:extLst>
              <a:ext uri="{FF2B5EF4-FFF2-40B4-BE49-F238E27FC236}">
                <a16:creationId xmlns:a16="http://schemas.microsoft.com/office/drawing/2014/main" id="{7DD56CB4-AFE5-A843-B2C8-C9F8066DA1BF}"/>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11</a:t>
            </a:fld>
            <a:endParaRPr kumimoji="1" lang="ja-JP" altLang="en-US"/>
          </a:p>
        </p:txBody>
      </p:sp>
      <p:cxnSp>
        <p:nvCxnSpPr>
          <p:cNvPr id="24" name="直線矢印コネクタ 23">
            <a:extLst>
              <a:ext uri="{FF2B5EF4-FFF2-40B4-BE49-F238E27FC236}">
                <a16:creationId xmlns:a16="http://schemas.microsoft.com/office/drawing/2014/main" id="{6C1DC346-1FE4-FD4C-89F3-26BE7DF950C5}"/>
              </a:ext>
            </a:extLst>
          </p:cNvPr>
          <p:cNvCxnSpPr>
            <a:cxnSpLocks/>
            <a:endCxn id="2" idx="1"/>
          </p:cNvCxnSpPr>
          <p:nvPr/>
        </p:nvCxnSpPr>
        <p:spPr>
          <a:xfrm flipV="1">
            <a:off x="1957798" y="4890029"/>
            <a:ext cx="795397" cy="973769"/>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CFDC4BF6-6788-A04C-BD95-9046A61AD911}"/>
              </a:ext>
            </a:extLst>
          </p:cNvPr>
          <p:cNvCxnSpPr>
            <a:cxnSpLocks/>
            <a:stCxn id="13" idx="1"/>
            <a:endCxn id="2" idx="3"/>
          </p:cNvCxnSpPr>
          <p:nvPr/>
        </p:nvCxnSpPr>
        <p:spPr>
          <a:xfrm flipH="1" flipV="1">
            <a:off x="6382456" y="4890029"/>
            <a:ext cx="750727" cy="784643"/>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7B541D20-7283-DB45-9FEE-C10608EAC976}"/>
              </a:ext>
            </a:extLst>
          </p:cNvPr>
          <p:cNvCxnSpPr>
            <a:cxnSpLocks/>
            <a:stCxn id="2" idx="0"/>
            <a:endCxn id="20" idx="2"/>
          </p:cNvCxnSpPr>
          <p:nvPr/>
        </p:nvCxnSpPr>
        <p:spPr>
          <a:xfrm flipH="1" flipV="1">
            <a:off x="4567825" y="3429000"/>
            <a:ext cx="1" cy="674642"/>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16" name="角丸四角形吹き出し 15">
            <a:extLst>
              <a:ext uri="{FF2B5EF4-FFF2-40B4-BE49-F238E27FC236}">
                <a16:creationId xmlns:a16="http://schemas.microsoft.com/office/drawing/2014/main" id="{91AA4EDA-E37B-DE4B-B271-DE210AC95FD3}"/>
              </a:ext>
            </a:extLst>
          </p:cNvPr>
          <p:cNvSpPr/>
          <p:nvPr/>
        </p:nvSpPr>
        <p:spPr>
          <a:xfrm>
            <a:off x="1201613" y="1894970"/>
            <a:ext cx="2561009" cy="997250"/>
          </a:xfrm>
          <a:prstGeom prst="wedgeRoundRectCallout">
            <a:avLst>
              <a:gd name="adj1" fmla="val 55131"/>
              <a:gd name="adj2" fmla="val 20786"/>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bg1"/>
                </a:solidFill>
              </a:rPr>
              <a:t>告知書不要</a:t>
            </a:r>
          </a:p>
        </p:txBody>
      </p:sp>
      <p:sp>
        <p:nvSpPr>
          <p:cNvPr id="17" name="角丸四角形吹き出し 16">
            <a:extLst>
              <a:ext uri="{FF2B5EF4-FFF2-40B4-BE49-F238E27FC236}">
                <a16:creationId xmlns:a16="http://schemas.microsoft.com/office/drawing/2014/main" id="{8848131C-8727-3C45-85A0-78AC1BD0D21A}"/>
              </a:ext>
            </a:extLst>
          </p:cNvPr>
          <p:cNvSpPr/>
          <p:nvPr/>
        </p:nvSpPr>
        <p:spPr>
          <a:xfrm>
            <a:off x="1195005" y="3036860"/>
            <a:ext cx="2567618" cy="997250"/>
          </a:xfrm>
          <a:prstGeom prst="wedgeRoundRectCallout">
            <a:avLst>
              <a:gd name="adj1" fmla="val 55918"/>
              <a:gd name="adj2" fmla="val -20148"/>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bg1"/>
                </a:solidFill>
              </a:rPr>
              <a:t>トークンで</a:t>
            </a:r>
            <a:endParaRPr kumimoji="1" lang="en-US" altLang="ja-JP" sz="2800" dirty="0">
              <a:solidFill>
                <a:schemeClr val="bg1"/>
              </a:solidFill>
            </a:endParaRPr>
          </a:p>
          <a:p>
            <a:pPr algn="ctr"/>
            <a:r>
              <a:rPr kumimoji="1" lang="ja-JP" altLang="en-US" sz="2800">
                <a:solidFill>
                  <a:schemeClr val="bg1"/>
                </a:solidFill>
              </a:rPr>
              <a:t>やりとり</a:t>
            </a:r>
          </a:p>
        </p:txBody>
      </p:sp>
      <p:sp>
        <p:nvSpPr>
          <p:cNvPr id="23" name="角丸四角形吹き出し 22">
            <a:extLst>
              <a:ext uri="{FF2B5EF4-FFF2-40B4-BE49-F238E27FC236}">
                <a16:creationId xmlns:a16="http://schemas.microsoft.com/office/drawing/2014/main" id="{563AD554-BFE5-784D-9F38-6A8F91D73BBC}"/>
              </a:ext>
            </a:extLst>
          </p:cNvPr>
          <p:cNvSpPr/>
          <p:nvPr/>
        </p:nvSpPr>
        <p:spPr>
          <a:xfrm>
            <a:off x="5373027" y="2438201"/>
            <a:ext cx="3167930" cy="997250"/>
          </a:xfrm>
          <a:prstGeom prst="wedgeRoundRectCallout">
            <a:avLst>
              <a:gd name="adj1" fmla="val -54669"/>
              <a:gd name="adj2" fmla="val 19149"/>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bg1"/>
                </a:solidFill>
              </a:rPr>
              <a:t>保険金の受取も</a:t>
            </a:r>
            <a:endParaRPr kumimoji="1" lang="en-US" altLang="ja-JP" sz="2800" dirty="0">
              <a:solidFill>
                <a:schemeClr val="bg1"/>
              </a:solidFill>
            </a:endParaRPr>
          </a:p>
          <a:p>
            <a:pPr algn="ctr"/>
            <a:r>
              <a:rPr lang="ja-JP" altLang="en-US" sz="2800">
                <a:solidFill>
                  <a:schemeClr val="bg1"/>
                </a:solidFill>
              </a:rPr>
              <a:t>書類不要</a:t>
            </a:r>
            <a:endParaRPr kumimoji="1" lang="en-US" altLang="ja-JP" sz="2800" dirty="0">
              <a:solidFill>
                <a:schemeClr val="bg1"/>
              </a:solidFill>
            </a:endParaRPr>
          </a:p>
        </p:txBody>
      </p:sp>
      <p:pic>
        <p:nvPicPr>
          <p:cNvPr id="19" name="図 18">
            <a:extLst>
              <a:ext uri="{FF2B5EF4-FFF2-40B4-BE49-F238E27FC236}">
                <a16:creationId xmlns:a16="http://schemas.microsoft.com/office/drawing/2014/main" id="{D03F0FBE-3209-0D4F-84B2-56978EB84621}"/>
              </a:ext>
            </a:extLst>
          </p:cNvPr>
          <p:cNvPicPr>
            <a:picLocks noChangeAspect="1"/>
          </p:cNvPicPr>
          <p:nvPr/>
        </p:nvPicPr>
        <p:blipFill>
          <a:blip r:embed="rId6"/>
          <a:stretch>
            <a:fillRect/>
          </a:stretch>
        </p:blipFill>
        <p:spPr>
          <a:xfrm>
            <a:off x="1125665" y="5461858"/>
            <a:ext cx="819888" cy="819888"/>
          </a:xfrm>
          <a:prstGeom prst="rect">
            <a:avLst/>
          </a:prstGeom>
        </p:spPr>
      </p:pic>
    </p:spTree>
    <p:extLst>
      <p:ext uri="{BB962C8B-B14F-4D97-AF65-F5344CB8AC3E}">
        <p14:creationId xmlns:p14="http://schemas.microsoft.com/office/powerpoint/2010/main" val="128615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46D4527E-DF0D-4A4D-9042-35E9359F07B7}"/>
              </a:ext>
            </a:extLst>
          </p:cNvPr>
          <p:cNvSpPr/>
          <p:nvPr/>
        </p:nvSpPr>
        <p:spPr>
          <a:xfrm>
            <a:off x="2753195" y="4103642"/>
            <a:ext cx="3629261" cy="1572773"/>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bg1"/>
                </a:solidFill>
              </a:rPr>
              <a:t>健康状況のデータ</a:t>
            </a:r>
            <a:endParaRPr lang="en-US" altLang="ja-JP" sz="2800" b="1" dirty="0">
              <a:solidFill>
                <a:schemeClr val="bg1"/>
              </a:solidFill>
            </a:endParaRPr>
          </a:p>
          <a:p>
            <a:pPr algn="ctr"/>
            <a:endParaRPr lang="en-US" altLang="ja-JP" sz="2800" dirty="0">
              <a:solidFill>
                <a:schemeClr val="bg1"/>
              </a:solidFill>
            </a:endParaRPr>
          </a:p>
          <a:p>
            <a:pPr algn="ctr"/>
            <a:r>
              <a:rPr lang="ja-JP" altLang="en-US" sz="2800">
                <a:solidFill>
                  <a:schemeClr val="bg1"/>
                </a:solidFill>
              </a:rPr>
              <a:t>ブロックチェーン上</a:t>
            </a:r>
          </a:p>
        </p:txBody>
      </p:sp>
      <p:sp>
        <p:nvSpPr>
          <p:cNvPr id="15" name="テキスト ボックス 14">
            <a:extLst>
              <a:ext uri="{FF2B5EF4-FFF2-40B4-BE49-F238E27FC236}">
                <a16:creationId xmlns:a16="http://schemas.microsoft.com/office/drawing/2014/main" id="{35A341DE-5BB6-E845-84A8-D9170AF3EB5E}"/>
              </a:ext>
            </a:extLst>
          </p:cNvPr>
          <p:cNvSpPr txBox="1"/>
          <p:nvPr/>
        </p:nvSpPr>
        <p:spPr>
          <a:xfrm>
            <a:off x="3762623" y="1975742"/>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11" name="図 10">
            <a:extLst>
              <a:ext uri="{FF2B5EF4-FFF2-40B4-BE49-F238E27FC236}">
                <a16:creationId xmlns:a16="http://schemas.microsoft.com/office/drawing/2014/main" id="{A940ED57-F47A-F249-AA48-1FAB41C91688}"/>
              </a:ext>
            </a:extLst>
          </p:cNvPr>
          <p:cNvPicPr>
            <a:picLocks noChangeAspect="1"/>
          </p:cNvPicPr>
          <p:nvPr/>
        </p:nvPicPr>
        <p:blipFill>
          <a:blip r:embed="rId3"/>
          <a:stretch>
            <a:fillRect/>
          </a:stretch>
        </p:blipFill>
        <p:spPr>
          <a:xfrm>
            <a:off x="553629" y="5166822"/>
            <a:ext cx="762793" cy="762793"/>
          </a:xfrm>
          <a:prstGeom prst="rect">
            <a:avLst/>
          </a:prstGeom>
        </p:spPr>
      </p:pic>
      <p:pic>
        <p:nvPicPr>
          <p:cNvPr id="13" name="図 12">
            <a:extLst>
              <a:ext uri="{FF2B5EF4-FFF2-40B4-BE49-F238E27FC236}">
                <a16:creationId xmlns:a16="http://schemas.microsoft.com/office/drawing/2014/main" id="{5369EEE9-A865-5042-959D-FCD630CDBC4B}"/>
              </a:ext>
            </a:extLst>
          </p:cNvPr>
          <p:cNvPicPr>
            <a:picLocks noChangeAspect="1"/>
          </p:cNvPicPr>
          <p:nvPr/>
        </p:nvPicPr>
        <p:blipFill>
          <a:blip r:embed="rId4"/>
          <a:stretch>
            <a:fillRect/>
          </a:stretch>
        </p:blipFill>
        <p:spPr>
          <a:xfrm>
            <a:off x="7133183" y="5193171"/>
            <a:ext cx="963001" cy="963001"/>
          </a:xfrm>
          <a:prstGeom prst="rect">
            <a:avLst/>
          </a:prstGeom>
        </p:spPr>
      </p:pic>
      <p:pic>
        <p:nvPicPr>
          <p:cNvPr id="20" name="図 19">
            <a:extLst>
              <a:ext uri="{FF2B5EF4-FFF2-40B4-BE49-F238E27FC236}">
                <a16:creationId xmlns:a16="http://schemas.microsoft.com/office/drawing/2014/main" id="{70E27D1D-EF45-B441-89B7-5B421BC7AE0D}"/>
              </a:ext>
            </a:extLst>
          </p:cNvPr>
          <p:cNvPicPr>
            <a:picLocks noChangeAspect="1"/>
          </p:cNvPicPr>
          <p:nvPr/>
        </p:nvPicPr>
        <p:blipFill>
          <a:blip r:embed="rId5"/>
          <a:stretch>
            <a:fillRect/>
          </a:stretch>
        </p:blipFill>
        <p:spPr>
          <a:xfrm>
            <a:off x="4075651" y="2444652"/>
            <a:ext cx="984348" cy="984348"/>
          </a:xfrm>
          <a:prstGeom prst="rect">
            <a:avLst/>
          </a:prstGeom>
        </p:spPr>
      </p:pic>
      <p:sp>
        <p:nvSpPr>
          <p:cNvPr id="38" name="テキスト ボックス 37">
            <a:extLst>
              <a:ext uri="{FF2B5EF4-FFF2-40B4-BE49-F238E27FC236}">
                <a16:creationId xmlns:a16="http://schemas.microsoft.com/office/drawing/2014/main" id="{233579E9-9EC0-5343-8F0A-24A484DC3D89}"/>
              </a:ext>
            </a:extLst>
          </p:cNvPr>
          <p:cNvSpPr txBox="1"/>
          <p:nvPr/>
        </p:nvSpPr>
        <p:spPr>
          <a:xfrm>
            <a:off x="343160" y="4574043"/>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医療機関</a:t>
            </a:r>
            <a:endParaRPr lang="en-US" altLang="ja-JP" sz="3200" dirty="0">
              <a:solidFill>
                <a:schemeClr val="tx1">
                  <a:lumMod val="75000"/>
                  <a:lumOff val="25000"/>
                </a:schemeClr>
              </a:solidFill>
            </a:endParaRPr>
          </a:p>
        </p:txBody>
      </p:sp>
      <p:sp>
        <p:nvSpPr>
          <p:cNvPr id="39" name="テキスト ボックス 38">
            <a:extLst>
              <a:ext uri="{FF2B5EF4-FFF2-40B4-BE49-F238E27FC236}">
                <a16:creationId xmlns:a16="http://schemas.microsoft.com/office/drawing/2014/main" id="{379E68D9-082D-6C49-8DC7-0AEC91105F1A}"/>
              </a:ext>
            </a:extLst>
          </p:cNvPr>
          <p:cNvSpPr txBox="1"/>
          <p:nvPr/>
        </p:nvSpPr>
        <p:spPr>
          <a:xfrm>
            <a:off x="6682460" y="4597642"/>
            <a:ext cx="1929761" cy="584775"/>
          </a:xfrm>
          <a:prstGeom prst="rect">
            <a:avLst/>
          </a:prstGeom>
          <a:noFill/>
        </p:spPr>
        <p:txBody>
          <a:bodyPr wrap="square" rtlCol="0">
            <a:spAutoFit/>
          </a:bodyPr>
          <a:lstStyle/>
          <a:p>
            <a:pPr algn="ctr"/>
            <a:r>
              <a:rPr lang="ja-JP" altLang="en-US" sz="3200">
                <a:solidFill>
                  <a:schemeClr val="tx1">
                    <a:lumMod val="75000"/>
                    <a:lumOff val="25000"/>
                  </a:schemeClr>
                </a:solidFill>
              </a:rPr>
              <a:t>保険会社</a:t>
            </a:r>
            <a:endParaRPr lang="en-US" altLang="ja-JP" sz="3200" dirty="0">
              <a:solidFill>
                <a:schemeClr val="tx1">
                  <a:lumMod val="75000"/>
                  <a:lumOff val="25000"/>
                </a:schemeClr>
              </a:solidFill>
            </a:endParaRPr>
          </a:p>
        </p:txBody>
      </p:sp>
      <p:sp>
        <p:nvSpPr>
          <p:cNvPr id="18" name="テキスト ボックス 17">
            <a:extLst>
              <a:ext uri="{FF2B5EF4-FFF2-40B4-BE49-F238E27FC236}">
                <a16:creationId xmlns:a16="http://schemas.microsoft.com/office/drawing/2014/main" id="{DCA71C62-9CAB-5242-B950-06FAD5563D31}"/>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概要図</a:t>
            </a:r>
          </a:p>
        </p:txBody>
      </p:sp>
      <p:sp>
        <p:nvSpPr>
          <p:cNvPr id="21" name="テキスト ボックス 20">
            <a:extLst>
              <a:ext uri="{FF2B5EF4-FFF2-40B4-BE49-F238E27FC236}">
                <a16:creationId xmlns:a16="http://schemas.microsoft.com/office/drawing/2014/main" id="{B58CD5F4-35B3-E14A-9861-0B8A20AF9D68}"/>
              </a:ext>
            </a:extLst>
          </p:cNvPr>
          <p:cNvSpPr txBox="1"/>
          <p:nvPr/>
        </p:nvSpPr>
        <p:spPr>
          <a:xfrm>
            <a:off x="567418" y="1272006"/>
            <a:ext cx="8009164" cy="584775"/>
          </a:xfrm>
          <a:prstGeom prst="rect">
            <a:avLst/>
          </a:prstGeom>
          <a:noFill/>
        </p:spPr>
        <p:txBody>
          <a:bodyPr wrap="square" rtlCol="0">
            <a:spAutoFit/>
          </a:bodyPr>
          <a:lstStyle/>
          <a:p>
            <a:pPr algn="ctr"/>
            <a:r>
              <a:rPr lang="ja-JP" altLang="en-US" sz="3200" b="1">
                <a:solidFill>
                  <a:schemeClr val="tx1">
                    <a:lumMod val="75000"/>
                    <a:lumOff val="25000"/>
                  </a:schemeClr>
                </a:solidFill>
              </a:rPr>
              <a:t>医療保険における健康状態保証システム</a:t>
            </a:r>
            <a:endParaRPr lang="en-US" altLang="ja-JP" sz="3200" b="1" dirty="0">
              <a:solidFill>
                <a:schemeClr val="tx1">
                  <a:lumMod val="75000"/>
                  <a:lumOff val="25000"/>
                </a:schemeClr>
              </a:solidFill>
            </a:endParaRPr>
          </a:p>
        </p:txBody>
      </p:sp>
      <p:sp>
        <p:nvSpPr>
          <p:cNvPr id="22" name="スライド番号プレースホルダー 2">
            <a:extLst>
              <a:ext uri="{FF2B5EF4-FFF2-40B4-BE49-F238E27FC236}">
                <a16:creationId xmlns:a16="http://schemas.microsoft.com/office/drawing/2014/main" id="{7DD56CB4-AFE5-A843-B2C8-C9F8066DA1BF}"/>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12</a:t>
            </a:fld>
            <a:endParaRPr kumimoji="1" lang="ja-JP" altLang="en-US"/>
          </a:p>
        </p:txBody>
      </p:sp>
      <p:cxnSp>
        <p:nvCxnSpPr>
          <p:cNvPr id="24" name="直線矢印コネクタ 23">
            <a:extLst>
              <a:ext uri="{FF2B5EF4-FFF2-40B4-BE49-F238E27FC236}">
                <a16:creationId xmlns:a16="http://schemas.microsoft.com/office/drawing/2014/main" id="{6C1DC346-1FE4-FD4C-89F3-26BE7DF950C5}"/>
              </a:ext>
            </a:extLst>
          </p:cNvPr>
          <p:cNvCxnSpPr>
            <a:cxnSpLocks/>
            <a:endCxn id="2" idx="1"/>
          </p:cNvCxnSpPr>
          <p:nvPr/>
        </p:nvCxnSpPr>
        <p:spPr>
          <a:xfrm flipV="1">
            <a:off x="1957798" y="4890029"/>
            <a:ext cx="795397" cy="973769"/>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CFDC4BF6-6788-A04C-BD95-9046A61AD911}"/>
              </a:ext>
            </a:extLst>
          </p:cNvPr>
          <p:cNvCxnSpPr>
            <a:cxnSpLocks/>
            <a:stCxn id="13" idx="1"/>
            <a:endCxn id="2" idx="3"/>
          </p:cNvCxnSpPr>
          <p:nvPr/>
        </p:nvCxnSpPr>
        <p:spPr>
          <a:xfrm flipH="1" flipV="1">
            <a:off x="6382456" y="4890029"/>
            <a:ext cx="750727" cy="784643"/>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7B541D20-7283-DB45-9FEE-C10608EAC976}"/>
              </a:ext>
            </a:extLst>
          </p:cNvPr>
          <p:cNvCxnSpPr>
            <a:cxnSpLocks/>
            <a:stCxn id="2" idx="0"/>
            <a:endCxn id="20" idx="2"/>
          </p:cNvCxnSpPr>
          <p:nvPr/>
        </p:nvCxnSpPr>
        <p:spPr>
          <a:xfrm flipH="1" flipV="1">
            <a:off x="4567825" y="3429000"/>
            <a:ext cx="1" cy="674642"/>
          </a:xfrm>
          <a:prstGeom prst="straightConnector1">
            <a:avLst/>
          </a:prstGeom>
          <a:ln>
            <a:solidFill>
              <a:schemeClr val="tx1">
                <a:lumMod val="75000"/>
                <a:lumOff val="25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17" name="角丸四角形吹き出し 16">
            <a:extLst>
              <a:ext uri="{FF2B5EF4-FFF2-40B4-BE49-F238E27FC236}">
                <a16:creationId xmlns:a16="http://schemas.microsoft.com/office/drawing/2014/main" id="{8848131C-8727-3C45-85A0-78AC1BD0D21A}"/>
              </a:ext>
            </a:extLst>
          </p:cNvPr>
          <p:cNvSpPr/>
          <p:nvPr/>
        </p:nvSpPr>
        <p:spPr>
          <a:xfrm>
            <a:off x="470311" y="2682419"/>
            <a:ext cx="3113167" cy="1233542"/>
          </a:xfrm>
          <a:prstGeom prst="wedgeRoundRectCallout">
            <a:avLst>
              <a:gd name="adj1" fmla="val -22178"/>
              <a:gd name="adj2" fmla="val 66877"/>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bg1"/>
                </a:solidFill>
              </a:rPr>
              <a:t>ユーザの過去の</a:t>
            </a:r>
            <a:endParaRPr kumimoji="1" lang="en-US" altLang="ja-JP" sz="2800" dirty="0">
              <a:solidFill>
                <a:schemeClr val="bg1"/>
              </a:solidFill>
            </a:endParaRPr>
          </a:p>
          <a:p>
            <a:pPr algn="ctr"/>
            <a:r>
              <a:rPr lang="ja-JP" altLang="en-US" sz="2800">
                <a:solidFill>
                  <a:schemeClr val="bg1"/>
                </a:solidFill>
              </a:rPr>
              <a:t>病歴を参照</a:t>
            </a:r>
            <a:endParaRPr kumimoji="1" lang="ja-JP" altLang="en-US" sz="2800">
              <a:solidFill>
                <a:schemeClr val="bg1"/>
              </a:solidFill>
            </a:endParaRPr>
          </a:p>
        </p:txBody>
      </p:sp>
      <p:sp>
        <p:nvSpPr>
          <p:cNvPr id="19" name="角丸四角形吹き出し 18">
            <a:extLst>
              <a:ext uri="{FF2B5EF4-FFF2-40B4-BE49-F238E27FC236}">
                <a16:creationId xmlns:a16="http://schemas.microsoft.com/office/drawing/2014/main" id="{0C9C5379-03FD-2349-9F92-B68F831F3DF8}"/>
              </a:ext>
            </a:extLst>
          </p:cNvPr>
          <p:cNvSpPr/>
          <p:nvPr/>
        </p:nvSpPr>
        <p:spPr>
          <a:xfrm>
            <a:off x="5576599" y="2682419"/>
            <a:ext cx="3113167" cy="1233542"/>
          </a:xfrm>
          <a:prstGeom prst="wedgeRoundRectCallout">
            <a:avLst>
              <a:gd name="adj1" fmla="val 22929"/>
              <a:gd name="adj2" fmla="val 64230"/>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煩わしい運用を</a:t>
            </a:r>
            <a:endParaRPr lang="en-US" altLang="ja-JP" sz="2800" dirty="0">
              <a:solidFill>
                <a:schemeClr val="bg1"/>
              </a:solidFill>
            </a:endParaRPr>
          </a:p>
          <a:p>
            <a:pPr algn="ctr"/>
            <a:r>
              <a:rPr kumimoji="1" lang="ja-JP" altLang="en-US" sz="2800">
                <a:solidFill>
                  <a:schemeClr val="bg1"/>
                </a:solidFill>
              </a:rPr>
              <a:t>簡素化</a:t>
            </a:r>
            <a:endParaRPr kumimoji="1" lang="en-US" altLang="ja-JP" sz="2800" dirty="0">
              <a:solidFill>
                <a:schemeClr val="bg1"/>
              </a:solidFill>
            </a:endParaRPr>
          </a:p>
        </p:txBody>
      </p:sp>
      <p:pic>
        <p:nvPicPr>
          <p:cNvPr id="23" name="図 22">
            <a:extLst>
              <a:ext uri="{FF2B5EF4-FFF2-40B4-BE49-F238E27FC236}">
                <a16:creationId xmlns:a16="http://schemas.microsoft.com/office/drawing/2014/main" id="{D73E5BF0-C60C-CA4B-8012-6665DF7DB51E}"/>
              </a:ext>
            </a:extLst>
          </p:cNvPr>
          <p:cNvPicPr>
            <a:picLocks noChangeAspect="1"/>
          </p:cNvPicPr>
          <p:nvPr/>
        </p:nvPicPr>
        <p:blipFill>
          <a:blip r:embed="rId6"/>
          <a:stretch>
            <a:fillRect/>
          </a:stretch>
        </p:blipFill>
        <p:spPr>
          <a:xfrm>
            <a:off x="1125665" y="5461858"/>
            <a:ext cx="819888" cy="819888"/>
          </a:xfrm>
          <a:prstGeom prst="rect">
            <a:avLst/>
          </a:prstGeom>
        </p:spPr>
      </p:pic>
    </p:spTree>
    <p:extLst>
      <p:ext uri="{BB962C8B-B14F-4D97-AF65-F5344CB8AC3E}">
        <p14:creationId xmlns:p14="http://schemas.microsoft.com/office/powerpoint/2010/main" val="395920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6F299E3-62D2-1D4F-BAA5-63AE64D0C097}"/>
              </a:ext>
            </a:extLst>
          </p:cNvPr>
          <p:cNvSpPr/>
          <p:nvPr/>
        </p:nvSpPr>
        <p:spPr>
          <a:xfrm>
            <a:off x="722539" y="1687970"/>
            <a:ext cx="1530803" cy="342696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キーパートナー</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保険会社</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保険代理店</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医療機関</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（勤務先）</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（自治体）</a:t>
            </a:r>
          </a:p>
        </p:txBody>
      </p:sp>
      <p:sp>
        <p:nvSpPr>
          <p:cNvPr id="7" name="正方形/長方形 6">
            <a:extLst>
              <a:ext uri="{FF2B5EF4-FFF2-40B4-BE49-F238E27FC236}">
                <a16:creationId xmlns:a16="http://schemas.microsoft.com/office/drawing/2014/main" id="{64EC0245-8890-8948-A3D3-C0CC1CBCFF3A}"/>
              </a:ext>
            </a:extLst>
          </p:cNvPr>
          <p:cNvSpPr/>
          <p:nvPr/>
        </p:nvSpPr>
        <p:spPr>
          <a:xfrm>
            <a:off x="2270692" y="1687970"/>
            <a:ext cx="1530803" cy="185533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アクティビティ</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顧客に利点をを</a:t>
            </a:r>
            <a:endParaRPr lang="en-US" altLang="ja-JP" sz="1350" dirty="0">
              <a:solidFill>
                <a:schemeClr val="tx1"/>
              </a:solidFill>
            </a:endParaRPr>
          </a:p>
          <a:p>
            <a:pPr algn="ctr"/>
            <a:r>
              <a:rPr lang="ja-JP" altLang="en-US" sz="1350">
                <a:solidFill>
                  <a:schemeClr val="tx1"/>
                </a:solidFill>
              </a:rPr>
              <a:t>感じさせる</a:t>
            </a:r>
            <a:endParaRPr lang="en-US" altLang="ja-JP" sz="1350" dirty="0">
              <a:solidFill>
                <a:schemeClr val="tx1"/>
              </a:solidFill>
            </a:endParaRPr>
          </a:p>
          <a:p>
            <a:pPr algn="ctr"/>
            <a:r>
              <a:rPr lang="ja-JP" altLang="en-US" sz="1350">
                <a:solidFill>
                  <a:schemeClr val="tx1"/>
                </a:solidFill>
              </a:rPr>
              <a:t>マーケティング</a:t>
            </a:r>
          </a:p>
        </p:txBody>
      </p:sp>
      <p:sp>
        <p:nvSpPr>
          <p:cNvPr id="8" name="正方形/長方形 7">
            <a:extLst>
              <a:ext uri="{FF2B5EF4-FFF2-40B4-BE49-F238E27FC236}">
                <a16:creationId xmlns:a16="http://schemas.microsoft.com/office/drawing/2014/main" id="{51774F02-4DAD-E647-8C92-63C421BE3AA6}"/>
              </a:ext>
            </a:extLst>
          </p:cNvPr>
          <p:cNvSpPr/>
          <p:nvPr/>
        </p:nvSpPr>
        <p:spPr>
          <a:xfrm>
            <a:off x="3811701" y="1687970"/>
            <a:ext cx="1524679" cy="342696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与える価値</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保険への加入手続きや保険金の受け取りなどにおける煩わしさを省く</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p:txBody>
      </p:sp>
      <p:sp>
        <p:nvSpPr>
          <p:cNvPr id="10" name="正方形/長方形 9">
            <a:extLst>
              <a:ext uri="{FF2B5EF4-FFF2-40B4-BE49-F238E27FC236}">
                <a16:creationId xmlns:a16="http://schemas.microsoft.com/office/drawing/2014/main" id="{C346A612-E1E9-CC4C-B717-A612CABDD656}"/>
              </a:ext>
            </a:extLst>
          </p:cNvPr>
          <p:cNvSpPr/>
          <p:nvPr/>
        </p:nvSpPr>
        <p:spPr>
          <a:xfrm>
            <a:off x="6893719" y="1687969"/>
            <a:ext cx="1530803" cy="34269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顧客</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被保険者</a:t>
            </a:r>
            <a:endParaRPr lang="en-US" altLang="ja-JP" sz="1350" dirty="0">
              <a:solidFill>
                <a:schemeClr val="tx1"/>
              </a:solidFill>
            </a:endParaRPr>
          </a:p>
          <a:p>
            <a:pPr algn="ctr"/>
            <a:r>
              <a:rPr lang="ja-JP" altLang="en-US" sz="1350">
                <a:solidFill>
                  <a:schemeClr val="tx1"/>
                </a:solidFill>
              </a:rPr>
              <a:t>（現状保険へ加入している人、これから保険へ加入する人の双方を含む）</a:t>
            </a:r>
            <a:endParaRPr lang="en-US" altLang="ja-JP" sz="1350" dirty="0">
              <a:solidFill>
                <a:schemeClr val="tx1"/>
              </a:solidFill>
            </a:endParaRPr>
          </a:p>
          <a:p>
            <a:pPr algn="ctr"/>
            <a:endParaRPr lang="en-US" altLang="ja-JP" sz="1350" dirty="0">
              <a:solidFill>
                <a:schemeClr val="tx1"/>
              </a:solidFill>
            </a:endParaRPr>
          </a:p>
        </p:txBody>
      </p:sp>
      <p:sp>
        <p:nvSpPr>
          <p:cNvPr id="11" name="正方形/長方形 10">
            <a:extLst>
              <a:ext uri="{FF2B5EF4-FFF2-40B4-BE49-F238E27FC236}">
                <a16:creationId xmlns:a16="http://schemas.microsoft.com/office/drawing/2014/main" id="{A29144ED-1697-2A42-9425-D32ABEDB6164}"/>
              </a:ext>
            </a:extLst>
          </p:cNvPr>
          <p:cNvSpPr/>
          <p:nvPr/>
        </p:nvSpPr>
        <p:spPr>
          <a:xfrm>
            <a:off x="722538" y="5114931"/>
            <a:ext cx="3849463" cy="9924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コスト</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広告宣伝費　</a:t>
            </a:r>
            <a:r>
              <a:rPr lang="en-US" altLang="ja-JP" sz="1350" dirty="0">
                <a:solidFill>
                  <a:schemeClr val="tx1"/>
                </a:solidFill>
              </a:rPr>
              <a:t>R&amp;D</a:t>
            </a:r>
            <a:r>
              <a:rPr lang="ja-JP" altLang="en-US" sz="1350">
                <a:solidFill>
                  <a:schemeClr val="tx1"/>
                </a:solidFill>
              </a:rPr>
              <a:t> 維持管理費</a:t>
            </a:r>
          </a:p>
        </p:txBody>
      </p:sp>
      <p:sp>
        <p:nvSpPr>
          <p:cNvPr id="12" name="正方形/長方形 11">
            <a:extLst>
              <a:ext uri="{FF2B5EF4-FFF2-40B4-BE49-F238E27FC236}">
                <a16:creationId xmlns:a16="http://schemas.microsoft.com/office/drawing/2014/main" id="{17A798E3-6344-6343-A835-C5E3ECEC9303}"/>
              </a:ext>
            </a:extLst>
          </p:cNvPr>
          <p:cNvSpPr/>
          <p:nvPr/>
        </p:nvSpPr>
        <p:spPr>
          <a:xfrm>
            <a:off x="4577102" y="5114931"/>
            <a:ext cx="3849463" cy="9924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収益源</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手続き時の手数料</a:t>
            </a:r>
            <a:endParaRPr lang="en-US" altLang="ja-JP" sz="1350" dirty="0">
              <a:solidFill>
                <a:schemeClr val="tx1"/>
              </a:solidFill>
            </a:endParaRPr>
          </a:p>
        </p:txBody>
      </p:sp>
      <p:sp>
        <p:nvSpPr>
          <p:cNvPr id="13" name="正方形/長方形 12">
            <a:extLst>
              <a:ext uri="{FF2B5EF4-FFF2-40B4-BE49-F238E27FC236}">
                <a16:creationId xmlns:a16="http://schemas.microsoft.com/office/drawing/2014/main" id="{8613951A-59B8-2341-A1DE-829BD90FFF6A}"/>
              </a:ext>
            </a:extLst>
          </p:cNvPr>
          <p:cNvSpPr/>
          <p:nvPr/>
        </p:nvSpPr>
        <p:spPr>
          <a:xfrm>
            <a:off x="2265589" y="3543302"/>
            <a:ext cx="1530803" cy="157162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キーリソース</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インターネット</a:t>
            </a:r>
            <a:endParaRPr lang="en-US" altLang="ja-JP" sz="1350" dirty="0">
              <a:solidFill>
                <a:schemeClr val="tx1"/>
              </a:solidFill>
            </a:endParaRPr>
          </a:p>
          <a:p>
            <a:pPr algn="ctr"/>
            <a:r>
              <a:rPr lang="ja-JP" altLang="en-US" sz="1350">
                <a:solidFill>
                  <a:schemeClr val="tx1"/>
                </a:solidFill>
              </a:rPr>
              <a:t>金融技術</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ブロック</a:t>
            </a:r>
            <a:endParaRPr lang="en-US" altLang="ja-JP" sz="1350" dirty="0">
              <a:solidFill>
                <a:schemeClr val="tx1"/>
              </a:solidFill>
            </a:endParaRPr>
          </a:p>
          <a:p>
            <a:pPr algn="ctr"/>
            <a:r>
              <a:rPr lang="ja-JP" altLang="en-US" sz="1350">
                <a:solidFill>
                  <a:schemeClr val="tx1"/>
                </a:solidFill>
              </a:rPr>
              <a:t>チェーン</a:t>
            </a:r>
          </a:p>
        </p:txBody>
      </p:sp>
      <p:sp>
        <p:nvSpPr>
          <p:cNvPr id="14" name="正方形/長方形 13">
            <a:extLst>
              <a:ext uri="{FF2B5EF4-FFF2-40B4-BE49-F238E27FC236}">
                <a16:creationId xmlns:a16="http://schemas.microsoft.com/office/drawing/2014/main" id="{0CDB80FD-407E-8048-A783-843A4D3ADE3A}"/>
              </a:ext>
            </a:extLst>
          </p:cNvPr>
          <p:cNvSpPr/>
          <p:nvPr/>
        </p:nvSpPr>
        <p:spPr>
          <a:xfrm>
            <a:off x="5354751" y="1687969"/>
            <a:ext cx="1530803" cy="185532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顧客との関係</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使用感を感じさせない継続的な</a:t>
            </a:r>
            <a:endParaRPr lang="en-US" altLang="ja-JP" sz="1350" dirty="0">
              <a:solidFill>
                <a:schemeClr val="tx1"/>
              </a:solidFill>
            </a:endParaRPr>
          </a:p>
          <a:p>
            <a:pPr algn="ctr"/>
            <a:r>
              <a:rPr lang="ja-JP" altLang="en-US" sz="1350">
                <a:solidFill>
                  <a:schemeClr val="tx1"/>
                </a:solidFill>
              </a:rPr>
              <a:t>利用</a:t>
            </a:r>
            <a:endParaRPr lang="en-US" altLang="ja-JP" sz="1350" dirty="0">
              <a:solidFill>
                <a:schemeClr val="tx1"/>
              </a:solidFill>
            </a:endParaRPr>
          </a:p>
        </p:txBody>
      </p:sp>
      <p:sp>
        <p:nvSpPr>
          <p:cNvPr id="15" name="正方形/長方形 14">
            <a:extLst>
              <a:ext uri="{FF2B5EF4-FFF2-40B4-BE49-F238E27FC236}">
                <a16:creationId xmlns:a16="http://schemas.microsoft.com/office/drawing/2014/main" id="{F4A04866-3C44-EF44-9DFE-6FFA6AA7E22E}"/>
              </a:ext>
            </a:extLst>
          </p:cNvPr>
          <p:cNvSpPr/>
          <p:nvPr/>
        </p:nvSpPr>
        <p:spPr>
          <a:xfrm>
            <a:off x="5349648" y="3543300"/>
            <a:ext cx="1530803" cy="157163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チャネル</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保険代理店</a:t>
            </a:r>
            <a:endParaRPr lang="en-US" altLang="ja-JP" sz="1350" dirty="0">
              <a:solidFill>
                <a:schemeClr val="tx1"/>
              </a:solidFill>
            </a:endParaRPr>
          </a:p>
          <a:p>
            <a:pPr algn="ctr"/>
            <a:r>
              <a:rPr lang="en-US" altLang="ja-JP" sz="1350" dirty="0">
                <a:solidFill>
                  <a:schemeClr val="tx1"/>
                </a:solidFill>
              </a:rPr>
              <a:t>Web</a:t>
            </a:r>
            <a:r>
              <a:rPr lang="ja-JP" altLang="en-US" sz="1350">
                <a:solidFill>
                  <a:schemeClr val="tx1"/>
                </a:solidFill>
              </a:rPr>
              <a:t>上の広告</a:t>
            </a:r>
            <a:endParaRPr lang="en-US" altLang="ja-JP" sz="1350" dirty="0">
              <a:solidFill>
                <a:schemeClr val="tx1"/>
              </a:solidFill>
            </a:endParaRPr>
          </a:p>
          <a:p>
            <a:pPr algn="ctr"/>
            <a:r>
              <a:rPr lang="ja-JP" altLang="en-US" sz="1350">
                <a:solidFill>
                  <a:schemeClr val="tx1"/>
                </a:solidFill>
              </a:rPr>
              <a:t>保険の</a:t>
            </a:r>
            <a:r>
              <a:rPr lang="en-US" altLang="ja-JP" sz="1350" dirty="0">
                <a:solidFill>
                  <a:schemeClr val="tx1"/>
                </a:solidFill>
              </a:rPr>
              <a:t>CM</a:t>
            </a:r>
            <a:endParaRPr lang="ja-JP" altLang="en-US" sz="1350">
              <a:solidFill>
                <a:schemeClr val="tx1"/>
              </a:solidFill>
            </a:endParaRPr>
          </a:p>
        </p:txBody>
      </p:sp>
      <p:sp>
        <p:nvSpPr>
          <p:cNvPr id="16" name="テキスト ボックス 15">
            <a:extLst>
              <a:ext uri="{FF2B5EF4-FFF2-40B4-BE49-F238E27FC236}">
                <a16:creationId xmlns:a16="http://schemas.microsoft.com/office/drawing/2014/main" id="{30472F2A-2495-9F43-A486-81EF71BC147E}"/>
              </a:ext>
            </a:extLst>
          </p:cNvPr>
          <p:cNvSpPr txBox="1"/>
          <p:nvPr/>
        </p:nvSpPr>
        <p:spPr>
          <a:xfrm>
            <a:off x="195941" y="277586"/>
            <a:ext cx="7723416" cy="830997"/>
          </a:xfrm>
          <a:prstGeom prst="rect">
            <a:avLst/>
          </a:prstGeom>
          <a:noFill/>
        </p:spPr>
        <p:txBody>
          <a:bodyPr wrap="square" rtlCol="0">
            <a:spAutoFit/>
          </a:bodyPr>
          <a:lstStyle/>
          <a:p>
            <a:r>
              <a:rPr lang="ja-JP" altLang="en-US" sz="4800" b="1">
                <a:solidFill>
                  <a:schemeClr val="tx1">
                    <a:lumMod val="75000"/>
                    <a:lumOff val="25000"/>
                  </a:schemeClr>
                </a:solidFill>
              </a:rPr>
              <a:t>ビジネスモデルキャンバス</a:t>
            </a:r>
            <a:endParaRPr kumimoji="1" lang="ja-JP" altLang="en-US" sz="4800" b="1">
              <a:solidFill>
                <a:schemeClr val="tx1">
                  <a:lumMod val="75000"/>
                  <a:lumOff val="25000"/>
                </a:schemeClr>
              </a:solidFill>
            </a:endParaRPr>
          </a:p>
        </p:txBody>
      </p:sp>
    </p:spTree>
    <p:extLst>
      <p:ext uri="{BB962C8B-B14F-4D97-AF65-F5344CB8AC3E}">
        <p14:creationId xmlns:p14="http://schemas.microsoft.com/office/powerpoint/2010/main" val="362963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6F299E3-62D2-1D4F-BAA5-63AE64D0C097}"/>
              </a:ext>
            </a:extLst>
          </p:cNvPr>
          <p:cNvSpPr/>
          <p:nvPr/>
        </p:nvSpPr>
        <p:spPr>
          <a:xfrm>
            <a:off x="722539" y="1687970"/>
            <a:ext cx="1530803" cy="342696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キーパートナー</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医療機関</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（自治体）</a:t>
            </a:r>
            <a:endParaRPr lang="en-US" altLang="ja-JP" sz="1350" dirty="0">
              <a:solidFill>
                <a:schemeClr val="tx1"/>
              </a:solidFill>
            </a:endParaRPr>
          </a:p>
        </p:txBody>
      </p:sp>
      <p:sp>
        <p:nvSpPr>
          <p:cNvPr id="7" name="正方形/長方形 6">
            <a:extLst>
              <a:ext uri="{FF2B5EF4-FFF2-40B4-BE49-F238E27FC236}">
                <a16:creationId xmlns:a16="http://schemas.microsoft.com/office/drawing/2014/main" id="{64EC0245-8890-8948-A3D3-C0CC1CBCFF3A}"/>
              </a:ext>
            </a:extLst>
          </p:cNvPr>
          <p:cNvSpPr/>
          <p:nvPr/>
        </p:nvSpPr>
        <p:spPr>
          <a:xfrm>
            <a:off x="2270692" y="1687970"/>
            <a:ext cx="1530803" cy="185533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アクティビティ</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保険会社へ周知</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実用可能な</a:t>
            </a:r>
            <a:endParaRPr lang="en-US" altLang="ja-JP" sz="1350" dirty="0">
              <a:solidFill>
                <a:schemeClr val="tx1"/>
              </a:solidFill>
            </a:endParaRPr>
          </a:p>
          <a:p>
            <a:pPr algn="ctr"/>
            <a:r>
              <a:rPr lang="ja-JP" altLang="en-US" sz="1350">
                <a:solidFill>
                  <a:schemeClr val="tx1"/>
                </a:solidFill>
              </a:rPr>
              <a:t>サービスを実現</a:t>
            </a:r>
            <a:endParaRPr lang="en-US" altLang="ja-JP" sz="1350" dirty="0">
              <a:solidFill>
                <a:schemeClr val="tx1"/>
              </a:solidFill>
            </a:endParaRPr>
          </a:p>
          <a:p>
            <a:pPr algn="ctr"/>
            <a:r>
              <a:rPr lang="ja-JP" altLang="en-US" sz="1350">
                <a:solidFill>
                  <a:schemeClr val="tx1"/>
                </a:solidFill>
              </a:rPr>
              <a:t>する</a:t>
            </a:r>
            <a:r>
              <a:rPr lang="en-US" altLang="ja-JP" sz="1350" dirty="0">
                <a:solidFill>
                  <a:schemeClr val="tx1"/>
                </a:solidFill>
              </a:rPr>
              <a:t>R&amp;D</a:t>
            </a:r>
            <a:endParaRPr lang="ja-JP" altLang="en-US" sz="1350">
              <a:solidFill>
                <a:schemeClr val="tx1"/>
              </a:solidFill>
            </a:endParaRPr>
          </a:p>
        </p:txBody>
      </p:sp>
      <p:sp>
        <p:nvSpPr>
          <p:cNvPr id="8" name="正方形/長方形 7">
            <a:extLst>
              <a:ext uri="{FF2B5EF4-FFF2-40B4-BE49-F238E27FC236}">
                <a16:creationId xmlns:a16="http://schemas.microsoft.com/office/drawing/2014/main" id="{51774F02-4DAD-E647-8C92-63C421BE3AA6}"/>
              </a:ext>
            </a:extLst>
          </p:cNvPr>
          <p:cNvSpPr/>
          <p:nvPr/>
        </p:nvSpPr>
        <p:spPr>
          <a:xfrm>
            <a:off x="3811701" y="1687970"/>
            <a:ext cx="1524679" cy="342696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与える価値</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保険の各種手続きを単純化し、</a:t>
            </a:r>
            <a:endParaRPr lang="en-US" altLang="ja-JP" sz="1350" dirty="0">
              <a:solidFill>
                <a:schemeClr val="tx1"/>
              </a:solidFill>
            </a:endParaRPr>
          </a:p>
          <a:p>
            <a:pPr algn="ctr"/>
            <a:r>
              <a:rPr lang="ja-JP" altLang="en-US" sz="1350">
                <a:solidFill>
                  <a:schemeClr val="tx1"/>
                </a:solidFill>
              </a:rPr>
              <a:t>運用コストを</a:t>
            </a:r>
            <a:endParaRPr lang="en-US" altLang="ja-JP" sz="1350" dirty="0">
              <a:solidFill>
                <a:schemeClr val="tx1"/>
              </a:solidFill>
            </a:endParaRPr>
          </a:p>
          <a:p>
            <a:pPr algn="ctr"/>
            <a:r>
              <a:rPr lang="ja-JP" altLang="en-US" sz="1350">
                <a:solidFill>
                  <a:schemeClr val="tx1"/>
                </a:solidFill>
              </a:rPr>
              <a:t>下げる</a:t>
            </a:r>
            <a:endParaRPr lang="en-US" altLang="ja-JP" sz="1350" dirty="0">
              <a:solidFill>
                <a:schemeClr val="tx1"/>
              </a:solidFill>
            </a:endParaRPr>
          </a:p>
          <a:p>
            <a:pPr algn="ctr"/>
            <a:endParaRPr lang="en-US" altLang="ja-JP" sz="1350" dirty="0">
              <a:solidFill>
                <a:schemeClr val="tx1"/>
              </a:solidFill>
            </a:endParaRPr>
          </a:p>
        </p:txBody>
      </p:sp>
      <p:sp>
        <p:nvSpPr>
          <p:cNvPr id="10" name="正方形/長方形 9">
            <a:extLst>
              <a:ext uri="{FF2B5EF4-FFF2-40B4-BE49-F238E27FC236}">
                <a16:creationId xmlns:a16="http://schemas.microsoft.com/office/drawing/2014/main" id="{C346A612-E1E9-CC4C-B717-A612CABDD656}"/>
              </a:ext>
            </a:extLst>
          </p:cNvPr>
          <p:cNvSpPr/>
          <p:nvPr/>
        </p:nvSpPr>
        <p:spPr>
          <a:xfrm>
            <a:off x="6893719" y="1687969"/>
            <a:ext cx="1530803" cy="34269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顧客</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保険会社</a:t>
            </a:r>
            <a:endParaRPr lang="en-US" altLang="ja-JP" sz="1350" dirty="0">
              <a:solidFill>
                <a:schemeClr val="tx1"/>
              </a:solidFill>
            </a:endParaRPr>
          </a:p>
          <a:p>
            <a:pPr algn="ctr"/>
            <a:endParaRPr lang="en-US" altLang="ja-JP" sz="1350" dirty="0">
              <a:solidFill>
                <a:schemeClr val="tx1"/>
              </a:solidFill>
            </a:endParaRPr>
          </a:p>
        </p:txBody>
      </p:sp>
      <p:sp>
        <p:nvSpPr>
          <p:cNvPr id="11" name="正方形/長方形 10">
            <a:extLst>
              <a:ext uri="{FF2B5EF4-FFF2-40B4-BE49-F238E27FC236}">
                <a16:creationId xmlns:a16="http://schemas.microsoft.com/office/drawing/2014/main" id="{A29144ED-1697-2A42-9425-D32ABEDB6164}"/>
              </a:ext>
            </a:extLst>
          </p:cNvPr>
          <p:cNvSpPr/>
          <p:nvPr/>
        </p:nvSpPr>
        <p:spPr>
          <a:xfrm>
            <a:off x="722538" y="5114931"/>
            <a:ext cx="3849463" cy="9924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コスト</a:t>
            </a:r>
            <a:endParaRPr lang="en-US" altLang="ja-JP" sz="1350" dirty="0">
              <a:solidFill>
                <a:schemeClr val="tx1"/>
              </a:solidFill>
            </a:endParaRPr>
          </a:p>
          <a:p>
            <a:pPr algn="ctr"/>
            <a:endParaRPr lang="en-US" altLang="ja-JP" sz="1350" dirty="0">
              <a:solidFill>
                <a:schemeClr val="tx1"/>
              </a:solidFill>
            </a:endParaRPr>
          </a:p>
          <a:p>
            <a:pPr algn="ctr"/>
            <a:r>
              <a:rPr lang="en-US" altLang="ja-JP" sz="1350" dirty="0">
                <a:solidFill>
                  <a:schemeClr val="tx1"/>
                </a:solidFill>
              </a:rPr>
              <a:t>R&amp;D</a:t>
            </a:r>
            <a:r>
              <a:rPr lang="ja-JP" altLang="en-US" sz="1350">
                <a:solidFill>
                  <a:schemeClr val="tx1"/>
                </a:solidFill>
              </a:rPr>
              <a:t> 維持管理費</a:t>
            </a:r>
          </a:p>
        </p:txBody>
      </p:sp>
      <p:sp>
        <p:nvSpPr>
          <p:cNvPr id="12" name="正方形/長方形 11">
            <a:extLst>
              <a:ext uri="{FF2B5EF4-FFF2-40B4-BE49-F238E27FC236}">
                <a16:creationId xmlns:a16="http://schemas.microsoft.com/office/drawing/2014/main" id="{17A798E3-6344-6343-A835-C5E3ECEC9303}"/>
              </a:ext>
            </a:extLst>
          </p:cNvPr>
          <p:cNvSpPr/>
          <p:nvPr/>
        </p:nvSpPr>
        <p:spPr>
          <a:xfrm>
            <a:off x="4577102" y="5114931"/>
            <a:ext cx="3849463" cy="99246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収益源</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契約金　手続き時の手数料</a:t>
            </a:r>
            <a:endParaRPr lang="en-US" altLang="ja-JP" sz="1350" dirty="0">
              <a:solidFill>
                <a:schemeClr val="tx1"/>
              </a:solidFill>
            </a:endParaRPr>
          </a:p>
        </p:txBody>
      </p:sp>
      <p:sp>
        <p:nvSpPr>
          <p:cNvPr id="13" name="正方形/長方形 12">
            <a:extLst>
              <a:ext uri="{FF2B5EF4-FFF2-40B4-BE49-F238E27FC236}">
                <a16:creationId xmlns:a16="http://schemas.microsoft.com/office/drawing/2014/main" id="{8613951A-59B8-2341-A1DE-829BD90FFF6A}"/>
              </a:ext>
            </a:extLst>
          </p:cNvPr>
          <p:cNvSpPr/>
          <p:nvPr/>
        </p:nvSpPr>
        <p:spPr>
          <a:xfrm>
            <a:off x="2265589" y="3543302"/>
            <a:ext cx="1530803" cy="157162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キーリソース</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インターネット</a:t>
            </a:r>
            <a:endParaRPr lang="en-US" altLang="ja-JP" sz="1350" dirty="0">
              <a:solidFill>
                <a:schemeClr val="tx1"/>
              </a:solidFill>
            </a:endParaRPr>
          </a:p>
          <a:p>
            <a:pPr algn="ctr"/>
            <a:r>
              <a:rPr lang="ja-JP" altLang="en-US" sz="1350">
                <a:solidFill>
                  <a:schemeClr val="tx1"/>
                </a:solidFill>
              </a:rPr>
              <a:t>金融技術</a:t>
            </a: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ブロック</a:t>
            </a:r>
            <a:endParaRPr lang="en-US" altLang="ja-JP" sz="1350" dirty="0">
              <a:solidFill>
                <a:schemeClr val="tx1"/>
              </a:solidFill>
            </a:endParaRPr>
          </a:p>
          <a:p>
            <a:pPr algn="ctr"/>
            <a:r>
              <a:rPr lang="ja-JP" altLang="en-US" sz="1350">
                <a:solidFill>
                  <a:schemeClr val="tx1"/>
                </a:solidFill>
              </a:rPr>
              <a:t>チェーン</a:t>
            </a:r>
          </a:p>
        </p:txBody>
      </p:sp>
      <p:sp>
        <p:nvSpPr>
          <p:cNvPr id="14" name="正方形/長方形 13">
            <a:extLst>
              <a:ext uri="{FF2B5EF4-FFF2-40B4-BE49-F238E27FC236}">
                <a16:creationId xmlns:a16="http://schemas.microsoft.com/office/drawing/2014/main" id="{0CDB80FD-407E-8048-A783-843A4D3ADE3A}"/>
              </a:ext>
            </a:extLst>
          </p:cNvPr>
          <p:cNvSpPr/>
          <p:nvPr/>
        </p:nvSpPr>
        <p:spPr>
          <a:xfrm>
            <a:off x="5354751" y="1687969"/>
            <a:ext cx="1530803" cy="185532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顧客との関係</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保険サービス</a:t>
            </a:r>
            <a:endParaRPr lang="en-US" altLang="ja-JP" sz="1350" dirty="0">
              <a:solidFill>
                <a:schemeClr val="tx1"/>
              </a:solidFill>
            </a:endParaRPr>
          </a:p>
          <a:p>
            <a:pPr algn="ctr"/>
            <a:r>
              <a:rPr lang="ja-JP" altLang="en-US" sz="1350">
                <a:solidFill>
                  <a:schemeClr val="tx1"/>
                </a:solidFill>
              </a:rPr>
              <a:t>への根本的な</a:t>
            </a:r>
            <a:endParaRPr lang="en-US" altLang="ja-JP" sz="1350" dirty="0">
              <a:solidFill>
                <a:schemeClr val="tx1"/>
              </a:solidFill>
            </a:endParaRPr>
          </a:p>
          <a:p>
            <a:pPr algn="ctr"/>
            <a:r>
              <a:rPr lang="ja-JP" altLang="en-US" sz="1350">
                <a:solidFill>
                  <a:schemeClr val="tx1"/>
                </a:solidFill>
              </a:rPr>
              <a:t>組み込み</a:t>
            </a:r>
            <a:endParaRPr lang="en-US" altLang="ja-JP" sz="1350" dirty="0">
              <a:solidFill>
                <a:schemeClr val="tx1"/>
              </a:solidFill>
            </a:endParaRPr>
          </a:p>
        </p:txBody>
      </p:sp>
      <p:sp>
        <p:nvSpPr>
          <p:cNvPr id="15" name="正方形/長方形 14">
            <a:extLst>
              <a:ext uri="{FF2B5EF4-FFF2-40B4-BE49-F238E27FC236}">
                <a16:creationId xmlns:a16="http://schemas.microsoft.com/office/drawing/2014/main" id="{F4A04866-3C44-EF44-9DFE-6FFA6AA7E22E}"/>
              </a:ext>
            </a:extLst>
          </p:cNvPr>
          <p:cNvSpPr/>
          <p:nvPr/>
        </p:nvSpPr>
        <p:spPr>
          <a:xfrm>
            <a:off x="5349648" y="3543300"/>
            <a:ext cx="1530803" cy="157163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1350">
                <a:solidFill>
                  <a:schemeClr val="tx1"/>
                </a:solidFill>
              </a:rPr>
              <a:t>チャネル</a:t>
            </a:r>
            <a:endParaRPr lang="en-US" altLang="ja-JP" sz="1350" dirty="0">
              <a:solidFill>
                <a:schemeClr val="tx1"/>
              </a:solidFill>
            </a:endParaRPr>
          </a:p>
          <a:p>
            <a:pPr algn="ctr"/>
            <a:endParaRPr lang="en-US" altLang="ja-JP" sz="1350" dirty="0">
              <a:solidFill>
                <a:schemeClr val="tx1"/>
              </a:solidFill>
            </a:endParaRPr>
          </a:p>
          <a:p>
            <a:pPr algn="ctr"/>
            <a:endParaRPr lang="en-US" altLang="ja-JP" sz="1350" dirty="0">
              <a:solidFill>
                <a:schemeClr val="tx1"/>
              </a:solidFill>
            </a:endParaRPr>
          </a:p>
          <a:p>
            <a:pPr algn="ctr"/>
            <a:r>
              <a:rPr lang="ja-JP" altLang="en-US" sz="1350">
                <a:solidFill>
                  <a:schemeClr val="tx1"/>
                </a:solidFill>
              </a:rPr>
              <a:t>営業による</a:t>
            </a:r>
            <a:endParaRPr lang="en-US" altLang="ja-JP" sz="1350" dirty="0">
              <a:solidFill>
                <a:schemeClr val="tx1"/>
              </a:solidFill>
            </a:endParaRPr>
          </a:p>
          <a:p>
            <a:pPr algn="ctr"/>
            <a:r>
              <a:rPr lang="ja-JP" altLang="en-US" sz="1350">
                <a:solidFill>
                  <a:schemeClr val="tx1"/>
                </a:solidFill>
              </a:rPr>
              <a:t>売り込み</a:t>
            </a:r>
          </a:p>
        </p:txBody>
      </p:sp>
      <p:sp>
        <p:nvSpPr>
          <p:cNvPr id="16" name="テキスト ボックス 15">
            <a:extLst>
              <a:ext uri="{FF2B5EF4-FFF2-40B4-BE49-F238E27FC236}">
                <a16:creationId xmlns:a16="http://schemas.microsoft.com/office/drawing/2014/main" id="{30472F2A-2495-9F43-A486-81EF71BC147E}"/>
              </a:ext>
            </a:extLst>
          </p:cNvPr>
          <p:cNvSpPr txBox="1"/>
          <p:nvPr/>
        </p:nvSpPr>
        <p:spPr>
          <a:xfrm>
            <a:off x="195941" y="277586"/>
            <a:ext cx="7723416" cy="830997"/>
          </a:xfrm>
          <a:prstGeom prst="rect">
            <a:avLst/>
          </a:prstGeom>
          <a:noFill/>
        </p:spPr>
        <p:txBody>
          <a:bodyPr wrap="square" rtlCol="0">
            <a:spAutoFit/>
          </a:bodyPr>
          <a:lstStyle/>
          <a:p>
            <a:r>
              <a:rPr lang="ja-JP" altLang="en-US" sz="4800" b="1">
                <a:solidFill>
                  <a:schemeClr val="tx1">
                    <a:lumMod val="75000"/>
                    <a:lumOff val="25000"/>
                  </a:schemeClr>
                </a:solidFill>
              </a:rPr>
              <a:t>ビジネスモデルキャンバス</a:t>
            </a:r>
            <a:endParaRPr kumimoji="1" lang="ja-JP" altLang="en-US" sz="4800" b="1">
              <a:solidFill>
                <a:schemeClr val="tx1">
                  <a:lumMod val="75000"/>
                  <a:lumOff val="25000"/>
                </a:schemeClr>
              </a:solidFill>
            </a:endParaRPr>
          </a:p>
        </p:txBody>
      </p:sp>
    </p:spTree>
    <p:extLst>
      <p:ext uri="{BB962C8B-B14F-4D97-AF65-F5344CB8AC3E}">
        <p14:creationId xmlns:p14="http://schemas.microsoft.com/office/powerpoint/2010/main" val="56184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1" y="277586"/>
            <a:ext cx="6515102" cy="830997"/>
          </a:xfrm>
          <a:prstGeom prst="rect">
            <a:avLst/>
          </a:prstGeom>
          <a:noFill/>
        </p:spPr>
        <p:txBody>
          <a:bodyPr wrap="square" rtlCol="0">
            <a:spAutoFit/>
          </a:bodyPr>
          <a:lstStyle/>
          <a:p>
            <a:r>
              <a:rPr kumimoji="1" lang="ja-JP" altLang="en-US" sz="4800" b="1">
                <a:solidFill>
                  <a:schemeClr val="tx1">
                    <a:lumMod val="75000"/>
                    <a:lumOff val="25000"/>
                  </a:schemeClr>
                </a:solidFill>
              </a:rPr>
              <a:t>既存サービスとの比較</a:t>
            </a:r>
            <a:endParaRPr kumimoji="1" lang="en-US" altLang="ja-JP" sz="4800" b="1"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D2A2117B-562E-4747-ACB4-42CDF9FD64B2}"/>
              </a:ext>
            </a:extLst>
          </p:cNvPr>
          <p:cNvSpPr txBox="1"/>
          <p:nvPr/>
        </p:nvSpPr>
        <p:spPr>
          <a:xfrm>
            <a:off x="581478" y="1295622"/>
            <a:ext cx="8001001" cy="584775"/>
          </a:xfrm>
          <a:prstGeom prst="rect">
            <a:avLst/>
          </a:prstGeom>
          <a:noFill/>
        </p:spPr>
        <p:txBody>
          <a:bodyPr wrap="square" rtlCol="0">
            <a:spAutoFit/>
          </a:bodyPr>
          <a:lstStyle/>
          <a:p>
            <a:pPr algn="ctr"/>
            <a:r>
              <a:rPr kumimoji="1" lang="en-US" altLang="ja-JP" sz="3200" b="1" dirty="0" err="1">
                <a:solidFill>
                  <a:schemeClr val="tx1">
                    <a:lumMod val="75000"/>
                    <a:lumOff val="25000"/>
                  </a:schemeClr>
                </a:solidFill>
              </a:rPr>
              <a:t>iChain</a:t>
            </a:r>
            <a:r>
              <a:rPr kumimoji="1" lang="ja-JP" altLang="en-US" sz="3200" b="1">
                <a:solidFill>
                  <a:schemeClr val="tx1">
                    <a:lumMod val="75000"/>
                    <a:lumOff val="25000"/>
                  </a:schemeClr>
                </a:solidFill>
              </a:rPr>
              <a:t>保険ウォレット</a:t>
            </a:r>
            <a:r>
              <a:rPr lang="ja-JP" altLang="en-US" sz="3200" b="1">
                <a:solidFill>
                  <a:schemeClr val="tx1">
                    <a:lumMod val="75000"/>
                    <a:lumOff val="25000"/>
                  </a:schemeClr>
                </a:solidFill>
              </a:rPr>
              <a:t>（</a:t>
            </a:r>
            <a:r>
              <a:rPr lang="en-US" altLang="ja-JP" sz="3200" b="1" dirty="0">
                <a:solidFill>
                  <a:schemeClr val="tx1">
                    <a:lumMod val="75000"/>
                    <a:lumOff val="25000"/>
                  </a:schemeClr>
                </a:solidFill>
              </a:rPr>
              <a:t> </a:t>
            </a:r>
            <a:r>
              <a:rPr lang="en-US" altLang="ja-JP" sz="3200" b="1" dirty="0" err="1">
                <a:solidFill>
                  <a:schemeClr val="tx1">
                    <a:lumMod val="75000"/>
                    <a:lumOff val="25000"/>
                  </a:schemeClr>
                </a:solidFill>
              </a:rPr>
              <a:t>iChain</a:t>
            </a:r>
            <a:r>
              <a:rPr lang="ja-JP" altLang="en-US" sz="3200" b="1">
                <a:solidFill>
                  <a:schemeClr val="tx1">
                    <a:lumMod val="75000"/>
                    <a:lumOff val="25000"/>
                  </a:schemeClr>
                </a:solidFill>
              </a:rPr>
              <a:t>株式会社）</a:t>
            </a:r>
            <a:endParaRPr kumimoji="1" lang="ja-JP" altLang="en-US" sz="3200" b="1">
              <a:solidFill>
                <a:schemeClr val="tx1">
                  <a:lumMod val="75000"/>
                  <a:lumOff val="25000"/>
                </a:schemeClr>
              </a:solidFill>
            </a:endParaRPr>
          </a:p>
        </p:txBody>
      </p:sp>
      <p:sp>
        <p:nvSpPr>
          <p:cNvPr id="3" name="スライド番号プレースホルダー 2">
            <a:extLst>
              <a:ext uri="{FF2B5EF4-FFF2-40B4-BE49-F238E27FC236}">
                <a16:creationId xmlns:a16="http://schemas.microsoft.com/office/drawing/2014/main" id="{F9664DEE-EFDE-F34E-B8E0-B8936430E3F9}"/>
              </a:ext>
            </a:extLst>
          </p:cNvPr>
          <p:cNvSpPr>
            <a:spLocks noGrp="1"/>
          </p:cNvSpPr>
          <p:nvPr>
            <p:ph type="sldNum" sz="quarter" idx="12"/>
          </p:nvPr>
        </p:nvSpPr>
        <p:spPr/>
        <p:txBody>
          <a:bodyPr/>
          <a:lstStyle/>
          <a:p>
            <a:fld id="{CB4437CD-0D09-A14E-851B-7CC0411CD265}"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975BAC6A-3C8C-AF4D-A1FA-E43FAF01882C}"/>
              </a:ext>
            </a:extLst>
          </p:cNvPr>
          <p:cNvPicPr>
            <a:picLocks noChangeAspect="1"/>
          </p:cNvPicPr>
          <p:nvPr/>
        </p:nvPicPr>
        <p:blipFill>
          <a:blip r:embed="rId2"/>
          <a:stretch>
            <a:fillRect/>
          </a:stretch>
        </p:blipFill>
        <p:spPr>
          <a:xfrm>
            <a:off x="4572000" y="2067436"/>
            <a:ext cx="4288120" cy="4090207"/>
          </a:xfrm>
          <a:prstGeom prst="rect">
            <a:avLst/>
          </a:prstGeom>
        </p:spPr>
      </p:pic>
      <p:pic>
        <p:nvPicPr>
          <p:cNvPr id="9" name="図 8">
            <a:extLst>
              <a:ext uri="{FF2B5EF4-FFF2-40B4-BE49-F238E27FC236}">
                <a16:creationId xmlns:a16="http://schemas.microsoft.com/office/drawing/2014/main" id="{DE6CA327-5891-8641-AF74-502F8F5ECA1F}"/>
              </a:ext>
            </a:extLst>
          </p:cNvPr>
          <p:cNvPicPr>
            <a:picLocks noChangeAspect="1"/>
          </p:cNvPicPr>
          <p:nvPr/>
        </p:nvPicPr>
        <p:blipFill>
          <a:blip r:embed="rId3"/>
          <a:stretch>
            <a:fillRect/>
          </a:stretch>
        </p:blipFill>
        <p:spPr>
          <a:xfrm>
            <a:off x="463135" y="2076560"/>
            <a:ext cx="3883231" cy="1194841"/>
          </a:xfrm>
          <a:prstGeom prst="rect">
            <a:avLst/>
          </a:prstGeom>
        </p:spPr>
      </p:pic>
      <p:sp>
        <p:nvSpPr>
          <p:cNvPr id="10" name="テキスト ボックス 9">
            <a:extLst>
              <a:ext uri="{FF2B5EF4-FFF2-40B4-BE49-F238E27FC236}">
                <a16:creationId xmlns:a16="http://schemas.microsoft.com/office/drawing/2014/main" id="{B9CD7899-9BBA-E743-B739-8C35AEBB08AD}"/>
              </a:ext>
            </a:extLst>
          </p:cNvPr>
          <p:cNvSpPr txBox="1"/>
          <p:nvPr/>
        </p:nvSpPr>
        <p:spPr>
          <a:xfrm>
            <a:off x="463135" y="3508059"/>
            <a:ext cx="3883231" cy="2554545"/>
          </a:xfrm>
          <a:prstGeom prst="rect">
            <a:avLst/>
          </a:prstGeom>
          <a:noFill/>
        </p:spPr>
        <p:txBody>
          <a:bodyPr wrap="square" rtlCol="0">
            <a:spAutoFit/>
          </a:bodyPr>
          <a:lstStyle/>
          <a:p>
            <a:pPr algn="ctr"/>
            <a:r>
              <a:rPr lang="ja-JP" altLang="en-US" sz="3200">
                <a:solidFill>
                  <a:schemeClr val="tx1">
                    <a:lumMod val="75000"/>
                    <a:lumOff val="25000"/>
                  </a:schemeClr>
                </a:solidFill>
              </a:rPr>
              <a:t>保険情報の登録閲覧</a:t>
            </a:r>
            <a:endParaRPr lang="en-US" altLang="ja-JP" sz="3200" dirty="0">
              <a:solidFill>
                <a:schemeClr val="tx1">
                  <a:lumMod val="75000"/>
                  <a:lumOff val="25000"/>
                </a:schemeClr>
              </a:solidFill>
            </a:endParaRPr>
          </a:p>
          <a:p>
            <a:pPr algn="ctr"/>
            <a:endParaRPr lang="en-US" altLang="ja-JP" sz="3200" dirty="0">
              <a:solidFill>
                <a:schemeClr val="tx1">
                  <a:lumMod val="75000"/>
                  <a:lumOff val="25000"/>
                </a:schemeClr>
              </a:solidFill>
            </a:endParaRPr>
          </a:p>
          <a:p>
            <a:pPr algn="ctr"/>
            <a:r>
              <a:rPr lang="ja-JP" altLang="en-US" sz="3200">
                <a:solidFill>
                  <a:schemeClr val="tx1">
                    <a:lumMod val="75000"/>
                    <a:lumOff val="25000"/>
                  </a:schemeClr>
                </a:solidFill>
              </a:rPr>
              <a:t>契約情報の更新</a:t>
            </a:r>
            <a:endParaRPr lang="en-US" altLang="ja-JP" sz="3200" dirty="0">
              <a:solidFill>
                <a:schemeClr val="tx1">
                  <a:lumMod val="75000"/>
                  <a:lumOff val="25000"/>
                </a:schemeClr>
              </a:solidFill>
            </a:endParaRPr>
          </a:p>
          <a:p>
            <a:pPr algn="ctr"/>
            <a:endParaRPr lang="en-US" altLang="ja-JP" sz="3200" dirty="0">
              <a:solidFill>
                <a:schemeClr val="tx1">
                  <a:lumMod val="75000"/>
                  <a:lumOff val="25000"/>
                </a:schemeClr>
              </a:solidFill>
            </a:endParaRPr>
          </a:p>
          <a:p>
            <a:pPr algn="ctr"/>
            <a:r>
              <a:rPr lang="ja-JP" altLang="en-US" sz="3200">
                <a:solidFill>
                  <a:schemeClr val="tx1">
                    <a:lumMod val="75000"/>
                    <a:lumOff val="25000"/>
                  </a:schemeClr>
                </a:solidFill>
              </a:rPr>
              <a:t>契約内容の共有</a:t>
            </a:r>
            <a:endParaRPr lang="en-US" altLang="ja-JP" sz="3200"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56C2D802-914F-6F43-8B9B-9A9819504ADE}"/>
              </a:ext>
            </a:extLst>
          </p:cNvPr>
          <p:cNvSpPr txBox="1"/>
          <p:nvPr/>
        </p:nvSpPr>
        <p:spPr>
          <a:xfrm>
            <a:off x="2432957" y="6344682"/>
            <a:ext cx="4278086" cy="369332"/>
          </a:xfrm>
          <a:prstGeom prst="rect">
            <a:avLst/>
          </a:prstGeom>
          <a:noFill/>
        </p:spPr>
        <p:txBody>
          <a:bodyPr wrap="square" rtlCol="0">
            <a:spAutoFit/>
          </a:bodyPr>
          <a:lstStyle/>
          <a:p>
            <a:pPr algn="ctr"/>
            <a:r>
              <a:rPr lang="en-US" altLang="ja-JP" dirty="0">
                <a:solidFill>
                  <a:schemeClr val="bg1">
                    <a:lumMod val="65000"/>
                  </a:schemeClr>
                </a:solidFill>
              </a:rPr>
              <a:t>https://</a:t>
            </a:r>
            <a:r>
              <a:rPr lang="en-US" altLang="ja-JP" dirty="0" err="1">
                <a:solidFill>
                  <a:schemeClr val="bg1">
                    <a:lumMod val="65000"/>
                  </a:schemeClr>
                </a:solidFill>
              </a:rPr>
              <a:t>www.ichain.co.jp</a:t>
            </a:r>
            <a:endParaRPr lang="en-US" altLang="ja-JP" dirty="0">
              <a:solidFill>
                <a:schemeClr val="bg1">
                  <a:lumMod val="65000"/>
                </a:schemeClr>
              </a:solidFill>
            </a:endParaRPr>
          </a:p>
        </p:txBody>
      </p:sp>
    </p:spTree>
    <p:extLst>
      <p:ext uri="{BB962C8B-B14F-4D97-AF65-F5344CB8AC3E}">
        <p14:creationId xmlns:p14="http://schemas.microsoft.com/office/powerpoint/2010/main" val="130768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B642998B-C412-FF4B-BF9A-CD74F7853A72}"/>
              </a:ext>
            </a:extLst>
          </p:cNvPr>
          <p:cNvSpPr/>
          <p:nvPr/>
        </p:nvSpPr>
        <p:spPr>
          <a:xfrm>
            <a:off x="4555313" y="1881923"/>
            <a:ext cx="4316682" cy="4567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
        <p:nvSpPr>
          <p:cNvPr id="22" name="正方形/長方形 21">
            <a:extLst>
              <a:ext uri="{FF2B5EF4-FFF2-40B4-BE49-F238E27FC236}">
                <a16:creationId xmlns:a16="http://schemas.microsoft.com/office/drawing/2014/main" id="{360FE90F-4ADB-DF46-BE61-532DEF69DA11}"/>
              </a:ext>
            </a:extLst>
          </p:cNvPr>
          <p:cNvSpPr/>
          <p:nvPr/>
        </p:nvSpPr>
        <p:spPr>
          <a:xfrm>
            <a:off x="246409" y="1884493"/>
            <a:ext cx="4316682" cy="45679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1" y="277586"/>
            <a:ext cx="6515102" cy="830997"/>
          </a:xfrm>
          <a:prstGeom prst="rect">
            <a:avLst/>
          </a:prstGeom>
          <a:noFill/>
        </p:spPr>
        <p:txBody>
          <a:bodyPr wrap="square" rtlCol="0">
            <a:spAutoFit/>
          </a:bodyPr>
          <a:lstStyle/>
          <a:p>
            <a:r>
              <a:rPr kumimoji="1" lang="ja-JP" altLang="en-US" sz="4800" b="1">
                <a:solidFill>
                  <a:schemeClr val="tx1">
                    <a:lumMod val="75000"/>
                    <a:lumOff val="25000"/>
                  </a:schemeClr>
                </a:solidFill>
              </a:rPr>
              <a:t>既存サービスとの比較</a:t>
            </a:r>
            <a:endParaRPr kumimoji="1" lang="en-US" altLang="ja-JP" sz="4800" b="1"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D2A2117B-562E-4747-ACB4-42CDF9FD64B2}"/>
              </a:ext>
            </a:extLst>
          </p:cNvPr>
          <p:cNvSpPr txBox="1"/>
          <p:nvPr/>
        </p:nvSpPr>
        <p:spPr>
          <a:xfrm>
            <a:off x="581478" y="1295622"/>
            <a:ext cx="8001001" cy="584775"/>
          </a:xfrm>
          <a:prstGeom prst="rect">
            <a:avLst/>
          </a:prstGeom>
          <a:noFill/>
        </p:spPr>
        <p:txBody>
          <a:bodyPr wrap="square" rtlCol="0">
            <a:spAutoFit/>
          </a:bodyPr>
          <a:lstStyle/>
          <a:p>
            <a:pPr algn="ctr"/>
            <a:r>
              <a:rPr kumimoji="1" lang="ja-JP" altLang="en-US" sz="3200" b="1">
                <a:solidFill>
                  <a:schemeClr val="tx1">
                    <a:lumMod val="75000"/>
                    <a:lumOff val="25000"/>
                  </a:schemeClr>
                </a:solidFill>
              </a:rPr>
              <a:t>差別化項目</a:t>
            </a:r>
          </a:p>
        </p:txBody>
      </p:sp>
      <p:sp>
        <p:nvSpPr>
          <p:cNvPr id="3" name="スライド番号プレースホルダー 2">
            <a:extLst>
              <a:ext uri="{FF2B5EF4-FFF2-40B4-BE49-F238E27FC236}">
                <a16:creationId xmlns:a16="http://schemas.microsoft.com/office/drawing/2014/main" id="{F9664DEE-EFDE-F34E-B8E0-B8936430E3F9}"/>
              </a:ext>
            </a:extLst>
          </p:cNvPr>
          <p:cNvSpPr>
            <a:spLocks noGrp="1"/>
          </p:cNvSpPr>
          <p:nvPr>
            <p:ph type="sldNum" sz="quarter" idx="12"/>
          </p:nvPr>
        </p:nvSpPr>
        <p:spPr/>
        <p:txBody>
          <a:bodyPr/>
          <a:lstStyle/>
          <a:p>
            <a:fld id="{CB4437CD-0D09-A14E-851B-7CC0411CD265}" type="slidenum">
              <a:rPr kumimoji="1" lang="ja-JP" altLang="en-US" smtClean="0"/>
              <a:t>16</a:t>
            </a:fld>
            <a:endParaRPr kumimoji="1" lang="ja-JP" altLang="en-US"/>
          </a:p>
        </p:txBody>
      </p:sp>
      <p:sp>
        <p:nvSpPr>
          <p:cNvPr id="18" name="正方形/長方形 17">
            <a:extLst>
              <a:ext uri="{FF2B5EF4-FFF2-40B4-BE49-F238E27FC236}">
                <a16:creationId xmlns:a16="http://schemas.microsoft.com/office/drawing/2014/main" id="{F463AD6B-4225-2046-94E5-5A7EC8BFBCCF}"/>
              </a:ext>
            </a:extLst>
          </p:cNvPr>
          <p:cNvSpPr/>
          <p:nvPr/>
        </p:nvSpPr>
        <p:spPr>
          <a:xfrm>
            <a:off x="4746748" y="2067436"/>
            <a:ext cx="3883231" cy="1189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t>提案サービス</a:t>
            </a:r>
            <a:endParaRPr kumimoji="1" lang="ja-JP" altLang="en-US" sz="3200" b="1"/>
          </a:p>
        </p:txBody>
      </p:sp>
      <p:pic>
        <p:nvPicPr>
          <p:cNvPr id="19" name="図 18">
            <a:extLst>
              <a:ext uri="{FF2B5EF4-FFF2-40B4-BE49-F238E27FC236}">
                <a16:creationId xmlns:a16="http://schemas.microsoft.com/office/drawing/2014/main" id="{677D6F69-0F53-FE44-A362-44761F1796BB}"/>
              </a:ext>
            </a:extLst>
          </p:cNvPr>
          <p:cNvPicPr>
            <a:picLocks noChangeAspect="1"/>
          </p:cNvPicPr>
          <p:nvPr/>
        </p:nvPicPr>
        <p:blipFill>
          <a:blip r:embed="rId2"/>
          <a:stretch>
            <a:fillRect/>
          </a:stretch>
        </p:blipFill>
        <p:spPr>
          <a:xfrm>
            <a:off x="463135" y="2076560"/>
            <a:ext cx="3883231" cy="1194841"/>
          </a:xfrm>
          <a:prstGeom prst="rect">
            <a:avLst/>
          </a:prstGeom>
        </p:spPr>
      </p:pic>
      <p:sp>
        <p:nvSpPr>
          <p:cNvPr id="20" name="テキスト ボックス 19">
            <a:extLst>
              <a:ext uri="{FF2B5EF4-FFF2-40B4-BE49-F238E27FC236}">
                <a16:creationId xmlns:a16="http://schemas.microsoft.com/office/drawing/2014/main" id="{66BBAAC7-C043-784B-9511-F5D3EDC6935F}"/>
              </a:ext>
            </a:extLst>
          </p:cNvPr>
          <p:cNvSpPr txBox="1"/>
          <p:nvPr/>
        </p:nvSpPr>
        <p:spPr>
          <a:xfrm>
            <a:off x="463135" y="3508059"/>
            <a:ext cx="3883231" cy="2554545"/>
          </a:xfrm>
          <a:prstGeom prst="rect">
            <a:avLst/>
          </a:prstGeom>
          <a:noFill/>
        </p:spPr>
        <p:txBody>
          <a:bodyPr wrap="square" rtlCol="0">
            <a:spAutoFit/>
          </a:bodyPr>
          <a:lstStyle/>
          <a:p>
            <a:pPr algn="ctr"/>
            <a:r>
              <a:rPr lang="ja-JP" altLang="en-US" sz="3200" b="1">
                <a:solidFill>
                  <a:schemeClr val="tx1">
                    <a:lumMod val="85000"/>
                    <a:lumOff val="15000"/>
                  </a:schemeClr>
                </a:solidFill>
              </a:rPr>
              <a:t>契約した後の</a:t>
            </a:r>
            <a:endParaRPr lang="en-US" altLang="ja-JP" sz="3200" b="1" dirty="0">
              <a:solidFill>
                <a:schemeClr val="tx1">
                  <a:lumMod val="85000"/>
                  <a:lumOff val="15000"/>
                </a:schemeClr>
              </a:solidFill>
            </a:endParaRPr>
          </a:p>
          <a:p>
            <a:pPr algn="ctr"/>
            <a:r>
              <a:rPr lang="ja-JP" altLang="en-US" sz="3200" b="1">
                <a:solidFill>
                  <a:schemeClr val="tx1">
                    <a:lumMod val="85000"/>
                    <a:lumOff val="15000"/>
                  </a:schemeClr>
                </a:solidFill>
              </a:rPr>
              <a:t>保険の管理を補助</a:t>
            </a:r>
            <a:endParaRPr lang="en-US" altLang="ja-JP" sz="3200" b="1" dirty="0">
              <a:solidFill>
                <a:schemeClr val="tx1">
                  <a:lumMod val="85000"/>
                  <a:lumOff val="15000"/>
                </a:schemeClr>
              </a:solidFill>
            </a:endParaRPr>
          </a:p>
          <a:p>
            <a:pPr algn="ctr"/>
            <a:endParaRPr lang="en-US" altLang="ja-JP" sz="3200" b="1" dirty="0">
              <a:solidFill>
                <a:schemeClr val="tx1">
                  <a:lumMod val="85000"/>
                  <a:lumOff val="15000"/>
                </a:schemeClr>
              </a:solidFill>
            </a:endParaRPr>
          </a:p>
          <a:p>
            <a:pPr algn="ctr"/>
            <a:r>
              <a:rPr lang="ja-JP" altLang="en-US" sz="3200" b="1">
                <a:solidFill>
                  <a:schemeClr val="tx1">
                    <a:lumMod val="85000"/>
                    <a:lumOff val="15000"/>
                  </a:schemeClr>
                </a:solidFill>
              </a:rPr>
              <a:t>お金のやり取りは</a:t>
            </a:r>
            <a:endParaRPr lang="en-US" altLang="ja-JP" sz="3200" b="1" dirty="0">
              <a:solidFill>
                <a:schemeClr val="tx1">
                  <a:lumMod val="85000"/>
                  <a:lumOff val="15000"/>
                </a:schemeClr>
              </a:solidFill>
            </a:endParaRPr>
          </a:p>
          <a:p>
            <a:pPr algn="ctr"/>
            <a:r>
              <a:rPr lang="ja-JP" altLang="en-US" sz="3200" b="1">
                <a:solidFill>
                  <a:schemeClr val="tx1">
                    <a:lumMod val="85000"/>
                    <a:lumOff val="15000"/>
                  </a:schemeClr>
                </a:solidFill>
              </a:rPr>
              <a:t>従来通り</a:t>
            </a:r>
            <a:endParaRPr lang="en-US" altLang="ja-JP" sz="3200" b="1" dirty="0">
              <a:solidFill>
                <a:schemeClr val="tx1">
                  <a:lumMod val="85000"/>
                  <a:lumOff val="15000"/>
                </a:schemeClr>
              </a:solidFill>
            </a:endParaRPr>
          </a:p>
        </p:txBody>
      </p:sp>
      <p:sp>
        <p:nvSpPr>
          <p:cNvPr id="21" name="テキスト ボックス 20">
            <a:extLst>
              <a:ext uri="{FF2B5EF4-FFF2-40B4-BE49-F238E27FC236}">
                <a16:creationId xmlns:a16="http://schemas.microsoft.com/office/drawing/2014/main" id="{B433B6C1-1B16-9444-8B1B-294EDF4687B7}"/>
              </a:ext>
            </a:extLst>
          </p:cNvPr>
          <p:cNvSpPr txBox="1"/>
          <p:nvPr/>
        </p:nvSpPr>
        <p:spPr>
          <a:xfrm>
            <a:off x="4699248" y="3508058"/>
            <a:ext cx="3883231" cy="2554545"/>
          </a:xfrm>
          <a:prstGeom prst="rect">
            <a:avLst/>
          </a:prstGeom>
          <a:noFill/>
        </p:spPr>
        <p:txBody>
          <a:bodyPr wrap="square" rtlCol="0">
            <a:spAutoFit/>
          </a:bodyPr>
          <a:lstStyle/>
          <a:p>
            <a:pPr algn="ctr"/>
            <a:r>
              <a:rPr lang="ja-JP" altLang="en-US" sz="3200" b="1">
                <a:solidFill>
                  <a:schemeClr val="tx1">
                    <a:lumMod val="75000"/>
                    <a:lumOff val="25000"/>
                  </a:schemeClr>
                </a:solidFill>
              </a:rPr>
              <a:t>煩わしい契約の</a:t>
            </a:r>
            <a:endParaRPr lang="en-US" altLang="ja-JP" sz="3200" b="1" dirty="0">
              <a:solidFill>
                <a:schemeClr val="tx1">
                  <a:lumMod val="75000"/>
                  <a:lumOff val="25000"/>
                </a:schemeClr>
              </a:solidFill>
            </a:endParaRPr>
          </a:p>
          <a:p>
            <a:pPr algn="ctr"/>
            <a:r>
              <a:rPr lang="ja-JP" altLang="en-US" sz="3200" b="1">
                <a:solidFill>
                  <a:schemeClr val="tx1">
                    <a:lumMod val="75000"/>
                    <a:lumOff val="25000"/>
                  </a:schemeClr>
                </a:solidFill>
              </a:rPr>
              <a:t>手続きも補助</a:t>
            </a:r>
            <a:endParaRPr lang="en-US" altLang="ja-JP" sz="3200" b="1" dirty="0">
              <a:solidFill>
                <a:schemeClr val="tx1">
                  <a:lumMod val="75000"/>
                  <a:lumOff val="25000"/>
                </a:schemeClr>
              </a:solidFill>
            </a:endParaRPr>
          </a:p>
          <a:p>
            <a:pPr algn="ctr"/>
            <a:endParaRPr lang="en-US" altLang="ja-JP" sz="3200" b="1" dirty="0">
              <a:solidFill>
                <a:schemeClr val="tx1">
                  <a:lumMod val="75000"/>
                  <a:lumOff val="25000"/>
                </a:schemeClr>
              </a:solidFill>
            </a:endParaRPr>
          </a:p>
          <a:p>
            <a:pPr algn="ctr"/>
            <a:r>
              <a:rPr lang="ja-JP" altLang="en-US" sz="3200" b="1">
                <a:solidFill>
                  <a:schemeClr val="tx1">
                    <a:lumMod val="75000"/>
                    <a:lumOff val="25000"/>
                  </a:schemeClr>
                </a:solidFill>
              </a:rPr>
              <a:t>お金のやりとりも</a:t>
            </a:r>
            <a:endParaRPr lang="en-US" altLang="ja-JP" sz="3200" b="1" dirty="0">
              <a:solidFill>
                <a:schemeClr val="tx1">
                  <a:lumMod val="75000"/>
                  <a:lumOff val="25000"/>
                </a:schemeClr>
              </a:solidFill>
            </a:endParaRPr>
          </a:p>
          <a:p>
            <a:pPr algn="ctr"/>
            <a:r>
              <a:rPr lang="ja-JP" altLang="en-US" sz="3200" b="1">
                <a:solidFill>
                  <a:schemeClr val="tx1">
                    <a:lumMod val="75000"/>
                    <a:lumOff val="25000"/>
                  </a:schemeClr>
                </a:solidFill>
              </a:rPr>
              <a:t>トークンで完了</a:t>
            </a:r>
            <a:endParaRPr lang="en-US" altLang="ja-JP" sz="3200" b="1" dirty="0">
              <a:solidFill>
                <a:schemeClr val="tx1">
                  <a:lumMod val="75000"/>
                  <a:lumOff val="25000"/>
                </a:schemeClr>
              </a:solidFill>
            </a:endParaRPr>
          </a:p>
        </p:txBody>
      </p:sp>
    </p:spTree>
    <p:extLst>
      <p:ext uri="{BB962C8B-B14F-4D97-AF65-F5344CB8AC3E}">
        <p14:creationId xmlns:p14="http://schemas.microsoft.com/office/powerpoint/2010/main" val="125437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2094139" y="2921169"/>
            <a:ext cx="4955722" cy="1015663"/>
          </a:xfrm>
          <a:prstGeom prst="rect">
            <a:avLst/>
          </a:prstGeom>
          <a:noFill/>
        </p:spPr>
        <p:txBody>
          <a:bodyPr wrap="square" rtlCol="0">
            <a:spAutoFit/>
          </a:bodyPr>
          <a:lstStyle/>
          <a:p>
            <a:pPr algn="ctr"/>
            <a:r>
              <a:rPr kumimoji="1" lang="ja-JP" altLang="en-US" sz="6000" b="1">
                <a:solidFill>
                  <a:srgbClr val="0070C0"/>
                </a:solidFill>
              </a:rPr>
              <a:t>実</a:t>
            </a:r>
            <a:r>
              <a:rPr kumimoji="1" lang="ja-JP" altLang="en-US" sz="6000" b="1">
                <a:solidFill>
                  <a:schemeClr val="tx1">
                    <a:lumMod val="75000"/>
                    <a:lumOff val="25000"/>
                  </a:schemeClr>
                </a:solidFill>
              </a:rPr>
              <a:t>装内容</a:t>
            </a:r>
          </a:p>
        </p:txBody>
      </p:sp>
    </p:spTree>
    <p:extLst>
      <p:ext uri="{BB962C8B-B14F-4D97-AF65-F5344CB8AC3E}">
        <p14:creationId xmlns:p14="http://schemas.microsoft.com/office/powerpoint/2010/main" val="185519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18</a:t>
            </a:fld>
            <a:endParaRPr kumimoji="1" lang="ja-JP" altLang="en-US"/>
          </a:p>
        </p:txBody>
      </p:sp>
      <p:sp>
        <p:nvSpPr>
          <p:cNvPr id="29" name="角丸四角形吹き出し 28">
            <a:extLst>
              <a:ext uri="{FF2B5EF4-FFF2-40B4-BE49-F238E27FC236}">
                <a16:creationId xmlns:a16="http://schemas.microsoft.com/office/drawing/2014/main" id="{39AEB7F6-BAFE-594C-B3FE-DF222CC69D33}"/>
              </a:ext>
            </a:extLst>
          </p:cNvPr>
          <p:cNvSpPr/>
          <p:nvPr/>
        </p:nvSpPr>
        <p:spPr>
          <a:xfrm>
            <a:off x="5094983" y="590224"/>
            <a:ext cx="3609629" cy="1343178"/>
          </a:xfrm>
          <a:prstGeom prst="wedgeRoundRectCallout">
            <a:avLst>
              <a:gd name="adj1" fmla="val 21928"/>
              <a:gd name="adj2" fmla="val 66077"/>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
        <p:nvSpPr>
          <p:cNvPr id="30" name="テキスト ボックス 29">
            <a:extLst>
              <a:ext uri="{FF2B5EF4-FFF2-40B4-BE49-F238E27FC236}">
                <a16:creationId xmlns:a16="http://schemas.microsoft.com/office/drawing/2014/main" id="{F4BFFD51-B88B-7E4A-B8E9-1749E23CFC68}"/>
              </a:ext>
            </a:extLst>
          </p:cNvPr>
          <p:cNvSpPr txBox="1"/>
          <p:nvPr/>
        </p:nvSpPr>
        <p:spPr>
          <a:xfrm>
            <a:off x="244895" y="1108583"/>
            <a:ext cx="4433983" cy="584775"/>
          </a:xfrm>
          <a:prstGeom prst="rect">
            <a:avLst/>
          </a:prstGeom>
          <a:noFill/>
        </p:spPr>
        <p:txBody>
          <a:bodyPr wrap="square" rtlCol="0">
            <a:spAutoFit/>
          </a:bodyPr>
          <a:lstStyle/>
          <a:p>
            <a:pPr algn="ctr"/>
            <a:r>
              <a:rPr lang="ja-JP" altLang="en-US" sz="3200">
                <a:solidFill>
                  <a:schemeClr val="tx1">
                    <a:lumMod val="75000"/>
                    <a:lumOff val="25000"/>
                  </a:schemeClr>
                </a:solidFill>
              </a:rPr>
              <a:t>全体図</a:t>
            </a:r>
            <a:endParaRPr lang="en-US" altLang="ja-JP" sz="3200" dirty="0">
              <a:solidFill>
                <a:schemeClr val="tx1">
                  <a:lumMod val="75000"/>
                  <a:lumOff val="25000"/>
                </a:schemeClr>
              </a:solidFill>
            </a:endParaRPr>
          </a:p>
        </p:txBody>
      </p:sp>
    </p:spTree>
    <p:extLst>
      <p:ext uri="{BB962C8B-B14F-4D97-AF65-F5344CB8AC3E}">
        <p14:creationId xmlns:p14="http://schemas.microsoft.com/office/powerpoint/2010/main" val="373574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参加内容</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1</a:t>
            </a:fld>
            <a:endParaRPr kumimoji="1" lang="ja-JP" altLang="en-US"/>
          </a:p>
        </p:txBody>
      </p:sp>
      <p:sp>
        <p:nvSpPr>
          <p:cNvPr id="6" name="テキスト ボックス 5">
            <a:extLst>
              <a:ext uri="{FF2B5EF4-FFF2-40B4-BE49-F238E27FC236}">
                <a16:creationId xmlns:a16="http://schemas.microsoft.com/office/drawing/2014/main" id="{8F254E08-1590-9143-9D3A-9FAC43790F0B}"/>
              </a:ext>
            </a:extLst>
          </p:cNvPr>
          <p:cNvSpPr txBox="1"/>
          <p:nvPr/>
        </p:nvSpPr>
        <p:spPr>
          <a:xfrm>
            <a:off x="567418" y="1272006"/>
            <a:ext cx="8009164" cy="584775"/>
          </a:xfrm>
          <a:prstGeom prst="rect">
            <a:avLst/>
          </a:prstGeom>
          <a:noFill/>
        </p:spPr>
        <p:txBody>
          <a:bodyPr wrap="square" rtlCol="0">
            <a:spAutoFit/>
          </a:bodyPr>
          <a:lstStyle/>
          <a:p>
            <a:pPr algn="ctr"/>
            <a:r>
              <a:rPr lang="en-US" altLang="ja-JP" sz="3200" b="1" dirty="0" err="1">
                <a:solidFill>
                  <a:schemeClr val="tx1">
                    <a:lumMod val="75000"/>
                    <a:lumOff val="25000"/>
                  </a:schemeClr>
                </a:solidFill>
              </a:rPr>
              <a:t>BlockChain</a:t>
            </a:r>
            <a:r>
              <a:rPr lang="ja-JP" altLang="en-US" sz="3200" b="1">
                <a:solidFill>
                  <a:schemeClr val="tx1">
                    <a:lumMod val="75000"/>
                    <a:lumOff val="25000"/>
                  </a:schemeClr>
                </a:solidFill>
              </a:rPr>
              <a:t>コースを選んだ理由</a:t>
            </a:r>
            <a:endParaRPr lang="en-US" altLang="ja-JP" sz="3200" b="1" dirty="0">
              <a:solidFill>
                <a:schemeClr val="tx1">
                  <a:lumMod val="75000"/>
                  <a:lumOff val="25000"/>
                </a:schemeClr>
              </a:solidFill>
            </a:endParaRPr>
          </a:p>
        </p:txBody>
      </p:sp>
      <p:sp>
        <p:nvSpPr>
          <p:cNvPr id="8" name="角丸四角形吹き出し 7">
            <a:extLst>
              <a:ext uri="{FF2B5EF4-FFF2-40B4-BE49-F238E27FC236}">
                <a16:creationId xmlns:a16="http://schemas.microsoft.com/office/drawing/2014/main" id="{D9CA6D81-704E-B943-ACAA-E03D8C8A9BF7}"/>
              </a:ext>
            </a:extLst>
          </p:cNvPr>
          <p:cNvSpPr/>
          <p:nvPr/>
        </p:nvSpPr>
        <p:spPr>
          <a:xfrm>
            <a:off x="567418" y="2506208"/>
            <a:ext cx="3469823" cy="1404257"/>
          </a:xfrm>
          <a:prstGeom prst="wedgeRoundRectCallout">
            <a:avLst>
              <a:gd name="adj1" fmla="val 28883"/>
              <a:gd name="adj2" fmla="val -66021"/>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tx1">
                    <a:lumMod val="75000"/>
                    <a:lumOff val="25000"/>
                  </a:schemeClr>
                </a:solidFill>
              </a:rPr>
              <a:t>仮想通貨以外の</a:t>
            </a:r>
            <a:endParaRPr lang="en-US" altLang="ja-JP" sz="3200" dirty="0">
              <a:solidFill>
                <a:schemeClr val="tx1">
                  <a:lumMod val="75000"/>
                  <a:lumOff val="25000"/>
                </a:schemeClr>
              </a:solidFill>
            </a:endParaRPr>
          </a:p>
          <a:p>
            <a:pPr algn="ctr"/>
            <a:r>
              <a:rPr kumimoji="1" lang="ja-JP" altLang="en-US" sz="3200">
                <a:solidFill>
                  <a:schemeClr val="tx1">
                    <a:lumMod val="75000"/>
                    <a:lumOff val="25000"/>
                  </a:schemeClr>
                </a:solidFill>
              </a:rPr>
              <a:t>用途とは</a:t>
            </a:r>
            <a:r>
              <a:rPr kumimoji="1" lang="en-US" altLang="ja-JP" sz="3200" dirty="0">
                <a:solidFill>
                  <a:schemeClr val="tx1">
                    <a:lumMod val="75000"/>
                    <a:lumOff val="25000"/>
                  </a:schemeClr>
                </a:solidFill>
              </a:rPr>
              <a:t>?</a:t>
            </a:r>
            <a:endParaRPr kumimoji="1" lang="ja-JP" altLang="en-US" sz="3200">
              <a:solidFill>
                <a:schemeClr val="tx1">
                  <a:lumMod val="75000"/>
                  <a:lumOff val="25000"/>
                </a:schemeClr>
              </a:solidFill>
            </a:endParaRPr>
          </a:p>
        </p:txBody>
      </p:sp>
      <p:sp>
        <p:nvSpPr>
          <p:cNvPr id="9" name="角丸四角形吹き出し 8">
            <a:extLst>
              <a:ext uri="{FF2B5EF4-FFF2-40B4-BE49-F238E27FC236}">
                <a16:creationId xmlns:a16="http://schemas.microsoft.com/office/drawing/2014/main" id="{812CB23B-B63F-CA44-BB7A-50558203D621}"/>
              </a:ext>
            </a:extLst>
          </p:cNvPr>
          <p:cNvSpPr/>
          <p:nvPr/>
        </p:nvSpPr>
        <p:spPr>
          <a:xfrm>
            <a:off x="1253215" y="4658663"/>
            <a:ext cx="4004582" cy="1404257"/>
          </a:xfrm>
          <a:prstGeom prst="wedgeRoundRectCallout">
            <a:avLst>
              <a:gd name="adj1" fmla="val -18934"/>
              <a:gd name="adj2" fmla="val -59149"/>
              <a:gd name="adj3" fmla="val 1666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solidFill>
                  <a:schemeClr val="bg1"/>
                </a:solidFill>
              </a:rPr>
              <a:t>自分のアイデアを</a:t>
            </a:r>
            <a:endParaRPr kumimoji="1" lang="en-US" altLang="ja-JP" sz="3200" b="1" dirty="0">
              <a:solidFill>
                <a:schemeClr val="bg1"/>
              </a:solidFill>
            </a:endParaRPr>
          </a:p>
          <a:p>
            <a:pPr algn="ctr"/>
            <a:r>
              <a:rPr lang="ja-JP" altLang="en-US" sz="3200" b="1">
                <a:solidFill>
                  <a:schemeClr val="bg1"/>
                </a:solidFill>
              </a:rPr>
              <a:t>形にできる</a:t>
            </a:r>
            <a:endParaRPr kumimoji="1" lang="ja-JP" altLang="en-US" sz="3200" b="1">
              <a:solidFill>
                <a:schemeClr val="bg1"/>
              </a:solidFill>
            </a:endParaRPr>
          </a:p>
        </p:txBody>
      </p:sp>
      <p:sp>
        <p:nvSpPr>
          <p:cNvPr id="10" name="角丸四角形吹き出し 9">
            <a:extLst>
              <a:ext uri="{FF2B5EF4-FFF2-40B4-BE49-F238E27FC236}">
                <a16:creationId xmlns:a16="http://schemas.microsoft.com/office/drawing/2014/main" id="{4B664CA9-5820-8A43-9B08-B7D5642AF5FA}"/>
              </a:ext>
            </a:extLst>
          </p:cNvPr>
          <p:cNvSpPr/>
          <p:nvPr/>
        </p:nvSpPr>
        <p:spPr>
          <a:xfrm>
            <a:off x="4457697" y="2960974"/>
            <a:ext cx="4445453" cy="1404257"/>
          </a:xfrm>
          <a:prstGeom prst="wedgeRoundRectCallout">
            <a:avLst>
              <a:gd name="adj1" fmla="val -20733"/>
              <a:gd name="adj2" fmla="val -63694"/>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solidFill>
                  <a:schemeClr val="tx1">
                    <a:lumMod val="75000"/>
                    <a:lumOff val="25000"/>
                  </a:schemeClr>
                </a:solidFill>
              </a:rPr>
              <a:t>第一線での開発の</a:t>
            </a:r>
            <a:endParaRPr kumimoji="1" lang="en-US" altLang="ja-JP" sz="3200" dirty="0">
              <a:solidFill>
                <a:schemeClr val="tx1">
                  <a:lumMod val="75000"/>
                  <a:lumOff val="25000"/>
                </a:schemeClr>
              </a:solidFill>
            </a:endParaRPr>
          </a:p>
          <a:p>
            <a:pPr algn="ctr"/>
            <a:r>
              <a:rPr lang="ja-JP" altLang="en-US" sz="3200">
                <a:solidFill>
                  <a:schemeClr val="tx1">
                    <a:lumMod val="75000"/>
                    <a:lumOff val="25000"/>
                  </a:schemeClr>
                </a:solidFill>
              </a:rPr>
              <a:t>現場を体感したい</a:t>
            </a:r>
            <a:endParaRPr kumimoji="1" lang="en-US" altLang="ja-JP" sz="3200" dirty="0">
              <a:solidFill>
                <a:schemeClr val="tx1">
                  <a:lumMod val="75000"/>
                  <a:lumOff val="25000"/>
                </a:schemeClr>
              </a:solidFill>
            </a:endParaRPr>
          </a:p>
        </p:txBody>
      </p:sp>
    </p:spTree>
    <p:extLst>
      <p:ext uri="{BB962C8B-B14F-4D97-AF65-F5344CB8AC3E}">
        <p14:creationId xmlns:p14="http://schemas.microsoft.com/office/powerpoint/2010/main" val="1646929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rgbClr val="3492E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19</a:t>
            </a:fld>
            <a:endParaRPr kumimoji="1" lang="ja-JP" altLang="en-US"/>
          </a:p>
        </p:txBody>
      </p:sp>
      <p:sp>
        <p:nvSpPr>
          <p:cNvPr id="13" name="テキスト ボックス 12">
            <a:extLst>
              <a:ext uri="{FF2B5EF4-FFF2-40B4-BE49-F238E27FC236}">
                <a16:creationId xmlns:a16="http://schemas.microsoft.com/office/drawing/2014/main" id="{7EF759AB-717C-8545-A98C-8D355D557EB0}"/>
              </a:ext>
            </a:extLst>
          </p:cNvPr>
          <p:cNvSpPr txBox="1"/>
          <p:nvPr/>
        </p:nvSpPr>
        <p:spPr>
          <a:xfrm>
            <a:off x="244895" y="1108583"/>
            <a:ext cx="4433983" cy="584775"/>
          </a:xfrm>
          <a:prstGeom prst="rect">
            <a:avLst/>
          </a:prstGeom>
          <a:noFill/>
        </p:spPr>
        <p:txBody>
          <a:bodyPr wrap="square" rtlCol="0">
            <a:spAutoFit/>
          </a:bodyPr>
          <a:lstStyle/>
          <a:p>
            <a:pPr algn="ctr"/>
            <a:r>
              <a:rPr lang="en-US" altLang="ja-JP" sz="3200" dirty="0">
                <a:solidFill>
                  <a:schemeClr val="tx1">
                    <a:lumMod val="75000"/>
                    <a:lumOff val="25000"/>
                  </a:schemeClr>
                </a:solidFill>
              </a:rPr>
              <a:t>1.</a:t>
            </a:r>
            <a:r>
              <a:rPr lang="ja-JP" altLang="en-US" sz="3200">
                <a:solidFill>
                  <a:schemeClr val="tx1">
                    <a:lumMod val="75000"/>
                    <a:lumOff val="25000"/>
                  </a:schemeClr>
                </a:solidFill>
              </a:rPr>
              <a:t>診断書登録</a:t>
            </a:r>
            <a:endParaRPr lang="en-US" altLang="ja-JP" sz="3200" dirty="0">
              <a:solidFill>
                <a:schemeClr val="tx1">
                  <a:lumMod val="75000"/>
                  <a:lumOff val="25000"/>
                </a:schemeClr>
              </a:solidFill>
            </a:endParaRPr>
          </a:p>
        </p:txBody>
      </p:sp>
      <p:cxnSp>
        <p:nvCxnSpPr>
          <p:cNvPr id="5" name="直線矢印コネクタ 4">
            <a:extLst>
              <a:ext uri="{FF2B5EF4-FFF2-40B4-BE49-F238E27FC236}">
                <a16:creationId xmlns:a16="http://schemas.microsoft.com/office/drawing/2014/main" id="{F3956992-BCE6-7F4E-8B57-15ECF525FD69}"/>
              </a:ext>
            </a:extLst>
          </p:cNvPr>
          <p:cNvCxnSpPr>
            <a:cxnSpLocks/>
          </p:cNvCxnSpPr>
          <p:nvPr/>
        </p:nvCxnSpPr>
        <p:spPr>
          <a:xfrm>
            <a:off x="1683034" y="5332022"/>
            <a:ext cx="3268975" cy="0"/>
          </a:xfrm>
          <a:prstGeom prst="straightConnector1">
            <a:avLst/>
          </a:prstGeom>
          <a:ln w="38100">
            <a:solidFill>
              <a:schemeClr val="tx1">
                <a:lumMod val="75000"/>
                <a:lumOff val="25000"/>
              </a:schemeClr>
            </a:solidFill>
            <a:tailEnd type="triangle"/>
          </a:ln>
        </p:spPr>
        <p:style>
          <a:lnRef idx="3">
            <a:schemeClr val="dk1"/>
          </a:lnRef>
          <a:fillRef idx="0">
            <a:schemeClr val="dk1"/>
          </a:fillRef>
          <a:effectRef idx="2">
            <a:schemeClr val="dk1"/>
          </a:effectRef>
          <a:fontRef idx="minor">
            <a:schemeClr val="tx1"/>
          </a:fontRef>
        </p:style>
      </p:cxnSp>
      <p:sp>
        <p:nvSpPr>
          <p:cNvPr id="20" name="角丸四角形吹き出し 19">
            <a:extLst>
              <a:ext uri="{FF2B5EF4-FFF2-40B4-BE49-F238E27FC236}">
                <a16:creationId xmlns:a16="http://schemas.microsoft.com/office/drawing/2014/main" id="{37AC7EC3-59A8-1A46-A988-84914A3CCBC7}"/>
              </a:ext>
            </a:extLst>
          </p:cNvPr>
          <p:cNvSpPr/>
          <p:nvPr/>
        </p:nvSpPr>
        <p:spPr>
          <a:xfrm>
            <a:off x="1879373" y="3501698"/>
            <a:ext cx="2881688" cy="1524632"/>
          </a:xfrm>
          <a:prstGeom prst="wedgeRoundRectCallout">
            <a:avLst>
              <a:gd name="adj1" fmla="val -20847"/>
              <a:gd name="adj2" fmla="val 60879"/>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診断結果を登録</a:t>
            </a:r>
            <a:endParaRPr kumimoji="1" lang="en-US" altLang="ja-JP" sz="2400" dirty="0"/>
          </a:p>
          <a:p>
            <a:pPr algn="ctr"/>
            <a:endParaRPr kumimoji="1" lang="en-US" altLang="ja-JP" sz="2400" dirty="0"/>
          </a:p>
          <a:p>
            <a:pPr algn="ctr"/>
            <a:r>
              <a:rPr lang="en-US" altLang="ja-JP" sz="2400" dirty="0"/>
              <a:t>[</a:t>
            </a:r>
            <a:r>
              <a:rPr lang="ja-JP" altLang="en-US" sz="2400"/>
              <a:t>医師</a:t>
            </a:r>
            <a:r>
              <a:rPr lang="en-US" altLang="ja-JP" sz="2400" dirty="0"/>
              <a:t>ID,</a:t>
            </a:r>
            <a:r>
              <a:rPr lang="ja-JP" altLang="en-US" sz="2400"/>
              <a:t>入院日数</a:t>
            </a:r>
            <a:r>
              <a:rPr lang="en-US" altLang="ja-JP" sz="2400" dirty="0"/>
              <a:t>,</a:t>
            </a:r>
          </a:p>
          <a:p>
            <a:pPr algn="ctr"/>
            <a:r>
              <a:rPr lang="ja-JP" altLang="en-US" sz="2400"/>
              <a:t>ガンの有無</a:t>
            </a:r>
            <a:r>
              <a:rPr lang="en-US" altLang="ja-JP" sz="2400" dirty="0"/>
              <a:t>]</a:t>
            </a:r>
            <a:endParaRPr kumimoji="1" lang="en-US" altLang="ja-JP" sz="2400" dirty="0"/>
          </a:p>
        </p:txBody>
      </p:sp>
      <p:sp>
        <p:nvSpPr>
          <p:cNvPr id="15" name="角丸四角形吹き出し 14">
            <a:extLst>
              <a:ext uri="{FF2B5EF4-FFF2-40B4-BE49-F238E27FC236}">
                <a16:creationId xmlns:a16="http://schemas.microsoft.com/office/drawing/2014/main" id="{1B107DF7-5903-4E46-AFC3-BB0A37152AFD}"/>
              </a:ext>
            </a:extLst>
          </p:cNvPr>
          <p:cNvSpPr/>
          <p:nvPr/>
        </p:nvSpPr>
        <p:spPr>
          <a:xfrm>
            <a:off x="5094983" y="590224"/>
            <a:ext cx="3609629" cy="1343178"/>
          </a:xfrm>
          <a:prstGeom prst="wedgeRoundRectCallout">
            <a:avLst>
              <a:gd name="adj1" fmla="val 21928"/>
              <a:gd name="adj2" fmla="val 66077"/>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Tree>
    <p:extLst>
      <p:ext uri="{BB962C8B-B14F-4D97-AF65-F5344CB8AC3E}">
        <p14:creationId xmlns:p14="http://schemas.microsoft.com/office/powerpoint/2010/main" val="291001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rgbClr val="3492E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20</a:t>
            </a:fld>
            <a:endParaRPr kumimoji="1" lang="ja-JP" altLang="en-US"/>
          </a:p>
        </p:txBody>
      </p:sp>
      <p:sp>
        <p:nvSpPr>
          <p:cNvPr id="13" name="テキスト ボックス 12">
            <a:extLst>
              <a:ext uri="{FF2B5EF4-FFF2-40B4-BE49-F238E27FC236}">
                <a16:creationId xmlns:a16="http://schemas.microsoft.com/office/drawing/2014/main" id="{7EF759AB-717C-8545-A98C-8D355D557EB0}"/>
              </a:ext>
            </a:extLst>
          </p:cNvPr>
          <p:cNvSpPr txBox="1"/>
          <p:nvPr/>
        </p:nvSpPr>
        <p:spPr>
          <a:xfrm>
            <a:off x="244895" y="1108583"/>
            <a:ext cx="4433983" cy="584775"/>
          </a:xfrm>
          <a:prstGeom prst="rect">
            <a:avLst/>
          </a:prstGeom>
          <a:noFill/>
        </p:spPr>
        <p:txBody>
          <a:bodyPr wrap="square" rtlCol="0">
            <a:spAutoFit/>
          </a:bodyPr>
          <a:lstStyle/>
          <a:p>
            <a:pPr algn="ctr"/>
            <a:r>
              <a:rPr lang="en-US" altLang="ja-JP" sz="3200" dirty="0">
                <a:solidFill>
                  <a:schemeClr val="tx1">
                    <a:lumMod val="75000"/>
                    <a:lumOff val="25000"/>
                  </a:schemeClr>
                </a:solidFill>
              </a:rPr>
              <a:t>2.</a:t>
            </a:r>
            <a:r>
              <a:rPr lang="ja-JP" altLang="en-US" sz="3200">
                <a:solidFill>
                  <a:schemeClr val="tx1">
                    <a:lumMod val="75000"/>
                    <a:lumOff val="25000"/>
                  </a:schemeClr>
                </a:solidFill>
              </a:rPr>
              <a:t>保険契約申請</a:t>
            </a:r>
            <a:endParaRPr lang="en-US" altLang="ja-JP" sz="3200" dirty="0">
              <a:solidFill>
                <a:schemeClr val="tx1">
                  <a:lumMod val="75000"/>
                  <a:lumOff val="25000"/>
                </a:schemeClr>
              </a:solidFill>
            </a:endParaRPr>
          </a:p>
        </p:txBody>
      </p:sp>
      <p:cxnSp>
        <p:nvCxnSpPr>
          <p:cNvPr id="5" name="直線矢印コネクタ 4">
            <a:extLst>
              <a:ext uri="{FF2B5EF4-FFF2-40B4-BE49-F238E27FC236}">
                <a16:creationId xmlns:a16="http://schemas.microsoft.com/office/drawing/2014/main" id="{F3956992-BCE6-7F4E-8B57-15ECF525FD69}"/>
              </a:ext>
            </a:extLst>
          </p:cNvPr>
          <p:cNvCxnSpPr>
            <a:cxnSpLocks/>
          </p:cNvCxnSpPr>
          <p:nvPr/>
        </p:nvCxnSpPr>
        <p:spPr>
          <a:xfrm>
            <a:off x="1826008" y="3051959"/>
            <a:ext cx="3268975" cy="0"/>
          </a:xfrm>
          <a:prstGeom prst="straightConnector1">
            <a:avLst/>
          </a:prstGeom>
          <a:ln w="38100">
            <a:solidFill>
              <a:schemeClr val="tx1">
                <a:lumMod val="75000"/>
                <a:lumOff val="25000"/>
              </a:schemeClr>
            </a:solidFill>
            <a:tailEnd type="triangle"/>
          </a:ln>
        </p:spPr>
        <p:style>
          <a:lnRef idx="3">
            <a:schemeClr val="dk1"/>
          </a:lnRef>
          <a:fillRef idx="0">
            <a:schemeClr val="dk1"/>
          </a:fillRef>
          <a:effectRef idx="2">
            <a:schemeClr val="dk1"/>
          </a:effectRef>
          <a:fontRef idx="minor">
            <a:schemeClr val="tx1"/>
          </a:fontRef>
        </p:style>
      </p:cxnSp>
      <p:sp>
        <p:nvSpPr>
          <p:cNvPr id="15" name="角丸四角形吹き出し 14">
            <a:extLst>
              <a:ext uri="{FF2B5EF4-FFF2-40B4-BE49-F238E27FC236}">
                <a16:creationId xmlns:a16="http://schemas.microsoft.com/office/drawing/2014/main" id="{AE0B7B3D-1B3C-4942-8626-11936411AA5A}"/>
              </a:ext>
            </a:extLst>
          </p:cNvPr>
          <p:cNvSpPr/>
          <p:nvPr/>
        </p:nvSpPr>
        <p:spPr>
          <a:xfrm>
            <a:off x="1886445" y="3913081"/>
            <a:ext cx="3122227" cy="1098715"/>
          </a:xfrm>
          <a:prstGeom prst="wedgeRoundRectCallout">
            <a:avLst>
              <a:gd name="adj1" fmla="val 56215"/>
              <a:gd name="adj2" fmla="val -21684"/>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診断書の内容を元に</a:t>
            </a:r>
            <a:endParaRPr kumimoji="1" lang="en-US" altLang="ja-JP" sz="2400" dirty="0"/>
          </a:p>
          <a:p>
            <a:pPr algn="ctr"/>
            <a:r>
              <a:rPr kumimoji="1" lang="ja-JP" altLang="en-US" sz="2400"/>
              <a:t>加入可能か判定</a:t>
            </a:r>
            <a:endParaRPr kumimoji="1" lang="en-US" altLang="ja-JP" sz="2400" dirty="0"/>
          </a:p>
        </p:txBody>
      </p:sp>
      <p:cxnSp>
        <p:nvCxnSpPr>
          <p:cNvPr id="19" name="直線矢印コネクタ 18">
            <a:extLst>
              <a:ext uri="{FF2B5EF4-FFF2-40B4-BE49-F238E27FC236}">
                <a16:creationId xmlns:a16="http://schemas.microsoft.com/office/drawing/2014/main" id="{95DC4B69-8D8F-D84F-9AF6-05B0651A8AB7}"/>
              </a:ext>
            </a:extLst>
          </p:cNvPr>
          <p:cNvCxnSpPr>
            <a:cxnSpLocks/>
            <a:stCxn id="16" idx="2"/>
            <a:endCxn id="25" idx="0"/>
          </p:cNvCxnSpPr>
          <p:nvPr/>
        </p:nvCxnSpPr>
        <p:spPr>
          <a:xfrm flipH="1">
            <a:off x="6923314" y="3813767"/>
            <a:ext cx="236" cy="763411"/>
          </a:xfrm>
          <a:prstGeom prst="straightConnector1">
            <a:avLst/>
          </a:prstGeom>
          <a:ln w="38100">
            <a:solidFill>
              <a:schemeClr val="tx1">
                <a:lumMod val="75000"/>
                <a:lumOff val="25000"/>
              </a:schemeClr>
            </a:solidFill>
            <a:tailEnd type="triangle"/>
          </a:ln>
        </p:spPr>
        <p:style>
          <a:lnRef idx="3">
            <a:schemeClr val="dk1"/>
          </a:lnRef>
          <a:fillRef idx="0">
            <a:schemeClr val="dk1"/>
          </a:fillRef>
          <a:effectRef idx="2">
            <a:schemeClr val="dk1"/>
          </a:effectRef>
          <a:fontRef idx="minor">
            <a:schemeClr val="tx1"/>
          </a:fontRef>
        </p:style>
      </p:cxnSp>
      <p:sp>
        <p:nvSpPr>
          <p:cNvPr id="28" name="角丸四角形吹き出し 27">
            <a:extLst>
              <a:ext uri="{FF2B5EF4-FFF2-40B4-BE49-F238E27FC236}">
                <a16:creationId xmlns:a16="http://schemas.microsoft.com/office/drawing/2014/main" id="{0E2A3D98-3EBC-D74E-BCBB-8DDCDAEB378D}"/>
              </a:ext>
            </a:extLst>
          </p:cNvPr>
          <p:cNvSpPr/>
          <p:nvPr/>
        </p:nvSpPr>
        <p:spPr>
          <a:xfrm>
            <a:off x="1849759" y="1925192"/>
            <a:ext cx="3195600" cy="869332"/>
          </a:xfrm>
          <a:prstGeom prst="wedgeRoundRectCallout">
            <a:avLst>
              <a:gd name="adj1" fmla="val -21757"/>
              <a:gd name="adj2" fmla="val 74003"/>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希望のプランを申請</a:t>
            </a:r>
            <a:r>
              <a:rPr kumimoji="1" lang="en-US" altLang="ja-JP" sz="2400" dirty="0"/>
              <a:t>[</a:t>
            </a:r>
            <a:r>
              <a:rPr kumimoji="1" lang="ja-JP" altLang="en-US" sz="2400"/>
              <a:t>入院保険</a:t>
            </a:r>
            <a:r>
              <a:rPr kumimoji="1" lang="en-US" altLang="ja-JP" sz="2400" dirty="0"/>
              <a:t>or</a:t>
            </a:r>
            <a:r>
              <a:rPr kumimoji="1" lang="ja-JP" altLang="en-US" sz="2400"/>
              <a:t>がん保険</a:t>
            </a:r>
            <a:r>
              <a:rPr kumimoji="1" lang="en-US" altLang="ja-JP" sz="2400" dirty="0"/>
              <a:t>]</a:t>
            </a:r>
          </a:p>
        </p:txBody>
      </p:sp>
      <p:sp>
        <p:nvSpPr>
          <p:cNvPr id="18" name="角丸四角形吹き出し 17">
            <a:extLst>
              <a:ext uri="{FF2B5EF4-FFF2-40B4-BE49-F238E27FC236}">
                <a16:creationId xmlns:a16="http://schemas.microsoft.com/office/drawing/2014/main" id="{D631208D-3C3B-D74C-89FF-075421141BBB}"/>
              </a:ext>
            </a:extLst>
          </p:cNvPr>
          <p:cNvSpPr/>
          <p:nvPr/>
        </p:nvSpPr>
        <p:spPr>
          <a:xfrm>
            <a:off x="5094983" y="590224"/>
            <a:ext cx="3609629" cy="1343178"/>
          </a:xfrm>
          <a:prstGeom prst="wedgeRoundRectCallout">
            <a:avLst>
              <a:gd name="adj1" fmla="val 21928"/>
              <a:gd name="adj2" fmla="val 66077"/>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Tree>
    <p:extLst>
      <p:ext uri="{BB962C8B-B14F-4D97-AF65-F5344CB8AC3E}">
        <p14:creationId xmlns:p14="http://schemas.microsoft.com/office/powerpoint/2010/main" val="2136354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rgbClr val="3492E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21</a:t>
            </a:fld>
            <a:endParaRPr kumimoji="1" lang="ja-JP" altLang="en-US"/>
          </a:p>
        </p:txBody>
      </p:sp>
      <p:sp>
        <p:nvSpPr>
          <p:cNvPr id="13" name="テキスト ボックス 12">
            <a:extLst>
              <a:ext uri="{FF2B5EF4-FFF2-40B4-BE49-F238E27FC236}">
                <a16:creationId xmlns:a16="http://schemas.microsoft.com/office/drawing/2014/main" id="{7EF759AB-717C-8545-A98C-8D355D557EB0}"/>
              </a:ext>
            </a:extLst>
          </p:cNvPr>
          <p:cNvSpPr txBox="1"/>
          <p:nvPr/>
        </p:nvSpPr>
        <p:spPr>
          <a:xfrm>
            <a:off x="244895" y="1108583"/>
            <a:ext cx="4433983" cy="584775"/>
          </a:xfrm>
          <a:prstGeom prst="rect">
            <a:avLst/>
          </a:prstGeom>
          <a:noFill/>
        </p:spPr>
        <p:txBody>
          <a:bodyPr wrap="square" rtlCol="0">
            <a:spAutoFit/>
          </a:bodyPr>
          <a:lstStyle/>
          <a:p>
            <a:pPr algn="ctr"/>
            <a:r>
              <a:rPr lang="en-US" altLang="ja-JP" sz="3200" dirty="0">
                <a:solidFill>
                  <a:schemeClr val="tx1">
                    <a:lumMod val="75000"/>
                    <a:lumOff val="25000"/>
                  </a:schemeClr>
                </a:solidFill>
              </a:rPr>
              <a:t>2.</a:t>
            </a:r>
            <a:r>
              <a:rPr lang="ja-JP" altLang="en-US" sz="3200">
                <a:solidFill>
                  <a:schemeClr val="tx1">
                    <a:lumMod val="75000"/>
                    <a:lumOff val="25000"/>
                  </a:schemeClr>
                </a:solidFill>
              </a:rPr>
              <a:t>保険契約申請</a:t>
            </a:r>
            <a:endParaRPr lang="en-US" altLang="ja-JP" sz="3200" dirty="0">
              <a:solidFill>
                <a:schemeClr val="tx1">
                  <a:lumMod val="75000"/>
                  <a:lumOff val="25000"/>
                </a:schemeClr>
              </a:solidFill>
            </a:endParaRPr>
          </a:p>
        </p:txBody>
      </p:sp>
      <p:sp>
        <p:nvSpPr>
          <p:cNvPr id="15" name="角丸四角形吹き出し 14">
            <a:extLst>
              <a:ext uri="{FF2B5EF4-FFF2-40B4-BE49-F238E27FC236}">
                <a16:creationId xmlns:a16="http://schemas.microsoft.com/office/drawing/2014/main" id="{AE0B7B3D-1B3C-4942-8626-11936411AA5A}"/>
              </a:ext>
            </a:extLst>
          </p:cNvPr>
          <p:cNvSpPr/>
          <p:nvPr/>
        </p:nvSpPr>
        <p:spPr>
          <a:xfrm>
            <a:off x="1887507" y="2962118"/>
            <a:ext cx="2918200" cy="1555685"/>
          </a:xfrm>
          <a:prstGeom prst="wedgeRoundRectCallout">
            <a:avLst>
              <a:gd name="adj1" fmla="val 54287"/>
              <a:gd name="adj2" fmla="val -22123"/>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契約内容を登録</a:t>
            </a:r>
            <a:endParaRPr kumimoji="1" lang="en-US" altLang="ja-JP" sz="2400" dirty="0"/>
          </a:p>
          <a:p>
            <a:pPr algn="ctr"/>
            <a:endParaRPr lang="en-US" altLang="ja-JP" sz="2400" dirty="0"/>
          </a:p>
          <a:p>
            <a:pPr algn="ctr"/>
            <a:r>
              <a:rPr kumimoji="1" lang="en-US" altLang="ja-JP" sz="2400" dirty="0"/>
              <a:t>[</a:t>
            </a:r>
            <a:r>
              <a:rPr kumimoji="1" lang="ja-JP" altLang="en-US" sz="2400"/>
              <a:t>プラン</a:t>
            </a:r>
            <a:r>
              <a:rPr kumimoji="1" lang="en-US" altLang="ja-JP" sz="2400" dirty="0"/>
              <a:t>,</a:t>
            </a:r>
            <a:r>
              <a:rPr kumimoji="1" lang="ja-JP" altLang="en-US" sz="2400"/>
              <a:t>掛け金</a:t>
            </a:r>
            <a:r>
              <a:rPr lang="en-US" altLang="ja-JP" sz="2400" dirty="0"/>
              <a:t>,</a:t>
            </a:r>
          </a:p>
          <a:p>
            <a:pPr algn="ctr"/>
            <a:r>
              <a:rPr lang="ja-JP" altLang="en-US" sz="2400"/>
              <a:t>保険金</a:t>
            </a:r>
            <a:r>
              <a:rPr kumimoji="1" lang="en-US" altLang="ja-JP" sz="2400" dirty="0"/>
              <a:t>]</a:t>
            </a:r>
          </a:p>
        </p:txBody>
      </p:sp>
      <p:sp>
        <p:nvSpPr>
          <p:cNvPr id="18" name="角丸四角形吹き出し 17">
            <a:extLst>
              <a:ext uri="{FF2B5EF4-FFF2-40B4-BE49-F238E27FC236}">
                <a16:creationId xmlns:a16="http://schemas.microsoft.com/office/drawing/2014/main" id="{25DE79C7-D4B7-5946-9817-A92AC0D60D39}"/>
              </a:ext>
            </a:extLst>
          </p:cNvPr>
          <p:cNvSpPr/>
          <p:nvPr/>
        </p:nvSpPr>
        <p:spPr>
          <a:xfrm>
            <a:off x="5094983" y="590224"/>
            <a:ext cx="3609629" cy="1343178"/>
          </a:xfrm>
          <a:prstGeom prst="wedgeRoundRectCallout">
            <a:avLst>
              <a:gd name="adj1" fmla="val 21928"/>
              <a:gd name="adj2" fmla="val 66077"/>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Tree>
    <p:extLst>
      <p:ext uri="{BB962C8B-B14F-4D97-AF65-F5344CB8AC3E}">
        <p14:creationId xmlns:p14="http://schemas.microsoft.com/office/powerpoint/2010/main" val="221074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22</a:t>
            </a:fld>
            <a:endParaRPr kumimoji="1" lang="ja-JP" altLang="en-US"/>
          </a:p>
        </p:txBody>
      </p:sp>
      <p:sp>
        <p:nvSpPr>
          <p:cNvPr id="13" name="テキスト ボックス 12">
            <a:extLst>
              <a:ext uri="{FF2B5EF4-FFF2-40B4-BE49-F238E27FC236}">
                <a16:creationId xmlns:a16="http://schemas.microsoft.com/office/drawing/2014/main" id="{7EF759AB-717C-8545-A98C-8D355D557EB0}"/>
              </a:ext>
            </a:extLst>
          </p:cNvPr>
          <p:cNvSpPr txBox="1"/>
          <p:nvPr/>
        </p:nvSpPr>
        <p:spPr>
          <a:xfrm>
            <a:off x="244895" y="1108583"/>
            <a:ext cx="4433983" cy="584775"/>
          </a:xfrm>
          <a:prstGeom prst="rect">
            <a:avLst/>
          </a:prstGeom>
          <a:noFill/>
        </p:spPr>
        <p:txBody>
          <a:bodyPr wrap="square" rtlCol="0">
            <a:spAutoFit/>
          </a:bodyPr>
          <a:lstStyle/>
          <a:p>
            <a:pPr algn="ctr"/>
            <a:r>
              <a:rPr lang="en-US" altLang="ja-JP" sz="3200" dirty="0">
                <a:solidFill>
                  <a:schemeClr val="tx1">
                    <a:lumMod val="75000"/>
                    <a:lumOff val="25000"/>
                  </a:schemeClr>
                </a:solidFill>
              </a:rPr>
              <a:t>3.</a:t>
            </a:r>
            <a:r>
              <a:rPr lang="ja-JP" altLang="en-US" sz="3200">
                <a:solidFill>
                  <a:schemeClr val="tx1">
                    <a:lumMod val="75000"/>
                    <a:lumOff val="25000"/>
                  </a:schemeClr>
                </a:solidFill>
              </a:rPr>
              <a:t>保険料支払い</a:t>
            </a:r>
            <a:endParaRPr lang="en-US" altLang="ja-JP" sz="3200" dirty="0">
              <a:solidFill>
                <a:schemeClr val="tx1">
                  <a:lumMod val="75000"/>
                  <a:lumOff val="25000"/>
                </a:schemeClr>
              </a:solidFill>
            </a:endParaRPr>
          </a:p>
        </p:txBody>
      </p:sp>
      <p:cxnSp>
        <p:nvCxnSpPr>
          <p:cNvPr id="3" name="カギ線コネクタ 2">
            <a:extLst>
              <a:ext uri="{FF2B5EF4-FFF2-40B4-BE49-F238E27FC236}">
                <a16:creationId xmlns:a16="http://schemas.microsoft.com/office/drawing/2014/main" id="{3CA1F258-8203-7A44-B077-40C799BF69BE}"/>
              </a:ext>
            </a:extLst>
          </p:cNvPr>
          <p:cNvCxnSpPr>
            <a:cxnSpLocks/>
          </p:cNvCxnSpPr>
          <p:nvPr/>
        </p:nvCxnSpPr>
        <p:spPr>
          <a:xfrm flipV="1">
            <a:off x="1713117" y="1261813"/>
            <a:ext cx="3381866" cy="1436763"/>
          </a:xfrm>
          <a:prstGeom prst="bentConnector3">
            <a:avLst>
              <a:gd name="adj1" fmla="val 78793"/>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角丸四角形吹き出し 27">
            <a:extLst>
              <a:ext uri="{FF2B5EF4-FFF2-40B4-BE49-F238E27FC236}">
                <a16:creationId xmlns:a16="http://schemas.microsoft.com/office/drawing/2014/main" id="{37C7B05C-13D6-5047-B04E-0354E282B54E}"/>
              </a:ext>
            </a:extLst>
          </p:cNvPr>
          <p:cNvSpPr/>
          <p:nvPr/>
        </p:nvSpPr>
        <p:spPr>
          <a:xfrm>
            <a:off x="1887507" y="2950243"/>
            <a:ext cx="2918200" cy="616940"/>
          </a:xfrm>
          <a:prstGeom prst="wedgeRoundRectCallout">
            <a:avLst>
              <a:gd name="adj1" fmla="val -23032"/>
              <a:gd name="adj2" fmla="val -66395"/>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t>掛け金分を送金</a:t>
            </a:r>
            <a:endParaRPr kumimoji="1" lang="en-US" altLang="ja-JP" sz="2400" dirty="0"/>
          </a:p>
        </p:txBody>
      </p:sp>
      <p:pic>
        <p:nvPicPr>
          <p:cNvPr id="6" name="図 5">
            <a:extLst>
              <a:ext uri="{FF2B5EF4-FFF2-40B4-BE49-F238E27FC236}">
                <a16:creationId xmlns:a16="http://schemas.microsoft.com/office/drawing/2014/main" id="{DD90656E-9B22-2C44-B748-CD283BC18D50}"/>
              </a:ext>
            </a:extLst>
          </p:cNvPr>
          <p:cNvPicPr>
            <a:picLocks noChangeAspect="1"/>
          </p:cNvPicPr>
          <p:nvPr/>
        </p:nvPicPr>
        <p:blipFill rotWithShape="1">
          <a:blip r:embed="rId5"/>
          <a:srcRect l="29873" r="33157"/>
          <a:stretch/>
        </p:blipFill>
        <p:spPr>
          <a:xfrm>
            <a:off x="3611479" y="1628592"/>
            <a:ext cx="749393" cy="1013489"/>
          </a:xfrm>
          <a:prstGeom prst="rect">
            <a:avLst/>
          </a:prstGeom>
        </p:spPr>
      </p:pic>
      <p:sp>
        <p:nvSpPr>
          <p:cNvPr id="15" name="角丸四角形吹き出し 14">
            <a:extLst>
              <a:ext uri="{FF2B5EF4-FFF2-40B4-BE49-F238E27FC236}">
                <a16:creationId xmlns:a16="http://schemas.microsoft.com/office/drawing/2014/main" id="{AAC151ED-792B-5546-BB02-9B4DD564CF4F}"/>
              </a:ext>
            </a:extLst>
          </p:cNvPr>
          <p:cNvSpPr/>
          <p:nvPr/>
        </p:nvSpPr>
        <p:spPr>
          <a:xfrm>
            <a:off x="5094983" y="590224"/>
            <a:ext cx="3609629" cy="1343178"/>
          </a:xfrm>
          <a:prstGeom prst="wedgeRoundRectCallout">
            <a:avLst>
              <a:gd name="adj1" fmla="val 21928"/>
              <a:gd name="adj2" fmla="val 66077"/>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Tree>
    <p:extLst>
      <p:ext uri="{BB962C8B-B14F-4D97-AF65-F5344CB8AC3E}">
        <p14:creationId xmlns:p14="http://schemas.microsoft.com/office/powerpoint/2010/main" val="290113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rgbClr val="3492E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23</a:t>
            </a:fld>
            <a:endParaRPr kumimoji="1" lang="ja-JP" altLang="en-US"/>
          </a:p>
        </p:txBody>
      </p:sp>
      <p:sp>
        <p:nvSpPr>
          <p:cNvPr id="13" name="テキスト ボックス 12">
            <a:extLst>
              <a:ext uri="{FF2B5EF4-FFF2-40B4-BE49-F238E27FC236}">
                <a16:creationId xmlns:a16="http://schemas.microsoft.com/office/drawing/2014/main" id="{7EF759AB-717C-8545-A98C-8D355D557EB0}"/>
              </a:ext>
            </a:extLst>
          </p:cNvPr>
          <p:cNvSpPr txBox="1"/>
          <p:nvPr/>
        </p:nvSpPr>
        <p:spPr>
          <a:xfrm>
            <a:off x="244895" y="1108583"/>
            <a:ext cx="4433983" cy="584775"/>
          </a:xfrm>
          <a:prstGeom prst="rect">
            <a:avLst/>
          </a:prstGeom>
          <a:noFill/>
        </p:spPr>
        <p:txBody>
          <a:bodyPr wrap="square" rtlCol="0">
            <a:spAutoFit/>
          </a:bodyPr>
          <a:lstStyle/>
          <a:p>
            <a:pPr algn="ctr"/>
            <a:r>
              <a:rPr lang="en-US" altLang="ja-JP" sz="3200" dirty="0">
                <a:solidFill>
                  <a:schemeClr val="tx1">
                    <a:lumMod val="75000"/>
                    <a:lumOff val="25000"/>
                  </a:schemeClr>
                </a:solidFill>
              </a:rPr>
              <a:t>4.</a:t>
            </a:r>
            <a:r>
              <a:rPr lang="ja-JP" altLang="en-US" sz="3200">
                <a:solidFill>
                  <a:schemeClr val="tx1">
                    <a:lumMod val="75000"/>
                    <a:lumOff val="25000"/>
                  </a:schemeClr>
                </a:solidFill>
              </a:rPr>
              <a:t>保険金受取</a:t>
            </a:r>
            <a:endParaRPr lang="en-US" altLang="ja-JP" sz="3200" dirty="0">
              <a:solidFill>
                <a:schemeClr val="tx1">
                  <a:lumMod val="75000"/>
                  <a:lumOff val="25000"/>
                </a:schemeClr>
              </a:solidFill>
            </a:endParaRPr>
          </a:p>
        </p:txBody>
      </p:sp>
      <p:cxnSp>
        <p:nvCxnSpPr>
          <p:cNvPr id="5" name="直線矢印コネクタ 4">
            <a:extLst>
              <a:ext uri="{FF2B5EF4-FFF2-40B4-BE49-F238E27FC236}">
                <a16:creationId xmlns:a16="http://schemas.microsoft.com/office/drawing/2014/main" id="{F3956992-BCE6-7F4E-8B57-15ECF525FD69}"/>
              </a:ext>
            </a:extLst>
          </p:cNvPr>
          <p:cNvCxnSpPr>
            <a:cxnSpLocks/>
          </p:cNvCxnSpPr>
          <p:nvPr/>
        </p:nvCxnSpPr>
        <p:spPr>
          <a:xfrm>
            <a:off x="1826008" y="3051959"/>
            <a:ext cx="3268975" cy="0"/>
          </a:xfrm>
          <a:prstGeom prst="straightConnector1">
            <a:avLst/>
          </a:prstGeom>
          <a:ln w="38100">
            <a:solidFill>
              <a:schemeClr val="tx1">
                <a:lumMod val="75000"/>
                <a:lumOff val="25000"/>
              </a:schemeClr>
            </a:solidFill>
            <a:tailEnd type="triangle"/>
          </a:ln>
        </p:spPr>
        <p:style>
          <a:lnRef idx="3">
            <a:schemeClr val="dk1"/>
          </a:lnRef>
          <a:fillRef idx="0">
            <a:schemeClr val="dk1"/>
          </a:fillRef>
          <a:effectRef idx="2">
            <a:schemeClr val="dk1"/>
          </a:effectRef>
          <a:fontRef idx="minor">
            <a:schemeClr val="tx1"/>
          </a:fontRef>
        </p:style>
      </p:cxnSp>
      <p:sp>
        <p:nvSpPr>
          <p:cNvPr id="15" name="角丸四角形吹き出し 14">
            <a:extLst>
              <a:ext uri="{FF2B5EF4-FFF2-40B4-BE49-F238E27FC236}">
                <a16:creationId xmlns:a16="http://schemas.microsoft.com/office/drawing/2014/main" id="{AE0B7B3D-1B3C-4942-8626-11936411AA5A}"/>
              </a:ext>
            </a:extLst>
          </p:cNvPr>
          <p:cNvSpPr/>
          <p:nvPr/>
        </p:nvSpPr>
        <p:spPr>
          <a:xfrm>
            <a:off x="1886446" y="3913081"/>
            <a:ext cx="2919262" cy="1098715"/>
          </a:xfrm>
          <a:prstGeom prst="wedgeRoundRectCallout">
            <a:avLst>
              <a:gd name="adj1" fmla="val 56215"/>
              <a:gd name="adj2" fmla="val -21684"/>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診断書の内容から</a:t>
            </a:r>
            <a:endParaRPr kumimoji="1" lang="en-US" altLang="ja-JP" sz="2400" dirty="0"/>
          </a:p>
          <a:p>
            <a:pPr algn="ctr"/>
            <a:r>
              <a:rPr kumimoji="1" lang="ja-JP" altLang="en-US" sz="2400"/>
              <a:t>支払い可能か判定</a:t>
            </a:r>
            <a:endParaRPr kumimoji="1" lang="en-US" altLang="ja-JP" sz="2400" dirty="0"/>
          </a:p>
        </p:txBody>
      </p:sp>
      <p:cxnSp>
        <p:nvCxnSpPr>
          <p:cNvPr id="19" name="直線矢印コネクタ 18">
            <a:extLst>
              <a:ext uri="{FF2B5EF4-FFF2-40B4-BE49-F238E27FC236}">
                <a16:creationId xmlns:a16="http://schemas.microsoft.com/office/drawing/2014/main" id="{95DC4B69-8D8F-D84F-9AF6-05B0651A8AB7}"/>
              </a:ext>
            </a:extLst>
          </p:cNvPr>
          <p:cNvCxnSpPr>
            <a:cxnSpLocks/>
            <a:stCxn id="16" idx="2"/>
            <a:endCxn id="25" idx="0"/>
          </p:cNvCxnSpPr>
          <p:nvPr/>
        </p:nvCxnSpPr>
        <p:spPr>
          <a:xfrm flipH="1">
            <a:off x="6923314" y="3813767"/>
            <a:ext cx="236" cy="763411"/>
          </a:xfrm>
          <a:prstGeom prst="straightConnector1">
            <a:avLst/>
          </a:prstGeom>
          <a:ln w="38100">
            <a:solidFill>
              <a:schemeClr val="tx1">
                <a:lumMod val="75000"/>
                <a:lumOff val="25000"/>
              </a:schemeClr>
            </a:solidFill>
            <a:tailEnd type="triangle"/>
          </a:ln>
        </p:spPr>
        <p:style>
          <a:lnRef idx="3">
            <a:schemeClr val="dk1"/>
          </a:lnRef>
          <a:fillRef idx="0">
            <a:schemeClr val="dk1"/>
          </a:fillRef>
          <a:effectRef idx="2">
            <a:schemeClr val="dk1"/>
          </a:effectRef>
          <a:fontRef idx="minor">
            <a:schemeClr val="tx1"/>
          </a:fontRef>
        </p:style>
      </p:cxnSp>
      <p:sp>
        <p:nvSpPr>
          <p:cNvPr id="18" name="角丸四角形吹き出し 17">
            <a:extLst>
              <a:ext uri="{FF2B5EF4-FFF2-40B4-BE49-F238E27FC236}">
                <a16:creationId xmlns:a16="http://schemas.microsoft.com/office/drawing/2014/main" id="{F87106CC-558F-1241-9CD3-772DD5613364}"/>
              </a:ext>
            </a:extLst>
          </p:cNvPr>
          <p:cNvSpPr/>
          <p:nvPr/>
        </p:nvSpPr>
        <p:spPr>
          <a:xfrm>
            <a:off x="1887507" y="2297103"/>
            <a:ext cx="2918200" cy="616940"/>
          </a:xfrm>
          <a:prstGeom prst="wedgeRoundRectCallout">
            <a:avLst>
              <a:gd name="adj1" fmla="val -22218"/>
              <a:gd name="adj2" fmla="val 66421"/>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t>保険金受取申請</a:t>
            </a:r>
            <a:endParaRPr kumimoji="1" lang="en-US" altLang="ja-JP" sz="2400" dirty="0"/>
          </a:p>
        </p:txBody>
      </p:sp>
      <p:sp>
        <p:nvSpPr>
          <p:cNvPr id="20" name="角丸四角形吹き出し 19">
            <a:extLst>
              <a:ext uri="{FF2B5EF4-FFF2-40B4-BE49-F238E27FC236}">
                <a16:creationId xmlns:a16="http://schemas.microsoft.com/office/drawing/2014/main" id="{CEB9F9C8-FD53-DD41-9AC2-8FA519988313}"/>
              </a:ext>
            </a:extLst>
          </p:cNvPr>
          <p:cNvSpPr/>
          <p:nvPr/>
        </p:nvSpPr>
        <p:spPr>
          <a:xfrm>
            <a:off x="5094983" y="590224"/>
            <a:ext cx="3609629" cy="1343178"/>
          </a:xfrm>
          <a:prstGeom prst="wedgeRoundRectCallout">
            <a:avLst>
              <a:gd name="adj1" fmla="val 21928"/>
              <a:gd name="adj2" fmla="val 66077"/>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Tree>
    <p:extLst>
      <p:ext uri="{BB962C8B-B14F-4D97-AF65-F5344CB8AC3E}">
        <p14:creationId xmlns:p14="http://schemas.microsoft.com/office/powerpoint/2010/main" val="2604012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a:extLst>
              <a:ext uri="{FF2B5EF4-FFF2-40B4-BE49-F238E27FC236}">
                <a16:creationId xmlns:a16="http://schemas.microsoft.com/office/drawing/2014/main" id="{DF11769B-FAF2-E545-9356-86360409E0F7}"/>
              </a:ext>
            </a:extLst>
          </p:cNvPr>
          <p:cNvSpPr/>
          <p:nvPr/>
        </p:nvSpPr>
        <p:spPr>
          <a:xfrm>
            <a:off x="5118735" y="2321076"/>
            <a:ext cx="3609629"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保険コントラクト</a:t>
            </a:r>
            <a:endParaRPr lang="en-US" altLang="ja-JP" sz="2800" dirty="0">
              <a:solidFill>
                <a:schemeClr val="bg1"/>
              </a:solidFill>
            </a:endParaRPr>
          </a:p>
        </p:txBody>
      </p:sp>
      <p:sp>
        <p:nvSpPr>
          <p:cNvPr id="14" name="テキスト ボックス 13">
            <a:extLst>
              <a:ext uri="{FF2B5EF4-FFF2-40B4-BE49-F238E27FC236}">
                <a16:creationId xmlns:a16="http://schemas.microsoft.com/office/drawing/2014/main" id="{D7662F35-67AC-7242-A1C0-4FD5D3A84348}"/>
              </a:ext>
            </a:extLst>
          </p:cNvPr>
          <p:cNvSpPr txBox="1"/>
          <p:nvPr/>
        </p:nvSpPr>
        <p:spPr>
          <a:xfrm>
            <a:off x="195941" y="277586"/>
            <a:ext cx="2179124" cy="830997"/>
          </a:xfrm>
          <a:prstGeom prst="rect">
            <a:avLst/>
          </a:prstGeom>
          <a:noFill/>
        </p:spPr>
        <p:txBody>
          <a:bodyPr wrap="square" rtlCol="0">
            <a:spAutoFit/>
          </a:bodyPr>
          <a:lstStyle/>
          <a:p>
            <a:r>
              <a:rPr kumimoji="1" lang="ja-JP" altLang="en-US" sz="4800" b="1">
                <a:solidFill>
                  <a:schemeClr val="tx1">
                    <a:lumMod val="75000"/>
                    <a:lumOff val="25000"/>
                  </a:schemeClr>
                </a:solidFill>
              </a:rPr>
              <a:t>構成図</a:t>
            </a:r>
            <a:endParaRPr kumimoji="1" lang="en-US" altLang="ja-JP" sz="48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013B76B-E264-A042-8A8F-2814FA044041}"/>
              </a:ext>
            </a:extLst>
          </p:cNvPr>
          <p:cNvSpPr txBox="1"/>
          <p:nvPr/>
        </p:nvSpPr>
        <p:spPr>
          <a:xfrm>
            <a:off x="415741" y="2113801"/>
            <a:ext cx="1610405" cy="584775"/>
          </a:xfrm>
          <a:prstGeom prst="rect">
            <a:avLst/>
          </a:prstGeom>
          <a:noFill/>
        </p:spPr>
        <p:txBody>
          <a:bodyPr wrap="square" rtlCol="0">
            <a:spAutoFit/>
          </a:bodyPr>
          <a:lstStyle/>
          <a:p>
            <a:pPr algn="ctr"/>
            <a:r>
              <a:rPr lang="ja-JP" altLang="en-US" sz="3200">
                <a:solidFill>
                  <a:schemeClr val="tx1">
                    <a:lumMod val="75000"/>
                    <a:lumOff val="25000"/>
                  </a:schemeClr>
                </a:solidFill>
              </a:rPr>
              <a:t>ユーザ</a:t>
            </a:r>
            <a:endParaRPr lang="en-US" altLang="ja-JP" sz="3200" dirty="0">
              <a:solidFill>
                <a:schemeClr val="tx1">
                  <a:lumMod val="75000"/>
                  <a:lumOff val="25000"/>
                </a:schemeClr>
              </a:solidFill>
            </a:endParaRPr>
          </a:p>
        </p:txBody>
      </p:sp>
      <p:pic>
        <p:nvPicPr>
          <p:cNvPr id="22" name="図 21">
            <a:extLst>
              <a:ext uri="{FF2B5EF4-FFF2-40B4-BE49-F238E27FC236}">
                <a16:creationId xmlns:a16="http://schemas.microsoft.com/office/drawing/2014/main" id="{8A3A6EFB-CE44-9A45-AD7C-65C3AEF4BF59}"/>
              </a:ext>
            </a:extLst>
          </p:cNvPr>
          <p:cNvPicPr>
            <a:picLocks noChangeAspect="1"/>
          </p:cNvPicPr>
          <p:nvPr/>
        </p:nvPicPr>
        <p:blipFill>
          <a:blip r:embed="rId3"/>
          <a:stretch>
            <a:fillRect/>
          </a:stretch>
        </p:blipFill>
        <p:spPr>
          <a:xfrm>
            <a:off x="728769" y="2582711"/>
            <a:ext cx="984348" cy="984348"/>
          </a:xfrm>
          <a:prstGeom prst="rect">
            <a:avLst/>
          </a:prstGeom>
        </p:spPr>
      </p:pic>
      <p:sp>
        <p:nvSpPr>
          <p:cNvPr id="23" name="テキスト ボックス 22">
            <a:extLst>
              <a:ext uri="{FF2B5EF4-FFF2-40B4-BE49-F238E27FC236}">
                <a16:creationId xmlns:a16="http://schemas.microsoft.com/office/drawing/2014/main" id="{86264FFA-DDBB-274A-839A-071D1BFB3DA1}"/>
              </a:ext>
            </a:extLst>
          </p:cNvPr>
          <p:cNvSpPr txBox="1"/>
          <p:nvPr/>
        </p:nvSpPr>
        <p:spPr>
          <a:xfrm>
            <a:off x="244895" y="4506916"/>
            <a:ext cx="1952096" cy="584775"/>
          </a:xfrm>
          <a:prstGeom prst="rect">
            <a:avLst/>
          </a:prstGeom>
          <a:noFill/>
        </p:spPr>
        <p:txBody>
          <a:bodyPr wrap="square" rtlCol="0">
            <a:spAutoFit/>
          </a:bodyPr>
          <a:lstStyle/>
          <a:p>
            <a:pPr algn="ctr"/>
            <a:r>
              <a:rPr lang="ja-JP" altLang="en-US" sz="3200">
                <a:solidFill>
                  <a:schemeClr val="tx1">
                    <a:lumMod val="75000"/>
                    <a:lumOff val="25000"/>
                  </a:schemeClr>
                </a:solidFill>
              </a:rPr>
              <a:t>医師</a:t>
            </a:r>
            <a:endParaRPr lang="en-US" altLang="ja-JP" sz="3200" dirty="0">
              <a:solidFill>
                <a:schemeClr val="tx1">
                  <a:lumMod val="75000"/>
                  <a:lumOff val="25000"/>
                </a:schemeClr>
              </a:solidFill>
            </a:endParaRPr>
          </a:p>
        </p:txBody>
      </p:sp>
      <p:pic>
        <p:nvPicPr>
          <p:cNvPr id="24" name="図 23">
            <a:extLst>
              <a:ext uri="{FF2B5EF4-FFF2-40B4-BE49-F238E27FC236}">
                <a16:creationId xmlns:a16="http://schemas.microsoft.com/office/drawing/2014/main" id="{4C615565-FC4B-6543-8CE7-15DDD5B7455C}"/>
              </a:ext>
            </a:extLst>
          </p:cNvPr>
          <p:cNvPicPr>
            <a:picLocks noChangeAspect="1"/>
          </p:cNvPicPr>
          <p:nvPr/>
        </p:nvPicPr>
        <p:blipFill>
          <a:blip r:embed="rId4"/>
          <a:stretch>
            <a:fillRect/>
          </a:stretch>
        </p:blipFill>
        <p:spPr>
          <a:xfrm>
            <a:off x="689929" y="5091691"/>
            <a:ext cx="993105" cy="993105"/>
          </a:xfrm>
          <a:prstGeom prst="rect">
            <a:avLst/>
          </a:prstGeom>
        </p:spPr>
      </p:pic>
      <p:sp>
        <p:nvSpPr>
          <p:cNvPr id="25" name="角丸四角形 24">
            <a:extLst>
              <a:ext uri="{FF2B5EF4-FFF2-40B4-BE49-F238E27FC236}">
                <a16:creationId xmlns:a16="http://schemas.microsoft.com/office/drawing/2014/main" id="{E1B67322-1A6D-BF46-9C2A-33182E05BFCC}"/>
              </a:ext>
            </a:extLst>
          </p:cNvPr>
          <p:cNvSpPr/>
          <p:nvPr/>
        </p:nvSpPr>
        <p:spPr>
          <a:xfrm>
            <a:off x="5142015" y="4577178"/>
            <a:ext cx="3562597" cy="1492691"/>
          </a:xfrm>
          <a:prstGeom prst="round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診断書コントラクト</a:t>
            </a:r>
            <a:endParaRPr lang="en-US" altLang="ja-JP" sz="2800" dirty="0">
              <a:solidFill>
                <a:schemeClr val="bg1"/>
              </a:solidFill>
            </a:endParaRPr>
          </a:p>
        </p:txBody>
      </p:sp>
      <p:sp>
        <p:nvSpPr>
          <p:cNvPr id="26" name="スライド番号プレースホルダー 2">
            <a:extLst>
              <a:ext uri="{FF2B5EF4-FFF2-40B4-BE49-F238E27FC236}">
                <a16:creationId xmlns:a16="http://schemas.microsoft.com/office/drawing/2014/main" id="{447917B0-0BA6-034A-9E16-B609A7120A4B}"/>
              </a:ext>
            </a:extLst>
          </p:cNvPr>
          <p:cNvSpPr>
            <a:spLocks noGrp="1"/>
          </p:cNvSpPr>
          <p:nvPr>
            <p:ph type="sldNum" sz="quarter" idx="12"/>
          </p:nvPr>
        </p:nvSpPr>
        <p:spPr>
          <a:xfrm>
            <a:off x="6802720" y="6356353"/>
            <a:ext cx="2057400" cy="365125"/>
          </a:xfrm>
        </p:spPr>
        <p:txBody>
          <a:bodyPr/>
          <a:lstStyle/>
          <a:p>
            <a:fld id="{CB4437CD-0D09-A14E-851B-7CC0411CD265}" type="slidenum">
              <a:rPr kumimoji="1" lang="ja-JP" altLang="en-US" smtClean="0"/>
              <a:t>24</a:t>
            </a:fld>
            <a:endParaRPr kumimoji="1" lang="ja-JP" altLang="en-US"/>
          </a:p>
        </p:txBody>
      </p:sp>
      <p:sp>
        <p:nvSpPr>
          <p:cNvPr id="13" name="テキスト ボックス 12">
            <a:extLst>
              <a:ext uri="{FF2B5EF4-FFF2-40B4-BE49-F238E27FC236}">
                <a16:creationId xmlns:a16="http://schemas.microsoft.com/office/drawing/2014/main" id="{7EF759AB-717C-8545-A98C-8D355D557EB0}"/>
              </a:ext>
            </a:extLst>
          </p:cNvPr>
          <p:cNvSpPr txBox="1"/>
          <p:nvPr/>
        </p:nvSpPr>
        <p:spPr>
          <a:xfrm>
            <a:off x="244895" y="1108583"/>
            <a:ext cx="4433983" cy="584775"/>
          </a:xfrm>
          <a:prstGeom prst="rect">
            <a:avLst/>
          </a:prstGeom>
          <a:noFill/>
        </p:spPr>
        <p:txBody>
          <a:bodyPr wrap="square" rtlCol="0">
            <a:spAutoFit/>
          </a:bodyPr>
          <a:lstStyle/>
          <a:p>
            <a:pPr algn="ctr"/>
            <a:r>
              <a:rPr lang="en-US" altLang="ja-JP" sz="3200" dirty="0">
                <a:solidFill>
                  <a:schemeClr val="tx1">
                    <a:lumMod val="75000"/>
                    <a:lumOff val="25000"/>
                  </a:schemeClr>
                </a:solidFill>
              </a:rPr>
              <a:t>4.</a:t>
            </a:r>
            <a:r>
              <a:rPr lang="ja-JP" altLang="en-US" sz="3200">
                <a:solidFill>
                  <a:schemeClr val="tx1">
                    <a:lumMod val="75000"/>
                    <a:lumOff val="25000"/>
                  </a:schemeClr>
                </a:solidFill>
              </a:rPr>
              <a:t>保険金受取</a:t>
            </a:r>
            <a:endParaRPr lang="en-US" altLang="ja-JP" sz="3200" dirty="0">
              <a:solidFill>
                <a:schemeClr val="tx1">
                  <a:lumMod val="75000"/>
                  <a:lumOff val="25000"/>
                </a:schemeClr>
              </a:solidFill>
            </a:endParaRPr>
          </a:p>
        </p:txBody>
      </p:sp>
      <p:cxnSp>
        <p:nvCxnSpPr>
          <p:cNvPr id="3" name="カギ線コネクタ 2">
            <a:extLst>
              <a:ext uri="{FF2B5EF4-FFF2-40B4-BE49-F238E27FC236}">
                <a16:creationId xmlns:a16="http://schemas.microsoft.com/office/drawing/2014/main" id="{3CA1F258-8203-7A44-B077-40C799BF69BE}"/>
              </a:ext>
            </a:extLst>
          </p:cNvPr>
          <p:cNvCxnSpPr>
            <a:cxnSpLocks/>
          </p:cNvCxnSpPr>
          <p:nvPr/>
        </p:nvCxnSpPr>
        <p:spPr>
          <a:xfrm rot="10800000" flipV="1">
            <a:off x="1828131" y="1261812"/>
            <a:ext cx="3266852" cy="1436763"/>
          </a:xfrm>
          <a:prstGeom prst="bentConnector3">
            <a:avLst>
              <a:gd name="adj1" fmla="val 21646"/>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9DCEE242-5620-2040-B758-443DDF56BB6E}"/>
              </a:ext>
            </a:extLst>
          </p:cNvPr>
          <p:cNvPicPr>
            <a:picLocks noChangeAspect="1"/>
          </p:cNvPicPr>
          <p:nvPr/>
        </p:nvPicPr>
        <p:blipFill rotWithShape="1">
          <a:blip r:embed="rId5"/>
          <a:srcRect l="29873" r="33157"/>
          <a:stretch/>
        </p:blipFill>
        <p:spPr>
          <a:xfrm>
            <a:off x="3611479" y="1628592"/>
            <a:ext cx="749393" cy="1013489"/>
          </a:xfrm>
          <a:prstGeom prst="rect">
            <a:avLst/>
          </a:prstGeom>
        </p:spPr>
      </p:pic>
      <p:sp>
        <p:nvSpPr>
          <p:cNvPr id="20" name="角丸四角形吹き出し 19">
            <a:extLst>
              <a:ext uri="{FF2B5EF4-FFF2-40B4-BE49-F238E27FC236}">
                <a16:creationId xmlns:a16="http://schemas.microsoft.com/office/drawing/2014/main" id="{411AD7DB-40C5-DA4F-B7AF-F2DD96E975EE}"/>
              </a:ext>
            </a:extLst>
          </p:cNvPr>
          <p:cNvSpPr/>
          <p:nvPr/>
        </p:nvSpPr>
        <p:spPr>
          <a:xfrm>
            <a:off x="1887507" y="2950246"/>
            <a:ext cx="2918200" cy="616940"/>
          </a:xfrm>
          <a:prstGeom prst="wedgeRoundRectCallout">
            <a:avLst>
              <a:gd name="adj1" fmla="val 22545"/>
              <a:gd name="adj2" fmla="val -66395"/>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t>保険金を送金</a:t>
            </a:r>
            <a:endParaRPr kumimoji="1" lang="en-US" altLang="ja-JP" sz="2400" dirty="0"/>
          </a:p>
        </p:txBody>
      </p:sp>
      <p:sp>
        <p:nvSpPr>
          <p:cNvPr id="18" name="角丸四角形吹き出し 17">
            <a:extLst>
              <a:ext uri="{FF2B5EF4-FFF2-40B4-BE49-F238E27FC236}">
                <a16:creationId xmlns:a16="http://schemas.microsoft.com/office/drawing/2014/main" id="{966DD8F7-3E21-994F-BDE4-F2C756CAE44E}"/>
              </a:ext>
            </a:extLst>
          </p:cNvPr>
          <p:cNvSpPr/>
          <p:nvPr/>
        </p:nvSpPr>
        <p:spPr>
          <a:xfrm>
            <a:off x="5094983" y="590224"/>
            <a:ext cx="3609629" cy="1343178"/>
          </a:xfrm>
          <a:prstGeom prst="wedgeRoundRectCallout">
            <a:avLst>
              <a:gd name="adj1" fmla="val 21928"/>
              <a:gd name="adj2" fmla="val 66077"/>
              <a:gd name="adj3" fmla="val 16667"/>
            </a:avLst>
          </a:prstGeom>
          <a:solidFill>
            <a:srgbClr val="34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rPr>
              <a:t>トークン</a:t>
            </a:r>
            <a:endParaRPr kumimoji="1" lang="en-US" altLang="ja-JP" sz="2800" dirty="0">
              <a:solidFill>
                <a:schemeClr val="bg1"/>
              </a:solidFill>
            </a:endParaRPr>
          </a:p>
        </p:txBody>
      </p:sp>
    </p:spTree>
    <p:extLst>
      <p:ext uri="{BB962C8B-B14F-4D97-AF65-F5344CB8AC3E}">
        <p14:creationId xmlns:p14="http://schemas.microsoft.com/office/powerpoint/2010/main" val="275045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07923" cy="830997"/>
          </a:xfrm>
          <a:prstGeom prst="rect">
            <a:avLst/>
          </a:prstGeom>
          <a:noFill/>
        </p:spPr>
        <p:txBody>
          <a:bodyPr wrap="square" rtlCol="0">
            <a:spAutoFit/>
          </a:bodyPr>
          <a:lstStyle/>
          <a:p>
            <a:r>
              <a:rPr kumimoji="1" lang="ja-JP" altLang="en-US" sz="4800" b="1">
                <a:solidFill>
                  <a:schemeClr val="tx1">
                    <a:lumMod val="75000"/>
                    <a:lumOff val="25000"/>
                  </a:schemeClr>
                </a:solidFill>
              </a:rPr>
              <a:t>工夫した点</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25</a:t>
            </a:fld>
            <a:endParaRPr kumimoji="1" lang="ja-JP" altLang="en-US"/>
          </a:p>
        </p:txBody>
      </p:sp>
      <p:sp>
        <p:nvSpPr>
          <p:cNvPr id="10" name="テキスト ボックス 9">
            <a:extLst>
              <a:ext uri="{FF2B5EF4-FFF2-40B4-BE49-F238E27FC236}">
                <a16:creationId xmlns:a16="http://schemas.microsoft.com/office/drawing/2014/main" id="{D4F53CDC-CCC4-0B46-81EA-6DED7910E923}"/>
              </a:ext>
            </a:extLst>
          </p:cNvPr>
          <p:cNvSpPr txBox="1"/>
          <p:nvPr/>
        </p:nvSpPr>
        <p:spPr>
          <a:xfrm>
            <a:off x="378711" y="2619950"/>
            <a:ext cx="8386577" cy="1077218"/>
          </a:xfrm>
          <a:prstGeom prst="rect">
            <a:avLst/>
          </a:prstGeom>
          <a:noFill/>
        </p:spPr>
        <p:txBody>
          <a:bodyPr wrap="square" rtlCol="0">
            <a:spAutoFit/>
          </a:bodyPr>
          <a:lstStyle/>
          <a:p>
            <a:pPr algn="ctr"/>
            <a:r>
              <a:rPr kumimoji="1" lang="ja-JP" altLang="en-US" sz="3200" b="1">
                <a:solidFill>
                  <a:srgbClr val="0070C0"/>
                </a:solidFill>
              </a:rPr>
              <a:t>ビジネス・サービスとして</a:t>
            </a:r>
            <a:r>
              <a:rPr kumimoji="1" lang="ja-JP" altLang="en-US" sz="3200">
                <a:solidFill>
                  <a:schemeClr val="tx1">
                    <a:lumMod val="75000"/>
                    <a:lumOff val="25000"/>
                  </a:schemeClr>
                </a:solidFill>
              </a:rPr>
              <a:t>価値を</a:t>
            </a:r>
            <a:endParaRPr kumimoji="1" lang="en-US" altLang="ja-JP" sz="3200" dirty="0">
              <a:solidFill>
                <a:schemeClr val="tx1">
                  <a:lumMod val="75000"/>
                  <a:lumOff val="25000"/>
                </a:schemeClr>
              </a:solidFill>
            </a:endParaRPr>
          </a:p>
          <a:p>
            <a:pPr algn="ctr"/>
            <a:r>
              <a:rPr kumimoji="1" lang="ja-JP" altLang="en-US" sz="3200">
                <a:solidFill>
                  <a:schemeClr val="tx1">
                    <a:lumMod val="75000"/>
                    <a:lumOff val="25000"/>
                  </a:schemeClr>
                </a:solidFill>
              </a:rPr>
              <a:t>提供可能であるかは自分なりに時間をかけた</a:t>
            </a:r>
            <a:endParaRPr kumimoji="1" lang="en-US" altLang="ja-JP" sz="3200" dirty="0">
              <a:solidFill>
                <a:schemeClr val="tx1">
                  <a:lumMod val="75000"/>
                  <a:lumOff val="25000"/>
                </a:schemeClr>
              </a:solidFill>
            </a:endParaRPr>
          </a:p>
        </p:txBody>
      </p:sp>
      <p:sp>
        <p:nvSpPr>
          <p:cNvPr id="2" name="三角形 1">
            <a:extLst>
              <a:ext uri="{FF2B5EF4-FFF2-40B4-BE49-F238E27FC236}">
                <a16:creationId xmlns:a16="http://schemas.microsoft.com/office/drawing/2014/main" id="{697EBA23-5062-4549-A979-99E5175942DC}"/>
              </a:ext>
            </a:extLst>
          </p:cNvPr>
          <p:cNvSpPr/>
          <p:nvPr/>
        </p:nvSpPr>
        <p:spPr>
          <a:xfrm rot="10800000">
            <a:off x="4370118" y="3839379"/>
            <a:ext cx="403761" cy="1662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8E64508-A45B-FF44-A34A-21A557D08D4C}"/>
              </a:ext>
            </a:extLst>
          </p:cNvPr>
          <p:cNvSpPr txBox="1"/>
          <p:nvPr/>
        </p:nvSpPr>
        <p:spPr>
          <a:xfrm>
            <a:off x="388689" y="4282496"/>
            <a:ext cx="8386577" cy="1077218"/>
          </a:xfrm>
          <a:prstGeom prst="rect">
            <a:avLst/>
          </a:prstGeom>
          <a:noFill/>
        </p:spPr>
        <p:txBody>
          <a:bodyPr wrap="square" rtlCol="0">
            <a:spAutoFit/>
          </a:bodyPr>
          <a:lstStyle/>
          <a:p>
            <a:pPr algn="ctr"/>
            <a:r>
              <a:rPr lang="ja-JP" altLang="en-US" sz="3200">
                <a:solidFill>
                  <a:schemeClr val="tx1">
                    <a:lumMod val="75000"/>
                    <a:lumOff val="25000"/>
                  </a:schemeClr>
                </a:solidFill>
              </a:rPr>
              <a:t>コメントをいただくことで</a:t>
            </a:r>
            <a:endParaRPr lang="en-US" altLang="ja-JP" sz="3200" dirty="0">
              <a:solidFill>
                <a:schemeClr val="tx1">
                  <a:lumMod val="75000"/>
                  <a:lumOff val="25000"/>
                </a:schemeClr>
              </a:solidFill>
            </a:endParaRPr>
          </a:p>
          <a:p>
            <a:pPr algn="ctr"/>
            <a:r>
              <a:rPr kumimoji="1" lang="ja-JP" altLang="en-US" sz="3200">
                <a:solidFill>
                  <a:schemeClr val="tx1">
                    <a:lumMod val="75000"/>
                    <a:lumOff val="25000"/>
                  </a:schemeClr>
                </a:solidFill>
              </a:rPr>
              <a:t>詰めが甘かった部分を解消</a:t>
            </a:r>
            <a:endParaRPr kumimoji="1" lang="en-US" altLang="ja-JP" sz="3200" dirty="0">
              <a:solidFill>
                <a:schemeClr val="tx1">
                  <a:lumMod val="75000"/>
                  <a:lumOff val="25000"/>
                </a:schemeClr>
              </a:solidFill>
            </a:endParaRPr>
          </a:p>
        </p:txBody>
      </p:sp>
      <p:sp>
        <p:nvSpPr>
          <p:cNvPr id="13" name="正方形/長方形 12">
            <a:extLst>
              <a:ext uri="{FF2B5EF4-FFF2-40B4-BE49-F238E27FC236}">
                <a16:creationId xmlns:a16="http://schemas.microsoft.com/office/drawing/2014/main" id="{57F2A86D-8996-1F40-8E00-6F428D67CF3F}"/>
              </a:ext>
            </a:extLst>
          </p:cNvPr>
          <p:cNvSpPr/>
          <p:nvPr/>
        </p:nvSpPr>
        <p:spPr>
          <a:xfrm>
            <a:off x="1841803" y="1350621"/>
            <a:ext cx="5460389" cy="6641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t>アイディア出し</a:t>
            </a:r>
          </a:p>
        </p:txBody>
      </p:sp>
    </p:spTree>
    <p:extLst>
      <p:ext uri="{BB962C8B-B14F-4D97-AF65-F5344CB8AC3E}">
        <p14:creationId xmlns:p14="http://schemas.microsoft.com/office/powerpoint/2010/main" val="2879751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07923" cy="830997"/>
          </a:xfrm>
          <a:prstGeom prst="rect">
            <a:avLst/>
          </a:prstGeom>
          <a:noFill/>
        </p:spPr>
        <p:txBody>
          <a:bodyPr wrap="square" rtlCol="0">
            <a:spAutoFit/>
          </a:bodyPr>
          <a:lstStyle/>
          <a:p>
            <a:r>
              <a:rPr kumimoji="1" lang="ja-JP" altLang="en-US" sz="4800" b="1">
                <a:solidFill>
                  <a:schemeClr val="tx1">
                    <a:lumMod val="75000"/>
                    <a:lumOff val="25000"/>
                  </a:schemeClr>
                </a:solidFill>
              </a:rPr>
              <a:t>工夫した点</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26</a:t>
            </a:fld>
            <a:endParaRPr kumimoji="1" lang="ja-JP" altLang="en-US"/>
          </a:p>
        </p:txBody>
      </p:sp>
      <p:sp>
        <p:nvSpPr>
          <p:cNvPr id="11" name="正方形/長方形 10">
            <a:extLst>
              <a:ext uri="{FF2B5EF4-FFF2-40B4-BE49-F238E27FC236}">
                <a16:creationId xmlns:a16="http://schemas.microsoft.com/office/drawing/2014/main" id="{CF0347B9-09F7-B248-8ECF-1E31E4B32F4B}"/>
              </a:ext>
            </a:extLst>
          </p:cNvPr>
          <p:cNvSpPr/>
          <p:nvPr/>
        </p:nvSpPr>
        <p:spPr>
          <a:xfrm>
            <a:off x="1526546" y="1350621"/>
            <a:ext cx="6090909" cy="6641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t>トークンによる保険金管理</a:t>
            </a:r>
            <a:endParaRPr kumimoji="1" lang="ja-JP" altLang="en-US" sz="3200" b="1"/>
          </a:p>
        </p:txBody>
      </p:sp>
      <p:sp>
        <p:nvSpPr>
          <p:cNvPr id="14" name="テキスト ボックス 13">
            <a:extLst>
              <a:ext uri="{FF2B5EF4-FFF2-40B4-BE49-F238E27FC236}">
                <a16:creationId xmlns:a16="http://schemas.microsoft.com/office/drawing/2014/main" id="{15A0B322-C6EE-9F44-B81C-8193728F860C}"/>
              </a:ext>
            </a:extLst>
          </p:cNvPr>
          <p:cNvSpPr txBox="1"/>
          <p:nvPr/>
        </p:nvSpPr>
        <p:spPr>
          <a:xfrm>
            <a:off x="189356" y="2441821"/>
            <a:ext cx="8765288" cy="3539430"/>
          </a:xfrm>
          <a:prstGeom prst="rect">
            <a:avLst/>
          </a:prstGeom>
          <a:noFill/>
        </p:spPr>
        <p:txBody>
          <a:bodyPr wrap="square" rtlCol="0">
            <a:spAutoFit/>
          </a:bodyPr>
          <a:lstStyle/>
          <a:p>
            <a:pPr algn="ctr"/>
            <a:r>
              <a:rPr lang="ja-JP" altLang="en-US" sz="3200">
                <a:solidFill>
                  <a:schemeClr val="tx1">
                    <a:lumMod val="75000"/>
                    <a:lumOff val="25000"/>
                  </a:schemeClr>
                </a:solidFill>
              </a:rPr>
              <a:t>元々はトークンのやり取りは</a:t>
            </a:r>
            <a:endParaRPr lang="en-US" altLang="ja-JP" sz="3200" dirty="0">
              <a:solidFill>
                <a:schemeClr val="tx1">
                  <a:lumMod val="75000"/>
                  <a:lumOff val="25000"/>
                </a:schemeClr>
              </a:solidFill>
            </a:endParaRPr>
          </a:p>
          <a:p>
            <a:pPr algn="ctr"/>
            <a:r>
              <a:rPr lang="ja-JP" altLang="en-US" sz="3200">
                <a:solidFill>
                  <a:schemeClr val="tx1">
                    <a:lumMod val="75000"/>
                    <a:lumOff val="25000"/>
                  </a:schemeClr>
                </a:solidFill>
              </a:rPr>
              <a:t>考えていなかった</a:t>
            </a:r>
            <a:endParaRPr lang="en-US" altLang="ja-JP" sz="3200" dirty="0">
              <a:solidFill>
                <a:schemeClr val="tx1">
                  <a:lumMod val="75000"/>
                  <a:lumOff val="25000"/>
                </a:schemeClr>
              </a:solidFill>
            </a:endParaRPr>
          </a:p>
          <a:p>
            <a:pPr algn="ctr"/>
            <a:endParaRPr kumimoji="1" lang="en-US" altLang="ja-JP" sz="3200" dirty="0">
              <a:solidFill>
                <a:schemeClr val="tx1">
                  <a:lumMod val="75000"/>
                  <a:lumOff val="25000"/>
                </a:schemeClr>
              </a:solidFill>
            </a:endParaRPr>
          </a:p>
          <a:p>
            <a:pPr algn="ctr"/>
            <a:r>
              <a:rPr lang="ja-JP" altLang="en-US" sz="3200">
                <a:solidFill>
                  <a:schemeClr val="tx1">
                    <a:lumMod val="75000"/>
                    <a:lumOff val="25000"/>
                  </a:schemeClr>
                </a:solidFill>
              </a:rPr>
              <a:t>コメントを元に構成を組み直し</a:t>
            </a:r>
            <a:endParaRPr lang="en-US" altLang="ja-JP" sz="3200" dirty="0">
              <a:solidFill>
                <a:schemeClr val="tx1">
                  <a:lumMod val="75000"/>
                  <a:lumOff val="25000"/>
                </a:schemeClr>
              </a:solidFill>
            </a:endParaRPr>
          </a:p>
          <a:p>
            <a:pPr algn="ctr"/>
            <a:endParaRPr kumimoji="1" lang="en-US" altLang="ja-JP" sz="3200" dirty="0">
              <a:solidFill>
                <a:schemeClr val="tx1">
                  <a:lumMod val="75000"/>
                  <a:lumOff val="25000"/>
                </a:schemeClr>
              </a:solidFill>
            </a:endParaRPr>
          </a:p>
          <a:p>
            <a:pPr algn="ctr"/>
            <a:r>
              <a:rPr lang="ja-JP" altLang="en-US" sz="3200" b="1">
                <a:solidFill>
                  <a:srgbClr val="0070C0"/>
                </a:solidFill>
              </a:rPr>
              <a:t>システムへの組み込み</a:t>
            </a:r>
            <a:r>
              <a:rPr lang="ja-JP" altLang="en-US" sz="3200">
                <a:solidFill>
                  <a:schemeClr val="tx1">
                    <a:lumMod val="75000"/>
                    <a:lumOff val="25000"/>
                  </a:schemeClr>
                </a:solidFill>
              </a:rPr>
              <a:t>に成功</a:t>
            </a:r>
            <a:endParaRPr lang="en-US" altLang="ja-JP" sz="3200" dirty="0">
              <a:solidFill>
                <a:schemeClr val="tx1">
                  <a:lumMod val="75000"/>
                  <a:lumOff val="25000"/>
                </a:schemeClr>
              </a:solidFill>
            </a:endParaRPr>
          </a:p>
          <a:p>
            <a:pPr algn="ctr"/>
            <a:r>
              <a:rPr kumimoji="1" lang="ja-JP" altLang="en-US" sz="3200" b="1">
                <a:solidFill>
                  <a:srgbClr val="0070C0"/>
                </a:solidFill>
              </a:rPr>
              <a:t>既存サービスとの差別化</a:t>
            </a:r>
            <a:r>
              <a:rPr kumimoji="1" lang="ja-JP" altLang="en-US" sz="3200">
                <a:solidFill>
                  <a:schemeClr val="tx1">
                    <a:lumMod val="75000"/>
                    <a:lumOff val="25000"/>
                  </a:schemeClr>
                </a:solidFill>
              </a:rPr>
              <a:t>も実現</a:t>
            </a:r>
            <a:endParaRPr kumimoji="1" lang="en-US" altLang="ja-JP" sz="3200" dirty="0">
              <a:solidFill>
                <a:schemeClr val="tx1">
                  <a:lumMod val="75000"/>
                  <a:lumOff val="25000"/>
                </a:schemeClr>
              </a:solidFill>
            </a:endParaRPr>
          </a:p>
        </p:txBody>
      </p:sp>
      <p:sp>
        <p:nvSpPr>
          <p:cNvPr id="15" name="三角形 14">
            <a:extLst>
              <a:ext uri="{FF2B5EF4-FFF2-40B4-BE49-F238E27FC236}">
                <a16:creationId xmlns:a16="http://schemas.microsoft.com/office/drawing/2014/main" id="{8C89A4C1-A122-D741-83CF-CC1889D7FBDA}"/>
              </a:ext>
            </a:extLst>
          </p:cNvPr>
          <p:cNvSpPr/>
          <p:nvPr/>
        </p:nvSpPr>
        <p:spPr>
          <a:xfrm rot="10800000">
            <a:off x="4370118" y="3554375"/>
            <a:ext cx="403761" cy="1662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a:extLst>
              <a:ext uri="{FF2B5EF4-FFF2-40B4-BE49-F238E27FC236}">
                <a16:creationId xmlns:a16="http://schemas.microsoft.com/office/drawing/2014/main" id="{2CE5BC44-F948-8640-AB4C-4442C13C2B16}"/>
              </a:ext>
            </a:extLst>
          </p:cNvPr>
          <p:cNvSpPr/>
          <p:nvPr/>
        </p:nvSpPr>
        <p:spPr>
          <a:xfrm rot="10800000">
            <a:off x="4370118" y="4516271"/>
            <a:ext cx="403761" cy="1662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819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2094139" y="2921169"/>
            <a:ext cx="4955722" cy="1015663"/>
          </a:xfrm>
          <a:prstGeom prst="rect">
            <a:avLst/>
          </a:prstGeom>
          <a:noFill/>
        </p:spPr>
        <p:txBody>
          <a:bodyPr wrap="square" rtlCol="0">
            <a:spAutoFit/>
          </a:bodyPr>
          <a:lstStyle/>
          <a:p>
            <a:pPr algn="ctr"/>
            <a:r>
              <a:rPr kumimoji="1" lang="ja-JP" altLang="en-US" sz="6000" b="1">
                <a:solidFill>
                  <a:srgbClr val="0070C0"/>
                </a:solidFill>
              </a:rPr>
              <a:t>プ</a:t>
            </a:r>
            <a:r>
              <a:rPr kumimoji="1" lang="ja-JP" altLang="en-US" sz="6000" b="1">
                <a:solidFill>
                  <a:schemeClr val="tx1">
                    <a:lumMod val="75000"/>
                    <a:lumOff val="25000"/>
                  </a:schemeClr>
                </a:solidFill>
              </a:rPr>
              <a:t>ロダクト案</a:t>
            </a:r>
          </a:p>
        </p:txBody>
      </p:sp>
    </p:spTree>
    <p:extLst>
      <p:ext uri="{BB962C8B-B14F-4D97-AF65-F5344CB8AC3E}">
        <p14:creationId xmlns:p14="http://schemas.microsoft.com/office/powerpoint/2010/main" val="294598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3</a:t>
            </a:fld>
            <a:endParaRPr kumimoji="1" lang="ja-JP" altLang="en-US"/>
          </a:p>
        </p:txBody>
      </p:sp>
      <p:pic>
        <p:nvPicPr>
          <p:cNvPr id="7" name="図 6">
            <a:extLst>
              <a:ext uri="{FF2B5EF4-FFF2-40B4-BE49-F238E27FC236}">
                <a16:creationId xmlns:a16="http://schemas.microsoft.com/office/drawing/2014/main" id="{4C0181DF-1383-494E-8CAB-619F9B870826}"/>
              </a:ext>
            </a:extLst>
          </p:cNvPr>
          <p:cNvPicPr>
            <a:picLocks noChangeAspect="1"/>
          </p:cNvPicPr>
          <p:nvPr/>
        </p:nvPicPr>
        <p:blipFill>
          <a:blip r:embed="rId3"/>
          <a:stretch>
            <a:fillRect/>
          </a:stretch>
        </p:blipFill>
        <p:spPr>
          <a:xfrm>
            <a:off x="978296" y="1247252"/>
            <a:ext cx="7187408" cy="5355323"/>
          </a:xfrm>
          <a:prstGeom prst="rect">
            <a:avLst/>
          </a:prstGeom>
        </p:spPr>
      </p:pic>
      <p:sp>
        <p:nvSpPr>
          <p:cNvPr id="13" name="テキスト ボックス 12">
            <a:extLst>
              <a:ext uri="{FF2B5EF4-FFF2-40B4-BE49-F238E27FC236}">
                <a16:creationId xmlns:a16="http://schemas.microsoft.com/office/drawing/2014/main" id="{EF190DFE-D305-4E4C-ADA0-C14D116CE461}"/>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きっかけ</a:t>
            </a:r>
          </a:p>
        </p:txBody>
      </p:sp>
      <p:sp>
        <p:nvSpPr>
          <p:cNvPr id="5" name="テキスト ボックス 4">
            <a:extLst>
              <a:ext uri="{FF2B5EF4-FFF2-40B4-BE49-F238E27FC236}">
                <a16:creationId xmlns:a16="http://schemas.microsoft.com/office/drawing/2014/main" id="{4084CD07-E7BF-EC40-9234-64BBCFBC9A23}"/>
              </a:ext>
            </a:extLst>
          </p:cNvPr>
          <p:cNvSpPr txBox="1"/>
          <p:nvPr/>
        </p:nvSpPr>
        <p:spPr>
          <a:xfrm>
            <a:off x="1531175" y="6439682"/>
            <a:ext cx="6081651" cy="369332"/>
          </a:xfrm>
          <a:prstGeom prst="rect">
            <a:avLst/>
          </a:prstGeom>
          <a:noFill/>
        </p:spPr>
        <p:txBody>
          <a:bodyPr wrap="square" rtlCol="0">
            <a:spAutoFit/>
          </a:bodyPr>
          <a:lstStyle/>
          <a:p>
            <a:pPr algn="ctr"/>
            <a:r>
              <a:rPr lang="en-US" altLang="ja-JP" dirty="0">
                <a:solidFill>
                  <a:schemeClr val="bg1">
                    <a:lumMod val="65000"/>
                  </a:schemeClr>
                </a:solidFill>
              </a:rPr>
              <a:t>https://</a:t>
            </a:r>
            <a:r>
              <a:rPr lang="en-US" altLang="ja-JP" dirty="0" err="1">
                <a:solidFill>
                  <a:schemeClr val="bg1">
                    <a:lumMod val="65000"/>
                  </a:schemeClr>
                </a:solidFill>
              </a:rPr>
              <a:t>guide.blockchain.z.com</a:t>
            </a:r>
            <a:r>
              <a:rPr lang="en-US" altLang="ja-JP" dirty="0">
                <a:solidFill>
                  <a:schemeClr val="bg1">
                    <a:lumMod val="65000"/>
                  </a:schemeClr>
                </a:solidFill>
              </a:rPr>
              <a:t>/ja/docs/</a:t>
            </a:r>
            <a:r>
              <a:rPr lang="en-US" altLang="ja-JP" dirty="0" err="1">
                <a:solidFill>
                  <a:schemeClr val="bg1">
                    <a:lumMod val="65000"/>
                  </a:schemeClr>
                </a:solidFill>
              </a:rPr>
              <a:t>oss</a:t>
            </a:r>
            <a:r>
              <a:rPr lang="en-US" altLang="ja-JP" dirty="0">
                <a:solidFill>
                  <a:schemeClr val="bg1">
                    <a:lumMod val="65000"/>
                  </a:schemeClr>
                </a:solidFill>
              </a:rPr>
              <a:t>/medical-record/</a:t>
            </a:r>
          </a:p>
        </p:txBody>
      </p:sp>
    </p:spTree>
    <p:extLst>
      <p:ext uri="{BB962C8B-B14F-4D97-AF65-F5344CB8AC3E}">
        <p14:creationId xmlns:p14="http://schemas.microsoft.com/office/powerpoint/2010/main" val="343260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きっかけ</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4C0181DF-1383-494E-8CAB-619F9B870826}"/>
              </a:ext>
            </a:extLst>
          </p:cNvPr>
          <p:cNvPicPr>
            <a:picLocks noChangeAspect="1"/>
          </p:cNvPicPr>
          <p:nvPr/>
        </p:nvPicPr>
        <p:blipFill>
          <a:blip r:embed="rId3"/>
          <a:stretch>
            <a:fillRect/>
          </a:stretch>
        </p:blipFill>
        <p:spPr>
          <a:xfrm>
            <a:off x="978296" y="1247252"/>
            <a:ext cx="7187408" cy="5355323"/>
          </a:xfrm>
          <a:prstGeom prst="rect">
            <a:avLst/>
          </a:prstGeom>
        </p:spPr>
      </p:pic>
      <p:sp>
        <p:nvSpPr>
          <p:cNvPr id="5" name="角丸四角形吹き出し 4">
            <a:extLst>
              <a:ext uri="{FF2B5EF4-FFF2-40B4-BE49-F238E27FC236}">
                <a16:creationId xmlns:a16="http://schemas.microsoft.com/office/drawing/2014/main" id="{0F40925F-6F8E-8448-B919-7762F9AA2752}"/>
              </a:ext>
            </a:extLst>
          </p:cNvPr>
          <p:cNvSpPr/>
          <p:nvPr/>
        </p:nvSpPr>
        <p:spPr>
          <a:xfrm>
            <a:off x="1126671" y="4555641"/>
            <a:ext cx="6874329" cy="1404257"/>
          </a:xfrm>
          <a:prstGeom prst="wedgeRoundRectCallout">
            <a:avLst>
              <a:gd name="adj1" fmla="val 22475"/>
              <a:gd name="adj2" fmla="val -69273"/>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bg1"/>
                </a:solidFill>
              </a:rPr>
              <a:t>医師はユーザの過去の病歴や服薬状況を</a:t>
            </a:r>
            <a:endParaRPr kumimoji="1" lang="en-US" altLang="ja-JP" sz="2800" dirty="0">
              <a:solidFill>
                <a:schemeClr val="bg1"/>
              </a:solidFill>
            </a:endParaRPr>
          </a:p>
          <a:p>
            <a:pPr algn="ctr"/>
            <a:r>
              <a:rPr kumimoji="1" lang="ja-JP" altLang="en-US" sz="2800">
                <a:solidFill>
                  <a:schemeClr val="bg1"/>
                </a:solidFill>
              </a:rPr>
              <a:t>的確かつ速やかに把握可能</a:t>
            </a:r>
          </a:p>
        </p:txBody>
      </p:sp>
      <p:sp>
        <p:nvSpPr>
          <p:cNvPr id="6" name="テキスト ボックス 5">
            <a:extLst>
              <a:ext uri="{FF2B5EF4-FFF2-40B4-BE49-F238E27FC236}">
                <a16:creationId xmlns:a16="http://schemas.microsoft.com/office/drawing/2014/main" id="{A27CBA7A-767E-2E49-B28C-A3071AD2996F}"/>
              </a:ext>
            </a:extLst>
          </p:cNvPr>
          <p:cNvSpPr txBox="1"/>
          <p:nvPr/>
        </p:nvSpPr>
        <p:spPr>
          <a:xfrm>
            <a:off x="1531175" y="6439682"/>
            <a:ext cx="6081651" cy="369332"/>
          </a:xfrm>
          <a:prstGeom prst="rect">
            <a:avLst/>
          </a:prstGeom>
          <a:noFill/>
        </p:spPr>
        <p:txBody>
          <a:bodyPr wrap="square" rtlCol="0">
            <a:spAutoFit/>
          </a:bodyPr>
          <a:lstStyle/>
          <a:p>
            <a:pPr algn="ctr"/>
            <a:r>
              <a:rPr lang="en-US" altLang="ja-JP" dirty="0">
                <a:solidFill>
                  <a:schemeClr val="bg1">
                    <a:lumMod val="65000"/>
                  </a:schemeClr>
                </a:solidFill>
              </a:rPr>
              <a:t>https://</a:t>
            </a:r>
            <a:r>
              <a:rPr lang="en-US" altLang="ja-JP" dirty="0" err="1">
                <a:solidFill>
                  <a:schemeClr val="bg1">
                    <a:lumMod val="65000"/>
                  </a:schemeClr>
                </a:solidFill>
              </a:rPr>
              <a:t>guide.blockchain.z.com</a:t>
            </a:r>
            <a:r>
              <a:rPr lang="en-US" altLang="ja-JP" dirty="0">
                <a:solidFill>
                  <a:schemeClr val="bg1">
                    <a:lumMod val="65000"/>
                  </a:schemeClr>
                </a:solidFill>
              </a:rPr>
              <a:t>/ja/docs/</a:t>
            </a:r>
            <a:r>
              <a:rPr lang="en-US" altLang="ja-JP" dirty="0" err="1">
                <a:solidFill>
                  <a:schemeClr val="bg1">
                    <a:lumMod val="65000"/>
                  </a:schemeClr>
                </a:solidFill>
              </a:rPr>
              <a:t>oss</a:t>
            </a:r>
            <a:r>
              <a:rPr lang="en-US" altLang="ja-JP" dirty="0">
                <a:solidFill>
                  <a:schemeClr val="bg1">
                    <a:lumMod val="65000"/>
                  </a:schemeClr>
                </a:solidFill>
              </a:rPr>
              <a:t>/medical-record/</a:t>
            </a:r>
          </a:p>
        </p:txBody>
      </p:sp>
    </p:spTree>
    <p:extLst>
      <p:ext uri="{BB962C8B-B14F-4D97-AF65-F5344CB8AC3E}">
        <p14:creationId xmlns:p14="http://schemas.microsoft.com/office/powerpoint/2010/main" val="129637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lang="ja-JP" altLang="en-US" sz="4800" b="1">
                <a:solidFill>
                  <a:schemeClr val="tx1">
                    <a:lumMod val="75000"/>
                    <a:lumOff val="25000"/>
                  </a:schemeClr>
                </a:solidFill>
              </a:rPr>
              <a:t>きっかけ</a:t>
            </a:r>
            <a:endParaRPr kumimoji="1" lang="ja-JP" altLang="en-US" sz="4800" b="1">
              <a:solidFill>
                <a:schemeClr val="tx1">
                  <a:lumMod val="75000"/>
                  <a:lumOff val="25000"/>
                </a:schemeClr>
              </a:solidFill>
            </a:endParaRP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5</a:t>
            </a:fld>
            <a:endParaRPr kumimoji="1" lang="ja-JP" altLang="en-US"/>
          </a:p>
        </p:txBody>
      </p:sp>
      <p:pic>
        <p:nvPicPr>
          <p:cNvPr id="7" name="図 6">
            <a:extLst>
              <a:ext uri="{FF2B5EF4-FFF2-40B4-BE49-F238E27FC236}">
                <a16:creationId xmlns:a16="http://schemas.microsoft.com/office/drawing/2014/main" id="{4C0181DF-1383-494E-8CAB-619F9B870826}"/>
              </a:ext>
            </a:extLst>
          </p:cNvPr>
          <p:cNvPicPr>
            <a:picLocks noChangeAspect="1"/>
          </p:cNvPicPr>
          <p:nvPr/>
        </p:nvPicPr>
        <p:blipFill>
          <a:blip r:embed="rId3"/>
          <a:stretch>
            <a:fillRect/>
          </a:stretch>
        </p:blipFill>
        <p:spPr>
          <a:xfrm>
            <a:off x="978296" y="1247252"/>
            <a:ext cx="7187408" cy="5355323"/>
          </a:xfrm>
          <a:prstGeom prst="rect">
            <a:avLst/>
          </a:prstGeom>
        </p:spPr>
      </p:pic>
      <p:sp>
        <p:nvSpPr>
          <p:cNvPr id="5" name="角丸四角形吹き出し 4">
            <a:extLst>
              <a:ext uri="{FF2B5EF4-FFF2-40B4-BE49-F238E27FC236}">
                <a16:creationId xmlns:a16="http://schemas.microsoft.com/office/drawing/2014/main" id="{0F40925F-6F8E-8448-B919-7762F9AA2752}"/>
              </a:ext>
            </a:extLst>
          </p:cNvPr>
          <p:cNvSpPr/>
          <p:nvPr/>
        </p:nvSpPr>
        <p:spPr>
          <a:xfrm>
            <a:off x="1126672" y="2465614"/>
            <a:ext cx="6874328" cy="963386"/>
          </a:xfrm>
          <a:prstGeom prst="wedgeRoundRectCallout">
            <a:avLst>
              <a:gd name="adj1" fmla="val -8172"/>
              <a:gd name="adj2" fmla="val -71599"/>
              <a:gd name="adj3" fmla="val 16667"/>
            </a:avLst>
          </a:prstGeom>
          <a:solidFill>
            <a:srgbClr val="FF4D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bg1"/>
                </a:solidFill>
              </a:rPr>
              <a:t>ユーザに対するメリットが少ない</a:t>
            </a:r>
            <a:endParaRPr kumimoji="1" lang="en-US" altLang="ja-JP" sz="2800" dirty="0">
              <a:solidFill>
                <a:schemeClr val="bg1"/>
              </a:solidFill>
            </a:endParaRPr>
          </a:p>
        </p:txBody>
      </p:sp>
      <p:sp>
        <p:nvSpPr>
          <p:cNvPr id="6" name="テキスト ボックス 5">
            <a:extLst>
              <a:ext uri="{FF2B5EF4-FFF2-40B4-BE49-F238E27FC236}">
                <a16:creationId xmlns:a16="http://schemas.microsoft.com/office/drawing/2014/main" id="{4C024DAA-6FE1-5A42-9F54-26F61C916199}"/>
              </a:ext>
            </a:extLst>
          </p:cNvPr>
          <p:cNvSpPr txBox="1"/>
          <p:nvPr/>
        </p:nvSpPr>
        <p:spPr>
          <a:xfrm>
            <a:off x="1531175" y="6439682"/>
            <a:ext cx="6081651" cy="369332"/>
          </a:xfrm>
          <a:prstGeom prst="rect">
            <a:avLst/>
          </a:prstGeom>
          <a:noFill/>
        </p:spPr>
        <p:txBody>
          <a:bodyPr wrap="square" rtlCol="0">
            <a:spAutoFit/>
          </a:bodyPr>
          <a:lstStyle/>
          <a:p>
            <a:pPr algn="ctr"/>
            <a:r>
              <a:rPr lang="en-US" altLang="ja-JP" dirty="0">
                <a:solidFill>
                  <a:schemeClr val="bg1">
                    <a:lumMod val="65000"/>
                  </a:schemeClr>
                </a:solidFill>
              </a:rPr>
              <a:t>https://</a:t>
            </a:r>
            <a:r>
              <a:rPr lang="en-US" altLang="ja-JP" dirty="0" err="1">
                <a:solidFill>
                  <a:schemeClr val="bg1">
                    <a:lumMod val="65000"/>
                  </a:schemeClr>
                </a:solidFill>
              </a:rPr>
              <a:t>guide.blockchain.z.com</a:t>
            </a:r>
            <a:r>
              <a:rPr lang="en-US" altLang="ja-JP" dirty="0">
                <a:solidFill>
                  <a:schemeClr val="bg1">
                    <a:lumMod val="65000"/>
                  </a:schemeClr>
                </a:solidFill>
              </a:rPr>
              <a:t>/ja/docs/</a:t>
            </a:r>
            <a:r>
              <a:rPr lang="en-US" altLang="ja-JP" dirty="0" err="1">
                <a:solidFill>
                  <a:schemeClr val="bg1">
                    <a:lumMod val="65000"/>
                  </a:schemeClr>
                </a:solidFill>
              </a:rPr>
              <a:t>oss</a:t>
            </a:r>
            <a:r>
              <a:rPr lang="en-US" altLang="ja-JP" dirty="0">
                <a:solidFill>
                  <a:schemeClr val="bg1">
                    <a:lumMod val="65000"/>
                  </a:schemeClr>
                </a:solidFill>
              </a:rPr>
              <a:t>/medical-record/</a:t>
            </a:r>
          </a:p>
        </p:txBody>
      </p:sp>
    </p:spTree>
    <p:extLst>
      <p:ext uri="{BB962C8B-B14F-4D97-AF65-F5344CB8AC3E}">
        <p14:creationId xmlns:p14="http://schemas.microsoft.com/office/powerpoint/2010/main" val="352998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きっかけ</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6</a:t>
            </a:fld>
            <a:endParaRPr kumimoji="1" lang="ja-JP" altLang="en-US"/>
          </a:p>
        </p:txBody>
      </p:sp>
      <p:pic>
        <p:nvPicPr>
          <p:cNvPr id="7" name="図 6">
            <a:extLst>
              <a:ext uri="{FF2B5EF4-FFF2-40B4-BE49-F238E27FC236}">
                <a16:creationId xmlns:a16="http://schemas.microsoft.com/office/drawing/2014/main" id="{4C0181DF-1383-494E-8CAB-619F9B870826}"/>
              </a:ext>
            </a:extLst>
          </p:cNvPr>
          <p:cNvPicPr>
            <a:picLocks noChangeAspect="1"/>
          </p:cNvPicPr>
          <p:nvPr/>
        </p:nvPicPr>
        <p:blipFill>
          <a:blip r:embed="rId3">
            <a:alphaModFix amt="50000"/>
          </a:blip>
          <a:stretch>
            <a:fillRect/>
          </a:stretch>
        </p:blipFill>
        <p:spPr>
          <a:xfrm>
            <a:off x="978296" y="1247252"/>
            <a:ext cx="7187408" cy="5355323"/>
          </a:xfrm>
          <a:prstGeom prst="rect">
            <a:avLst/>
          </a:prstGeom>
          <a:solidFill>
            <a:schemeClr val="bg1">
              <a:lumMod val="95000"/>
            </a:schemeClr>
          </a:solidFill>
        </p:spPr>
      </p:pic>
      <p:sp>
        <p:nvSpPr>
          <p:cNvPr id="8" name="正方形/長方形 7">
            <a:extLst>
              <a:ext uri="{FF2B5EF4-FFF2-40B4-BE49-F238E27FC236}">
                <a16:creationId xmlns:a16="http://schemas.microsoft.com/office/drawing/2014/main" id="{A15FC4FE-269C-1F44-A759-87806CF873C3}"/>
              </a:ext>
            </a:extLst>
          </p:cNvPr>
          <p:cNvSpPr/>
          <p:nvPr/>
        </p:nvSpPr>
        <p:spPr>
          <a:xfrm>
            <a:off x="978296" y="2775515"/>
            <a:ext cx="7187408" cy="22002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a:t>ユーザに</a:t>
            </a:r>
            <a:r>
              <a:rPr lang="ja-JP" altLang="en-US" sz="3200" b="1"/>
              <a:t>価値</a:t>
            </a:r>
            <a:r>
              <a:rPr kumimoji="1" lang="ja-JP" altLang="en-US" sz="3200" b="1"/>
              <a:t>を提供できれば</a:t>
            </a:r>
            <a:endParaRPr kumimoji="1" lang="en-US" altLang="ja-JP" sz="3200" b="1" dirty="0"/>
          </a:p>
          <a:p>
            <a:pPr algn="ctr"/>
            <a:r>
              <a:rPr lang="ja-JP" altLang="en-US" sz="3200" b="1"/>
              <a:t>サービスとしてより広く</a:t>
            </a:r>
            <a:endParaRPr lang="en-US" altLang="ja-JP" sz="3200" b="1" dirty="0"/>
          </a:p>
          <a:p>
            <a:pPr algn="ctr"/>
            <a:r>
              <a:rPr lang="ja-JP" altLang="en-US" sz="3200" b="1"/>
              <a:t>普及するのではないか？</a:t>
            </a:r>
            <a:endParaRPr kumimoji="1" lang="ja-JP" altLang="en-US" sz="3200" b="1"/>
          </a:p>
        </p:txBody>
      </p:sp>
    </p:spTree>
    <p:extLst>
      <p:ext uri="{BB962C8B-B14F-4D97-AF65-F5344CB8AC3E}">
        <p14:creationId xmlns:p14="http://schemas.microsoft.com/office/powerpoint/2010/main" val="176260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きっかけ</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0489720-F18C-B74A-983F-BCE469E9649D}"/>
              </a:ext>
            </a:extLst>
          </p:cNvPr>
          <p:cNvPicPr>
            <a:picLocks noChangeAspect="1"/>
          </p:cNvPicPr>
          <p:nvPr/>
        </p:nvPicPr>
        <p:blipFill>
          <a:blip r:embed="rId3"/>
          <a:stretch>
            <a:fillRect/>
          </a:stretch>
        </p:blipFill>
        <p:spPr>
          <a:xfrm>
            <a:off x="567418" y="2721356"/>
            <a:ext cx="3710668" cy="2435009"/>
          </a:xfrm>
          <a:prstGeom prst="rect">
            <a:avLst/>
          </a:prstGeom>
        </p:spPr>
      </p:pic>
      <p:sp>
        <p:nvSpPr>
          <p:cNvPr id="9" name="テキスト ボックス 8">
            <a:extLst>
              <a:ext uri="{FF2B5EF4-FFF2-40B4-BE49-F238E27FC236}">
                <a16:creationId xmlns:a16="http://schemas.microsoft.com/office/drawing/2014/main" id="{43C14778-23CB-6F42-BAF8-639F8352F61E}"/>
              </a:ext>
            </a:extLst>
          </p:cNvPr>
          <p:cNvSpPr txBox="1"/>
          <p:nvPr/>
        </p:nvSpPr>
        <p:spPr>
          <a:xfrm>
            <a:off x="1240600" y="5892584"/>
            <a:ext cx="6662800" cy="646331"/>
          </a:xfrm>
          <a:prstGeom prst="rect">
            <a:avLst/>
          </a:prstGeom>
          <a:noFill/>
        </p:spPr>
        <p:txBody>
          <a:bodyPr wrap="square" rtlCol="0">
            <a:spAutoFit/>
          </a:bodyPr>
          <a:lstStyle/>
          <a:p>
            <a:pPr algn="ctr"/>
            <a:r>
              <a:rPr lang="en-US" altLang="ja-JP" dirty="0">
                <a:solidFill>
                  <a:schemeClr val="bg1">
                    <a:lumMod val="65000"/>
                  </a:schemeClr>
                </a:solidFill>
              </a:rPr>
              <a:t>http://www.metlife.co.jp/products/form-navi/page/kokuchisho/</a:t>
            </a:r>
          </a:p>
          <a:p>
            <a:pPr algn="ctr"/>
            <a:r>
              <a:rPr lang="en-US" altLang="ja-JP" dirty="0">
                <a:solidFill>
                  <a:schemeClr val="bg1">
                    <a:lumMod val="65000"/>
                  </a:schemeClr>
                </a:solidFill>
              </a:rPr>
              <a:t>http://</a:t>
            </a:r>
            <a:r>
              <a:rPr lang="en-US" altLang="ja-JP" dirty="0" err="1">
                <a:solidFill>
                  <a:schemeClr val="bg1">
                    <a:lumMod val="65000"/>
                  </a:schemeClr>
                </a:solidFill>
              </a:rPr>
              <a:t>www.futaba-kenpo.or.jp</a:t>
            </a:r>
            <a:r>
              <a:rPr lang="en-US" altLang="ja-JP" dirty="0">
                <a:solidFill>
                  <a:schemeClr val="bg1">
                    <a:lumMod val="65000"/>
                  </a:schemeClr>
                </a:solidFill>
              </a:rPr>
              <a:t>/member/05_sinsei/page/K03.html</a:t>
            </a:r>
          </a:p>
        </p:txBody>
      </p:sp>
      <p:pic>
        <p:nvPicPr>
          <p:cNvPr id="6" name="図 5">
            <a:extLst>
              <a:ext uri="{FF2B5EF4-FFF2-40B4-BE49-F238E27FC236}">
                <a16:creationId xmlns:a16="http://schemas.microsoft.com/office/drawing/2014/main" id="{F6E23809-A6C5-8741-BB24-F8332BB69C77}"/>
              </a:ext>
            </a:extLst>
          </p:cNvPr>
          <p:cNvPicPr>
            <a:picLocks noChangeAspect="1"/>
          </p:cNvPicPr>
          <p:nvPr/>
        </p:nvPicPr>
        <p:blipFill>
          <a:blip r:embed="rId4"/>
          <a:stretch>
            <a:fillRect/>
          </a:stretch>
        </p:blipFill>
        <p:spPr>
          <a:xfrm>
            <a:off x="5099215" y="2721356"/>
            <a:ext cx="3407009" cy="2405576"/>
          </a:xfrm>
          <a:prstGeom prst="rect">
            <a:avLst/>
          </a:prstGeom>
        </p:spPr>
      </p:pic>
      <p:sp>
        <p:nvSpPr>
          <p:cNvPr id="8" name="テキスト ボックス 7">
            <a:extLst>
              <a:ext uri="{FF2B5EF4-FFF2-40B4-BE49-F238E27FC236}">
                <a16:creationId xmlns:a16="http://schemas.microsoft.com/office/drawing/2014/main" id="{005FAF2A-40BE-0B46-8EA0-53129CDCCF40}"/>
              </a:ext>
            </a:extLst>
          </p:cNvPr>
          <p:cNvSpPr txBox="1"/>
          <p:nvPr/>
        </p:nvSpPr>
        <p:spPr>
          <a:xfrm>
            <a:off x="567418" y="1272006"/>
            <a:ext cx="8009164" cy="584775"/>
          </a:xfrm>
          <a:prstGeom prst="rect">
            <a:avLst/>
          </a:prstGeom>
          <a:noFill/>
        </p:spPr>
        <p:txBody>
          <a:bodyPr wrap="square" rtlCol="0">
            <a:spAutoFit/>
          </a:bodyPr>
          <a:lstStyle/>
          <a:p>
            <a:pPr algn="ctr"/>
            <a:r>
              <a:rPr lang="ja-JP" altLang="en-US" sz="3200">
                <a:solidFill>
                  <a:schemeClr val="tx1">
                    <a:lumMod val="75000"/>
                    <a:lumOff val="25000"/>
                  </a:schemeClr>
                </a:solidFill>
              </a:rPr>
              <a:t>医療保険で必要な書類</a:t>
            </a:r>
            <a:endParaRPr lang="en-US" altLang="ja-JP" sz="3200"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B87AAA01-2A6E-6D43-9850-FCCC9D153E26}"/>
              </a:ext>
            </a:extLst>
          </p:cNvPr>
          <p:cNvSpPr txBox="1"/>
          <p:nvPr/>
        </p:nvSpPr>
        <p:spPr>
          <a:xfrm>
            <a:off x="582262" y="2036434"/>
            <a:ext cx="3695824" cy="584775"/>
          </a:xfrm>
          <a:prstGeom prst="rect">
            <a:avLst/>
          </a:prstGeom>
          <a:noFill/>
        </p:spPr>
        <p:txBody>
          <a:bodyPr wrap="square" rtlCol="0">
            <a:spAutoFit/>
          </a:bodyPr>
          <a:lstStyle/>
          <a:p>
            <a:pPr algn="ctr"/>
            <a:r>
              <a:rPr lang="ja-JP" altLang="en-US" sz="3200">
                <a:solidFill>
                  <a:schemeClr val="tx1">
                    <a:lumMod val="75000"/>
                    <a:lumOff val="25000"/>
                  </a:schemeClr>
                </a:solidFill>
              </a:rPr>
              <a:t>契約時</a:t>
            </a:r>
            <a:r>
              <a:rPr lang="en-US" altLang="ja-JP" sz="3200" dirty="0">
                <a:solidFill>
                  <a:schemeClr val="tx1">
                    <a:lumMod val="75000"/>
                    <a:lumOff val="25000"/>
                  </a:schemeClr>
                </a:solidFill>
              </a:rPr>
              <a:t>:</a:t>
            </a:r>
            <a:r>
              <a:rPr lang="ja-JP" altLang="en-US" sz="3200">
                <a:solidFill>
                  <a:schemeClr val="tx1">
                    <a:lumMod val="75000"/>
                    <a:lumOff val="25000"/>
                  </a:schemeClr>
                </a:solidFill>
              </a:rPr>
              <a:t>告知書</a:t>
            </a:r>
            <a:endParaRPr lang="en-US" altLang="ja-JP" sz="3200" dirty="0">
              <a:solidFill>
                <a:schemeClr val="tx1">
                  <a:lumMod val="75000"/>
                  <a:lumOff val="25000"/>
                </a:schemeClr>
              </a:solidFill>
            </a:endParaRPr>
          </a:p>
        </p:txBody>
      </p:sp>
      <p:sp>
        <p:nvSpPr>
          <p:cNvPr id="12" name="テキスト ボックス 11">
            <a:extLst>
              <a:ext uri="{FF2B5EF4-FFF2-40B4-BE49-F238E27FC236}">
                <a16:creationId xmlns:a16="http://schemas.microsoft.com/office/drawing/2014/main" id="{25D9AF8F-918F-4546-9B47-F1BD093DC776}"/>
              </a:ext>
            </a:extLst>
          </p:cNvPr>
          <p:cNvSpPr txBox="1"/>
          <p:nvPr/>
        </p:nvSpPr>
        <p:spPr>
          <a:xfrm>
            <a:off x="4880758" y="2028514"/>
            <a:ext cx="3695824" cy="584775"/>
          </a:xfrm>
          <a:prstGeom prst="rect">
            <a:avLst/>
          </a:prstGeom>
          <a:noFill/>
        </p:spPr>
        <p:txBody>
          <a:bodyPr wrap="square" rtlCol="0">
            <a:spAutoFit/>
          </a:bodyPr>
          <a:lstStyle/>
          <a:p>
            <a:pPr algn="ctr"/>
            <a:r>
              <a:rPr lang="ja-JP" altLang="en-US" sz="3200">
                <a:solidFill>
                  <a:schemeClr val="tx1">
                    <a:lumMod val="75000"/>
                    <a:lumOff val="25000"/>
                  </a:schemeClr>
                </a:solidFill>
              </a:rPr>
              <a:t>有事の際</a:t>
            </a:r>
            <a:r>
              <a:rPr lang="en-US" altLang="ja-JP" sz="3200" dirty="0">
                <a:solidFill>
                  <a:schemeClr val="tx1">
                    <a:lumMod val="75000"/>
                    <a:lumOff val="25000"/>
                  </a:schemeClr>
                </a:solidFill>
              </a:rPr>
              <a:t>:</a:t>
            </a:r>
            <a:r>
              <a:rPr lang="ja-JP" altLang="en-US" sz="3200">
                <a:solidFill>
                  <a:schemeClr val="tx1">
                    <a:lumMod val="75000"/>
                    <a:lumOff val="25000"/>
                  </a:schemeClr>
                </a:solidFill>
              </a:rPr>
              <a:t>請求書</a:t>
            </a:r>
            <a:endParaRPr lang="en-US" altLang="ja-JP" sz="3200" dirty="0">
              <a:solidFill>
                <a:schemeClr val="tx1">
                  <a:lumMod val="75000"/>
                  <a:lumOff val="25000"/>
                </a:schemeClr>
              </a:solidFill>
            </a:endParaRPr>
          </a:p>
        </p:txBody>
      </p:sp>
    </p:spTree>
    <p:extLst>
      <p:ext uri="{BB962C8B-B14F-4D97-AF65-F5344CB8AC3E}">
        <p14:creationId xmlns:p14="http://schemas.microsoft.com/office/powerpoint/2010/main" val="30354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DCD3A8-37C9-C248-BC3A-B4644F86EA05}"/>
              </a:ext>
            </a:extLst>
          </p:cNvPr>
          <p:cNvSpPr txBox="1"/>
          <p:nvPr/>
        </p:nvSpPr>
        <p:spPr>
          <a:xfrm>
            <a:off x="195942" y="277586"/>
            <a:ext cx="4082144" cy="830997"/>
          </a:xfrm>
          <a:prstGeom prst="rect">
            <a:avLst/>
          </a:prstGeom>
          <a:noFill/>
        </p:spPr>
        <p:txBody>
          <a:bodyPr wrap="square" rtlCol="0">
            <a:spAutoFit/>
          </a:bodyPr>
          <a:lstStyle/>
          <a:p>
            <a:r>
              <a:rPr kumimoji="1" lang="ja-JP" altLang="en-US" sz="4800" b="1">
                <a:solidFill>
                  <a:schemeClr val="tx1">
                    <a:lumMod val="75000"/>
                    <a:lumOff val="25000"/>
                  </a:schemeClr>
                </a:solidFill>
              </a:rPr>
              <a:t>きっかけ</a:t>
            </a:r>
          </a:p>
        </p:txBody>
      </p:sp>
      <p:sp>
        <p:nvSpPr>
          <p:cNvPr id="3" name="スライド番号プレースホルダー 2">
            <a:extLst>
              <a:ext uri="{FF2B5EF4-FFF2-40B4-BE49-F238E27FC236}">
                <a16:creationId xmlns:a16="http://schemas.microsoft.com/office/drawing/2014/main" id="{F6FAE201-DE6C-7B4F-8F3D-F48655C33D8B}"/>
              </a:ext>
            </a:extLst>
          </p:cNvPr>
          <p:cNvSpPr>
            <a:spLocks noGrp="1"/>
          </p:cNvSpPr>
          <p:nvPr>
            <p:ph type="sldNum" sz="quarter" idx="12"/>
          </p:nvPr>
        </p:nvSpPr>
        <p:spPr/>
        <p:txBody>
          <a:bodyPr/>
          <a:lstStyle/>
          <a:p>
            <a:fld id="{CB4437CD-0D09-A14E-851B-7CC0411CD265}" type="slidenum">
              <a:rPr kumimoji="1" lang="ja-JP" altLang="en-US" smtClean="0"/>
              <a:t>8</a:t>
            </a:fld>
            <a:endParaRPr kumimoji="1" lang="ja-JP" altLang="en-US"/>
          </a:p>
        </p:txBody>
      </p:sp>
      <p:pic>
        <p:nvPicPr>
          <p:cNvPr id="5" name="図 4">
            <a:extLst>
              <a:ext uri="{FF2B5EF4-FFF2-40B4-BE49-F238E27FC236}">
                <a16:creationId xmlns:a16="http://schemas.microsoft.com/office/drawing/2014/main" id="{C0489720-F18C-B74A-983F-BCE469E9649D}"/>
              </a:ext>
            </a:extLst>
          </p:cNvPr>
          <p:cNvPicPr>
            <a:picLocks noChangeAspect="1"/>
          </p:cNvPicPr>
          <p:nvPr/>
        </p:nvPicPr>
        <p:blipFill>
          <a:blip r:embed="rId3"/>
          <a:stretch>
            <a:fillRect/>
          </a:stretch>
        </p:blipFill>
        <p:spPr>
          <a:xfrm>
            <a:off x="567418" y="2721356"/>
            <a:ext cx="3710668" cy="2435009"/>
          </a:xfrm>
          <a:prstGeom prst="rect">
            <a:avLst/>
          </a:prstGeom>
        </p:spPr>
      </p:pic>
      <p:sp>
        <p:nvSpPr>
          <p:cNvPr id="9" name="テキスト ボックス 8">
            <a:extLst>
              <a:ext uri="{FF2B5EF4-FFF2-40B4-BE49-F238E27FC236}">
                <a16:creationId xmlns:a16="http://schemas.microsoft.com/office/drawing/2014/main" id="{43C14778-23CB-6F42-BAF8-639F8352F61E}"/>
              </a:ext>
            </a:extLst>
          </p:cNvPr>
          <p:cNvSpPr txBox="1"/>
          <p:nvPr/>
        </p:nvSpPr>
        <p:spPr>
          <a:xfrm>
            <a:off x="1240600" y="5892584"/>
            <a:ext cx="6662800" cy="646331"/>
          </a:xfrm>
          <a:prstGeom prst="rect">
            <a:avLst/>
          </a:prstGeom>
          <a:noFill/>
        </p:spPr>
        <p:txBody>
          <a:bodyPr wrap="square" rtlCol="0">
            <a:spAutoFit/>
          </a:bodyPr>
          <a:lstStyle/>
          <a:p>
            <a:pPr algn="ctr"/>
            <a:r>
              <a:rPr lang="en-US" altLang="ja-JP" dirty="0">
                <a:solidFill>
                  <a:schemeClr val="bg1">
                    <a:lumMod val="65000"/>
                  </a:schemeClr>
                </a:solidFill>
              </a:rPr>
              <a:t>http://www.metlife.co.jp/products/form-navi/page/kokuchisho/</a:t>
            </a:r>
          </a:p>
          <a:p>
            <a:pPr algn="ctr"/>
            <a:r>
              <a:rPr lang="en-US" altLang="ja-JP" dirty="0">
                <a:solidFill>
                  <a:schemeClr val="bg1">
                    <a:lumMod val="65000"/>
                  </a:schemeClr>
                </a:solidFill>
              </a:rPr>
              <a:t>http://</a:t>
            </a:r>
            <a:r>
              <a:rPr lang="en-US" altLang="ja-JP" dirty="0" err="1">
                <a:solidFill>
                  <a:schemeClr val="bg1">
                    <a:lumMod val="65000"/>
                  </a:schemeClr>
                </a:solidFill>
              </a:rPr>
              <a:t>www.futaba-kenpo.or.jp</a:t>
            </a:r>
            <a:r>
              <a:rPr lang="en-US" altLang="ja-JP" dirty="0">
                <a:solidFill>
                  <a:schemeClr val="bg1">
                    <a:lumMod val="65000"/>
                  </a:schemeClr>
                </a:solidFill>
              </a:rPr>
              <a:t>/member/05_sinsei/page/K03.html</a:t>
            </a:r>
          </a:p>
        </p:txBody>
      </p:sp>
      <p:pic>
        <p:nvPicPr>
          <p:cNvPr id="6" name="図 5">
            <a:extLst>
              <a:ext uri="{FF2B5EF4-FFF2-40B4-BE49-F238E27FC236}">
                <a16:creationId xmlns:a16="http://schemas.microsoft.com/office/drawing/2014/main" id="{F6E23809-A6C5-8741-BB24-F8332BB69C77}"/>
              </a:ext>
            </a:extLst>
          </p:cNvPr>
          <p:cNvPicPr>
            <a:picLocks noChangeAspect="1"/>
          </p:cNvPicPr>
          <p:nvPr/>
        </p:nvPicPr>
        <p:blipFill>
          <a:blip r:embed="rId4"/>
          <a:stretch>
            <a:fillRect/>
          </a:stretch>
        </p:blipFill>
        <p:spPr>
          <a:xfrm>
            <a:off x="5099215" y="2721356"/>
            <a:ext cx="3407009" cy="2405576"/>
          </a:xfrm>
          <a:prstGeom prst="rect">
            <a:avLst/>
          </a:prstGeom>
        </p:spPr>
      </p:pic>
      <p:sp>
        <p:nvSpPr>
          <p:cNvPr id="8" name="テキスト ボックス 7">
            <a:extLst>
              <a:ext uri="{FF2B5EF4-FFF2-40B4-BE49-F238E27FC236}">
                <a16:creationId xmlns:a16="http://schemas.microsoft.com/office/drawing/2014/main" id="{005FAF2A-40BE-0B46-8EA0-53129CDCCF40}"/>
              </a:ext>
            </a:extLst>
          </p:cNvPr>
          <p:cNvSpPr txBox="1"/>
          <p:nvPr/>
        </p:nvSpPr>
        <p:spPr>
          <a:xfrm>
            <a:off x="567418" y="1272006"/>
            <a:ext cx="8009164" cy="584775"/>
          </a:xfrm>
          <a:prstGeom prst="rect">
            <a:avLst/>
          </a:prstGeom>
          <a:noFill/>
        </p:spPr>
        <p:txBody>
          <a:bodyPr wrap="square" rtlCol="0">
            <a:spAutoFit/>
          </a:bodyPr>
          <a:lstStyle/>
          <a:p>
            <a:pPr algn="ctr"/>
            <a:r>
              <a:rPr lang="ja-JP" altLang="en-US" sz="3200">
                <a:solidFill>
                  <a:schemeClr val="tx1">
                    <a:lumMod val="75000"/>
                    <a:lumOff val="25000"/>
                  </a:schemeClr>
                </a:solidFill>
              </a:rPr>
              <a:t>医療保険で必要な書類</a:t>
            </a:r>
            <a:endParaRPr lang="en-US" altLang="ja-JP" sz="3200" dirty="0">
              <a:solidFill>
                <a:schemeClr val="tx1">
                  <a:lumMod val="75000"/>
                  <a:lumOff val="25000"/>
                </a:schemeClr>
              </a:solidFill>
            </a:endParaRPr>
          </a:p>
        </p:txBody>
      </p:sp>
      <p:sp>
        <p:nvSpPr>
          <p:cNvPr id="11" name="テキスト ボックス 10">
            <a:extLst>
              <a:ext uri="{FF2B5EF4-FFF2-40B4-BE49-F238E27FC236}">
                <a16:creationId xmlns:a16="http://schemas.microsoft.com/office/drawing/2014/main" id="{B87AAA01-2A6E-6D43-9850-FCCC9D153E26}"/>
              </a:ext>
            </a:extLst>
          </p:cNvPr>
          <p:cNvSpPr txBox="1"/>
          <p:nvPr/>
        </p:nvSpPr>
        <p:spPr>
          <a:xfrm>
            <a:off x="582262" y="2036434"/>
            <a:ext cx="3695824" cy="584775"/>
          </a:xfrm>
          <a:prstGeom prst="rect">
            <a:avLst/>
          </a:prstGeom>
          <a:noFill/>
        </p:spPr>
        <p:txBody>
          <a:bodyPr wrap="square" rtlCol="0">
            <a:spAutoFit/>
          </a:bodyPr>
          <a:lstStyle/>
          <a:p>
            <a:pPr algn="ctr"/>
            <a:r>
              <a:rPr lang="ja-JP" altLang="en-US" sz="3200">
                <a:solidFill>
                  <a:schemeClr val="tx1">
                    <a:lumMod val="75000"/>
                    <a:lumOff val="25000"/>
                  </a:schemeClr>
                </a:solidFill>
              </a:rPr>
              <a:t>契約時</a:t>
            </a:r>
            <a:r>
              <a:rPr lang="en-US" altLang="ja-JP" sz="3200" dirty="0">
                <a:solidFill>
                  <a:schemeClr val="tx1">
                    <a:lumMod val="75000"/>
                    <a:lumOff val="25000"/>
                  </a:schemeClr>
                </a:solidFill>
              </a:rPr>
              <a:t>:</a:t>
            </a:r>
            <a:r>
              <a:rPr lang="ja-JP" altLang="en-US" sz="3200">
                <a:solidFill>
                  <a:schemeClr val="tx1">
                    <a:lumMod val="75000"/>
                    <a:lumOff val="25000"/>
                  </a:schemeClr>
                </a:solidFill>
              </a:rPr>
              <a:t>告知書</a:t>
            </a:r>
            <a:endParaRPr lang="en-US" altLang="ja-JP" sz="3200" dirty="0">
              <a:solidFill>
                <a:schemeClr val="tx1">
                  <a:lumMod val="75000"/>
                  <a:lumOff val="25000"/>
                </a:schemeClr>
              </a:solidFill>
            </a:endParaRPr>
          </a:p>
        </p:txBody>
      </p:sp>
      <p:sp>
        <p:nvSpPr>
          <p:cNvPr id="12" name="テキスト ボックス 11">
            <a:extLst>
              <a:ext uri="{FF2B5EF4-FFF2-40B4-BE49-F238E27FC236}">
                <a16:creationId xmlns:a16="http://schemas.microsoft.com/office/drawing/2014/main" id="{25D9AF8F-918F-4546-9B47-F1BD093DC776}"/>
              </a:ext>
            </a:extLst>
          </p:cNvPr>
          <p:cNvSpPr txBox="1"/>
          <p:nvPr/>
        </p:nvSpPr>
        <p:spPr>
          <a:xfrm>
            <a:off x="4880758" y="2028514"/>
            <a:ext cx="3695824" cy="584775"/>
          </a:xfrm>
          <a:prstGeom prst="rect">
            <a:avLst/>
          </a:prstGeom>
          <a:noFill/>
        </p:spPr>
        <p:txBody>
          <a:bodyPr wrap="square" rtlCol="0">
            <a:spAutoFit/>
          </a:bodyPr>
          <a:lstStyle/>
          <a:p>
            <a:pPr algn="ctr"/>
            <a:r>
              <a:rPr lang="ja-JP" altLang="en-US" sz="3200">
                <a:solidFill>
                  <a:schemeClr val="tx1">
                    <a:lumMod val="75000"/>
                    <a:lumOff val="25000"/>
                  </a:schemeClr>
                </a:solidFill>
              </a:rPr>
              <a:t>有事の際</a:t>
            </a:r>
            <a:r>
              <a:rPr lang="en-US" altLang="ja-JP" sz="3200" dirty="0">
                <a:solidFill>
                  <a:schemeClr val="tx1">
                    <a:lumMod val="75000"/>
                    <a:lumOff val="25000"/>
                  </a:schemeClr>
                </a:solidFill>
              </a:rPr>
              <a:t>:</a:t>
            </a:r>
            <a:r>
              <a:rPr lang="ja-JP" altLang="en-US" sz="3200">
                <a:solidFill>
                  <a:schemeClr val="tx1">
                    <a:lumMod val="75000"/>
                    <a:lumOff val="25000"/>
                  </a:schemeClr>
                </a:solidFill>
              </a:rPr>
              <a:t>請求書</a:t>
            </a:r>
            <a:endParaRPr lang="en-US" altLang="ja-JP" sz="3200" dirty="0">
              <a:solidFill>
                <a:schemeClr val="tx1">
                  <a:lumMod val="75000"/>
                  <a:lumOff val="25000"/>
                </a:schemeClr>
              </a:solidFill>
            </a:endParaRPr>
          </a:p>
        </p:txBody>
      </p:sp>
      <p:sp>
        <p:nvSpPr>
          <p:cNvPr id="10" name="十字形 9">
            <a:extLst>
              <a:ext uri="{FF2B5EF4-FFF2-40B4-BE49-F238E27FC236}">
                <a16:creationId xmlns:a16="http://schemas.microsoft.com/office/drawing/2014/main" id="{4AFC9226-0005-914F-A0AD-2635886415A5}"/>
              </a:ext>
            </a:extLst>
          </p:cNvPr>
          <p:cNvSpPr/>
          <p:nvPr/>
        </p:nvSpPr>
        <p:spPr>
          <a:xfrm rot="2700000">
            <a:off x="2000815" y="1007468"/>
            <a:ext cx="5356120" cy="5356120"/>
          </a:xfrm>
          <a:prstGeom prst="plus">
            <a:avLst>
              <a:gd name="adj" fmla="val 37560"/>
            </a:avLst>
          </a:prstGeom>
          <a:solidFill>
            <a:srgbClr val="F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4B960A5-5B8C-784E-84FB-52730BD4CB9D}"/>
              </a:ext>
            </a:extLst>
          </p:cNvPr>
          <p:cNvSpPr txBox="1"/>
          <p:nvPr/>
        </p:nvSpPr>
        <p:spPr>
          <a:xfrm>
            <a:off x="3190326" y="3365029"/>
            <a:ext cx="2996649" cy="584775"/>
          </a:xfrm>
          <a:prstGeom prst="rect">
            <a:avLst/>
          </a:prstGeom>
          <a:noFill/>
        </p:spPr>
        <p:txBody>
          <a:bodyPr wrap="square" rtlCol="0">
            <a:spAutoFit/>
          </a:bodyPr>
          <a:lstStyle/>
          <a:p>
            <a:pPr algn="ctr"/>
            <a:r>
              <a:rPr lang="ja-JP" altLang="en-US" sz="3200" b="1">
                <a:solidFill>
                  <a:schemeClr val="bg1"/>
                </a:solidFill>
              </a:rPr>
              <a:t>面倒</a:t>
            </a:r>
            <a:endParaRPr lang="en-US" altLang="ja-JP" sz="3200" b="1" dirty="0">
              <a:solidFill>
                <a:schemeClr val="bg1"/>
              </a:solidFill>
            </a:endParaRPr>
          </a:p>
        </p:txBody>
      </p:sp>
    </p:spTree>
    <p:extLst>
      <p:ext uri="{BB962C8B-B14F-4D97-AF65-F5344CB8AC3E}">
        <p14:creationId xmlns:p14="http://schemas.microsoft.com/office/powerpoint/2010/main" val="2049722536"/>
      </p:ext>
    </p:extLst>
  </p:cSld>
  <p:clrMapOvr>
    <a:masterClrMapping/>
  </p:clrMapOvr>
</p:sld>
</file>

<file path=ppt/theme/theme1.xml><?xml version="1.0" encoding="utf-8"?>
<a:theme xmlns:a="http://schemas.openxmlformats.org/drawingml/2006/main" name="original">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rmal">
      <a:majorFont>
        <a:latin typeface="Segoe UI"/>
        <a:ea typeface="メイリオ"/>
        <a:cs typeface=""/>
      </a:majorFont>
      <a:minorFont>
        <a:latin typeface="Segoe UI"/>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iginal" id="{7F78A15E-2F27-5142-867C-AFA962D54DB0}" vid="{753EB788-BA69-D241-AABD-8BCCE99F2E7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550</TotalTime>
  <Words>905</Words>
  <Application>Microsoft Macintosh PowerPoint</Application>
  <PresentationFormat>画面に合わせる (4:3)</PresentationFormat>
  <Paragraphs>338</Paragraphs>
  <Slides>27</Slides>
  <Notes>20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メイリオ</vt:lpstr>
      <vt:lpstr>游ゴシック</vt:lpstr>
      <vt:lpstr>Arial</vt:lpstr>
      <vt:lpstr>Segoe UI</vt:lpstr>
      <vt:lpstr>original</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48</cp:revision>
  <dcterms:created xsi:type="dcterms:W3CDTF">2018-09-12T12:28:41Z</dcterms:created>
  <dcterms:modified xsi:type="dcterms:W3CDTF">2019-06-18T03:03:44Z</dcterms:modified>
</cp:coreProperties>
</file>