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753"/>
    <a:srgbClr val="0B2D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80" d="100"/>
          <a:sy n="80" d="100"/>
        </p:scale>
        <p:origin x="528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30A34-9974-134D-B6DE-F35A46D44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D05FA0-01D6-4446-9D42-AF36BBA7B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D893D-F23B-284C-A8D0-FB1A09CF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2025-08-18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08FFE-CBD8-984B-922A-B82991C6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B2B57-A5F1-EE4E-90EF-5225D9BC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254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A6C8B-F822-6C4D-AAD7-9F6217DE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08E7F6-437D-BB45-8AF0-410CAA94E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988D4-B45E-DE41-B1E2-270CC592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2025-08-18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18918-7418-0743-A5FD-FAE5AF2B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B6E1F-51A9-6440-93D5-6248C6A8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3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CE52A8-D97B-AB47-ADF0-4C117E21C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CBC9C5-7566-5041-AC9E-A484F420C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A18A8-1565-7F4C-8734-84FC96EC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2025-08-18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17963-0AFA-4A44-8DDE-6A35AAF4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13BB0-7D78-6742-98D0-2E949E37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2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F56C3-ABC6-F748-B6C1-A093C0D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1E53A-C066-3848-A06A-F44689D4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5762E-02B2-E54F-864D-7A5BBA10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2025-08-18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CB6D-B568-C240-BC2B-4186506C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9E53-5031-F04A-A45B-2FD77401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616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2E3D1-AEB6-D641-B1B7-77E8F7C9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DBCD4-7711-9D4D-BADB-9FBCD1E02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0CCB9-0729-9347-8AF8-014093EB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2025-08-18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AB301-3F0C-0A4A-91C5-9C759FA6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84B2C-5AB8-0447-B518-BD784241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16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F868-C38E-3046-B14D-2686C437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5BB77-A201-D049-8C61-921E8A454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15091A-9F92-5C48-97FC-BD9E310FC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92643-F212-2346-B181-BB7CAFA2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2025-08-18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26573-1C11-684F-B6D5-060DB55C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EB647-E6F7-EE40-9911-029372A2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10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26A0F-174B-0D4E-8C03-C4035F72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95DD5-CAB4-B648-89F0-342C5E16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AB3330-791B-2B4A-B91B-4E61E8F95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7E48E2-34FC-F247-90BB-357AD4F0E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1E191-4938-A84C-9B20-180BCFC91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8F2DF0-97AD-8249-8681-D734524E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2025-08-18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B6AF5E-B0C5-B04A-9C89-68CA0908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716E95-7830-0144-989E-A6CF3E4D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901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98092-7A77-9B41-9B69-65E96F1B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05A4EE-53FA-614D-AFA8-88292385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2025-08-18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4E6240-ECAF-5F48-9C53-DD4B2B71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FF7A44-92F7-E447-819B-D30EE0FC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341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6D17B1-E689-2C4F-BD4E-8F8D4C42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2025-08-18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22E1A-3092-9B44-9D32-4A483E09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DB5F26-EFC9-1947-80AD-912BA2C7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155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534E4-F4E1-A647-8DD6-03806BE2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42306-1CF6-6D45-851A-CC091CD3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C3335-CCE9-D64E-832C-BCF76EE42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7B912-5CBA-6441-8B99-79098BE9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2025-08-18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E7CE3-1597-8044-A1D1-4B70089E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82E85-42E2-8145-8088-E1AA1069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08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0AD4B-06F3-284F-83B9-4DC2B5A3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D74A7-1B94-9F47-96BC-60750F249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65F88-FFBB-1E4E-A2E1-88026C1E4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16C28-DCB0-AF46-BBB6-F5A27D97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2025-08-18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B8CB6-190C-1949-8779-CEAB9C25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45ECA-84D9-6948-BCDD-AC57D329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68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D9AC91-B69C-DA43-B01E-CA166778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11B24-1398-1342-B015-83D27898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CE756-F6F5-9F42-915A-F542DD599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27A2-5002-9245-8139-9C0B9322A4D8}" type="datetimeFigureOut">
              <a:rPr kumimoji="1" lang="ko-KR" altLang="en-US" smtClean="0"/>
              <a:t>2025-08-18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7DA76-722A-1043-AAE2-7D31AA19A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B1303-AC6C-DA4D-BAED-D68C962B7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1D2815-CB6E-3737-14CD-73BC1C34027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4D8168-8316-C08E-54A6-C15B7FC47B6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409517" y="6420057"/>
            <a:ext cx="3516562" cy="29749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FD95755-A7C5-0E23-7EF2-C698E107EE5F}"/>
              </a:ext>
            </a:extLst>
          </p:cNvPr>
          <p:cNvSpPr/>
          <p:nvPr userDrawn="1"/>
        </p:nvSpPr>
        <p:spPr>
          <a:xfrm>
            <a:off x="382145" y="1063813"/>
            <a:ext cx="11427711" cy="5222892"/>
          </a:xfrm>
          <a:prstGeom prst="roundRect">
            <a:avLst>
              <a:gd name="adj" fmla="val 2074"/>
            </a:avLst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74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dpghub.kr/user/ma/main" TargetMode="External"/><Relationship Id="rId4" Type="http://schemas.openxmlformats.org/officeDocument/2006/relationships/hyperlink" Target="https://dpgtestbed.k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BBEEDD-C5A6-1E4B-A884-7A3A338B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B41879-82F6-C941-BE6D-2A6D344985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518" y="370115"/>
            <a:ext cx="3396004" cy="287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93F7C-C967-D646-A486-640701F19BB9}"/>
              </a:ext>
            </a:extLst>
          </p:cNvPr>
          <p:cNvSpPr txBox="1"/>
          <p:nvPr/>
        </p:nvSpPr>
        <p:spPr>
          <a:xfrm>
            <a:off x="615518" y="2383971"/>
            <a:ext cx="66800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500" b="1" dirty="0">
                <a:solidFill>
                  <a:schemeClr val="bg1"/>
                </a:solidFill>
              </a:rPr>
              <a:t>주  제  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55FC2-DF67-B107-BF30-69CB6015F2BE}"/>
              </a:ext>
            </a:extLst>
          </p:cNvPr>
          <p:cNvSpPr txBox="1"/>
          <p:nvPr/>
        </p:nvSpPr>
        <p:spPr>
          <a:xfrm>
            <a:off x="615518" y="5660572"/>
            <a:ext cx="243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팀명 </a:t>
            </a:r>
            <a:r>
              <a:rPr kumimoji="1" lang="en-US" altLang="ko-KR" dirty="0">
                <a:solidFill>
                  <a:schemeClr val="bg1"/>
                </a:solidFill>
              </a:rPr>
              <a:t>: 000000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팀원 </a:t>
            </a:r>
            <a:r>
              <a:rPr kumimoji="1" lang="en-US" altLang="ko-KR" dirty="0">
                <a:solidFill>
                  <a:schemeClr val="bg1"/>
                </a:solidFill>
              </a:rPr>
              <a:t>: 000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|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000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|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000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5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BFDE0-A9EE-C964-9A4C-B6E98B603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E84245-165A-15FE-1FDE-B3727A0E2098}"/>
              </a:ext>
            </a:extLst>
          </p:cNvPr>
          <p:cNvSpPr txBox="1"/>
          <p:nvPr/>
        </p:nvSpPr>
        <p:spPr>
          <a:xfrm>
            <a:off x="1420737" y="40819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5.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기대효과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5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EC2FB-12CC-A482-7A3D-CA68641B3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74DB91-9F3E-5491-751A-3881A659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F416D-B257-FF73-6187-03AAF58D3AFF}"/>
              </a:ext>
            </a:extLst>
          </p:cNvPr>
          <p:cNvSpPr txBox="1"/>
          <p:nvPr/>
        </p:nvSpPr>
        <p:spPr>
          <a:xfrm>
            <a:off x="1420737" y="408197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‘</a:t>
            </a:r>
            <a:r>
              <a:rPr lang="ko-KR" altLang="en-US" sz="2400" b="1" dirty="0">
                <a:solidFill>
                  <a:schemeClr val="bg1"/>
                </a:solidFill>
                <a:effectLst/>
                <a:latin typeface="Helvetica" pitchFamily="2" charset="0"/>
              </a:rPr>
              <a:t>목차</a:t>
            </a:r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’</a:t>
            </a:r>
            <a:r>
              <a:rPr lang="ko-KR" altLang="en-US" sz="2400" b="1" dirty="0">
                <a:solidFill>
                  <a:schemeClr val="bg1"/>
                </a:solidFill>
                <a:effectLst/>
                <a:latin typeface="Helvetica" pitchFamily="2" charset="0"/>
              </a:rPr>
              <a:t>에 제시된 항목은 필수적으로 기재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D8B599-AC45-8445-F763-19829D0F98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9517" y="6420057"/>
            <a:ext cx="3516562" cy="29749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F431B1E-7EAF-DB3D-3925-0EA42B6A49CE}"/>
              </a:ext>
            </a:extLst>
          </p:cNvPr>
          <p:cNvSpPr/>
          <p:nvPr/>
        </p:nvSpPr>
        <p:spPr>
          <a:xfrm>
            <a:off x="382145" y="1063813"/>
            <a:ext cx="11427711" cy="5222892"/>
          </a:xfrm>
          <a:prstGeom prst="roundRect">
            <a:avLst>
              <a:gd name="adj" fmla="val 2074"/>
            </a:avLst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B24DD-6A79-12F6-A82B-301DFCE1BC86}"/>
              </a:ext>
            </a:extLst>
          </p:cNvPr>
          <p:cNvSpPr txBox="1"/>
          <p:nvPr/>
        </p:nvSpPr>
        <p:spPr>
          <a:xfrm>
            <a:off x="566911" y="1160079"/>
            <a:ext cx="1124294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latin typeface="+mn-ea"/>
              </a:rPr>
              <a:t>1. </a:t>
            </a:r>
            <a:r>
              <a:rPr lang="ko-KR" altLang="en-US" b="1" dirty="0">
                <a:effectLst/>
                <a:latin typeface="+mn-ea"/>
              </a:rPr>
              <a:t>개요</a:t>
            </a:r>
          </a:p>
          <a:p>
            <a:r>
              <a:rPr lang="ko-KR" altLang="en-US" dirty="0">
                <a:effectLst/>
                <a:latin typeface="+mn-ea"/>
              </a:rPr>
              <a:t>   ① 아이디어</a:t>
            </a:r>
            <a:r>
              <a:rPr lang="en-US" altLang="ko-KR" dirty="0">
                <a:effectLst/>
                <a:latin typeface="+mn-ea"/>
              </a:rPr>
              <a:t>/</a:t>
            </a:r>
            <a:r>
              <a:rPr lang="ko-KR" altLang="en-US" dirty="0">
                <a:effectLst/>
                <a:latin typeface="+mn-ea"/>
              </a:rPr>
              <a:t>서비스명 </a:t>
            </a:r>
          </a:p>
          <a:p>
            <a:r>
              <a:rPr lang="ko-KR" altLang="en-US" dirty="0">
                <a:effectLst/>
                <a:latin typeface="+mn-ea"/>
              </a:rPr>
              <a:t>   ② 아이디어</a:t>
            </a:r>
            <a:r>
              <a:rPr lang="en-US" altLang="ko-KR" dirty="0">
                <a:effectLst/>
                <a:latin typeface="+mn-ea"/>
              </a:rPr>
              <a:t>/</a:t>
            </a:r>
            <a:r>
              <a:rPr lang="ko-KR" altLang="en-US" dirty="0">
                <a:effectLst/>
                <a:latin typeface="+mn-ea"/>
              </a:rPr>
              <a:t>서비스 요약 설명 </a:t>
            </a:r>
          </a:p>
          <a:p>
            <a:r>
              <a:rPr lang="ko-KR" altLang="en-US" dirty="0">
                <a:effectLst/>
                <a:latin typeface="+mn-ea"/>
              </a:rPr>
              <a:t>   ③ 팀 구성 및 역할 </a:t>
            </a:r>
          </a:p>
          <a:p>
            <a:endParaRPr lang="ko-KR" altLang="en-US" dirty="0">
              <a:effectLst/>
              <a:latin typeface="+mn-ea"/>
            </a:endParaRPr>
          </a:p>
          <a:p>
            <a:r>
              <a:rPr lang="en-US" altLang="ko-KR" b="1" dirty="0">
                <a:effectLst/>
                <a:latin typeface="+mn-ea"/>
              </a:rPr>
              <a:t>2. </a:t>
            </a:r>
            <a:r>
              <a:rPr lang="ko-KR" altLang="en-US" b="1" dirty="0">
                <a:effectLst/>
                <a:latin typeface="+mn-ea"/>
              </a:rPr>
              <a:t>아이디어 제안 배경 </a:t>
            </a:r>
            <a:endParaRPr lang="en-US" altLang="ko-KR" b="1" dirty="0">
              <a:effectLst/>
              <a:latin typeface="+mn-ea"/>
            </a:endParaRPr>
          </a:p>
          <a:p>
            <a:endParaRPr lang="ko-KR" altLang="en-US" dirty="0">
              <a:effectLst/>
              <a:latin typeface="+mn-ea"/>
            </a:endParaRPr>
          </a:p>
          <a:p>
            <a:r>
              <a:rPr lang="en-US" altLang="ko-KR" b="1" dirty="0">
                <a:effectLst/>
                <a:latin typeface="+mn-ea"/>
              </a:rPr>
              <a:t>3. </a:t>
            </a:r>
            <a:r>
              <a:rPr lang="ko-KR" altLang="en-US" b="1" dirty="0">
                <a:effectLst/>
                <a:latin typeface="+mn-ea"/>
              </a:rPr>
              <a:t>상세 설명 </a:t>
            </a:r>
          </a:p>
          <a:p>
            <a:r>
              <a:rPr lang="ko-KR" altLang="en-US" dirty="0">
                <a:effectLst/>
                <a:latin typeface="+mn-ea"/>
              </a:rPr>
              <a:t>   ① 아이디어</a:t>
            </a:r>
            <a:r>
              <a:rPr lang="en-US" altLang="ko-KR" dirty="0">
                <a:effectLst/>
                <a:latin typeface="+mn-ea"/>
              </a:rPr>
              <a:t>/</a:t>
            </a:r>
            <a:r>
              <a:rPr lang="ko-KR" altLang="en-US" dirty="0">
                <a:effectLst/>
                <a:latin typeface="+mn-ea"/>
              </a:rPr>
              <a:t>서비스 핵심 내용 </a:t>
            </a:r>
          </a:p>
          <a:p>
            <a:r>
              <a:rPr lang="ko-KR" altLang="en-US" dirty="0">
                <a:effectLst/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② </a:t>
            </a:r>
            <a:r>
              <a:rPr lang="ko-KR" altLang="en-US" dirty="0">
                <a:effectLst/>
                <a:latin typeface="+mn-ea"/>
              </a:rPr>
              <a:t>통합 테스트베드 활용 방안 및 기술 설명 </a:t>
            </a:r>
          </a:p>
          <a:p>
            <a:r>
              <a:rPr lang="ko-KR" altLang="en-US" dirty="0">
                <a:effectLst/>
                <a:latin typeface="+mn-ea"/>
              </a:rPr>
              <a:t>   ③ 프로토타입 모델</a:t>
            </a:r>
            <a:r>
              <a:rPr lang="en-US" altLang="ko-KR" dirty="0">
                <a:effectLst/>
                <a:latin typeface="+mn-ea"/>
              </a:rPr>
              <a:t>/</a:t>
            </a:r>
            <a:r>
              <a:rPr lang="ko-KR" altLang="en-US" dirty="0">
                <a:effectLst/>
                <a:latin typeface="+mn-ea"/>
              </a:rPr>
              <a:t>서비스 소개 </a:t>
            </a:r>
            <a:r>
              <a:rPr lang="en-US" altLang="ko-KR" dirty="0">
                <a:solidFill>
                  <a:srgbClr val="0070C0"/>
                </a:solidFill>
                <a:effectLst/>
                <a:latin typeface="+mn-ea"/>
              </a:rPr>
              <a:t>(</a:t>
            </a:r>
            <a:r>
              <a:rPr lang="ko-KR" altLang="en-US" dirty="0">
                <a:solidFill>
                  <a:srgbClr val="0070C0"/>
                </a:solidFill>
                <a:effectLst/>
                <a:latin typeface="+mn-ea"/>
              </a:rPr>
              <a:t>선택사항</a:t>
            </a:r>
            <a:r>
              <a:rPr lang="en-US" altLang="ko-KR" dirty="0">
                <a:solidFill>
                  <a:srgbClr val="0070C0"/>
                </a:solidFill>
                <a:effectLst/>
                <a:latin typeface="+mn-ea"/>
              </a:rPr>
              <a:t>) </a:t>
            </a:r>
            <a:endParaRPr lang="ko-KR" altLang="en-US" dirty="0">
              <a:solidFill>
                <a:srgbClr val="0070C0"/>
              </a:solidFill>
              <a:effectLst/>
              <a:latin typeface="+mn-ea"/>
            </a:endParaRPr>
          </a:p>
          <a:p>
            <a:endParaRPr lang="ko-KR" altLang="en-US" dirty="0">
              <a:effectLst/>
              <a:latin typeface="+mn-ea"/>
            </a:endParaRPr>
          </a:p>
          <a:p>
            <a:r>
              <a:rPr lang="en-US" altLang="ko-KR" b="1" dirty="0">
                <a:effectLst/>
                <a:latin typeface="+mn-ea"/>
              </a:rPr>
              <a:t>4. </a:t>
            </a:r>
            <a:r>
              <a:rPr lang="ko-KR" altLang="en-US" b="1" dirty="0">
                <a:effectLst/>
                <a:latin typeface="+mn-ea"/>
              </a:rPr>
              <a:t>아이디어 적용 및 확대 방안</a:t>
            </a:r>
            <a:endParaRPr lang="en-US" altLang="ko-KR" b="1" dirty="0">
              <a:effectLst/>
              <a:latin typeface="+mn-ea"/>
            </a:endParaRPr>
          </a:p>
          <a:p>
            <a:r>
              <a:rPr lang="ko-KR" altLang="en-US" b="1" dirty="0">
                <a:effectLst/>
                <a:latin typeface="+mn-ea"/>
              </a:rPr>
              <a:t> </a:t>
            </a:r>
          </a:p>
          <a:p>
            <a:r>
              <a:rPr lang="en-US" altLang="ko-KR" b="1" dirty="0">
                <a:effectLst/>
                <a:latin typeface="+mn-ea"/>
              </a:rPr>
              <a:t>5. </a:t>
            </a:r>
            <a:r>
              <a:rPr lang="ko-KR" altLang="en-US" b="1" dirty="0">
                <a:effectLst/>
                <a:latin typeface="+mn-ea"/>
              </a:rPr>
              <a:t>기대 효과</a:t>
            </a:r>
            <a:endParaRPr lang="en-US" altLang="ko-KR" b="1" dirty="0">
              <a:effectLst/>
              <a:latin typeface="+mn-ea"/>
            </a:endParaRPr>
          </a:p>
          <a:p>
            <a:endParaRPr lang="en-US" altLang="ko-KR" b="1" dirty="0">
              <a:effectLst/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DPG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허브 데이터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, API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및 통합테스트베드 개발지원도구 활용 필수</a:t>
            </a:r>
            <a:endParaRPr lang="en-US" altLang="ko-KR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통합테스트베드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(https://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  <a:hlinkClick r:id="rId4"/>
              </a:rPr>
              <a:t>dpgtestbed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.kr), DPG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허브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  <a:hlinkClick r:id="rId5"/>
              </a:rPr>
              <a:t>https://portal.dpghub.kr/user/ma/main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600" b="1" dirty="0">
              <a:solidFill>
                <a:srgbClr val="0070C0"/>
              </a:solidFill>
              <a:effectLst/>
              <a:latin typeface="+mn-ea"/>
            </a:endParaRPr>
          </a:p>
          <a:p>
            <a:endParaRPr kumimoji="1"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525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A8FD6A-D376-2E47-8058-B83108D96A66}"/>
              </a:ext>
            </a:extLst>
          </p:cNvPr>
          <p:cNvSpPr txBox="1"/>
          <p:nvPr/>
        </p:nvSpPr>
        <p:spPr>
          <a:xfrm>
            <a:off x="1420737" y="408197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개요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EB7D9B-DAB2-E24A-B141-19A2CADE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9517" y="6420057"/>
            <a:ext cx="3516562" cy="2974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2AE871-2EFC-6544-A26D-A2E83AAA53D0}"/>
              </a:ext>
            </a:extLst>
          </p:cNvPr>
          <p:cNvSpPr txBox="1"/>
          <p:nvPr/>
        </p:nvSpPr>
        <p:spPr>
          <a:xfrm>
            <a:off x="566912" y="1464879"/>
            <a:ext cx="95141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/>
                <a:latin typeface="+mn-ea"/>
              </a:rPr>
              <a:t>① 아이디어</a:t>
            </a:r>
            <a:r>
              <a:rPr lang="en-US" altLang="ko-KR" dirty="0">
                <a:effectLst/>
                <a:latin typeface="+mn-ea"/>
              </a:rPr>
              <a:t>/</a:t>
            </a:r>
            <a:r>
              <a:rPr lang="ko-KR" altLang="en-US" dirty="0">
                <a:effectLst/>
                <a:latin typeface="+mn-ea"/>
              </a:rPr>
              <a:t>서비스명 </a:t>
            </a:r>
          </a:p>
          <a:p>
            <a:endParaRPr lang="en-US" altLang="ko-KR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effectLst/>
              <a:latin typeface="+mn-ea"/>
            </a:endParaRPr>
          </a:p>
          <a:p>
            <a:r>
              <a:rPr lang="ko-KR" altLang="en-US" dirty="0">
                <a:effectLst/>
                <a:latin typeface="+mn-ea"/>
              </a:rPr>
              <a:t>② 아이디어</a:t>
            </a:r>
            <a:r>
              <a:rPr lang="en-US" altLang="ko-KR" dirty="0">
                <a:effectLst/>
                <a:latin typeface="+mn-ea"/>
              </a:rPr>
              <a:t>/</a:t>
            </a:r>
            <a:r>
              <a:rPr lang="ko-KR" altLang="en-US" dirty="0">
                <a:effectLst/>
                <a:latin typeface="+mn-ea"/>
              </a:rPr>
              <a:t>서비스 요약 설명 </a:t>
            </a:r>
          </a:p>
          <a:p>
            <a:endParaRPr lang="en-US" altLang="ko-KR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effectLst/>
              <a:latin typeface="+mn-ea"/>
            </a:endParaRPr>
          </a:p>
          <a:p>
            <a:endParaRPr lang="ko-KR" altLang="en-US" dirty="0">
              <a:effectLst/>
              <a:latin typeface="+mn-ea"/>
            </a:endParaRPr>
          </a:p>
          <a:p>
            <a:endParaRPr kumimoji="1"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328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640FA-06F0-5A17-636B-6AE82E4D0252}"/>
              </a:ext>
            </a:extLst>
          </p:cNvPr>
          <p:cNvSpPr txBox="1"/>
          <p:nvPr/>
        </p:nvSpPr>
        <p:spPr>
          <a:xfrm>
            <a:off x="1420737" y="408197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개요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15306-F659-A220-1588-87C3CE4A9FEA}"/>
              </a:ext>
            </a:extLst>
          </p:cNvPr>
          <p:cNvSpPr txBox="1"/>
          <p:nvPr/>
        </p:nvSpPr>
        <p:spPr>
          <a:xfrm>
            <a:off x="566912" y="1464879"/>
            <a:ext cx="95141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③ 팀 구성 및 역할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effectLst/>
              <a:latin typeface="+mn-ea"/>
            </a:endParaRPr>
          </a:p>
          <a:p>
            <a:endParaRPr lang="en-US" altLang="ko-KR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kumimoji="1" lang="ko-KR" altLang="en-US" dirty="0"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B374D9-2F48-3D68-D71E-83F35E39F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19682"/>
              </p:ext>
            </p:extLst>
          </p:nvPr>
        </p:nvGraphicFramePr>
        <p:xfrm>
          <a:off x="919098" y="2039326"/>
          <a:ext cx="10262876" cy="306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031">
                  <a:extLst>
                    <a:ext uri="{9D8B030D-6E8A-4147-A177-3AD203B41FA5}">
                      <a16:colId xmlns:a16="http://schemas.microsoft.com/office/drawing/2014/main" val="2410881260"/>
                    </a:ext>
                  </a:extLst>
                </a:gridCol>
                <a:gridCol w="1631577">
                  <a:extLst>
                    <a:ext uri="{9D8B030D-6E8A-4147-A177-3AD203B41FA5}">
                      <a16:colId xmlns:a16="http://schemas.microsoft.com/office/drawing/2014/main" val="1569602164"/>
                    </a:ext>
                  </a:extLst>
                </a:gridCol>
                <a:gridCol w="1990165">
                  <a:extLst>
                    <a:ext uri="{9D8B030D-6E8A-4147-A177-3AD203B41FA5}">
                      <a16:colId xmlns:a16="http://schemas.microsoft.com/office/drawing/2014/main" val="3922298448"/>
                    </a:ext>
                  </a:extLst>
                </a:gridCol>
                <a:gridCol w="4799103">
                  <a:extLst>
                    <a:ext uri="{9D8B030D-6E8A-4147-A177-3AD203B41FA5}">
                      <a16:colId xmlns:a16="http://schemas.microsoft.com/office/drawing/2014/main" val="392511606"/>
                    </a:ext>
                  </a:extLst>
                </a:gridCol>
              </a:tblGrid>
              <a:tr h="766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7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7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7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세부내용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7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03623"/>
                  </a:ext>
                </a:extLst>
              </a:tr>
              <a:tr h="766145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88419"/>
                  </a:ext>
                </a:extLst>
              </a:tr>
              <a:tr h="7661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91327"/>
                  </a:ext>
                </a:extLst>
              </a:tr>
              <a:tr h="7661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7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88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A64E54-8A8E-4C10-846E-4383F0A26A23}"/>
              </a:ext>
            </a:extLst>
          </p:cNvPr>
          <p:cNvSpPr txBox="1"/>
          <p:nvPr/>
        </p:nvSpPr>
        <p:spPr>
          <a:xfrm>
            <a:off x="1420737" y="40819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아이디어 제안배경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1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5AA00-6645-B935-02A4-6B72B0212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9738E-87B5-54D2-FA0F-81BB0DCA546F}"/>
              </a:ext>
            </a:extLst>
          </p:cNvPr>
          <p:cNvSpPr txBox="1"/>
          <p:nvPr/>
        </p:nvSpPr>
        <p:spPr>
          <a:xfrm>
            <a:off x="1420737" y="40819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상세설명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5CB51-7555-CDE3-DEB1-84776141649D}"/>
              </a:ext>
            </a:extLst>
          </p:cNvPr>
          <p:cNvSpPr txBox="1"/>
          <p:nvPr/>
        </p:nvSpPr>
        <p:spPr>
          <a:xfrm>
            <a:off x="566912" y="1464879"/>
            <a:ext cx="9514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① 아이디어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서비스 핵심 내용 </a:t>
            </a:r>
          </a:p>
          <a:p>
            <a:endParaRPr kumimoji="1"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854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991F9-6AF3-DE61-035F-781A3B3C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1C2C5-7C52-1813-9BDF-E62554B62533}"/>
              </a:ext>
            </a:extLst>
          </p:cNvPr>
          <p:cNvSpPr txBox="1"/>
          <p:nvPr/>
        </p:nvSpPr>
        <p:spPr>
          <a:xfrm>
            <a:off x="1420737" y="40819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상세설명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2176C-2D5F-C6B6-9626-018843A9B345}"/>
              </a:ext>
            </a:extLst>
          </p:cNvPr>
          <p:cNvSpPr txBox="1"/>
          <p:nvPr/>
        </p:nvSpPr>
        <p:spPr>
          <a:xfrm>
            <a:off x="566912" y="1464879"/>
            <a:ext cx="951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② 통합 테스트베드 활용 방안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기술설명</a:t>
            </a:r>
            <a:r>
              <a:rPr lang="en-US" altLang="ko-KR" dirty="0">
                <a:latin typeface="+mn-ea"/>
              </a:rPr>
              <a:t>)</a:t>
            </a:r>
            <a:endParaRPr kumimoji="1"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559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350A9-3CFB-5440-2532-11FEBD0E6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C72E1B-FA9E-38A1-9838-1FB5FB92A943}"/>
              </a:ext>
            </a:extLst>
          </p:cNvPr>
          <p:cNvSpPr txBox="1"/>
          <p:nvPr/>
        </p:nvSpPr>
        <p:spPr>
          <a:xfrm>
            <a:off x="1420737" y="40819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상세설명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E4D07-2847-03D1-496E-BDFA9D8B38EA}"/>
              </a:ext>
            </a:extLst>
          </p:cNvPr>
          <p:cNvSpPr txBox="1"/>
          <p:nvPr/>
        </p:nvSpPr>
        <p:spPr>
          <a:xfrm>
            <a:off x="566912" y="1464879"/>
            <a:ext cx="951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③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선택사항</a:t>
            </a:r>
            <a:r>
              <a:rPr lang="en-US" altLang="ko-KR" dirty="0">
                <a:latin typeface="+mn-ea"/>
              </a:rPr>
              <a:t>) MVP</a:t>
            </a:r>
            <a:r>
              <a:rPr lang="ko-KR" altLang="en-US" dirty="0">
                <a:latin typeface="+mn-ea"/>
              </a:rPr>
              <a:t>소개</a:t>
            </a:r>
            <a:endParaRPr kumimoji="1"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710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02D87-B00E-C705-7DD7-CF556E8BC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663CD-BAFB-A8D6-4BF7-D55673021605}"/>
              </a:ext>
            </a:extLst>
          </p:cNvPr>
          <p:cNvSpPr txBox="1"/>
          <p:nvPr/>
        </p:nvSpPr>
        <p:spPr>
          <a:xfrm>
            <a:off x="1420737" y="408197"/>
            <a:ext cx="416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아이디어 적용 및 확대방안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7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193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Helvetica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GNSAdmin</dc:creator>
  <cp:lastModifiedBy>단비 석</cp:lastModifiedBy>
  <cp:revision>53</cp:revision>
  <dcterms:created xsi:type="dcterms:W3CDTF">2025-08-14T03:03:07Z</dcterms:created>
  <dcterms:modified xsi:type="dcterms:W3CDTF">2025-08-18T05:50:24Z</dcterms:modified>
</cp:coreProperties>
</file>