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6" r:id="rId6"/>
    <p:sldId id="267" r:id="rId7"/>
    <p:sldId id="268" r:id="rId8"/>
    <p:sldId id="261" r:id="rId9"/>
    <p:sldId id="269" r:id="rId10"/>
    <p:sldId id="270" r:id="rId11"/>
    <p:sldId id="262" r:id="rId12"/>
    <p:sldId id="271" r:id="rId13"/>
    <p:sldId id="27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2753"/>
    <a:srgbClr val="0B2D5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>
        <p:scale>
          <a:sx n="75" d="100"/>
          <a:sy n="75" d="100"/>
        </p:scale>
        <p:origin x="94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430A34-9974-134D-B6DE-F35A46D44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D05FA0-01D6-4446-9D42-AF36BBA7B9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BD893D-F23B-284C-A8D0-FB1A09CFE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27A2-5002-9245-8139-9C0B9322A4D8}" type="datetimeFigureOut">
              <a:rPr kumimoji="1" lang="ko-KR" altLang="en-US" smtClean="0"/>
              <a:t>2025-09-02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608FFE-CBD8-984B-922A-B82991C6D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FB2B57-A5F1-EE4E-90EF-5225D9BC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D2F-40B3-994F-B24B-7C83A859FD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254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6A6C8B-F822-6C4D-AAD7-9F6217DE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08E7F6-437D-BB45-8AF0-410CAA94E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5988D4-B45E-DE41-B1E2-270CC5924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27A2-5002-9245-8139-9C0B9322A4D8}" type="datetimeFigureOut">
              <a:rPr kumimoji="1" lang="ko-KR" altLang="en-US" smtClean="0"/>
              <a:t>2025-09-02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518918-7418-0743-A5FD-FAE5AF2B7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6B6E1F-51A9-6440-93D5-6248C6A8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D2F-40B3-994F-B24B-7C83A859FD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539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CE52A8-D97B-AB47-ADF0-4C117E21C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ACBC9C5-7566-5041-AC9E-A484F420C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0A18A8-1565-7F4C-8734-84FC96ECA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27A2-5002-9245-8139-9C0B9322A4D8}" type="datetimeFigureOut">
              <a:rPr kumimoji="1" lang="ko-KR" altLang="en-US" smtClean="0"/>
              <a:t>2025-09-02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17963-0AFA-4A44-8DDE-6A35AAF4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C13BB0-7D78-6742-98D0-2E949E37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D2F-40B3-994F-B24B-7C83A859FD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72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F56C3-ABC6-F748-B6C1-A093C0DF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B1E53A-C066-3848-A06A-F44689D4A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5762E-02B2-E54F-864D-7A5BBA10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27A2-5002-9245-8139-9C0B9322A4D8}" type="datetimeFigureOut">
              <a:rPr kumimoji="1" lang="ko-KR" altLang="en-US" smtClean="0"/>
              <a:t>2025-09-02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93CB6D-B568-C240-BC2B-4186506C8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9E53-5031-F04A-A45B-2FD77401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D2F-40B3-994F-B24B-7C83A859FD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86160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2E3D1-AEB6-D641-B1B7-77E8F7C9D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DDBCD4-7711-9D4D-BADB-9FBCD1E02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0CCB9-0729-9347-8AF8-014093EBC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27A2-5002-9245-8139-9C0B9322A4D8}" type="datetimeFigureOut">
              <a:rPr kumimoji="1" lang="ko-KR" altLang="en-US" smtClean="0"/>
              <a:t>2025-09-02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4AB301-3F0C-0A4A-91C5-9C759FA6A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784B2C-5AB8-0447-B518-BD784241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D2F-40B3-994F-B24B-7C83A859FD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163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89F868-C38E-3046-B14D-2686C437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5BB77-A201-D049-8C61-921E8A454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15091A-9F92-5C48-97FC-BD9E310FC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8292643-F212-2346-B181-BB7CAFA20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27A2-5002-9245-8139-9C0B9322A4D8}" type="datetimeFigureOut">
              <a:rPr kumimoji="1" lang="ko-KR" altLang="en-US" smtClean="0"/>
              <a:t>2025-09-02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626573-1C11-684F-B6D5-060DB55C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DEB647-E6F7-EE40-9911-029372A21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D2F-40B3-994F-B24B-7C83A859FD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0100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26A0F-174B-0D4E-8C03-C4035F723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95DD5-CAB4-B648-89F0-342C5E16A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AB3330-791B-2B4A-B91B-4E61E8F95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7E48E2-34FC-F247-90BB-357AD4F0E9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1E191-4938-A84C-9B20-180BCFC91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C8F2DF0-97AD-8249-8681-D734524EC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27A2-5002-9245-8139-9C0B9322A4D8}" type="datetimeFigureOut">
              <a:rPr kumimoji="1" lang="ko-KR" altLang="en-US" smtClean="0"/>
              <a:t>2025-09-02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B6AF5E-B0C5-B04A-9C89-68CA0908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716E95-7830-0144-989E-A6CF3E4D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D2F-40B3-994F-B24B-7C83A859FD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9016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F98092-7A77-9B41-9B69-65E96F1B6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05A4EE-53FA-614D-AFA8-88292385D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27A2-5002-9245-8139-9C0B9322A4D8}" type="datetimeFigureOut">
              <a:rPr kumimoji="1" lang="ko-KR" altLang="en-US" smtClean="0"/>
              <a:t>2025-09-02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4E6240-ECAF-5F48-9C53-DD4B2B71F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FF7A44-92F7-E447-819B-D30EE0FC1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D2F-40B3-994F-B24B-7C83A859FD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3410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66D17B1-E689-2C4F-BD4E-8F8D4C424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27A2-5002-9245-8139-9C0B9322A4D8}" type="datetimeFigureOut">
              <a:rPr kumimoji="1" lang="ko-KR" altLang="en-US" smtClean="0"/>
              <a:t>2025-09-02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22E1A-3092-9B44-9D32-4A483E09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DB5F26-EFC9-1947-80AD-912BA2C78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D2F-40B3-994F-B24B-7C83A859FD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155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534E4-F4E1-A647-8DD6-03806BE20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942306-1CF6-6D45-851A-CC091CD31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5C3335-CCE9-D64E-832C-BCF76EE42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7B912-5CBA-6441-8B99-79098BE9A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27A2-5002-9245-8139-9C0B9322A4D8}" type="datetimeFigureOut">
              <a:rPr kumimoji="1" lang="ko-KR" altLang="en-US" smtClean="0"/>
              <a:t>2025-09-02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7E7CE3-1597-8044-A1D1-4B70089EC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F82E85-42E2-8145-8088-E1AA1069F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D2F-40B3-994F-B24B-7C83A859FD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0862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60AD4B-06F3-284F-83B9-4DC2B5A30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20D74A7-1B94-9F47-96BC-60750F249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E65F88-FFBB-1E4E-A2E1-88026C1E4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216C28-DCB0-AF46-BBB6-F5A27D97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227A2-5002-9245-8139-9C0B9322A4D8}" type="datetimeFigureOut">
              <a:rPr kumimoji="1" lang="ko-KR" altLang="en-US" smtClean="0"/>
              <a:t>2025-09-02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2B8CB6-190C-1949-8779-CEAB9C25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345ECA-84D9-6948-BCDD-AC57D329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5BD2F-40B3-994F-B24B-7C83A859FD9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681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BD9AC91-B69C-DA43-B01E-CA166778B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211B24-1398-1342-B015-83D278982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CE756-F6F5-9F42-915A-F542DD5992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227A2-5002-9245-8139-9C0B9322A4D8}" type="datetimeFigureOut">
              <a:rPr kumimoji="1" lang="ko-KR" altLang="en-US" smtClean="0"/>
              <a:t>2025-09-02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87DA76-722A-1043-AAE2-7D31AA19A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FB1303-AC6C-DA4D-BAED-D68C962B7F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5BD2F-40B3-994F-B24B-7C83A859FD96}" type="slidenum">
              <a:rPr kumimoji="1" lang="ko-KR" altLang="en-US" smtClean="0"/>
              <a:t>‹#›</a:t>
            </a:fld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1D2815-CB6E-3737-14CD-73BC1C34027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6350" y="0"/>
            <a:ext cx="12179300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D4D8168-8316-C08E-54A6-C15B7FC47B62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409517" y="6420057"/>
            <a:ext cx="3516562" cy="297496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FD95755-A7C5-0E23-7EF2-C698E107EE5F}"/>
              </a:ext>
            </a:extLst>
          </p:cNvPr>
          <p:cNvSpPr/>
          <p:nvPr userDrawn="1"/>
        </p:nvSpPr>
        <p:spPr>
          <a:xfrm>
            <a:off x="382145" y="1063813"/>
            <a:ext cx="11427711" cy="5222892"/>
          </a:xfrm>
          <a:prstGeom prst="roundRect">
            <a:avLst>
              <a:gd name="adj" fmla="val 2074"/>
            </a:avLst>
          </a:prstGeom>
          <a:solidFill>
            <a:schemeClr val="bg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74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rtal.dpghub.kr/user/ma/main" TargetMode="External"/><Relationship Id="rId4" Type="http://schemas.openxmlformats.org/officeDocument/2006/relationships/hyperlink" Target="https://dpgtestbed.kr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8BBEEDD-C5A6-1E4B-A884-7A3A338BD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0"/>
            <a:ext cx="12179300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B41879-82F6-C941-BE6D-2A6D344985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5518" y="370115"/>
            <a:ext cx="3396004" cy="2872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493F7C-C967-D646-A486-640701F19BB9}"/>
              </a:ext>
            </a:extLst>
          </p:cNvPr>
          <p:cNvSpPr txBox="1"/>
          <p:nvPr/>
        </p:nvSpPr>
        <p:spPr>
          <a:xfrm>
            <a:off x="615518" y="2383971"/>
            <a:ext cx="668003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500" b="1" dirty="0">
                <a:solidFill>
                  <a:schemeClr val="bg1"/>
                </a:solidFill>
              </a:rPr>
              <a:t>주  제  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A55FC2-DF67-B107-BF30-69CB6015F2BE}"/>
              </a:ext>
            </a:extLst>
          </p:cNvPr>
          <p:cNvSpPr txBox="1"/>
          <p:nvPr/>
        </p:nvSpPr>
        <p:spPr>
          <a:xfrm>
            <a:off x="615518" y="5660572"/>
            <a:ext cx="2436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chemeClr val="bg1"/>
                </a:solidFill>
              </a:rPr>
              <a:t>팀명 </a:t>
            </a:r>
            <a:r>
              <a:rPr kumimoji="1" lang="en-US" altLang="ko-KR" dirty="0">
                <a:solidFill>
                  <a:schemeClr val="bg1"/>
                </a:solidFill>
              </a:rPr>
              <a:t>: 000000</a:t>
            </a:r>
          </a:p>
          <a:p>
            <a:r>
              <a:rPr kumimoji="1" lang="ko-KR" altLang="en-US" dirty="0">
                <a:solidFill>
                  <a:schemeClr val="bg1"/>
                </a:solidFill>
              </a:rPr>
              <a:t>팀원 </a:t>
            </a:r>
            <a:r>
              <a:rPr kumimoji="1" lang="en-US" altLang="ko-KR" dirty="0">
                <a:solidFill>
                  <a:schemeClr val="bg1"/>
                </a:solidFill>
              </a:rPr>
              <a:t>: 000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|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000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|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000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851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E47C1-5821-AF5C-FDC2-56DD7C03E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B23EE7-1F41-00F1-2E5A-4342B24B924E}"/>
              </a:ext>
            </a:extLst>
          </p:cNvPr>
          <p:cNvSpPr txBox="1"/>
          <p:nvPr/>
        </p:nvSpPr>
        <p:spPr>
          <a:xfrm>
            <a:off x="1420737" y="408197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elvetica" pitchFamily="2" charset="0"/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  <a:latin typeface="Helvetica" pitchFamily="2" charset="0"/>
              </a:rPr>
              <a:t>상세설명</a:t>
            </a:r>
            <a:endParaRPr lang="ko-KR" altLang="en-US" sz="2400" b="1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E9FAF5-DB29-D40B-6B16-991561BD44B7}"/>
              </a:ext>
            </a:extLst>
          </p:cNvPr>
          <p:cNvSpPr txBox="1"/>
          <p:nvPr/>
        </p:nvSpPr>
        <p:spPr>
          <a:xfrm>
            <a:off x="4337296" y="452052"/>
            <a:ext cx="351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① 아이디어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서비스 핵심 내용 </a:t>
            </a:r>
          </a:p>
          <a:p>
            <a:endParaRPr kumimoji="1"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44080FC-85C5-5387-BB9A-A04AD9EEE891}"/>
              </a:ext>
            </a:extLst>
          </p:cNvPr>
          <p:cNvSpPr txBox="1">
            <a:spLocks/>
          </p:cNvSpPr>
          <p:nvPr/>
        </p:nvSpPr>
        <p:spPr>
          <a:xfrm>
            <a:off x="601379" y="1179770"/>
            <a:ext cx="7414862" cy="4247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>
                <a:latin typeface="페이퍼로지 6 SemiBold" pitchFamily="2" charset="-127"/>
                <a:ea typeface="페이퍼로지 6 SemiBold" pitchFamily="2" charset="-127"/>
              </a:rPr>
              <a:t>사전예방체계와 경보 알림 기능</a:t>
            </a:r>
            <a:endParaRPr lang="ko-KR" altLang="en-US" sz="2000" dirty="0">
              <a:latin typeface="페이퍼로지 6 SemiBold" pitchFamily="2" charset="-127"/>
              <a:ea typeface="페이퍼로지 6 SemiBold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6C491E-D8EA-A66F-C116-14A42DC5DBDD}"/>
              </a:ext>
            </a:extLst>
          </p:cNvPr>
          <p:cNvCxnSpPr>
            <a:cxnSpLocks/>
          </p:cNvCxnSpPr>
          <p:nvPr/>
        </p:nvCxnSpPr>
        <p:spPr bwMode="auto">
          <a:xfrm>
            <a:off x="530561" y="1584875"/>
            <a:ext cx="10889279" cy="0"/>
          </a:xfrm>
          <a:prstGeom prst="line">
            <a:avLst/>
          </a:prstGeom>
          <a:noFill/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A2D0F66-54C9-63D2-0F6D-79DE6B354FF6}"/>
              </a:ext>
            </a:extLst>
          </p:cNvPr>
          <p:cNvSpPr txBox="1"/>
          <p:nvPr/>
        </p:nvSpPr>
        <p:spPr>
          <a:xfrm>
            <a:off x="561858" y="1629003"/>
            <a:ext cx="862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프리젠테이션 4 Regular" pitchFamily="2" charset="-127"/>
                <a:ea typeface="프리젠테이션 4 Regular" pitchFamily="2" charset="-127"/>
              </a:rPr>
              <a:t>사고 발생 이전에 위험 구역에 대한 식별 후 시각화 해주며</a:t>
            </a:r>
            <a:r>
              <a:rPr lang="en-US" altLang="ko-KR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>
                <a:latin typeface="프리젠테이션 4 Regular" pitchFamily="2" charset="-127"/>
                <a:ea typeface="프리젠테이션 4 Regular" pitchFamily="2" charset="-127"/>
              </a:rPr>
              <a:t>대응 주체별 맞춤 알림을 제공함</a:t>
            </a:r>
          </a:p>
        </p:txBody>
      </p:sp>
    </p:spTree>
    <p:extLst>
      <p:ext uri="{BB962C8B-B14F-4D97-AF65-F5344CB8AC3E}">
        <p14:creationId xmlns:p14="http://schemas.microsoft.com/office/powerpoint/2010/main" val="216317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991F9-6AF3-DE61-035F-781A3B3C9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B1C2C5-7C52-1813-9BDF-E62554B62533}"/>
              </a:ext>
            </a:extLst>
          </p:cNvPr>
          <p:cNvSpPr txBox="1"/>
          <p:nvPr/>
        </p:nvSpPr>
        <p:spPr>
          <a:xfrm>
            <a:off x="1420737" y="408197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elvetica" pitchFamily="2" charset="0"/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  <a:latin typeface="Helvetica" pitchFamily="2" charset="0"/>
              </a:rPr>
              <a:t>상세설명</a:t>
            </a:r>
            <a:endParaRPr lang="ko-KR" altLang="en-US" sz="2400" b="1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2176C-2D5F-C6B6-9626-018843A9B345}"/>
              </a:ext>
            </a:extLst>
          </p:cNvPr>
          <p:cNvSpPr txBox="1"/>
          <p:nvPr/>
        </p:nvSpPr>
        <p:spPr>
          <a:xfrm>
            <a:off x="3940032" y="454363"/>
            <a:ext cx="477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② 통합 테스트베드 활용 방안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기술설명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)</a:t>
            </a:r>
            <a:endParaRPr kumimoji="1" lang="ko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85591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5D198-A652-7C03-7FF6-AF2652882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AD4267-7634-1E09-223B-2FD25FE020DE}"/>
              </a:ext>
            </a:extLst>
          </p:cNvPr>
          <p:cNvSpPr txBox="1"/>
          <p:nvPr/>
        </p:nvSpPr>
        <p:spPr>
          <a:xfrm>
            <a:off x="1420737" y="408197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elvetica" pitchFamily="2" charset="0"/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  <a:latin typeface="Helvetica" pitchFamily="2" charset="0"/>
              </a:rPr>
              <a:t>상세설명</a:t>
            </a:r>
            <a:endParaRPr lang="ko-KR" altLang="en-US" sz="2400" b="1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BCD5C-6B5E-2272-A648-EBCAD90D1EA7}"/>
              </a:ext>
            </a:extLst>
          </p:cNvPr>
          <p:cNvSpPr txBox="1"/>
          <p:nvPr/>
        </p:nvSpPr>
        <p:spPr>
          <a:xfrm>
            <a:off x="3940032" y="454363"/>
            <a:ext cx="477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② 통합 테스트베드 활용 방안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기술설명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)</a:t>
            </a:r>
            <a:endParaRPr kumimoji="1" lang="ko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9226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00019-E479-F83F-CC4E-AE8581668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AECFF2-8230-4FFB-52E2-B6ED12EF0E82}"/>
              </a:ext>
            </a:extLst>
          </p:cNvPr>
          <p:cNvSpPr txBox="1"/>
          <p:nvPr/>
        </p:nvSpPr>
        <p:spPr>
          <a:xfrm>
            <a:off x="1420737" y="408197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elvetica" pitchFamily="2" charset="0"/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  <a:latin typeface="Helvetica" pitchFamily="2" charset="0"/>
              </a:rPr>
              <a:t>상세설명</a:t>
            </a:r>
            <a:endParaRPr lang="ko-KR" altLang="en-US" sz="2400" b="1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2CEBE0-7645-9AAF-62E0-123AF8A9133F}"/>
              </a:ext>
            </a:extLst>
          </p:cNvPr>
          <p:cNvSpPr txBox="1"/>
          <p:nvPr/>
        </p:nvSpPr>
        <p:spPr>
          <a:xfrm>
            <a:off x="3940032" y="454363"/>
            <a:ext cx="477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② 통합 테스트베드 활용 방안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기술설명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)</a:t>
            </a:r>
            <a:endParaRPr kumimoji="1" lang="ko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65769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350A9-3CFB-5440-2532-11FEBD0E6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C72E1B-FA9E-38A1-9838-1FB5FB92A943}"/>
              </a:ext>
            </a:extLst>
          </p:cNvPr>
          <p:cNvSpPr txBox="1"/>
          <p:nvPr/>
        </p:nvSpPr>
        <p:spPr>
          <a:xfrm>
            <a:off x="1420737" y="408197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elvetica" pitchFamily="2" charset="0"/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  <a:latin typeface="Helvetica" pitchFamily="2" charset="0"/>
              </a:rPr>
              <a:t>상세설명</a:t>
            </a:r>
            <a:endParaRPr lang="ko-KR" altLang="en-US" sz="2400" b="1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7E4D07-2847-03D1-496E-BDFA9D8B38EA}"/>
              </a:ext>
            </a:extLst>
          </p:cNvPr>
          <p:cNvSpPr txBox="1"/>
          <p:nvPr/>
        </p:nvSpPr>
        <p:spPr>
          <a:xfrm>
            <a:off x="4561840" y="454363"/>
            <a:ext cx="399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③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선택사항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) MVP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소개</a:t>
            </a:r>
            <a:endParaRPr kumimoji="1" lang="ko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7103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02D87-B00E-C705-7DD7-CF556E8BC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F663CD-BAFB-A8D6-4BF7-D55673021605}"/>
              </a:ext>
            </a:extLst>
          </p:cNvPr>
          <p:cNvSpPr txBox="1"/>
          <p:nvPr/>
        </p:nvSpPr>
        <p:spPr>
          <a:xfrm>
            <a:off x="1420737" y="408197"/>
            <a:ext cx="4166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elvetica" pitchFamily="2" charset="0"/>
              </a:rPr>
              <a:t>4. </a:t>
            </a:r>
            <a:r>
              <a:rPr lang="ko-KR" altLang="en-US" sz="2400" b="1" dirty="0">
                <a:solidFill>
                  <a:schemeClr val="bg1"/>
                </a:solidFill>
                <a:latin typeface="Helvetica" pitchFamily="2" charset="0"/>
              </a:rPr>
              <a:t>아이디어 적용 및 확대방안</a:t>
            </a:r>
            <a:endParaRPr lang="ko-KR" altLang="en-US" sz="2400" b="1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9743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BFDE0-A9EE-C964-9A4C-B6E98B603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E84245-165A-15FE-1FDE-B3727A0E2098}"/>
              </a:ext>
            </a:extLst>
          </p:cNvPr>
          <p:cNvSpPr txBox="1"/>
          <p:nvPr/>
        </p:nvSpPr>
        <p:spPr>
          <a:xfrm>
            <a:off x="1420737" y="408197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elvetica" pitchFamily="2" charset="0"/>
              </a:rPr>
              <a:t>5. </a:t>
            </a:r>
            <a:r>
              <a:rPr lang="ko-KR" altLang="en-US" sz="2400" b="1" dirty="0">
                <a:solidFill>
                  <a:schemeClr val="bg1"/>
                </a:solidFill>
                <a:latin typeface="Helvetica" pitchFamily="2" charset="0"/>
              </a:rPr>
              <a:t>기대효과</a:t>
            </a:r>
            <a:endParaRPr lang="ko-KR" altLang="en-US" sz="2400" b="1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25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EC2FB-12CC-A482-7A3D-CA68641B3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C74DB91-9F3E-5491-751A-3881A659DE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50" y="0"/>
            <a:ext cx="121793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DF416D-B257-FF73-6187-03AAF58D3AFF}"/>
              </a:ext>
            </a:extLst>
          </p:cNvPr>
          <p:cNvSpPr txBox="1"/>
          <p:nvPr/>
        </p:nvSpPr>
        <p:spPr>
          <a:xfrm>
            <a:off x="1420737" y="408197"/>
            <a:ext cx="5674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elvetica" pitchFamily="2" charset="0"/>
              </a:rPr>
              <a:t>‘</a:t>
            </a:r>
            <a:r>
              <a:rPr lang="ko-KR" altLang="en-US" sz="2400" b="1" dirty="0">
                <a:solidFill>
                  <a:schemeClr val="bg1"/>
                </a:solidFill>
                <a:effectLst/>
                <a:latin typeface="Helvetica" pitchFamily="2" charset="0"/>
              </a:rPr>
              <a:t>목차</a:t>
            </a:r>
            <a:r>
              <a:rPr lang="en-US" altLang="ko-KR" sz="2400" b="1" dirty="0">
                <a:solidFill>
                  <a:schemeClr val="bg1"/>
                </a:solidFill>
                <a:latin typeface="Helvetica" pitchFamily="2" charset="0"/>
              </a:rPr>
              <a:t>’</a:t>
            </a:r>
            <a:r>
              <a:rPr lang="ko-KR" altLang="en-US" sz="2400" b="1" dirty="0">
                <a:solidFill>
                  <a:schemeClr val="bg1"/>
                </a:solidFill>
                <a:effectLst/>
                <a:latin typeface="Helvetica" pitchFamily="2" charset="0"/>
              </a:rPr>
              <a:t>에 제시된 항목은 필수적으로 기재 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AD8B599-AC45-8445-F763-19829D0F98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9517" y="6420057"/>
            <a:ext cx="3516562" cy="297496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F431B1E-7EAF-DB3D-3925-0EA42B6A49CE}"/>
              </a:ext>
            </a:extLst>
          </p:cNvPr>
          <p:cNvSpPr/>
          <p:nvPr/>
        </p:nvSpPr>
        <p:spPr>
          <a:xfrm>
            <a:off x="382145" y="1063813"/>
            <a:ext cx="11427711" cy="5222892"/>
          </a:xfrm>
          <a:prstGeom prst="roundRect">
            <a:avLst>
              <a:gd name="adj" fmla="val 2074"/>
            </a:avLst>
          </a:prstGeom>
          <a:solidFill>
            <a:schemeClr val="bg1">
              <a:alpha val="9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B24DD-6A79-12F6-A82B-301DFCE1BC86}"/>
              </a:ext>
            </a:extLst>
          </p:cNvPr>
          <p:cNvSpPr txBox="1"/>
          <p:nvPr/>
        </p:nvSpPr>
        <p:spPr>
          <a:xfrm>
            <a:off x="566911" y="1160079"/>
            <a:ext cx="1124294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effectLst/>
                <a:latin typeface="+mn-ea"/>
              </a:rPr>
              <a:t>1. </a:t>
            </a:r>
            <a:r>
              <a:rPr lang="ko-KR" altLang="en-US" b="1" dirty="0">
                <a:effectLst/>
                <a:latin typeface="+mn-ea"/>
              </a:rPr>
              <a:t>개요</a:t>
            </a:r>
          </a:p>
          <a:p>
            <a:r>
              <a:rPr lang="ko-KR" altLang="en-US" dirty="0">
                <a:effectLst/>
                <a:latin typeface="+mn-ea"/>
              </a:rPr>
              <a:t>   ① 아이디어</a:t>
            </a:r>
            <a:r>
              <a:rPr lang="en-US" altLang="ko-KR" dirty="0">
                <a:effectLst/>
                <a:latin typeface="+mn-ea"/>
              </a:rPr>
              <a:t>/</a:t>
            </a:r>
            <a:r>
              <a:rPr lang="ko-KR" altLang="en-US" dirty="0">
                <a:effectLst/>
                <a:latin typeface="+mn-ea"/>
              </a:rPr>
              <a:t>서비스명 </a:t>
            </a:r>
          </a:p>
          <a:p>
            <a:r>
              <a:rPr lang="ko-KR" altLang="en-US" dirty="0">
                <a:effectLst/>
                <a:latin typeface="+mn-ea"/>
              </a:rPr>
              <a:t>   ② 아이디어</a:t>
            </a:r>
            <a:r>
              <a:rPr lang="en-US" altLang="ko-KR" dirty="0">
                <a:effectLst/>
                <a:latin typeface="+mn-ea"/>
              </a:rPr>
              <a:t>/</a:t>
            </a:r>
            <a:r>
              <a:rPr lang="ko-KR" altLang="en-US" dirty="0">
                <a:effectLst/>
                <a:latin typeface="+mn-ea"/>
              </a:rPr>
              <a:t>서비스 요약 설명 </a:t>
            </a:r>
          </a:p>
          <a:p>
            <a:r>
              <a:rPr lang="ko-KR" altLang="en-US" dirty="0">
                <a:effectLst/>
                <a:latin typeface="+mn-ea"/>
              </a:rPr>
              <a:t>   ③ 팀 구성 및 역할 </a:t>
            </a:r>
          </a:p>
          <a:p>
            <a:endParaRPr lang="ko-KR" altLang="en-US" dirty="0">
              <a:effectLst/>
              <a:latin typeface="+mn-ea"/>
            </a:endParaRPr>
          </a:p>
          <a:p>
            <a:r>
              <a:rPr lang="en-US" altLang="ko-KR" b="1" dirty="0">
                <a:effectLst/>
                <a:latin typeface="+mn-ea"/>
              </a:rPr>
              <a:t>2. </a:t>
            </a:r>
            <a:r>
              <a:rPr lang="ko-KR" altLang="en-US" b="1" dirty="0">
                <a:effectLst/>
                <a:latin typeface="+mn-ea"/>
              </a:rPr>
              <a:t>아이디어 제안 배경 </a:t>
            </a:r>
            <a:endParaRPr lang="en-US" altLang="ko-KR" b="1" dirty="0">
              <a:effectLst/>
              <a:latin typeface="+mn-ea"/>
            </a:endParaRPr>
          </a:p>
          <a:p>
            <a:endParaRPr lang="ko-KR" altLang="en-US" dirty="0">
              <a:effectLst/>
              <a:latin typeface="+mn-ea"/>
            </a:endParaRPr>
          </a:p>
          <a:p>
            <a:r>
              <a:rPr lang="en-US" altLang="ko-KR" b="1" dirty="0">
                <a:effectLst/>
                <a:latin typeface="+mn-ea"/>
              </a:rPr>
              <a:t>3. </a:t>
            </a:r>
            <a:r>
              <a:rPr lang="ko-KR" altLang="en-US" b="1" dirty="0">
                <a:effectLst/>
                <a:latin typeface="+mn-ea"/>
              </a:rPr>
              <a:t>상세 설명 </a:t>
            </a:r>
          </a:p>
          <a:p>
            <a:r>
              <a:rPr lang="ko-KR" altLang="en-US" dirty="0">
                <a:effectLst/>
                <a:latin typeface="+mn-ea"/>
              </a:rPr>
              <a:t>   ① 아이디어</a:t>
            </a:r>
            <a:r>
              <a:rPr lang="en-US" altLang="ko-KR" dirty="0">
                <a:effectLst/>
                <a:latin typeface="+mn-ea"/>
              </a:rPr>
              <a:t>/</a:t>
            </a:r>
            <a:r>
              <a:rPr lang="ko-KR" altLang="en-US" dirty="0">
                <a:effectLst/>
                <a:latin typeface="+mn-ea"/>
              </a:rPr>
              <a:t>서비스 핵심 내용 </a:t>
            </a:r>
          </a:p>
          <a:p>
            <a:r>
              <a:rPr lang="ko-KR" altLang="en-US" dirty="0">
                <a:effectLst/>
                <a:latin typeface="+mn-ea"/>
              </a:rPr>
              <a:t>   </a:t>
            </a:r>
            <a:r>
              <a:rPr lang="ko-KR" altLang="en-US" dirty="0">
                <a:latin typeface="+mn-ea"/>
              </a:rPr>
              <a:t>② </a:t>
            </a:r>
            <a:r>
              <a:rPr lang="ko-KR" altLang="en-US" dirty="0">
                <a:effectLst/>
                <a:latin typeface="+mn-ea"/>
              </a:rPr>
              <a:t>통합 테스트베드 활용 방안 및 기술 설명 </a:t>
            </a:r>
          </a:p>
          <a:p>
            <a:r>
              <a:rPr lang="ko-KR" altLang="en-US" dirty="0">
                <a:effectLst/>
                <a:latin typeface="+mn-ea"/>
              </a:rPr>
              <a:t>   ③ 프로토타입 모델</a:t>
            </a:r>
            <a:r>
              <a:rPr lang="en-US" altLang="ko-KR" dirty="0">
                <a:effectLst/>
                <a:latin typeface="+mn-ea"/>
              </a:rPr>
              <a:t>/</a:t>
            </a:r>
            <a:r>
              <a:rPr lang="ko-KR" altLang="en-US" dirty="0">
                <a:effectLst/>
                <a:latin typeface="+mn-ea"/>
              </a:rPr>
              <a:t>서비스 소개 </a:t>
            </a:r>
            <a:r>
              <a:rPr lang="en-US" altLang="ko-KR" dirty="0">
                <a:solidFill>
                  <a:srgbClr val="0070C0"/>
                </a:solidFill>
                <a:effectLst/>
                <a:latin typeface="+mn-ea"/>
              </a:rPr>
              <a:t>(</a:t>
            </a:r>
            <a:r>
              <a:rPr lang="ko-KR" altLang="en-US" dirty="0">
                <a:solidFill>
                  <a:srgbClr val="0070C0"/>
                </a:solidFill>
                <a:effectLst/>
                <a:latin typeface="+mn-ea"/>
              </a:rPr>
              <a:t>선택사항</a:t>
            </a:r>
            <a:r>
              <a:rPr lang="en-US" altLang="ko-KR" dirty="0">
                <a:solidFill>
                  <a:srgbClr val="0070C0"/>
                </a:solidFill>
                <a:effectLst/>
                <a:latin typeface="+mn-ea"/>
              </a:rPr>
              <a:t>) </a:t>
            </a:r>
            <a:endParaRPr lang="ko-KR" altLang="en-US" dirty="0">
              <a:solidFill>
                <a:srgbClr val="0070C0"/>
              </a:solidFill>
              <a:effectLst/>
              <a:latin typeface="+mn-ea"/>
            </a:endParaRPr>
          </a:p>
          <a:p>
            <a:endParaRPr lang="ko-KR" altLang="en-US" dirty="0">
              <a:effectLst/>
              <a:latin typeface="+mn-ea"/>
            </a:endParaRPr>
          </a:p>
          <a:p>
            <a:r>
              <a:rPr lang="en-US" altLang="ko-KR" b="1" dirty="0">
                <a:effectLst/>
                <a:latin typeface="+mn-ea"/>
              </a:rPr>
              <a:t>4. </a:t>
            </a:r>
            <a:r>
              <a:rPr lang="ko-KR" altLang="en-US" b="1" dirty="0">
                <a:effectLst/>
                <a:latin typeface="+mn-ea"/>
              </a:rPr>
              <a:t>아이디어 적용 및 확대 방안</a:t>
            </a:r>
            <a:endParaRPr lang="en-US" altLang="ko-KR" b="1" dirty="0">
              <a:effectLst/>
              <a:latin typeface="+mn-ea"/>
            </a:endParaRPr>
          </a:p>
          <a:p>
            <a:r>
              <a:rPr lang="ko-KR" altLang="en-US" b="1" dirty="0">
                <a:effectLst/>
                <a:latin typeface="+mn-ea"/>
              </a:rPr>
              <a:t> </a:t>
            </a:r>
          </a:p>
          <a:p>
            <a:r>
              <a:rPr lang="en-US" altLang="ko-KR" b="1" dirty="0">
                <a:effectLst/>
                <a:latin typeface="+mn-ea"/>
              </a:rPr>
              <a:t>5. </a:t>
            </a:r>
            <a:r>
              <a:rPr lang="ko-KR" altLang="en-US" b="1" dirty="0">
                <a:effectLst/>
                <a:latin typeface="+mn-ea"/>
              </a:rPr>
              <a:t>기대 효과</a:t>
            </a:r>
            <a:endParaRPr lang="en-US" altLang="ko-KR" b="1" dirty="0">
              <a:effectLst/>
              <a:latin typeface="+mn-ea"/>
            </a:endParaRPr>
          </a:p>
          <a:p>
            <a:endParaRPr lang="en-US" altLang="ko-KR" b="1" dirty="0">
              <a:effectLst/>
              <a:latin typeface="+mn-ea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※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 DPG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허브 데이터</a:t>
            </a:r>
            <a:r>
              <a:rPr lang="en-US" altLang="ko-KR" sz="1600" b="1" dirty="0">
                <a:solidFill>
                  <a:srgbClr val="FF0000"/>
                </a:solidFill>
                <a:effectLst/>
                <a:latin typeface="+mn-ea"/>
              </a:rPr>
              <a:t>, API </a:t>
            </a:r>
            <a:r>
              <a:rPr lang="ko-KR" altLang="en-US" sz="1600" b="1" dirty="0">
                <a:solidFill>
                  <a:srgbClr val="FF0000"/>
                </a:solidFill>
                <a:effectLst/>
                <a:latin typeface="+mn-ea"/>
              </a:rPr>
              <a:t>및 통합테스트베드 개발지원도구 활용 필수</a:t>
            </a:r>
            <a:endParaRPr lang="en-US" altLang="ko-KR" sz="1600" b="1" dirty="0">
              <a:solidFill>
                <a:srgbClr val="FF0000"/>
              </a:solidFill>
              <a:effectLst/>
              <a:latin typeface="+mn-ea"/>
            </a:endParaRPr>
          </a:p>
          <a:p>
            <a:r>
              <a:rPr lang="en-US" altLang="ko-KR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통합테스트베드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(https://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  <a:hlinkClick r:id="rId4"/>
              </a:rPr>
              <a:t>dpgtestbed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.kr), DPG</a:t>
            </a:r>
            <a:r>
              <a:rPr lang="ko-KR" altLang="en-US" sz="1600" b="1" dirty="0">
                <a:solidFill>
                  <a:srgbClr val="0070C0"/>
                </a:solidFill>
                <a:latin typeface="+mn-ea"/>
              </a:rPr>
              <a:t>허브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(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  <a:hlinkClick r:id="rId5"/>
              </a:rPr>
              <a:t>https://portal.dpghub.kr/user/ma/main</a:t>
            </a:r>
            <a:r>
              <a:rPr lang="en-US" altLang="ko-KR" sz="1600" b="1" dirty="0">
                <a:solidFill>
                  <a:srgbClr val="0070C0"/>
                </a:solidFill>
                <a:latin typeface="+mn-ea"/>
              </a:rPr>
              <a:t>)</a:t>
            </a:r>
            <a:endParaRPr lang="ko-KR" altLang="en-US" sz="1600" b="1" dirty="0">
              <a:solidFill>
                <a:srgbClr val="0070C0"/>
              </a:solidFill>
              <a:effectLst/>
              <a:latin typeface="+mn-ea"/>
            </a:endParaRPr>
          </a:p>
          <a:p>
            <a:endParaRPr kumimoji="1"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5525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2A8FD6A-D376-2E47-8058-B83108D96A66}"/>
              </a:ext>
            </a:extLst>
          </p:cNvPr>
          <p:cNvSpPr txBox="1"/>
          <p:nvPr/>
        </p:nvSpPr>
        <p:spPr>
          <a:xfrm>
            <a:off x="1420737" y="408197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elvetica" pitchFamily="2" charset="0"/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  <a:latin typeface="Helvetica" pitchFamily="2" charset="0"/>
              </a:rPr>
              <a:t>개요</a:t>
            </a:r>
            <a:endParaRPr lang="ko-KR" altLang="en-US" sz="2400" b="1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2EB7D9B-DAB2-E24A-B141-19A2CADEC6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9517" y="6420057"/>
            <a:ext cx="3516562" cy="2974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2AE871-2EFC-6544-A26D-A2E83AAA53D0}"/>
              </a:ext>
            </a:extLst>
          </p:cNvPr>
          <p:cNvSpPr txBox="1"/>
          <p:nvPr/>
        </p:nvSpPr>
        <p:spPr>
          <a:xfrm>
            <a:off x="566912" y="1464879"/>
            <a:ext cx="951411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effectLst/>
                <a:latin typeface="+mn-ea"/>
              </a:rPr>
              <a:t>① 아이디어</a:t>
            </a:r>
            <a:r>
              <a:rPr lang="en-US" altLang="ko-KR" dirty="0">
                <a:effectLst/>
                <a:latin typeface="+mn-ea"/>
              </a:rPr>
              <a:t>/</a:t>
            </a:r>
            <a:r>
              <a:rPr lang="ko-KR" altLang="en-US" dirty="0">
                <a:effectLst/>
                <a:latin typeface="+mn-ea"/>
              </a:rPr>
              <a:t>서비스명 </a:t>
            </a:r>
          </a:p>
          <a:p>
            <a:endParaRPr lang="en-US" altLang="ko-KR" dirty="0">
              <a:effectLst/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effectLst/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effectLst/>
              <a:latin typeface="+mn-ea"/>
            </a:endParaRPr>
          </a:p>
          <a:p>
            <a:r>
              <a:rPr lang="ko-KR" altLang="en-US" dirty="0">
                <a:effectLst/>
                <a:latin typeface="+mn-ea"/>
              </a:rPr>
              <a:t>② 아이디어</a:t>
            </a:r>
            <a:r>
              <a:rPr lang="en-US" altLang="ko-KR" dirty="0">
                <a:effectLst/>
                <a:latin typeface="+mn-ea"/>
              </a:rPr>
              <a:t>/</a:t>
            </a:r>
            <a:r>
              <a:rPr lang="ko-KR" altLang="en-US" dirty="0">
                <a:effectLst/>
                <a:latin typeface="+mn-ea"/>
              </a:rPr>
              <a:t>서비스 요약 설명 </a:t>
            </a:r>
          </a:p>
          <a:p>
            <a:endParaRPr lang="en-US" altLang="ko-KR" dirty="0">
              <a:effectLst/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effectLst/>
              <a:latin typeface="+mn-ea"/>
            </a:endParaRPr>
          </a:p>
          <a:p>
            <a:endParaRPr lang="ko-KR" altLang="en-US" dirty="0">
              <a:effectLst/>
              <a:latin typeface="+mn-ea"/>
            </a:endParaRPr>
          </a:p>
          <a:p>
            <a:endParaRPr kumimoji="1"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3280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A640FA-06F0-5A17-636B-6AE82E4D0252}"/>
              </a:ext>
            </a:extLst>
          </p:cNvPr>
          <p:cNvSpPr txBox="1"/>
          <p:nvPr/>
        </p:nvSpPr>
        <p:spPr>
          <a:xfrm>
            <a:off x="1420737" y="408197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elvetica" pitchFamily="2" charset="0"/>
              </a:rPr>
              <a:t>1. </a:t>
            </a:r>
            <a:r>
              <a:rPr lang="ko-KR" altLang="en-US" sz="2400" b="1" dirty="0">
                <a:solidFill>
                  <a:schemeClr val="bg1"/>
                </a:solidFill>
                <a:latin typeface="Helvetica" pitchFamily="2" charset="0"/>
              </a:rPr>
              <a:t>개요</a:t>
            </a:r>
            <a:endParaRPr lang="ko-KR" altLang="en-US" sz="2400" b="1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415306-F659-A220-1588-87C3CE4A9FEA}"/>
              </a:ext>
            </a:extLst>
          </p:cNvPr>
          <p:cNvSpPr txBox="1"/>
          <p:nvPr/>
        </p:nvSpPr>
        <p:spPr>
          <a:xfrm>
            <a:off x="566912" y="1464879"/>
            <a:ext cx="95141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</a:rPr>
              <a:t>③ 팀 구성 및 역할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effectLst/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lang="en-US" altLang="ko-KR" dirty="0">
              <a:effectLst/>
              <a:latin typeface="+mn-ea"/>
            </a:endParaRPr>
          </a:p>
          <a:p>
            <a:endParaRPr lang="en-US" altLang="ko-KR" dirty="0">
              <a:effectLst/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endParaRPr kumimoji="1" lang="ko-KR" altLang="en-US" dirty="0">
              <a:latin typeface="+mn-ea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EB374D9-2F48-3D68-D71E-83F35E39F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719682"/>
              </p:ext>
            </p:extLst>
          </p:nvPr>
        </p:nvGraphicFramePr>
        <p:xfrm>
          <a:off x="919098" y="2039326"/>
          <a:ext cx="10262876" cy="306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031">
                  <a:extLst>
                    <a:ext uri="{9D8B030D-6E8A-4147-A177-3AD203B41FA5}">
                      <a16:colId xmlns:a16="http://schemas.microsoft.com/office/drawing/2014/main" val="2410881260"/>
                    </a:ext>
                  </a:extLst>
                </a:gridCol>
                <a:gridCol w="1631577">
                  <a:extLst>
                    <a:ext uri="{9D8B030D-6E8A-4147-A177-3AD203B41FA5}">
                      <a16:colId xmlns:a16="http://schemas.microsoft.com/office/drawing/2014/main" val="1569602164"/>
                    </a:ext>
                  </a:extLst>
                </a:gridCol>
                <a:gridCol w="1990165">
                  <a:extLst>
                    <a:ext uri="{9D8B030D-6E8A-4147-A177-3AD203B41FA5}">
                      <a16:colId xmlns:a16="http://schemas.microsoft.com/office/drawing/2014/main" val="3922298448"/>
                    </a:ext>
                  </a:extLst>
                </a:gridCol>
                <a:gridCol w="4799103">
                  <a:extLst>
                    <a:ext uri="{9D8B030D-6E8A-4147-A177-3AD203B41FA5}">
                      <a16:colId xmlns:a16="http://schemas.microsoft.com/office/drawing/2014/main" val="392511606"/>
                    </a:ext>
                  </a:extLst>
                </a:gridCol>
              </a:tblGrid>
              <a:tr h="7661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팀명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27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27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275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</a:rPr>
                        <a:t>세부내용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27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03623"/>
                  </a:ext>
                </a:extLst>
              </a:tr>
              <a:tr h="766145"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188419"/>
                  </a:ext>
                </a:extLst>
              </a:tr>
              <a:tr h="7661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691327"/>
                  </a:ext>
                </a:extLst>
              </a:tr>
              <a:tr h="7661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157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9886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F29F4-8C74-F09A-CBE5-81D08C972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0CD945-4301-07E0-066C-8A6482505A63}"/>
              </a:ext>
            </a:extLst>
          </p:cNvPr>
          <p:cNvSpPr txBox="1"/>
          <p:nvPr/>
        </p:nvSpPr>
        <p:spPr>
          <a:xfrm>
            <a:off x="1420737" y="408197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elvetica" pitchFamily="2" charset="0"/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  <a:latin typeface="Helvetica" pitchFamily="2" charset="0"/>
              </a:rPr>
              <a:t>아이디어 제안배경</a:t>
            </a:r>
            <a:endParaRPr lang="ko-KR" altLang="en-US" sz="2400" b="1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2152FB5-468C-0F14-A436-F15FFA802D1A}"/>
              </a:ext>
            </a:extLst>
          </p:cNvPr>
          <p:cNvSpPr txBox="1">
            <a:spLocks/>
          </p:cNvSpPr>
          <p:nvPr/>
        </p:nvSpPr>
        <p:spPr>
          <a:xfrm>
            <a:off x="601379" y="1179770"/>
            <a:ext cx="7414862" cy="4247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>
                <a:latin typeface="페이퍼로지 6 SemiBold" pitchFamily="2" charset="-127"/>
                <a:ea typeface="페이퍼로지 6 SemiBold" pitchFamily="2" charset="-127"/>
              </a:rPr>
              <a:t>기후변화로 인한 어업 환경 변화</a:t>
            </a:r>
            <a:endParaRPr lang="ko-KR" altLang="en-US" sz="2000" dirty="0">
              <a:latin typeface="페이퍼로지 6 SemiBold" pitchFamily="2" charset="-127"/>
              <a:ea typeface="페이퍼로지 6 SemiBold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08CA0D1-53D6-590E-FA27-A1953CF281CD}"/>
              </a:ext>
            </a:extLst>
          </p:cNvPr>
          <p:cNvCxnSpPr>
            <a:cxnSpLocks/>
          </p:cNvCxnSpPr>
          <p:nvPr/>
        </p:nvCxnSpPr>
        <p:spPr bwMode="auto">
          <a:xfrm>
            <a:off x="530561" y="1584875"/>
            <a:ext cx="10889279" cy="0"/>
          </a:xfrm>
          <a:prstGeom prst="line">
            <a:avLst/>
          </a:prstGeom>
          <a:noFill/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CDCAF76-8A48-7266-C5F1-3F3F95285648}"/>
              </a:ext>
            </a:extLst>
          </p:cNvPr>
          <p:cNvSpPr txBox="1"/>
          <p:nvPr/>
        </p:nvSpPr>
        <p:spPr>
          <a:xfrm>
            <a:off x="561858" y="1629003"/>
            <a:ext cx="862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프리젠테이션 4 Regular" pitchFamily="2" charset="-127"/>
                <a:ea typeface="프리젠테이션 4 Regular" pitchFamily="2" charset="-127"/>
              </a:rPr>
              <a:t>연안 어족자원 감소로 어민들이 더 멀리 나가며 위험 노출이 커지고 있음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46DC8D8-0B25-1AE5-8F1B-9E281D8C7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34" y="6276621"/>
            <a:ext cx="4817873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>
                <a:latin typeface="+mn-ea"/>
              </a:rPr>
              <a:t>* ADF(</a:t>
            </a:r>
            <a:r>
              <a:rPr lang="ko-KR" altLang="en-US" sz="1200">
                <a:latin typeface="+mn-ea"/>
              </a:rPr>
              <a:t>단위근 검정</a:t>
            </a:r>
            <a:r>
              <a:rPr lang="en-US" altLang="ko-KR" sz="1200">
                <a:latin typeface="+mn-ea"/>
              </a:rPr>
              <a:t>) : </a:t>
            </a:r>
            <a:r>
              <a:rPr lang="ko-KR" altLang="en-US" sz="1200">
                <a:latin typeface="+mn-ea"/>
              </a:rPr>
              <a:t>비정상</a:t>
            </a:r>
            <a:r>
              <a:rPr lang="en-US" altLang="ko-KR" sz="1200">
                <a:latin typeface="+mn-ea"/>
              </a:rPr>
              <a:t>(</a:t>
            </a:r>
            <a:r>
              <a:rPr lang="ko-KR" altLang="en-US" sz="1200">
                <a:latin typeface="+mn-ea"/>
              </a:rPr>
              <a:t>단위근 존재</a:t>
            </a:r>
            <a:r>
              <a:rPr lang="en-US" altLang="ko-KR" sz="1200">
                <a:latin typeface="+mn-ea"/>
              </a:rPr>
              <a:t>)</a:t>
            </a:r>
            <a:r>
              <a:rPr lang="ko-KR" altLang="en-US" sz="1200">
                <a:latin typeface="+mn-ea"/>
              </a:rPr>
              <a:t>을 귀무가설로 검정</a:t>
            </a:r>
            <a:r>
              <a:rPr lang="en-US" altLang="ko-KR" sz="1200">
                <a:latin typeface="+mn-ea"/>
              </a:rPr>
              <a:t>. P&lt;0.05</a:t>
            </a:r>
            <a:r>
              <a:rPr lang="ko-KR" altLang="en-US" sz="1200">
                <a:latin typeface="+mn-ea"/>
              </a:rPr>
              <a:t>이면 정상성으로 판단함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* 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차분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: </a:t>
            </a:r>
            <a:r>
              <a:rPr lang="ko-KR" altLang="en-US" sz="1200">
                <a:latin typeface="+mn-ea"/>
              </a:rPr>
              <a:t>시계열 데이터의 변화분을 구하여 시계열의 평균 변화를 일정하게 만드는 과정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3878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7328A-B171-CA4D-34CE-E1EA02D89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C13F65-A1BA-C4D0-43C0-B40D57A67DCD}"/>
              </a:ext>
            </a:extLst>
          </p:cNvPr>
          <p:cNvSpPr txBox="1"/>
          <p:nvPr/>
        </p:nvSpPr>
        <p:spPr>
          <a:xfrm>
            <a:off x="1420737" y="408197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elvetica" pitchFamily="2" charset="0"/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  <a:latin typeface="Helvetica" pitchFamily="2" charset="0"/>
              </a:rPr>
              <a:t>아이디어 제안배경</a:t>
            </a:r>
            <a:endParaRPr lang="ko-KR" altLang="en-US" sz="2400" b="1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000B587-4CB6-1A8E-C647-FF016CB786C5}"/>
              </a:ext>
            </a:extLst>
          </p:cNvPr>
          <p:cNvSpPr txBox="1">
            <a:spLocks/>
          </p:cNvSpPr>
          <p:nvPr/>
        </p:nvSpPr>
        <p:spPr>
          <a:xfrm>
            <a:off x="601379" y="1179770"/>
            <a:ext cx="7414862" cy="4247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>
                <a:latin typeface="페이퍼로지 6 SemiBold" pitchFamily="2" charset="-127"/>
                <a:ea typeface="페이퍼로지 6 SemiBold" pitchFamily="2" charset="-127"/>
              </a:rPr>
              <a:t>최근 해상사고의 지속적 증가</a:t>
            </a:r>
            <a:endParaRPr lang="ko-KR" altLang="en-US" sz="2000" dirty="0">
              <a:latin typeface="페이퍼로지 6 SemiBold" pitchFamily="2" charset="-127"/>
              <a:ea typeface="페이퍼로지 6 SemiBold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DF2C8D5-4203-4316-4580-7D485DD25805}"/>
              </a:ext>
            </a:extLst>
          </p:cNvPr>
          <p:cNvCxnSpPr>
            <a:cxnSpLocks/>
          </p:cNvCxnSpPr>
          <p:nvPr/>
        </p:nvCxnSpPr>
        <p:spPr bwMode="auto">
          <a:xfrm>
            <a:off x="530561" y="1584875"/>
            <a:ext cx="10889279" cy="0"/>
          </a:xfrm>
          <a:prstGeom prst="line">
            <a:avLst/>
          </a:prstGeom>
          <a:noFill/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CE8A131-D7DB-3CA1-3A16-860F67AD04E0}"/>
              </a:ext>
            </a:extLst>
          </p:cNvPr>
          <p:cNvSpPr txBox="1"/>
          <p:nvPr/>
        </p:nvSpPr>
        <p:spPr>
          <a:xfrm>
            <a:off x="561858" y="1629003"/>
            <a:ext cx="862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프리젠테이션 4 Regular" pitchFamily="2" charset="-127"/>
                <a:ea typeface="프리젠테이션 4 Regular" pitchFamily="2" charset="-127"/>
              </a:rPr>
              <a:t>2025</a:t>
            </a:r>
            <a:r>
              <a:rPr lang="ko-KR" altLang="en-US">
                <a:latin typeface="프리젠테이션 4 Regular" pitchFamily="2" charset="-127"/>
                <a:ea typeface="프리젠테이션 4 Regular" pitchFamily="2" charset="-127"/>
              </a:rPr>
              <a:t>년 해상사고 건수는 전년 대비 증가하며</a:t>
            </a:r>
            <a:r>
              <a:rPr lang="en-US" altLang="ko-KR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>
                <a:latin typeface="프리젠테이션 4 Regular" pitchFamily="2" charset="-127"/>
                <a:ea typeface="프리젠테이션 4 Regular" pitchFamily="2" charset="-127"/>
              </a:rPr>
              <a:t>사고 위험은 점점 커지고 있음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FE0EB70E-9399-4CFC-EDB7-59799D2C4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34" y="6276621"/>
            <a:ext cx="4817873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>
                <a:latin typeface="+mn-ea"/>
              </a:rPr>
              <a:t>* ADF(</a:t>
            </a:r>
            <a:r>
              <a:rPr lang="ko-KR" altLang="en-US" sz="1200">
                <a:latin typeface="+mn-ea"/>
              </a:rPr>
              <a:t>단위근 검정</a:t>
            </a:r>
            <a:r>
              <a:rPr lang="en-US" altLang="ko-KR" sz="1200">
                <a:latin typeface="+mn-ea"/>
              </a:rPr>
              <a:t>) : </a:t>
            </a:r>
            <a:r>
              <a:rPr lang="ko-KR" altLang="en-US" sz="1200">
                <a:latin typeface="+mn-ea"/>
              </a:rPr>
              <a:t>비정상</a:t>
            </a:r>
            <a:r>
              <a:rPr lang="en-US" altLang="ko-KR" sz="1200">
                <a:latin typeface="+mn-ea"/>
              </a:rPr>
              <a:t>(</a:t>
            </a:r>
            <a:r>
              <a:rPr lang="ko-KR" altLang="en-US" sz="1200">
                <a:latin typeface="+mn-ea"/>
              </a:rPr>
              <a:t>단위근 존재</a:t>
            </a:r>
            <a:r>
              <a:rPr lang="en-US" altLang="ko-KR" sz="1200">
                <a:latin typeface="+mn-ea"/>
              </a:rPr>
              <a:t>)</a:t>
            </a:r>
            <a:r>
              <a:rPr lang="ko-KR" altLang="en-US" sz="1200">
                <a:latin typeface="+mn-ea"/>
              </a:rPr>
              <a:t>을 귀무가설로 검정</a:t>
            </a:r>
            <a:r>
              <a:rPr lang="en-US" altLang="ko-KR" sz="1200">
                <a:latin typeface="+mn-ea"/>
              </a:rPr>
              <a:t>. P&lt;0.05</a:t>
            </a:r>
            <a:r>
              <a:rPr lang="ko-KR" altLang="en-US" sz="1200">
                <a:latin typeface="+mn-ea"/>
              </a:rPr>
              <a:t>이면 정상성으로 판단함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* 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차분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: </a:t>
            </a:r>
            <a:r>
              <a:rPr lang="ko-KR" altLang="en-US" sz="1200">
                <a:latin typeface="+mn-ea"/>
              </a:rPr>
              <a:t>시계열 데이터의 변화분을 구하여 시계열의 평균 변화를 일정하게 만드는 과정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9541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8C203-E21B-DC8D-1E79-3F4795A36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CE2BFE-F37A-4746-66E1-55AC24769EB3}"/>
              </a:ext>
            </a:extLst>
          </p:cNvPr>
          <p:cNvSpPr txBox="1"/>
          <p:nvPr/>
        </p:nvSpPr>
        <p:spPr>
          <a:xfrm>
            <a:off x="1420737" y="408197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elvetica" pitchFamily="2" charset="0"/>
              </a:rPr>
              <a:t>2. </a:t>
            </a:r>
            <a:r>
              <a:rPr lang="ko-KR" altLang="en-US" sz="2400" b="1" dirty="0">
                <a:solidFill>
                  <a:schemeClr val="bg1"/>
                </a:solidFill>
                <a:latin typeface="Helvetica" pitchFamily="2" charset="0"/>
              </a:rPr>
              <a:t>아이디어 제안배경</a:t>
            </a:r>
            <a:endParaRPr lang="ko-KR" altLang="en-US" sz="2400" b="1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A50843-AEB6-4C35-F3AC-272E710754D8}"/>
              </a:ext>
            </a:extLst>
          </p:cNvPr>
          <p:cNvSpPr txBox="1">
            <a:spLocks/>
          </p:cNvSpPr>
          <p:nvPr/>
        </p:nvSpPr>
        <p:spPr>
          <a:xfrm>
            <a:off x="601379" y="1179770"/>
            <a:ext cx="7414862" cy="4247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>
                <a:latin typeface="페이퍼로지 6 SemiBold" pitchFamily="2" charset="-127"/>
                <a:ea typeface="페이퍼로지 6 SemiBold" pitchFamily="2" charset="-127"/>
              </a:rPr>
              <a:t>해상사고의 심각성</a:t>
            </a:r>
            <a:endParaRPr lang="ko-KR" altLang="en-US" sz="2000" dirty="0">
              <a:latin typeface="페이퍼로지 6 SemiBold" pitchFamily="2" charset="-127"/>
              <a:ea typeface="페이퍼로지 6 SemiBold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6920757-06FE-8894-5CE8-2AEDD4C9F271}"/>
              </a:ext>
            </a:extLst>
          </p:cNvPr>
          <p:cNvCxnSpPr>
            <a:cxnSpLocks/>
          </p:cNvCxnSpPr>
          <p:nvPr/>
        </p:nvCxnSpPr>
        <p:spPr bwMode="auto">
          <a:xfrm>
            <a:off x="530561" y="1584875"/>
            <a:ext cx="10889279" cy="0"/>
          </a:xfrm>
          <a:prstGeom prst="line">
            <a:avLst/>
          </a:prstGeom>
          <a:noFill/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E40A761-3D4E-A251-65DB-FEA9EE940472}"/>
              </a:ext>
            </a:extLst>
          </p:cNvPr>
          <p:cNvSpPr txBox="1"/>
          <p:nvPr/>
        </p:nvSpPr>
        <p:spPr>
          <a:xfrm>
            <a:off x="561858" y="1629003"/>
            <a:ext cx="862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프리젠테이션 4 Regular" pitchFamily="2" charset="-127"/>
                <a:ea typeface="프리젠테이션 4 Regular" pitchFamily="2" charset="-127"/>
              </a:rPr>
              <a:t>한 건의 해상사고가 수많은 생명과 수십억 원의 손실로 이어짐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51821A0-0DB8-BAE1-462A-56AA2A861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34" y="6276621"/>
            <a:ext cx="4817873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>
                <a:latin typeface="+mn-ea"/>
              </a:rPr>
              <a:t>* ADF(</a:t>
            </a:r>
            <a:r>
              <a:rPr lang="ko-KR" altLang="en-US" sz="1200">
                <a:latin typeface="+mn-ea"/>
              </a:rPr>
              <a:t>단위근 검정</a:t>
            </a:r>
            <a:r>
              <a:rPr lang="en-US" altLang="ko-KR" sz="1200">
                <a:latin typeface="+mn-ea"/>
              </a:rPr>
              <a:t>) : </a:t>
            </a:r>
            <a:r>
              <a:rPr lang="ko-KR" altLang="en-US" sz="1200">
                <a:latin typeface="+mn-ea"/>
              </a:rPr>
              <a:t>비정상</a:t>
            </a:r>
            <a:r>
              <a:rPr lang="en-US" altLang="ko-KR" sz="1200">
                <a:latin typeface="+mn-ea"/>
              </a:rPr>
              <a:t>(</a:t>
            </a:r>
            <a:r>
              <a:rPr lang="ko-KR" altLang="en-US" sz="1200">
                <a:latin typeface="+mn-ea"/>
              </a:rPr>
              <a:t>단위근 존재</a:t>
            </a:r>
            <a:r>
              <a:rPr lang="en-US" altLang="ko-KR" sz="1200">
                <a:latin typeface="+mn-ea"/>
              </a:rPr>
              <a:t>)</a:t>
            </a:r>
            <a:r>
              <a:rPr lang="ko-KR" altLang="en-US" sz="1200">
                <a:latin typeface="+mn-ea"/>
              </a:rPr>
              <a:t>을 귀무가설로 검정</a:t>
            </a:r>
            <a:r>
              <a:rPr lang="en-US" altLang="ko-KR" sz="1200">
                <a:latin typeface="+mn-ea"/>
              </a:rPr>
              <a:t>. P&lt;0.05</a:t>
            </a:r>
            <a:r>
              <a:rPr lang="ko-KR" altLang="en-US" sz="1200">
                <a:latin typeface="+mn-ea"/>
              </a:rPr>
              <a:t>이면 정상성으로 판단함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* </a:t>
            </a:r>
            <a:r>
              <a:rPr kumimoji="0" lang="ko-K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차분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ea"/>
              </a:rPr>
              <a:t>: </a:t>
            </a:r>
            <a:r>
              <a:rPr lang="ko-KR" altLang="en-US" sz="1200">
                <a:latin typeface="+mn-ea"/>
              </a:rPr>
              <a:t>시계열 데이터의 변화분을 구하여 시계열의 평균 변화를 일정하게 만드는 과정</a:t>
            </a:r>
            <a:endParaRPr kumimoji="0" lang="ko-KR" altLang="ko-KR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706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5AA00-6645-B935-02A4-6B72B0212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D9738E-87B5-54D2-FA0F-81BB0DCA546F}"/>
              </a:ext>
            </a:extLst>
          </p:cNvPr>
          <p:cNvSpPr txBox="1"/>
          <p:nvPr/>
        </p:nvSpPr>
        <p:spPr>
          <a:xfrm>
            <a:off x="1420737" y="408197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elvetica" pitchFamily="2" charset="0"/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  <a:latin typeface="Helvetica" pitchFamily="2" charset="0"/>
              </a:rPr>
              <a:t>상세설명</a:t>
            </a:r>
            <a:endParaRPr lang="ko-KR" altLang="en-US" sz="2400" b="1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5CB51-7555-CDE3-DEB1-84776141649D}"/>
              </a:ext>
            </a:extLst>
          </p:cNvPr>
          <p:cNvSpPr txBox="1"/>
          <p:nvPr/>
        </p:nvSpPr>
        <p:spPr>
          <a:xfrm>
            <a:off x="4337296" y="452052"/>
            <a:ext cx="351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① 아이디어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서비스 핵심 내용 </a:t>
            </a:r>
          </a:p>
          <a:p>
            <a:endParaRPr kumimoji="1"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E9CC9D4-62EB-EEB8-AD9D-E31F194CC220}"/>
              </a:ext>
            </a:extLst>
          </p:cNvPr>
          <p:cNvSpPr txBox="1">
            <a:spLocks/>
          </p:cNvSpPr>
          <p:nvPr/>
        </p:nvSpPr>
        <p:spPr>
          <a:xfrm>
            <a:off x="601379" y="1179770"/>
            <a:ext cx="7414862" cy="4247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>
                <a:latin typeface="페이퍼로지 6 SemiBold" pitchFamily="2" charset="-127"/>
                <a:ea typeface="페이퍼로지 6 SemiBold" pitchFamily="2" charset="-127"/>
              </a:rPr>
              <a:t>딥러닝 기반 해양사고 위험 예방 통합 대시보드</a:t>
            </a:r>
            <a:endParaRPr lang="ko-KR" altLang="en-US" sz="2000" dirty="0">
              <a:latin typeface="페이퍼로지 6 SemiBold" pitchFamily="2" charset="-127"/>
              <a:ea typeface="페이퍼로지 6 SemiBold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C1117AF-ADAE-B7A9-EFA8-7DB53A66272F}"/>
              </a:ext>
            </a:extLst>
          </p:cNvPr>
          <p:cNvCxnSpPr>
            <a:cxnSpLocks/>
          </p:cNvCxnSpPr>
          <p:nvPr/>
        </p:nvCxnSpPr>
        <p:spPr bwMode="auto">
          <a:xfrm>
            <a:off x="530561" y="1584875"/>
            <a:ext cx="10889279" cy="0"/>
          </a:xfrm>
          <a:prstGeom prst="line">
            <a:avLst/>
          </a:prstGeom>
          <a:noFill/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69E48AA-A982-3145-F6DD-6B3949011B02}"/>
              </a:ext>
            </a:extLst>
          </p:cNvPr>
          <p:cNvSpPr txBox="1"/>
          <p:nvPr/>
        </p:nvSpPr>
        <p:spPr>
          <a:xfrm>
            <a:off x="561858" y="1629003"/>
            <a:ext cx="862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프리젠테이션 4 Regular" pitchFamily="2" charset="-127"/>
                <a:ea typeface="프리젠테이션 4 Regular" pitchFamily="2" charset="-127"/>
              </a:rPr>
              <a:t>사고 발생 전 위험을 예측하고</a:t>
            </a:r>
            <a:r>
              <a:rPr lang="en-US" altLang="ko-KR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>
                <a:latin typeface="프리젠테이션 4 Regular" pitchFamily="2" charset="-127"/>
                <a:ea typeface="프리젠테이션 4 Regular" pitchFamily="2" charset="-127"/>
              </a:rPr>
              <a:t>공공 데이터 기반 사전 대응 체계를 마련함</a:t>
            </a:r>
          </a:p>
        </p:txBody>
      </p:sp>
    </p:spTree>
    <p:extLst>
      <p:ext uri="{BB962C8B-B14F-4D97-AF65-F5344CB8AC3E}">
        <p14:creationId xmlns:p14="http://schemas.microsoft.com/office/powerpoint/2010/main" val="3178543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237CA-D4CA-372E-F905-939BB4F8C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6CC57B-D554-5AF8-3F47-FC9971371DFC}"/>
              </a:ext>
            </a:extLst>
          </p:cNvPr>
          <p:cNvSpPr txBox="1"/>
          <p:nvPr/>
        </p:nvSpPr>
        <p:spPr>
          <a:xfrm>
            <a:off x="1420737" y="408197"/>
            <a:ext cx="17572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latin typeface="Helvetica" pitchFamily="2" charset="0"/>
              </a:rPr>
              <a:t>3. </a:t>
            </a:r>
            <a:r>
              <a:rPr lang="ko-KR" altLang="en-US" sz="2400" b="1" dirty="0">
                <a:solidFill>
                  <a:schemeClr val="bg1"/>
                </a:solidFill>
                <a:latin typeface="Helvetica" pitchFamily="2" charset="0"/>
              </a:rPr>
              <a:t>상세설명</a:t>
            </a:r>
            <a:endParaRPr lang="ko-KR" altLang="en-US" sz="2400" b="1" dirty="0">
              <a:solidFill>
                <a:schemeClr val="bg1"/>
              </a:solidFill>
              <a:effectLst/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0FDB5C-EEF0-E1F1-3DF2-BA423A444072}"/>
              </a:ext>
            </a:extLst>
          </p:cNvPr>
          <p:cNvSpPr txBox="1"/>
          <p:nvPr/>
        </p:nvSpPr>
        <p:spPr>
          <a:xfrm>
            <a:off x="4337296" y="452052"/>
            <a:ext cx="3517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① 아이디어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/</a:t>
            </a:r>
            <a:r>
              <a:rPr lang="ko-KR" altLang="en-US" dirty="0">
                <a:solidFill>
                  <a:schemeClr val="bg1"/>
                </a:solidFill>
                <a:latin typeface="+mn-ea"/>
              </a:rPr>
              <a:t>서비스 핵심 내용 </a:t>
            </a:r>
          </a:p>
          <a:p>
            <a:endParaRPr kumimoji="1"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E3FA189-0B5F-0048-1FCF-03DD5E0EEBF7}"/>
              </a:ext>
            </a:extLst>
          </p:cNvPr>
          <p:cNvSpPr txBox="1">
            <a:spLocks/>
          </p:cNvSpPr>
          <p:nvPr/>
        </p:nvSpPr>
        <p:spPr>
          <a:xfrm>
            <a:off x="601379" y="1179770"/>
            <a:ext cx="7414862" cy="424724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>
                <a:latin typeface="페이퍼로지 6 SemiBold" pitchFamily="2" charset="-127"/>
                <a:ea typeface="페이퍼로지 6 SemiBold" pitchFamily="2" charset="-127"/>
              </a:rPr>
              <a:t>해양사고 예측 변수와 모델 설명</a:t>
            </a:r>
            <a:endParaRPr lang="ko-KR" altLang="en-US" sz="2000" dirty="0">
              <a:latin typeface="페이퍼로지 6 SemiBold" pitchFamily="2" charset="-127"/>
              <a:ea typeface="페이퍼로지 6 SemiBold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9C24A25-880E-BC7E-6BE6-83F5857ECDAF}"/>
              </a:ext>
            </a:extLst>
          </p:cNvPr>
          <p:cNvCxnSpPr>
            <a:cxnSpLocks/>
          </p:cNvCxnSpPr>
          <p:nvPr/>
        </p:nvCxnSpPr>
        <p:spPr bwMode="auto">
          <a:xfrm>
            <a:off x="530561" y="1584875"/>
            <a:ext cx="10889279" cy="0"/>
          </a:xfrm>
          <a:prstGeom prst="line">
            <a:avLst/>
          </a:prstGeom>
          <a:noFill/>
          <a:ln w="3175" cap="flat" cmpd="sng" algn="ctr">
            <a:solidFill>
              <a:srgbClr val="000000">
                <a:lumMod val="50000"/>
                <a:lumOff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54BA73-D732-26AC-2CF7-488980D9B991}"/>
              </a:ext>
            </a:extLst>
          </p:cNvPr>
          <p:cNvSpPr txBox="1"/>
          <p:nvPr/>
        </p:nvSpPr>
        <p:spPr>
          <a:xfrm>
            <a:off x="561858" y="1629003"/>
            <a:ext cx="8626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latin typeface="프리젠테이션 4 Regular" pitchFamily="2" charset="-127"/>
                <a:ea typeface="프리젠테이션 4 Regular" pitchFamily="2" charset="-127"/>
              </a:rPr>
              <a:t>다양한 환경</a:t>
            </a:r>
            <a:r>
              <a:rPr lang="en-US" altLang="ko-KR">
                <a:latin typeface="프리젠테이션 4 Regular" pitchFamily="2" charset="-127"/>
                <a:ea typeface="프리젠테이션 4 Regular" pitchFamily="2" charset="-127"/>
              </a:rPr>
              <a:t>, </a:t>
            </a:r>
            <a:r>
              <a:rPr lang="ko-KR" altLang="en-US">
                <a:latin typeface="프리젠테이션 4 Regular" pitchFamily="2" charset="-127"/>
                <a:ea typeface="프리젠테이션 4 Regular" pitchFamily="2" charset="-127"/>
              </a:rPr>
              <a:t>운항 데이터를 활용해 사고 위험을 정밀 예측함</a:t>
            </a:r>
          </a:p>
        </p:txBody>
      </p:sp>
    </p:spTree>
    <p:extLst>
      <p:ext uri="{BB962C8B-B14F-4D97-AF65-F5344CB8AC3E}">
        <p14:creationId xmlns:p14="http://schemas.microsoft.com/office/powerpoint/2010/main" val="3866567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445</Words>
  <Application>Microsoft Office PowerPoint</Application>
  <PresentationFormat>와이드스크린</PresentationFormat>
  <Paragraphs>89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페이퍼로지 6 SemiBold</vt:lpstr>
      <vt:lpstr>프리젠테이션 4 Regular</vt:lpstr>
      <vt:lpstr>Arial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GNSAdmin</dc:creator>
  <cp:lastModifiedBy>문덕룡</cp:lastModifiedBy>
  <cp:revision>54</cp:revision>
  <dcterms:created xsi:type="dcterms:W3CDTF">2025-08-14T03:03:07Z</dcterms:created>
  <dcterms:modified xsi:type="dcterms:W3CDTF">2025-09-02T07:35:08Z</dcterms:modified>
</cp:coreProperties>
</file>