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98" r:id="rId3"/>
    <p:sldId id="299" r:id="rId4"/>
    <p:sldId id="301" r:id="rId5"/>
    <p:sldId id="302" r:id="rId6"/>
    <p:sldId id="300" r:id="rId7"/>
    <p:sldId id="306" r:id="rId8"/>
    <p:sldId id="304" r:id="rId9"/>
    <p:sldId id="303" r:id="rId10"/>
    <p:sldId id="305" r:id="rId11"/>
    <p:sldId id="29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AFFFEE"/>
    <a:srgbClr val="01F5C0"/>
    <a:srgbClr val="031110"/>
    <a:srgbClr val="FF00FF"/>
    <a:srgbClr val="B9FFFF"/>
    <a:srgbClr val="7936AA"/>
    <a:srgbClr val="EADCF4"/>
    <a:srgbClr val="C5FFF3"/>
    <a:srgbClr val="9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79" autoAdjust="0"/>
  </p:normalViewPr>
  <p:slideViewPr>
    <p:cSldViewPr snapToGrid="0">
      <p:cViewPr>
        <p:scale>
          <a:sx n="100" d="100"/>
          <a:sy n="100" d="100"/>
        </p:scale>
        <p:origin x="936" y="174"/>
      </p:cViewPr>
      <p:guideLst>
        <p:guide orient="horz" pos="211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retendard SemiBold" panose="02000703000000020004" pitchFamily="2" charset="-127"/>
                <a:ea typeface="Pretendard SemiBold" panose="02000703000000020004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retendard SemiBold" panose="02000703000000020004" pitchFamily="2" charset="-127"/>
                <a:ea typeface="Pretendard SemiBold" panose="02000703000000020004" pitchFamily="2" charset="-127"/>
              </a:defRPr>
            </a:lvl1pPr>
          </a:lstStyle>
          <a:p>
            <a:fld id="{BFCFAAA1-2455-4ECC-A762-E5FCEAAFBE5B}" type="datetimeFigureOut">
              <a:rPr lang="ko-KR" altLang="en-US" smtClean="0"/>
              <a:pPr/>
              <a:t>2025-09-14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retendard SemiBold" panose="02000703000000020004" pitchFamily="2" charset="-127"/>
                <a:ea typeface="Pretendard SemiBold" panose="02000703000000020004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retendard SemiBold" panose="02000703000000020004" pitchFamily="2" charset="-127"/>
                <a:ea typeface="Pretendard SemiBold" panose="02000703000000020004" pitchFamily="2" charset="-127"/>
              </a:defRPr>
            </a:lvl1pPr>
          </a:lstStyle>
          <a:p>
            <a:fld id="{135F6D64-52FF-45DD-8A7A-637D88F6DD6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07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Pretendard SemiBold" panose="02000703000000020004" pitchFamily="2" charset="-127"/>
        <a:ea typeface="Pretendard SemiBold" panose="02000703000000020004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Pretendard SemiBold" panose="02000703000000020004" pitchFamily="2" charset="-127"/>
        <a:ea typeface="Pretendard SemiBold" panose="02000703000000020004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Pretendard SemiBold" panose="02000703000000020004" pitchFamily="2" charset="-127"/>
        <a:ea typeface="Pretendard SemiBold" panose="02000703000000020004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Pretendard SemiBold" panose="02000703000000020004" pitchFamily="2" charset="-127"/>
        <a:ea typeface="Pretendard SemiBold" panose="02000703000000020004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Pretendard SemiBold" panose="02000703000000020004" pitchFamily="2" charset="-127"/>
        <a:ea typeface="Pretendard SemiBold" panose="02000703000000020004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F6D64-52FF-45DD-8A7A-637D88F6DD65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08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F6D64-52FF-45DD-8A7A-637D88F6DD6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956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F6D64-52FF-45DD-8A7A-637D88F6DD6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374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F6D64-52FF-45DD-8A7A-637D88F6DD6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56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F6D64-52FF-45DD-8A7A-637D88F6DD65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84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F6D64-52FF-45DD-8A7A-637D88F6DD6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49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68458-7E1C-5199-5C8B-060E4596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FDE102-3817-60ED-0A56-5A5383D38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2F8E4-757B-19D4-923E-0A19E02C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1C41-8E94-41F8-A763-160EB7759782}" type="datetime1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C98B7-6D5D-9747-1BC1-87077285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E488E-B305-97F5-86E6-88D39180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5B3F-2F88-42EE-B194-2DB0C54D655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0" y="-300037"/>
            <a:ext cx="12192000" cy="7158037"/>
            <a:chOff x="0" y="-300037"/>
            <a:chExt cx="12192000" cy="7158037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 rotWithShape="1">
            <a:blip r:embed="rId2"/>
            <a:srcRect b="16028"/>
            <a:stretch/>
          </p:blipFill>
          <p:spPr>
            <a:xfrm>
              <a:off x="0" y="-300037"/>
              <a:ext cx="12192000" cy="6053138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 userDrawn="1"/>
          </p:nvSpPr>
          <p:spPr>
            <a:xfrm>
              <a:off x="0" y="5753101"/>
              <a:ext cx="12192000" cy="1104899"/>
            </a:xfrm>
            <a:prstGeom prst="rect">
              <a:avLst/>
            </a:prstGeom>
            <a:solidFill>
              <a:srgbClr val="01F5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27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B5D2B-8371-8431-65BF-58166E1E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3DCCFB-747A-B0B8-9F39-6E1B592C9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743BA-F02F-DB19-2D47-120C435E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AC43E-FC46-44D6-84C9-35064A456D73}" type="datetime1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371E5-2EBE-7E9E-B0A4-A40E255E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A7977-A1EE-1538-E915-0303B876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5B3F-2F88-42EE-B194-2DB0C54D6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03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8D23D9-CF58-A8F3-6D24-0256193B9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F74119-55C6-8021-2A8A-743C639F8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31974-CBA7-E55B-B016-F00FBB5C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88992-0424-4FAC-B72C-6927C434BEF7}" type="datetime1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774DA-E1CC-593F-1A05-DBE70EFD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1DA1A-E92A-055D-3830-73909539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5B3F-2F88-42EE-B194-2DB0C54D6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3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EE7CD-6A2D-FF0A-E6F0-5653A1D7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F3C5D-920F-27E3-EAAC-26A9D682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5333D-97B6-C45F-49A7-3F28A837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69618-5B4B-44B8-99D7-DB98A8E6573E}" type="datetime1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E9769-3C31-E5F4-47A0-A936F294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5093F-EBF5-7AA3-F570-89FAD9DD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C375B3F-2F88-42EE-B194-2DB0C54D6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34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72A36-5360-25E9-DD84-B2D3BF69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EC5AD-02F2-5AA4-42A5-55BB80893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8A657-57B9-A080-486B-D0034D9F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7877-724B-41FE-866C-D8AC2DE467F5}" type="datetime1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DA13-62C2-74C5-C4D0-04D22603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4D865-8A89-7E66-6E79-6478D825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5B3F-2F88-42EE-B194-2DB0C54D6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87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5A1A6-B8B8-2831-69AB-E3479DC0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8728C-2FEE-B0B0-344A-322161D97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10DD9-9D94-2110-A68C-B38613B79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4736F4-AF54-9673-B625-686B100B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E5D1-22C4-40FF-A11C-9DEADF617AED}" type="datetime1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64578-F2BC-BB25-B702-EA5C97E9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C2A61-5913-81CC-623D-F5699C2B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5B3F-2F88-42EE-B194-2DB0C54D6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47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EECE6-346F-B220-251A-FF84AD23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39A01E-3F6E-D165-04DC-17E43272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A15618-C951-0D01-D6B0-39A9C1ECB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7675FC-8A3F-58AA-9138-B50AC9272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0D30D5-F113-C195-5367-6AE2EF274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F46F51-7536-9558-3F82-E96DDE97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6270-DE50-40B7-A8A8-0B14782D1E38}" type="datetime1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FC6EAE-A249-53CE-06FA-104B80CB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26179F-6FEA-F6E6-B71B-E852418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5B3F-2F88-42EE-B194-2DB0C54D6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1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CAA1B-C277-41A2-DE20-527D75E2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A87E65-0571-D635-0ED8-F2777A2D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D005-D53C-4DC4-9EF7-85E2E139CCAA}" type="datetime1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852E5F-49DA-E8CE-B592-8435CE15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7C334D-2596-F35B-10EE-3508D39B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5B3F-2F88-42EE-B194-2DB0C54D6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7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449EE5-F73B-C4CB-59A2-41E59D49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5041-89D2-4388-B526-2E164BE15068}" type="datetime1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14200-C48E-5755-04CE-F736C905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4890ED-285E-9A61-79EA-7F6869A5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5B3F-2F88-42EE-B194-2DB0C54D6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7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7B70D-31A4-2790-A2DE-EC78AFE3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778E8-D754-8E26-5600-9C151E6E4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3789D3-A2CD-4232-0DC6-FC10F9DCB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21C4D3-4CE7-8249-CFB3-ED26C19D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AB1C-B2DF-4EEF-8F45-CBC5B63B9553}" type="datetime1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916AC-88FD-2B6E-DBDA-0CFF7925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EE0510-E5AD-9856-B809-3FFCDA3C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5B3F-2F88-42EE-B194-2DB0C54D6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6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1EBB0-550B-8C02-8049-FC7B58CC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56D8A8-62FF-C550-CBC3-0D71D79D3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9A2769-CB93-3ED1-EEAA-B637A79BB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4057EF-B73B-621B-0629-0012F206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1ED1-3CBD-4932-946A-CC39911081D0}" type="datetime1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D2D35-0136-EE59-30D4-586D5350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927742-5056-B0B4-27D5-91D1BE24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5B3F-2F88-42EE-B194-2DB0C54D6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5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FC62F06-C357-FCB5-7719-0E874D420E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8C3A4C-4952-93D5-E98B-FC234AA4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7FCAA-9A90-C0D2-43A6-AA04FF331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58A94-09C3-FB43-FF96-F5FF33EEF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</a:defRPr>
            </a:lvl1pPr>
          </a:lstStyle>
          <a:p>
            <a:fld id="{2BC97146-720B-4426-B7FC-99BB5C4FDC6B}" type="datetime1">
              <a:rPr lang="ko-KR" altLang="en-US" smtClean="0"/>
              <a:pPr/>
              <a:t>2025-09-14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74F5D-5F33-2604-79D8-F1BB0CD5E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A2D4E-6D9C-58B2-7A26-28FF4FC41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</a:defRPr>
            </a:lvl1pPr>
          </a:lstStyle>
          <a:p>
            <a:fld id="{BC375B3F-2F88-42EE-B194-2DB0C54D655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35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SemiBold" panose="02000703000000020004" pitchFamily="2" charset="-127"/>
          <a:ea typeface="Pretendard SemiBold" panose="02000703000000020004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SemiBold" panose="02000703000000020004" pitchFamily="2" charset="-127"/>
          <a:ea typeface="Pretendard SemiBold" panose="02000703000000020004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SemiBold" panose="02000703000000020004" pitchFamily="2" charset="-127"/>
          <a:ea typeface="Pretendard SemiBold" panose="02000703000000020004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SemiBold" panose="02000703000000020004" pitchFamily="2" charset="-127"/>
          <a:ea typeface="Pretendard SemiBold" panose="02000703000000020004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SemiBold" panose="02000703000000020004" pitchFamily="2" charset="-127"/>
          <a:ea typeface="Pretendard SemiBold" panose="02000703000000020004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SemiBold" panose="02000703000000020004" pitchFamily="2" charset="-127"/>
          <a:ea typeface="Pretendard SemiBold" panose="02000703000000020004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F553027-7159-BE68-B063-256E3E98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5B3F-2F88-42EE-B194-2DB0C54D6554}" type="slidenum">
              <a:rPr lang="ko-KR" altLang="en-US" b="1" smtClean="0"/>
              <a:t>1</a:t>
            </a:fld>
            <a:endParaRPr lang="ko-KR" altLang="en-US" b="1" dirty="0"/>
          </a:p>
        </p:txBody>
      </p:sp>
      <p:sp>
        <p:nvSpPr>
          <p:cNvPr id="9" name="Google Shape;93;p1"/>
          <p:cNvSpPr txBox="1"/>
          <p:nvPr/>
        </p:nvSpPr>
        <p:spPr>
          <a:xfrm>
            <a:off x="2371725" y="5753100"/>
            <a:ext cx="3283822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 b="1" i="0" u="none" strike="noStrike" cap="none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팀명</a:t>
            </a:r>
            <a:r>
              <a:rPr lang="en-US" altLang="ko-KR" sz="25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ko-KR" altLang="en-US" sz="25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작성</a:t>
            </a:r>
            <a:endParaRPr sz="2500" dirty="0"/>
          </a:p>
        </p:txBody>
      </p:sp>
      <p:sp>
        <p:nvSpPr>
          <p:cNvPr id="12" name="사각형: 둥근 모서리 1">
            <a:extLst>
              <a:ext uri="{FF2B5EF4-FFF2-40B4-BE49-F238E27FC236}">
                <a16:creationId xmlns:a16="http://schemas.microsoft.com/office/drawing/2014/main" id="{2C021586-0D7D-4024-12D7-531A1798EA9C}"/>
              </a:ext>
            </a:extLst>
          </p:cNvPr>
          <p:cNvSpPr/>
          <p:nvPr/>
        </p:nvSpPr>
        <p:spPr>
          <a:xfrm>
            <a:off x="373779" y="6043291"/>
            <a:ext cx="1878989" cy="508642"/>
          </a:xfrm>
          <a:prstGeom prst="roundRect">
            <a:avLst>
              <a:gd name="adj" fmla="val 50000"/>
            </a:avLst>
          </a:prstGeom>
          <a:solidFill>
            <a:srgbClr val="031614"/>
          </a:solidFill>
          <a:ln w="28575">
            <a:solidFill>
              <a:srgbClr val="0316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팀 명</a:t>
            </a:r>
          </a:p>
        </p:txBody>
      </p:sp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2C021586-0D7D-4024-12D7-531A1798EA9C}"/>
              </a:ext>
            </a:extLst>
          </p:cNvPr>
          <p:cNvSpPr/>
          <p:nvPr/>
        </p:nvSpPr>
        <p:spPr>
          <a:xfrm>
            <a:off x="5774479" y="6030270"/>
            <a:ext cx="1878989" cy="508642"/>
          </a:xfrm>
          <a:prstGeom prst="roundRect">
            <a:avLst>
              <a:gd name="adj" fmla="val 50000"/>
            </a:avLst>
          </a:prstGeom>
          <a:solidFill>
            <a:srgbClr val="031614"/>
          </a:solidFill>
          <a:ln w="28575">
            <a:solidFill>
              <a:srgbClr val="0316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서비스명</a:t>
            </a:r>
          </a:p>
        </p:txBody>
      </p:sp>
      <p:sp>
        <p:nvSpPr>
          <p:cNvPr id="14" name="Google Shape;93;p1"/>
          <p:cNvSpPr txBox="1"/>
          <p:nvPr/>
        </p:nvSpPr>
        <p:spPr>
          <a:xfrm>
            <a:off x="7772400" y="5736903"/>
            <a:ext cx="3283822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서비스명</a:t>
            </a:r>
            <a:r>
              <a:rPr lang="en-US" altLang="ko-KR" sz="25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r>
              <a:rPr lang="ko-KR" altLang="en-US" sz="25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작성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21436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0"/>
            <a:ext cx="11963399" cy="800101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+mj-lt"/>
              </a:rPr>
              <a:t>4. </a:t>
            </a:r>
            <a:r>
              <a:rPr lang="ko-KR" altLang="en-US" sz="3000" b="1" dirty="0">
                <a:latin typeface="+mj-lt"/>
              </a:rPr>
              <a:t>서비스 흐름도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5B3F-2F88-42EE-B194-2DB0C54D6554}" type="slidenum">
              <a:rPr lang="ko-KR" altLang="en-US" smtClean="0"/>
              <a:pPr/>
              <a:t>10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43235"/>
              </p:ext>
            </p:extLst>
          </p:nvPr>
        </p:nvGraphicFramePr>
        <p:xfrm>
          <a:off x="368296" y="1093539"/>
          <a:ext cx="11385555" cy="4167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7111">
                  <a:extLst>
                    <a:ext uri="{9D8B030D-6E8A-4147-A177-3AD203B41FA5}">
                      <a16:colId xmlns:a16="http://schemas.microsoft.com/office/drawing/2014/main" val="1293300458"/>
                    </a:ext>
                  </a:extLst>
                </a:gridCol>
                <a:gridCol w="2277111">
                  <a:extLst>
                    <a:ext uri="{9D8B030D-6E8A-4147-A177-3AD203B41FA5}">
                      <a16:colId xmlns:a16="http://schemas.microsoft.com/office/drawing/2014/main" val="4131838691"/>
                    </a:ext>
                  </a:extLst>
                </a:gridCol>
                <a:gridCol w="2277111">
                  <a:extLst>
                    <a:ext uri="{9D8B030D-6E8A-4147-A177-3AD203B41FA5}">
                      <a16:colId xmlns:a16="http://schemas.microsoft.com/office/drawing/2014/main" val="1536941973"/>
                    </a:ext>
                  </a:extLst>
                </a:gridCol>
                <a:gridCol w="2277111">
                  <a:extLst>
                    <a:ext uri="{9D8B030D-6E8A-4147-A177-3AD203B41FA5}">
                      <a16:colId xmlns:a16="http://schemas.microsoft.com/office/drawing/2014/main" val="2461633104"/>
                    </a:ext>
                  </a:extLst>
                </a:gridCol>
                <a:gridCol w="2277111">
                  <a:extLst>
                    <a:ext uri="{9D8B030D-6E8A-4147-A177-3AD203B41FA5}">
                      <a16:colId xmlns:a16="http://schemas.microsoft.com/office/drawing/2014/main" val="2362258995"/>
                    </a:ext>
                  </a:extLst>
                </a:gridCol>
              </a:tblGrid>
              <a:tr h="471371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latin typeface="+mn-lt"/>
                        </a:rPr>
                        <a:t> ex)</a:t>
                      </a:r>
                      <a:r>
                        <a:rPr lang="en-US" altLang="ko-KR" b="1" baseline="0" dirty="0">
                          <a:latin typeface="+mn-lt"/>
                        </a:rPr>
                        <a:t> 1. </a:t>
                      </a:r>
                      <a:r>
                        <a:rPr lang="en-US" altLang="ko-KR" b="1" baseline="0" dirty="0" err="1">
                          <a:latin typeface="+mn-lt"/>
                        </a:rPr>
                        <a:t>TourAPI</a:t>
                      </a:r>
                      <a:r>
                        <a:rPr lang="en-US" altLang="ko-KR" b="1" baseline="0" dirty="0">
                          <a:latin typeface="+mn-lt"/>
                        </a:rPr>
                        <a:t> </a:t>
                      </a:r>
                      <a:r>
                        <a:rPr lang="ko-KR" altLang="en-US" b="1" baseline="0" dirty="0">
                          <a:latin typeface="+mn-lt"/>
                        </a:rPr>
                        <a:t>서비스 맞춤형데이터 검색 기능 흐름도</a:t>
                      </a:r>
                      <a:r>
                        <a:rPr lang="ko-KR" altLang="en-US" b="1" dirty="0">
                          <a:latin typeface="+mn-lt"/>
                        </a:rPr>
                        <a:t> </a:t>
                      </a:r>
                      <a:endParaRPr lang="en-US" altLang="ko-KR" b="1" dirty="0">
                        <a:latin typeface="+mn-lt"/>
                      </a:endParaRPr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0" baseline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0" baseline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0" baseline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="0" baseline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284151"/>
                  </a:ext>
                </a:extLst>
              </a:tr>
              <a:tr h="24451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+mn-lt"/>
                        </a:rPr>
                        <a:t>서비스 캡쳐 화면</a:t>
                      </a:r>
                      <a:r>
                        <a:rPr lang="en-US" altLang="ko-KR" b="0" dirty="0">
                          <a:latin typeface="+mn-lt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baseline="0" dirty="0">
                          <a:latin typeface="+mn-lt"/>
                        </a:rPr>
                        <a:t>서비스 </a:t>
                      </a:r>
                      <a:r>
                        <a:rPr lang="ko-KR" altLang="en-US" b="0" dirty="0">
                          <a:latin typeface="+mn-lt"/>
                        </a:rPr>
                        <a:t>캡쳐 </a:t>
                      </a:r>
                      <a:r>
                        <a:rPr lang="ko-KR" altLang="en-US" b="0" baseline="0" dirty="0">
                          <a:latin typeface="+mn-lt"/>
                        </a:rPr>
                        <a:t>화면</a:t>
                      </a:r>
                      <a:r>
                        <a:rPr lang="en-US" altLang="ko-KR" b="0" baseline="0" dirty="0">
                          <a:latin typeface="+mn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baseline="0" dirty="0">
                          <a:latin typeface="+mn-lt"/>
                        </a:rPr>
                        <a:t>서비스 </a:t>
                      </a:r>
                      <a:r>
                        <a:rPr lang="ko-KR" altLang="en-US" b="0" dirty="0">
                          <a:latin typeface="+mn-lt"/>
                        </a:rPr>
                        <a:t>캡쳐 </a:t>
                      </a:r>
                      <a:r>
                        <a:rPr lang="ko-KR" altLang="en-US" b="0" baseline="0" dirty="0">
                          <a:latin typeface="+mn-lt"/>
                        </a:rPr>
                        <a:t>화면</a:t>
                      </a:r>
                      <a:r>
                        <a:rPr lang="en-US" altLang="ko-KR" b="0" baseline="0" dirty="0">
                          <a:latin typeface="+mn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baseline="0" dirty="0">
                          <a:latin typeface="+mn-lt"/>
                        </a:rPr>
                        <a:t>서비스 </a:t>
                      </a:r>
                      <a:r>
                        <a:rPr lang="ko-KR" altLang="en-US" b="0" dirty="0">
                          <a:latin typeface="+mn-lt"/>
                        </a:rPr>
                        <a:t>캡쳐 </a:t>
                      </a:r>
                      <a:r>
                        <a:rPr lang="ko-KR" altLang="en-US" b="0" baseline="0" dirty="0">
                          <a:latin typeface="+mn-lt"/>
                        </a:rPr>
                        <a:t>화면</a:t>
                      </a:r>
                      <a:r>
                        <a:rPr lang="en-US" altLang="ko-KR" b="0" baseline="0" dirty="0">
                          <a:latin typeface="+mn-lt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baseline="0" dirty="0">
                          <a:latin typeface="+mn-lt"/>
                        </a:rPr>
                        <a:t>서비스 </a:t>
                      </a:r>
                      <a:r>
                        <a:rPr lang="ko-KR" altLang="en-US" b="0" dirty="0">
                          <a:latin typeface="+mn-lt"/>
                        </a:rPr>
                        <a:t>캡쳐 </a:t>
                      </a:r>
                      <a:r>
                        <a:rPr lang="ko-KR" altLang="en-US" b="0" baseline="0" dirty="0">
                          <a:latin typeface="+mn-lt"/>
                        </a:rPr>
                        <a:t>화면</a:t>
                      </a:r>
                      <a:r>
                        <a:rPr lang="en-US" altLang="ko-KR" b="0" baseline="0" dirty="0">
                          <a:latin typeface="+mn-lt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998025"/>
                  </a:ext>
                </a:extLst>
              </a:tr>
              <a:tr h="125124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+mn-lt"/>
                        </a:rPr>
                        <a:t>ex)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+mn-lt"/>
                        </a:rPr>
                        <a:t>1. </a:t>
                      </a:r>
                      <a:r>
                        <a:rPr lang="ko-KR" altLang="en-US" sz="1600" b="0" dirty="0">
                          <a:latin typeface="+mn-lt"/>
                        </a:rPr>
                        <a:t>메인 화면 </a:t>
                      </a:r>
                      <a:r>
                        <a:rPr lang="ko-KR" altLang="en-US" sz="1600" b="0" dirty="0" err="1">
                          <a:latin typeface="+mn-lt"/>
                        </a:rPr>
                        <a:t>검색창에</a:t>
                      </a:r>
                      <a:r>
                        <a:rPr lang="en-US" altLang="ko-KR" sz="1600" b="0" baseline="0" dirty="0">
                          <a:latin typeface="+mn-lt"/>
                        </a:rPr>
                        <a:t> </a:t>
                      </a:r>
                      <a:r>
                        <a:rPr lang="ko-KR" altLang="en-US" sz="1600" b="0" baseline="0" dirty="0">
                          <a:latin typeface="+mn-lt"/>
                        </a:rPr>
                        <a:t>키워드를 입력한다</a:t>
                      </a:r>
                      <a:r>
                        <a:rPr lang="en-US" altLang="ko-KR" sz="1600" b="0" baseline="0" dirty="0">
                          <a:latin typeface="+mn-lt"/>
                        </a:rPr>
                        <a:t>.</a:t>
                      </a:r>
                      <a:endParaRPr lang="en-US" altLang="ko-KR" sz="1600" b="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>
                          <a:latin typeface="+mn-lt"/>
                        </a:rPr>
                        <a:t>ex) 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>
                          <a:latin typeface="+mn-lt"/>
                        </a:rPr>
                        <a:t>2. </a:t>
                      </a:r>
                      <a:r>
                        <a:rPr lang="ko-KR" altLang="en-US" sz="1600" b="0" baseline="0" dirty="0">
                          <a:latin typeface="+mn-lt"/>
                        </a:rPr>
                        <a:t>검색</a:t>
                      </a:r>
                      <a:r>
                        <a:rPr lang="en-US" altLang="ko-KR" sz="1600" b="0" baseline="0" dirty="0">
                          <a:latin typeface="+mn-lt"/>
                        </a:rPr>
                        <a:t> </a:t>
                      </a:r>
                      <a:r>
                        <a:rPr lang="ko-KR" altLang="en-US" sz="1600" b="0" baseline="0" dirty="0">
                          <a:latin typeface="+mn-lt"/>
                        </a:rPr>
                        <a:t>필터를 활용하여 관광정보를 검색한다</a:t>
                      </a:r>
                      <a:r>
                        <a:rPr lang="en-US" altLang="ko-KR" sz="1600" b="0" baseline="0" dirty="0"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>
                          <a:latin typeface="+mn-lt"/>
                        </a:rPr>
                        <a:t>ex)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>
                          <a:latin typeface="+mn-lt"/>
                        </a:rPr>
                        <a:t>3. </a:t>
                      </a:r>
                      <a:r>
                        <a:rPr lang="ko-KR" altLang="en-US" sz="1600" b="0" baseline="0" dirty="0">
                          <a:latin typeface="+mn-lt"/>
                        </a:rPr>
                        <a:t>검색 결과 중 원하는 관광정보를 선택한다</a:t>
                      </a:r>
                      <a:r>
                        <a:rPr lang="en-US" altLang="ko-KR" sz="1600" b="0" baseline="0" dirty="0"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>
                          <a:latin typeface="+mn-lt"/>
                        </a:rPr>
                        <a:t>ex)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>
                          <a:latin typeface="+mn-lt"/>
                        </a:rPr>
                        <a:t>4. </a:t>
                      </a:r>
                      <a:r>
                        <a:rPr lang="ko-KR" altLang="en-US" sz="1600" b="0" baseline="0" dirty="0">
                          <a:latin typeface="+mn-lt"/>
                        </a:rPr>
                        <a:t>관광정보 상세 내용을 확인한다</a:t>
                      </a:r>
                      <a:r>
                        <a:rPr lang="en-US" altLang="ko-KR" sz="1600" b="0" baseline="0" dirty="0"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>
                          <a:latin typeface="+mn-lt"/>
                        </a:rPr>
                        <a:t>* </a:t>
                      </a:r>
                      <a:r>
                        <a:rPr lang="ko-KR" altLang="en-US" sz="1400" b="0" baseline="0" dirty="0">
                          <a:latin typeface="+mn-lt"/>
                        </a:rPr>
                        <a:t>국문관광정보 </a:t>
                      </a:r>
                      <a:r>
                        <a:rPr lang="en-US" altLang="ko-KR" sz="1400" b="0" baseline="0" dirty="0">
                          <a:latin typeface="+mn-lt"/>
                        </a:rPr>
                        <a:t>API </a:t>
                      </a:r>
                      <a:r>
                        <a:rPr lang="ko-KR" altLang="en-US" sz="1400" b="0" baseline="0" dirty="0">
                          <a:latin typeface="+mn-lt"/>
                        </a:rPr>
                        <a:t>활용</a:t>
                      </a:r>
                      <a:endParaRPr lang="en-US" altLang="ko-KR" sz="1400" b="0" baseline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>
                          <a:latin typeface="+mn-lt"/>
                        </a:rPr>
                        <a:t>ex)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baseline="0" dirty="0">
                          <a:latin typeface="+mn-lt"/>
                        </a:rPr>
                        <a:t>5. </a:t>
                      </a:r>
                      <a:r>
                        <a:rPr lang="ko-KR" altLang="en-US" sz="1600" b="0" baseline="0" dirty="0">
                          <a:latin typeface="+mn-lt"/>
                        </a:rPr>
                        <a:t>관광 이미지를 다운 받는다</a:t>
                      </a:r>
                      <a:r>
                        <a:rPr lang="en-US" altLang="ko-KR" sz="1600" b="0" baseline="0" dirty="0"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401890"/>
                  </a:ext>
                </a:extLst>
              </a:tr>
            </a:tbl>
          </a:graphicData>
        </a:graphic>
      </p:graphicFrame>
      <p:sp>
        <p:nvSpPr>
          <p:cNvPr id="10" name="Google Shape;109;p3"/>
          <p:cNvSpPr txBox="1"/>
          <p:nvPr/>
        </p:nvSpPr>
        <p:spPr>
          <a:xfrm>
            <a:off x="368295" y="5314968"/>
            <a:ext cx="11385555" cy="9292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600" b="1" dirty="0">
                <a:cs typeface="Calibri"/>
                <a:sym typeface="Calibri"/>
              </a:rPr>
              <a:t>&lt; </a:t>
            </a:r>
            <a:r>
              <a:rPr lang="ko-KR" altLang="en-US" sz="1600" b="1" dirty="0">
                <a:cs typeface="Calibri"/>
                <a:sym typeface="Calibri"/>
              </a:rPr>
              <a:t>서비스 흐름도 작성</a:t>
            </a:r>
            <a:r>
              <a:rPr lang="en-US" altLang="ko-KR" sz="1600" b="1" dirty="0">
                <a:cs typeface="Calibri"/>
                <a:sym typeface="Calibri"/>
              </a:rPr>
              <a:t> </a:t>
            </a:r>
            <a:r>
              <a:rPr lang="ko-KR" altLang="en-US" sz="1600" b="1" dirty="0">
                <a:cs typeface="Calibri"/>
                <a:sym typeface="Calibri"/>
              </a:rPr>
              <a:t>참고사항 </a:t>
            </a:r>
            <a:r>
              <a:rPr lang="en-US" altLang="ko-KR" sz="1600" b="1" dirty="0">
                <a:cs typeface="Calibri"/>
                <a:sym typeface="Calibri"/>
              </a:rPr>
              <a:t>&gt; </a:t>
            </a:r>
          </a:p>
          <a:p>
            <a:pPr lvl="0"/>
            <a:r>
              <a:rPr lang="en-US" sz="1600" b="1" dirty="0">
                <a:cs typeface="Calibri"/>
                <a:sym typeface="Calibri"/>
              </a:rPr>
              <a:t>*</a:t>
            </a:r>
            <a:r>
              <a:rPr lang="ko-KR" altLang="en-US" sz="1600" b="1" dirty="0">
                <a:cs typeface="Calibri"/>
                <a:sym typeface="Calibri"/>
              </a:rPr>
              <a:t> 주요 기능에 대한 서비스 이용 흐름도 작성</a:t>
            </a:r>
            <a:endParaRPr lang="en-US" altLang="ko-KR" sz="1600" b="1" dirty="0">
              <a:cs typeface="Calibri"/>
              <a:sym typeface="Calibri"/>
            </a:endParaRPr>
          </a:p>
          <a:p>
            <a:pPr lvl="0"/>
            <a:r>
              <a:rPr lang="en-US" sz="1600" b="1" dirty="0"/>
              <a:t>* </a:t>
            </a:r>
            <a:r>
              <a:rPr lang="ko-KR" altLang="en-US" sz="1600" b="1" dirty="0"/>
              <a:t>활용한 </a:t>
            </a:r>
            <a:r>
              <a:rPr lang="en-US" altLang="ko-KR" sz="1600" b="1" dirty="0" err="1"/>
              <a:t>TourAPI</a:t>
            </a:r>
            <a:r>
              <a:rPr lang="ko-KR" altLang="en-US" sz="1600" b="1" dirty="0"/>
              <a:t>에 대해 함께 작성 </a:t>
            </a:r>
            <a:r>
              <a:rPr lang="en-US" altLang="ko-KR" sz="1600" b="1" dirty="0"/>
              <a:t>ex) ~</a:t>
            </a:r>
            <a:r>
              <a:rPr lang="ko-KR" altLang="en-US" sz="1600" b="1" dirty="0"/>
              <a:t>기능 구현 시</a:t>
            </a:r>
            <a:r>
              <a:rPr lang="en-US" altLang="ko-KR" sz="1600" b="1" dirty="0"/>
              <a:t>, ~API </a:t>
            </a:r>
            <a:r>
              <a:rPr lang="ko-KR" altLang="en-US" sz="1600" b="1" dirty="0"/>
              <a:t>활용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71067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168DB-B003-626C-5D1A-1A7ECE7B3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3AE00A-3E51-630C-A795-6ADEA7A82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3A1539FD-792F-AF0F-54BF-26D01C76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5B3F-2F88-42EE-B194-2DB0C54D6554}" type="slidenum">
              <a:rPr lang="ko-KR" altLang="en-US" b="1" smtClean="0">
                <a:solidFill>
                  <a:schemeClr val="bg1"/>
                </a:solidFill>
              </a:rPr>
              <a:t>11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413F0-8670-8922-3130-2F025EC43823}"/>
              </a:ext>
            </a:extLst>
          </p:cNvPr>
          <p:cNvSpPr txBox="1"/>
          <p:nvPr/>
        </p:nvSpPr>
        <p:spPr>
          <a:xfrm>
            <a:off x="329846" y="3244645"/>
            <a:ext cx="11532308" cy="53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b="1" dirty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감사합니다</a:t>
            </a:r>
            <a:r>
              <a:rPr lang="en-US" altLang="ko-KR" sz="2200" b="1" dirty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114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0"/>
            <a:ext cx="11963399" cy="800101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+mj-lt"/>
              </a:rPr>
              <a:t>1. </a:t>
            </a:r>
            <a:r>
              <a:rPr lang="ko-KR" altLang="en-US" sz="3000" b="1" dirty="0">
                <a:latin typeface="+mj-lt"/>
              </a:rPr>
              <a:t>팀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5B3F-2F88-42EE-B194-2DB0C54D655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4" name="Google Shape;109;p3"/>
          <p:cNvSpPr txBox="1"/>
          <p:nvPr/>
        </p:nvSpPr>
        <p:spPr>
          <a:xfrm>
            <a:off x="698497" y="4881014"/>
            <a:ext cx="10655302" cy="9292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600" b="1" dirty="0">
                <a:solidFill>
                  <a:srgbClr val="3F3F3F"/>
                </a:solidFill>
                <a:cs typeface="Calibri"/>
                <a:sym typeface="Calibri"/>
              </a:rPr>
              <a:t>&lt; </a:t>
            </a:r>
            <a:r>
              <a:rPr lang="ko-KR" altLang="en-US" sz="1600" b="1" dirty="0">
                <a:solidFill>
                  <a:srgbClr val="3F3F3F"/>
                </a:solidFill>
                <a:cs typeface="Calibri"/>
                <a:sym typeface="Calibri"/>
              </a:rPr>
              <a:t>팀 구성 작성 참고사항 </a:t>
            </a:r>
            <a:r>
              <a:rPr lang="en-US" altLang="ko-KR" sz="1600" b="1" dirty="0">
                <a:solidFill>
                  <a:srgbClr val="3F3F3F"/>
                </a:solidFill>
                <a:cs typeface="Calibri"/>
                <a:sym typeface="Calibri"/>
              </a:rPr>
              <a:t>&gt; </a:t>
            </a:r>
          </a:p>
          <a:p>
            <a:pPr lvl="0"/>
            <a:r>
              <a:rPr lang="en-US" sz="1600" b="1" dirty="0">
                <a:solidFill>
                  <a:srgbClr val="3F3F3F"/>
                </a:solidFill>
                <a:cs typeface="Calibri"/>
                <a:sym typeface="Calibri"/>
              </a:rPr>
              <a:t>* </a:t>
            </a:r>
            <a:r>
              <a:rPr lang="ko-KR" altLang="en-US" sz="1600" b="1" dirty="0"/>
              <a:t>팀원 추가는 불가하며</a:t>
            </a:r>
            <a:r>
              <a:rPr lang="en-US" altLang="ko-KR" sz="1600" b="1" dirty="0"/>
              <a:t>, </a:t>
            </a:r>
            <a:r>
              <a:rPr lang="ko-KR" altLang="en-US" sz="1600" b="1" dirty="0">
                <a:solidFill>
                  <a:srgbClr val="3F3F3F"/>
                </a:solidFill>
                <a:cs typeface="Calibri"/>
                <a:sym typeface="Calibri"/>
              </a:rPr>
              <a:t>하차한 팀원은 제외하고 작성</a:t>
            </a:r>
            <a:endParaRPr lang="en-US" altLang="ko-KR" sz="1600" b="1" dirty="0">
              <a:solidFill>
                <a:srgbClr val="3F3F3F"/>
              </a:solidFill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* </a:t>
            </a:r>
            <a:r>
              <a:rPr lang="ko-KR" altLang="en-US" sz="1600" b="1" dirty="0"/>
              <a:t>팀원 변경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대체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의 경우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공모전 운영사무국에 별도 연락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승인된 경우만 반영 가능</a:t>
            </a:r>
            <a:endParaRPr sz="1600" b="1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216107"/>
              </p:ext>
            </p:extLst>
          </p:nvPr>
        </p:nvGraphicFramePr>
        <p:xfrm>
          <a:off x="698497" y="1403351"/>
          <a:ext cx="10655302" cy="3339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186">
                  <a:extLst>
                    <a:ext uri="{9D8B030D-6E8A-4147-A177-3AD203B41FA5}">
                      <a16:colId xmlns:a16="http://schemas.microsoft.com/office/drawing/2014/main" val="2206569995"/>
                    </a:ext>
                  </a:extLst>
                </a:gridCol>
                <a:gridCol w="1522186">
                  <a:extLst>
                    <a:ext uri="{9D8B030D-6E8A-4147-A177-3AD203B41FA5}">
                      <a16:colId xmlns:a16="http://schemas.microsoft.com/office/drawing/2014/main" val="3313242874"/>
                    </a:ext>
                  </a:extLst>
                </a:gridCol>
                <a:gridCol w="1522186">
                  <a:extLst>
                    <a:ext uri="{9D8B030D-6E8A-4147-A177-3AD203B41FA5}">
                      <a16:colId xmlns:a16="http://schemas.microsoft.com/office/drawing/2014/main" val="2043044"/>
                    </a:ext>
                  </a:extLst>
                </a:gridCol>
                <a:gridCol w="1522186">
                  <a:extLst>
                    <a:ext uri="{9D8B030D-6E8A-4147-A177-3AD203B41FA5}">
                      <a16:colId xmlns:a16="http://schemas.microsoft.com/office/drawing/2014/main" val="4257497429"/>
                    </a:ext>
                  </a:extLst>
                </a:gridCol>
                <a:gridCol w="1522186">
                  <a:extLst>
                    <a:ext uri="{9D8B030D-6E8A-4147-A177-3AD203B41FA5}">
                      <a16:colId xmlns:a16="http://schemas.microsoft.com/office/drawing/2014/main" val="3201928104"/>
                    </a:ext>
                  </a:extLst>
                </a:gridCol>
                <a:gridCol w="1522186">
                  <a:extLst>
                    <a:ext uri="{9D8B030D-6E8A-4147-A177-3AD203B41FA5}">
                      <a16:colId xmlns:a16="http://schemas.microsoft.com/office/drawing/2014/main" val="1214588716"/>
                    </a:ext>
                  </a:extLst>
                </a:gridCol>
                <a:gridCol w="1522186">
                  <a:extLst>
                    <a:ext uri="{9D8B030D-6E8A-4147-A177-3AD203B41FA5}">
                      <a16:colId xmlns:a16="http://schemas.microsoft.com/office/drawing/2014/main" val="2794461386"/>
                    </a:ext>
                  </a:extLst>
                </a:gridCol>
              </a:tblGrid>
              <a:tr h="133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1-1. </a:t>
                      </a:r>
                      <a:r>
                        <a:rPr lang="ko-KR" altLang="en-US" b="1" dirty="0"/>
                        <a:t>팀 명</a:t>
                      </a:r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참가신청서와 동일하게 작성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변경 불가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just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383796"/>
                  </a:ext>
                </a:extLst>
              </a:tr>
              <a:tr h="66886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1-2. </a:t>
                      </a:r>
                      <a:r>
                        <a:rPr lang="ko-KR" altLang="en-US" b="1" dirty="0"/>
                        <a:t>팀 구성</a:t>
                      </a:r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 분</a:t>
                      </a:r>
                    </a:p>
                  </a:txBody>
                  <a:tcPr anchor="ctr">
                    <a:solidFill>
                      <a:srgbClr val="A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팀 대표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팀원</a:t>
                      </a:r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팀원</a:t>
                      </a:r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팀원</a:t>
                      </a:r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팀원</a:t>
                      </a:r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057555"/>
                  </a:ext>
                </a:extLst>
              </a:tr>
              <a:tr h="6688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 </a:t>
                      </a:r>
                      <a:r>
                        <a:rPr lang="ko-KR" altLang="en-US" b="1" dirty="0" err="1"/>
                        <a:t>름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A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홍길동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555879"/>
                  </a:ext>
                </a:extLst>
              </a:tr>
              <a:tr h="6688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역 할</a:t>
                      </a:r>
                    </a:p>
                  </a:txBody>
                  <a:tcPr anchor="ctr">
                    <a:solidFill>
                      <a:srgbClr val="AFFF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ex) </a:t>
                      </a:r>
                      <a:r>
                        <a:rPr lang="ko-KR" altLang="en-US" dirty="0"/>
                        <a:t>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246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75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0"/>
            <a:ext cx="11963399" cy="800101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+mj-lt"/>
              </a:rPr>
              <a:t>2. </a:t>
            </a:r>
            <a:r>
              <a:rPr lang="ko-KR" altLang="en-US" sz="3000" b="1" dirty="0">
                <a:latin typeface="+mj-lt"/>
              </a:rPr>
              <a:t>서비스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5B3F-2F88-42EE-B194-2DB0C54D655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92706"/>
              </p:ext>
            </p:extLst>
          </p:nvPr>
        </p:nvGraphicFramePr>
        <p:xfrm>
          <a:off x="663569" y="1386975"/>
          <a:ext cx="10861680" cy="4489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6">
                  <a:extLst>
                    <a:ext uri="{9D8B030D-6E8A-4147-A177-3AD203B41FA5}">
                      <a16:colId xmlns:a16="http://schemas.microsoft.com/office/drawing/2014/main" val="1293300458"/>
                    </a:ext>
                  </a:extLst>
                </a:gridCol>
                <a:gridCol w="8829674">
                  <a:extLst>
                    <a:ext uri="{9D8B030D-6E8A-4147-A177-3AD203B41FA5}">
                      <a16:colId xmlns:a16="http://schemas.microsoft.com/office/drawing/2014/main" val="4131838691"/>
                    </a:ext>
                  </a:extLst>
                </a:gridCol>
              </a:tblGrid>
              <a:tr h="966497"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b="1" dirty="0"/>
                        <a:t>2-1. </a:t>
                      </a:r>
                      <a:r>
                        <a:rPr lang="ko-KR" altLang="en-US" b="1" dirty="0"/>
                        <a:t>서비스명</a:t>
                      </a:r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서비스 명 작성</a:t>
                      </a:r>
                      <a:r>
                        <a:rPr lang="ko-KR" altLang="en-US" baseline="0" dirty="0"/>
                        <a:t> </a:t>
                      </a:r>
                      <a:endParaRPr lang="en-US" altLang="ko-KR" baseline="0" dirty="0"/>
                    </a:p>
                    <a:p>
                      <a:pPr algn="just" latinLnBrk="1"/>
                      <a:r>
                        <a:rPr lang="en-US" altLang="ko-KR" baseline="0" dirty="0"/>
                        <a:t>ex) </a:t>
                      </a:r>
                      <a:r>
                        <a:rPr lang="ko-KR" altLang="en-US" baseline="0" dirty="0"/>
                        <a:t>여행 정보 제공 플랫폼 </a:t>
                      </a:r>
                      <a:r>
                        <a:rPr lang="en-US" altLang="ko-KR" baseline="0" dirty="0"/>
                        <a:t>‘KTO </a:t>
                      </a:r>
                      <a:r>
                        <a:rPr lang="ko-KR" altLang="en-US" baseline="0" dirty="0"/>
                        <a:t>투어</a:t>
                      </a:r>
                      <a:r>
                        <a:rPr lang="en-US" altLang="ko-KR" baseline="0" dirty="0"/>
                        <a:t>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284151"/>
                  </a:ext>
                </a:extLst>
              </a:tr>
              <a:tr h="1074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2-2. </a:t>
                      </a:r>
                      <a:r>
                        <a:rPr lang="ko-KR" altLang="en-US" b="1" dirty="0"/>
                        <a:t>서비스 유형</a:t>
                      </a:r>
                      <a:endParaRPr lang="en-US" altLang="ko-KR" b="1" dirty="0"/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앱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서비스</a:t>
                      </a:r>
                      <a:r>
                        <a:rPr lang="en-US" altLang="ko-KR" baseline="0" dirty="0"/>
                        <a:t>/ </a:t>
                      </a:r>
                      <a:r>
                        <a:rPr lang="ko-KR" altLang="en-US" baseline="0" dirty="0"/>
                        <a:t>웹 서비스</a:t>
                      </a:r>
                      <a:r>
                        <a:rPr lang="en-US" altLang="ko-KR" baseline="0" dirty="0"/>
                        <a:t>/ SW/ </a:t>
                      </a:r>
                      <a:r>
                        <a:rPr lang="ko-KR" altLang="en-US" baseline="0" dirty="0"/>
                        <a:t>기타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中 선택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복수 선택 가능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6240228"/>
                  </a:ext>
                </a:extLst>
              </a:tr>
              <a:tr h="2449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2-3. </a:t>
                      </a:r>
                      <a:r>
                        <a:rPr lang="ko-KR" altLang="en-US" b="1" dirty="0"/>
                        <a:t>서비스 개요</a:t>
                      </a:r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서비스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1~2 </a:t>
                      </a:r>
                      <a:r>
                        <a:rPr lang="ko-KR" altLang="en-US" baseline="0" dirty="0"/>
                        <a:t>문장으로 요약하여 작성</a:t>
                      </a:r>
                      <a:endParaRPr lang="en-US" altLang="ko-KR" baseline="0" dirty="0"/>
                    </a:p>
                    <a:p>
                      <a:pPr algn="just" latinLnBrk="1"/>
                      <a:r>
                        <a:rPr lang="en-US" altLang="ko-KR" baseline="0" dirty="0"/>
                        <a:t>ex) </a:t>
                      </a:r>
                      <a:r>
                        <a:rPr lang="ko-KR" altLang="en-US" baseline="0" dirty="0"/>
                        <a:t>국내 여행지 정보 제공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여행코스를 추천해주는 서비스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447324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534026" y="5876925"/>
            <a:ext cx="5991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dirty="0">
                <a:solidFill>
                  <a:srgbClr val="FF0000"/>
                </a:solidFill>
              </a:rPr>
              <a:t>※ </a:t>
            </a:r>
            <a:r>
              <a:rPr lang="ko-KR" altLang="en-US" sz="1400" b="1" dirty="0">
                <a:solidFill>
                  <a:srgbClr val="FF0000"/>
                </a:solidFill>
              </a:rPr>
              <a:t>해당 슬라이드 초과 작성 금지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상기 항목 슬라이드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</a:rPr>
              <a:t>페이지 이내 작성</a:t>
            </a:r>
          </a:p>
        </p:txBody>
      </p:sp>
    </p:spTree>
    <p:extLst>
      <p:ext uri="{BB962C8B-B14F-4D97-AF65-F5344CB8AC3E}">
        <p14:creationId xmlns:p14="http://schemas.microsoft.com/office/powerpoint/2010/main" val="63645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0"/>
            <a:ext cx="11963399" cy="800101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+mj-lt"/>
              </a:rPr>
              <a:t>3. </a:t>
            </a:r>
            <a:r>
              <a:rPr lang="ko-KR" altLang="en-US" sz="3000" b="1" dirty="0">
                <a:latin typeface="+mj-lt"/>
              </a:rPr>
              <a:t>서비스 상세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5B3F-2F88-42EE-B194-2DB0C54D6554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89863"/>
              </p:ext>
            </p:extLst>
          </p:nvPr>
        </p:nvGraphicFramePr>
        <p:xfrm>
          <a:off x="663569" y="1386976"/>
          <a:ext cx="10861680" cy="4489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917">
                  <a:extLst>
                    <a:ext uri="{9D8B030D-6E8A-4147-A177-3AD203B41FA5}">
                      <a16:colId xmlns:a16="http://schemas.microsoft.com/office/drawing/2014/main" val="1293300458"/>
                    </a:ext>
                  </a:extLst>
                </a:gridCol>
                <a:gridCol w="10015763">
                  <a:extLst>
                    <a:ext uri="{9D8B030D-6E8A-4147-A177-3AD203B41FA5}">
                      <a16:colId xmlns:a16="http://schemas.microsoft.com/office/drawing/2014/main" val="4131838691"/>
                    </a:ext>
                  </a:extLst>
                </a:gridCol>
              </a:tblGrid>
              <a:tr h="376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3-1. </a:t>
                      </a:r>
                      <a:r>
                        <a:rPr lang="ko-KR" altLang="en-US" sz="1050" b="1" dirty="0"/>
                        <a:t>서비스</a:t>
                      </a:r>
                      <a:r>
                        <a:rPr lang="ko-KR" altLang="en-US" sz="1050" b="1" baseline="0" dirty="0"/>
                        <a:t> 개발 배경</a:t>
                      </a:r>
                      <a:endParaRPr lang="en-US" altLang="ko-KR" sz="1050" b="1" baseline="0" dirty="0"/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284151"/>
                  </a:ext>
                </a:extLst>
              </a:tr>
              <a:tr h="724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3-2.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서비스 주 이용 대상</a:t>
                      </a:r>
                      <a:endParaRPr lang="en-US" altLang="ko-KR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643064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534026" y="5876925"/>
            <a:ext cx="5991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dirty="0">
                <a:solidFill>
                  <a:srgbClr val="FF0000"/>
                </a:solidFill>
              </a:rPr>
              <a:t>※ </a:t>
            </a:r>
            <a:r>
              <a:rPr lang="ko-KR" altLang="en-US" sz="1400" b="1" dirty="0">
                <a:solidFill>
                  <a:srgbClr val="FF0000"/>
                </a:solidFill>
              </a:rPr>
              <a:t>해당 슬라이드 초과 작성 금지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상기 항목 슬라이드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</a:rPr>
              <a:t>페이지 이내 작성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CE98D-B71D-D467-4B74-1F1AD83D89BF}"/>
              </a:ext>
            </a:extLst>
          </p:cNvPr>
          <p:cNvSpPr txBox="1"/>
          <p:nvPr/>
        </p:nvSpPr>
        <p:spPr>
          <a:xfrm>
            <a:off x="1657933" y="1459086"/>
            <a:ext cx="3606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400">
                <a:latin typeface="프리젠테이션 6 SemiBold" pitchFamily="2" charset="-127"/>
                <a:ea typeface="프리젠테이션 6 SemiBold" pitchFamily="2" charset="-127"/>
              </a:rPr>
              <a:t>인바운드 관광의 회복과 재방문율의 중요성</a:t>
            </a:r>
            <a:endParaRPr lang="ko-KR" altLang="en-US" sz="14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DD835-55BA-4C8C-1BCF-0ADF5DCBF13C}"/>
              </a:ext>
            </a:extLst>
          </p:cNvPr>
          <p:cNvSpPr txBox="1"/>
          <p:nvPr/>
        </p:nvSpPr>
        <p:spPr>
          <a:xfrm>
            <a:off x="1657933" y="1713842"/>
            <a:ext cx="3606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재방문율 제고를 위한 외국인 시선 중심의 관광 경험 필요</a:t>
            </a:r>
            <a:endParaRPr lang="ko-KR" altLang="en-US" sz="11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23D41001-F6C6-BDC8-3924-E7B96EE7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933" y="2215664"/>
            <a:ext cx="2052011" cy="13680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F9446C79-9774-F55C-472A-B751DE52A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141" y="2251084"/>
            <a:ext cx="2566320" cy="126890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32822F45-54CC-8009-CD31-56428C73C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569" y="3229659"/>
            <a:ext cx="2494418" cy="3146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A2E289-F8CB-D777-3845-5DEFB51B8A37}"/>
              </a:ext>
            </a:extLst>
          </p:cNvPr>
          <p:cNvSpPr txBox="1"/>
          <p:nvPr/>
        </p:nvSpPr>
        <p:spPr>
          <a:xfrm>
            <a:off x="1565569" y="3679056"/>
            <a:ext cx="49368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최근 한국 관광산업은 코로나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19 </a:t>
            </a: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이후 회복세를 보이며 인바운드 관광객 유치 확대에 힘쓰고 있음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. </a:t>
            </a: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정부와 지자체가 한류 콘텐츠와 다양한 홍보 캠페인을 펼치고 있으나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관광객들이 실제로 체감하는 여행 경험의 차별성이 부족하다는 한계가 있음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. </a:t>
            </a: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단순한 방문이 아니라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얼마나 깊이 있고 재미있게 경험했는지가 재방문 여부를 좌우하는 핵심 요인으로 부각되고 있음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  <a:p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특히 재방문율은 관광산업의 지속 가능성을 가늠하는 중요한 지표임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. </a:t>
            </a: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신규 관광객 유입에는 한계가 있는 만큼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외국인 개별 여행자의 욕구와 시선을 반영한 맞춤형 경험 제공이 필요함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. </a:t>
            </a: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그러나 현재 관광 콘텐츠는 한국인의 관점에서 기획된 경우가 많아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외국인 입장에서의 흥미와 공감을 충분히 이끌어내지 못하는 문제점이 존재함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4CED9CDE-DFD3-6E3D-3DE0-C06807EA2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788" y="2148825"/>
            <a:ext cx="2446295" cy="128718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6" name="Picture 9">
            <a:extLst>
              <a:ext uri="{FF2B5EF4-FFF2-40B4-BE49-F238E27FC236}">
                <a16:creationId xmlns:a16="http://schemas.microsoft.com/office/drawing/2014/main" id="{186B0FD0-0E16-C8EA-BC71-C1E800871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1077" y="1972975"/>
            <a:ext cx="1520556" cy="15683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5AE7AE-4F68-82D7-9A9B-6FA168CEA2AC}"/>
              </a:ext>
            </a:extLst>
          </p:cNvPr>
          <p:cNvSpPr txBox="1"/>
          <p:nvPr/>
        </p:nvSpPr>
        <p:spPr>
          <a:xfrm>
            <a:off x="6594770" y="1430456"/>
            <a:ext cx="3606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400">
                <a:latin typeface="프리젠테이션 6 SemiBold" pitchFamily="2" charset="-127"/>
                <a:ea typeface="프리젠테이션 6 SemiBold" pitchFamily="2" charset="-127"/>
              </a:rPr>
              <a:t>외국인 시선 중심의 메타버스 한국 관광 경험 제공</a:t>
            </a:r>
            <a:endParaRPr lang="ko-KR" altLang="en-US" sz="14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89664-4010-2AC5-1FDD-25AE3696D457}"/>
              </a:ext>
            </a:extLst>
          </p:cNvPr>
          <p:cNvSpPr txBox="1"/>
          <p:nvPr/>
        </p:nvSpPr>
        <p:spPr>
          <a:xfrm>
            <a:off x="6594769" y="1684796"/>
            <a:ext cx="49304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메타버스 기반 외국인 시선의 관광 경험을 통해 여행 경험을 향상시키는 것을 목적으로함</a:t>
            </a:r>
            <a:endParaRPr lang="ko-KR" altLang="en-US" sz="11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B60819-9231-760F-524C-4F7667B3DE01}"/>
              </a:ext>
            </a:extLst>
          </p:cNvPr>
          <p:cNvSpPr txBox="1"/>
          <p:nvPr/>
        </p:nvSpPr>
        <p:spPr>
          <a:xfrm>
            <a:off x="6594770" y="3626206"/>
            <a:ext cx="48398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관광산업의 지속 가능한 성장은 결국 </a:t>
            </a:r>
            <a:r>
              <a:rPr lang="ko-KR" altLang="en-US" sz="1050" b="1">
                <a:latin typeface="프리젠테이션 4 Regular" pitchFamily="2" charset="-127"/>
                <a:ea typeface="프리젠테이션 4 Regular" pitchFamily="2" charset="-127"/>
              </a:rPr>
              <a:t>재방문율 제고</a:t>
            </a: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에 달려 있음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. </a:t>
            </a: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단순히 한 번 방문하는 관광객을 늘리는 것에는 한계가 있으며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외국인들이 다시 한국을 찾고 싶게 만드는 경험을 제공하는 것이 핵심 전략임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. </a:t>
            </a: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그러나 현재의 관광 콘텐츠와 홍보는 한국인의 시선에서 기획된 경우가 많아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외국인들이 실제로 공감하고 흥미를 느낄 만한 경험을 충분히 제공하지 못하는 한계가 있음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  <a:p>
            <a:pPr>
              <a:buNone/>
            </a:pPr>
            <a:endParaRPr lang="en-US" altLang="ko-KR" sz="105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이러한 상황에서 </a:t>
            </a:r>
            <a:r>
              <a:rPr lang="ko-KR" altLang="en-US" sz="1050" b="1">
                <a:latin typeface="프리젠테이션 4 Regular" pitchFamily="2" charset="-127"/>
                <a:ea typeface="프리젠테이션 4 Regular" pitchFamily="2" charset="-127"/>
              </a:rPr>
              <a:t>메타버스 기술</a:t>
            </a: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은 관광 경험 혁신의 새로운 해법이 될 수 있음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. </a:t>
            </a: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메타버스는 물리적 제약 없이 한국의 장소와 문화를 생생하게 재현할 수 있으며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외국인 관광객이 남긴 후기와 체험담을 바탕으로 더욱 현실적인 콘텐츠를 구현할 수 있음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. </a:t>
            </a: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여행 전에는 가상 체험을 통해 기대감을 높이고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여행 후에는 경험을 공유하며 커뮤니티를 형성하는 선순환 구조가 가능해짐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  <a:p>
            <a:pPr>
              <a:buNone/>
            </a:pPr>
            <a:endParaRPr lang="en-US" altLang="ko-KR" sz="105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즉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050" b="1">
                <a:latin typeface="프리젠테이션 4 Regular" pitchFamily="2" charset="-127"/>
                <a:ea typeface="프리젠테이션 4 Regular" pitchFamily="2" charset="-127"/>
              </a:rPr>
              <a:t>외국인의 시선에서 설계된 메타버스 기반 관광 경험</a:t>
            </a: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은 단순한 방문을 넘어선 몰입과 공감을 제공하며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050">
                <a:latin typeface="프리젠테이션 4 Regular" pitchFamily="2" charset="-127"/>
                <a:ea typeface="프리젠테이션 4 Regular" pitchFamily="2" charset="-127"/>
              </a:rPr>
              <a:t>이를 통해 한국 관광산업은 재방문율을 높이고 차별화된 경쟁력을 확보할 수 있을 것임</a:t>
            </a:r>
            <a:r>
              <a:rPr lang="en-US" altLang="ko-KR" sz="105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DC47C7-B2A9-8077-60FE-E67F7F8B7529}"/>
              </a:ext>
            </a:extLst>
          </p:cNvPr>
          <p:cNvSpPr txBox="1"/>
          <p:nvPr/>
        </p:nvSpPr>
        <p:spPr>
          <a:xfrm>
            <a:off x="1657933" y="5358755"/>
            <a:ext cx="8243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프리젠테이션 4 Regular" pitchFamily="2" charset="-127"/>
                <a:ea typeface="프리젠테이션 4 Regular" pitchFamily="2" charset="-127"/>
              </a:rPr>
              <a:t>단체 여행보다 스스로 여행 일정을 설계하고 현지 경험을 중시하는 </a:t>
            </a:r>
            <a:r>
              <a:rPr lang="en-US" altLang="ko-KR" b="1">
                <a:latin typeface="프리젠테이션 4 Regular" pitchFamily="2" charset="-127"/>
                <a:ea typeface="프리젠테이션 4 Regular" pitchFamily="2" charset="-127"/>
              </a:rPr>
              <a:t>MZ</a:t>
            </a:r>
            <a:r>
              <a:rPr lang="ko-KR" altLang="en-US" b="1">
                <a:latin typeface="프리젠테이션 4 Regular" pitchFamily="2" charset="-127"/>
                <a:ea typeface="프리젠테이션 4 Regular" pitchFamily="2" charset="-127"/>
              </a:rPr>
              <a:t>세대 외국인 여행자</a:t>
            </a:r>
            <a:r>
              <a:rPr lang="ko-KR" altLang="en-US">
                <a:latin typeface="프리젠테이션 4 Regular" pitchFamily="2" charset="-127"/>
                <a:ea typeface="프리젠테이션 4 Regular" pitchFamily="2" charset="-127"/>
              </a:rPr>
              <a:t>가 핵심 타겟</a:t>
            </a:r>
          </a:p>
        </p:txBody>
      </p:sp>
    </p:spTree>
    <p:extLst>
      <p:ext uri="{BB962C8B-B14F-4D97-AF65-F5344CB8AC3E}">
        <p14:creationId xmlns:p14="http://schemas.microsoft.com/office/powerpoint/2010/main" val="32965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0"/>
            <a:ext cx="11963399" cy="800101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+mj-lt"/>
              </a:rPr>
              <a:t>3. </a:t>
            </a:r>
            <a:r>
              <a:rPr lang="ko-KR" altLang="en-US" sz="3000" b="1" dirty="0">
                <a:latin typeface="+mj-lt"/>
              </a:rPr>
              <a:t>서비스 상세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5B3F-2F88-42EE-B194-2DB0C54D6554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398384"/>
              </p:ext>
            </p:extLst>
          </p:nvPr>
        </p:nvGraphicFramePr>
        <p:xfrm>
          <a:off x="663570" y="992809"/>
          <a:ext cx="10861680" cy="51918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1013">
                  <a:extLst>
                    <a:ext uri="{9D8B030D-6E8A-4147-A177-3AD203B41FA5}">
                      <a16:colId xmlns:a16="http://schemas.microsoft.com/office/drawing/2014/main" val="1293300458"/>
                    </a:ext>
                  </a:extLst>
                </a:gridCol>
                <a:gridCol w="2525568">
                  <a:extLst>
                    <a:ext uri="{9D8B030D-6E8A-4147-A177-3AD203B41FA5}">
                      <a16:colId xmlns:a16="http://schemas.microsoft.com/office/drawing/2014/main" val="4131838691"/>
                    </a:ext>
                  </a:extLst>
                </a:gridCol>
                <a:gridCol w="6515099">
                  <a:extLst>
                    <a:ext uri="{9D8B030D-6E8A-4147-A177-3AD203B41FA5}">
                      <a16:colId xmlns:a16="http://schemas.microsoft.com/office/drawing/2014/main" val="2210045336"/>
                    </a:ext>
                  </a:extLst>
                </a:gridCol>
              </a:tblGrid>
              <a:tr h="3788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3-3. </a:t>
                      </a:r>
                      <a:r>
                        <a:rPr lang="ko-KR" altLang="en-US" sz="1200" b="1" dirty="0"/>
                        <a:t>서비스 기능</a:t>
                      </a:r>
                      <a:endParaRPr lang="en-US" altLang="ko-KR" sz="1200" b="1" dirty="0"/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84151"/>
                  </a:ext>
                </a:extLst>
              </a:tr>
              <a:tr h="83220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3-4. </a:t>
                      </a:r>
                      <a:r>
                        <a:rPr lang="ko-KR" altLang="en-US" sz="1200" b="1" dirty="0"/>
                        <a:t>활용 </a:t>
                      </a:r>
                      <a:r>
                        <a:rPr lang="ko-KR" altLang="en-US" sz="1200" b="1" dirty="0" err="1"/>
                        <a:t>공공데이터</a:t>
                      </a:r>
                      <a:endParaRPr lang="en-US" altLang="ko-KR" sz="1200" b="1" dirty="0"/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b="1" baseline="0" dirty="0"/>
                        <a:t>한국관광공사 </a:t>
                      </a:r>
                      <a:endParaRPr lang="en-US" altLang="ko-KR" sz="1100" b="1" baseline="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100" b="1" baseline="0" dirty="0" err="1"/>
                        <a:t>OpenAPI</a:t>
                      </a:r>
                      <a:r>
                        <a:rPr lang="en-US" altLang="ko-KR" sz="1100" b="1" baseline="0" dirty="0"/>
                        <a:t>(</a:t>
                      </a:r>
                      <a:r>
                        <a:rPr lang="en-US" altLang="ko-KR" sz="1100" b="1" baseline="0" dirty="0" err="1"/>
                        <a:t>TourAPI</a:t>
                      </a:r>
                      <a:r>
                        <a:rPr lang="en-US" altLang="ko-KR" sz="1100" b="1" baseline="0" dirty="0"/>
                        <a:t>)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b="1" baseline="0" dirty="0"/>
                        <a:t>★ 작성 필수</a:t>
                      </a:r>
                      <a:endParaRPr lang="en-US" altLang="ko-KR" sz="1100" b="1" baseline="0" dirty="0"/>
                    </a:p>
                  </a:txBody>
                  <a:tcPr anchor="ctr">
                    <a:solidFill>
                      <a:srgbClr val="AFFF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200" baseline="0" dirty="0"/>
                        <a:t>활용한 한국관광공사 </a:t>
                      </a:r>
                      <a:r>
                        <a:rPr lang="en-US" altLang="ko-KR" sz="1200" baseline="0" dirty="0"/>
                        <a:t>OpenAPI </a:t>
                      </a:r>
                      <a:r>
                        <a:rPr lang="ko-KR" altLang="en-US" sz="1200" baseline="0" dirty="0"/>
                        <a:t>모두 작성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활용 필수</a:t>
                      </a:r>
                      <a:r>
                        <a:rPr lang="en-US" altLang="ko-KR" sz="1200" baseline="0" dirty="0"/>
                        <a:t>)</a:t>
                      </a:r>
                    </a:p>
                    <a:p>
                      <a:pPr marL="0" indent="0" algn="just" latinLnBrk="1">
                        <a:buFontTx/>
                        <a:buNone/>
                      </a:pPr>
                      <a:r>
                        <a:rPr lang="en-US" altLang="ko-KR" sz="1200" baseline="0" dirty="0"/>
                        <a:t>ex) </a:t>
                      </a:r>
                      <a:r>
                        <a:rPr lang="ko-KR" altLang="en-US" sz="1200" baseline="0" dirty="0"/>
                        <a:t>국문 관광정보 서비스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 err="1"/>
                        <a:t>두루누비</a:t>
                      </a:r>
                      <a:r>
                        <a:rPr lang="ko-KR" altLang="en-US" sz="1200" baseline="0" dirty="0"/>
                        <a:t> 서비스 등</a:t>
                      </a:r>
                      <a:endParaRPr lang="en-US" altLang="ko-KR" sz="1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117387"/>
                  </a:ext>
                </a:extLst>
              </a:tr>
              <a:tr h="5709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 b="1" baseline="0" dirty="0"/>
                        <a:t>기타 활용 데이터</a:t>
                      </a:r>
                      <a:endParaRPr lang="en-US" altLang="ko-KR" sz="1100" b="1" baseline="0" dirty="0"/>
                    </a:p>
                  </a:txBody>
                  <a:tcPr anchor="ctr">
                    <a:solidFill>
                      <a:srgbClr val="AFFFE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Tx/>
                        <a:buNone/>
                      </a:pPr>
                      <a:r>
                        <a:rPr lang="ko-KR" altLang="en-US" sz="1200" baseline="0" dirty="0"/>
                        <a:t>서비스 개발에 활용한 기타 활용 데이터 작성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선택 사항</a:t>
                      </a:r>
                      <a:r>
                        <a:rPr lang="en-US" altLang="ko-KR" sz="1200" baseline="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83967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534026" y="5876925"/>
            <a:ext cx="5991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dirty="0">
                <a:solidFill>
                  <a:srgbClr val="FF0000"/>
                </a:solidFill>
              </a:rPr>
              <a:t>※ </a:t>
            </a:r>
            <a:r>
              <a:rPr lang="ko-KR" altLang="en-US" sz="1400" b="1" dirty="0">
                <a:solidFill>
                  <a:srgbClr val="FF0000"/>
                </a:solidFill>
              </a:rPr>
              <a:t>해당 슬라이드 초과 작성 금지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상기 항목 슬라이드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</a:rPr>
              <a:t>페이지 이내 작성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C15AF32-2889-6F02-A7D1-41A4E8C35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503" y="1319384"/>
            <a:ext cx="8766297" cy="324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외국인 전용 리뷰 기능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외국인 관광객만 작성할 수 있는 리뷰를 제공하여, 실제 외국인의 시선과 경험을 기반으로 한 </a:t>
            </a:r>
            <a:r>
              <a:rPr lang="ko-KR" altLang="en-US" sz="1100">
                <a:latin typeface="Arial" panose="020B0604020202020204" pitchFamily="34" charset="0"/>
              </a:rPr>
              <a:t>신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뢰도 높은 정보를 제공함. 이를 통해 한국인의 관점이 아닌 외국인 맞춤형 여행 가이드를 경험할 수 있음.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뱃지 획득 시스템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관광지·맛집 방문 시 뱃지를 부여하고, 다수의 뱃지를 보유한 사용자는 신뢰도 높은 리뷰어로 인정받음. 이를 통해 사용자들의 참여와 경쟁을 유도하며 커뮤니티 활성화를 촉진함.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나의 밥상 꾸미기 기능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관광지나 식당 방문 시 얻은 아이템으로 자신만의 ‘밥상’을 꾸밀 수 있음. 이는 여행 경험을 게임화하여 재미를 제공하고, 장기적으로 서비스 이용 지속성을 높이는 요소로 작용함.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메타버스 공간 내 소통 기능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플랫폼 내에서 외국인 관광객 간 실시간 채팅이 가능하여, 관광지 추천과 여행 팁 공유 등 활발한 커뮤니케이션을 지원함. 이를 통해 외국인 관광객 전용 커뮤니티가 형성됨.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ko-KR" altLang="ko-K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공공데이터 기반 관광 정보 제공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관광 API와 카카오 지도 API를 연계하여 관광지의 기본 설명, 위치, 운영 시간 등을 자동 제공함. 여행 준비 과정에서 필요한 </a:t>
            </a:r>
            <a:r>
              <a:rPr kumimoji="0" lang="ko-KR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관광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정보를 한 곳에서 확인할 수 있어 편의성을 높임.</a:t>
            </a:r>
          </a:p>
        </p:txBody>
      </p:sp>
    </p:spTree>
    <p:extLst>
      <p:ext uri="{BB962C8B-B14F-4D97-AF65-F5344CB8AC3E}">
        <p14:creationId xmlns:p14="http://schemas.microsoft.com/office/powerpoint/2010/main" val="241101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0"/>
            <a:ext cx="11963399" cy="800101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+mj-lt"/>
              </a:rPr>
              <a:t>3. </a:t>
            </a:r>
            <a:r>
              <a:rPr lang="ko-KR" altLang="en-US" sz="3000" b="1" dirty="0">
                <a:latin typeface="+mj-lt"/>
              </a:rPr>
              <a:t>서비스 상세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5B3F-2F88-42EE-B194-2DB0C54D6554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56634"/>
              </p:ext>
            </p:extLst>
          </p:nvPr>
        </p:nvGraphicFramePr>
        <p:xfrm>
          <a:off x="663569" y="1386975"/>
          <a:ext cx="10861680" cy="4489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2956">
                  <a:extLst>
                    <a:ext uri="{9D8B030D-6E8A-4147-A177-3AD203B41FA5}">
                      <a16:colId xmlns:a16="http://schemas.microsoft.com/office/drawing/2014/main" val="1293300458"/>
                    </a:ext>
                  </a:extLst>
                </a:gridCol>
                <a:gridCol w="8848724">
                  <a:extLst>
                    <a:ext uri="{9D8B030D-6E8A-4147-A177-3AD203B41FA5}">
                      <a16:colId xmlns:a16="http://schemas.microsoft.com/office/drawing/2014/main" val="4131838691"/>
                    </a:ext>
                  </a:extLst>
                </a:gridCol>
              </a:tblGrid>
              <a:tr h="4489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3-5. </a:t>
                      </a:r>
                      <a:r>
                        <a:rPr lang="ko-KR" altLang="en-US" b="1" dirty="0"/>
                        <a:t>서비스 설명</a:t>
                      </a:r>
                      <a:endParaRPr lang="en-US" altLang="ko-KR" b="1" dirty="0"/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28415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029574" y="5876925"/>
            <a:ext cx="3495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dirty="0">
                <a:solidFill>
                  <a:srgbClr val="FF0000"/>
                </a:solidFill>
              </a:rPr>
              <a:t>※ </a:t>
            </a:r>
            <a:r>
              <a:rPr lang="ko-KR" altLang="en-US" sz="1400" b="1" dirty="0">
                <a:solidFill>
                  <a:srgbClr val="FF0000"/>
                </a:solidFill>
              </a:rPr>
              <a:t>상기 항목 슬라이드 </a:t>
            </a:r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</a:rPr>
              <a:t>페이지 이내 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A7B9D-DDF4-A62B-63E2-696435D07754}"/>
              </a:ext>
            </a:extLst>
          </p:cNvPr>
          <p:cNvSpPr txBox="1"/>
          <p:nvPr/>
        </p:nvSpPr>
        <p:spPr>
          <a:xfrm>
            <a:off x="3602182" y="64858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/>
              <a:t>개발한 서비스에 대한 특징</a:t>
            </a:r>
            <a:r>
              <a:rPr lang="en-US" altLang="ko-KR"/>
              <a:t>, </a:t>
            </a:r>
            <a:r>
              <a:rPr lang="ko-KR" altLang="en-US"/>
              <a:t>기능</a:t>
            </a:r>
            <a:r>
              <a:rPr lang="ko-KR" altLang="en-US" baseline="0"/>
              <a:t> 등 작성</a:t>
            </a:r>
            <a:endParaRPr lang="en-US" altLang="ko-KR" baseline="0"/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/>
              <a:t>ex) </a:t>
            </a:r>
            <a:r>
              <a:rPr lang="ko-KR" altLang="en-US" baseline="0"/>
              <a:t>기능별 세부 설명</a:t>
            </a:r>
            <a:r>
              <a:rPr lang="en-US" altLang="ko-KR" baseline="0"/>
              <a:t>, </a:t>
            </a:r>
            <a:r>
              <a:rPr lang="ko-KR" altLang="en-US" baseline="0"/>
              <a:t>서비스 주요 특징</a:t>
            </a:r>
            <a:r>
              <a:rPr lang="en-US" altLang="ko-KR" baseline="0"/>
              <a:t> </a:t>
            </a:r>
            <a:r>
              <a:rPr lang="ko-KR" altLang="en-US" baseline="0"/>
              <a:t>등 작성</a:t>
            </a:r>
            <a:endParaRPr lang="en-US" altLang="ko-KR" baseline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B51B1-39F1-17F0-69F3-2662575A2C40}"/>
              </a:ext>
            </a:extLst>
          </p:cNvPr>
          <p:cNvSpPr/>
          <p:nvPr/>
        </p:nvSpPr>
        <p:spPr>
          <a:xfrm>
            <a:off x="2990269" y="1881788"/>
            <a:ext cx="1868058" cy="342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C03CB-F40D-3D95-A024-C0F6242F5A81}"/>
              </a:ext>
            </a:extLst>
          </p:cNvPr>
          <p:cNvSpPr/>
          <p:nvPr/>
        </p:nvSpPr>
        <p:spPr>
          <a:xfrm>
            <a:off x="7333675" y="1881788"/>
            <a:ext cx="1868058" cy="342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F93735-3AB7-0468-4366-2BEB9561E514}"/>
              </a:ext>
            </a:extLst>
          </p:cNvPr>
          <p:cNvSpPr txBox="1"/>
          <p:nvPr/>
        </p:nvSpPr>
        <p:spPr>
          <a:xfrm>
            <a:off x="2990267" y="1555813"/>
            <a:ext cx="3606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400">
                <a:latin typeface="프리젠테이션 6 SemiBold" pitchFamily="2" charset="-127"/>
                <a:ea typeface="프리젠테이션 6 SemiBold" pitchFamily="2" charset="-127"/>
              </a:rPr>
              <a:t>1) </a:t>
            </a:r>
            <a:r>
              <a:rPr lang="ko-KR" altLang="en-US" sz="1400">
                <a:latin typeface="프리젠테이션 6 SemiBold" pitchFamily="2" charset="-127"/>
                <a:ea typeface="프리젠테이션 6 SemiBold" pitchFamily="2" charset="-127"/>
              </a:rPr>
              <a:t>외국인 전용 리뷰 기능</a:t>
            </a:r>
            <a:endParaRPr lang="ko-KR" altLang="en-US" sz="14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F1FB1-6DBF-D833-60D3-455C2DC5003D}"/>
              </a:ext>
            </a:extLst>
          </p:cNvPr>
          <p:cNvSpPr txBox="1"/>
          <p:nvPr/>
        </p:nvSpPr>
        <p:spPr>
          <a:xfrm>
            <a:off x="4858326" y="1863590"/>
            <a:ext cx="186805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100">
                <a:latin typeface="프리젠테이션 6 SemiBold" pitchFamily="2" charset="-127"/>
                <a:ea typeface="프리젠테이션 6 SemiBold" pitchFamily="2" charset="-127"/>
              </a:rPr>
              <a:t>기능 설명</a:t>
            </a:r>
            <a:endParaRPr lang="en-US" altLang="ko-KR" sz="1100">
              <a:latin typeface="프리젠테이션 6 SemiBold" pitchFamily="2" charset="-127"/>
              <a:ea typeface="프리젠테이션 6 SemiBold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회원가입 시 여권번호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국적 등 인증 절차를 통해 외국인임을 확인</a:t>
            </a:r>
          </a:p>
          <a:p>
            <a:pPr algn="just"/>
            <a:endParaRPr lang="ko-KR" altLang="en-US" sz="1100">
              <a:latin typeface="프리젠테이션 4 Regular" pitchFamily="2" charset="-127"/>
              <a:ea typeface="프리젠테이션 4 Regular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관광지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·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맛집 방문 후 사진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후기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별점 작성 가능</a:t>
            </a:r>
          </a:p>
          <a:p>
            <a:pPr algn="just"/>
            <a:endParaRPr lang="ko-KR" altLang="en-US" sz="1100">
              <a:latin typeface="프리젠테이션 4 Regular" pitchFamily="2" charset="-127"/>
              <a:ea typeface="프리젠테이션 4 Regular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리뷰는 자동 번역 기능을 탑재하여 다양한 언어로 제공</a:t>
            </a:r>
            <a:endParaRPr lang="ko-KR" altLang="en-US" sz="11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66C5B9-B548-BE65-40ED-142E54586FB2}"/>
              </a:ext>
            </a:extLst>
          </p:cNvPr>
          <p:cNvSpPr txBox="1"/>
          <p:nvPr/>
        </p:nvSpPr>
        <p:spPr>
          <a:xfrm>
            <a:off x="4858326" y="3870257"/>
            <a:ext cx="186805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100">
                <a:latin typeface="프리젠테이션 6 SemiBold" pitchFamily="2" charset="-127"/>
                <a:ea typeface="프리젠테이션 6 SemiBold" pitchFamily="2" charset="-127"/>
              </a:rPr>
              <a:t>기대효과</a:t>
            </a:r>
            <a:endParaRPr lang="en-US" altLang="ko-KR" sz="1100">
              <a:latin typeface="프리젠테이션 6 SemiBold" pitchFamily="2" charset="-127"/>
              <a:ea typeface="프리젠테이션 6 SemiBold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외국인끼리 공감할 수 있는 생생한 경험 제공</a:t>
            </a:r>
          </a:p>
          <a:p>
            <a:pPr algn="just"/>
            <a:endParaRPr lang="ko-KR" altLang="en-US" sz="1100">
              <a:latin typeface="프리젠테이션 4 Regular" pitchFamily="2" charset="-127"/>
              <a:ea typeface="프리젠테이션 4 Regular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현지인의 홍보성 정보가 아닌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실제 체험 기반의 신뢰도 높은 가이드 형성</a:t>
            </a:r>
          </a:p>
          <a:p>
            <a:pPr algn="just"/>
            <a:endParaRPr lang="ko-KR" altLang="en-US" sz="1100">
              <a:latin typeface="프리젠테이션 4 Regular" pitchFamily="2" charset="-127"/>
              <a:ea typeface="프리젠테이션 4 Regular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다국어 지원으로 글로벌 사용자 유입 확대</a:t>
            </a:r>
            <a:endParaRPr lang="ko-KR" altLang="en-US" sz="11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CAE59E-981F-7C78-2CB1-B87DDD31A7BA}"/>
              </a:ext>
            </a:extLst>
          </p:cNvPr>
          <p:cNvSpPr txBox="1"/>
          <p:nvPr/>
        </p:nvSpPr>
        <p:spPr>
          <a:xfrm>
            <a:off x="9201731" y="1881788"/>
            <a:ext cx="186805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100">
                <a:latin typeface="프리젠테이션 6 SemiBold" pitchFamily="2" charset="-127"/>
                <a:ea typeface="프리젠테이션 6 SemiBold" pitchFamily="2" charset="-127"/>
              </a:rPr>
              <a:t>기능 설명</a:t>
            </a:r>
            <a:endParaRPr lang="en-US" altLang="ko-KR" sz="1100">
              <a:latin typeface="프리젠테이션 6 SemiBold" pitchFamily="2" charset="-127"/>
              <a:ea typeface="프리젠테이션 6 SemiBold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특정 관광지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·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음식점 방문 시 위치 인증으로 뱃지 자동 발급</a:t>
            </a:r>
          </a:p>
          <a:p>
            <a:pPr algn="just"/>
            <a:endParaRPr lang="ko-KR" altLang="en-US" sz="1100">
              <a:latin typeface="프리젠테이션 4 Regular" pitchFamily="2" charset="-127"/>
              <a:ea typeface="프리젠테이션 4 Regular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음식 카테고리별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(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예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떡볶이 마스터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김치 매니아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)·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지역별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(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예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서울 투어러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부산 탐방자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) 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뱃지 부여</a:t>
            </a:r>
          </a:p>
          <a:p>
            <a:pPr algn="just"/>
            <a:endParaRPr lang="ko-KR" altLang="en-US" sz="1100">
              <a:latin typeface="프리젠테이션 4 Regular" pitchFamily="2" charset="-127"/>
              <a:ea typeface="프리젠테이션 4 Regular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뱃지를 리뷰 프로필에 표시하여 신뢰도 높은 리뷰어로 인정</a:t>
            </a:r>
            <a:endParaRPr lang="ko-KR" altLang="en-US" sz="11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08754E-41C9-069B-B614-5F36EC48E46F}"/>
              </a:ext>
            </a:extLst>
          </p:cNvPr>
          <p:cNvSpPr txBox="1"/>
          <p:nvPr/>
        </p:nvSpPr>
        <p:spPr>
          <a:xfrm>
            <a:off x="9201731" y="3888455"/>
            <a:ext cx="186805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100">
                <a:latin typeface="프리젠테이션 6 SemiBold" pitchFamily="2" charset="-127"/>
                <a:ea typeface="프리젠테이션 6 SemiBold" pitchFamily="2" charset="-127"/>
              </a:rPr>
              <a:t>기대효과</a:t>
            </a:r>
            <a:endParaRPr lang="en-US" altLang="ko-KR" sz="1100">
              <a:latin typeface="프리젠테이션 6 SemiBold" pitchFamily="2" charset="-127"/>
              <a:ea typeface="프리젠테이션 6 SemiBold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사용자의 여행 동기 강화 및 지속적인 서비스 이용 유도</a:t>
            </a:r>
          </a:p>
          <a:p>
            <a:pPr algn="just"/>
            <a:endParaRPr lang="ko-KR" altLang="en-US" sz="1100">
              <a:latin typeface="프리젠테이션 4 Regular" pitchFamily="2" charset="-127"/>
              <a:ea typeface="프리젠테이션 4 Regular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게임화 요소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(Gamification)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를 통해 재미와 경쟁심 자극</a:t>
            </a:r>
          </a:p>
          <a:p>
            <a:pPr algn="just"/>
            <a:endParaRPr lang="ko-KR" altLang="en-US" sz="1100">
              <a:latin typeface="프리젠테이션 4 Regular" pitchFamily="2" charset="-127"/>
              <a:ea typeface="프리젠테이션 4 Regular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신뢰도 높은 리뷰어 중심의 정보 생태계 형성</a:t>
            </a:r>
            <a:endParaRPr lang="ko-KR" altLang="en-US" sz="11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7D8645-1F2D-2AFE-3FC1-0A6B438D1FC7}"/>
              </a:ext>
            </a:extLst>
          </p:cNvPr>
          <p:cNvSpPr txBox="1"/>
          <p:nvPr/>
        </p:nvSpPr>
        <p:spPr>
          <a:xfrm>
            <a:off x="7333675" y="1574011"/>
            <a:ext cx="3606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400">
                <a:latin typeface="프리젠테이션 6 SemiBold" pitchFamily="2" charset="-127"/>
                <a:ea typeface="프리젠테이션 6 SemiBold" pitchFamily="2" charset="-127"/>
              </a:rPr>
              <a:t>2) </a:t>
            </a:r>
            <a:r>
              <a:rPr lang="ko-KR" altLang="en-US" sz="1400">
                <a:latin typeface="프리젠테이션 6 SemiBold" pitchFamily="2" charset="-127"/>
                <a:ea typeface="프리젠테이션 6 SemiBold" pitchFamily="2" charset="-127"/>
              </a:rPr>
              <a:t>뱃지 획득 시스템</a:t>
            </a:r>
            <a:r>
              <a:rPr lang="en-US" altLang="ko-KR" sz="1400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endParaRPr lang="ko-KR" altLang="en-US" sz="14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41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1FF63-9BB3-A8B4-B044-9338873AB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82DDC-B3F8-8FCB-6056-03099004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11963399" cy="800101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+mj-lt"/>
              </a:rPr>
              <a:t>3. </a:t>
            </a:r>
            <a:r>
              <a:rPr lang="ko-KR" altLang="en-US" sz="3000" b="1" dirty="0">
                <a:latin typeface="+mj-lt"/>
              </a:rPr>
              <a:t>서비스 상세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00697D-1F0E-F127-7C38-F0729144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5B3F-2F88-42EE-B194-2DB0C54D6554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1A5D04F-AA3E-63FB-B53F-8FD4093EBB59}"/>
              </a:ext>
            </a:extLst>
          </p:cNvPr>
          <p:cNvGraphicFramePr>
            <a:graphicFrameLocks noGrp="1"/>
          </p:cNvGraphicFramePr>
          <p:nvPr/>
        </p:nvGraphicFramePr>
        <p:xfrm>
          <a:off x="663569" y="1386975"/>
          <a:ext cx="10861680" cy="4489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2956">
                  <a:extLst>
                    <a:ext uri="{9D8B030D-6E8A-4147-A177-3AD203B41FA5}">
                      <a16:colId xmlns:a16="http://schemas.microsoft.com/office/drawing/2014/main" val="1293300458"/>
                    </a:ext>
                  </a:extLst>
                </a:gridCol>
                <a:gridCol w="8848724">
                  <a:extLst>
                    <a:ext uri="{9D8B030D-6E8A-4147-A177-3AD203B41FA5}">
                      <a16:colId xmlns:a16="http://schemas.microsoft.com/office/drawing/2014/main" val="4131838691"/>
                    </a:ext>
                  </a:extLst>
                </a:gridCol>
              </a:tblGrid>
              <a:tr h="4489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3-5. </a:t>
                      </a:r>
                      <a:r>
                        <a:rPr lang="ko-KR" altLang="en-US" b="1" dirty="0"/>
                        <a:t>서비스 설명</a:t>
                      </a:r>
                      <a:endParaRPr lang="en-US" altLang="ko-KR" b="1" dirty="0"/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28415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2F7945C-F552-BD4A-8710-03282C16CC67}"/>
              </a:ext>
            </a:extLst>
          </p:cNvPr>
          <p:cNvSpPr/>
          <p:nvPr/>
        </p:nvSpPr>
        <p:spPr>
          <a:xfrm>
            <a:off x="8029574" y="5876925"/>
            <a:ext cx="3495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dirty="0">
                <a:solidFill>
                  <a:srgbClr val="FF0000"/>
                </a:solidFill>
              </a:rPr>
              <a:t>※ </a:t>
            </a:r>
            <a:r>
              <a:rPr lang="ko-KR" altLang="en-US" sz="1400" b="1" dirty="0">
                <a:solidFill>
                  <a:srgbClr val="FF0000"/>
                </a:solidFill>
              </a:rPr>
              <a:t>상기 항목 슬라이드 </a:t>
            </a:r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</a:rPr>
              <a:t>페이지 이내 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7B10C-1083-C412-49C3-909866EDE172}"/>
              </a:ext>
            </a:extLst>
          </p:cNvPr>
          <p:cNvSpPr txBox="1"/>
          <p:nvPr/>
        </p:nvSpPr>
        <p:spPr>
          <a:xfrm>
            <a:off x="3602182" y="64858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/>
              <a:t>개발한 서비스에 대한 특징</a:t>
            </a:r>
            <a:r>
              <a:rPr lang="en-US" altLang="ko-KR"/>
              <a:t>, </a:t>
            </a:r>
            <a:r>
              <a:rPr lang="ko-KR" altLang="en-US"/>
              <a:t>기능</a:t>
            </a:r>
            <a:r>
              <a:rPr lang="ko-KR" altLang="en-US" baseline="0"/>
              <a:t> 등 작성</a:t>
            </a:r>
            <a:endParaRPr lang="en-US" altLang="ko-KR" baseline="0"/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/>
              <a:t>ex) </a:t>
            </a:r>
            <a:r>
              <a:rPr lang="ko-KR" altLang="en-US" baseline="0"/>
              <a:t>기능별 세부 설명</a:t>
            </a:r>
            <a:r>
              <a:rPr lang="en-US" altLang="ko-KR" baseline="0"/>
              <a:t>, </a:t>
            </a:r>
            <a:r>
              <a:rPr lang="ko-KR" altLang="en-US" baseline="0"/>
              <a:t>서비스 주요 특징</a:t>
            </a:r>
            <a:r>
              <a:rPr lang="en-US" altLang="ko-KR" baseline="0"/>
              <a:t> </a:t>
            </a:r>
            <a:r>
              <a:rPr lang="ko-KR" altLang="en-US" baseline="0"/>
              <a:t>등 작성</a:t>
            </a:r>
            <a:endParaRPr lang="en-US" altLang="ko-KR" baseline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0F1AD-E0B8-AC27-E47D-FFED209193A7}"/>
              </a:ext>
            </a:extLst>
          </p:cNvPr>
          <p:cNvSpPr txBox="1"/>
          <p:nvPr/>
        </p:nvSpPr>
        <p:spPr>
          <a:xfrm>
            <a:off x="2990267" y="1555813"/>
            <a:ext cx="3606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400">
                <a:latin typeface="프리젠테이션 6 SemiBold" pitchFamily="2" charset="-127"/>
                <a:ea typeface="프리젠테이션 6 SemiBold" pitchFamily="2" charset="-127"/>
              </a:rPr>
              <a:t>1) </a:t>
            </a:r>
            <a:r>
              <a:rPr lang="ko-KR" altLang="en-US" sz="1400">
                <a:latin typeface="프리젠테이션 6 SemiBold" pitchFamily="2" charset="-127"/>
                <a:ea typeface="프리젠테이션 6 SemiBold" pitchFamily="2" charset="-127"/>
              </a:rPr>
              <a:t>외국인 전용 리뷰 기능</a:t>
            </a:r>
            <a:endParaRPr lang="ko-KR" altLang="en-US" sz="14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3E6C0-4E0B-2C77-E338-91D7A132FB21}"/>
              </a:ext>
            </a:extLst>
          </p:cNvPr>
          <p:cNvSpPr txBox="1"/>
          <p:nvPr/>
        </p:nvSpPr>
        <p:spPr>
          <a:xfrm>
            <a:off x="4858326" y="1863590"/>
            <a:ext cx="186805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100">
                <a:latin typeface="프리젠테이션 6 SemiBold" pitchFamily="2" charset="-127"/>
                <a:ea typeface="프리젠테이션 6 SemiBold" pitchFamily="2" charset="-127"/>
              </a:rPr>
              <a:t>기능 설명</a:t>
            </a:r>
            <a:endParaRPr lang="en-US" altLang="ko-KR" sz="1100">
              <a:latin typeface="프리젠테이션 6 SemiBold" pitchFamily="2" charset="-127"/>
              <a:ea typeface="프리젠테이션 6 SemiBold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관광지나 음식점 방문 시 아이템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(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예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떡볶이 접시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한옥 모형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)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을 획득</a:t>
            </a:r>
          </a:p>
          <a:p>
            <a:pPr algn="just"/>
            <a:endParaRPr lang="ko-KR" altLang="en-US" sz="1100">
              <a:latin typeface="프리젠테이션 4 Regular" pitchFamily="2" charset="-127"/>
              <a:ea typeface="프리젠테이션 4 Regular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획득한 아이템으로 개인 가상 공간인 ‘나의 밥상’ 꾸미기 가능</a:t>
            </a:r>
          </a:p>
          <a:p>
            <a:pPr algn="just"/>
            <a:endParaRPr lang="ko-KR" altLang="en-US" sz="1100">
              <a:latin typeface="프리젠테이션 4 Regular" pitchFamily="2" charset="-127"/>
              <a:ea typeface="프리젠테이션 4 Regular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친구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·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다른 관광객과 밥상 공유 및 비교 가능</a:t>
            </a:r>
            <a:endParaRPr lang="ko-KR" altLang="en-US" sz="11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E187DE-3C14-6FB3-BA31-24520C641C13}"/>
              </a:ext>
            </a:extLst>
          </p:cNvPr>
          <p:cNvSpPr txBox="1"/>
          <p:nvPr/>
        </p:nvSpPr>
        <p:spPr>
          <a:xfrm>
            <a:off x="4858326" y="3870257"/>
            <a:ext cx="186805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100">
                <a:latin typeface="프리젠테이션 6 SemiBold" pitchFamily="2" charset="-127"/>
                <a:ea typeface="프리젠테이션 6 SemiBold" pitchFamily="2" charset="-127"/>
              </a:rPr>
              <a:t>기대효과</a:t>
            </a:r>
            <a:endParaRPr lang="en-US" altLang="ko-KR" sz="1100">
              <a:latin typeface="프리젠테이션 6 SemiBold" pitchFamily="2" charset="-127"/>
              <a:ea typeface="프리젠테이션 6 SemiBold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여행 경험을 단순 기록이 아닌 시각적 성취로 변환</a:t>
            </a:r>
          </a:p>
          <a:p>
            <a:pPr algn="just"/>
            <a:endParaRPr lang="ko-KR" altLang="en-US" sz="1100">
              <a:latin typeface="프리젠테이션 4 Regular" pitchFamily="2" charset="-127"/>
              <a:ea typeface="프리젠테이션 4 Regular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꾸미기 요소를 통한 사용자 몰입도와 플랫폼 체류 시간 증가</a:t>
            </a:r>
          </a:p>
          <a:p>
            <a:pPr algn="just"/>
            <a:endParaRPr lang="ko-KR" altLang="en-US" sz="1100">
              <a:latin typeface="프리젠테이션 4 Regular" pitchFamily="2" charset="-127"/>
              <a:ea typeface="프리젠테이션 4 Regular" pitchFamily="2" charset="-127"/>
            </a:endParaRPr>
          </a:p>
          <a:p>
            <a:pPr algn="just"/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SNS 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공유 유도를 통해 서비스 확산 효과 극대화</a:t>
            </a:r>
            <a:endParaRPr lang="ko-KR" altLang="en-US" sz="11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9489C-7180-4EC0-8755-5AD0AE229A45}"/>
              </a:ext>
            </a:extLst>
          </p:cNvPr>
          <p:cNvSpPr txBox="1"/>
          <p:nvPr/>
        </p:nvSpPr>
        <p:spPr>
          <a:xfrm>
            <a:off x="9201731" y="1881788"/>
            <a:ext cx="186805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100">
                <a:latin typeface="프리젠테이션 6 SemiBold" pitchFamily="2" charset="-127"/>
                <a:ea typeface="프리젠테이션 6 SemiBold" pitchFamily="2" charset="-127"/>
              </a:rPr>
              <a:t>기능 설명</a:t>
            </a:r>
            <a:endParaRPr lang="en-US" altLang="ko-KR" sz="1100">
              <a:latin typeface="프리젠테이션 6 SemiBold" pitchFamily="2" charset="-127"/>
              <a:ea typeface="프리젠테이션 6 SemiBold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아바타를 통해 메타버스 지도 상에서 다른 외국인 관광객과 실시간 접속</a:t>
            </a:r>
          </a:p>
          <a:p>
            <a:pPr algn="just"/>
            <a:endParaRPr lang="ko-KR" altLang="en-US" sz="1100">
              <a:latin typeface="프리젠테이션 4 Regular" pitchFamily="2" charset="-127"/>
              <a:ea typeface="프리젠테이션 4 Regular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채팅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음성 대화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이모티콘 활용 가능</a:t>
            </a:r>
          </a:p>
          <a:p>
            <a:pPr algn="just"/>
            <a:endParaRPr lang="ko-KR" altLang="en-US" sz="1100">
              <a:latin typeface="프리젠테이션 4 Regular" pitchFamily="2" charset="-127"/>
              <a:ea typeface="프리젠테이션 4 Regular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특정 관광지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·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맛집 위치에서만 가능한 지역 기반 대화 기능 제공</a:t>
            </a:r>
            <a:endParaRPr lang="ko-KR" altLang="en-US" sz="11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011F47-8243-A07E-865A-CF0547C2C96C}"/>
              </a:ext>
            </a:extLst>
          </p:cNvPr>
          <p:cNvSpPr txBox="1"/>
          <p:nvPr/>
        </p:nvSpPr>
        <p:spPr>
          <a:xfrm>
            <a:off x="9201731" y="3888455"/>
            <a:ext cx="186805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100">
                <a:latin typeface="프리젠테이션 6 SemiBold" pitchFamily="2" charset="-127"/>
                <a:ea typeface="프리젠테이션 6 SemiBold" pitchFamily="2" charset="-127"/>
              </a:rPr>
              <a:t>기대효과</a:t>
            </a:r>
            <a:endParaRPr lang="en-US" altLang="ko-KR" sz="1100">
              <a:latin typeface="프리젠테이션 6 SemiBold" pitchFamily="2" charset="-127"/>
              <a:ea typeface="프리젠테이션 6 SemiBold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외국인 관광객들만의 커뮤니티 구축</a:t>
            </a:r>
          </a:p>
          <a:p>
            <a:pPr algn="just"/>
            <a:endParaRPr lang="ko-KR" altLang="en-US" sz="1100">
              <a:latin typeface="프리젠테이션 4 Regular" pitchFamily="2" charset="-127"/>
              <a:ea typeface="프리젠테이션 4 Regular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실시간 정보 교류를 통한 여행 만족도 향상</a:t>
            </a:r>
          </a:p>
          <a:p>
            <a:pPr algn="just"/>
            <a:endParaRPr lang="ko-KR" altLang="en-US" sz="1100">
              <a:latin typeface="프리젠테이션 4 Regular" pitchFamily="2" charset="-127"/>
              <a:ea typeface="프리젠테이션 4 Regular" pitchFamily="2" charset="-127"/>
            </a:endParaRPr>
          </a:p>
          <a:p>
            <a:pPr algn="just"/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관광지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·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상점과의 협업 기회 창출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(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홍보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100">
                <a:latin typeface="프리젠테이션 4 Regular" pitchFamily="2" charset="-127"/>
                <a:ea typeface="프리젠테이션 4 Regular" pitchFamily="2" charset="-127"/>
              </a:rPr>
              <a:t>이벤트 등</a:t>
            </a:r>
            <a:r>
              <a:rPr lang="en-US" altLang="ko-KR" sz="1100">
                <a:latin typeface="프리젠테이션 4 Regular" pitchFamily="2" charset="-127"/>
                <a:ea typeface="프리젠테이션 4 Regular" pitchFamily="2" charset="-127"/>
              </a:rPr>
              <a:t>)</a:t>
            </a:r>
            <a:endParaRPr lang="ko-KR" altLang="en-US" sz="11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B72789-FDB0-0306-ED0C-7422ABDEE3D8}"/>
              </a:ext>
            </a:extLst>
          </p:cNvPr>
          <p:cNvSpPr txBox="1"/>
          <p:nvPr/>
        </p:nvSpPr>
        <p:spPr>
          <a:xfrm>
            <a:off x="7333675" y="1574011"/>
            <a:ext cx="3606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400">
                <a:latin typeface="프리젠테이션 6 SemiBold" pitchFamily="2" charset="-127"/>
                <a:ea typeface="프리젠테이션 6 SemiBold" pitchFamily="2" charset="-127"/>
              </a:rPr>
              <a:t>2) </a:t>
            </a:r>
            <a:r>
              <a:rPr lang="ko-KR" altLang="en-US" sz="1400">
                <a:latin typeface="프리젠테이션 6 SemiBold" pitchFamily="2" charset="-127"/>
                <a:ea typeface="프리젠테이션 6 SemiBold" pitchFamily="2" charset="-127"/>
              </a:rPr>
              <a:t>뱃지 획득 시스템</a:t>
            </a:r>
            <a:r>
              <a:rPr lang="en-US" altLang="ko-KR" sz="1400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endParaRPr lang="ko-KR" altLang="en-US" sz="14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993EF9-CEFA-284E-4D7B-85C8274DA682}"/>
              </a:ext>
            </a:extLst>
          </p:cNvPr>
          <p:cNvSpPr/>
          <p:nvPr/>
        </p:nvSpPr>
        <p:spPr>
          <a:xfrm>
            <a:off x="2990269" y="1881788"/>
            <a:ext cx="1868058" cy="342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35D458-B4BD-5FFC-5442-7088CC3D7B9A}"/>
              </a:ext>
            </a:extLst>
          </p:cNvPr>
          <p:cNvSpPr/>
          <p:nvPr/>
        </p:nvSpPr>
        <p:spPr>
          <a:xfrm>
            <a:off x="7333675" y="1881788"/>
            <a:ext cx="1868058" cy="3420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0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0"/>
            <a:ext cx="11963399" cy="800101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+mj-lt"/>
              </a:rPr>
              <a:t>3. </a:t>
            </a:r>
            <a:r>
              <a:rPr lang="ko-KR" altLang="en-US" sz="3000" b="1" dirty="0">
                <a:latin typeface="+mj-lt"/>
              </a:rPr>
              <a:t>서비스 상세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5B3F-2F88-42EE-B194-2DB0C54D6554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18555"/>
              </p:ext>
            </p:extLst>
          </p:nvPr>
        </p:nvGraphicFramePr>
        <p:xfrm>
          <a:off x="663569" y="1386975"/>
          <a:ext cx="10861680" cy="4489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4506">
                  <a:extLst>
                    <a:ext uri="{9D8B030D-6E8A-4147-A177-3AD203B41FA5}">
                      <a16:colId xmlns:a16="http://schemas.microsoft.com/office/drawing/2014/main" val="1293300458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4131838691"/>
                    </a:ext>
                  </a:extLst>
                </a:gridCol>
                <a:gridCol w="6457949">
                  <a:extLst>
                    <a:ext uri="{9D8B030D-6E8A-4147-A177-3AD203B41FA5}">
                      <a16:colId xmlns:a16="http://schemas.microsoft.com/office/drawing/2014/main" val="1278322113"/>
                    </a:ext>
                  </a:extLst>
                </a:gridCol>
              </a:tblGrid>
              <a:tr h="9515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3-6. </a:t>
                      </a:r>
                      <a:r>
                        <a:rPr lang="ko-KR" altLang="en-US" b="1" dirty="0"/>
                        <a:t>지역 특화 서비스 내용</a:t>
                      </a:r>
                      <a:endParaRPr lang="en-US" altLang="ko-KR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* </a:t>
                      </a:r>
                      <a:r>
                        <a:rPr lang="ko-KR" altLang="en-US" sz="1600" b="1" dirty="0"/>
                        <a:t>가점 항목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선택 사항</a:t>
                      </a:r>
                      <a:r>
                        <a:rPr lang="en-US" altLang="ko-KR" sz="1600" b="1" dirty="0"/>
                        <a:t>)</a:t>
                      </a:r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baseline="0" dirty="0"/>
                        <a:t>특화 </a:t>
                      </a:r>
                      <a:r>
                        <a:rPr lang="ko-KR" altLang="en-US" b="1" baseline="0" dirty="0" err="1"/>
                        <a:t>지역명</a:t>
                      </a:r>
                      <a:endParaRPr lang="en-US" altLang="ko-KR" b="1" baseline="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baseline="0" dirty="0"/>
                        <a:t>* </a:t>
                      </a:r>
                      <a:r>
                        <a:rPr lang="ko-KR" altLang="en-US" sz="1600" b="1" baseline="0" dirty="0"/>
                        <a:t>서울 제외</a:t>
                      </a:r>
                      <a:endParaRPr lang="en-US" altLang="ko-KR" sz="1600" b="1" baseline="0" dirty="0"/>
                    </a:p>
                  </a:txBody>
                  <a:tcPr anchor="ctr">
                    <a:solidFill>
                      <a:srgbClr val="AFF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ex) </a:t>
                      </a:r>
                      <a:r>
                        <a:rPr lang="ko-KR" altLang="en-US" baseline="0" dirty="0"/>
                        <a:t>부산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광주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경기도</a:t>
                      </a:r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284151"/>
                  </a:ext>
                </a:extLst>
              </a:tr>
              <a:tr h="3538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b="1" baseline="0" dirty="0"/>
                        <a:t>구현 내용</a:t>
                      </a:r>
                      <a:endParaRPr lang="en-US" altLang="ko-KR" b="1" baseline="0" dirty="0"/>
                    </a:p>
                  </a:txBody>
                  <a:tcPr anchor="ctr">
                    <a:solidFill>
                      <a:srgbClr val="AFFF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aseline="0" dirty="0"/>
                        <a:t>선택한 지역에 대한 서비스 특화 내용</a:t>
                      </a:r>
                      <a:endParaRPr lang="en-US" altLang="ko-KR" baseline="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(</a:t>
                      </a:r>
                      <a:r>
                        <a:rPr lang="ko-KR" altLang="en-US" baseline="0" dirty="0"/>
                        <a:t>지역 특화서비스인 경우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작성 필수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/>
                        <a:t>가점 부여 여부 확인</a:t>
                      </a:r>
                      <a:r>
                        <a:rPr lang="en-US" altLang="ko-KR" baseline="0" dirty="0"/>
                        <a:t>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* </a:t>
                      </a:r>
                      <a:r>
                        <a:rPr lang="ko-KR" altLang="en-US" baseline="0" dirty="0"/>
                        <a:t>지역 특화 서비스 아닌 경우</a:t>
                      </a:r>
                      <a:r>
                        <a:rPr lang="en-US" altLang="ko-KR" baseline="0" dirty="0"/>
                        <a:t>, ‘</a:t>
                      </a:r>
                      <a:r>
                        <a:rPr lang="ko-KR" altLang="en-US" baseline="0" dirty="0"/>
                        <a:t>해당사항 없음</a:t>
                      </a:r>
                      <a:r>
                        <a:rPr lang="en-US" altLang="ko-KR" baseline="0" dirty="0"/>
                        <a:t>’ </a:t>
                      </a:r>
                      <a:r>
                        <a:rPr lang="ko-KR" altLang="en-US" baseline="0" dirty="0"/>
                        <a:t>으로 작성 </a:t>
                      </a:r>
                      <a:endParaRPr lang="en-US" altLang="ko-KR" baseline="0" dirty="0"/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08239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34026" y="5876925"/>
            <a:ext cx="5991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dirty="0">
                <a:solidFill>
                  <a:srgbClr val="FF0000"/>
                </a:solidFill>
              </a:rPr>
              <a:t>※ </a:t>
            </a:r>
            <a:r>
              <a:rPr lang="ko-KR" altLang="en-US" sz="1400" b="1" dirty="0">
                <a:solidFill>
                  <a:srgbClr val="FF0000"/>
                </a:solidFill>
              </a:rPr>
              <a:t>해당 슬라이드 초과 작성 금지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상기 항목 슬라이드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</a:rPr>
              <a:t>페이지 이내 작성</a:t>
            </a:r>
          </a:p>
        </p:txBody>
      </p:sp>
    </p:spTree>
    <p:extLst>
      <p:ext uri="{BB962C8B-B14F-4D97-AF65-F5344CB8AC3E}">
        <p14:creationId xmlns:p14="http://schemas.microsoft.com/office/powerpoint/2010/main" val="16859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0"/>
            <a:ext cx="11963399" cy="800101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latin typeface="+mj-lt"/>
              </a:rPr>
              <a:t>3. </a:t>
            </a:r>
            <a:r>
              <a:rPr lang="ko-KR" altLang="en-US" sz="3000" b="1" dirty="0">
                <a:latin typeface="+mj-lt"/>
              </a:rPr>
              <a:t>서비스 상세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5B3F-2F88-42EE-B194-2DB0C54D6554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854731"/>
              </p:ext>
            </p:extLst>
          </p:nvPr>
        </p:nvGraphicFramePr>
        <p:xfrm>
          <a:off x="663569" y="1386975"/>
          <a:ext cx="10861680" cy="4489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2881">
                  <a:extLst>
                    <a:ext uri="{9D8B030D-6E8A-4147-A177-3AD203B41FA5}">
                      <a16:colId xmlns:a16="http://schemas.microsoft.com/office/drawing/2014/main" val="1293300458"/>
                    </a:ext>
                  </a:extLst>
                </a:gridCol>
                <a:gridCol w="9448799">
                  <a:extLst>
                    <a:ext uri="{9D8B030D-6E8A-4147-A177-3AD203B41FA5}">
                      <a16:colId xmlns:a16="http://schemas.microsoft.com/office/drawing/2014/main" val="4131838691"/>
                    </a:ext>
                  </a:extLst>
                </a:gridCol>
              </a:tblGrid>
              <a:tr h="2244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3-7. </a:t>
                      </a:r>
                      <a:r>
                        <a:rPr lang="ko-KR" altLang="en-US" sz="1400" b="1" dirty="0"/>
                        <a:t>서비스 독창성</a:t>
                      </a:r>
                      <a:endParaRPr lang="en-US" altLang="ko-KR" sz="1400" b="1" dirty="0"/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284151"/>
                  </a:ext>
                </a:extLst>
              </a:tr>
              <a:tr h="22449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3-8.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/>
                        <a:t>서비스 발전 계획</a:t>
                      </a:r>
                      <a:endParaRPr lang="en-US" altLang="ko-KR" sz="1400" b="1" dirty="0"/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40189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34026" y="5876925"/>
            <a:ext cx="5991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400" b="1" dirty="0">
                <a:solidFill>
                  <a:srgbClr val="FF0000"/>
                </a:solidFill>
              </a:rPr>
              <a:t>※ </a:t>
            </a:r>
            <a:r>
              <a:rPr lang="ko-KR" altLang="en-US" sz="1400" b="1" dirty="0">
                <a:solidFill>
                  <a:srgbClr val="FF0000"/>
                </a:solidFill>
              </a:rPr>
              <a:t>해당 슬라이드 초과 작성 금지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상기 항목 슬라이드 </a:t>
            </a:r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</a:rPr>
              <a:t>페이지 이내 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7AE888-8BF4-28F4-63F0-3E72D428BE89}"/>
              </a:ext>
            </a:extLst>
          </p:cNvPr>
          <p:cNvSpPr txBox="1"/>
          <p:nvPr/>
        </p:nvSpPr>
        <p:spPr>
          <a:xfrm>
            <a:off x="2266949" y="1620084"/>
            <a:ext cx="2933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latin typeface="프리젠테이션 6 SemiBold" pitchFamily="2" charset="-127"/>
                <a:ea typeface="프리젠테이션 6 SemiBold" pitchFamily="2" charset="-127"/>
              </a:rPr>
              <a:t>외국인 전용 리뷰 기반의 신뢰도 높은 정보 제공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47DE4-7863-F044-59DA-1E0EEA6B80AD}"/>
              </a:ext>
            </a:extLst>
          </p:cNvPr>
          <p:cNvSpPr txBox="1"/>
          <p:nvPr/>
        </p:nvSpPr>
        <p:spPr>
          <a:xfrm>
            <a:off x="5115212" y="1599887"/>
            <a:ext cx="32477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latin typeface="프리젠테이션 6 SemiBold" pitchFamily="2" charset="-127"/>
                <a:ea typeface="프리젠테이션 6 SemiBold" pitchFamily="2" charset="-127"/>
              </a:rPr>
              <a:t>게임화 요소를 통한 참여와 몰입 강화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F8DA-A0C1-54D0-3944-6BF687239C1B}"/>
              </a:ext>
            </a:extLst>
          </p:cNvPr>
          <p:cNvSpPr txBox="1"/>
          <p:nvPr/>
        </p:nvSpPr>
        <p:spPr>
          <a:xfrm>
            <a:off x="8277512" y="1629559"/>
            <a:ext cx="32477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latin typeface="프리젠테이션 6 SemiBold" pitchFamily="2" charset="-127"/>
                <a:ea typeface="프리젠테이션 6 SemiBold" pitchFamily="2" charset="-127"/>
              </a:rPr>
              <a:t>메타버스 공간 내 실시간 커뮤니티 형성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E3BF9-E625-959A-1C5C-8B5C56DBB0E9}"/>
              </a:ext>
            </a:extLst>
          </p:cNvPr>
          <p:cNvSpPr txBox="1"/>
          <p:nvPr/>
        </p:nvSpPr>
        <p:spPr>
          <a:xfrm>
            <a:off x="2266949" y="1953070"/>
            <a:ext cx="30979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대부분의 기존 관광 플랫폼</a:t>
            </a:r>
            <a:r>
              <a:rPr lang="en-US" altLang="ko-KR" sz="1200">
                <a:latin typeface="프리젠테이션 4 Regular" pitchFamily="2" charset="-127"/>
                <a:ea typeface="프리젠테이션 4 Regular" pitchFamily="2" charset="-127"/>
              </a:rPr>
              <a:t>(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구글맵</a:t>
            </a:r>
            <a:r>
              <a:rPr lang="en-US" altLang="ko-KR" sz="120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트립어드바이저 등</a:t>
            </a:r>
            <a:r>
              <a:rPr lang="en-US" altLang="ko-KR" sz="1200">
                <a:latin typeface="프리젠테이션 4 Regular" pitchFamily="2" charset="-127"/>
                <a:ea typeface="프리젠테이션 4 Regular" pitchFamily="2" charset="-127"/>
              </a:rPr>
              <a:t>)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은 현지인과 외국인의 리뷰가 혼재되어 있어 외국인 입장에서 체감하기 어려운 부분이 존재함</a:t>
            </a:r>
            <a:r>
              <a:rPr lang="en-US" altLang="ko-KR" sz="1200">
                <a:latin typeface="프리젠테이션 4 Regular" pitchFamily="2" charset="-127"/>
                <a:ea typeface="프리젠테이션 4 Regular" pitchFamily="2" charset="-127"/>
              </a:rPr>
              <a:t>. 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반면 본 서비스는 </a:t>
            </a:r>
            <a:r>
              <a:rPr lang="ko-KR" altLang="en-US" sz="1200" b="1">
                <a:latin typeface="프리젠테이션 4 Regular" pitchFamily="2" charset="-127"/>
                <a:ea typeface="프리젠테이션 4 Regular" pitchFamily="2" charset="-127"/>
              </a:rPr>
              <a:t>외국인 관광객만 작성할 수 있는 리뷰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를 제공함으로써</a:t>
            </a:r>
            <a:r>
              <a:rPr lang="en-US" altLang="ko-KR" sz="120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같은 시선에서 공감할 수 있는 여행 경험을 공유하게 함</a:t>
            </a:r>
            <a:r>
              <a:rPr lang="en-US" altLang="ko-KR" sz="1200">
                <a:latin typeface="프리젠테이션 4 Regular" pitchFamily="2" charset="-127"/>
                <a:ea typeface="프리젠테이션 4 Regular" pitchFamily="2" charset="-127"/>
              </a:rPr>
              <a:t>. 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이를 통해 여행자가 실제로 체감하는 불편</a:t>
            </a:r>
            <a:r>
              <a:rPr lang="en-US" altLang="ko-KR" sz="1200">
                <a:latin typeface="프리젠테이션 4 Regular" pitchFamily="2" charset="-127"/>
                <a:ea typeface="프리젠테이션 4 Regular" pitchFamily="2" charset="-127"/>
              </a:rPr>
              <a:t>·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재미</a:t>
            </a:r>
            <a:r>
              <a:rPr lang="en-US" altLang="ko-KR" sz="1200">
                <a:latin typeface="프리젠테이션 4 Regular" pitchFamily="2" charset="-127"/>
                <a:ea typeface="프리젠테이션 4 Regular" pitchFamily="2" charset="-127"/>
              </a:rPr>
              <a:t>·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추천 요소가 그대로 반영된 신뢰도 높은 정보를 제공하는 것이 차별화된 특징임</a:t>
            </a:r>
            <a:r>
              <a:rPr lang="en-US" altLang="ko-KR" sz="1200">
                <a:latin typeface="프리젠테이션 4 Regular" pitchFamily="2" charset="-127"/>
                <a:ea typeface="프리젠테이션 4 Regular" pitchFamily="2" charset="-127"/>
              </a:rPr>
              <a:t>.</a:t>
            </a:r>
            <a:endParaRPr lang="ko-KR" altLang="en-US" sz="120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6E3CCE-0D62-DD17-4636-676581FC1B23}"/>
              </a:ext>
            </a:extLst>
          </p:cNvPr>
          <p:cNvSpPr txBox="1"/>
          <p:nvPr/>
        </p:nvSpPr>
        <p:spPr>
          <a:xfrm>
            <a:off x="5493612" y="1910035"/>
            <a:ext cx="30979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기존 관광 플랫폼은 정보 소비 중심이지만</a:t>
            </a:r>
            <a:r>
              <a:rPr lang="en-US" altLang="ko-KR" sz="120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본 서비스는 </a:t>
            </a:r>
            <a:r>
              <a:rPr lang="ko-KR" altLang="en-US" sz="1200" b="1">
                <a:latin typeface="프리젠테이션 4 Regular" pitchFamily="2" charset="-127"/>
                <a:ea typeface="프리젠테이션 4 Regular" pitchFamily="2" charset="-127"/>
              </a:rPr>
              <a:t>뱃지 시스템과 밥상 꾸미기 기능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을 통해 관광 경험을 게임화함</a:t>
            </a:r>
            <a:r>
              <a:rPr lang="en-US" altLang="ko-KR" sz="1200">
                <a:latin typeface="프리젠테이션 4 Regular" pitchFamily="2" charset="-127"/>
                <a:ea typeface="프리젠테이션 4 Regular" pitchFamily="2" charset="-127"/>
              </a:rPr>
              <a:t>. 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관광지 방문이나 음식을 체험할 때마다 뱃지를 획득하고</a:t>
            </a:r>
            <a:r>
              <a:rPr lang="en-US" altLang="ko-KR" sz="120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이를 모아 신뢰도 높은 리뷰어로 인정받을 수 있음</a:t>
            </a:r>
            <a:r>
              <a:rPr lang="en-US" altLang="ko-KR" sz="1200">
                <a:latin typeface="프리젠테이션 4 Regular" pitchFamily="2" charset="-127"/>
                <a:ea typeface="프리젠테이션 4 Regular" pitchFamily="2" charset="-127"/>
              </a:rPr>
              <a:t>. 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또한 여행 과정에서 얻은 아이템으로 ‘나의 밥상’을 꾸밀 수 있어</a:t>
            </a:r>
            <a:r>
              <a:rPr lang="en-US" altLang="ko-KR" sz="120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기록이 아닌 성취와 재미로 여행을 재구성함</a:t>
            </a:r>
            <a:r>
              <a:rPr lang="en-US" altLang="ko-KR" sz="1200">
                <a:latin typeface="프리젠테이션 4 Regular" pitchFamily="2" charset="-127"/>
                <a:ea typeface="프리젠테이션 4 Regular" pitchFamily="2" charset="-127"/>
              </a:rPr>
              <a:t>. 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이러한 </a:t>
            </a:r>
            <a:r>
              <a:rPr lang="ko-KR" altLang="en-US" sz="1200" b="1">
                <a:latin typeface="프리젠테이션 4 Regular" pitchFamily="2" charset="-127"/>
                <a:ea typeface="프리젠테이션 4 Regular" pitchFamily="2" charset="-127"/>
              </a:rPr>
              <a:t>게이미피케이션 구조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는 사용자 몰입도를 높이고 장기적인 서비스 이용을 유도함</a:t>
            </a:r>
            <a:r>
              <a:rPr lang="en-US" altLang="ko-KR" sz="1200">
                <a:latin typeface="프리젠테이션 4 Regular" pitchFamily="2" charset="-127"/>
                <a:ea typeface="프리젠테이션 4 Regular" pitchFamily="2" charset="-127"/>
              </a:rPr>
              <a:t>.</a:t>
            </a:r>
            <a:endParaRPr lang="ko-KR" altLang="en-US" sz="120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607B8F-E53B-745A-2D16-A637C6EBD924}"/>
              </a:ext>
            </a:extLst>
          </p:cNvPr>
          <p:cNvSpPr txBox="1"/>
          <p:nvPr/>
        </p:nvSpPr>
        <p:spPr>
          <a:xfrm>
            <a:off x="8667747" y="1953070"/>
            <a:ext cx="28575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여행 플랫폼이 일방적 정보 제공에 머무르는 것과 달리</a:t>
            </a:r>
            <a:r>
              <a:rPr lang="en-US" altLang="ko-KR" sz="120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본 서비스는 </a:t>
            </a:r>
            <a:r>
              <a:rPr lang="ko-KR" altLang="en-US" sz="1200" b="1">
                <a:latin typeface="프리젠테이션 4 Regular" pitchFamily="2" charset="-127"/>
                <a:ea typeface="프리젠테이션 4 Regular" pitchFamily="2" charset="-127"/>
              </a:rPr>
              <a:t>메타버스 공간 내에서 외국인 관광객 간 실시간 소통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이 가능함</a:t>
            </a:r>
            <a:r>
              <a:rPr lang="en-US" altLang="ko-KR" sz="1200">
                <a:latin typeface="프리젠테이션 4 Regular" pitchFamily="2" charset="-127"/>
                <a:ea typeface="프리젠테이션 4 Regular" pitchFamily="2" charset="-127"/>
              </a:rPr>
              <a:t>. 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아바타를 통해 다른 관광객과 채팅하고 여행지를 추천하거나 팁을 공유하며</a:t>
            </a:r>
            <a:r>
              <a:rPr lang="en-US" altLang="ko-KR" sz="120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특정 관광지 위치에서만 가능한 지역 기반 대화 기능도 제공함</a:t>
            </a:r>
            <a:r>
              <a:rPr lang="en-US" altLang="ko-KR" sz="1200">
                <a:latin typeface="프리젠테이션 4 Regular" pitchFamily="2" charset="-127"/>
                <a:ea typeface="프리젠테이션 4 Regular" pitchFamily="2" charset="-127"/>
              </a:rPr>
              <a:t>. 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이는 관광객 개별의 경험을 넘어</a:t>
            </a:r>
            <a:r>
              <a:rPr lang="en-US" altLang="ko-KR" sz="120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200" b="1">
                <a:latin typeface="프리젠테이션 4 Regular" pitchFamily="2" charset="-127"/>
                <a:ea typeface="프리젠테이션 4 Regular" pitchFamily="2" charset="-127"/>
              </a:rPr>
              <a:t>외국인 전용 커뮤니티</a:t>
            </a:r>
            <a:r>
              <a:rPr lang="ko-KR" altLang="en-US" sz="1200">
                <a:latin typeface="프리젠테이션 4 Regular" pitchFamily="2" charset="-127"/>
                <a:ea typeface="프리젠테이션 4 Regular" pitchFamily="2" charset="-127"/>
              </a:rPr>
              <a:t>로 확장되어 지속적인 정보 교류와 네트워크 형성을 가능하게 함</a:t>
            </a:r>
            <a:r>
              <a:rPr lang="en-US" altLang="ko-KR" sz="120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6C0187DA-DEBD-6356-BC6D-9B0BC5DDC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051" y="3681729"/>
            <a:ext cx="303159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서비스 고도화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프리젠테이션 6 SemiBold" pitchFamily="2" charset="-127"/>
              <a:ea typeface="프리젠테이션 6 SemiBold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프리젠테이션 4 Regular" pitchFamily="2" charset="-127"/>
                <a:ea typeface="프리젠테이션 4 Regular" pitchFamily="2" charset="-127"/>
              </a:rPr>
              <a:t>외국인 리뷰 자동 번역 및 다국어 지원 강화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프리젠테이션 4 Regular" pitchFamily="2" charset="-127"/>
                <a:ea typeface="프리젠테이션 4 Regular" pitchFamily="2" charset="-127"/>
              </a:rPr>
              <a:t>AI 기반 추천 알고리즘 도입으로 맞춤형 관광 코스 제공</a:t>
            </a:r>
            <a:endParaRPr kumimoji="0" lang="en-US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프리젠테이션 4 Regular" pitchFamily="2" charset="-127"/>
              <a:ea typeface="프리젠테이션 4 Regular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프리젠테이션 4 Regular" pitchFamily="2" charset="-127"/>
              <a:ea typeface="프리젠테이션 4 Regular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콘텐츠 확장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프리젠테이션 6 SemiBold" pitchFamily="2" charset="-127"/>
              <a:ea typeface="프리젠테이션 6 SemiBold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프리젠테이션 4 Regular" pitchFamily="2" charset="-127"/>
                <a:ea typeface="프리젠테이션 4 Regular" pitchFamily="2" charset="-127"/>
              </a:rPr>
              <a:t>음식·문화·체험형 프로그램까지 범위 확대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프리젠테이션 4 Regular" pitchFamily="2" charset="-127"/>
                <a:ea typeface="프리젠테이션 4 Regular" pitchFamily="2" charset="-127"/>
              </a:rPr>
              <a:t>지역 특산품, 축제 등과 연계한 메타버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프리젠테이션 4 Regular" pitchFamily="2" charset="-127"/>
                <a:ea typeface="프리젠테이션 4 Regular" pitchFamily="2" charset="-127"/>
              </a:rPr>
              <a:t>스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프리젠테이션 4 Regular" pitchFamily="2" charset="-127"/>
                <a:ea typeface="프리젠테이션 4 Regular" pitchFamily="2" charset="-127"/>
              </a:rPr>
              <a:t> 콘텐츠 추가</a:t>
            </a:r>
            <a:endParaRPr kumimoji="0" lang="en-US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프리젠테이션 4 Regular" pitchFamily="2" charset="-127"/>
              <a:ea typeface="프리젠테이션 4 Regular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프리젠테이션 4 Regular" pitchFamily="2" charset="-127"/>
              <a:ea typeface="프리젠테이션 4 Regular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커뮤니티 강화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프리젠테이션 6 SemiBold" pitchFamily="2" charset="-127"/>
              <a:ea typeface="프리젠테이션 6 SemiBold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프리젠테이션 4 Regular" pitchFamily="2" charset="-127"/>
                <a:ea typeface="프리젠테이션 4 Regular" pitchFamily="2" charset="-127"/>
              </a:rPr>
              <a:t>리뷰어 등급제와 리워드 제도 도입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프리젠테이션 4 Regular" pitchFamily="2" charset="-127"/>
                <a:ea typeface="프리젠테이션 4 Regular" pitchFamily="2" charset="-127"/>
              </a:rPr>
              <a:t>관광객 간 그룹 여행 매칭 기능 신설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2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1560</Words>
  <Application>Microsoft Office PowerPoint</Application>
  <PresentationFormat>와이드스크린</PresentationFormat>
  <Paragraphs>197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Pretendard ExtraBold</vt:lpstr>
      <vt:lpstr>Pretendard SemiBold</vt:lpstr>
      <vt:lpstr>프리젠테이션 4 Regular</vt:lpstr>
      <vt:lpstr>프리젠테이션 6 SemiBold</vt:lpstr>
      <vt:lpstr>Arial</vt:lpstr>
      <vt:lpstr>Calibri</vt:lpstr>
      <vt:lpstr>Office 테마</vt:lpstr>
      <vt:lpstr>PowerPoint 프레젠테이션</vt:lpstr>
      <vt:lpstr>1. 팀 소개</vt:lpstr>
      <vt:lpstr>2. 서비스 소개</vt:lpstr>
      <vt:lpstr>3. 서비스 상세</vt:lpstr>
      <vt:lpstr>3. 서비스 상세</vt:lpstr>
      <vt:lpstr>3. 서비스 상세</vt:lpstr>
      <vt:lpstr>3. 서비스 상세</vt:lpstr>
      <vt:lpstr>3. 서비스 상세</vt:lpstr>
      <vt:lpstr>3. 서비스 상세</vt:lpstr>
      <vt:lpstr>4. 서비스 흐름도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영천 김</dc:creator>
  <cp:lastModifiedBy>문덕룡</cp:lastModifiedBy>
  <cp:revision>186</cp:revision>
  <dcterms:created xsi:type="dcterms:W3CDTF">2024-04-18T01:43:28Z</dcterms:created>
  <dcterms:modified xsi:type="dcterms:W3CDTF">2025-09-14T09:07:42Z</dcterms:modified>
</cp:coreProperties>
</file>