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03" d="100"/>
          <a:sy n="103" d="100"/>
        </p:scale>
        <p:origin x="126"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3B5E6AB-FEF8-4A1F-8297-906E7F5FB941}"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925A7-DC38-4CAC-A664-2C24102ABFA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87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E6AB-FEF8-4A1F-8297-906E7F5FB941}"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925A7-DC38-4CAC-A664-2C24102ABFA0}" type="slidenum">
              <a:rPr lang="en-US" smtClean="0"/>
              <a:t>‹#›</a:t>
            </a:fld>
            <a:endParaRPr lang="en-US"/>
          </a:p>
        </p:txBody>
      </p:sp>
    </p:spTree>
    <p:extLst>
      <p:ext uri="{BB962C8B-B14F-4D97-AF65-F5344CB8AC3E}">
        <p14:creationId xmlns:p14="http://schemas.microsoft.com/office/powerpoint/2010/main" val="428837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E6AB-FEF8-4A1F-8297-906E7F5FB941}"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925A7-DC38-4CAC-A664-2C24102ABFA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20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E6AB-FEF8-4A1F-8297-906E7F5FB941}"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925A7-DC38-4CAC-A664-2C24102ABFA0}" type="slidenum">
              <a:rPr lang="en-US" smtClean="0"/>
              <a:t>‹#›</a:t>
            </a:fld>
            <a:endParaRPr lang="en-US"/>
          </a:p>
        </p:txBody>
      </p:sp>
    </p:spTree>
    <p:extLst>
      <p:ext uri="{BB962C8B-B14F-4D97-AF65-F5344CB8AC3E}">
        <p14:creationId xmlns:p14="http://schemas.microsoft.com/office/powerpoint/2010/main" val="208409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E6AB-FEF8-4A1F-8297-906E7F5FB941}"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925A7-DC38-4CAC-A664-2C24102ABFA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98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5E6AB-FEF8-4A1F-8297-906E7F5FB941}"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925A7-DC38-4CAC-A664-2C24102ABFA0}" type="slidenum">
              <a:rPr lang="en-US" smtClean="0"/>
              <a:t>‹#›</a:t>
            </a:fld>
            <a:endParaRPr lang="en-US"/>
          </a:p>
        </p:txBody>
      </p:sp>
    </p:spTree>
    <p:extLst>
      <p:ext uri="{BB962C8B-B14F-4D97-AF65-F5344CB8AC3E}">
        <p14:creationId xmlns:p14="http://schemas.microsoft.com/office/powerpoint/2010/main" val="324657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5E6AB-FEF8-4A1F-8297-906E7F5FB941}"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925A7-DC38-4CAC-A664-2C24102ABFA0}" type="slidenum">
              <a:rPr lang="en-US" smtClean="0"/>
              <a:t>‹#›</a:t>
            </a:fld>
            <a:endParaRPr lang="en-US"/>
          </a:p>
        </p:txBody>
      </p:sp>
    </p:spTree>
    <p:extLst>
      <p:ext uri="{BB962C8B-B14F-4D97-AF65-F5344CB8AC3E}">
        <p14:creationId xmlns:p14="http://schemas.microsoft.com/office/powerpoint/2010/main" val="285249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5E6AB-FEF8-4A1F-8297-906E7F5FB941}"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925A7-DC38-4CAC-A664-2C24102ABFA0}" type="slidenum">
              <a:rPr lang="en-US" smtClean="0"/>
              <a:t>‹#›</a:t>
            </a:fld>
            <a:endParaRPr lang="en-US"/>
          </a:p>
        </p:txBody>
      </p:sp>
    </p:spTree>
    <p:extLst>
      <p:ext uri="{BB962C8B-B14F-4D97-AF65-F5344CB8AC3E}">
        <p14:creationId xmlns:p14="http://schemas.microsoft.com/office/powerpoint/2010/main" val="242437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5E6AB-FEF8-4A1F-8297-906E7F5FB941}"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925A7-DC38-4CAC-A664-2C24102ABFA0}" type="slidenum">
              <a:rPr lang="en-US" smtClean="0"/>
              <a:t>‹#›</a:t>
            </a:fld>
            <a:endParaRPr lang="en-US"/>
          </a:p>
        </p:txBody>
      </p:sp>
    </p:spTree>
    <p:extLst>
      <p:ext uri="{BB962C8B-B14F-4D97-AF65-F5344CB8AC3E}">
        <p14:creationId xmlns:p14="http://schemas.microsoft.com/office/powerpoint/2010/main" val="416371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5E6AB-FEF8-4A1F-8297-906E7F5FB941}"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925A7-DC38-4CAC-A664-2C24102ABFA0}" type="slidenum">
              <a:rPr lang="en-US" smtClean="0"/>
              <a:t>‹#›</a:t>
            </a:fld>
            <a:endParaRPr lang="en-US"/>
          </a:p>
        </p:txBody>
      </p:sp>
    </p:spTree>
    <p:extLst>
      <p:ext uri="{BB962C8B-B14F-4D97-AF65-F5344CB8AC3E}">
        <p14:creationId xmlns:p14="http://schemas.microsoft.com/office/powerpoint/2010/main" val="106671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5E6AB-FEF8-4A1F-8297-906E7F5FB941}"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925A7-DC38-4CAC-A664-2C24102ABFA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98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B5E6AB-FEF8-4A1F-8297-906E7F5FB941}" type="datetimeFigureOut">
              <a:rPr lang="en-US" smtClean="0"/>
              <a:t>6/12/2020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8925A7-DC38-4CAC-A664-2C24102ABFA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787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FEFFF-75CB-432B-A7E3-6CDF54A6BD1C}"/>
              </a:ext>
            </a:extLst>
          </p:cNvPr>
          <p:cNvSpPr>
            <a:spLocks noGrp="1"/>
          </p:cNvSpPr>
          <p:nvPr>
            <p:ph type="ctrTitle"/>
          </p:nvPr>
        </p:nvSpPr>
        <p:spPr>
          <a:xfrm>
            <a:off x="613611" y="685892"/>
            <a:ext cx="3566407" cy="3794020"/>
          </a:xfrm>
        </p:spPr>
        <p:txBody>
          <a:bodyPr anchor="b">
            <a:normAutofit/>
          </a:bodyPr>
          <a:lstStyle/>
          <a:p>
            <a:r>
              <a:rPr lang="en-US" sz="3700" b="1"/>
              <a:t>Battle of the neighborhoods</a:t>
            </a:r>
            <a:br>
              <a:rPr lang="en-US" sz="3700" b="1"/>
            </a:br>
            <a:r>
              <a:rPr lang="en-US" sz="3700" b="1"/>
              <a:t>Capstone</a:t>
            </a:r>
            <a:br>
              <a:rPr lang="en-US" sz="3700" b="1"/>
            </a:br>
            <a:endParaRPr lang="en-US" sz="3700"/>
          </a:p>
        </p:txBody>
      </p:sp>
      <p:cxnSp>
        <p:nvCxnSpPr>
          <p:cNvPr id="13" name="Straight Connector 1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5557" y="4593863"/>
            <a:ext cx="2926080" cy="0"/>
          </a:xfrm>
          <a:prstGeom prst="line">
            <a:avLst/>
          </a:prstGeom>
          <a:ln w="19050">
            <a:solidFill>
              <a:srgbClr val="F8957C"/>
            </a:solidFill>
          </a:ln>
        </p:spPr>
        <p:style>
          <a:lnRef idx="1">
            <a:schemeClr val="accent1"/>
          </a:lnRef>
          <a:fillRef idx="0">
            <a:schemeClr val="accent1"/>
          </a:fillRef>
          <a:effectRef idx="0">
            <a:schemeClr val="accent1"/>
          </a:effectRef>
          <a:fontRef idx="minor">
            <a:schemeClr val="tx1"/>
          </a:fontRef>
        </p:style>
      </p:cxnSp>
      <p:pic>
        <p:nvPicPr>
          <p:cNvPr id="5" name="Picture 4" descr="A large body of water with a city in the background&#10;&#10;Description automatically generated">
            <a:extLst>
              <a:ext uri="{FF2B5EF4-FFF2-40B4-BE49-F238E27FC236}">
                <a16:creationId xmlns:a16="http://schemas.microsoft.com/office/drawing/2014/main" id="{1697F644-6BA9-452A-A05E-DE63DC416D22}"/>
              </a:ext>
            </a:extLst>
          </p:cNvPr>
          <p:cNvPicPr>
            <a:picLocks noChangeAspect="1"/>
          </p:cNvPicPr>
          <p:nvPr/>
        </p:nvPicPr>
        <p:blipFill rotWithShape="1">
          <a:blip r:embed="rId2">
            <a:extLst>
              <a:ext uri="{28A0092B-C50C-407E-A947-70E740481C1C}">
                <a14:useLocalDpi xmlns:a14="http://schemas.microsoft.com/office/drawing/2010/main" val="0"/>
              </a:ext>
            </a:extLst>
          </a:blip>
          <a:srcRect l="5523" r="21149" b="-2"/>
          <a:stretch/>
        </p:blipFill>
        <p:spPr>
          <a:xfrm>
            <a:off x="4658258" y="975"/>
            <a:ext cx="7533742" cy="6858000"/>
          </a:xfrm>
          <a:prstGeom prst="rect">
            <a:avLst/>
          </a:prstGeom>
        </p:spPr>
      </p:pic>
    </p:spTree>
    <p:extLst>
      <p:ext uri="{BB962C8B-B14F-4D97-AF65-F5344CB8AC3E}">
        <p14:creationId xmlns:p14="http://schemas.microsoft.com/office/powerpoint/2010/main" val="385510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F09E-E0C7-4398-A043-2C5F360AC149}"/>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08C608EE-B9BF-45F5-A235-4F825E2114BF}"/>
              </a:ext>
            </a:extLst>
          </p:cNvPr>
          <p:cNvSpPr>
            <a:spLocks noGrp="1"/>
          </p:cNvSpPr>
          <p:nvPr>
            <p:ph idx="1"/>
          </p:nvPr>
        </p:nvSpPr>
        <p:spPr/>
        <p:txBody>
          <a:bodyPr>
            <a:normAutofit lnSpcReduction="10000"/>
          </a:bodyPr>
          <a:lstStyle/>
          <a:p>
            <a:r>
              <a:rPr lang="en-US" dirty="0"/>
              <a:t>This project will help us determine and visualise where it is most optimum to establish a steak and grill restaurant in Galway. Galway is situated on the west coast of Ireland with a population greater than 250,000. It is renowned for its vibrant lifestyle and for hosting numerous festivals, celebrations and events such as The Galway Arts Festival. In 2018, it was named the European Region of Gastronomy. The city is currently the European Capital of Culture for 2020, alongside Rijeka, Croatia. Alongside its strong cultural presence, it leads the way in medicine, pharmaceutical research and biomedical multinational companies. </a:t>
            </a:r>
          </a:p>
          <a:p>
            <a:endParaRPr lang="en-US" dirty="0"/>
          </a:p>
          <a:p>
            <a:r>
              <a:rPr lang="en-US" dirty="0"/>
              <a:t>The reason we choose to locate for a steakhouse and grill restaurant is to take advantage of the high quality meat in the west coast of Ireland and the availability of fresh fish from the Atlantic.</a:t>
            </a:r>
          </a:p>
          <a:p>
            <a:endParaRPr lang="en-US" dirty="0"/>
          </a:p>
        </p:txBody>
      </p:sp>
    </p:spTree>
    <p:extLst>
      <p:ext uri="{BB962C8B-B14F-4D97-AF65-F5344CB8AC3E}">
        <p14:creationId xmlns:p14="http://schemas.microsoft.com/office/powerpoint/2010/main" val="42495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F09E-E0C7-4398-A043-2C5F360AC14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8C608EE-B9BF-45F5-A235-4F825E2114BF}"/>
              </a:ext>
            </a:extLst>
          </p:cNvPr>
          <p:cNvSpPr>
            <a:spLocks noGrp="1"/>
          </p:cNvSpPr>
          <p:nvPr>
            <p:ph idx="1"/>
          </p:nvPr>
        </p:nvSpPr>
        <p:spPr/>
        <p:txBody>
          <a:bodyPr>
            <a:normAutofit lnSpcReduction="10000"/>
          </a:bodyPr>
          <a:lstStyle/>
          <a:p>
            <a:r>
              <a:rPr lang="en-US" dirty="0"/>
              <a:t>The data used in this project is taken from readily available data online. We will scrap and then parse this data using the </a:t>
            </a:r>
            <a:r>
              <a:rPr lang="en-US" dirty="0" err="1"/>
              <a:t>beautifulsoup</a:t>
            </a:r>
            <a:r>
              <a:rPr lang="en-US" dirty="0"/>
              <a:t> package. </a:t>
            </a:r>
          </a:p>
          <a:p>
            <a:r>
              <a:rPr lang="en-US" dirty="0"/>
              <a:t>Location and venue data will then be added using the foursquare api which will help us in our analysis. The report will outline the top ten venues for each neighborhood using the mean count of venues. Ideally we would prefer not to open near another restaurant to avoid competition. The idea would be that the customer base would travel to this location to enjoy the meal. Ample car parking facilities especially away from busy areas would be preferred. Combining traffic location was preferred yet no public free data was available. </a:t>
            </a:r>
          </a:p>
          <a:p>
            <a:endParaRPr lang="en-US" dirty="0"/>
          </a:p>
          <a:p>
            <a:r>
              <a:rPr lang="en-US" dirty="0"/>
              <a:t>We further cluster neighborhoods using the </a:t>
            </a:r>
            <a:r>
              <a:rPr lang="en-US" dirty="0" err="1"/>
              <a:t>knn</a:t>
            </a:r>
            <a:r>
              <a:rPr lang="en-US" dirty="0"/>
              <a:t> algorithm and will post their locations using folium alongside the data from foursquare to infer the data.  </a:t>
            </a:r>
          </a:p>
        </p:txBody>
      </p:sp>
    </p:spTree>
    <p:extLst>
      <p:ext uri="{BB962C8B-B14F-4D97-AF65-F5344CB8AC3E}">
        <p14:creationId xmlns:p14="http://schemas.microsoft.com/office/powerpoint/2010/main" val="311546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2F09E-E0C7-4398-A043-2C5F360AC149}"/>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dirty="0">
                <a:solidFill>
                  <a:srgbClr val="FFFFFF"/>
                </a:solidFill>
                <a:latin typeface="+mj-lt"/>
                <a:ea typeface="+mj-ea"/>
                <a:cs typeface="+mj-cs"/>
              </a:rPr>
              <a:t>Methodology</a:t>
            </a:r>
          </a:p>
        </p:txBody>
      </p:sp>
      <p:sp>
        <p:nvSpPr>
          <p:cNvPr id="3" name="Content Placeholder 2">
            <a:extLst>
              <a:ext uri="{FF2B5EF4-FFF2-40B4-BE49-F238E27FC236}">
                <a16:creationId xmlns:a16="http://schemas.microsoft.com/office/drawing/2014/main" id="{08C608EE-B9BF-45F5-A235-4F825E2114BF}"/>
              </a:ext>
            </a:extLst>
          </p:cNvPr>
          <p:cNvSpPr>
            <a:spLocks noGrp="1"/>
          </p:cNvSpPr>
          <p:nvPr>
            <p:ph idx="1"/>
          </p:nvPr>
        </p:nvSpPr>
        <p:spPr>
          <a:xfrm>
            <a:off x="638921" y="3849539"/>
            <a:ext cx="4204012" cy="2359417"/>
          </a:xfrm>
        </p:spPr>
        <p:txBody>
          <a:bodyPr vert="horz" lIns="91440" tIns="45720" rIns="91440" bIns="45720" rtlCol="0" anchor="t">
            <a:normAutofit/>
          </a:bodyPr>
          <a:lstStyle/>
          <a:p>
            <a:pPr marL="0" indent="0" algn="r">
              <a:lnSpc>
                <a:spcPct val="100000"/>
              </a:lnSpc>
              <a:spcBef>
                <a:spcPts val="0"/>
              </a:spcBef>
              <a:buNone/>
            </a:pPr>
            <a:r>
              <a:rPr lang="en-US" sz="1600" dirty="0">
                <a:solidFill>
                  <a:srgbClr val="FFFFFF"/>
                </a:solidFill>
              </a:rPr>
              <a:t>We now go through the logic of the report. Here we extract and clean the data. </a:t>
            </a:r>
          </a:p>
        </p:txBody>
      </p:sp>
      <p:cxnSp>
        <p:nvCxnSpPr>
          <p:cNvPr id="19" name="Straight Connector 1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A621CCB-1DF0-4CD0-97B1-A7202D683D6E}"/>
              </a:ext>
            </a:extLst>
          </p:cNvPr>
          <p:cNvPicPr>
            <a:picLocks noChangeAspect="1"/>
          </p:cNvPicPr>
          <p:nvPr/>
        </p:nvPicPr>
        <p:blipFill>
          <a:blip r:embed="rId2"/>
          <a:stretch>
            <a:fillRect/>
          </a:stretch>
        </p:blipFill>
        <p:spPr>
          <a:xfrm>
            <a:off x="5673012" y="491160"/>
            <a:ext cx="6131516" cy="2018518"/>
          </a:xfrm>
          <a:prstGeom prst="rect">
            <a:avLst/>
          </a:prstGeom>
        </p:spPr>
      </p:pic>
      <p:sp>
        <p:nvSpPr>
          <p:cNvPr id="12" name="Content Placeholder 2">
            <a:extLst>
              <a:ext uri="{FF2B5EF4-FFF2-40B4-BE49-F238E27FC236}">
                <a16:creationId xmlns:a16="http://schemas.microsoft.com/office/drawing/2014/main" id="{2F3767B7-3CA5-4303-8318-4CEC948A9681}"/>
              </a:ext>
            </a:extLst>
          </p:cNvPr>
          <p:cNvSpPr txBox="1">
            <a:spLocks/>
          </p:cNvSpPr>
          <p:nvPr/>
        </p:nvSpPr>
        <p:spPr>
          <a:xfrm>
            <a:off x="5790186" y="3002139"/>
            <a:ext cx="5762893" cy="993448"/>
          </a:xfrm>
          <a:prstGeom prst="rect">
            <a:avLst/>
          </a:prstGeom>
        </p:spPr>
        <p:txBody>
          <a:bodyPr vert="horz" lIns="91440" tIns="45720" rIns="9144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r">
              <a:lnSpc>
                <a:spcPct val="100000"/>
              </a:lnSpc>
              <a:spcBef>
                <a:spcPts val="0"/>
              </a:spcBef>
              <a:buFont typeface="Tw Cen MT" panose="020B0602020104020603" pitchFamily="34" charset="0"/>
              <a:buNone/>
            </a:pPr>
            <a:r>
              <a:rPr lang="en-US" sz="1600" dirty="0"/>
              <a:t>Using foursquare api, we extract the venue for each venues using the longitude and latitudes of each neighborhood. </a:t>
            </a:r>
          </a:p>
        </p:txBody>
      </p:sp>
      <p:pic>
        <p:nvPicPr>
          <p:cNvPr id="6" name="Picture 5">
            <a:extLst>
              <a:ext uri="{FF2B5EF4-FFF2-40B4-BE49-F238E27FC236}">
                <a16:creationId xmlns:a16="http://schemas.microsoft.com/office/drawing/2014/main" id="{DFF4AE04-09DB-406C-96B3-922DF5851CEE}"/>
              </a:ext>
            </a:extLst>
          </p:cNvPr>
          <p:cNvPicPr>
            <a:picLocks noChangeAspect="1"/>
          </p:cNvPicPr>
          <p:nvPr/>
        </p:nvPicPr>
        <p:blipFill>
          <a:blip r:embed="rId3"/>
          <a:stretch>
            <a:fillRect/>
          </a:stretch>
        </p:blipFill>
        <p:spPr>
          <a:xfrm>
            <a:off x="5673012" y="4271353"/>
            <a:ext cx="6345108" cy="1926913"/>
          </a:xfrm>
          <a:prstGeom prst="rect">
            <a:avLst/>
          </a:prstGeom>
        </p:spPr>
      </p:pic>
    </p:spTree>
    <p:extLst>
      <p:ext uri="{BB962C8B-B14F-4D97-AF65-F5344CB8AC3E}">
        <p14:creationId xmlns:p14="http://schemas.microsoft.com/office/powerpoint/2010/main" val="26744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F09E-E0C7-4398-A043-2C5F360AC149}"/>
              </a:ext>
            </a:extLst>
          </p:cNvPr>
          <p:cNvSpPr>
            <a:spLocks noGrp="1"/>
          </p:cNvSpPr>
          <p:nvPr>
            <p:ph type="title"/>
          </p:nvPr>
        </p:nvSpPr>
        <p:spPr>
          <a:xfrm>
            <a:off x="1024128" y="585216"/>
            <a:ext cx="3133581" cy="1499616"/>
          </a:xfrm>
        </p:spPr>
        <p:txBody>
          <a:bodyPr>
            <a:normAutofit/>
          </a:bodyPr>
          <a:lstStyle/>
          <a:p>
            <a:r>
              <a:rPr lang="en-US" sz="4000" spc="200"/>
              <a:t>Methodology</a:t>
            </a:r>
            <a:endParaRPr lang="en-US" sz="4000"/>
          </a:p>
        </p:txBody>
      </p:sp>
      <p:sp>
        <p:nvSpPr>
          <p:cNvPr id="3" name="Content Placeholder 2">
            <a:extLst>
              <a:ext uri="{FF2B5EF4-FFF2-40B4-BE49-F238E27FC236}">
                <a16:creationId xmlns:a16="http://schemas.microsoft.com/office/drawing/2014/main" id="{08C608EE-B9BF-45F5-A235-4F825E2114BF}"/>
              </a:ext>
            </a:extLst>
          </p:cNvPr>
          <p:cNvSpPr>
            <a:spLocks noGrp="1"/>
          </p:cNvSpPr>
          <p:nvPr>
            <p:ph idx="1"/>
          </p:nvPr>
        </p:nvSpPr>
        <p:spPr>
          <a:xfrm>
            <a:off x="1024128" y="2286000"/>
            <a:ext cx="3133580" cy="3931920"/>
          </a:xfrm>
        </p:spPr>
        <p:txBody>
          <a:bodyPr>
            <a:normAutofit/>
          </a:bodyPr>
          <a:lstStyle/>
          <a:p>
            <a:r>
              <a:rPr lang="en-US" sz="1600"/>
              <a:t>Next, we group rows by neighborhood and by taking the mean of the frequency of occurrence of each category. </a:t>
            </a:r>
          </a:p>
          <a:p>
            <a:r>
              <a:rPr lang="en-US" sz="1600"/>
              <a:t>This helps us rank all venues across the neighborhoods. </a:t>
            </a:r>
          </a:p>
        </p:txBody>
      </p:sp>
      <p:pic>
        <p:nvPicPr>
          <p:cNvPr id="6" name="Picture 5">
            <a:extLst>
              <a:ext uri="{FF2B5EF4-FFF2-40B4-BE49-F238E27FC236}">
                <a16:creationId xmlns:a16="http://schemas.microsoft.com/office/drawing/2014/main" id="{291FF5B2-428E-405E-BEA8-3F8A42C29A6B}"/>
              </a:ext>
            </a:extLst>
          </p:cNvPr>
          <p:cNvPicPr>
            <a:picLocks noChangeAspect="1"/>
          </p:cNvPicPr>
          <p:nvPr/>
        </p:nvPicPr>
        <p:blipFill>
          <a:blip r:embed="rId2"/>
          <a:stretch>
            <a:fillRect/>
          </a:stretch>
        </p:blipFill>
        <p:spPr>
          <a:xfrm>
            <a:off x="4642342" y="2055722"/>
            <a:ext cx="6909577" cy="2746556"/>
          </a:xfrm>
          <a:prstGeom prst="rect">
            <a:avLst/>
          </a:prstGeom>
        </p:spPr>
      </p:pic>
    </p:spTree>
    <p:extLst>
      <p:ext uri="{BB962C8B-B14F-4D97-AF65-F5344CB8AC3E}">
        <p14:creationId xmlns:p14="http://schemas.microsoft.com/office/powerpoint/2010/main" val="12888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F09E-E0C7-4398-A043-2C5F360AC149}"/>
              </a:ext>
            </a:extLst>
          </p:cNvPr>
          <p:cNvSpPr>
            <a:spLocks noGrp="1"/>
          </p:cNvSpPr>
          <p:nvPr>
            <p:ph type="title"/>
          </p:nvPr>
        </p:nvSpPr>
        <p:spPr>
          <a:xfrm>
            <a:off x="1024128" y="585216"/>
            <a:ext cx="3133581" cy="1499616"/>
          </a:xfrm>
        </p:spPr>
        <p:txBody>
          <a:bodyPr>
            <a:normAutofit/>
          </a:bodyPr>
          <a:lstStyle/>
          <a:p>
            <a:r>
              <a:rPr lang="en-US" sz="4000" spc="200"/>
              <a:t>Methodology</a:t>
            </a:r>
            <a:endParaRPr lang="en-US" sz="4000"/>
          </a:p>
        </p:txBody>
      </p:sp>
      <p:sp>
        <p:nvSpPr>
          <p:cNvPr id="3" name="Content Placeholder 2">
            <a:extLst>
              <a:ext uri="{FF2B5EF4-FFF2-40B4-BE49-F238E27FC236}">
                <a16:creationId xmlns:a16="http://schemas.microsoft.com/office/drawing/2014/main" id="{08C608EE-B9BF-45F5-A235-4F825E2114BF}"/>
              </a:ext>
            </a:extLst>
          </p:cNvPr>
          <p:cNvSpPr>
            <a:spLocks noGrp="1"/>
          </p:cNvSpPr>
          <p:nvPr>
            <p:ph idx="1"/>
          </p:nvPr>
        </p:nvSpPr>
        <p:spPr>
          <a:xfrm>
            <a:off x="1024128" y="2286000"/>
            <a:ext cx="3133580" cy="3931920"/>
          </a:xfrm>
        </p:spPr>
        <p:txBody>
          <a:bodyPr>
            <a:normAutofit/>
          </a:bodyPr>
          <a:lstStyle/>
          <a:p>
            <a:r>
              <a:rPr lang="en-US" sz="1600" dirty="0"/>
              <a:t>Further we sort neighborhoods by ascending venues so that each neighborhood will be ranked from top to bottom venue.  </a:t>
            </a:r>
          </a:p>
        </p:txBody>
      </p:sp>
      <p:pic>
        <p:nvPicPr>
          <p:cNvPr id="4" name="Picture 3">
            <a:extLst>
              <a:ext uri="{FF2B5EF4-FFF2-40B4-BE49-F238E27FC236}">
                <a16:creationId xmlns:a16="http://schemas.microsoft.com/office/drawing/2014/main" id="{EBCF445E-4EF8-424C-B405-E210AB8D8827}"/>
              </a:ext>
            </a:extLst>
          </p:cNvPr>
          <p:cNvPicPr>
            <a:picLocks noChangeAspect="1"/>
          </p:cNvPicPr>
          <p:nvPr/>
        </p:nvPicPr>
        <p:blipFill>
          <a:blip r:embed="rId2"/>
          <a:stretch>
            <a:fillRect/>
          </a:stretch>
        </p:blipFill>
        <p:spPr>
          <a:xfrm>
            <a:off x="4642342" y="1433860"/>
            <a:ext cx="6909577" cy="3990280"/>
          </a:xfrm>
          <a:prstGeom prst="rect">
            <a:avLst/>
          </a:prstGeom>
        </p:spPr>
      </p:pic>
    </p:spTree>
    <p:extLst>
      <p:ext uri="{BB962C8B-B14F-4D97-AF65-F5344CB8AC3E}">
        <p14:creationId xmlns:p14="http://schemas.microsoft.com/office/powerpoint/2010/main" val="421233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F09E-E0C7-4398-A043-2C5F360AC149}"/>
              </a:ext>
            </a:extLst>
          </p:cNvPr>
          <p:cNvSpPr>
            <a:spLocks noGrp="1"/>
          </p:cNvSpPr>
          <p:nvPr>
            <p:ph type="title"/>
          </p:nvPr>
        </p:nvSpPr>
        <p:spPr>
          <a:xfrm>
            <a:off x="1024128" y="585216"/>
            <a:ext cx="3133581" cy="1499616"/>
          </a:xfrm>
        </p:spPr>
        <p:txBody>
          <a:bodyPr>
            <a:normAutofit/>
          </a:bodyPr>
          <a:lstStyle/>
          <a:p>
            <a:r>
              <a:rPr lang="en-US" sz="4000" spc="200"/>
              <a:t>Methodology</a:t>
            </a:r>
            <a:endParaRPr lang="en-US" sz="4000"/>
          </a:p>
        </p:txBody>
      </p:sp>
      <p:sp>
        <p:nvSpPr>
          <p:cNvPr id="3" name="Content Placeholder 2">
            <a:extLst>
              <a:ext uri="{FF2B5EF4-FFF2-40B4-BE49-F238E27FC236}">
                <a16:creationId xmlns:a16="http://schemas.microsoft.com/office/drawing/2014/main" id="{08C608EE-B9BF-45F5-A235-4F825E2114BF}"/>
              </a:ext>
            </a:extLst>
          </p:cNvPr>
          <p:cNvSpPr>
            <a:spLocks noGrp="1"/>
          </p:cNvSpPr>
          <p:nvPr>
            <p:ph idx="1"/>
          </p:nvPr>
        </p:nvSpPr>
        <p:spPr>
          <a:xfrm>
            <a:off x="1024128" y="2286000"/>
            <a:ext cx="3133580" cy="3931920"/>
          </a:xfrm>
        </p:spPr>
        <p:txBody>
          <a:bodyPr>
            <a:normAutofit/>
          </a:bodyPr>
          <a:lstStyle/>
          <a:p>
            <a:r>
              <a:rPr lang="en-US" sz="1600" dirty="0"/>
              <a:t>Lastly we combine the </a:t>
            </a:r>
            <a:r>
              <a:rPr lang="en-US" sz="1600" dirty="0" err="1"/>
              <a:t>knn</a:t>
            </a:r>
            <a:r>
              <a:rPr lang="en-US" sz="1600" dirty="0"/>
              <a:t> algorithm to our data points and assign them to our data. </a:t>
            </a:r>
          </a:p>
          <a:p>
            <a:endParaRPr lang="en-US" sz="1600" dirty="0"/>
          </a:p>
          <a:p>
            <a:endParaRPr lang="en-US" sz="1600" dirty="0"/>
          </a:p>
          <a:p>
            <a:endParaRPr lang="en-US" sz="1600" dirty="0"/>
          </a:p>
          <a:p>
            <a:endParaRPr lang="en-US" sz="1600" dirty="0"/>
          </a:p>
          <a:p>
            <a:r>
              <a:rPr lang="en-US" sz="1600" dirty="0"/>
              <a:t>Posting a screenshot of the results.</a:t>
            </a:r>
          </a:p>
        </p:txBody>
      </p:sp>
      <p:pic>
        <p:nvPicPr>
          <p:cNvPr id="5" name="Picture 4">
            <a:extLst>
              <a:ext uri="{FF2B5EF4-FFF2-40B4-BE49-F238E27FC236}">
                <a16:creationId xmlns:a16="http://schemas.microsoft.com/office/drawing/2014/main" id="{54AC8516-0633-465A-8114-7B0038DC0F02}"/>
              </a:ext>
            </a:extLst>
          </p:cNvPr>
          <p:cNvPicPr>
            <a:picLocks noChangeAspect="1"/>
          </p:cNvPicPr>
          <p:nvPr/>
        </p:nvPicPr>
        <p:blipFill>
          <a:blip r:embed="rId2"/>
          <a:stretch>
            <a:fillRect/>
          </a:stretch>
        </p:blipFill>
        <p:spPr>
          <a:xfrm>
            <a:off x="4642342" y="2003900"/>
            <a:ext cx="6909577" cy="2850199"/>
          </a:xfrm>
          <a:prstGeom prst="rect">
            <a:avLst/>
          </a:prstGeom>
        </p:spPr>
      </p:pic>
    </p:spTree>
    <p:extLst>
      <p:ext uri="{BB962C8B-B14F-4D97-AF65-F5344CB8AC3E}">
        <p14:creationId xmlns:p14="http://schemas.microsoft.com/office/powerpoint/2010/main" val="2201514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16</TotalTime>
  <Words>419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Tw Cen MT</vt:lpstr>
      <vt:lpstr>Tw Cen MT Condensed</vt:lpstr>
      <vt:lpstr>Wingdings 3</vt:lpstr>
      <vt:lpstr>Integral</vt:lpstr>
      <vt:lpstr>Battle of the neighborhoods Capstone </vt:lpstr>
      <vt:lpstr>Introduction </vt:lpstr>
      <vt:lpstr>data</vt:lpstr>
      <vt:lpstr>Methodology</vt:lpstr>
      <vt:lpstr>Methodology</vt:lpstr>
      <vt:lpstr>Methodology</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 Capstone</dc:title>
  <dc:creator>Moody Sultan</dc:creator>
  <cp:lastModifiedBy>Moody Sultan</cp:lastModifiedBy>
  <cp:revision>2</cp:revision>
  <dcterms:created xsi:type="dcterms:W3CDTF">2020-06-12T14:23:48Z</dcterms:created>
  <dcterms:modified xsi:type="dcterms:W3CDTF">2020-06-12T14:40:33Z</dcterms:modified>
</cp:coreProperties>
</file>