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Slab"/>
      <p:regular r:id="rId27"/>
      <p:bold r:id="rId28"/>
    </p:embeddedFon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Slab-bold.fntdata"/><Relationship Id="rId27" Type="http://schemas.openxmlformats.org/officeDocument/2006/relationships/font" Target="fonts/RobotoSlab-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5ac62f6f1e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5ac62f6f1e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Katie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Additionally,  here we see a similar message where when the number of conditions increases, so does the </a:t>
            </a:r>
            <a:r>
              <a:rPr lang="en"/>
              <a:t>amount</a:t>
            </a:r>
            <a:r>
              <a:rPr lang="en"/>
              <a:t> of trips to the hospital. The implication of this data coupled with the notion that MCC is understudied shows why studying MCCs should be a rising concern in the US.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37ac4775d4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37ac4775d4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Shipra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5ac62f6f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5ac62f6f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Daniel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7b6a25a0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7b6a25a0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Denisse</a:t>
            </a:r>
            <a:r>
              <a:rPr lang="en"/>
              <a:t> the data was collected from cdc </a:t>
            </a:r>
            <a:r>
              <a:rPr lang="en"/>
              <a:t>database</a:t>
            </a:r>
            <a:r>
              <a:rPr lang="en"/>
              <a:t> which is descriptive data. Our  focus was to </a:t>
            </a:r>
            <a:r>
              <a:rPr lang="en"/>
              <a:t>primarily</a:t>
            </a:r>
            <a:r>
              <a:rPr lang="en"/>
              <a:t> collect the data by gender, demographics and the potential correlation with chronic conditions and depression.</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5b35cb45a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5b35cb45a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accent5"/>
                </a:solidFill>
              </a:rPr>
              <a:t>Denisse</a:t>
            </a:r>
            <a:r>
              <a:rPr lang="en" sz="800">
                <a:solidFill>
                  <a:schemeClr val="accent6"/>
                </a:solidFill>
              </a:rPr>
              <a:t> </a:t>
            </a:r>
            <a:r>
              <a:rPr lang="en" sz="1500">
                <a:solidFill>
                  <a:schemeClr val="dk1"/>
                </a:solidFill>
                <a:latin typeface="Roboto"/>
                <a:ea typeface="Roboto"/>
                <a:cs typeface="Roboto"/>
                <a:sym typeface="Roboto"/>
              </a:rPr>
              <a:t>The </a:t>
            </a:r>
            <a:r>
              <a:rPr lang="en" sz="1500">
                <a:solidFill>
                  <a:schemeClr val="dk1"/>
                </a:solidFill>
                <a:latin typeface="Roboto"/>
                <a:ea typeface="Roboto"/>
                <a:cs typeface="Roboto"/>
                <a:sym typeface="Roboto"/>
              </a:rPr>
              <a:t>highest</a:t>
            </a:r>
            <a:r>
              <a:rPr lang="en" sz="1500">
                <a:solidFill>
                  <a:schemeClr val="dk1"/>
                </a:solidFill>
                <a:latin typeface="Roboto"/>
                <a:ea typeface="Roboto"/>
                <a:cs typeface="Roboto"/>
                <a:sym typeface="Roboto"/>
              </a:rPr>
              <a:t> percentage without Depression and Anxiety was found in the South region </a:t>
            </a:r>
            <a:r>
              <a:rPr lang="en" sz="1500">
                <a:solidFill>
                  <a:schemeClr val="dk1"/>
                </a:solidFill>
                <a:latin typeface="Roboto"/>
                <a:ea typeface="Roboto"/>
                <a:cs typeface="Roboto"/>
                <a:sym typeface="Roboto"/>
              </a:rPr>
              <a:t>while the lowest percentage was found in the Northeast. But this might be due to the fact the majority of people surveyed was in Northeast.</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5b35cb45a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5b35cb45a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Denisse Also the highest percentage of people suffering from </a:t>
            </a:r>
            <a:r>
              <a:rPr lang="en"/>
              <a:t>depression</a:t>
            </a:r>
            <a:r>
              <a:rPr lang="en"/>
              <a:t> and anxiety was found in the southwest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Surprisingly we found </a:t>
            </a:r>
            <a:r>
              <a:rPr lang="en"/>
              <a:t>the</a:t>
            </a:r>
            <a:r>
              <a:rPr lang="en"/>
              <a:t> the highest percentage of depression was found in South followed by Midwest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an </a:t>
            </a:r>
            <a:r>
              <a:rPr lang="en"/>
              <a:t>observation</a:t>
            </a:r>
            <a:r>
              <a:rPr lang="en"/>
              <a:t> the perdentages in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found surprising how close the percentages are between depressed and not depressed people in all regions.</a:t>
            </a:r>
            <a:endParaRPr/>
          </a:p>
          <a:p>
            <a:pPr indent="0" lvl="0" marL="0" rtl="0" algn="l">
              <a:spcBef>
                <a:spcPts val="0"/>
              </a:spcBef>
              <a:spcAft>
                <a:spcPts val="0"/>
              </a:spcAft>
              <a:buNone/>
            </a:pPr>
            <a:r>
              <a:rPr lang="en"/>
              <a:t> Later we discovered that our data had two other variables; such as 1- people who refuse to answer and 2- people who was not ascertained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 compare this slide and the previous one, you’ll notice that the percentages in each region don’t add up to 100%, 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the </a:t>
            </a:r>
            <a:r>
              <a:rPr lang="en">
                <a:solidFill>
                  <a:schemeClr val="dk1"/>
                </a:solidFill>
              </a:rPr>
              <a:t>percentages in each region don’t add up to 100%, t</a:t>
            </a:r>
            <a:r>
              <a:rPr lang="en"/>
              <a:t>his is probably due to respondents choosing not to answer questions about disease status. Other respondents said they ‘did not know’ whether they had depression.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5aff47816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5aff47816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Denisse</a:t>
            </a:r>
            <a:r>
              <a:rPr lang="en"/>
              <a:t> Here our data is </a:t>
            </a:r>
            <a:r>
              <a:rPr lang="en"/>
              <a:t>shown</a:t>
            </a:r>
            <a:r>
              <a:rPr lang="en"/>
              <a:t> by gender  in this graph we can see that females are more </a:t>
            </a:r>
            <a:r>
              <a:rPr lang="en"/>
              <a:t>prone</a:t>
            </a:r>
            <a:r>
              <a:rPr lang="en"/>
              <a:t> to suffer from depression and anxiety than males in all regions.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37a0ba51b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37a0ba51b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Daniel</a:t>
            </a:r>
            <a:endParaRPr/>
          </a:p>
          <a:p>
            <a:pPr indent="0" lvl="0" marL="0" rtl="0" algn="l">
              <a:spcBef>
                <a:spcPts val="0"/>
              </a:spcBef>
              <a:spcAft>
                <a:spcPts val="0"/>
              </a:spcAft>
              <a:buNone/>
            </a:pPr>
            <a:r>
              <a:rPr lang="en"/>
              <a:t>This is a correlation matrix showing the degree of association between different variables. Dark green = significant positive correlation; Dark red = significant inverse correlation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used this matrix to identify these factors as having the strongest association with </a:t>
            </a:r>
            <a:r>
              <a:rPr lang="en"/>
              <a:t>depression</a:t>
            </a:r>
            <a:r>
              <a:rPr lang="en"/>
              <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5b35cb45a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5b35cb45a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Daniel</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37a0ba51b6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37a0ba51b6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Mimi</a:t>
            </a:r>
            <a:endParaRPr/>
          </a:p>
          <a:p>
            <a:pPr indent="0" lvl="0" marL="0" rtl="0" algn="l">
              <a:spcBef>
                <a:spcPts val="0"/>
              </a:spcBef>
              <a:spcAft>
                <a:spcPts val="0"/>
              </a:spcAft>
              <a:buNone/>
            </a:pPr>
            <a:r>
              <a:rPr lang="en"/>
              <a:t>According to this dataset as you can see here, the percentage of </a:t>
            </a:r>
            <a:r>
              <a:rPr lang="en"/>
              <a:t>smokers</a:t>
            </a:r>
            <a:r>
              <a:rPr lang="en"/>
              <a:t> among those </a:t>
            </a:r>
            <a:r>
              <a:rPr lang="en"/>
              <a:t>who do not have depression is slightly bigger than the percentage of smokers among those who do have depression. Also, if you look at the orange area on the graph, it shows that the percentage of pain severity is slightly bigger among those who have depression.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8d5e9362f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8d5e9362f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Daniel</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5ac62f6f1e_1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5ac62f6f1e_1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Mimi </a:t>
            </a:r>
            <a:endParaRPr/>
          </a:p>
          <a:p>
            <a:pPr indent="0" lvl="0" marL="0" rtl="0" algn="l">
              <a:spcBef>
                <a:spcPts val="0"/>
              </a:spcBef>
              <a:spcAft>
                <a:spcPts val="0"/>
              </a:spcAft>
              <a:buNone/>
            </a:pPr>
            <a:r>
              <a:rPr lang="en"/>
              <a:t>Our dataset provides a limited view into the population suffering from depression, there’s a lot of missing variables like depression status,( we are not certain if depression is correlated with functional limitation for example), and Health insurance status. Female respondents outnumbered males by 20%, there’s no age stratification, and we’re not certain whether the </a:t>
            </a:r>
            <a:r>
              <a:rPr lang="en"/>
              <a:t>survey</a:t>
            </a:r>
            <a:r>
              <a:rPr lang="en"/>
              <a:t> was equally distributed by region.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37ac4775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37ac4775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Mimi</a:t>
            </a:r>
            <a:endParaRPr/>
          </a:p>
          <a:p>
            <a:pPr indent="0" lvl="0" marL="0" rtl="0" algn="l">
              <a:spcBef>
                <a:spcPts val="0"/>
              </a:spcBef>
              <a:spcAft>
                <a:spcPts val="0"/>
              </a:spcAft>
              <a:buNone/>
            </a:pPr>
            <a:r>
              <a:rPr lang="en"/>
              <a:t>We’ll have to find and analyze association of geographic factors like </a:t>
            </a:r>
            <a:r>
              <a:rPr lang="en"/>
              <a:t>supply</a:t>
            </a:r>
            <a:r>
              <a:rPr lang="en"/>
              <a:t> of MDs and RNs in a region for example, also </a:t>
            </a:r>
            <a:r>
              <a:rPr lang="en"/>
              <a:t>poverty</a:t>
            </a:r>
            <a:r>
              <a:rPr lang="en"/>
              <a:t> rate….</a:t>
            </a:r>
            <a:endParaRPr/>
          </a:p>
          <a:p>
            <a:pPr indent="0" lvl="0" marL="0" rtl="0" algn="l">
              <a:spcBef>
                <a:spcPts val="0"/>
              </a:spcBef>
              <a:spcAft>
                <a:spcPts val="0"/>
              </a:spcAft>
              <a:buNone/>
            </a:pPr>
            <a:r>
              <a:rPr lang="en"/>
              <a:t>We also have to analyze clustering of </a:t>
            </a:r>
            <a:r>
              <a:rPr lang="en"/>
              <a:t>chronic</a:t>
            </a:r>
            <a:r>
              <a:rPr lang="en"/>
              <a:t> conditions, like diseases occurring </a:t>
            </a:r>
            <a:r>
              <a:rPr lang="en"/>
              <a:t>simultaneously</a:t>
            </a:r>
            <a:r>
              <a:rPr lang="en"/>
              <a:t>, or the demographic, geo, </a:t>
            </a:r>
            <a:r>
              <a:rPr lang="en"/>
              <a:t>socioeconomic</a:t>
            </a:r>
            <a:r>
              <a:rPr lang="en"/>
              <a:t> factors that are associated with clustering as well, and that concludes it.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37b6a25a0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37b6a25a0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Daniel</a:t>
            </a:r>
            <a:endParaRPr/>
          </a:p>
          <a:p>
            <a:pPr indent="0" lvl="0" marL="0" rtl="0" algn="l">
              <a:spcBef>
                <a:spcPts val="0"/>
              </a:spcBef>
              <a:spcAft>
                <a:spcPts val="0"/>
              </a:spcAft>
              <a:buClr>
                <a:schemeClr val="dk1"/>
              </a:buClr>
              <a:buSzPts val="1100"/>
              <a:buFont typeface="Arial"/>
              <a:buNone/>
            </a:pPr>
            <a:r>
              <a:rPr lang="en">
                <a:solidFill>
                  <a:schemeClr val="dk1"/>
                </a:solidFill>
              </a:rPr>
              <a:t>The aim of our work is to characterize this population using publicly available CMS and CDC data.</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5ac62f6f1e_1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5ac62f6f1e_1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Shipra</a:t>
            </a:r>
            <a:endParaRPr>
              <a:solidFill>
                <a:schemeClr val="dk1"/>
              </a:solidFill>
            </a:endParaRPr>
          </a:p>
          <a:p>
            <a:pPr indent="0" lvl="0" marL="0" rtl="0" algn="l">
              <a:spcBef>
                <a:spcPts val="0"/>
              </a:spcBef>
              <a:spcAft>
                <a:spcPts val="0"/>
              </a:spcAft>
              <a:buNone/>
            </a:pPr>
            <a:r>
              <a:rPr lang="en">
                <a:solidFill>
                  <a:schemeClr val="dk1"/>
                </a:solidFill>
              </a:rPr>
              <a:t>Source of data: Centers for Medicare and Medicaid Services (CMS) for understanding multiple </a:t>
            </a:r>
            <a:r>
              <a:rPr lang="en">
                <a:solidFill>
                  <a:schemeClr val="dk1"/>
                </a:solidFill>
              </a:rPr>
              <a:t>chronic</a:t>
            </a:r>
            <a:r>
              <a:rPr lang="en">
                <a:solidFill>
                  <a:schemeClr val="dk1"/>
                </a:solidFill>
              </a:rPr>
              <a:t> conditions, open data API for the year 2017.</a:t>
            </a:r>
            <a:endParaRPr>
              <a:solidFill>
                <a:schemeClr val="dk1"/>
              </a:solidFill>
            </a:endParaRPr>
          </a:p>
          <a:p>
            <a:pPr indent="0" lvl="0" marL="0" rtl="0" algn="l">
              <a:spcBef>
                <a:spcPts val="0"/>
              </a:spcBef>
              <a:spcAft>
                <a:spcPts val="0"/>
              </a:spcAft>
              <a:buNone/>
            </a:pPr>
            <a:r>
              <a:rPr lang="en"/>
              <a:t>Background: Demographic information includes age level, geographical regions like state, county, prevalence rate based on MCC groups - occurrence of one or more conditions, medicare, medicaid care, rate of admittance to hospitals and ER visits. </a:t>
            </a:r>
            <a:endParaRPr/>
          </a:p>
          <a:p>
            <a:pPr indent="0" lvl="0" marL="0" rtl="0" algn="l">
              <a:spcBef>
                <a:spcPts val="0"/>
              </a:spcBef>
              <a:spcAft>
                <a:spcPts val="0"/>
              </a:spcAft>
              <a:buNone/>
            </a:pPr>
            <a:r>
              <a:rPr lang="en"/>
              <a:t>Cleaning: </a:t>
            </a:r>
            <a:r>
              <a:rPr lang="en">
                <a:solidFill>
                  <a:schemeClr val="dk1"/>
                </a:solidFill>
              </a:rPr>
              <a:t>Cleaning involved stratifying &amp; observing the data at state level to ask various questions seen later in slides. Added missing information like state code in territories/states.</a:t>
            </a:r>
            <a:endParaRPr>
              <a:solidFill>
                <a:schemeClr val="dk1"/>
              </a:solidFill>
            </a:endParaRPr>
          </a:p>
          <a:p>
            <a:pPr indent="0" lvl="0" marL="0" rtl="0" algn="l">
              <a:spcBef>
                <a:spcPts val="0"/>
              </a:spcBef>
              <a:spcAft>
                <a:spcPts val="0"/>
              </a:spcAft>
              <a:buNone/>
            </a:pPr>
            <a:r>
              <a:rPr lang="en">
                <a:solidFill>
                  <a:schemeClr val="dk1"/>
                </a:solidFill>
              </a:rPr>
              <a:t>Preparation: State and Age-level demographic information.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37aedf2d5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37aedf2d5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FF0000"/>
                </a:solidFill>
              </a:rPr>
              <a:t>Fiza</a:t>
            </a:r>
            <a:endParaRPr b="1">
              <a:solidFill>
                <a:srgbClr val="FF0000"/>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8d5e9362f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8d5e9362f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Fiza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Through our data, we saw a correlation between age and the prevalence of MCC. This graph shows us the prevalence of MCC’s occurs more in people younger than age 65. This gives us great insight into how much of a need there is for health screenings and </a:t>
            </a:r>
            <a:r>
              <a:rPr lang="en"/>
              <a:t>preventive</a:t>
            </a:r>
            <a:r>
              <a:rPr lang="en"/>
              <a:t> measures for all ages.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37aedf2d5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37aedf2d5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Shipra</a:t>
            </a:r>
            <a:endParaRPr/>
          </a:p>
          <a:p>
            <a:pPr indent="0" lvl="0" marL="0" rtl="0" algn="l">
              <a:spcBef>
                <a:spcPts val="0"/>
              </a:spcBef>
              <a:spcAft>
                <a:spcPts val="0"/>
              </a:spcAft>
              <a:buNone/>
            </a:pPr>
            <a:r>
              <a:rPr lang="en"/>
              <a:t>Through our data, we wanted to observe the most prevalent states with multiple chronic conditions. The data was </a:t>
            </a:r>
            <a:r>
              <a:rPr lang="en"/>
              <a:t>filtered for chronic condition level 6+ highest number of diseases with prevalence rate. A pattern of neighboring states with high prevalence is observed.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8d5e9362f0_1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8d5e9362f0_1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Shipra </a:t>
            </a:r>
            <a:endParaRPr/>
          </a:p>
          <a:p>
            <a:pPr indent="0" lvl="0" marL="0" rtl="0" algn="l">
              <a:spcBef>
                <a:spcPts val="0"/>
              </a:spcBef>
              <a:spcAft>
                <a:spcPts val="0"/>
              </a:spcAft>
              <a:buNone/>
            </a:pPr>
            <a:r>
              <a:rPr lang="en"/>
              <a:t>In this graph, we found that in certain states and US territories, there are more emergency room visits of (less than 65 age groups) in areas with smaller populations like the virgin islands and Hawaii. </a:t>
            </a:r>
            <a:r>
              <a:rPr lang="en">
                <a:solidFill>
                  <a:schemeClr val="dk1"/>
                </a:solidFill>
              </a:rPr>
              <a:t>L</a:t>
            </a:r>
            <a:r>
              <a:rPr lang="en">
                <a:solidFill>
                  <a:schemeClr val="dk1"/>
                </a:solidFill>
              </a:rPr>
              <a:t>ess than 65 age groups could have been stratified in several age categories to focus on child, adult and senior citizen groups.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8d5e9362f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8d5e9362f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Katie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looking at which demographics and areas are affected by MCCs, we looked at how it impacts the daily lifestyle of individuals in the US with challenges in respect to medicare spendage and trips to the hospital. On average in the US, as the number of chronic conditions present in an individual increases, the amount of money spent on medical resources also increases at an alarming rate.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cdc.gov/nchs/nhis/nhis_2017_data_release.ht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hyperlink" Target="https://www.cdc.gov/chronicdisease/resources/infographic/chronic-diseases.ht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thehill.com/changing-america/well-being/prevention-cures/3836252-health-care-spending-in-the-us-nearly-double-of-other-wealthy-nations-repor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ata.cms.gov/medicare-chronic-conditions/multiple-chronic-conditions/data/2017"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247500" y="1188925"/>
            <a:ext cx="6470100" cy="1642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280"/>
              <a:t>Multiple Chronic Conditions: a Descriptive Analysis (with focus on Depression)</a:t>
            </a:r>
            <a:endParaRPr sz="3280"/>
          </a:p>
          <a:p>
            <a:pPr indent="0" lvl="0" marL="0" rtl="0" algn="ctr">
              <a:spcBef>
                <a:spcPts val="0"/>
              </a:spcBef>
              <a:spcAft>
                <a:spcPts val="0"/>
              </a:spcAft>
              <a:buSzPts val="990"/>
              <a:buNone/>
            </a:pPr>
            <a:r>
              <a:t/>
            </a:r>
            <a:endParaRPr sz="2280"/>
          </a:p>
        </p:txBody>
      </p:sp>
      <p:sp>
        <p:nvSpPr>
          <p:cNvPr id="64" name="Google Shape;64;p13"/>
          <p:cNvSpPr txBox="1"/>
          <p:nvPr>
            <p:ph idx="1" type="subTitle"/>
          </p:nvPr>
        </p:nvSpPr>
        <p:spPr>
          <a:xfrm>
            <a:off x="1723800" y="3042400"/>
            <a:ext cx="5879400" cy="1352700"/>
          </a:xfrm>
          <a:prstGeom prst="rect">
            <a:avLst/>
          </a:prstGeom>
        </p:spPr>
        <p:txBody>
          <a:bodyPr anchorCtr="0" anchor="t" bIns="91425" lIns="91425" spcFirstLastPara="1" rIns="91425" wrap="square" tIns="91425">
            <a:normAutofit fontScale="25000" lnSpcReduction="20000"/>
          </a:bodyPr>
          <a:lstStyle/>
          <a:p>
            <a:pPr indent="0" lvl="0" marL="0" rtl="0" algn="ctr">
              <a:lnSpc>
                <a:spcPct val="150000"/>
              </a:lnSpc>
              <a:spcBef>
                <a:spcPts val="0"/>
              </a:spcBef>
              <a:spcAft>
                <a:spcPts val="0"/>
              </a:spcAft>
              <a:buSzPct val="25972"/>
              <a:buNone/>
            </a:pPr>
            <a:r>
              <a:rPr b="1" lang="en" sz="3600">
                <a:solidFill>
                  <a:schemeClr val="dk1"/>
                </a:solidFill>
              </a:rPr>
              <a:t>Group 2:  </a:t>
            </a:r>
            <a:endParaRPr b="1" sz="3600">
              <a:solidFill>
                <a:schemeClr val="dk1"/>
              </a:solidFill>
            </a:endParaRPr>
          </a:p>
          <a:p>
            <a:pPr indent="0" lvl="0" marL="0" rtl="0" algn="ctr">
              <a:lnSpc>
                <a:spcPct val="150000"/>
              </a:lnSpc>
              <a:spcBef>
                <a:spcPts val="0"/>
              </a:spcBef>
              <a:spcAft>
                <a:spcPts val="0"/>
              </a:spcAft>
              <a:buSzPct val="25972"/>
              <a:buNone/>
            </a:pPr>
            <a:r>
              <a:rPr lang="en" sz="3600">
                <a:solidFill>
                  <a:schemeClr val="dk1"/>
                </a:solidFill>
              </a:rPr>
              <a:t>Fiza </a:t>
            </a:r>
            <a:endParaRPr sz="3600">
              <a:solidFill>
                <a:schemeClr val="dk1"/>
              </a:solidFill>
            </a:endParaRPr>
          </a:p>
          <a:p>
            <a:pPr indent="0" lvl="0" marL="0" rtl="0" algn="ctr">
              <a:lnSpc>
                <a:spcPct val="150000"/>
              </a:lnSpc>
              <a:spcBef>
                <a:spcPts val="0"/>
              </a:spcBef>
              <a:spcAft>
                <a:spcPts val="0"/>
              </a:spcAft>
              <a:buSzPct val="25972"/>
              <a:buNone/>
            </a:pPr>
            <a:r>
              <a:rPr lang="en" sz="3600">
                <a:solidFill>
                  <a:schemeClr val="dk1"/>
                </a:solidFill>
              </a:rPr>
              <a:t>Daniel </a:t>
            </a:r>
            <a:endParaRPr sz="3600">
              <a:solidFill>
                <a:schemeClr val="dk1"/>
              </a:solidFill>
            </a:endParaRPr>
          </a:p>
          <a:p>
            <a:pPr indent="0" lvl="0" marL="0" rtl="0" algn="ctr">
              <a:lnSpc>
                <a:spcPct val="150000"/>
              </a:lnSpc>
              <a:spcBef>
                <a:spcPts val="0"/>
              </a:spcBef>
              <a:spcAft>
                <a:spcPts val="0"/>
              </a:spcAft>
              <a:buSzPct val="25972"/>
              <a:buNone/>
            </a:pPr>
            <a:r>
              <a:rPr lang="en" sz="3600">
                <a:solidFill>
                  <a:schemeClr val="dk1"/>
                </a:solidFill>
              </a:rPr>
              <a:t>Denisse </a:t>
            </a:r>
            <a:endParaRPr sz="3600">
              <a:solidFill>
                <a:schemeClr val="dk1"/>
              </a:solidFill>
            </a:endParaRPr>
          </a:p>
          <a:p>
            <a:pPr indent="0" lvl="0" marL="0" rtl="0" algn="ctr">
              <a:lnSpc>
                <a:spcPct val="150000"/>
              </a:lnSpc>
              <a:spcBef>
                <a:spcPts val="0"/>
              </a:spcBef>
              <a:spcAft>
                <a:spcPts val="0"/>
              </a:spcAft>
              <a:buSzPct val="25972"/>
              <a:buNone/>
            </a:pPr>
            <a:r>
              <a:rPr lang="en" sz="3600">
                <a:solidFill>
                  <a:schemeClr val="dk1"/>
                </a:solidFill>
              </a:rPr>
              <a:t>Katherine </a:t>
            </a:r>
            <a:endParaRPr sz="3600">
              <a:solidFill>
                <a:schemeClr val="dk1"/>
              </a:solidFill>
            </a:endParaRPr>
          </a:p>
          <a:p>
            <a:pPr indent="0" lvl="0" marL="0" rtl="0" algn="ctr">
              <a:lnSpc>
                <a:spcPct val="150000"/>
              </a:lnSpc>
              <a:spcBef>
                <a:spcPts val="0"/>
              </a:spcBef>
              <a:spcAft>
                <a:spcPts val="0"/>
              </a:spcAft>
              <a:buSzPct val="25972"/>
              <a:buNone/>
            </a:pPr>
            <a:r>
              <a:rPr lang="en" sz="3600">
                <a:solidFill>
                  <a:schemeClr val="dk1"/>
                </a:solidFill>
              </a:rPr>
              <a:t>Shipra</a:t>
            </a:r>
            <a:endParaRPr sz="3600">
              <a:solidFill>
                <a:schemeClr val="dk1"/>
              </a:solidFill>
            </a:endParaRPr>
          </a:p>
          <a:p>
            <a:pPr indent="0" lvl="0" marL="0" rtl="0" algn="ctr">
              <a:lnSpc>
                <a:spcPct val="150000"/>
              </a:lnSpc>
              <a:spcBef>
                <a:spcPts val="0"/>
              </a:spcBef>
              <a:spcAft>
                <a:spcPts val="0"/>
              </a:spcAft>
              <a:buSzPct val="25972"/>
              <a:buNone/>
            </a:pPr>
            <a:r>
              <a:rPr lang="en" sz="3600">
                <a:solidFill>
                  <a:schemeClr val="dk1"/>
                </a:solidFill>
              </a:rPr>
              <a:t>Mimi</a:t>
            </a:r>
            <a:endParaRPr sz="3600">
              <a:solidFill>
                <a:schemeClr val="dk1"/>
              </a:solidFill>
            </a:endParaRPr>
          </a:p>
          <a:p>
            <a:pPr indent="0" lvl="0" marL="0" rtl="0" algn="ctr">
              <a:lnSpc>
                <a:spcPct val="80000"/>
              </a:lnSpc>
              <a:spcBef>
                <a:spcPts val="0"/>
              </a:spcBef>
              <a:spcAft>
                <a:spcPts val="0"/>
              </a:spcAft>
              <a:buSzPct val="42889"/>
              <a:buNone/>
            </a:pPr>
            <a:r>
              <a:t/>
            </a:r>
            <a:endParaRPr sz="2180">
              <a:solidFill>
                <a:srgbClr val="1C458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314600"/>
            <a:ext cx="8761500" cy="77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200"/>
              <a:t>Hospital/ER Utilization as a Function of Disease Burden</a:t>
            </a:r>
            <a:endParaRPr sz="2200"/>
          </a:p>
        </p:txBody>
      </p:sp>
      <p:sp>
        <p:nvSpPr>
          <p:cNvPr id="132" name="Google Shape;132;p22"/>
          <p:cNvSpPr txBox="1"/>
          <p:nvPr>
            <p:ph idx="1" type="body"/>
          </p:nvPr>
        </p:nvSpPr>
        <p:spPr>
          <a:xfrm>
            <a:off x="387900" y="1489825"/>
            <a:ext cx="35883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3" name="Google Shape;133;p22"/>
          <p:cNvPicPr preferRelativeResize="0"/>
          <p:nvPr/>
        </p:nvPicPr>
        <p:blipFill>
          <a:blip r:embed="rId3">
            <a:alphaModFix/>
          </a:blip>
          <a:stretch>
            <a:fillRect/>
          </a:stretch>
        </p:blipFill>
        <p:spPr>
          <a:xfrm>
            <a:off x="311700" y="1489825"/>
            <a:ext cx="4161482" cy="3280722"/>
          </a:xfrm>
          <a:prstGeom prst="rect">
            <a:avLst/>
          </a:prstGeom>
          <a:noFill/>
          <a:ln>
            <a:noFill/>
          </a:ln>
        </p:spPr>
      </p:pic>
      <p:pic>
        <p:nvPicPr>
          <p:cNvPr id="134" name="Google Shape;134;p22"/>
          <p:cNvPicPr preferRelativeResize="0"/>
          <p:nvPr/>
        </p:nvPicPr>
        <p:blipFill>
          <a:blip r:embed="rId4">
            <a:alphaModFix/>
          </a:blip>
          <a:stretch>
            <a:fillRect/>
          </a:stretch>
        </p:blipFill>
        <p:spPr>
          <a:xfrm>
            <a:off x="4673668" y="1489825"/>
            <a:ext cx="4246432" cy="3280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Limitations of the MCC Data </a:t>
            </a:r>
            <a:endParaRPr/>
          </a:p>
        </p:txBody>
      </p:sp>
      <p:sp>
        <p:nvSpPr>
          <p:cNvPr id="140" name="Google Shape;140;p23"/>
          <p:cNvSpPr txBox="1"/>
          <p:nvPr>
            <p:ph idx="1" type="body"/>
          </p:nvPr>
        </p:nvSpPr>
        <p:spPr>
          <a:xfrm>
            <a:off x="316050" y="1456450"/>
            <a:ext cx="8511900" cy="3415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The CMS data </a:t>
            </a:r>
            <a:r>
              <a:rPr lang="en" sz="1700"/>
              <a:t>provides</a:t>
            </a:r>
            <a:r>
              <a:rPr lang="en" sz="1700"/>
              <a:t> an incomplete view into the MCC population. Incomplete variables include:</a:t>
            </a:r>
            <a:endParaRPr sz="1700"/>
          </a:p>
          <a:p>
            <a:pPr indent="-317500" lvl="1" marL="914400" rtl="0" algn="l">
              <a:spcBef>
                <a:spcPts val="0"/>
              </a:spcBef>
              <a:spcAft>
                <a:spcPts val="0"/>
              </a:spcAft>
              <a:buSzPts val="1400"/>
              <a:buChar char="-"/>
            </a:pPr>
            <a:r>
              <a:rPr lang="en"/>
              <a:t>H</a:t>
            </a:r>
            <a:r>
              <a:rPr lang="en"/>
              <a:t>ealth insurance status (e.g., Medicare vs. Medicaid vs. Dual vs. Commercial)</a:t>
            </a:r>
            <a:endParaRPr/>
          </a:p>
          <a:p>
            <a:pPr indent="-317500" lvl="1" marL="914400" rtl="0" algn="l">
              <a:spcBef>
                <a:spcPts val="0"/>
              </a:spcBef>
              <a:spcAft>
                <a:spcPts val="0"/>
              </a:spcAft>
              <a:buSzPts val="1400"/>
              <a:buChar char="-"/>
            </a:pPr>
            <a:r>
              <a:rPr lang="en"/>
              <a:t>Measures of socioeconomic status (e.g., household income)</a:t>
            </a:r>
            <a:endParaRPr/>
          </a:p>
          <a:p>
            <a:pPr indent="-317500" lvl="1" marL="914400" rtl="0" algn="l">
              <a:spcBef>
                <a:spcPts val="0"/>
              </a:spcBef>
              <a:spcAft>
                <a:spcPts val="0"/>
              </a:spcAft>
              <a:buSzPts val="1400"/>
              <a:buChar char="-"/>
            </a:pPr>
            <a:r>
              <a:rPr lang="en"/>
              <a:t>Healthcare </a:t>
            </a:r>
            <a:r>
              <a:rPr lang="en"/>
              <a:t>accessibility</a:t>
            </a:r>
            <a:r>
              <a:rPr lang="en"/>
              <a:t> (e.g., islands away from </a:t>
            </a:r>
            <a:r>
              <a:rPr lang="en"/>
              <a:t>mainland,</a:t>
            </a:r>
            <a:r>
              <a:rPr lang="en"/>
              <a:t> county-level supply of doctors, hospital beds)</a:t>
            </a:r>
            <a:endParaRPr/>
          </a:p>
          <a:p>
            <a:pPr indent="-317500" lvl="1" marL="914400" rtl="0" algn="l">
              <a:spcBef>
                <a:spcPts val="0"/>
              </a:spcBef>
              <a:spcAft>
                <a:spcPts val="0"/>
              </a:spcAft>
              <a:buSzPts val="1400"/>
              <a:buChar char="-"/>
            </a:pPr>
            <a:r>
              <a:rPr lang="en"/>
              <a:t>Data on underlying chronic </a:t>
            </a:r>
            <a:r>
              <a:rPr lang="en"/>
              <a:t>diseases</a:t>
            </a:r>
            <a:r>
              <a:rPr lang="en"/>
              <a:t> (e.g., most common </a:t>
            </a:r>
            <a:r>
              <a:rPr lang="en"/>
              <a:t>ones</a:t>
            </a:r>
            <a:r>
              <a:rPr lang="en"/>
              <a:t>, most common comorbidities)</a:t>
            </a:r>
            <a:endParaRPr/>
          </a:p>
          <a:p>
            <a:pPr indent="-317500" lvl="1" marL="914400" rtl="0" algn="l">
              <a:spcBef>
                <a:spcPts val="0"/>
              </a:spcBef>
              <a:spcAft>
                <a:spcPts val="0"/>
              </a:spcAft>
              <a:buSzPts val="1400"/>
              <a:buChar char="-"/>
            </a:pPr>
            <a:r>
              <a:rPr lang="en"/>
              <a:t>Sex and Race variation across the US state.</a:t>
            </a:r>
            <a:endParaRPr/>
          </a:p>
          <a:p>
            <a:pPr indent="-317500" lvl="1" marL="914400" rtl="0" algn="l">
              <a:spcBef>
                <a:spcPts val="0"/>
              </a:spcBef>
              <a:spcAft>
                <a:spcPts val="0"/>
              </a:spcAft>
              <a:buSzPts val="1400"/>
              <a:buChar char="-"/>
            </a:pPr>
            <a:r>
              <a:rPr lang="en"/>
              <a:t>Less information at the state level, more granular at the county level. Representing the counties in every state with specific questions required multiple steps of filtering of data before one could frame questions to analyze the data.</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Chronic Disease Focus: Depression</a:t>
            </a:r>
            <a:endParaRPr/>
          </a:p>
        </p:txBody>
      </p:sp>
      <p:sp>
        <p:nvSpPr>
          <p:cNvPr id="146" name="Google Shape;146;p24"/>
          <p:cNvSpPr txBox="1"/>
          <p:nvPr>
            <p:ph idx="1" type="body"/>
          </p:nvPr>
        </p:nvSpPr>
        <p:spPr>
          <a:xfrm>
            <a:off x="233600" y="1358575"/>
            <a:ext cx="5029200" cy="3351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Depression is a very prevalent chronic condition, affecting upwards of ~20% of US adult population</a:t>
            </a:r>
            <a:endParaRPr/>
          </a:p>
          <a:p>
            <a:pPr indent="-342900" lvl="0" marL="457200" rtl="0" algn="l">
              <a:spcBef>
                <a:spcPts val="0"/>
              </a:spcBef>
              <a:spcAft>
                <a:spcPts val="0"/>
              </a:spcAft>
              <a:buSzPts val="1800"/>
              <a:buChar char="●"/>
            </a:pPr>
            <a:r>
              <a:rPr lang="en"/>
              <a:t>There is a bidirectional relationship between depression and chronic illnesses</a:t>
            </a:r>
            <a:endParaRPr/>
          </a:p>
          <a:p>
            <a:pPr indent="-342900" lvl="0" marL="457200" rtl="0" algn="l">
              <a:spcBef>
                <a:spcPts val="0"/>
              </a:spcBef>
              <a:spcAft>
                <a:spcPts val="0"/>
              </a:spcAft>
              <a:buSzPts val="1800"/>
              <a:buChar char="●"/>
            </a:pPr>
            <a:r>
              <a:rPr lang="en"/>
              <a:t>Unlike diabetes and heart disease, the causes of depression are not as widely understood</a:t>
            </a:r>
            <a:endParaRPr/>
          </a:p>
        </p:txBody>
      </p:sp>
      <p:pic>
        <p:nvPicPr>
          <p:cNvPr id="147" name="Google Shape;147;p24"/>
          <p:cNvPicPr preferRelativeResize="0"/>
          <p:nvPr/>
        </p:nvPicPr>
        <p:blipFill>
          <a:blip r:embed="rId3">
            <a:alphaModFix/>
          </a:blip>
          <a:stretch>
            <a:fillRect/>
          </a:stretch>
        </p:blipFill>
        <p:spPr>
          <a:xfrm>
            <a:off x="5307950" y="1489825"/>
            <a:ext cx="3480226" cy="2951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87900" y="39127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Depression Data Sources and Description</a:t>
            </a:r>
            <a:endParaRPr/>
          </a:p>
        </p:txBody>
      </p:sp>
      <p:sp>
        <p:nvSpPr>
          <p:cNvPr id="153" name="Google Shape;153;p25"/>
          <p:cNvSpPr txBox="1"/>
          <p:nvPr>
            <p:ph idx="1" type="body"/>
          </p:nvPr>
        </p:nvSpPr>
        <p:spPr>
          <a:xfrm>
            <a:off x="387900" y="1423075"/>
            <a:ext cx="8368200" cy="352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1400" u="sng"/>
          </a:p>
          <a:p>
            <a:pPr indent="-317500" lvl="1" marL="914400" rtl="0" algn="l">
              <a:spcBef>
                <a:spcPts val="1200"/>
              </a:spcBef>
              <a:spcAft>
                <a:spcPts val="0"/>
              </a:spcAft>
              <a:buSzPts val="1400"/>
              <a:buChar char="○"/>
            </a:pPr>
            <a:r>
              <a:rPr b="1" lang="en"/>
              <a:t>Data source</a:t>
            </a:r>
            <a:r>
              <a:rPr lang="en"/>
              <a:t>: </a:t>
            </a:r>
            <a:r>
              <a:rPr lang="en" u="sng">
                <a:solidFill>
                  <a:schemeClr val="hlink"/>
                </a:solidFill>
                <a:hlinkClick r:id="rId3"/>
              </a:rPr>
              <a:t>https://www.cdc.gov/nchs/nhis/nhis_2017_data_release.htm</a:t>
            </a:r>
            <a:r>
              <a:rPr lang="en"/>
              <a:t> </a:t>
            </a:r>
            <a:endParaRPr/>
          </a:p>
          <a:p>
            <a:pPr indent="-317500" lvl="1" marL="914400" rtl="0" algn="l">
              <a:spcBef>
                <a:spcPts val="0"/>
              </a:spcBef>
              <a:spcAft>
                <a:spcPts val="0"/>
              </a:spcAft>
              <a:buSzPts val="1400"/>
              <a:buChar char="○"/>
            </a:pPr>
            <a:r>
              <a:rPr b="1" lang="en"/>
              <a:t>Correlation with MCC:</a:t>
            </a:r>
            <a:r>
              <a:rPr lang="en"/>
              <a:t> Depression is a chronic illness, and has a bidirectional relationship with the other physical chronic diseases. </a:t>
            </a:r>
            <a:endParaRPr/>
          </a:p>
          <a:p>
            <a:pPr indent="-317500" lvl="1" marL="914400" rtl="0" algn="l">
              <a:spcBef>
                <a:spcPts val="0"/>
              </a:spcBef>
              <a:spcAft>
                <a:spcPts val="0"/>
              </a:spcAft>
              <a:buSzPts val="1400"/>
              <a:buChar char="○"/>
            </a:pPr>
            <a:r>
              <a:rPr b="1" lang="en"/>
              <a:t>Background/ Data Exploration</a:t>
            </a:r>
            <a:r>
              <a:rPr lang="en"/>
              <a:t>: Includes demographic, gender, and health information on patients with depression. </a:t>
            </a:r>
            <a:endParaRPr/>
          </a:p>
          <a:p>
            <a:pPr indent="-317500" lvl="1" marL="914400" rtl="0" algn="l">
              <a:spcBef>
                <a:spcPts val="0"/>
              </a:spcBef>
              <a:spcAft>
                <a:spcPts val="0"/>
              </a:spcAft>
              <a:buSzPts val="1400"/>
              <a:buChar char="○"/>
            </a:pPr>
            <a:r>
              <a:rPr b="1" lang="en"/>
              <a:t>Data Cleaning</a:t>
            </a:r>
            <a:r>
              <a:rPr lang="en"/>
              <a:t>: Includes stratifying &amp; observing the data to find possible factors that could be correlated with depression. </a:t>
            </a:r>
            <a:endParaRPr/>
          </a:p>
        </p:txBody>
      </p:sp>
      <p:sp>
        <p:nvSpPr>
          <p:cNvPr id="154" name="Google Shape;154;p25"/>
          <p:cNvSpPr txBox="1"/>
          <p:nvPr/>
        </p:nvSpPr>
        <p:spPr>
          <a:xfrm>
            <a:off x="204825" y="4804800"/>
            <a:ext cx="8427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*Note:  CDC = Centers for Medicare and Medicaid; NHIS = National Health Interview Survey</a:t>
            </a:r>
            <a:endParaRPr sz="1000">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No Depression / Anxiety by Region</a:t>
            </a:r>
            <a:endParaRPr/>
          </a:p>
        </p:txBody>
      </p:sp>
      <p:sp>
        <p:nvSpPr>
          <p:cNvPr id="160" name="Google Shape;160;p26"/>
          <p:cNvSpPr txBox="1"/>
          <p:nvPr>
            <p:ph idx="1" type="body"/>
          </p:nvPr>
        </p:nvSpPr>
        <p:spPr>
          <a:xfrm>
            <a:off x="387900" y="1489825"/>
            <a:ext cx="3504900" cy="17361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The South has the highest </a:t>
            </a:r>
            <a:r>
              <a:rPr lang="en"/>
              <a:t>number</a:t>
            </a:r>
            <a:r>
              <a:rPr lang="en"/>
              <a:t> of people without depression while the lowest percentage was found in the Northeast</a:t>
            </a:r>
            <a:endParaRPr/>
          </a:p>
        </p:txBody>
      </p:sp>
      <p:pic>
        <p:nvPicPr>
          <p:cNvPr id="161" name="Google Shape;161;p26"/>
          <p:cNvPicPr preferRelativeResize="0"/>
          <p:nvPr/>
        </p:nvPicPr>
        <p:blipFill>
          <a:blip r:embed="rId3">
            <a:alphaModFix/>
          </a:blip>
          <a:stretch>
            <a:fillRect/>
          </a:stretch>
        </p:blipFill>
        <p:spPr>
          <a:xfrm>
            <a:off x="4147700" y="1489825"/>
            <a:ext cx="4558800" cy="3169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Depression / anxiety by region</a:t>
            </a:r>
            <a:endParaRPr/>
          </a:p>
        </p:txBody>
      </p:sp>
      <p:sp>
        <p:nvSpPr>
          <p:cNvPr id="167" name="Google Shape;167;p27"/>
          <p:cNvSpPr txBox="1"/>
          <p:nvPr>
            <p:ph idx="1" type="body"/>
          </p:nvPr>
        </p:nvSpPr>
        <p:spPr>
          <a:xfrm>
            <a:off x="387900" y="1964900"/>
            <a:ext cx="3351000" cy="14175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The highest percentage of people with depression was also found in the South, followed by the West </a:t>
            </a:r>
            <a:endParaRPr/>
          </a:p>
        </p:txBody>
      </p:sp>
      <p:pic>
        <p:nvPicPr>
          <p:cNvPr id="168" name="Google Shape;168;p27"/>
          <p:cNvPicPr preferRelativeResize="0"/>
          <p:nvPr/>
        </p:nvPicPr>
        <p:blipFill>
          <a:blip r:embed="rId3">
            <a:alphaModFix/>
          </a:blip>
          <a:stretch>
            <a:fillRect/>
          </a:stretch>
        </p:blipFill>
        <p:spPr>
          <a:xfrm>
            <a:off x="4129425" y="1489825"/>
            <a:ext cx="4553600" cy="3078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87900" y="338750"/>
            <a:ext cx="8368200" cy="805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sz="2300"/>
          </a:p>
          <a:p>
            <a:pPr indent="0" lvl="0" marL="0" rtl="0" algn="l">
              <a:spcBef>
                <a:spcPts val="0"/>
              </a:spcBef>
              <a:spcAft>
                <a:spcPts val="0"/>
              </a:spcAft>
              <a:buNone/>
            </a:pPr>
            <a:r>
              <a:rPr lang="en" sz="2966"/>
              <a:t>Depression Prevalence by Sex, Geography</a:t>
            </a:r>
            <a:endParaRPr sz="2300"/>
          </a:p>
        </p:txBody>
      </p:sp>
      <p:sp>
        <p:nvSpPr>
          <p:cNvPr id="174" name="Google Shape;174;p28"/>
          <p:cNvSpPr txBox="1"/>
          <p:nvPr>
            <p:ph idx="1" type="body"/>
          </p:nvPr>
        </p:nvSpPr>
        <p:spPr>
          <a:xfrm>
            <a:off x="387900" y="1492674"/>
            <a:ext cx="8368200" cy="209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500"/>
              <a:t>The number of depressed</a:t>
            </a:r>
            <a:endParaRPr sz="1500"/>
          </a:p>
          <a:p>
            <a:pPr indent="0" lvl="0" marL="0" rtl="0" algn="l">
              <a:spcBef>
                <a:spcPts val="1200"/>
              </a:spcBef>
              <a:spcAft>
                <a:spcPts val="0"/>
              </a:spcAft>
              <a:buNone/>
            </a:pPr>
            <a:r>
              <a:rPr lang="en" sz="1500"/>
              <a:t>females is higher than the</a:t>
            </a:r>
            <a:endParaRPr sz="1500"/>
          </a:p>
          <a:p>
            <a:pPr indent="0" lvl="0" marL="0" rtl="0" algn="l">
              <a:spcBef>
                <a:spcPts val="1200"/>
              </a:spcBef>
              <a:spcAft>
                <a:spcPts val="0"/>
              </a:spcAft>
              <a:buNone/>
            </a:pPr>
            <a:r>
              <a:rPr lang="en" sz="1500"/>
              <a:t>number  of non-depressed</a:t>
            </a:r>
            <a:endParaRPr sz="1500"/>
          </a:p>
          <a:p>
            <a:pPr indent="0" lvl="0" marL="0" rtl="0" algn="l">
              <a:spcBef>
                <a:spcPts val="1200"/>
              </a:spcBef>
              <a:spcAft>
                <a:spcPts val="0"/>
              </a:spcAft>
              <a:buNone/>
            </a:pPr>
            <a:r>
              <a:rPr lang="en" sz="1500"/>
              <a:t>females in the Midwest and</a:t>
            </a:r>
            <a:endParaRPr sz="1500"/>
          </a:p>
          <a:p>
            <a:pPr indent="0" lvl="0" marL="0" rtl="0" algn="l">
              <a:spcBef>
                <a:spcPts val="1200"/>
              </a:spcBef>
              <a:spcAft>
                <a:spcPts val="1200"/>
              </a:spcAft>
              <a:buNone/>
            </a:pPr>
            <a:r>
              <a:rPr lang="en" sz="1500"/>
              <a:t>West regions. </a:t>
            </a:r>
            <a:endParaRPr sz="1500"/>
          </a:p>
        </p:txBody>
      </p:sp>
      <p:pic>
        <p:nvPicPr>
          <p:cNvPr id="175" name="Google Shape;175;p28"/>
          <p:cNvPicPr preferRelativeResize="0"/>
          <p:nvPr/>
        </p:nvPicPr>
        <p:blipFill>
          <a:blip r:embed="rId3">
            <a:alphaModFix/>
          </a:blip>
          <a:stretch>
            <a:fillRect/>
          </a:stretch>
        </p:blipFill>
        <p:spPr>
          <a:xfrm>
            <a:off x="3210425" y="1203900"/>
            <a:ext cx="5545675" cy="3793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87900" y="319750"/>
            <a:ext cx="8368200" cy="82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t/>
            </a:r>
            <a:endParaRPr sz="2400"/>
          </a:p>
          <a:p>
            <a:pPr indent="0" lvl="0" marL="0" rtl="0" algn="l">
              <a:spcBef>
                <a:spcPts val="0"/>
              </a:spcBef>
              <a:spcAft>
                <a:spcPts val="0"/>
              </a:spcAft>
              <a:buSzPts val="990"/>
              <a:buNone/>
            </a:pPr>
            <a:r>
              <a:rPr lang="en" sz="2400"/>
              <a:t>Correlation Matrix Showing Strength of Association between Different Factors</a:t>
            </a:r>
            <a:endParaRPr sz="2400"/>
          </a:p>
        </p:txBody>
      </p:sp>
      <p:sp>
        <p:nvSpPr>
          <p:cNvPr id="181" name="Google Shape;181;p29"/>
          <p:cNvSpPr txBox="1"/>
          <p:nvPr>
            <p:ph idx="1" type="body"/>
          </p:nvPr>
        </p:nvSpPr>
        <p:spPr>
          <a:xfrm>
            <a:off x="278250" y="1745624"/>
            <a:ext cx="8368200" cy="1535400"/>
          </a:xfrm>
          <a:prstGeom prst="rect">
            <a:avLst/>
          </a:prstGeom>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rPr lang="en" sz="1300"/>
              <a:t>Ov</a:t>
            </a:r>
            <a:r>
              <a:rPr lang="en" sz="1300"/>
              <a:t>erall Functional Limitation</a:t>
            </a:r>
            <a:endParaRPr sz="1300"/>
          </a:p>
          <a:p>
            <a:pPr indent="-311150" lvl="0" marL="457200" rtl="0" algn="l">
              <a:spcBef>
                <a:spcPts val="0"/>
              </a:spcBef>
              <a:spcAft>
                <a:spcPts val="0"/>
              </a:spcAft>
              <a:buSzPts val="1300"/>
              <a:buChar char="●"/>
            </a:pPr>
            <a:r>
              <a:rPr lang="en" sz="1300"/>
              <a:t>Hypertension </a:t>
            </a:r>
            <a:endParaRPr sz="1300"/>
          </a:p>
          <a:p>
            <a:pPr indent="-311150" lvl="0" marL="457200" rtl="0" algn="l">
              <a:spcBef>
                <a:spcPts val="0"/>
              </a:spcBef>
              <a:spcAft>
                <a:spcPts val="0"/>
              </a:spcAft>
              <a:buSzPts val="1300"/>
              <a:buChar char="●"/>
            </a:pPr>
            <a:r>
              <a:rPr lang="en" sz="1300"/>
              <a:t>Arthritis</a:t>
            </a:r>
            <a:endParaRPr sz="1300"/>
          </a:p>
          <a:p>
            <a:pPr indent="-311150" lvl="0" marL="457200" rtl="0" algn="l">
              <a:spcBef>
                <a:spcPts val="0"/>
              </a:spcBef>
              <a:spcAft>
                <a:spcPts val="0"/>
              </a:spcAft>
              <a:buSzPts val="1300"/>
              <a:buChar char="●"/>
            </a:pPr>
            <a:r>
              <a:rPr lang="en" sz="1300"/>
              <a:t>Pain Severity</a:t>
            </a:r>
            <a:endParaRPr sz="1300"/>
          </a:p>
          <a:p>
            <a:pPr indent="-311150" lvl="0" marL="457200" rtl="0" algn="l">
              <a:spcBef>
                <a:spcPts val="0"/>
              </a:spcBef>
              <a:spcAft>
                <a:spcPts val="0"/>
              </a:spcAft>
              <a:buSzPts val="1300"/>
              <a:buChar char="●"/>
            </a:pPr>
            <a:r>
              <a:rPr lang="en" sz="1300"/>
              <a:t>Health Status</a:t>
            </a:r>
            <a:endParaRPr sz="1300"/>
          </a:p>
          <a:p>
            <a:pPr indent="-311150" lvl="0" marL="457200" rtl="0" algn="l">
              <a:spcBef>
                <a:spcPts val="0"/>
              </a:spcBef>
              <a:spcAft>
                <a:spcPts val="0"/>
              </a:spcAft>
              <a:buSzPts val="1300"/>
              <a:buChar char="●"/>
            </a:pPr>
            <a:r>
              <a:rPr lang="en" sz="1300"/>
              <a:t>Smoking Status </a:t>
            </a:r>
            <a:endParaRPr sz="1300"/>
          </a:p>
        </p:txBody>
      </p:sp>
      <p:pic>
        <p:nvPicPr>
          <p:cNvPr id="182" name="Google Shape;182;p29"/>
          <p:cNvPicPr preferRelativeResize="0"/>
          <p:nvPr/>
        </p:nvPicPr>
        <p:blipFill>
          <a:blip r:embed="rId3">
            <a:alphaModFix/>
          </a:blip>
          <a:stretch>
            <a:fillRect/>
          </a:stretch>
        </p:blipFill>
        <p:spPr>
          <a:xfrm>
            <a:off x="2995325" y="1144150"/>
            <a:ext cx="5760777" cy="36704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Chronic Diseases Having Significant Association with Depression</a:t>
            </a:r>
            <a:endParaRPr sz="1700"/>
          </a:p>
        </p:txBody>
      </p:sp>
      <p:sp>
        <p:nvSpPr>
          <p:cNvPr id="188" name="Google Shape;188;p30"/>
          <p:cNvSpPr txBox="1"/>
          <p:nvPr>
            <p:ph idx="1" type="body"/>
          </p:nvPr>
        </p:nvSpPr>
        <p:spPr>
          <a:xfrm>
            <a:off x="387900" y="1489825"/>
            <a:ext cx="30654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Individuals with depression are more likely to have hypertension, or, arthritis than those without.</a:t>
            </a:r>
            <a:endParaRPr sz="1600"/>
          </a:p>
        </p:txBody>
      </p:sp>
      <p:pic>
        <p:nvPicPr>
          <p:cNvPr id="189" name="Google Shape;189;p30"/>
          <p:cNvPicPr preferRelativeResize="0"/>
          <p:nvPr/>
        </p:nvPicPr>
        <p:blipFill>
          <a:blip r:embed="rId3">
            <a:alphaModFix/>
          </a:blip>
          <a:stretch>
            <a:fillRect/>
          </a:stretch>
        </p:blipFill>
        <p:spPr>
          <a:xfrm>
            <a:off x="3453350" y="1489825"/>
            <a:ext cx="5302751" cy="3078900"/>
          </a:xfrm>
          <a:prstGeom prst="rect">
            <a:avLst/>
          </a:prstGeom>
          <a:noFill/>
          <a:ln>
            <a:noFill/>
          </a:ln>
        </p:spPr>
      </p:pic>
      <p:sp>
        <p:nvSpPr>
          <p:cNvPr id="190" name="Google Shape;190;p30"/>
          <p:cNvSpPr txBox="1"/>
          <p:nvPr/>
        </p:nvSpPr>
        <p:spPr>
          <a:xfrm>
            <a:off x="127350" y="4804800"/>
            <a:ext cx="8889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*Note:  1.0 = has depression; 2.0 = no depression</a:t>
            </a:r>
            <a:endParaRPr sz="1000">
              <a:solidFill>
                <a:schemeClr val="dk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387900" y="458025"/>
            <a:ext cx="86286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Health Status, Pain Severity, &amp; Smoking Status in Correlation with Depression</a:t>
            </a:r>
            <a:endParaRPr sz="1700"/>
          </a:p>
        </p:txBody>
      </p:sp>
      <p:sp>
        <p:nvSpPr>
          <p:cNvPr id="196" name="Google Shape;196;p31"/>
          <p:cNvSpPr txBox="1"/>
          <p:nvPr>
            <p:ph idx="1" type="body"/>
          </p:nvPr>
        </p:nvSpPr>
        <p:spPr>
          <a:xfrm>
            <a:off x="387900" y="1457000"/>
            <a:ext cx="7057800" cy="3658200"/>
          </a:xfrm>
          <a:prstGeom prst="rect">
            <a:avLst/>
          </a:prstGeom>
        </p:spPr>
        <p:txBody>
          <a:bodyPr anchorCtr="0" anchor="t" bIns="91425" lIns="91425" spcFirstLastPara="1" rIns="91425" wrap="square" tIns="91425">
            <a:spAutoFit/>
          </a:bodyPr>
          <a:lstStyle/>
          <a:p>
            <a:pPr indent="0" lvl="0" marL="0" rtl="0" algn="l">
              <a:lnSpc>
                <a:spcPct val="95000"/>
              </a:lnSpc>
              <a:spcBef>
                <a:spcPts val="0"/>
              </a:spcBef>
              <a:spcAft>
                <a:spcPts val="0"/>
              </a:spcAft>
              <a:buSzPts val="1018"/>
              <a:buNone/>
            </a:pPr>
            <a:r>
              <a:rPr lang="en" sz="1202"/>
              <a:t>One point worth noting here is,</a:t>
            </a:r>
            <a:endParaRPr sz="1202"/>
          </a:p>
          <a:p>
            <a:pPr indent="0" lvl="0" marL="0" rtl="0" algn="l">
              <a:lnSpc>
                <a:spcPct val="95000"/>
              </a:lnSpc>
              <a:spcBef>
                <a:spcPts val="1200"/>
              </a:spcBef>
              <a:spcAft>
                <a:spcPts val="0"/>
              </a:spcAft>
              <a:buSzPts val="1018"/>
              <a:buNone/>
            </a:pPr>
            <a:r>
              <a:rPr lang="en" sz="1202"/>
              <a:t>the percentage of smokers</a:t>
            </a:r>
            <a:endParaRPr sz="1202"/>
          </a:p>
          <a:p>
            <a:pPr indent="0" lvl="0" marL="0" rtl="0" algn="l">
              <a:lnSpc>
                <a:spcPct val="95000"/>
              </a:lnSpc>
              <a:spcBef>
                <a:spcPts val="1200"/>
              </a:spcBef>
              <a:spcAft>
                <a:spcPts val="0"/>
              </a:spcAft>
              <a:buSzPts val="1018"/>
              <a:buNone/>
            </a:pPr>
            <a:r>
              <a:rPr lang="en" sz="1202"/>
              <a:t>among individuals who do not</a:t>
            </a:r>
            <a:endParaRPr sz="1202"/>
          </a:p>
          <a:p>
            <a:pPr indent="0" lvl="0" marL="0" rtl="0" algn="l">
              <a:lnSpc>
                <a:spcPct val="95000"/>
              </a:lnSpc>
              <a:spcBef>
                <a:spcPts val="1200"/>
              </a:spcBef>
              <a:spcAft>
                <a:spcPts val="0"/>
              </a:spcAft>
              <a:buSzPts val="1018"/>
              <a:buNone/>
            </a:pPr>
            <a:r>
              <a:rPr lang="en" sz="1202"/>
              <a:t>have depression is slightly </a:t>
            </a:r>
            <a:endParaRPr sz="1202"/>
          </a:p>
          <a:p>
            <a:pPr indent="0" lvl="0" marL="0" rtl="0" algn="l">
              <a:lnSpc>
                <a:spcPct val="95000"/>
              </a:lnSpc>
              <a:spcBef>
                <a:spcPts val="1200"/>
              </a:spcBef>
              <a:spcAft>
                <a:spcPts val="0"/>
              </a:spcAft>
              <a:buSzPts val="1018"/>
              <a:buNone/>
            </a:pPr>
            <a:r>
              <a:rPr lang="en" sz="1202"/>
              <a:t>higher than the percentage of</a:t>
            </a:r>
            <a:endParaRPr sz="1202"/>
          </a:p>
          <a:p>
            <a:pPr indent="0" lvl="0" marL="0" rtl="0" algn="l">
              <a:lnSpc>
                <a:spcPct val="95000"/>
              </a:lnSpc>
              <a:spcBef>
                <a:spcPts val="1200"/>
              </a:spcBef>
              <a:spcAft>
                <a:spcPts val="0"/>
              </a:spcAft>
              <a:buSzPts val="1018"/>
              <a:buNone/>
            </a:pPr>
            <a:r>
              <a:rPr lang="en" sz="1202"/>
              <a:t>smokers among those who</a:t>
            </a:r>
            <a:endParaRPr sz="1202"/>
          </a:p>
          <a:p>
            <a:pPr indent="0" lvl="0" marL="0" rtl="0" algn="l">
              <a:lnSpc>
                <a:spcPct val="95000"/>
              </a:lnSpc>
              <a:spcBef>
                <a:spcPts val="1200"/>
              </a:spcBef>
              <a:spcAft>
                <a:spcPts val="0"/>
              </a:spcAft>
              <a:buSzPts val="1018"/>
              <a:buNone/>
            </a:pPr>
            <a:r>
              <a:rPr lang="en" sz="1202"/>
              <a:t>have depression.  Also, </a:t>
            </a:r>
            <a:endParaRPr sz="1202"/>
          </a:p>
          <a:p>
            <a:pPr indent="0" lvl="0" marL="0" rtl="0" algn="l">
              <a:lnSpc>
                <a:spcPct val="95000"/>
              </a:lnSpc>
              <a:spcBef>
                <a:spcPts val="1200"/>
              </a:spcBef>
              <a:spcAft>
                <a:spcPts val="0"/>
              </a:spcAft>
              <a:buSzPts val="1018"/>
              <a:buNone/>
            </a:pPr>
            <a:r>
              <a:rPr lang="en" sz="1202"/>
              <a:t>individuals with depression are more </a:t>
            </a:r>
            <a:endParaRPr sz="1202"/>
          </a:p>
          <a:p>
            <a:pPr indent="0" lvl="0" marL="0" rtl="0" algn="l">
              <a:lnSpc>
                <a:spcPct val="95000"/>
              </a:lnSpc>
              <a:spcBef>
                <a:spcPts val="1200"/>
              </a:spcBef>
              <a:spcAft>
                <a:spcPts val="0"/>
              </a:spcAft>
              <a:buSzPts val="1018"/>
              <a:buNone/>
            </a:pPr>
            <a:r>
              <a:rPr lang="en" sz="1202"/>
              <a:t>likely to have pain than those</a:t>
            </a:r>
            <a:endParaRPr sz="1202"/>
          </a:p>
          <a:p>
            <a:pPr indent="0" lvl="0" marL="0" rtl="0" algn="l">
              <a:lnSpc>
                <a:spcPct val="95000"/>
              </a:lnSpc>
              <a:spcBef>
                <a:spcPts val="1200"/>
              </a:spcBef>
              <a:spcAft>
                <a:spcPts val="0"/>
              </a:spcAft>
              <a:buSzPts val="1018"/>
              <a:buNone/>
            </a:pPr>
            <a:r>
              <a:rPr lang="en" sz="1202"/>
              <a:t>without. </a:t>
            </a:r>
            <a:endParaRPr sz="1202"/>
          </a:p>
          <a:p>
            <a:pPr indent="0" lvl="0" marL="0" rtl="0" algn="l">
              <a:lnSpc>
                <a:spcPct val="95000"/>
              </a:lnSpc>
              <a:spcBef>
                <a:spcPts val="1200"/>
              </a:spcBef>
              <a:spcAft>
                <a:spcPts val="1200"/>
              </a:spcAft>
              <a:buSzPts val="1018"/>
              <a:buNone/>
            </a:pPr>
            <a:r>
              <a:t/>
            </a:r>
            <a:endParaRPr sz="1202"/>
          </a:p>
        </p:txBody>
      </p:sp>
      <p:pic>
        <p:nvPicPr>
          <p:cNvPr id="197" name="Google Shape;197;p31"/>
          <p:cNvPicPr preferRelativeResize="0"/>
          <p:nvPr/>
        </p:nvPicPr>
        <p:blipFill>
          <a:blip r:embed="rId3">
            <a:alphaModFix/>
          </a:blip>
          <a:stretch>
            <a:fillRect/>
          </a:stretch>
        </p:blipFill>
        <p:spPr>
          <a:xfrm>
            <a:off x="3042250" y="1526375"/>
            <a:ext cx="5713850" cy="3078900"/>
          </a:xfrm>
          <a:prstGeom prst="rect">
            <a:avLst/>
          </a:prstGeom>
          <a:noFill/>
          <a:ln>
            <a:noFill/>
          </a:ln>
        </p:spPr>
      </p:pic>
      <p:sp>
        <p:nvSpPr>
          <p:cNvPr id="198" name="Google Shape;198;p31"/>
          <p:cNvSpPr txBox="1"/>
          <p:nvPr/>
        </p:nvSpPr>
        <p:spPr>
          <a:xfrm>
            <a:off x="0" y="4804800"/>
            <a:ext cx="8889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*Note:  1.0 = has depression; 2.0 = no depression</a:t>
            </a:r>
            <a:endParaRPr sz="10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617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lang="en" sz="2100">
                <a:latin typeface="Roboto"/>
                <a:ea typeface="Roboto"/>
                <a:cs typeface="Roboto"/>
                <a:sym typeface="Roboto"/>
              </a:rPr>
              <a:t>What are Chronic Conditions?</a:t>
            </a:r>
            <a:endParaRPr sz="3300"/>
          </a:p>
        </p:txBody>
      </p:sp>
      <p:sp>
        <p:nvSpPr>
          <p:cNvPr id="70" name="Google Shape;70;p14"/>
          <p:cNvSpPr txBox="1"/>
          <p:nvPr>
            <p:ph idx="1" type="body"/>
          </p:nvPr>
        </p:nvSpPr>
        <p:spPr>
          <a:xfrm>
            <a:off x="387900" y="1512650"/>
            <a:ext cx="7155900" cy="1394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Chronic conditions are diseases lasting 1+ yr</a:t>
            </a:r>
            <a:endParaRPr/>
          </a:p>
          <a:p>
            <a:pPr indent="-342900" lvl="0" marL="457200" rtl="0" algn="l">
              <a:spcBef>
                <a:spcPts val="0"/>
              </a:spcBef>
              <a:spcAft>
                <a:spcPts val="0"/>
              </a:spcAft>
              <a:buSzPts val="1800"/>
              <a:buChar char="-"/>
            </a:pPr>
            <a:r>
              <a:rPr lang="en"/>
              <a:t>Per CDC* data, chronic diseases:</a:t>
            </a:r>
            <a:endParaRPr/>
          </a:p>
          <a:p>
            <a:pPr indent="-317500" lvl="1" marL="914400" rtl="0" algn="l">
              <a:spcBef>
                <a:spcPts val="0"/>
              </a:spcBef>
              <a:spcAft>
                <a:spcPts val="0"/>
              </a:spcAft>
              <a:buSzPts val="1400"/>
              <a:buChar char="-"/>
            </a:pPr>
            <a:r>
              <a:rPr lang="en"/>
              <a:t>Leading cause of death / disability in the US</a:t>
            </a:r>
            <a:endParaRPr/>
          </a:p>
        </p:txBody>
      </p:sp>
      <p:pic>
        <p:nvPicPr>
          <p:cNvPr id="71" name="Google Shape;71;p14"/>
          <p:cNvPicPr preferRelativeResize="0"/>
          <p:nvPr/>
        </p:nvPicPr>
        <p:blipFill>
          <a:blip r:embed="rId3">
            <a:alphaModFix/>
          </a:blip>
          <a:stretch>
            <a:fillRect/>
          </a:stretch>
        </p:blipFill>
        <p:spPr>
          <a:xfrm>
            <a:off x="697050" y="3016550"/>
            <a:ext cx="7749876" cy="1577800"/>
          </a:xfrm>
          <a:prstGeom prst="rect">
            <a:avLst/>
          </a:prstGeom>
          <a:noFill/>
          <a:ln>
            <a:noFill/>
          </a:ln>
        </p:spPr>
      </p:pic>
      <p:sp>
        <p:nvSpPr>
          <p:cNvPr id="72" name="Google Shape;72;p14"/>
          <p:cNvSpPr txBox="1"/>
          <p:nvPr/>
        </p:nvSpPr>
        <p:spPr>
          <a:xfrm>
            <a:off x="187025" y="4785025"/>
            <a:ext cx="3491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*Image Source: </a:t>
            </a:r>
            <a:r>
              <a:rPr lang="en" sz="1000" u="sng">
                <a:solidFill>
                  <a:schemeClr val="hlink"/>
                </a:solidFill>
                <a:latin typeface="Roboto"/>
                <a:ea typeface="Roboto"/>
                <a:cs typeface="Roboto"/>
                <a:sym typeface="Roboto"/>
                <a:hlinkClick r:id="rId4"/>
              </a:rPr>
              <a:t>CDC</a:t>
            </a:r>
            <a:r>
              <a:rPr lang="en" sz="1000">
                <a:solidFill>
                  <a:schemeClr val="dk1"/>
                </a:solidFill>
                <a:latin typeface="Roboto"/>
                <a:ea typeface="Roboto"/>
                <a:cs typeface="Roboto"/>
                <a:sym typeface="Roboto"/>
              </a:rPr>
              <a:t>  | CDC = Centers for Disease Control</a:t>
            </a:r>
            <a:endParaRPr sz="1000">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Limitations of the Data (CDC Dataset)</a:t>
            </a:r>
            <a:endParaRPr/>
          </a:p>
        </p:txBody>
      </p:sp>
      <p:sp>
        <p:nvSpPr>
          <p:cNvPr id="204" name="Google Shape;204;p3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0000" lnSpcReduction="20000"/>
          </a:bodyPr>
          <a:lstStyle/>
          <a:p>
            <a:pPr indent="-299720" lvl="0" marL="457200" rtl="0" algn="l">
              <a:spcBef>
                <a:spcPts val="0"/>
              </a:spcBef>
              <a:spcAft>
                <a:spcPts val="0"/>
              </a:spcAft>
              <a:buSzPct val="100000"/>
              <a:buChar char="-"/>
            </a:pPr>
            <a:r>
              <a:rPr lang="en" sz="1600"/>
              <a:t>The 2017 NHIS* dataset provides a limited view into the population suffering from depression. Missing variables include:</a:t>
            </a:r>
            <a:endParaRPr sz="1600"/>
          </a:p>
          <a:p>
            <a:pPr indent="-299719" lvl="1" marL="914400" rtl="0" algn="l">
              <a:spcBef>
                <a:spcPts val="0"/>
              </a:spcBef>
              <a:spcAft>
                <a:spcPts val="0"/>
              </a:spcAft>
              <a:buSzPct val="100000"/>
              <a:buChar char="-"/>
            </a:pPr>
            <a:r>
              <a:rPr lang="en" sz="1600"/>
              <a:t>Depression status (only asked to those with self-reported functional limitation)</a:t>
            </a:r>
            <a:endParaRPr sz="1600"/>
          </a:p>
          <a:p>
            <a:pPr indent="-299719" lvl="1" marL="914400" rtl="0" algn="l">
              <a:spcBef>
                <a:spcPts val="0"/>
              </a:spcBef>
              <a:spcAft>
                <a:spcPts val="0"/>
              </a:spcAft>
              <a:buSzPct val="100000"/>
              <a:buChar char="-"/>
            </a:pPr>
            <a:r>
              <a:rPr lang="en" sz="1600"/>
              <a:t>Geographic data at the state, county, metro, or zip code levels</a:t>
            </a:r>
            <a:endParaRPr sz="1600"/>
          </a:p>
          <a:p>
            <a:pPr indent="-299719" lvl="1" marL="914400" rtl="0" algn="l">
              <a:spcBef>
                <a:spcPts val="0"/>
              </a:spcBef>
              <a:spcAft>
                <a:spcPts val="0"/>
              </a:spcAft>
              <a:buSzPct val="100000"/>
              <a:buChar char="-"/>
            </a:pPr>
            <a:r>
              <a:rPr lang="en" sz="1600"/>
              <a:t>Health insurance status (e.g., Medicare vs. Medicaid vs. Dual vs. Commercial)</a:t>
            </a:r>
            <a:endParaRPr sz="1600"/>
          </a:p>
          <a:p>
            <a:pPr indent="-299719" lvl="1" marL="914400" rtl="0" algn="l">
              <a:spcBef>
                <a:spcPts val="0"/>
              </a:spcBef>
              <a:spcAft>
                <a:spcPts val="0"/>
              </a:spcAft>
              <a:buSzPct val="100000"/>
              <a:buChar char="-"/>
            </a:pPr>
            <a:r>
              <a:rPr lang="en" sz="1600"/>
              <a:t>Measures of socioeconomic status (e.g., household income)</a:t>
            </a:r>
            <a:endParaRPr sz="1600"/>
          </a:p>
          <a:p>
            <a:pPr indent="-299719" lvl="1" marL="914400" rtl="0" algn="l">
              <a:spcBef>
                <a:spcPts val="0"/>
              </a:spcBef>
              <a:spcAft>
                <a:spcPts val="0"/>
              </a:spcAft>
              <a:buSzPct val="100000"/>
              <a:buChar char="-"/>
            </a:pPr>
            <a:r>
              <a:rPr lang="en" sz="1600"/>
              <a:t>Health metrics (e.g., BMI, self-reported health status, self-reported life satisfaction)</a:t>
            </a:r>
            <a:endParaRPr sz="1600"/>
          </a:p>
          <a:p>
            <a:pPr indent="0" lvl="0" marL="0" rtl="0" algn="l">
              <a:spcBef>
                <a:spcPts val="1200"/>
              </a:spcBef>
              <a:spcAft>
                <a:spcPts val="0"/>
              </a:spcAft>
              <a:buNone/>
            </a:pPr>
            <a:r>
              <a:t/>
            </a:r>
            <a:endParaRPr sz="1600"/>
          </a:p>
          <a:p>
            <a:pPr indent="-299720" lvl="0" marL="457200" rtl="0" algn="l">
              <a:spcBef>
                <a:spcPts val="1200"/>
              </a:spcBef>
              <a:spcAft>
                <a:spcPts val="0"/>
              </a:spcAft>
              <a:buSzPct val="100000"/>
              <a:buChar char="-"/>
            </a:pPr>
            <a:r>
              <a:rPr lang="en" sz="1600"/>
              <a:t>Female respondents outnumbered males by 20%</a:t>
            </a:r>
            <a:endParaRPr sz="1600"/>
          </a:p>
          <a:p>
            <a:pPr indent="0" lvl="0" marL="457200" rtl="0" algn="l">
              <a:spcBef>
                <a:spcPts val="1200"/>
              </a:spcBef>
              <a:spcAft>
                <a:spcPts val="0"/>
              </a:spcAft>
              <a:buNone/>
            </a:pPr>
            <a:r>
              <a:t/>
            </a:r>
            <a:endParaRPr sz="1600"/>
          </a:p>
          <a:p>
            <a:pPr indent="-299720" lvl="0" marL="457200" rtl="0" algn="l">
              <a:spcBef>
                <a:spcPts val="1200"/>
              </a:spcBef>
              <a:spcAft>
                <a:spcPts val="0"/>
              </a:spcAft>
              <a:buSzPct val="100000"/>
              <a:buChar char="-"/>
            </a:pPr>
            <a:r>
              <a:rPr lang="en" sz="1600"/>
              <a:t>No age stratification (i.e.,, &lt;1 yr, 1-84 yrs, 85+ yrs)</a:t>
            </a:r>
            <a:endParaRPr sz="1600"/>
          </a:p>
          <a:p>
            <a:pPr indent="0" lvl="0" marL="457200" rtl="0" algn="l">
              <a:spcBef>
                <a:spcPts val="1200"/>
              </a:spcBef>
              <a:spcAft>
                <a:spcPts val="0"/>
              </a:spcAft>
              <a:buNone/>
            </a:pPr>
            <a:r>
              <a:t/>
            </a:r>
            <a:endParaRPr sz="1600"/>
          </a:p>
          <a:p>
            <a:pPr indent="-299720" lvl="0" marL="457200" rtl="0" algn="l">
              <a:spcBef>
                <a:spcPts val="1200"/>
              </a:spcBef>
              <a:spcAft>
                <a:spcPts val="0"/>
              </a:spcAft>
              <a:buSzPct val="100000"/>
              <a:buChar char="-"/>
            </a:pPr>
            <a:r>
              <a:rPr lang="en" sz="1600"/>
              <a:t>Uncertain whether survey equally distributed by region</a:t>
            </a:r>
            <a:endParaRPr sz="1600"/>
          </a:p>
        </p:txBody>
      </p:sp>
      <p:sp>
        <p:nvSpPr>
          <p:cNvPr id="205" name="Google Shape;205;p32"/>
          <p:cNvSpPr txBox="1"/>
          <p:nvPr/>
        </p:nvSpPr>
        <p:spPr>
          <a:xfrm>
            <a:off x="204825" y="4804800"/>
            <a:ext cx="8427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265500" y="173250"/>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Future steps</a:t>
            </a:r>
            <a:endParaRPr/>
          </a:p>
        </p:txBody>
      </p:sp>
      <p:sp>
        <p:nvSpPr>
          <p:cNvPr id="211" name="Google Shape;211;p3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lnSpcReduction="20000"/>
          </a:bodyPr>
          <a:lstStyle/>
          <a:p>
            <a:pPr indent="-342900" lvl="0" marL="457200" rtl="0" algn="l">
              <a:spcBef>
                <a:spcPts val="0"/>
              </a:spcBef>
              <a:spcAft>
                <a:spcPts val="0"/>
              </a:spcAft>
              <a:buSzPts val="1800"/>
              <a:buChar char="-"/>
            </a:pPr>
            <a:r>
              <a:rPr lang="en"/>
              <a:t>Find and analyze association of geographic factors on MCCs. Ex:</a:t>
            </a:r>
            <a:endParaRPr/>
          </a:p>
          <a:p>
            <a:pPr indent="-317500" lvl="1" marL="914400" rtl="0" algn="l">
              <a:spcBef>
                <a:spcPts val="0"/>
              </a:spcBef>
              <a:spcAft>
                <a:spcPts val="0"/>
              </a:spcAft>
              <a:buSzPts val="1400"/>
              <a:buChar char="-"/>
            </a:pPr>
            <a:r>
              <a:rPr lang="en"/>
              <a:t>Supply of MDs, RNs in a region</a:t>
            </a:r>
            <a:endParaRPr/>
          </a:p>
          <a:p>
            <a:pPr indent="-317500" lvl="1" marL="914400" rtl="0" algn="l">
              <a:spcBef>
                <a:spcPts val="0"/>
              </a:spcBef>
              <a:spcAft>
                <a:spcPts val="0"/>
              </a:spcAft>
              <a:buSzPts val="1400"/>
              <a:buChar char="-"/>
            </a:pPr>
            <a:r>
              <a:rPr lang="en"/>
              <a:t>Poverty rate with a zip code</a:t>
            </a:r>
            <a:endParaRPr/>
          </a:p>
          <a:p>
            <a:pPr indent="-317500" lvl="1" marL="914400" rtl="0" algn="l">
              <a:spcBef>
                <a:spcPts val="0"/>
              </a:spcBef>
              <a:spcAft>
                <a:spcPts val="0"/>
              </a:spcAft>
              <a:buSzPts val="1400"/>
              <a:buChar char="-"/>
            </a:pPr>
            <a:r>
              <a:rPr lang="en"/>
              <a:t>Income per family</a:t>
            </a:r>
            <a:endParaRPr/>
          </a:p>
          <a:p>
            <a:pPr indent="-317500" lvl="1" marL="914400" rtl="0" algn="l">
              <a:spcBef>
                <a:spcPts val="0"/>
              </a:spcBef>
              <a:spcAft>
                <a:spcPts val="0"/>
              </a:spcAft>
              <a:buSzPts val="1400"/>
              <a:buChar char="-"/>
            </a:pPr>
            <a:r>
              <a:rPr lang="en"/>
              <a:t>Environmental aspects</a:t>
            </a:r>
            <a:endParaRPr/>
          </a:p>
          <a:p>
            <a:pPr indent="0" lvl="0" marL="914400" rtl="0" algn="l">
              <a:spcBef>
                <a:spcPts val="1200"/>
              </a:spcBef>
              <a:spcAft>
                <a:spcPts val="0"/>
              </a:spcAft>
              <a:buNone/>
            </a:pPr>
            <a:r>
              <a:t/>
            </a:r>
            <a:endParaRPr/>
          </a:p>
          <a:p>
            <a:pPr indent="-342900" lvl="0" marL="457200" rtl="0" algn="l">
              <a:spcBef>
                <a:spcPts val="1200"/>
              </a:spcBef>
              <a:spcAft>
                <a:spcPts val="0"/>
              </a:spcAft>
              <a:buSzPts val="1800"/>
              <a:buChar char="-"/>
            </a:pPr>
            <a:r>
              <a:rPr lang="en"/>
              <a:t>Analyzing ‘clustering’ of chronic conditions. Ex:</a:t>
            </a:r>
            <a:endParaRPr/>
          </a:p>
          <a:p>
            <a:pPr indent="-317500" lvl="1" marL="914400" rtl="0" algn="l">
              <a:spcBef>
                <a:spcPts val="0"/>
              </a:spcBef>
              <a:spcAft>
                <a:spcPts val="0"/>
              </a:spcAft>
              <a:buSzPts val="1400"/>
              <a:buChar char="-"/>
            </a:pPr>
            <a:r>
              <a:rPr lang="en"/>
              <a:t>Diseases </a:t>
            </a:r>
            <a:r>
              <a:rPr lang="en"/>
              <a:t>occurring</a:t>
            </a:r>
            <a:r>
              <a:rPr lang="en"/>
              <a:t> concomitantly</a:t>
            </a:r>
            <a:endParaRPr/>
          </a:p>
          <a:p>
            <a:pPr indent="-317500" lvl="1" marL="914400" rtl="0" algn="l">
              <a:spcBef>
                <a:spcPts val="0"/>
              </a:spcBef>
              <a:spcAft>
                <a:spcPts val="0"/>
              </a:spcAft>
              <a:buSzPts val="1400"/>
              <a:buChar char="-"/>
            </a:pPr>
            <a:r>
              <a:rPr lang="en"/>
              <a:t>Demographic, geo, socioeconomic factors associated with clustering</a:t>
            </a:r>
            <a:endParaRPr/>
          </a:p>
        </p:txBody>
      </p:sp>
      <p:pic>
        <p:nvPicPr>
          <p:cNvPr id="212" name="Google Shape;212;p33"/>
          <p:cNvPicPr preferRelativeResize="0"/>
          <p:nvPr/>
        </p:nvPicPr>
        <p:blipFill>
          <a:blip r:embed="rId3">
            <a:alphaModFix/>
          </a:blip>
          <a:stretch>
            <a:fillRect/>
          </a:stretch>
        </p:blipFill>
        <p:spPr>
          <a:xfrm>
            <a:off x="452275" y="2242600"/>
            <a:ext cx="3671651" cy="2065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87900" y="461725"/>
            <a:ext cx="8368200" cy="6861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0"/>
              </a:spcBef>
              <a:spcAft>
                <a:spcPts val="1200"/>
              </a:spcAft>
              <a:buNone/>
            </a:pPr>
            <a:r>
              <a:rPr lang="en" sz="2100">
                <a:latin typeface="Roboto"/>
                <a:ea typeface="Roboto"/>
                <a:cs typeface="Roboto"/>
                <a:sym typeface="Roboto"/>
              </a:rPr>
              <a:t>Chronic Diseases Impose an Enormous Economic and Public Health Cost</a:t>
            </a:r>
            <a:endParaRPr sz="3300"/>
          </a:p>
        </p:txBody>
      </p:sp>
      <p:sp>
        <p:nvSpPr>
          <p:cNvPr id="78" name="Google Shape;78;p15"/>
          <p:cNvSpPr txBox="1"/>
          <p:nvPr>
            <p:ph idx="1" type="body"/>
          </p:nvPr>
        </p:nvSpPr>
        <p:spPr>
          <a:xfrm>
            <a:off x="387900" y="1660413"/>
            <a:ext cx="4184100" cy="27258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The US spends $3.5 trillion per year on healthcare, more than the GDPs of France, India and the UK</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Of this, ~</a:t>
            </a:r>
            <a:r>
              <a:rPr b="1" lang="en"/>
              <a:t>$1.75 trillion is spent on the sickest 5% of patients</a:t>
            </a:r>
            <a:r>
              <a:rPr lang="en"/>
              <a:t>, almost all with multiple chronic conditions</a:t>
            </a:r>
            <a:endParaRPr/>
          </a:p>
          <a:p>
            <a:pPr indent="0" lvl="0" marL="0" rtl="0" algn="l">
              <a:spcBef>
                <a:spcPts val="1200"/>
              </a:spcBef>
              <a:spcAft>
                <a:spcPts val="1200"/>
              </a:spcAft>
              <a:buNone/>
            </a:pPr>
            <a:r>
              <a:t/>
            </a:r>
            <a:endParaRPr/>
          </a:p>
        </p:txBody>
      </p:sp>
      <p:pic>
        <p:nvPicPr>
          <p:cNvPr id="79" name="Google Shape;79;p15"/>
          <p:cNvPicPr preferRelativeResize="0"/>
          <p:nvPr/>
        </p:nvPicPr>
        <p:blipFill>
          <a:blip r:embed="rId3">
            <a:alphaModFix/>
          </a:blip>
          <a:stretch>
            <a:fillRect/>
          </a:stretch>
        </p:blipFill>
        <p:spPr>
          <a:xfrm>
            <a:off x="4752400" y="1576425"/>
            <a:ext cx="3955699" cy="2225075"/>
          </a:xfrm>
          <a:prstGeom prst="rect">
            <a:avLst/>
          </a:prstGeom>
          <a:noFill/>
          <a:ln>
            <a:noFill/>
          </a:ln>
        </p:spPr>
      </p:pic>
      <p:sp>
        <p:nvSpPr>
          <p:cNvPr id="80" name="Google Shape;80;p15"/>
          <p:cNvSpPr txBox="1"/>
          <p:nvPr/>
        </p:nvSpPr>
        <p:spPr>
          <a:xfrm>
            <a:off x="0" y="4804800"/>
            <a:ext cx="4184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*Image Source: </a:t>
            </a:r>
            <a:r>
              <a:rPr lang="en" sz="1000" u="sng">
                <a:solidFill>
                  <a:schemeClr val="hlink"/>
                </a:solidFill>
                <a:latin typeface="Roboto"/>
                <a:ea typeface="Roboto"/>
                <a:cs typeface="Roboto"/>
                <a:sym typeface="Roboto"/>
                <a:hlinkClick r:id="rId4"/>
              </a:rPr>
              <a:t>The Hill</a:t>
            </a:r>
            <a:endParaRPr sz="10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87900" y="39127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sources and description</a:t>
            </a:r>
            <a:endParaRPr/>
          </a:p>
        </p:txBody>
      </p:sp>
      <p:sp>
        <p:nvSpPr>
          <p:cNvPr id="86" name="Google Shape;86;p16"/>
          <p:cNvSpPr txBox="1"/>
          <p:nvPr>
            <p:ph idx="1" type="body"/>
          </p:nvPr>
        </p:nvSpPr>
        <p:spPr>
          <a:xfrm>
            <a:off x="387900" y="1423075"/>
            <a:ext cx="8368200" cy="3525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 sz="1400" u="sng"/>
              <a:t>Chronic Multiple Conditions:</a:t>
            </a:r>
            <a:endParaRPr b="1" sz="1400" u="sng"/>
          </a:p>
          <a:p>
            <a:pPr indent="-317500" lvl="1" marL="914400" rtl="0" algn="l">
              <a:spcBef>
                <a:spcPts val="0"/>
              </a:spcBef>
              <a:spcAft>
                <a:spcPts val="0"/>
              </a:spcAft>
              <a:buSzPts val="1400"/>
              <a:buChar char="○"/>
            </a:pPr>
            <a:r>
              <a:rPr b="1" lang="en" sz="1400"/>
              <a:t>Data source</a:t>
            </a:r>
            <a:r>
              <a:rPr lang="en" sz="1400"/>
              <a:t>: CMS </a:t>
            </a:r>
            <a:r>
              <a:rPr lang="en" u="sng">
                <a:solidFill>
                  <a:schemeClr val="hlink"/>
                </a:solidFill>
                <a:hlinkClick r:id="rId3"/>
              </a:rPr>
              <a:t>https://data.cms.gov/medicare-chronic-conditions/multiple-chronic-conditions/data/2017</a:t>
            </a:r>
            <a:r>
              <a:rPr lang="en"/>
              <a:t> </a:t>
            </a:r>
            <a:endParaRPr/>
          </a:p>
          <a:p>
            <a:pPr indent="-317500" lvl="1" marL="914400" rtl="0" algn="l">
              <a:spcBef>
                <a:spcPts val="0"/>
              </a:spcBef>
              <a:spcAft>
                <a:spcPts val="0"/>
              </a:spcAft>
              <a:buSzPts val="1400"/>
              <a:buChar char="○"/>
            </a:pPr>
            <a:r>
              <a:rPr b="1" lang="en"/>
              <a:t>Background</a:t>
            </a:r>
            <a:r>
              <a:rPr lang="en"/>
              <a:t>: includes demographic information on patients living with MCCs.</a:t>
            </a:r>
            <a:endParaRPr/>
          </a:p>
          <a:p>
            <a:pPr indent="-317500" lvl="1" marL="914400" rtl="0" algn="l">
              <a:spcBef>
                <a:spcPts val="0"/>
              </a:spcBef>
              <a:spcAft>
                <a:spcPts val="0"/>
              </a:spcAft>
              <a:buSzPts val="1400"/>
              <a:buChar char="○"/>
            </a:pPr>
            <a:r>
              <a:rPr b="1" lang="en"/>
              <a:t>Data Exploration</a:t>
            </a:r>
            <a:r>
              <a:rPr lang="en"/>
              <a:t>: Demographic information on geographical regions, age groups, .</a:t>
            </a:r>
            <a:endParaRPr/>
          </a:p>
          <a:p>
            <a:pPr indent="-317500" lvl="1" marL="914400" rtl="0" algn="l">
              <a:spcBef>
                <a:spcPts val="0"/>
              </a:spcBef>
              <a:spcAft>
                <a:spcPts val="0"/>
              </a:spcAft>
              <a:buSzPts val="1400"/>
              <a:buChar char="○"/>
            </a:pPr>
            <a:r>
              <a:rPr b="1" lang="en"/>
              <a:t>Data Cleaning</a:t>
            </a:r>
            <a:r>
              <a:rPr lang="en"/>
              <a:t>: Includes stratifying &amp; observing the data at state/county level to ask questions like high rates of prevalence and admittance rate to hospitals.</a:t>
            </a:r>
            <a:endParaRPr/>
          </a:p>
          <a:p>
            <a:pPr indent="-317500" lvl="1" marL="914400" rtl="0" algn="l">
              <a:spcBef>
                <a:spcPts val="0"/>
              </a:spcBef>
              <a:spcAft>
                <a:spcPts val="0"/>
              </a:spcAft>
              <a:buSzPts val="1400"/>
              <a:buChar char="○"/>
            </a:pPr>
            <a:r>
              <a:rPr b="1" lang="en"/>
              <a:t>Data Preparation</a:t>
            </a:r>
            <a:r>
              <a:rPr lang="en"/>
              <a:t>: Data visualization at the state level and grouped by age levels suitable for comparability.</a:t>
            </a:r>
            <a:endParaRPr/>
          </a:p>
          <a:p>
            <a:pPr indent="0" lvl="0" marL="457200" rtl="0" algn="l">
              <a:spcBef>
                <a:spcPts val="1200"/>
              </a:spcBef>
              <a:spcAft>
                <a:spcPts val="0"/>
              </a:spcAft>
              <a:buNone/>
            </a:pPr>
            <a:r>
              <a:t/>
            </a:r>
            <a:endParaRPr sz="1400"/>
          </a:p>
          <a:p>
            <a:pPr indent="0" lvl="0" marL="0" rtl="0" algn="l">
              <a:spcBef>
                <a:spcPts val="1200"/>
              </a:spcBef>
              <a:spcAft>
                <a:spcPts val="1200"/>
              </a:spcAft>
              <a:buNone/>
            </a:pPr>
            <a:r>
              <a:t/>
            </a:r>
            <a:endParaRPr/>
          </a:p>
        </p:txBody>
      </p:sp>
      <p:sp>
        <p:nvSpPr>
          <p:cNvPr id="87" name="Google Shape;87;p16"/>
          <p:cNvSpPr txBox="1"/>
          <p:nvPr/>
        </p:nvSpPr>
        <p:spPr>
          <a:xfrm>
            <a:off x="204825" y="4804800"/>
            <a:ext cx="8427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*Note:  CMS = Centers for Medicare and Medicaid</a:t>
            </a:r>
            <a:endParaRPr sz="10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87900" y="364950"/>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lang="en" sz="2600">
                <a:latin typeface="Roboto"/>
                <a:ea typeface="Roboto"/>
                <a:cs typeface="Roboto"/>
                <a:sym typeface="Roboto"/>
              </a:rPr>
              <a:t>MCCs Grouped by Number of Conditions*</a:t>
            </a:r>
            <a:endParaRPr sz="2800"/>
          </a:p>
        </p:txBody>
      </p:sp>
      <p:sp>
        <p:nvSpPr>
          <p:cNvPr id="93" name="Google Shape;93;p17"/>
          <p:cNvSpPr txBox="1"/>
          <p:nvPr>
            <p:ph idx="1" type="body"/>
          </p:nvPr>
        </p:nvSpPr>
        <p:spPr>
          <a:xfrm>
            <a:off x="5431125" y="1403550"/>
            <a:ext cx="3282600" cy="3357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MCC 0 to 1 represent 1 chronic condition and have the highest prevalence.</a:t>
            </a:r>
            <a:endParaRPr/>
          </a:p>
          <a:p>
            <a:pPr indent="0" lvl="0" marL="0" rtl="0" algn="l">
              <a:spcBef>
                <a:spcPts val="1200"/>
              </a:spcBef>
              <a:spcAft>
                <a:spcPts val="0"/>
              </a:spcAft>
              <a:buNone/>
            </a:pPr>
            <a:r>
              <a:rPr lang="en"/>
              <a:t>MCC 2 to 3 represent 2 - 3 chronic conditions</a:t>
            </a:r>
            <a:endParaRPr/>
          </a:p>
          <a:p>
            <a:pPr indent="0" lvl="0" marL="0" rtl="0" algn="l">
              <a:spcBef>
                <a:spcPts val="1200"/>
              </a:spcBef>
              <a:spcAft>
                <a:spcPts val="0"/>
              </a:spcAft>
              <a:buNone/>
            </a:pPr>
            <a:r>
              <a:rPr lang="en"/>
              <a:t>MCC 4 to 5 represent 4 - 5 chronic conditions</a:t>
            </a:r>
            <a:endParaRPr/>
          </a:p>
          <a:p>
            <a:pPr indent="0" lvl="0" marL="0" rtl="0" algn="l">
              <a:spcBef>
                <a:spcPts val="1200"/>
              </a:spcBef>
              <a:spcAft>
                <a:spcPts val="1200"/>
              </a:spcAft>
              <a:buNone/>
            </a:pPr>
            <a:r>
              <a:rPr lang="en"/>
              <a:t>MCC 6+ represent 6 and plus chronic conditions</a:t>
            </a:r>
            <a:endParaRPr/>
          </a:p>
        </p:txBody>
      </p:sp>
      <p:pic>
        <p:nvPicPr>
          <p:cNvPr id="94" name="Google Shape;94;p17"/>
          <p:cNvPicPr preferRelativeResize="0"/>
          <p:nvPr/>
        </p:nvPicPr>
        <p:blipFill>
          <a:blip r:embed="rId3">
            <a:alphaModFix/>
          </a:blip>
          <a:stretch>
            <a:fillRect/>
          </a:stretch>
        </p:blipFill>
        <p:spPr>
          <a:xfrm>
            <a:off x="559171" y="1447525"/>
            <a:ext cx="4051374" cy="3269650"/>
          </a:xfrm>
          <a:prstGeom prst="rect">
            <a:avLst/>
          </a:prstGeom>
          <a:noFill/>
          <a:ln>
            <a:noFill/>
          </a:ln>
        </p:spPr>
      </p:pic>
      <p:sp>
        <p:nvSpPr>
          <p:cNvPr id="95" name="Google Shape;95;p17"/>
          <p:cNvSpPr txBox="1"/>
          <p:nvPr/>
        </p:nvSpPr>
        <p:spPr>
          <a:xfrm>
            <a:off x="208525" y="476115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*Note:  We grouped MCCs at the state level</a:t>
            </a:r>
            <a:endParaRPr sz="100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109650" y="90575"/>
            <a:ext cx="8985600" cy="104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Demographics Associated with MCCs</a:t>
            </a:r>
            <a:endParaRPr sz="2222"/>
          </a:p>
        </p:txBody>
      </p:sp>
      <p:sp>
        <p:nvSpPr>
          <p:cNvPr id="101" name="Google Shape;101;p18"/>
          <p:cNvSpPr txBox="1"/>
          <p:nvPr>
            <p:ph idx="1" type="body"/>
          </p:nvPr>
        </p:nvSpPr>
        <p:spPr>
          <a:xfrm>
            <a:off x="4854000" y="1489825"/>
            <a:ext cx="3778800" cy="294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Prevalence &amp; </a:t>
            </a:r>
            <a:r>
              <a:rPr lang="en" sz="1600"/>
              <a:t>Age Level:</a:t>
            </a:r>
            <a:endParaRPr sz="1600"/>
          </a:p>
          <a:p>
            <a:pPr indent="-311150" lvl="0" marL="457200" rtl="0" algn="l">
              <a:lnSpc>
                <a:spcPct val="150000"/>
              </a:lnSpc>
              <a:spcBef>
                <a:spcPts val="1200"/>
              </a:spcBef>
              <a:spcAft>
                <a:spcPts val="0"/>
              </a:spcAft>
              <a:buSzPts val="1300"/>
              <a:buChar char="●"/>
            </a:pPr>
            <a:r>
              <a:rPr lang="en" sz="1300"/>
              <a:t>Interestingly, MCC’s are more prevalent in age groups younger than 65</a:t>
            </a:r>
            <a:endParaRPr sz="1300"/>
          </a:p>
          <a:p>
            <a:pPr indent="-317500" lvl="0" marL="457200" rtl="0" algn="l">
              <a:lnSpc>
                <a:spcPct val="150000"/>
              </a:lnSpc>
              <a:spcBef>
                <a:spcPts val="0"/>
              </a:spcBef>
              <a:spcAft>
                <a:spcPts val="0"/>
              </a:spcAft>
              <a:buSzPts val="1400"/>
              <a:buChar char="●"/>
            </a:pPr>
            <a:r>
              <a:rPr lang="en" sz="1300"/>
              <a:t>This finding could have various implications for healthcare and public health interventions. It might indicate the need for early screening and preventive measures to manage chronic conditions among younger populations. </a:t>
            </a:r>
            <a:endParaRPr sz="1400"/>
          </a:p>
        </p:txBody>
      </p:sp>
      <p:pic>
        <p:nvPicPr>
          <p:cNvPr id="102" name="Google Shape;102;p18"/>
          <p:cNvPicPr preferRelativeResize="0"/>
          <p:nvPr/>
        </p:nvPicPr>
        <p:blipFill>
          <a:blip r:embed="rId3">
            <a:alphaModFix/>
          </a:blip>
          <a:stretch>
            <a:fillRect/>
          </a:stretch>
        </p:blipFill>
        <p:spPr>
          <a:xfrm>
            <a:off x="349275" y="1489825"/>
            <a:ext cx="4133101" cy="3016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286300" y="134900"/>
            <a:ext cx="8271300" cy="910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800"/>
              <a:t>Geographical Distribution of MCC 6+ Group</a:t>
            </a:r>
            <a:endParaRPr sz="2800"/>
          </a:p>
        </p:txBody>
      </p:sp>
      <p:sp>
        <p:nvSpPr>
          <p:cNvPr id="108" name="Google Shape;108;p19"/>
          <p:cNvSpPr txBox="1"/>
          <p:nvPr>
            <p:ph idx="1" type="body"/>
          </p:nvPr>
        </p:nvSpPr>
        <p:spPr>
          <a:xfrm>
            <a:off x="1437675" y="4695100"/>
            <a:ext cx="6108300" cy="44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East coast and South states represent high prevalence rate. </a:t>
            </a:r>
            <a:endParaRPr sz="1500"/>
          </a:p>
        </p:txBody>
      </p:sp>
      <p:pic>
        <p:nvPicPr>
          <p:cNvPr id="109" name="Google Shape;109;p19"/>
          <p:cNvPicPr preferRelativeResize="0"/>
          <p:nvPr/>
        </p:nvPicPr>
        <p:blipFill>
          <a:blip r:embed="rId3">
            <a:alphaModFix/>
          </a:blip>
          <a:stretch>
            <a:fillRect/>
          </a:stretch>
        </p:blipFill>
        <p:spPr>
          <a:xfrm>
            <a:off x="1102525" y="1217825"/>
            <a:ext cx="6578900" cy="3477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87900" y="3007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Age &amp; Geographic Association with ER Visits</a:t>
            </a:r>
            <a:endParaRPr/>
          </a:p>
        </p:txBody>
      </p:sp>
      <p:sp>
        <p:nvSpPr>
          <p:cNvPr id="115" name="Google Shape;115;p20"/>
          <p:cNvSpPr txBox="1"/>
          <p:nvPr>
            <p:ph idx="1" type="body"/>
          </p:nvPr>
        </p:nvSpPr>
        <p:spPr>
          <a:xfrm>
            <a:off x="624750" y="4674925"/>
            <a:ext cx="8257800" cy="6306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SzPts val="935"/>
              <a:buNone/>
            </a:pPr>
            <a:r>
              <a:rPr lang="en" sz="1330"/>
              <a:t>&lt;65 Age group have high ER visits than 65+ age group. Virgin islands, Hawaii and DC have higher ER visits.</a:t>
            </a:r>
            <a:endParaRPr sz="1330"/>
          </a:p>
        </p:txBody>
      </p:sp>
      <p:pic>
        <p:nvPicPr>
          <p:cNvPr id="116" name="Google Shape;116;p20"/>
          <p:cNvPicPr preferRelativeResize="0"/>
          <p:nvPr/>
        </p:nvPicPr>
        <p:blipFill>
          <a:blip r:embed="rId3">
            <a:alphaModFix/>
          </a:blip>
          <a:stretch>
            <a:fillRect/>
          </a:stretch>
        </p:blipFill>
        <p:spPr>
          <a:xfrm>
            <a:off x="506325" y="1170475"/>
            <a:ext cx="7843401" cy="3402924"/>
          </a:xfrm>
          <a:prstGeom prst="rect">
            <a:avLst/>
          </a:prstGeom>
          <a:noFill/>
          <a:ln>
            <a:noFill/>
          </a:ln>
        </p:spPr>
      </p:pic>
      <p:cxnSp>
        <p:nvCxnSpPr>
          <p:cNvPr id="117" name="Google Shape;117;p20"/>
          <p:cNvCxnSpPr/>
          <p:nvPr/>
        </p:nvCxnSpPr>
        <p:spPr>
          <a:xfrm rot="10800000">
            <a:off x="7520400" y="4204950"/>
            <a:ext cx="900" cy="214500"/>
          </a:xfrm>
          <a:prstGeom prst="straightConnector1">
            <a:avLst/>
          </a:prstGeom>
          <a:noFill/>
          <a:ln cap="flat" cmpd="sng" w="9525">
            <a:solidFill>
              <a:schemeClr val="dk2"/>
            </a:solidFill>
            <a:prstDash val="solid"/>
            <a:round/>
            <a:headEnd len="med" w="med" type="none"/>
            <a:tailEnd len="med" w="med" type="triangle"/>
          </a:ln>
        </p:spPr>
      </p:cxnSp>
      <p:cxnSp>
        <p:nvCxnSpPr>
          <p:cNvPr id="118" name="Google Shape;118;p20"/>
          <p:cNvCxnSpPr/>
          <p:nvPr/>
        </p:nvCxnSpPr>
        <p:spPr>
          <a:xfrm rot="10800000">
            <a:off x="2550775" y="3914250"/>
            <a:ext cx="900" cy="214500"/>
          </a:xfrm>
          <a:prstGeom prst="straightConnector1">
            <a:avLst/>
          </a:prstGeom>
          <a:noFill/>
          <a:ln cap="flat" cmpd="sng" w="9525">
            <a:solidFill>
              <a:schemeClr val="dk2"/>
            </a:solidFill>
            <a:prstDash val="solid"/>
            <a:round/>
            <a:headEnd len="med" w="med" type="none"/>
            <a:tailEnd len="med" w="med" type="triangle"/>
          </a:ln>
        </p:spPr>
      </p:cxnSp>
      <p:cxnSp>
        <p:nvCxnSpPr>
          <p:cNvPr id="119" name="Google Shape;119;p20"/>
          <p:cNvCxnSpPr/>
          <p:nvPr/>
        </p:nvCxnSpPr>
        <p:spPr>
          <a:xfrm rot="10800000">
            <a:off x="2129225" y="4419450"/>
            <a:ext cx="5400" cy="168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53637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200"/>
              <a:t>Healthcare Spend as a Function of Disease Burden</a:t>
            </a:r>
            <a:endParaRPr sz="2200"/>
          </a:p>
        </p:txBody>
      </p:sp>
      <p:sp>
        <p:nvSpPr>
          <p:cNvPr id="125" name="Google Shape;125;p21"/>
          <p:cNvSpPr txBox="1"/>
          <p:nvPr>
            <p:ph idx="1" type="body"/>
          </p:nvPr>
        </p:nvSpPr>
        <p:spPr>
          <a:xfrm>
            <a:off x="311700" y="2000150"/>
            <a:ext cx="3588300" cy="2258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On average in the US, as the number of chronic conditions present in an individual increases, the average amount of money spent on medical resources also increases at an alarming rate.</a:t>
            </a:r>
            <a:endParaRPr/>
          </a:p>
        </p:txBody>
      </p:sp>
      <p:pic>
        <p:nvPicPr>
          <p:cNvPr id="126" name="Google Shape;126;p21"/>
          <p:cNvPicPr preferRelativeResize="0"/>
          <p:nvPr/>
        </p:nvPicPr>
        <p:blipFill>
          <a:blip r:embed="rId3">
            <a:alphaModFix/>
          </a:blip>
          <a:stretch>
            <a:fillRect/>
          </a:stretch>
        </p:blipFill>
        <p:spPr>
          <a:xfrm>
            <a:off x="4301075" y="1363775"/>
            <a:ext cx="4531220" cy="3531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