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72" r:id="rId6"/>
    <p:sldId id="259" r:id="rId7"/>
    <p:sldId id="269" r:id="rId8"/>
    <p:sldId id="260" r:id="rId9"/>
    <p:sldId id="261" r:id="rId10"/>
    <p:sldId id="262" r:id="rId11"/>
    <p:sldId id="263" r:id="rId12"/>
    <p:sldId id="264" r:id="rId13"/>
    <p:sldId id="270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58A7-709E-46FC-AEE1-1473306D45A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7C7F-6880-495D-AEB3-EF559C637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8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7C7F-6880-495D-AEB3-EF559C637B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16E7A-04FE-FED9-5E66-FF39519E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15443-0115-208C-FEB5-79C7412A9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2A9F2-9FD3-8FBC-19E3-AB2FC28C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A5504-6055-82ED-0BED-4ACE4F49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17368-9AE8-EFFE-14D1-4BF22829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E485-6646-6ABF-32CD-A212BE1C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BCE507-950C-BB16-BC2C-E061654F7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8EA52-9F4E-7FCD-1146-72B0AFD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E0A66-53EF-9BC2-C4B4-C0BE77F7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A4B0F-BA0C-F970-DFAE-A074DE57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F18C61-FCDB-40DE-121C-07F8F3276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CFF90-0926-E619-50AD-F7D2FC77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2FB9B-4409-97C4-CAC2-EA15994E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96B17-C382-BCEC-51BA-4E697916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04EC2-7148-45F1-D7D3-E4E42445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0D16D-9815-A22A-AA50-B387BE16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BDABB-5DCB-0CD0-8DEC-709C08F9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2231D-569B-764C-6D2B-19564CFF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6CBFF-548E-457F-3135-46D262E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2C50B-AA75-0063-3626-2BA58C25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0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DC7EF-416F-E245-6D3B-02036937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41863-5526-CA3C-6240-1B046EF0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60FB4-DB55-BEB8-6F12-84368A42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C2A02-3560-ED91-7025-40331DB0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99B55-A7F4-B37F-EDE7-F92B0ABF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DC6E7-D2D7-7A3C-FACD-16C59284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F4E15-6161-1567-391B-BAC6B2697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219CC-AC35-DFF6-97F4-A18AE5C8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36518E-586D-CA0F-8F40-5FC5D216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D15CF-8E2C-3BBB-40A5-09482340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A60D2-06E8-2BED-CC33-1C44DD7E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3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248CA-8A61-8A3B-6993-C06BC2DF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885E4-761D-EA21-DDE8-013E1C60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85625C-3258-895A-4CF2-F08BEDAC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B7A6B8-5758-64C8-50D4-76128BD93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36AB75-D245-2C1D-A2B6-2C5D975ED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198D22-1835-3EE2-A8F2-345067CD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96BEE-A798-F9CA-E43C-7D78336B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00ED-9BB7-505C-5920-5744DF08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8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5AD86-283C-2029-6C73-4519D990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782DB2-2357-7E13-3DE3-D146298E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B775B4-0B67-02DE-3B50-14447A2D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A562BD-C28F-0433-A2C7-D5EEFF5F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4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D58FB8-5168-6ABA-569D-880840F5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481EC6-29C8-65B4-69F5-D418BED7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F204EA-E76E-59BF-DB91-B5ABAD89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B92C-883A-61E6-523A-A8625A42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418BD-999B-3D19-6D9F-FE1B5BD6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D4497C-1E0C-E3B5-1431-225BD188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464B-1DCD-5947-1A3F-03403FD4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E9C31-4E4F-F1B9-546C-B91A4AA1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AD9B5-4A1E-EB4A-AA9D-D54C711B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5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72AAC-445E-A30B-753D-90846C6A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1CA06A-6189-F683-5EAD-DB9C9F46A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588DC-F679-DAEC-5CEF-6400ED3A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3A94C-7319-546C-8229-9D28CB9C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D674F-AF60-266B-70B4-C9DBEA8F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A25B5-60CD-A549-5254-1E4C08E0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4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A87A69-704C-F8B0-91B5-830541DF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AF33D-74E1-DBA3-EC36-644F895B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44E1C-1F7E-2A48-2367-4E1005DAC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2938B-F5F0-4775-96EC-70191FEAE96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27A3-7675-9CAD-3983-D7DF658EB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99FF5-F2CE-0A51-5436-9F0D01EFE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C8109-4F81-4A83-B368-402F7EE7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2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A8C072-AF56-BA34-483D-54A489184721}"/>
              </a:ext>
            </a:extLst>
          </p:cNvPr>
          <p:cNvSpPr/>
          <p:nvPr/>
        </p:nvSpPr>
        <p:spPr>
          <a:xfrm>
            <a:off x="3306612" y="1681460"/>
            <a:ext cx="557877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 Up All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9E8277-114A-C354-B5F3-D219D5892A23}"/>
              </a:ext>
            </a:extLst>
          </p:cNvPr>
          <p:cNvSpPr/>
          <p:nvPr/>
        </p:nvSpPr>
        <p:spPr>
          <a:xfrm>
            <a:off x="4551343" y="3729991"/>
            <a:ext cx="30893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고윤범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노창현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양재성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CC714B-F2A6-E66C-1386-5D60B73A0C62}"/>
              </a:ext>
            </a:extLst>
          </p:cNvPr>
          <p:cNvSpPr/>
          <p:nvPr/>
        </p:nvSpPr>
        <p:spPr>
          <a:xfrm>
            <a:off x="214581" y="6306146"/>
            <a:ext cx="28664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지도교수님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이형구 교수님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5F0CBEFF-1AD8-1FFE-A9B6-F88B6B657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18" b="61255"/>
          <a:stretch/>
        </p:blipFill>
        <p:spPr>
          <a:xfrm>
            <a:off x="2667000" y="2941149"/>
            <a:ext cx="6858000" cy="9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9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46C736-9D3C-D8A6-5AAE-B414BA1D753C}"/>
              </a:ext>
            </a:extLst>
          </p:cNvPr>
          <p:cNvSpPr/>
          <p:nvPr/>
        </p:nvSpPr>
        <p:spPr>
          <a:xfrm>
            <a:off x="292990" y="176510"/>
            <a:ext cx="6700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클라이언트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2234C4-E9BE-372E-A776-F89DDB0216DD}"/>
              </a:ext>
            </a:extLst>
          </p:cNvPr>
          <p:cNvSpPr/>
          <p:nvPr/>
        </p:nvSpPr>
        <p:spPr>
          <a:xfrm>
            <a:off x="466725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0056-02F9-32BE-EA20-80C6A614C650}"/>
              </a:ext>
            </a:extLst>
          </p:cNvPr>
          <p:cNvSpPr/>
          <p:nvPr/>
        </p:nvSpPr>
        <p:spPr>
          <a:xfrm>
            <a:off x="6286502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ECE9318-D1FC-EFCA-5F60-111EE105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2" y="2419052"/>
            <a:ext cx="4657725" cy="122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8E90164-CC83-81DC-B9BA-E247EB78C49F}"/>
              </a:ext>
            </a:extLst>
          </p:cNvPr>
          <p:cNvSpPr txBox="1">
            <a:spLocks/>
          </p:cNvSpPr>
          <p:nvPr/>
        </p:nvSpPr>
        <p:spPr>
          <a:xfrm>
            <a:off x="7153277" y="2419051"/>
            <a:ext cx="4657725" cy="122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74701F-3BF9-DC23-DC93-8D88320008FA}"/>
              </a:ext>
            </a:extLst>
          </p:cNvPr>
          <p:cNvSpPr txBox="1">
            <a:spLocks/>
          </p:cNvSpPr>
          <p:nvPr/>
        </p:nvSpPr>
        <p:spPr>
          <a:xfrm>
            <a:off x="466725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419BED9-DB5A-AF2B-084F-32B51B4FE9EF}"/>
              </a:ext>
            </a:extLst>
          </p:cNvPr>
          <p:cNvSpPr txBox="1">
            <a:spLocks/>
          </p:cNvSpPr>
          <p:nvPr/>
        </p:nvSpPr>
        <p:spPr>
          <a:xfrm>
            <a:off x="6286502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2154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BF6C5F-499E-B79E-B8EA-3960EB89DDE2}"/>
              </a:ext>
            </a:extLst>
          </p:cNvPr>
          <p:cNvSpPr/>
          <p:nvPr/>
        </p:nvSpPr>
        <p:spPr>
          <a:xfrm>
            <a:off x="292990" y="176510"/>
            <a:ext cx="4905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서버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ED716D-0378-36B4-0801-2AFF20DBB503}"/>
              </a:ext>
            </a:extLst>
          </p:cNvPr>
          <p:cNvSpPr/>
          <p:nvPr/>
        </p:nvSpPr>
        <p:spPr>
          <a:xfrm>
            <a:off x="466725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75973E-D0C8-7DE4-A40F-6CF6F1A89151}"/>
              </a:ext>
            </a:extLst>
          </p:cNvPr>
          <p:cNvSpPr/>
          <p:nvPr/>
        </p:nvSpPr>
        <p:spPr>
          <a:xfrm>
            <a:off x="6286502" y="1200150"/>
            <a:ext cx="5438775" cy="2914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93C7C7-FD8F-08C0-14FD-99374B61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2" y="2419052"/>
            <a:ext cx="4657725" cy="122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6E3DF7D-A94D-76E9-BAAA-9E2B434CCA2B}"/>
              </a:ext>
            </a:extLst>
          </p:cNvPr>
          <p:cNvSpPr txBox="1">
            <a:spLocks/>
          </p:cNvSpPr>
          <p:nvPr/>
        </p:nvSpPr>
        <p:spPr>
          <a:xfrm>
            <a:off x="7153277" y="2419051"/>
            <a:ext cx="4657725" cy="122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 대표 이미지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C38CF48-B117-1F0D-6A79-6D730DFAA7C7}"/>
              </a:ext>
            </a:extLst>
          </p:cNvPr>
          <p:cNvSpPr txBox="1">
            <a:spLocks/>
          </p:cNvSpPr>
          <p:nvPr/>
        </p:nvSpPr>
        <p:spPr>
          <a:xfrm>
            <a:off x="466725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00D0733-0D94-799F-A294-070BD7D49E0C}"/>
              </a:ext>
            </a:extLst>
          </p:cNvPr>
          <p:cNvSpPr txBox="1">
            <a:spLocks/>
          </p:cNvSpPr>
          <p:nvPr/>
        </p:nvSpPr>
        <p:spPr>
          <a:xfrm>
            <a:off x="6286502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내용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2510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522BD2-CB4B-9CCE-37D6-D5CCECF0D4AC}"/>
              </a:ext>
            </a:extLst>
          </p:cNvPr>
          <p:cNvSpPr/>
          <p:nvPr/>
        </p:nvSpPr>
        <p:spPr>
          <a:xfrm>
            <a:off x="292990" y="176510"/>
            <a:ext cx="5585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모델링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4F80D1-6731-2137-01D8-6F19878B1B7C}"/>
              </a:ext>
            </a:extLst>
          </p:cNvPr>
          <p:cNvSpPr txBox="1">
            <a:spLocks/>
          </p:cNvSpPr>
          <p:nvPr/>
        </p:nvSpPr>
        <p:spPr>
          <a:xfrm>
            <a:off x="466725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 err="1"/>
              <a:t>슬라임</a:t>
            </a:r>
            <a:r>
              <a:rPr lang="ko-KR" altLang="en-US" sz="2000" b="1" dirty="0"/>
              <a:t> 애니메이션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C34F2C8-832B-7D01-FE80-06DA10F92A97}"/>
              </a:ext>
            </a:extLst>
          </p:cNvPr>
          <p:cNvSpPr txBox="1">
            <a:spLocks/>
          </p:cNvSpPr>
          <p:nvPr/>
        </p:nvSpPr>
        <p:spPr>
          <a:xfrm>
            <a:off x="6353177" y="4571404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맵 제작 및 배치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951CE8-A2F3-445E-1E90-5A47E1D7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7" y="1172020"/>
            <a:ext cx="5162548" cy="29427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13DB4A-99B2-42D5-8D29-95836509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172020"/>
            <a:ext cx="4857748" cy="30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522BD2-CB4B-9CCE-37D6-D5CCECF0D4AC}"/>
              </a:ext>
            </a:extLst>
          </p:cNvPr>
          <p:cNvSpPr/>
          <p:nvPr/>
        </p:nvSpPr>
        <p:spPr>
          <a:xfrm>
            <a:off x="292990" y="176510"/>
            <a:ext cx="5585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모델링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4F80D1-6731-2137-01D8-6F19878B1B7C}"/>
              </a:ext>
            </a:extLst>
          </p:cNvPr>
          <p:cNvSpPr txBox="1">
            <a:spLocks/>
          </p:cNvSpPr>
          <p:nvPr/>
        </p:nvSpPr>
        <p:spPr>
          <a:xfrm>
            <a:off x="466725" y="4581227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캐릭터 제작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C34F2C8-832B-7D01-FE80-06DA10F92A97}"/>
              </a:ext>
            </a:extLst>
          </p:cNvPr>
          <p:cNvSpPr txBox="1">
            <a:spLocks/>
          </p:cNvSpPr>
          <p:nvPr/>
        </p:nvSpPr>
        <p:spPr>
          <a:xfrm>
            <a:off x="6353177" y="4571404"/>
            <a:ext cx="4857748" cy="177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오브젝트 제작</a:t>
            </a:r>
            <a:br>
              <a:rPr lang="en-US" altLang="ko-KR" sz="2000" b="1" dirty="0"/>
            </a:br>
            <a:r>
              <a:rPr lang="en-US" altLang="ko-KR" sz="1800" dirty="0"/>
              <a:t>-</a:t>
            </a:r>
            <a:r>
              <a:rPr lang="ko-KR" altLang="en-US" sz="1800" dirty="0"/>
              <a:t>짧게 작업내용 설명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EF812-7AAF-A9D1-1489-531D602D5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2" r="26247"/>
          <a:stretch/>
        </p:blipFill>
        <p:spPr>
          <a:xfrm>
            <a:off x="466725" y="1333807"/>
            <a:ext cx="2314575" cy="30134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974E37-3AD9-A96C-04BD-CCEECB832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1333807"/>
            <a:ext cx="2314575" cy="30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C7B751-DCEB-0BFC-1D4A-D5ED3D8ED0AF}"/>
              </a:ext>
            </a:extLst>
          </p:cNvPr>
          <p:cNvSpPr/>
          <p:nvPr/>
        </p:nvSpPr>
        <p:spPr>
          <a:xfrm>
            <a:off x="292990" y="176510"/>
            <a:ext cx="4964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문제점 및 보완책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14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44C0C1C-829B-E530-7BE4-E9CC9464EB85}"/>
              </a:ext>
            </a:extLst>
          </p:cNvPr>
          <p:cNvSpPr/>
          <p:nvPr/>
        </p:nvSpPr>
        <p:spPr>
          <a:xfrm>
            <a:off x="292990" y="176510"/>
            <a:ext cx="4406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향후 개발 일정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FBF2E30E-760B-9B69-E0A6-84490D3F5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195833"/>
              </p:ext>
            </p:extLst>
          </p:nvPr>
        </p:nvGraphicFramePr>
        <p:xfrm>
          <a:off x="838200" y="2568575"/>
          <a:ext cx="10515596" cy="148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183932538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346036167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940473001"/>
                    </a:ext>
                  </a:extLst>
                </a:gridCol>
                <a:gridCol w="2847971">
                  <a:extLst>
                    <a:ext uri="{9D8B030D-6E8A-4147-A177-3AD203B41FA5}">
                      <a16:colId xmlns:a16="http://schemas.microsoft.com/office/drawing/2014/main" val="255304401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6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표정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2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캐릭터 추가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1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7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14F28-D231-B916-3CFE-BDD39395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영상 업로드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9FF79F-F3CB-C707-EC86-24A88650D4C5}"/>
              </a:ext>
            </a:extLst>
          </p:cNvPr>
          <p:cNvSpPr/>
          <p:nvPr/>
        </p:nvSpPr>
        <p:spPr>
          <a:xfrm>
            <a:off x="292990" y="176510"/>
            <a:ext cx="2792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데모 시연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87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0AD4DB-CD7E-042A-0EC6-B18BE7CFF70B}"/>
              </a:ext>
            </a:extLst>
          </p:cNvPr>
          <p:cNvSpPr/>
          <p:nvPr/>
        </p:nvSpPr>
        <p:spPr>
          <a:xfrm>
            <a:off x="4487227" y="2967335"/>
            <a:ext cx="3217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7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E8A4EA-23A4-FDAD-6A61-977923A2FA19}"/>
              </a:ext>
            </a:extLst>
          </p:cNvPr>
          <p:cNvSpPr/>
          <p:nvPr/>
        </p:nvSpPr>
        <p:spPr>
          <a:xfrm>
            <a:off x="292990" y="176510"/>
            <a:ext cx="2081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INDEX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31C452-A5D2-FD8C-0A3E-2F4227A8DF10}"/>
              </a:ext>
            </a:extLst>
          </p:cNvPr>
          <p:cNvSpPr/>
          <p:nvPr/>
        </p:nvSpPr>
        <p:spPr>
          <a:xfrm>
            <a:off x="982785" y="1314450"/>
            <a:ext cx="4318811" cy="45539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2.</a:t>
            </a:r>
            <a:r>
              <a:rPr lang="ko-KR" alt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게임조작</a:t>
            </a:r>
            <a:endParaRPr lang="en-US" altLang="ko-K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기술요소와 중점 연구 분야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4.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구성원 역할 분담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3A27D3-8CC5-8729-41B1-5C83194B2FD1}"/>
              </a:ext>
            </a:extLst>
          </p:cNvPr>
          <p:cNvSpPr/>
          <p:nvPr/>
        </p:nvSpPr>
        <p:spPr>
          <a:xfrm>
            <a:off x="6421560" y="1314450"/>
            <a:ext cx="2941831" cy="45539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5.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개발 내용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6.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문제점 및 보완책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7.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향후 개발 일정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8.</a:t>
            </a:r>
            <a:r>
              <a:rPr lang="ko-KR" alt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데모시연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1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694CE-CC9A-AF8C-8CEB-BF4E1775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0" y="5200650"/>
            <a:ext cx="8058150" cy="129063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3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 비대칭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PVP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</a:t>
            </a:r>
            <a:b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 타임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3~5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</a:t>
            </a:r>
            <a:b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 인원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헌터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C1C3D-C95B-64A7-B92C-B2787DEE7959}"/>
              </a:ext>
            </a:extLst>
          </p:cNvPr>
          <p:cNvSpPr/>
          <p:nvPr/>
        </p:nvSpPr>
        <p:spPr>
          <a:xfrm>
            <a:off x="292990" y="176510"/>
            <a:ext cx="1300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C0B9CC-98E5-D954-F5E4-D4BCD781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000904"/>
            <a:ext cx="7258050" cy="40809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7CD0330-B29E-169F-B4CC-982A760646AE}"/>
              </a:ext>
            </a:extLst>
          </p:cNvPr>
          <p:cNvSpPr/>
          <p:nvPr/>
        </p:nvSpPr>
        <p:spPr>
          <a:xfrm>
            <a:off x="3804346" y="2505670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이미지로 변경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5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104F94-9E83-54C5-23BA-22591F6B0F42}"/>
              </a:ext>
            </a:extLst>
          </p:cNvPr>
          <p:cNvSpPr/>
          <p:nvPr/>
        </p:nvSpPr>
        <p:spPr>
          <a:xfrm>
            <a:off x="292990" y="176510"/>
            <a:ext cx="5559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 플레이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955CCE-4D66-3691-D677-F06FCCA05465}"/>
              </a:ext>
            </a:extLst>
          </p:cNvPr>
          <p:cNvSpPr/>
          <p:nvPr/>
        </p:nvSpPr>
        <p:spPr>
          <a:xfrm>
            <a:off x="918051" y="1600200"/>
            <a:ext cx="5078997" cy="16610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10DC0783-C451-0523-5E09-DE899DA04E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173338">
            <a:off x="1425616" y="1833096"/>
            <a:ext cx="1677239" cy="1479119"/>
          </a:xfrm>
          <a:prstGeom prst="rect">
            <a:avLst/>
          </a:prstGeom>
        </p:spPr>
      </p:pic>
      <p:sp>
        <p:nvSpPr>
          <p:cNvPr id="7" name="화살표: 위쪽/아래쪽 6">
            <a:extLst>
              <a:ext uri="{FF2B5EF4-FFF2-40B4-BE49-F238E27FC236}">
                <a16:creationId xmlns:a16="http://schemas.microsoft.com/office/drawing/2014/main" id="{C39E8008-C0B9-FDFB-7194-67F861863C4E}"/>
              </a:ext>
            </a:extLst>
          </p:cNvPr>
          <p:cNvSpPr/>
          <p:nvPr/>
        </p:nvSpPr>
        <p:spPr>
          <a:xfrm>
            <a:off x="3092608" y="2027743"/>
            <a:ext cx="234111" cy="948303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쪽/아래쪽 7">
            <a:extLst>
              <a:ext uri="{FF2B5EF4-FFF2-40B4-BE49-F238E27FC236}">
                <a16:creationId xmlns:a16="http://schemas.microsoft.com/office/drawing/2014/main" id="{C9831510-4221-CE41-7D85-C6D1B29C8BFF}"/>
              </a:ext>
            </a:extLst>
          </p:cNvPr>
          <p:cNvSpPr/>
          <p:nvPr/>
        </p:nvSpPr>
        <p:spPr>
          <a:xfrm>
            <a:off x="4897352" y="2521060"/>
            <a:ext cx="234111" cy="454986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147C9A6-A0B8-F342-A050-F8310EFF5D70}"/>
              </a:ext>
            </a:extLst>
          </p:cNvPr>
          <p:cNvSpPr/>
          <p:nvPr/>
        </p:nvSpPr>
        <p:spPr>
          <a:xfrm>
            <a:off x="6167769" y="1600200"/>
            <a:ext cx="5078997" cy="16610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53591969-6CA2-742E-B3BE-446A5BE17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21284854" flipH="1">
            <a:off x="8769998" y="1561824"/>
            <a:ext cx="2607999" cy="1880139"/>
          </a:xfrm>
          <a:prstGeom prst="rect">
            <a:avLst/>
          </a:prstGeom>
        </p:spPr>
      </p:pic>
      <p:pic>
        <p:nvPicPr>
          <p:cNvPr id="9" name="그림 8" descr="그림, 스케치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1692A6DC-312B-931A-86FA-4FA1D7E27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500" b="60750" l="18750" r="75500">
                        <a14:foregroundMark x1="25500" y1="58250" x2="29750" y2="32500"/>
                        <a14:foregroundMark x1="29750" y1="32500" x2="52000" y2="20250"/>
                        <a14:foregroundMark x1="52000" y1="20250" x2="71250" y2="34750"/>
                        <a14:foregroundMark x1="71250" y1="34750" x2="69500" y2="58250"/>
                        <a14:foregroundMark x1="69500" y1="58250" x2="24500" y2="56500"/>
                        <a14:foregroundMark x1="20250" y1="52000" x2="20250" y2="43250"/>
                        <a14:foregroundMark x1="18250" y1="49000" x2="43000" y2="60000"/>
                        <a14:foregroundMark x1="43000" y1="60000" x2="66500" y2="57250"/>
                        <a14:foregroundMark x1="66500" y1="57250" x2="72750" y2="39000"/>
                        <a14:foregroundMark x1="40000" y1="59000" x2="19000" y2="48500"/>
                        <a14:foregroundMark x1="19000" y1="48500" x2="18750" y2="47500"/>
                        <a14:foregroundMark x1="18750" y1="51500" x2="41750" y2="60750"/>
                        <a14:foregroundMark x1="54250" y1="19000" x2="31500" y2="29000"/>
                        <a14:foregroundMark x1="31500" y1="29000" x2="18750" y2="43750"/>
                        <a14:foregroundMark x1="33250" y1="27750" x2="54250" y2="18500"/>
                        <a14:foregroundMark x1="75500" y1="52500" x2="75500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5645" r="20171" b="37203"/>
          <a:stretch/>
        </p:blipFill>
        <p:spPr>
          <a:xfrm>
            <a:off x="6641073" y="2036518"/>
            <a:ext cx="1356864" cy="981484"/>
          </a:xfrm>
          <a:prstGeom prst="rect">
            <a:avLst/>
          </a:prstGeom>
        </p:spPr>
      </p:pic>
      <p:pic>
        <p:nvPicPr>
          <p:cNvPr id="10" name="그림 9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A55598B7-8403-72E5-EDE9-C59E60FD4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21284854" flipH="1">
            <a:off x="6386123" y="1877365"/>
            <a:ext cx="1934046" cy="139427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13C041F-B966-65CF-F815-E674618BAE17}"/>
              </a:ext>
            </a:extLst>
          </p:cNvPr>
          <p:cNvCxnSpPr>
            <a:cxnSpLocks/>
          </p:cNvCxnSpPr>
          <p:nvPr/>
        </p:nvCxnSpPr>
        <p:spPr>
          <a:xfrm>
            <a:off x="8339027" y="2563791"/>
            <a:ext cx="523443" cy="88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공구, 주방용품이(가) 표시된 사진&#10;&#10;자동 생성된 설명">
            <a:extLst>
              <a:ext uri="{FF2B5EF4-FFF2-40B4-BE49-F238E27FC236}">
                <a16:creationId xmlns:a16="http://schemas.microsoft.com/office/drawing/2014/main" id="{3E27D2F5-07B0-5F8D-51D2-78604B2B5A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544" b="57056" l="27274" r="61951">
                        <a14:foregroundMark x1="31000" y1="53250" x2="53500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39" t="23855" r="33714" b="39255"/>
          <a:stretch/>
        </p:blipFill>
        <p:spPr>
          <a:xfrm>
            <a:off x="4333965" y="2512527"/>
            <a:ext cx="670530" cy="570648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6CF5103-FE1A-905C-478B-426ACC7E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51" y="3342406"/>
            <a:ext cx="10045224" cy="50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자신보다 부피가 적은 오브젝트를 흡수하여 크기를 키울 수 있다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AF756C2-32DE-4124-302A-C86500FD11CE}"/>
              </a:ext>
            </a:extLst>
          </p:cNvPr>
          <p:cNvSpPr/>
          <p:nvPr/>
        </p:nvSpPr>
        <p:spPr>
          <a:xfrm>
            <a:off x="918051" y="3924882"/>
            <a:ext cx="5078997" cy="13672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98C3E9-D2BF-C6CC-7D68-433FA3FD7A21}"/>
              </a:ext>
            </a:extLst>
          </p:cNvPr>
          <p:cNvCxnSpPr/>
          <p:nvPr/>
        </p:nvCxnSpPr>
        <p:spPr>
          <a:xfrm>
            <a:off x="3457549" y="4657842"/>
            <a:ext cx="5394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99C7541F-5AEC-D350-8D1B-DCA2C583A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21284854" flipH="1">
            <a:off x="1379715" y="4016344"/>
            <a:ext cx="2066532" cy="1489789"/>
          </a:xfrm>
          <a:prstGeom prst="rect">
            <a:avLst/>
          </a:prstGeom>
        </p:spPr>
      </p:pic>
      <p:pic>
        <p:nvPicPr>
          <p:cNvPr id="18" name="그림 17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E2AD96F3-6464-82EB-01D3-BBC6ED1435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3" t="41666" r="9497" b="37883"/>
          <a:stretch/>
        </p:blipFill>
        <p:spPr>
          <a:xfrm flipH="1">
            <a:off x="4342388" y="4392607"/>
            <a:ext cx="1214360" cy="841651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3B286387-34F9-1A60-380F-6808A7E51542}"/>
              </a:ext>
            </a:extLst>
          </p:cNvPr>
          <p:cNvSpPr txBox="1">
            <a:spLocks/>
          </p:cNvSpPr>
          <p:nvPr/>
        </p:nvSpPr>
        <p:spPr>
          <a:xfrm>
            <a:off x="918051" y="5596608"/>
            <a:ext cx="10045224" cy="985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플레이어에게 빨아 들여지면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슬라임의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크기가 감소하고 완전히 빨아들여지면 패배한다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b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플레이어를 흡수할 수 있는 크기 까지 크기를 키워 플레이어를 모두 먹으면 승리한다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0" name="그림 19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38057D9C-A9D0-8668-D4B6-76B5E4135C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1352433" y="4233140"/>
            <a:ext cx="311647" cy="311647"/>
          </a:xfrm>
          <a:prstGeom prst="rect">
            <a:avLst/>
          </a:prstGeom>
        </p:spPr>
      </p:pic>
      <p:pic>
        <p:nvPicPr>
          <p:cNvPr id="21" name="그림 20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BA9DD34B-A977-5131-74CF-260690C6A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4158640" y="4152913"/>
            <a:ext cx="311647" cy="311647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04874DA-6956-9FBB-B652-D7CF2CBD6D0C}"/>
              </a:ext>
            </a:extLst>
          </p:cNvPr>
          <p:cNvSpPr/>
          <p:nvPr/>
        </p:nvSpPr>
        <p:spPr>
          <a:xfrm>
            <a:off x="6149916" y="3924882"/>
            <a:ext cx="5078997" cy="13672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9E9A15EB-7911-AC69-044B-7902FB009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21284854" flipH="1">
            <a:off x="7704211" y="3759017"/>
            <a:ext cx="2006111" cy="1824311"/>
          </a:xfrm>
          <a:prstGeom prst="rect">
            <a:avLst/>
          </a:prstGeom>
        </p:spPr>
      </p:pic>
      <p:pic>
        <p:nvPicPr>
          <p:cNvPr id="27" name="그림 26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A0731D8A-1EC2-FB2C-E710-9F206963B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8878">
            <a:off x="8712298" y="4527640"/>
            <a:ext cx="676647" cy="676647"/>
          </a:xfrm>
          <a:prstGeom prst="rect">
            <a:avLst/>
          </a:prstGeom>
        </p:spPr>
      </p:pic>
      <p:pic>
        <p:nvPicPr>
          <p:cNvPr id="28" name="그림 27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352EE91A-FFFD-CCB1-E9E4-370501CEA2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3451">
            <a:off x="8237947" y="4096214"/>
            <a:ext cx="676647" cy="6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104F94-9E83-54C5-23BA-22591F6B0F42}"/>
              </a:ext>
            </a:extLst>
          </p:cNvPr>
          <p:cNvSpPr/>
          <p:nvPr/>
        </p:nvSpPr>
        <p:spPr>
          <a:xfrm>
            <a:off x="292990" y="176510"/>
            <a:ext cx="5559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 플레이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955CCE-4D66-3691-D677-F06FCCA05465}"/>
              </a:ext>
            </a:extLst>
          </p:cNvPr>
          <p:cNvSpPr/>
          <p:nvPr/>
        </p:nvSpPr>
        <p:spPr>
          <a:xfrm>
            <a:off x="918051" y="1600200"/>
            <a:ext cx="5078997" cy="16610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147C9A6-A0B8-F342-A050-F8310EFF5D70}"/>
              </a:ext>
            </a:extLst>
          </p:cNvPr>
          <p:cNvSpPr/>
          <p:nvPr/>
        </p:nvSpPr>
        <p:spPr>
          <a:xfrm>
            <a:off x="6167769" y="1600200"/>
            <a:ext cx="5078997" cy="16610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6CF5103-FE1A-905C-478B-426ACC7E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51" y="3342406"/>
            <a:ext cx="10045224" cy="75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슬라임을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찾아 빨아들여서 퇴치 해야 한다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b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주변 오브젝트를 빨아들여서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슬라임이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성장하는 것을 방해 할 수 도 있다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AF756C2-32DE-4124-302A-C86500FD11CE}"/>
              </a:ext>
            </a:extLst>
          </p:cNvPr>
          <p:cNvSpPr/>
          <p:nvPr/>
        </p:nvSpPr>
        <p:spPr>
          <a:xfrm>
            <a:off x="918051" y="4102630"/>
            <a:ext cx="5078997" cy="13672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3B286387-34F9-1A60-380F-6808A7E51542}"/>
              </a:ext>
            </a:extLst>
          </p:cNvPr>
          <p:cNvSpPr txBox="1">
            <a:spLocks/>
          </p:cNvSpPr>
          <p:nvPr/>
        </p:nvSpPr>
        <p:spPr>
          <a:xfrm>
            <a:off x="918051" y="5750790"/>
            <a:ext cx="10045224" cy="53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슬라임이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빨아들일 수 없을 정도로 커졌을 경우 숨겨진 카드를 획득하여 탈출 해야 한다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04874DA-6956-9FBB-B652-D7CF2CBD6D0C}"/>
              </a:ext>
            </a:extLst>
          </p:cNvPr>
          <p:cNvSpPr/>
          <p:nvPr/>
        </p:nvSpPr>
        <p:spPr>
          <a:xfrm>
            <a:off x="6149916" y="4102630"/>
            <a:ext cx="5078997" cy="13672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77AAA2B-F318-1060-61AC-DE0347A09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50" y="2056634"/>
            <a:ext cx="1513566" cy="90433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8122CD2-7945-C4D2-5751-F768DECA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03346">
            <a:off x="8336506" y="1860836"/>
            <a:ext cx="991938" cy="991938"/>
          </a:xfrm>
          <a:prstGeom prst="rect">
            <a:avLst/>
          </a:prstGeom>
        </p:spPr>
      </p:pic>
      <p:pic>
        <p:nvPicPr>
          <p:cNvPr id="42" name="그림 41" descr="서랍장, 디자인, 가구이(가) 표시된 사진&#10;&#10;자동 생성된 설명">
            <a:extLst>
              <a:ext uri="{FF2B5EF4-FFF2-40B4-BE49-F238E27FC236}">
                <a16:creationId xmlns:a16="http://schemas.microsoft.com/office/drawing/2014/main" id="{3417C5BA-B2C8-FD02-078E-936AB0988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6611">
            <a:off x="7730840" y="2037257"/>
            <a:ext cx="468343" cy="468343"/>
          </a:xfrm>
          <a:prstGeom prst="rect">
            <a:avLst/>
          </a:prstGeom>
        </p:spPr>
      </p:pic>
      <p:pic>
        <p:nvPicPr>
          <p:cNvPr id="31" name="그림 30" descr="장난감, 만화 영화, 소녀, 인형이(가) 표시된 사진&#10;&#10;자동 생성된 설명">
            <a:extLst>
              <a:ext uri="{FF2B5EF4-FFF2-40B4-BE49-F238E27FC236}">
                <a16:creationId xmlns:a16="http://schemas.microsoft.com/office/drawing/2014/main" id="{5F4F5262-D36D-B73C-B6F1-9ECB405B0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81" y="1660063"/>
            <a:ext cx="1247249" cy="15911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4CF458E-0F1E-CA79-731D-BF74C285C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16" y="2003848"/>
            <a:ext cx="949959" cy="121185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F9D7BB-B545-63B1-47F9-F8C099A5E59A}"/>
              </a:ext>
            </a:extLst>
          </p:cNvPr>
          <p:cNvSpPr/>
          <p:nvPr/>
        </p:nvSpPr>
        <p:spPr>
          <a:xfrm>
            <a:off x="9695941" y="4294317"/>
            <a:ext cx="898477" cy="1089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 descr="상징, 스케치, 클립아트, 디자인이(가) 표시된 사진&#10;&#10;자동 생성된 설명">
            <a:extLst>
              <a:ext uri="{FF2B5EF4-FFF2-40B4-BE49-F238E27FC236}">
                <a16:creationId xmlns:a16="http://schemas.microsoft.com/office/drawing/2014/main" id="{AB5635C5-17FB-57D5-7882-F7A822E50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562" y="4839117"/>
            <a:ext cx="491234" cy="491234"/>
          </a:xfrm>
          <a:prstGeom prst="rect">
            <a:avLst/>
          </a:prstGeom>
        </p:spPr>
      </p:pic>
      <p:pic>
        <p:nvPicPr>
          <p:cNvPr id="44" name="그림 43" descr="메탈웨어, 자물쇠, 맹꽁이자물쇠이(가) 표시된 사진&#10;&#10;자동 생성된 설명">
            <a:extLst>
              <a:ext uri="{FF2B5EF4-FFF2-40B4-BE49-F238E27FC236}">
                <a16:creationId xmlns:a16="http://schemas.microsoft.com/office/drawing/2014/main" id="{4E15198B-E94E-7A53-3A06-9642FB372B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6" b="25238"/>
          <a:stretch/>
        </p:blipFill>
        <p:spPr>
          <a:xfrm>
            <a:off x="9768440" y="4396156"/>
            <a:ext cx="757617" cy="356751"/>
          </a:xfrm>
          <a:prstGeom prst="rect">
            <a:avLst/>
          </a:prstGeom>
        </p:spPr>
      </p:pic>
      <p:pic>
        <p:nvPicPr>
          <p:cNvPr id="49" name="그림 48" descr="폰트, 스크린샷, 텍스트, 그래픽이(가) 표시된 사진&#10;&#10;자동 생성된 설명">
            <a:extLst>
              <a:ext uri="{FF2B5EF4-FFF2-40B4-BE49-F238E27FC236}">
                <a16:creationId xmlns:a16="http://schemas.microsoft.com/office/drawing/2014/main" id="{EFC0ACF1-E94C-2DAB-9F7F-C8BD2A1FB7F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 b="21494"/>
          <a:stretch/>
        </p:blipFill>
        <p:spPr>
          <a:xfrm>
            <a:off x="6587462" y="4396156"/>
            <a:ext cx="1449329" cy="861644"/>
          </a:xfrm>
          <a:prstGeom prst="rect">
            <a:avLst/>
          </a:prstGeom>
        </p:spPr>
      </p:pic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D1F75F5A-A1F1-5F0D-5113-8F095C02BAB0}"/>
              </a:ext>
            </a:extLst>
          </p:cNvPr>
          <p:cNvSpPr/>
          <p:nvPr/>
        </p:nvSpPr>
        <p:spPr>
          <a:xfrm>
            <a:off x="8567563" y="4752907"/>
            <a:ext cx="493883" cy="18342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 descr="그린, 스크린샷이(가) 표시된 사진&#10;&#10;자동 생성된 설명">
            <a:extLst>
              <a:ext uri="{FF2B5EF4-FFF2-40B4-BE49-F238E27FC236}">
                <a16:creationId xmlns:a16="http://schemas.microsoft.com/office/drawing/2014/main" id="{F0849265-58FF-EF89-58C0-4F8035E2488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0089" r="71252" b="42269"/>
          <a:stretch/>
        </p:blipFill>
        <p:spPr>
          <a:xfrm rot="21284854" flipH="1">
            <a:off x="1604829" y="4004001"/>
            <a:ext cx="2170206" cy="1564529"/>
          </a:xfrm>
          <a:prstGeom prst="rect">
            <a:avLst/>
          </a:prstGeom>
        </p:spPr>
      </p:pic>
      <p:pic>
        <p:nvPicPr>
          <p:cNvPr id="54" name="그림 53" descr="소녀, 인형, 만화 영화, 장난감이(가) 표시된 사진&#10;&#10;자동 생성된 설명">
            <a:extLst>
              <a:ext uri="{FF2B5EF4-FFF2-40B4-BE49-F238E27FC236}">
                <a16:creationId xmlns:a16="http://schemas.microsoft.com/office/drawing/2014/main" id="{3679201A-0C8D-DD81-1048-4E818AF13F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39" y="4504409"/>
            <a:ext cx="365047" cy="1063166"/>
          </a:xfrm>
          <a:prstGeom prst="rect">
            <a:avLst/>
          </a:prstGeom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B338463-0C7D-F5A4-22CD-E500B7CA4EBA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8159020" y="2140291"/>
            <a:ext cx="991487" cy="107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967C38E-E580-28E6-A375-E652EEAFEF28}"/>
              </a:ext>
            </a:extLst>
          </p:cNvPr>
          <p:cNvCxnSpPr>
            <a:cxnSpLocks/>
          </p:cNvCxnSpPr>
          <p:nvPr/>
        </p:nvCxnSpPr>
        <p:spPr>
          <a:xfrm flipH="1">
            <a:off x="8348613" y="2328997"/>
            <a:ext cx="876729" cy="219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4A05C0C-BF6F-5DF3-1912-A03676F4D1A1}"/>
              </a:ext>
            </a:extLst>
          </p:cNvPr>
          <p:cNvCxnSpPr>
            <a:cxnSpLocks/>
          </p:cNvCxnSpPr>
          <p:nvPr/>
        </p:nvCxnSpPr>
        <p:spPr>
          <a:xfrm flipH="1" flipV="1">
            <a:off x="8567563" y="1931946"/>
            <a:ext cx="657779" cy="2743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1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B729C2-9E94-BEE8-69AE-BE97EB5FA781}"/>
              </a:ext>
            </a:extLst>
          </p:cNvPr>
          <p:cNvSpPr/>
          <p:nvPr/>
        </p:nvSpPr>
        <p:spPr>
          <a:xfrm>
            <a:off x="292990" y="176510"/>
            <a:ext cx="5463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개요 </a:t>
            </a:r>
            <a:r>
              <a:rPr lang="en-US" altLang="ko-KR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 진행도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85681-F2DD-2AA9-27B6-E91661915B73}"/>
              </a:ext>
            </a:extLst>
          </p:cNvPr>
          <p:cNvSpPr/>
          <p:nvPr/>
        </p:nvSpPr>
        <p:spPr>
          <a:xfrm>
            <a:off x="6594671" y="1739011"/>
            <a:ext cx="3740932" cy="753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3DA1CE-88BF-496F-1979-70B245508FD1}"/>
              </a:ext>
            </a:extLst>
          </p:cNvPr>
          <p:cNvSpPr/>
          <p:nvPr/>
        </p:nvSpPr>
        <p:spPr>
          <a:xfrm>
            <a:off x="1321369" y="2669673"/>
            <a:ext cx="2131255" cy="3088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B6E52-7774-512A-7962-9FD9F4D2F05A}"/>
              </a:ext>
            </a:extLst>
          </p:cNvPr>
          <p:cNvSpPr/>
          <p:nvPr/>
        </p:nvSpPr>
        <p:spPr>
          <a:xfrm>
            <a:off x="1856397" y="1888918"/>
            <a:ext cx="994151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DDE076-8AFE-63E4-F227-4E5A03255A93}"/>
              </a:ext>
            </a:extLst>
          </p:cNvPr>
          <p:cNvSpPr/>
          <p:nvPr/>
        </p:nvSpPr>
        <p:spPr>
          <a:xfrm>
            <a:off x="4299829" y="1888918"/>
            <a:ext cx="994151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게임시작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786866-31FA-D3E0-B260-9867E27941E0}"/>
              </a:ext>
            </a:extLst>
          </p:cNvPr>
          <p:cNvSpPr/>
          <p:nvPr/>
        </p:nvSpPr>
        <p:spPr>
          <a:xfrm>
            <a:off x="9186694" y="1888918"/>
            <a:ext cx="994151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BB146-685A-5E7A-C688-137FD0509CEF}"/>
              </a:ext>
            </a:extLst>
          </p:cNvPr>
          <p:cNvSpPr/>
          <p:nvPr/>
        </p:nvSpPr>
        <p:spPr>
          <a:xfrm>
            <a:off x="1789702" y="5048991"/>
            <a:ext cx="1271549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b="1" dirty="0">
                <a:solidFill>
                  <a:schemeClr val="tx1"/>
                </a:solidFill>
              </a:rPr>
              <a:t> 승리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2671-D223-3A5B-8D27-B00D5A552A27}"/>
              </a:ext>
            </a:extLst>
          </p:cNvPr>
          <p:cNvSpPr/>
          <p:nvPr/>
        </p:nvSpPr>
        <p:spPr>
          <a:xfrm>
            <a:off x="1789702" y="3154637"/>
            <a:ext cx="1130340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헌터 승리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600A0E-5891-2FF3-731E-9973FC4CB8B9}"/>
              </a:ext>
            </a:extLst>
          </p:cNvPr>
          <p:cNvSpPr/>
          <p:nvPr/>
        </p:nvSpPr>
        <p:spPr>
          <a:xfrm>
            <a:off x="1732391" y="3998702"/>
            <a:ext cx="1130340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087587-2605-3EAF-9261-FB283C257919}"/>
              </a:ext>
            </a:extLst>
          </p:cNvPr>
          <p:cNvSpPr/>
          <p:nvPr/>
        </p:nvSpPr>
        <p:spPr>
          <a:xfrm>
            <a:off x="6743261" y="1888918"/>
            <a:ext cx="994151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플레이어</a:t>
            </a:r>
            <a:r>
              <a:rPr lang="ko-KR" altLang="en-US" sz="1400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8CF8F4-9323-74F7-B35A-0562264AE7E6}"/>
              </a:ext>
            </a:extLst>
          </p:cNvPr>
          <p:cNvSpPr/>
          <p:nvPr/>
        </p:nvSpPr>
        <p:spPr>
          <a:xfrm>
            <a:off x="6743261" y="4046392"/>
            <a:ext cx="992022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키획득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8A3955-51F3-AA15-9412-BC2053981E92}"/>
              </a:ext>
            </a:extLst>
          </p:cNvPr>
          <p:cNvSpPr/>
          <p:nvPr/>
        </p:nvSpPr>
        <p:spPr>
          <a:xfrm>
            <a:off x="4208935" y="4037488"/>
            <a:ext cx="1296988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탈출 장소로 이동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52B311-8226-0D40-4BC8-10B5848BD9A3}"/>
              </a:ext>
            </a:extLst>
          </p:cNvPr>
          <p:cNvCxnSpPr>
            <a:cxnSpLocks/>
          </p:cNvCxnSpPr>
          <p:nvPr/>
        </p:nvCxnSpPr>
        <p:spPr>
          <a:xfrm flipH="1">
            <a:off x="3187320" y="5308630"/>
            <a:ext cx="54994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043C79-8359-1183-67C4-F428D765E1F6}"/>
              </a:ext>
            </a:extLst>
          </p:cNvPr>
          <p:cNvCxnSpPr>
            <a:cxnSpLocks/>
          </p:cNvCxnSpPr>
          <p:nvPr/>
        </p:nvCxnSpPr>
        <p:spPr>
          <a:xfrm flipH="1">
            <a:off x="5726162" y="4241380"/>
            <a:ext cx="7396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F7348B-CA32-608F-55CD-56C8B7E5DBA4}"/>
              </a:ext>
            </a:extLst>
          </p:cNvPr>
          <p:cNvCxnSpPr>
            <a:cxnSpLocks/>
          </p:cNvCxnSpPr>
          <p:nvPr/>
        </p:nvCxnSpPr>
        <p:spPr>
          <a:xfrm flipV="1">
            <a:off x="2297560" y="2409049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B2173D-E761-F16D-56EC-E8A149E6DE3A}"/>
              </a:ext>
            </a:extLst>
          </p:cNvPr>
          <p:cNvCxnSpPr>
            <a:cxnSpLocks/>
          </p:cNvCxnSpPr>
          <p:nvPr/>
        </p:nvCxnSpPr>
        <p:spPr>
          <a:xfrm>
            <a:off x="3217011" y="2325720"/>
            <a:ext cx="4712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C652B-D257-8645-D545-E83B7192EC0F}"/>
              </a:ext>
            </a:extLst>
          </p:cNvPr>
          <p:cNvSpPr/>
          <p:nvPr/>
        </p:nvSpPr>
        <p:spPr>
          <a:xfrm>
            <a:off x="6534781" y="3109648"/>
            <a:ext cx="1374249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b="1" dirty="0">
                <a:solidFill>
                  <a:schemeClr val="tx1"/>
                </a:solidFill>
              </a:rPr>
              <a:t> 퇴치</a:t>
            </a:r>
            <a:r>
              <a:rPr lang="ko-KR" altLang="en-US" sz="1400" dirty="0"/>
              <a:t>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31A215-22D3-BF4F-FC4F-2A3342AE941A}"/>
              </a:ext>
            </a:extLst>
          </p:cNvPr>
          <p:cNvSpPr/>
          <p:nvPr/>
        </p:nvSpPr>
        <p:spPr>
          <a:xfrm>
            <a:off x="8998199" y="3075519"/>
            <a:ext cx="1491379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도주 및 성장</a:t>
            </a:r>
            <a:r>
              <a:rPr lang="ko-KR" altLang="en-US" sz="1400" dirty="0"/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BA6414-5C82-34CA-10CC-2D10EFC95CE1}"/>
              </a:ext>
            </a:extLst>
          </p:cNvPr>
          <p:cNvSpPr/>
          <p:nvPr/>
        </p:nvSpPr>
        <p:spPr>
          <a:xfrm>
            <a:off x="8841651" y="5116703"/>
            <a:ext cx="1777902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모든 헌터 처치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327A5C-35CE-6CA4-BB93-465A3E5DCEAA}"/>
              </a:ext>
            </a:extLst>
          </p:cNvPr>
          <p:cNvCxnSpPr>
            <a:cxnSpLocks/>
          </p:cNvCxnSpPr>
          <p:nvPr/>
        </p:nvCxnSpPr>
        <p:spPr>
          <a:xfrm flipH="1">
            <a:off x="3215472" y="3383237"/>
            <a:ext cx="29788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57EA2C-B61F-C8C4-8ABB-189074F01484}"/>
              </a:ext>
            </a:extLst>
          </p:cNvPr>
          <p:cNvSpPr/>
          <p:nvPr/>
        </p:nvSpPr>
        <p:spPr>
          <a:xfrm>
            <a:off x="8912972" y="4042721"/>
            <a:ext cx="1661832" cy="45720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슬라임</a:t>
            </a:r>
            <a:r>
              <a:rPr lang="ko-KR" altLang="en-US" sz="1400" b="1" dirty="0">
                <a:solidFill>
                  <a:schemeClr val="tx1"/>
                </a:solidFill>
              </a:rPr>
              <a:t> 성장 완료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EB8A2-1095-FF6B-22CB-3C5062E3719D}"/>
              </a:ext>
            </a:extLst>
          </p:cNvPr>
          <p:cNvCxnSpPr>
            <a:cxnSpLocks/>
          </p:cNvCxnSpPr>
          <p:nvPr/>
        </p:nvCxnSpPr>
        <p:spPr>
          <a:xfrm flipH="1">
            <a:off x="3215472" y="4274992"/>
            <a:ext cx="82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52DACF-5157-B45C-3002-8899CF79DAAB}"/>
              </a:ext>
            </a:extLst>
          </p:cNvPr>
          <p:cNvCxnSpPr>
            <a:cxnSpLocks/>
          </p:cNvCxnSpPr>
          <p:nvPr/>
        </p:nvCxnSpPr>
        <p:spPr>
          <a:xfrm>
            <a:off x="9743888" y="4625305"/>
            <a:ext cx="0" cy="342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976D47-A4C1-9814-E104-196DE1B11D81}"/>
              </a:ext>
            </a:extLst>
          </p:cNvPr>
          <p:cNvCxnSpPr>
            <a:cxnSpLocks/>
          </p:cNvCxnSpPr>
          <p:nvPr/>
        </p:nvCxnSpPr>
        <p:spPr>
          <a:xfrm>
            <a:off x="9730602" y="3612739"/>
            <a:ext cx="0" cy="28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C5ECC60-B99C-24B5-2EB6-8C0854B43D0F}"/>
              </a:ext>
            </a:extLst>
          </p:cNvPr>
          <p:cNvCxnSpPr>
            <a:cxnSpLocks/>
          </p:cNvCxnSpPr>
          <p:nvPr/>
        </p:nvCxnSpPr>
        <p:spPr>
          <a:xfrm>
            <a:off x="5887000" y="2048774"/>
            <a:ext cx="634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641768-446B-9440-9DAD-16652FBA23E1}"/>
              </a:ext>
            </a:extLst>
          </p:cNvPr>
          <p:cNvCxnSpPr>
            <a:cxnSpLocks/>
          </p:cNvCxnSpPr>
          <p:nvPr/>
        </p:nvCxnSpPr>
        <p:spPr>
          <a:xfrm>
            <a:off x="7239272" y="3612739"/>
            <a:ext cx="0" cy="28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699838-509B-428D-0EEE-8485E9C97C95}"/>
              </a:ext>
            </a:extLst>
          </p:cNvPr>
          <p:cNvCxnSpPr>
            <a:cxnSpLocks/>
          </p:cNvCxnSpPr>
          <p:nvPr/>
        </p:nvCxnSpPr>
        <p:spPr>
          <a:xfrm>
            <a:off x="7221906" y="2409049"/>
            <a:ext cx="0" cy="572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F22829-EBE8-4C18-2AAD-67CAE600EA5C}"/>
              </a:ext>
            </a:extLst>
          </p:cNvPr>
          <p:cNvCxnSpPr>
            <a:cxnSpLocks/>
          </p:cNvCxnSpPr>
          <p:nvPr/>
        </p:nvCxnSpPr>
        <p:spPr>
          <a:xfrm>
            <a:off x="9743888" y="2409049"/>
            <a:ext cx="0" cy="562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3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843DA3-6E64-5817-3A0A-B3D7301D1CD7}"/>
              </a:ext>
            </a:extLst>
          </p:cNvPr>
          <p:cNvSpPr/>
          <p:nvPr/>
        </p:nvSpPr>
        <p:spPr>
          <a:xfrm>
            <a:off x="292990" y="176510"/>
            <a:ext cx="2792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게임 조작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B16B9E-0D83-6EB5-66E2-3046C0F03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86708"/>
              </p:ext>
            </p:extLst>
          </p:nvPr>
        </p:nvGraphicFramePr>
        <p:xfrm>
          <a:off x="2030412" y="1641474"/>
          <a:ext cx="8131176" cy="371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794">
                  <a:extLst>
                    <a:ext uri="{9D8B030D-6E8A-4147-A177-3AD203B41FA5}">
                      <a16:colId xmlns:a16="http://schemas.microsoft.com/office/drawing/2014/main" val="3784849034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1243852940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1949165334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168568728"/>
                    </a:ext>
                  </a:extLst>
                </a:gridCol>
              </a:tblGrid>
              <a:tr h="6200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bg1"/>
                          </a:solidFill>
                        </a:rPr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bg1"/>
                          </a:solidFill>
                        </a:rPr>
                        <a:t>헌터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16201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W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전면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LB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빨아 들이기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19911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A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좌측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RB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사출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24829"/>
                  </a:ext>
                </a:extLst>
              </a:tr>
              <a:tr h="611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후방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08280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D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우측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12882"/>
                  </a:ext>
                </a:extLst>
              </a:tr>
              <a:tr h="62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Space Bar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점프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95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4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58DAA-5B14-4F15-A3A6-7CF1962A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1500"/>
            <a:ext cx="10515600" cy="234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벽과 바닥에서 점액질 </a:t>
            </a:r>
            <a:r>
              <a:rPr lang="ko-KR" altLang="en-US" sz="2000" b="1" dirty="0" err="1"/>
              <a:t>메테리얼</a:t>
            </a:r>
            <a:r>
              <a:rPr lang="ko-KR" altLang="en-US" sz="2000" b="1" dirty="0"/>
              <a:t> 동적 생성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1700" dirty="0"/>
              <a:t>-Render target</a:t>
            </a:r>
            <a:r>
              <a:rPr lang="ko-KR" altLang="en-US" sz="1700" dirty="0"/>
              <a:t>과 </a:t>
            </a:r>
            <a:r>
              <a:rPr lang="en-US" altLang="ko-KR" sz="1700" dirty="0"/>
              <a:t>Runtime Virtual Texturing</a:t>
            </a:r>
            <a:r>
              <a:rPr lang="ko-KR" altLang="en-US" sz="1700" dirty="0"/>
              <a:t>을 사용해 동적으로 </a:t>
            </a:r>
            <a:r>
              <a:rPr lang="ko-KR" altLang="en-US" sz="1700" dirty="0" err="1"/>
              <a:t>메터리얼</a:t>
            </a:r>
            <a:r>
              <a:rPr lang="ko-KR" altLang="en-US" sz="1700" dirty="0"/>
              <a:t> 생성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2000" b="1" dirty="0"/>
              <a:t>오브젝트 형태에 따른 </a:t>
            </a:r>
            <a:r>
              <a:rPr lang="ko-KR" altLang="en-US" sz="2000" b="1" dirty="0" err="1"/>
              <a:t>슬라임</a:t>
            </a:r>
            <a:r>
              <a:rPr lang="ko-KR" altLang="en-US" sz="2000" b="1" dirty="0"/>
              <a:t> 형태 변화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1700" dirty="0"/>
              <a:t>-</a:t>
            </a:r>
            <a:r>
              <a:rPr lang="ko-KR" altLang="en-US" sz="1700" dirty="0"/>
              <a:t>깊이 버퍼</a:t>
            </a:r>
            <a:r>
              <a:rPr lang="en-US" altLang="ko-KR" sz="1700" dirty="0"/>
              <a:t>, Distance field</a:t>
            </a:r>
            <a:r>
              <a:rPr lang="ko-KR" altLang="en-US" sz="1700" dirty="0"/>
              <a:t>를 계산해 </a:t>
            </a:r>
            <a:r>
              <a:rPr lang="en-US" altLang="ko-KR" sz="1700" dirty="0"/>
              <a:t>Ray-Marching</a:t>
            </a:r>
            <a:r>
              <a:rPr lang="ko-KR" altLang="en-US" sz="1700" dirty="0"/>
              <a:t>으로 </a:t>
            </a:r>
            <a:r>
              <a:rPr lang="ko-KR" altLang="en-US" sz="1700" dirty="0" err="1"/>
              <a:t>슬라임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블룸</a:t>
            </a:r>
            <a:r>
              <a:rPr lang="ko-KR" altLang="en-US" sz="1700" dirty="0"/>
              <a:t> 생성 및 변형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2000" b="1" dirty="0" err="1"/>
              <a:t>액터</a:t>
            </a:r>
            <a:r>
              <a:rPr lang="ko-KR" altLang="en-US" sz="2000" b="1" dirty="0"/>
              <a:t> 간의 </a:t>
            </a:r>
            <a:r>
              <a:rPr lang="ko-KR" altLang="en-US" sz="2000" b="1" dirty="0" err="1"/>
              <a:t>메타볼</a:t>
            </a:r>
            <a:r>
              <a:rPr lang="ko-KR" altLang="en-US" sz="2000" b="1" dirty="0"/>
              <a:t> 효과</a:t>
            </a:r>
            <a:endParaRPr lang="en-US" altLang="ko-KR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29B168-03BD-F75B-FAB8-7CE0C3EF5760}"/>
              </a:ext>
            </a:extLst>
          </p:cNvPr>
          <p:cNvSpPr/>
          <p:nvPr/>
        </p:nvSpPr>
        <p:spPr>
          <a:xfrm>
            <a:off x="292990" y="176510"/>
            <a:ext cx="7949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기술요소 와 중점 연구 분야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3B7F86D-8B03-278A-B395-9945EED38F18}"/>
              </a:ext>
            </a:extLst>
          </p:cNvPr>
          <p:cNvSpPr txBox="1">
            <a:spLocks/>
          </p:cNvSpPr>
          <p:nvPr/>
        </p:nvSpPr>
        <p:spPr>
          <a:xfrm>
            <a:off x="1652587" y="3760690"/>
            <a:ext cx="8653463" cy="62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실시간으로 주변 환경과 </a:t>
            </a:r>
            <a:r>
              <a:rPr lang="ko-KR" altLang="en-US" b="1" dirty="0" err="1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인터렉션</a:t>
            </a:r>
            <a:r>
              <a:rPr lang="ko-KR" altLang="en-US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하는 </a:t>
            </a:r>
            <a:r>
              <a:rPr lang="ko-KR" altLang="en-US" b="1" dirty="0" err="1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슬라임</a:t>
            </a:r>
            <a:r>
              <a:rPr lang="ko-KR" altLang="en-US" b="1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캐릭터 구현</a:t>
            </a:r>
          </a:p>
        </p:txBody>
      </p:sp>
      <p:pic>
        <p:nvPicPr>
          <p:cNvPr id="8" name="내용 개체 틀 5" descr="그림, 아동 미술, 스케치, 일러스트레이션이(가) 표시된 사진&#10;&#10;자동 생성된 설명">
            <a:extLst>
              <a:ext uri="{FF2B5EF4-FFF2-40B4-BE49-F238E27FC236}">
                <a16:creationId xmlns:a16="http://schemas.microsoft.com/office/drawing/2014/main" id="{97F76A78-98AF-E8A7-AEDD-376AF738A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9" b="37895"/>
          <a:stretch/>
        </p:blipFill>
        <p:spPr>
          <a:xfrm>
            <a:off x="3174171" y="1176041"/>
            <a:ext cx="5465003" cy="2432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32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3235686-FA79-D443-F499-E8111A24D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606372"/>
              </p:ext>
            </p:extLst>
          </p:nvPr>
        </p:nvGraphicFramePr>
        <p:xfrm>
          <a:off x="838200" y="2568575"/>
          <a:ext cx="10515597" cy="185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603616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404730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5304401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고윤범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노창현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양재성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6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모델링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물리 및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2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클라이언트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슬라임</a:t>
                      </a:r>
                      <a:r>
                        <a:rPr lang="ko-KR" altLang="en-US" dirty="0"/>
                        <a:t> 동적 </a:t>
                      </a:r>
                      <a:r>
                        <a:rPr lang="ko-KR" altLang="en-US" dirty="0" err="1"/>
                        <a:t>매테리얼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빨아들이기 물리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1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메타볼</a:t>
                      </a:r>
                      <a:r>
                        <a:rPr lang="ko-KR" altLang="en-US" dirty="0"/>
                        <a:t> 효과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슬라임</a:t>
                      </a:r>
                      <a:r>
                        <a:rPr lang="ko-KR" altLang="en-US" sz="1800" b="0" dirty="0"/>
                        <a:t> 내부 오브젝트 부유효과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85807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6E0CEDC-1419-AD0D-823E-D28A6327DD5B}"/>
              </a:ext>
            </a:extLst>
          </p:cNvPr>
          <p:cNvSpPr/>
          <p:nvPr/>
        </p:nvSpPr>
        <p:spPr>
          <a:xfrm>
            <a:off x="292990" y="176510"/>
            <a:ext cx="4964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구성원 역할 분담</a:t>
            </a:r>
            <a:endParaRPr lang="en-US" altLang="ko-KR" sz="5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47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448</Words>
  <Application>Microsoft Office PowerPoint</Application>
  <PresentationFormat>와이드스크린</PresentationFormat>
  <Paragraphs>110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창현 노</dc:creator>
  <cp:lastModifiedBy>창현 노</cp:lastModifiedBy>
  <cp:revision>4</cp:revision>
  <dcterms:created xsi:type="dcterms:W3CDTF">2024-05-04T05:29:32Z</dcterms:created>
  <dcterms:modified xsi:type="dcterms:W3CDTF">2024-05-07T19:37:51Z</dcterms:modified>
</cp:coreProperties>
</file>