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64" r:id="rId5"/>
    <p:sldId id="274" r:id="rId6"/>
    <p:sldId id="275" r:id="rId7"/>
    <p:sldId id="276" r:id="rId8"/>
    <p:sldId id="272" r:id="rId9"/>
    <p:sldId id="277" r:id="rId10"/>
    <p:sldId id="259" r:id="rId11"/>
    <p:sldId id="278" r:id="rId12"/>
    <p:sldId id="263" r:id="rId13"/>
    <p:sldId id="270" r:id="rId14"/>
    <p:sldId id="266" r:id="rId15"/>
    <p:sldId id="262" r:id="rId16"/>
    <p:sldId id="267" r:id="rId17"/>
    <p:sldId id="279" r:id="rId18"/>
    <p:sldId id="271" r:id="rId19"/>
    <p:sldId id="268" r:id="rId20"/>
    <p:sldId id="269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8" autoAdjust="0"/>
    <p:restoredTop sz="97384" autoAdjust="0"/>
  </p:normalViewPr>
  <p:slideViewPr>
    <p:cSldViewPr snapToGrid="0">
      <p:cViewPr varScale="1">
        <p:scale>
          <a:sx n="103" d="100"/>
          <a:sy n="103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슬라임</a:t>
            </a:r>
            <a:r>
              <a:rPr lang="ko-KR" altLang="en-US" dirty="0"/>
              <a:t> 성장 곡선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초반</c:v>
                </c:pt>
                <c:pt idx="1">
                  <c:v>중반</c:v>
                </c:pt>
                <c:pt idx="2">
                  <c:v>후반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50</c:v>
                </c:pt>
                <c:pt idx="2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8C-407B-9BC9-8BC5D816F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8099775"/>
        <c:axId val="2078104575"/>
      </c:lineChart>
      <c:catAx>
        <c:axId val="207809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8104575"/>
        <c:crosses val="autoZero"/>
        <c:auto val="1"/>
        <c:lblAlgn val="ctr"/>
        <c:lblOffset val="100"/>
        <c:noMultiLvlLbl val="0"/>
      </c:catAx>
      <c:valAx>
        <c:axId val="207810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809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21A1-F118-F801-2E6B-691F94F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A9BDB-2328-B8B7-F893-5509C6FF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7369-4904-EF10-9AF0-46210FF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F087C-4B03-B95F-6ACA-27EB030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FB019-1ED6-7CE2-799C-9377BD6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C919-1A42-5463-0CD4-1F55BF1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8B2F9-06ED-B1F1-8C0B-6790DD09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D321-18B3-0842-50A4-A584D995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F3C-5A99-AA13-0D87-33AD77C6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7B0C-0D8D-03BE-E43D-F7C3F11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49755-EEC4-8DAE-F8C8-38E63925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7886F-4C89-0702-C3C8-56FFB62F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1024-B55F-7FC1-B715-A9A815E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E471-7B47-E756-8487-3177613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EEFE-52F6-3517-309C-AC4C385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0411-9E71-FA0C-0462-C581341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68474-3D52-B1A2-C460-E2E13E7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C744-2E36-C19C-77D3-08294456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D8992-5307-6A81-90AC-9AC1AC0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8ADA-4AB7-C432-3F7A-75AD97E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530-918D-8428-34C8-2069204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D1108-A419-73D6-113A-F3FCB3CE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A5A9-32FC-6DA7-608C-E446873E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DEF0-7BCE-0AD5-4E1B-8EF6B44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321E0-F1B9-8FA2-9294-2159FAA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B525A-9814-BDA4-B16C-3B275CF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D8D6-294A-B34D-1001-5626EECF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D2EA3-9ECF-C9C7-167A-603838B3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A4B2B-673A-D553-FB38-282AE7A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4EB6-48C4-7D7C-59F8-D88C792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808EB-8A3F-E055-05BF-054EFE6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825E-4471-E6DF-29DC-1ED2D09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5F638-4F5C-95DD-11B6-469C0D3D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7B674-C417-975C-19C5-86457656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B31DD-E3E6-71FF-1A38-F280BB01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489E1-CE2F-0A90-74E0-ADB59DD74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5EA43-9365-45DC-64C5-67E6D9C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1B024-F7FA-175F-D501-C53214A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A7002-19B3-4806-AB88-D0CE886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17324-DA08-EEFF-BFE3-F7A66C9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55CDD-D1D1-8024-0ABE-7ED7CA8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89E4B-962D-7F4D-6D10-EA64B73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60036-5612-25AF-41BE-E161723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78BDA-6834-16B7-EE91-0B85ED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71F08-CE23-39FF-6A58-8EC917B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19345-6FB5-EA2E-0F5A-1D6E4C1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51E6-21E6-A596-D063-B877B14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F1D9-C66E-E0DE-07BA-E619355D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DBB28-82A0-60ED-6084-8D2F3402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ECEA-CF22-0D55-4AB7-327FDE8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7E0CD-2611-59FB-2A82-B23F1FC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AC1B0-588F-97D2-07E7-CF752B6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87B9-6621-C09B-5111-BF9E02E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FBB1F-78A1-9552-B05D-AEFDD26C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CF1E8-5F72-9C62-8BD3-B7BCAE4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407-50B8-BF5B-025E-C9ECDA7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C16E7-4F47-C618-B53F-972A9A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10AA2-6000-873E-319C-76982DA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4AF-4036-7197-B8C0-B70416E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42423-E210-0A1E-4AF4-9D85FD5A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2894-4E17-AFBC-4CAC-48A2377A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3F79-94E7-4945-AD60-A5EE9767694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888F-38F8-E1B4-82DA-7BC0753E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D55C-C692-1509-FCF6-70EB7D6A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8.jpg"/><Relationship Id="rId7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04F30-F71E-11D9-94F2-0C1AFAF7B1C8}"/>
              </a:ext>
            </a:extLst>
          </p:cNvPr>
          <p:cNvSpPr/>
          <p:nvPr/>
        </p:nvSpPr>
        <p:spPr>
          <a:xfrm>
            <a:off x="1189539" y="787445"/>
            <a:ext cx="25923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비대칭 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란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17BDCE-55CA-E4A6-5662-8FC4B1221BFC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A53D94-7E34-0047-1833-A6C8B2E46D30}"/>
              </a:ext>
            </a:extLst>
          </p:cNvPr>
          <p:cNvSpPr/>
          <p:nvPr/>
        </p:nvSpPr>
        <p:spPr>
          <a:xfrm>
            <a:off x="0" y="6832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살인마 올스타즈가 극장으로, '데바데' 영화화 발표 &lt; 게임 &lt; 뉴스 &lt; 기사본문 - 경향게임스">
            <a:extLst>
              <a:ext uri="{FF2B5EF4-FFF2-40B4-BE49-F238E27FC236}">
                <a16:creationId xmlns:a16="http://schemas.microsoft.com/office/drawing/2014/main" id="{06B0BEFB-AFF5-D132-7707-4C9571B7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39" y="1392172"/>
            <a:ext cx="3456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3099E1-F461-3E34-22F4-2C8F0938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39" y="3974809"/>
            <a:ext cx="34538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E4C4E6-973C-8D7F-D36B-62E3F47E6D1B}"/>
              </a:ext>
            </a:extLst>
          </p:cNvPr>
          <p:cNvSpPr/>
          <p:nvPr/>
        </p:nvSpPr>
        <p:spPr>
          <a:xfrm>
            <a:off x="2458132" y="3552172"/>
            <a:ext cx="21852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데드바이데이라이트</a:t>
            </a:r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CA4D0B-33B3-A2D4-BD57-63FA9BFFE9CE}"/>
              </a:ext>
            </a:extLst>
          </p:cNvPr>
          <p:cNvSpPr/>
          <p:nvPr/>
        </p:nvSpPr>
        <p:spPr>
          <a:xfrm>
            <a:off x="3605881" y="6163659"/>
            <a:ext cx="103746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이볼브</a:t>
            </a:r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B6364-6202-0000-D6C3-F470DDAE8FC9}"/>
              </a:ext>
            </a:extLst>
          </p:cNvPr>
          <p:cNvSpPr/>
          <p:nvPr/>
        </p:nvSpPr>
        <p:spPr>
          <a:xfrm>
            <a:off x="5462793" y="4860620"/>
            <a:ext cx="61627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dirty="0"/>
              <a:t>강력한 소수의 플레이어를 상대로 다수의 약자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플레이어들이 협력하여 대결하는 형태</a:t>
            </a:r>
            <a:endParaRPr lang="en-US" altLang="ko-KR" sz="1600" b="1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94E43ACA-F58D-7298-3137-D7E0185A8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52" y="1731315"/>
            <a:ext cx="814134" cy="814134"/>
          </a:xfrm>
          <a:prstGeom prst="rect">
            <a:avLst/>
          </a:prstGeom>
        </p:spPr>
      </p:pic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7CB6E3EA-E77A-2662-3DBC-84417DC49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82" y="1729889"/>
            <a:ext cx="815560" cy="8155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A7209A-71ED-DEC8-E3EB-0FE472A2911B}"/>
              </a:ext>
            </a:extLst>
          </p:cNvPr>
          <p:cNvSpPr/>
          <p:nvPr/>
        </p:nvSpPr>
        <p:spPr>
          <a:xfrm>
            <a:off x="8079948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CB4D86-6A0D-A418-391F-72907798FBC2}"/>
              </a:ext>
            </a:extLst>
          </p:cNvPr>
          <p:cNvSpPr/>
          <p:nvPr/>
        </p:nvSpPr>
        <p:spPr>
          <a:xfrm>
            <a:off x="6447574" y="2697568"/>
            <a:ext cx="670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E56E99-BB25-23DF-D8F2-661720705AAC}"/>
              </a:ext>
            </a:extLst>
          </p:cNvPr>
          <p:cNvSpPr/>
          <p:nvPr/>
        </p:nvSpPr>
        <p:spPr>
          <a:xfrm>
            <a:off x="9789267" y="269756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다수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3F9D3-3022-378C-E45B-4391472CB509}"/>
              </a:ext>
            </a:extLst>
          </p:cNvPr>
          <p:cNvSpPr/>
          <p:nvPr/>
        </p:nvSpPr>
        <p:spPr>
          <a:xfrm>
            <a:off x="5390947" y="1293639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E42AF9-93F3-20E6-BF4B-FA8C40A9BBD1}"/>
              </a:ext>
            </a:extLst>
          </p:cNvPr>
          <p:cNvCxnSpPr>
            <a:cxnSpLocks/>
          </p:cNvCxnSpPr>
          <p:nvPr/>
        </p:nvCxnSpPr>
        <p:spPr>
          <a:xfrm>
            <a:off x="5323114" y="3915452"/>
            <a:ext cx="6544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1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EF47A8A-2FE8-C3C3-DCE8-3D9AE5AEC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16057" r="21148" b="37657"/>
          <a:stretch/>
        </p:blipFill>
        <p:spPr>
          <a:xfrm>
            <a:off x="2258630" y="1432317"/>
            <a:ext cx="615589" cy="464596"/>
          </a:xfrm>
          <a:prstGeom prst="rect">
            <a:avLst/>
          </a:prstGeom>
        </p:spPr>
      </p:pic>
      <p:pic>
        <p:nvPicPr>
          <p:cNvPr id="15" name="그림 14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58CC2BBB-E497-63A8-3146-EF0C770E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1418655"/>
            <a:ext cx="2131216" cy="2131216"/>
          </a:xfrm>
          <a:prstGeom prst="rect">
            <a:avLst/>
          </a:prstGeom>
        </p:spPr>
      </p:pic>
      <p:pic>
        <p:nvPicPr>
          <p:cNvPr id="11" name="그림 10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2267EBC-304D-2973-2592-F12BB91907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7451225" y="713601"/>
            <a:ext cx="2439061" cy="19279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012BB1-5723-0620-27E6-A889AC883E73}"/>
              </a:ext>
            </a:extLst>
          </p:cNvPr>
          <p:cNvSpPr/>
          <p:nvPr/>
        </p:nvSpPr>
        <p:spPr>
          <a:xfrm>
            <a:off x="326571" y="133710"/>
            <a:ext cx="5764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 </a:t>
            </a:r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47F54E-3491-142C-2607-ABB1542D9D2A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49910-2046-F23B-943F-5D0AB6DF646B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0B611FC2-ED95-50F3-0DFC-003BE9924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38" y="1057040"/>
            <a:ext cx="2079161" cy="2079161"/>
          </a:xfrm>
          <a:prstGeom prst="rect">
            <a:avLst/>
          </a:prstGeom>
        </p:spPr>
      </p:pic>
      <p:pic>
        <p:nvPicPr>
          <p:cNvPr id="17" name="그림 16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C7A080CB-3BF0-6EFE-0F2C-1361584FA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1482">
            <a:off x="2900037" y="1603608"/>
            <a:ext cx="820231" cy="820231"/>
          </a:xfrm>
          <a:prstGeom prst="rect">
            <a:avLst/>
          </a:prstGeom>
        </p:spPr>
      </p:pic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C7DFEA7-A2E9-8F1B-1D40-BE0847E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3212784"/>
            <a:ext cx="5769429" cy="26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/>
              <a:t>슬라임을</a:t>
            </a:r>
            <a:r>
              <a:rPr lang="ko-KR" altLang="en-US" sz="1400" b="1" dirty="0"/>
              <a:t> 발견하고 빨아들여서 퇴치하는 것이 초기 목표이다</a:t>
            </a:r>
            <a:r>
              <a:rPr lang="en-US" altLang="ko-KR" sz="1400" b="1" dirty="0"/>
              <a:t>.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200785-1D6C-C556-0A84-EC907B50702D}"/>
              </a:ext>
            </a:extLst>
          </p:cNvPr>
          <p:cNvGrpSpPr/>
          <p:nvPr/>
        </p:nvGrpSpPr>
        <p:grpSpPr>
          <a:xfrm>
            <a:off x="1891846" y="4133013"/>
            <a:ext cx="2136906" cy="1785261"/>
            <a:chOff x="2807311" y="1040969"/>
            <a:chExt cx="6577377" cy="5618925"/>
          </a:xfrm>
        </p:grpSpPr>
        <p:pic>
          <p:nvPicPr>
            <p:cNvPr id="22" name="그림 21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425725C4-A0B9-54BD-7381-704637AA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9D7928-E1A3-E64C-C4C1-E35D4F2CEE3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360C0DF-A75B-E6B6-63CD-F2E99AC54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40BA3E4-F544-D248-C314-734BE3209D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58288F1-F376-EBAC-BB42-E83DEF93E990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7616087-0B76-359E-1C92-8C700AE27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764E50F-C660-60C3-E65C-FF4269350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75C62B-5E38-2AF3-A0FD-5FF0A53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72D085-A8B1-0F97-5D39-3CB9A9AED8B8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064A65E-C475-8141-04B2-D39E17D83661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CB59E4-53DE-EB2E-2C0F-4670A21F350B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3A13B7-8F59-6A40-A81D-F783EAC7358A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2AED98-CBC0-0E4D-A1D4-D9C28C28F944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43D16B-10E5-FD06-AD7A-F51749234A89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0E3C681-2DB3-C58D-8958-48198921EA2C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C8661-8790-C68B-F863-4A4814D536ED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4AB5B8-A762-4578-A678-FC09D94DDFE8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E48408-8DEA-FF9D-77EC-91892418FD15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E33C6C-9506-A091-D9C3-A708F0E23DF7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ACBDCC4-A3F2-EE38-00F9-DD61E9B3E5B6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D523061-BD0D-CA29-56E1-C8023860FD06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84356FA-FF45-B35C-496F-59C845B30AF2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9BC2F7-DE01-AC62-0029-78E8F77F5AEA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7BCB67-CE4A-74F2-3F37-AC3E214887EA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8161C0F-EEBE-896A-9480-A61EA01FF35E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F81599-14D3-F151-0BA1-77E134CD2B4E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F6FC69-A607-A888-E690-136AD65C714A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E313449-0FC3-3020-1577-5632FCA81EB3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8130BB-33D5-1906-E4B0-07E7C7FBD34B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5E6611-A946-0B37-91B2-CFF1B2164668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EE0FB2C-EF15-D841-5D50-6F0583FC76ED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23159EB-2BAA-05DC-AE36-8F5FB6A84D70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DD9656-F736-3B9D-3A90-6434AA70B064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0BFBE1C-7D03-8D4F-1A02-4A92DEEAAA4D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347DCD-BD8F-26D4-B39D-00F06B36913B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24C6BC-B76A-821C-690F-F7C75E045FE2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D836F8-D0ED-A6D1-6B48-9128D09BC4E4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5F6D6E-78C5-8F1A-80A7-10E81F4BF905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4324AF-44A1-5A9F-2F5F-166CB4349E9E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843BA59-4EE9-25AC-FBF0-ED85874E399D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AB1C673-1AA3-F29E-495C-DE5F66196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37" y="5284172"/>
            <a:ext cx="141314" cy="141314"/>
          </a:xfrm>
          <a:prstGeom prst="rect">
            <a:avLst/>
          </a:prstGeom>
        </p:spPr>
      </p:pic>
      <p:pic>
        <p:nvPicPr>
          <p:cNvPr id="64" name="그림 63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A433328B-D6AA-F647-1429-01399C4FC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3" y="4933143"/>
            <a:ext cx="141314" cy="141314"/>
          </a:xfrm>
          <a:prstGeom prst="rect">
            <a:avLst/>
          </a:prstGeom>
        </p:spPr>
      </p:pic>
      <p:pic>
        <p:nvPicPr>
          <p:cNvPr id="65" name="그림 64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81A1F4FE-A319-312B-28E5-9DAAE743DE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44" y="5054050"/>
            <a:ext cx="141314" cy="141314"/>
          </a:xfrm>
          <a:prstGeom prst="rect">
            <a:avLst/>
          </a:prstGeom>
        </p:spPr>
      </p:pic>
      <p:pic>
        <p:nvPicPr>
          <p:cNvPr id="66" name="그림 65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81FE42D-FBE9-A8B4-AEE4-84FBFC22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50" y="2317957"/>
            <a:ext cx="605001" cy="605001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C305817-1EAF-ADE5-DB83-912A07922FFF}"/>
              </a:ext>
            </a:extLst>
          </p:cNvPr>
          <p:cNvCxnSpPr>
            <a:cxnSpLocks/>
          </p:cNvCxnSpPr>
          <p:nvPr/>
        </p:nvCxnSpPr>
        <p:spPr>
          <a:xfrm>
            <a:off x="7525321" y="1839933"/>
            <a:ext cx="183819" cy="1226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9F641C4-CBDA-91DC-CE0F-82729624647E}"/>
              </a:ext>
            </a:extLst>
          </p:cNvPr>
          <p:cNvCxnSpPr>
            <a:cxnSpLocks/>
          </p:cNvCxnSpPr>
          <p:nvPr/>
        </p:nvCxnSpPr>
        <p:spPr>
          <a:xfrm>
            <a:off x="8368753" y="1727122"/>
            <a:ext cx="2463253" cy="11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내용 개체 틀 4">
            <a:extLst>
              <a:ext uri="{FF2B5EF4-FFF2-40B4-BE49-F238E27FC236}">
                <a16:creationId xmlns:a16="http://schemas.microsoft.com/office/drawing/2014/main" id="{60A2BCA3-4F39-0F92-4C70-41EE94B0ECD2}"/>
              </a:ext>
            </a:extLst>
          </p:cNvPr>
          <p:cNvSpPr txBox="1">
            <a:spLocks/>
          </p:cNvSpPr>
          <p:nvPr/>
        </p:nvSpPr>
        <p:spPr>
          <a:xfrm>
            <a:off x="6605059" y="3223528"/>
            <a:ext cx="5190860" cy="41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슬라임이</a:t>
            </a:r>
            <a:r>
              <a:rPr lang="ko-KR" altLang="en-US" sz="1400" b="1" dirty="0"/>
              <a:t> 되었다면 </a:t>
            </a: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슬라임으로</a:t>
            </a:r>
            <a:r>
              <a:rPr lang="ko-KR" altLang="en-US" sz="1400" b="1" dirty="0"/>
              <a:t> 부터 도망쳐야 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ko-KR" altLang="en-US" dirty="0"/>
          </a:p>
        </p:txBody>
      </p:sp>
      <p:sp>
        <p:nvSpPr>
          <p:cNvPr id="75" name="내용 개체 틀 4">
            <a:extLst>
              <a:ext uri="{FF2B5EF4-FFF2-40B4-BE49-F238E27FC236}">
                <a16:creationId xmlns:a16="http://schemas.microsoft.com/office/drawing/2014/main" id="{0B54796C-B18F-1E13-D2AF-C172EBE74B2C}"/>
              </a:ext>
            </a:extLst>
          </p:cNvPr>
          <p:cNvSpPr txBox="1">
            <a:spLocks/>
          </p:cNvSpPr>
          <p:nvPr/>
        </p:nvSpPr>
        <p:spPr>
          <a:xfrm>
            <a:off x="1205366" y="5990228"/>
            <a:ext cx="3739898" cy="36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도망치면서 </a:t>
            </a:r>
            <a:r>
              <a:rPr lang="ko-KR" altLang="en-US" sz="1400" b="1" dirty="0" err="1"/>
              <a:t>맵에</a:t>
            </a:r>
            <a:r>
              <a:rPr lang="ko-KR" altLang="en-US" sz="1400" b="1" dirty="0"/>
              <a:t> 흩어진 배터리를 수집한다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ko-KR" altLang="en-US" dirty="0"/>
          </a:p>
        </p:txBody>
      </p:sp>
      <p:sp>
        <p:nvSpPr>
          <p:cNvPr id="76" name="내용 개체 틀 4">
            <a:extLst>
              <a:ext uri="{FF2B5EF4-FFF2-40B4-BE49-F238E27FC236}">
                <a16:creationId xmlns:a16="http://schemas.microsoft.com/office/drawing/2014/main" id="{A6C26F51-3A98-0452-7E2D-B5D83A62B2CF}"/>
              </a:ext>
            </a:extLst>
          </p:cNvPr>
          <p:cNvSpPr txBox="1">
            <a:spLocks/>
          </p:cNvSpPr>
          <p:nvPr/>
        </p:nvSpPr>
        <p:spPr>
          <a:xfrm>
            <a:off x="6555242" y="5975075"/>
            <a:ext cx="5299280" cy="427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모든 배터리를 수집한 후 탈출 장소로 이동하여 탈출 할 수 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6315150-A16C-DB66-4F9C-B21535ABA302}"/>
              </a:ext>
            </a:extLst>
          </p:cNvPr>
          <p:cNvGrpSpPr/>
          <p:nvPr/>
        </p:nvGrpSpPr>
        <p:grpSpPr>
          <a:xfrm>
            <a:off x="8150185" y="4040512"/>
            <a:ext cx="2136906" cy="1785261"/>
            <a:chOff x="2807311" y="1040969"/>
            <a:chExt cx="6577377" cy="5618925"/>
          </a:xfrm>
        </p:grpSpPr>
        <p:pic>
          <p:nvPicPr>
            <p:cNvPr id="78" name="그림 77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AE0E4630-79AD-D1EB-BE53-36E8E60D6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D5483D-DA87-3996-F510-A4A9B73F854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6DE634E-1582-8698-CCFC-65D6BD8E4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C41F661-1351-04F3-B089-9C4D15F69D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165E6F7-ED71-A238-11EB-648F15D29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D76D8A0-04FD-1D39-92AF-C709FB0DEC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2A3E3D-CC81-DA74-7F33-78E2D75F4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2193A37-8705-FEC0-FFBD-966CCC28A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1775B3F-ACCF-E3B5-971B-FDB95E1C72A1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57E1F82-6D83-8260-5776-839382066AEB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F0E3CB-9577-9A1C-4C02-4B210D6DCFE9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AEA20B0-D78B-4F9B-B1C3-FFB54D131324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59AA601-AD05-3DE4-682A-EE0FC78173D5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BB553C5-1517-B221-CA0B-DDDCA17124FF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9109712-0C9C-37EF-5946-5C094E70B8DE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DB27E6D-0603-9B15-C8BD-1ECC5D9D29A8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C8344D6-B77C-56AC-C99D-28CAF93E7C6F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5DAB9D6-B11A-2ED0-E12F-3822ED039066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47E09DC-CCD2-703E-10F6-799666A7A297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0D9D403-F304-4A34-97B9-9BF5B3D4FA4B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EB6E10D-7B8C-A441-7019-698F8FEDE19F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01EBE40-804A-D8B7-237B-D7AA96F9F850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783870D-F911-F09E-95BE-21E123676624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5548C9D-3829-63AC-6809-3301882FBAF9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6CC9ED-E231-5510-55F7-F5FE1F948E17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9FD739E-4408-9F22-F9BB-7DA02A9F6DF4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C86815A-90FB-88EC-50F6-471B229CAB20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1F62E3F-4157-C6A1-213B-1B8698D10932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9528841-7C4F-3956-54CB-A9EA6217F64C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2D2059C-5A74-8DEE-B091-689B30512E42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5A831CB-3F33-23E4-D27B-3B1917ED6AB5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7D3E71E-6603-8976-2094-48272D5048CB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6B54007-B3F0-D98A-BF0D-33AAB58C7144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C42323E-662A-4A61-D70E-AB77FC6D472C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49400AC-9972-AB49-4C73-6D4A1DEDB80C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9C6B94-E344-3E3B-92A0-20184EFA8DF8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C482BF0-BC03-842F-24DD-A49A0FCF7FF8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9EFC36E-F4E0-4568-D816-273E28FB4175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2B69360-8977-6245-147C-FCC54C87A340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EE1C981-4DDF-C52A-C16C-DD551F8070BC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397BB19-EC30-36AC-CCCD-7CDF8E45D3DC}"/>
              </a:ext>
            </a:extLst>
          </p:cNvPr>
          <p:cNvSpPr/>
          <p:nvPr/>
        </p:nvSpPr>
        <p:spPr>
          <a:xfrm>
            <a:off x="8933574" y="4087813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6A49A7E-AB48-3615-CED3-165C4B3AA37D}"/>
              </a:ext>
            </a:extLst>
          </p:cNvPr>
          <p:cNvSpPr/>
          <p:nvPr/>
        </p:nvSpPr>
        <p:spPr>
          <a:xfrm>
            <a:off x="8926106" y="5311464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7DCB49E-1B69-6A73-F127-95238C8C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01" y="4087823"/>
            <a:ext cx="3743783" cy="16960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8C3D0B-A2D4-94A2-1E3F-7155CE26D0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558094" y="1893139"/>
            <a:ext cx="1967097" cy="1530754"/>
          </a:xfrm>
          <a:prstGeom prst="rect">
            <a:avLst/>
          </a:prstGeom>
        </p:spPr>
      </p:pic>
      <p:pic>
        <p:nvPicPr>
          <p:cNvPr id="4" name="그림 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ACF5D339-B8D2-CA10-4B08-4E101E8F3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3474675" y="1620283"/>
            <a:ext cx="2380906" cy="18820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5DDBB2F-9588-9EE6-7A7C-CDA1174B80A2}"/>
              </a:ext>
            </a:extLst>
          </p:cNvPr>
          <p:cNvCxnSpPr>
            <a:cxnSpLocks/>
          </p:cNvCxnSpPr>
          <p:nvPr/>
        </p:nvCxnSpPr>
        <p:spPr>
          <a:xfrm>
            <a:off x="2767688" y="274751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20A42BB-E39A-0D49-4CB6-8BE1D7DAB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1315621" y="2456638"/>
            <a:ext cx="562455" cy="56245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5764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 </a:t>
            </a:r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11AA6476-922A-7202-FA36-8466C2B6E0CC}"/>
              </a:ext>
            </a:extLst>
          </p:cNvPr>
          <p:cNvSpPr txBox="1">
            <a:spLocks/>
          </p:cNvSpPr>
          <p:nvPr/>
        </p:nvSpPr>
        <p:spPr>
          <a:xfrm>
            <a:off x="54515" y="3503860"/>
            <a:ext cx="5918009" cy="50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레드 </a:t>
            </a:r>
            <a:r>
              <a:rPr lang="ko-KR" altLang="en-US" sz="1400" b="1" dirty="0" err="1"/>
              <a:t>슬라임으로</a:t>
            </a:r>
            <a:r>
              <a:rPr lang="ko-KR" altLang="en-US" sz="1400" b="1" dirty="0"/>
              <a:t> 변하게 되면 </a:t>
            </a:r>
            <a:r>
              <a:rPr lang="ko-KR" altLang="en-US" sz="1400" b="1" dirty="0" err="1"/>
              <a:t>슬라임의</a:t>
            </a:r>
            <a:r>
              <a:rPr lang="ko-KR" altLang="en-US" sz="1400" b="1" dirty="0"/>
              <a:t> 목표는 모든 플레이어를 먹는 것으로 변경되고 우주인 플레이어들은 탈출하는 것으로 목표가 바뀐다</a:t>
            </a:r>
            <a:r>
              <a:rPr lang="en-US" altLang="ko-KR" sz="1400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FAC5F7-C053-95BF-4BE8-CF57D00A2735}"/>
              </a:ext>
            </a:extLst>
          </p:cNvPr>
          <p:cNvSpPr/>
          <p:nvPr/>
        </p:nvSpPr>
        <p:spPr>
          <a:xfrm>
            <a:off x="1598352" y="5716824"/>
            <a:ext cx="3001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위험</a:t>
            </a:r>
            <a:r>
              <a:rPr lang="en-US" altLang="ko-KR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r>
              <a:rPr lang="ko-KR" alt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배터리를 모아서 탈출하세요</a:t>
            </a:r>
            <a:r>
              <a:rPr lang="en-US" altLang="ko-KR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7176AC-4C02-084B-21E0-495E1449E408}"/>
              </a:ext>
            </a:extLst>
          </p:cNvPr>
          <p:cNvGrpSpPr/>
          <p:nvPr/>
        </p:nvGrpSpPr>
        <p:grpSpPr>
          <a:xfrm>
            <a:off x="7975518" y="1717048"/>
            <a:ext cx="2136906" cy="1785261"/>
            <a:chOff x="2807311" y="1040969"/>
            <a:chExt cx="6577377" cy="5618925"/>
          </a:xfrm>
        </p:grpSpPr>
        <p:pic>
          <p:nvPicPr>
            <p:cNvPr id="13" name="그림 12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D09E08E8-0F02-1378-D335-D213A0CD8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DC08E90-1044-842E-6F4E-3141603C13DB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ABEE850-7FA8-5E52-6495-3A175DC77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808A4A8-1379-DAF9-1E55-C3538312F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339957F-9898-DD26-6095-69AF52EEA53C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F67E8DD-6D4B-68F8-3E28-127DCF9C8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2F0AE62-579E-58C3-B95D-9635B6F0F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B5A72D-F091-3AEB-734C-B8AA0E601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71EBF3C-C0E5-983A-E40C-648934E033E3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3F710C-CA13-FC73-50D6-D4D08203B172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55EB913-B5BB-9965-D58B-E9628FB48633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287FC7-E3B5-CB83-1070-A46FB66E638F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5F8E4D4-1F2D-7E37-8EA7-C9393CD0249E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C09D01-4DA5-93F2-B469-9BBA10AD88A5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A8323CB-F905-052C-6391-2788118DE075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E575046-D8BE-A88F-8D28-F8C9AD411861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80A4706-0565-709F-CBAB-707E6FAD6327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FE755C-31E0-D46B-3AC5-56A55AC4A8DF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84BE2E-87EE-333A-FBF7-3A92CB70363B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B3B5F95-25A8-596B-0C18-EC672EF353B3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7E19EAF-F1F1-5C53-C631-402C50A89D73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447BE39-9D45-4AB8-D114-3B0F56473BEB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61A86F0-723B-FE8E-564C-0B4A36AC9832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CB293DD-F426-E176-3479-341CDFCEB855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7E11F44-3557-2449-6432-422E7D4391D1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85BC581-80BD-E28F-8360-0AE53A835277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9F8F56-E097-D347-79E2-BC87CB206B66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C2078C3-6A90-E766-EA62-3FCFC30F47EB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172AC7-D332-506B-8361-A691A4AFF194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81F2A45-3A44-925A-E6C6-1EA93B8C83FF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B556260-48A7-817F-5645-357D1D9DF388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B975C7-48D5-BCEF-18D8-EDB28AFEADF1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806F48B-CF2A-81D7-52E0-24868C34B7DB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48C0A11-812E-C3F0-3C98-8829F271EFEE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33FC8A7-A68F-6DF0-0A9F-45ACA54852DD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18FD252-A35A-83CC-7AE4-5F81F0D49032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9D657C-C4B9-22F9-5038-0907A368D366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3E49751-41A9-4B37-C6F2-66D386E4105A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FF6C640-E75A-7D08-51AA-303133AA4752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42A25E-30D6-D50D-E9D1-2001A9060966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림 77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F0063D6-5253-CD9F-4724-B0B4F208D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09" y="2868207"/>
            <a:ext cx="141314" cy="141314"/>
          </a:xfrm>
          <a:prstGeom prst="rect">
            <a:avLst/>
          </a:prstGeom>
        </p:spPr>
      </p:pic>
      <p:pic>
        <p:nvPicPr>
          <p:cNvPr id="79" name="그림 78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125D4DC-08EB-9F13-8B99-EC5A3F821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55" y="2517178"/>
            <a:ext cx="141314" cy="141314"/>
          </a:xfrm>
          <a:prstGeom prst="rect">
            <a:avLst/>
          </a:prstGeom>
        </p:spPr>
      </p:pic>
      <p:pic>
        <p:nvPicPr>
          <p:cNvPr id="80" name="그림 79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7D6339C3-452B-B1A2-723D-DC5DD9ABD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16" y="2638085"/>
            <a:ext cx="141314" cy="141314"/>
          </a:xfrm>
          <a:prstGeom prst="rect">
            <a:avLst/>
          </a:prstGeom>
        </p:spPr>
      </p:pic>
      <p:sp>
        <p:nvSpPr>
          <p:cNvPr id="81" name="내용 개체 틀 4">
            <a:extLst>
              <a:ext uri="{FF2B5EF4-FFF2-40B4-BE49-F238E27FC236}">
                <a16:creationId xmlns:a16="http://schemas.microsoft.com/office/drawing/2014/main" id="{F7ED35B3-A6BD-F23F-FA4F-525D2FBAA176}"/>
              </a:ext>
            </a:extLst>
          </p:cNvPr>
          <p:cNvSpPr txBox="1">
            <a:spLocks/>
          </p:cNvSpPr>
          <p:nvPr/>
        </p:nvSpPr>
        <p:spPr>
          <a:xfrm>
            <a:off x="6368202" y="4203352"/>
            <a:ext cx="5313724" cy="50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배터리는 </a:t>
            </a:r>
            <a:r>
              <a:rPr lang="ko-KR" altLang="en-US" sz="1400" b="1" dirty="0" err="1"/>
              <a:t>랜덤한</a:t>
            </a:r>
            <a:r>
              <a:rPr lang="ko-KR" altLang="en-US" sz="1400" b="1" dirty="0"/>
              <a:t> 위치에 배치되고 </a:t>
            </a: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</a:t>
            </a:r>
            <a:r>
              <a:rPr lang="ko-KR" altLang="en-US" sz="1400" b="1" dirty="0"/>
              <a:t> 이전에는 위치는 확인할 수 있지만 획득할 수 없다</a:t>
            </a:r>
            <a:r>
              <a:rPr lang="en-US" altLang="ko-KR" sz="1400" b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b="1" dirty="0"/>
          </a:p>
        </p:txBody>
      </p:sp>
      <p:pic>
        <p:nvPicPr>
          <p:cNvPr id="82" name="그림 81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202B49B-F6D9-2A22-95B3-A7BE59748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87" y="3009521"/>
            <a:ext cx="141314" cy="141314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F77604D7-DA9E-D990-F5DA-12B9DC6D7597}"/>
              </a:ext>
            </a:extLst>
          </p:cNvPr>
          <p:cNvSpPr/>
          <p:nvPr/>
        </p:nvSpPr>
        <p:spPr>
          <a:xfrm rot="5400000">
            <a:off x="10912280" y="3334288"/>
            <a:ext cx="14526" cy="636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9D32CE-4EF7-62ED-D378-49ACA8CEC30F}"/>
              </a:ext>
            </a:extLst>
          </p:cNvPr>
          <p:cNvSpPr/>
          <p:nvPr/>
        </p:nvSpPr>
        <p:spPr>
          <a:xfrm>
            <a:off x="8752552" y="1762603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BB77A25-4179-39DA-DD2E-8D6275057E8C}"/>
              </a:ext>
            </a:extLst>
          </p:cNvPr>
          <p:cNvSpPr/>
          <p:nvPr/>
        </p:nvSpPr>
        <p:spPr>
          <a:xfrm>
            <a:off x="8745084" y="2986254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2BCE62-EEA7-6F12-4B2C-F7A066021C07}"/>
              </a:ext>
            </a:extLst>
          </p:cNvPr>
          <p:cNvSpPr/>
          <p:nvPr/>
        </p:nvSpPr>
        <p:spPr>
          <a:xfrm>
            <a:off x="11104337" y="2926289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</a:t>
            </a:r>
            <a:endParaRPr lang="en-US" altLang="ko-KR" sz="14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9DECF-FB85-F84A-ECEC-406632D6CC3F}"/>
              </a:ext>
            </a:extLst>
          </p:cNvPr>
          <p:cNvSpPr/>
          <p:nvPr/>
        </p:nvSpPr>
        <p:spPr>
          <a:xfrm>
            <a:off x="11104337" y="3208660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비상문</a:t>
            </a:r>
            <a:endParaRPr lang="en-US" altLang="ko-KR" sz="1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74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70104" y="3721946"/>
            <a:ext cx="11306225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크기는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비례한다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언리얼에서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단위를 사용하기 때문에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지름의 크기수치와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비례한다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이라면 지름도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30CM)</a:t>
            </a: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초기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최대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형태를 프로토타입에서는 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구형태로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이동속도는 크기에 따라 감소한다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 플레이어의 이동속도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할 때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150%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-(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HP*0.5%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)= 90%~149.5%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사이의 속도로 이동한다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2361248" y="1809225"/>
            <a:ext cx="1930239" cy="1436869"/>
          </a:xfrm>
          <a:prstGeom prst="rect">
            <a:avLst/>
          </a:prstGeom>
        </p:spPr>
      </p:pic>
      <p:sp>
        <p:nvSpPr>
          <p:cNvPr id="4" name="부분 원형 3">
            <a:extLst>
              <a:ext uri="{FF2B5EF4-FFF2-40B4-BE49-F238E27FC236}">
                <a16:creationId xmlns:a16="http://schemas.microsoft.com/office/drawing/2014/main" id="{8FA95334-649D-1C8B-7ED5-D56C282D1D70}"/>
              </a:ext>
            </a:extLst>
          </p:cNvPr>
          <p:cNvSpPr>
            <a:spLocks noChangeAspect="1"/>
          </p:cNvSpPr>
          <p:nvPr/>
        </p:nvSpPr>
        <p:spPr>
          <a:xfrm rot="10800000">
            <a:off x="8508869" y="1718497"/>
            <a:ext cx="2486871" cy="2336154"/>
          </a:xfrm>
          <a:prstGeom prst="pie">
            <a:avLst>
              <a:gd name="adj1" fmla="val 0"/>
              <a:gd name="adj2" fmla="val 1082203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F635C7-CEFE-2F0A-B889-BB6FD5F70559}"/>
              </a:ext>
            </a:extLst>
          </p:cNvPr>
          <p:cNvCxnSpPr/>
          <p:nvPr/>
        </p:nvCxnSpPr>
        <p:spPr>
          <a:xfrm>
            <a:off x="8508869" y="3153311"/>
            <a:ext cx="2486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5A388F-18DD-730B-F14C-07ED0B0FA7B4}"/>
              </a:ext>
            </a:extLst>
          </p:cNvPr>
          <p:cNvSpPr/>
          <p:nvPr/>
        </p:nvSpPr>
        <p:spPr>
          <a:xfrm>
            <a:off x="9329752" y="3153311"/>
            <a:ext cx="8451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30cm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6829C9-ABE3-50C2-7FAF-E1BE145F6B00}"/>
              </a:ext>
            </a:extLst>
          </p:cNvPr>
          <p:cNvSpPr/>
          <p:nvPr/>
        </p:nvSpPr>
        <p:spPr>
          <a:xfrm>
            <a:off x="9362899" y="2174732"/>
            <a:ext cx="9268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30</a:t>
            </a:r>
          </a:p>
        </p:txBody>
      </p:sp>
    </p:spTree>
    <p:extLst>
      <p:ext uri="{BB962C8B-B14F-4D97-AF65-F5344CB8AC3E}">
        <p14:creationId xmlns:p14="http://schemas.microsoft.com/office/powerpoint/2010/main" val="38418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00129" y="4542287"/>
            <a:ext cx="1159174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인칭으로 플레이한다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카메라는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크기에 비례하여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중심으로부터 멀어진다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마우스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휠을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통해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중심을 기준으로 카메라의 거리조절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줌 인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줌 아웃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가능하다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마우스를 좌측과 우측으로 움직이면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중심으로 각각 시계 방향과 반시계 방향으로 카메라가 이동한다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마우스를 내리면 카메라의 각도가 상승하고 마우스를 올리면 카메라의 각도가 감소한다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카메라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부분 원형 3">
            <a:extLst>
              <a:ext uri="{FF2B5EF4-FFF2-40B4-BE49-F238E27FC236}">
                <a16:creationId xmlns:a16="http://schemas.microsoft.com/office/drawing/2014/main" id="{8FA95334-649D-1C8B-7ED5-D56C282D1D70}"/>
              </a:ext>
            </a:extLst>
          </p:cNvPr>
          <p:cNvSpPr>
            <a:spLocks noChangeAspect="1"/>
          </p:cNvSpPr>
          <p:nvPr/>
        </p:nvSpPr>
        <p:spPr>
          <a:xfrm rot="10800000">
            <a:off x="4840074" y="2174764"/>
            <a:ext cx="2486871" cy="2336154"/>
          </a:xfrm>
          <a:prstGeom prst="pie">
            <a:avLst>
              <a:gd name="adj1" fmla="val 0"/>
              <a:gd name="adj2" fmla="val 1082203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비디오 카메라 ">
            <a:extLst>
              <a:ext uri="{FF2B5EF4-FFF2-40B4-BE49-F238E27FC236}">
                <a16:creationId xmlns:a16="http://schemas.microsoft.com/office/drawing/2014/main" id="{13C3D5AC-F9C4-615C-B170-9050FED3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737">
            <a:off x="3905265" y="1844421"/>
            <a:ext cx="600147" cy="60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A95A7F-2812-9999-BD73-ED8B0716B10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817712" y="3342840"/>
            <a:ext cx="2217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6464916-D8B8-D1BF-3F28-57A92A00B513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5937102" y="377954"/>
            <a:ext cx="91557" cy="362463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분 원형 15">
            <a:extLst>
              <a:ext uri="{FF2B5EF4-FFF2-40B4-BE49-F238E27FC236}">
                <a16:creationId xmlns:a16="http://schemas.microsoft.com/office/drawing/2014/main" id="{C33CC9EE-20D9-C9EA-489E-5A56F7DBC8E3}"/>
              </a:ext>
            </a:extLst>
          </p:cNvPr>
          <p:cNvSpPr/>
          <p:nvPr/>
        </p:nvSpPr>
        <p:spPr>
          <a:xfrm>
            <a:off x="3817712" y="1311404"/>
            <a:ext cx="4330339" cy="4062872"/>
          </a:xfrm>
          <a:prstGeom prst="pie">
            <a:avLst>
              <a:gd name="adj1" fmla="val 10811127"/>
              <a:gd name="adj2" fmla="val 873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7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 관계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7000D7-BB77-CB7B-B5D1-BEEE8A771281}"/>
              </a:ext>
            </a:extLst>
          </p:cNvPr>
          <p:cNvSpPr/>
          <p:nvPr/>
        </p:nvSpPr>
        <p:spPr>
          <a:xfrm>
            <a:off x="1074935" y="2159874"/>
            <a:ext cx="1473868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HP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2EA402-A2EE-5161-8198-5D24E4BA0BF7}"/>
              </a:ext>
            </a:extLst>
          </p:cNvPr>
          <p:cNvSpPr/>
          <p:nvPr/>
        </p:nvSpPr>
        <p:spPr>
          <a:xfrm>
            <a:off x="3453176" y="2159874"/>
            <a:ext cx="2175711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크기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지름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C45713-D48A-6FFC-A54F-55E37687F13E}"/>
              </a:ext>
            </a:extLst>
          </p:cNvPr>
          <p:cNvCxnSpPr>
            <a:cxnSpLocks/>
          </p:cNvCxnSpPr>
          <p:nvPr/>
        </p:nvCxnSpPr>
        <p:spPr>
          <a:xfrm>
            <a:off x="2658643" y="2421558"/>
            <a:ext cx="65772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3AE05-D719-A520-01C5-16F6EFCC1696}"/>
              </a:ext>
            </a:extLst>
          </p:cNvPr>
          <p:cNvSpPr/>
          <p:nvPr/>
        </p:nvSpPr>
        <p:spPr>
          <a:xfrm>
            <a:off x="1074935" y="3449258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842E2E-FBF4-9C6A-E70A-A817E9738EFA}"/>
              </a:ext>
            </a:extLst>
          </p:cNvPr>
          <p:cNvSpPr/>
          <p:nvPr/>
        </p:nvSpPr>
        <p:spPr>
          <a:xfrm>
            <a:off x="4844830" y="3446926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오브젝트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30A440-3008-DBDC-CD84-7662CABEA58F}"/>
              </a:ext>
            </a:extLst>
          </p:cNvPr>
          <p:cNvCxnSpPr/>
          <p:nvPr/>
        </p:nvCxnSpPr>
        <p:spPr>
          <a:xfrm>
            <a:off x="3998608" y="3708612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1267C7-D497-F0A3-B89D-331C3B08647D}"/>
              </a:ext>
            </a:extLst>
          </p:cNvPr>
          <p:cNvCxnSpPr>
            <a:cxnSpLocks/>
          </p:cNvCxnSpPr>
          <p:nvPr/>
        </p:nvCxnSpPr>
        <p:spPr>
          <a:xfrm>
            <a:off x="8638674" y="1528686"/>
            <a:ext cx="5967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BA468F-2780-C89F-DB0D-6B2084C17736}"/>
              </a:ext>
            </a:extLst>
          </p:cNvPr>
          <p:cNvSpPr/>
          <p:nvPr/>
        </p:nvSpPr>
        <p:spPr>
          <a:xfrm>
            <a:off x="9442465" y="134402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비례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AB5577-BBD9-8A7D-FEBE-B6D321E29AF1}"/>
              </a:ext>
            </a:extLst>
          </p:cNvPr>
          <p:cNvCxnSpPr/>
          <p:nvPr/>
        </p:nvCxnSpPr>
        <p:spPr>
          <a:xfrm>
            <a:off x="8579751" y="1975206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CB3A53-1679-AD1C-D393-DFB72159054A}"/>
              </a:ext>
            </a:extLst>
          </p:cNvPr>
          <p:cNvSpPr/>
          <p:nvPr/>
        </p:nvSpPr>
        <p:spPr>
          <a:xfrm>
            <a:off x="9442464" y="1790540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관련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A66301-69E1-83DB-FB8A-1EEE4DA240FA}"/>
              </a:ext>
            </a:extLst>
          </p:cNvPr>
          <p:cNvCxnSpPr>
            <a:cxnSpLocks/>
          </p:cNvCxnSpPr>
          <p:nvPr/>
        </p:nvCxnSpPr>
        <p:spPr>
          <a:xfrm>
            <a:off x="1711839" y="2814591"/>
            <a:ext cx="0" cy="432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8B2DD4-87C9-6A44-0F03-4028F9EF1D60}"/>
              </a:ext>
            </a:extLst>
          </p:cNvPr>
          <p:cNvCxnSpPr/>
          <p:nvPr/>
        </p:nvCxnSpPr>
        <p:spPr>
          <a:xfrm>
            <a:off x="5788538" y="2421559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0524D-77B2-0796-0296-3FB804CC01C8}"/>
              </a:ext>
            </a:extLst>
          </p:cNvPr>
          <p:cNvSpPr/>
          <p:nvPr/>
        </p:nvSpPr>
        <p:spPr>
          <a:xfrm>
            <a:off x="6575051" y="2159872"/>
            <a:ext cx="1191128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목표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288E1F-64EE-A0B8-BECC-1A2F5E67ACB2}"/>
              </a:ext>
            </a:extLst>
          </p:cNvPr>
          <p:cNvCxnSpPr>
            <a:cxnSpLocks/>
          </p:cNvCxnSpPr>
          <p:nvPr/>
        </p:nvCxnSpPr>
        <p:spPr>
          <a:xfrm>
            <a:off x="8638674" y="2492213"/>
            <a:ext cx="5967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13EF1D-458F-DC86-5ABD-1E424003118F}"/>
              </a:ext>
            </a:extLst>
          </p:cNvPr>
          <p:cNvSpPr/>
          <p:nvPr/>
        </p:nvSpPr>
        <p:spPr>
          <a:xfrm>
            <a:off x="9327048" y="230754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반비례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3585C8-CA20-6C06-9CF6-5CEA4CC30958}"/>
              </a:ext>
            </a:extLst>
          </p:cNvPr>
          <p:cNvCxnSpPr>
            <a:cxnSpLocks/>
          </p:cNvCxnSpPr>
          <p:nvPr/>
        </p:nvCxnSpPr>
        <p:spPr>
          <a:xfrm>
            <a:off x="1711839" y="1648887"/>
            <a:ext cx="0" cy="432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4439DA-45CA-724B-98A8-45A6DB528063}"/>
              </a:ext>
            </a:extLst>
          </p:cNvPr>
          <p:cNvSpPr/>
          <p:nvPr/>
        </p:nvSpPr>
        <p:spPr>
          <a:xfrm>
            <a:off x="1074935" y="931877"/>
            <a:ext cx="1943100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이동속도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F456AD-52FC-DBC3-BB53-30BD7E79E20C}"/>
              </a:ext>
            </a:extLst>
          </p:cNvPr>
          <p:cNvSpPr/>
          <p:nvPr/>
        </p:nvSpPr>
        <p:spPr>
          <a:xfrm>
            <a:off x="1010660" y="5157558"/>
            <a:ext cx="1473868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HP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118FCC-1822-F462-0ADF-E3C382018ECC}"/>
              </a:ext>
            </a:extLst>
          </p:cNvPr>
          <p:cNvSpPr/>
          <p:nvPr/>
        </p:nvSpPr>
        <p:spPr>
          <a:xfrm>
            <a:off x="2589741" y="5152893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1D1E36-E347-AEDF-DF86-ABBCC46EA771}"/>
              </a:ext>
            </a:extLst>
          </p:cNvPr>
          <p:cNvSpPr/>
          <p:nvPr/>
        </p:nvSpPr>
        <p:spPr>
          <a:xfrm>
            <a:off x="1010660" y="5813936"/>
            <a:ext cx="2175711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크기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지름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0618C-B225-68C8-DB58-71C8DDCFDA5F}"/>
              </a:ext>
            </a:extLst>
          </p:cNvPr>
          <p:cNvSpPr/>
          <p:nvPr/>
        </p:nvSpPr>
        <p:spPr>
          <a:xfrm>
            <a:off x="3377810" y="5813936"/>
            <a:ext cx="1943100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이동속도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5EE642-BB0A-2D02-04AD-15F1F0E709E4}"/>
              </a:ext>
            </a:extLst>
          </p:cNvPr>
          <p:cNvSpPr/>
          <p:nvPr/>
        </p:nvSpPr>
        <p:spPr>
          <a:xfrm>
            <a:off x="8400044" y="5152891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오브젝트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04F627-7CEB-9907-D3FC-E22AA35CFBEA}"/>
              </a:ext>
            </a:extLst>
          </p:cNvPr>
          <p:cNvSpPr/>
          <p:nvPr/>
        </p:nvSpPr>
        <p:spPr>
          <a:xfrm>
            <a:off x="8400043" y="5813936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위치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C55845-A0E9-080D-CB63-D88795A540E8}"/>
              </a:ext>
            </a:extLst>
          </p:cNvPr>
          <p:cNvSpPr/>
          <p:nvPr/>
        </p:nvSpPr>
        <p:spPr>
          <a:xfrm>
            <a:off x="5472709" y="5152892"/>
            <a:ext cx="22934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슬라임의</a:t>
            </a:r>
            <a:r>
              <a:rPr lang="ko-KR" altLang="en-US" b="1" dirty="0">
                <a:solidFill>
                  <a:schemeClr val="tx1"/>
                </a:solidFill>
              </a:rPr>
              <a:t> 중심 위치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22A3F-9442-10C9-3690-1913CF6DDE7D}"/>
              </a:ext>
            </a:extLst>
          </p:cNvPr>
          <p:cNvSpPr/>
          <p:nvPr/>
        </p:nvSpPr>
        <p:spPr>
          <a:xfrm>
            <a:off x="1022029" y="4486851"/>
            <a:ext cx="1943100" cy="523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108AFA-FF5B-FED4-77FC-5226D73547BD}"/>
              </a:ext>
            </a:extLst>
          </p:cNvPr>
          <p:cNvSpPr/>
          <p:nvPr/>
        </p:nvSpPr>
        <p:spPr>
          <a:xfrm>
            <a:off x="8400043" y="4486850"/>
            <a:ext cx="1943100" cy="523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오브젝터</a:t>
            </a:r>
            <a:r>
              <a:rPr lang="ko-KR" altLang="en-US" b="1" dirty="0">
                <a:solidFill>
                  <a:schemeClr val="tx1"/>
                </a:solidFill>
              </a:rPr>
              <a:t> 데이터</a:t>
            </a:r>
          </a:p>
        </p:txBody>
      </p:sp>
    </p:spTree>
    <p:extLst>
      <p:ext uri="{BB962C8B-B14F-4D97-AF65-F5344CB8AC3E}">
        <p14:creationId xmlns:p14="http://schemas.microsoft.com/office/powerpoint/2010/main" val="61659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78823" y="4558243"/>
            <a:ext cx="11554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비례하여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인벤토리의 크기가 커진다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수치는 오브젝트의 크기에 비례한다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오브젝트는 크게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구분하고 각 오브젝트의 사이즈에 따라서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수치는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(50,20,10)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수치가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남은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적고오브젝트가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중심에서 반지름 내의 위치한 경우 해당 오브젝트를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흡수한다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흡수된 오브젝트는 위치가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중심 좌표로 지속적으로 이동된다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3669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흡수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869677" y="1816820"/>
            <a:ext cx="1930239" cy="14368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CB4D05-7EAB-A2C9-B8E9-1D7B5F57FF9D}"/>
              </a:ext>
            </a:extLst>
          </p:cNvPr>
          <p:cNvSpPr/>
          <p:nvPr/>
        </p:nvSpPr>
        <p:spPr>
          <a:xfrm>
            <a:off x="3043646" y="1438323"/>
            <a:ext cx="287383" cy="1753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D9BB39-8324-1314-6356-B2B2639A106B}"/>
              </a:ext>
            </a:extLst>
          </p:cNvPr>
          <p:cNvSpPr/>
          <p:nvPr/>
        </p:nvSpPr>
        <p:spPr>
          <a:xfrm>
            <a:off x="5237275" y="269497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EA0DC-DDD7-36F2-FE55-7A705D1C75D3}"/>
              </a:ext>
            </a:extLst>
          </p:cNvPr>
          <p:cNvSpPr/>
          <p:nvPr/>
        </p:nvSpPr>
        <p:spPr>
          <a:xfrm>
            <a:off x="1144004" y="3492052"/>
            <a:ext cx="20476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olume 0/100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ED3AC2-C7F6-A4B0-B1A6-8B54DD6A0D72}"/>
              </a:ext>
            </a:extLst>
          </p:cNvPr>
          <p:cNvSpPr/>
          <p:nvPr/>
        </p:nvSpPr>
        <p:spPr>
          <a:xfrm>
            <a:off x="4480176" y="3471902"/>
            <a:ext cx="20572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20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1C5C6-6A99-9342-4FE1-C1200E024B43}"/>
              </a:ext>
            </a:extLst>
          </p:cNvPr>
          <p:cNvSpPr/>
          <p:nvPr/>
        </p:nvSpPr>
        <p:spPr>
          <a:xfrm>
            <a:off x="6425681" y="2639806"/>
            <a:ext cx="287383" cy="4874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42AFF2-9AD4-022B-701E-AB154722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7945391" y="1816820"/>
            <a:ext cx="1930239" cy="14368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8D97D9-0A08-D81E-C260-8BB900449961}"/>
              </a:ext>
            </a:extLst>
          </p:cNvPr>
          <p:cNvSpPr/>
          <p:nvPr/>
        </p:nvSpPr>
        <p:spPr>
          <a:xfrm>
            <a:off x="10308772" y="1396439"/>
            <a:ext cx="287383" cy="1753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5C180D-FA43-86F3-EB3E-C435C989CF66}"/>
              </a:ext>
            </a:extLst>
          </p:cNvPr>
          <p:cNvSpPr/>
          <p:nvPr/>
        </p:nvSpPr>
        <p:spPr>
          <a:xfrm>
            <a:off x="8208053" y="3470196"/>
            <a:ext cx="21518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olume 40/100</a:t>
            </a:r>
          </a:p>
          <a:p>
            <a:pPr algn="ctr"/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남의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60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FAE4C-F19B-5555-21DD-B3019C3A24A6}"/>
              </a:ext>
            </a:extLst>
          </p:cNvPr>
          <p:cNvSpPr/>
          <p:nvPr/>
        </p:nvSpPr>
        <p:spPr>
          <a:xfrm>
            <a:off x="10320244" y="2658213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0739E-5388-DF28-2B5D-68846B9F1AEB}"/>
              </a:ext>
            </a:extLst>
          </p:cNvPr>
          <p:cNvSpPr/>
          <p:nvPr/>
        </p:nvSpPr>
        <p:spPr>
          <a:xfrm>
            <a:off x="8383084" y="2572747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48E1D-18C5-626C-B0EB-10CE53072F70}"/>
              </a:ext>
            </a:extLst>
          </p:cNvPr>
          <p:cNvSpPr/>
          <p:nvPr/>
        </p:nvSpPr>
        <p:spPr>
          <a:xfrm>
            <a:off x="8936680" y="2441676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AF7C0F-2A31-2CA6-847A-4A7A09CE2941}"/>
              </a:ext>
            </a:extLst>
          </p:cNvPr>
          <p:cNvSpPr/>
          <p:nvPr/>
        </p:nvSpPr>
        <p:spPr>
          <a:xfrm>
            <a:off x="10320244" y="2175542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06785" y="4615149"/>
            <a:ext cx="115784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내부의 오브젝트는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초마다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씩 감소한다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이를 소화라고 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소화 주기는 오브젝트별로 개별적으로 적용하는 것이 아닌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소화주기를 통하여 일괄적으로 적용한다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이때 줄어든 오브젝트의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 값 만큼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증가한다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소화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1250424" y="1890207"/>
            <a:ext cx="1930239" cy="14368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2118825" y="2546272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57CCB-914A-3EDA-7BF3-12F3EC513C1D}"/>
              </a:ext>
            </a:extLst>
          </p:cNvPr>
          <p:cNvSpPr/>
          <p:nvPr/>
        </p:nvSpPr>
        <p:spPr>
          <a:xfrm>
            <a:off x="3850849" y="1411027"/>
            <a:ext cx="287383" cy="1753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ABD2C0-030E-6669-D959-E5CC8B191D2F}"/>
              </a:ext>
            </a:extLst>
          </p:cNvPr>
          <p:cNvSpPr/>
          <p:nvPr/>
        </p:nvSpPr>
        <p:spPr>
          <a:xfrm>
            <a:off x="3862321" y="2672801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1581071" y="2672801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F3363B-ECA3-AE4D-788A-0217CA71978D}"/>
              </a:ext>
            </a:extLst>
          </p:cNvPr>
          <p:cNvSpPr/>
          <p:nvPr/>
        </p:nvSpPr>
        <p:spPr>
          <a:xfrm>
            <a:off x="3862321" y="2199396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94F584-F267-0D5C-63C0-CEF413A3A625}"/>
              </a:ext>
            </a:extLst>
          </p:cNvPr>
          <p:cNvSpPr/>
          <p:nvPr/>
        </p:nvSpPr>
        <p:spPr>
          <a:xfrm>
            <a:off x="10255942" y="2367199"/>
            <a:ext cx="264438" cy="397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E68E141-9FA6-50AC-5C9F-EA511FEE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7843197" y="1818501"/>
            <a:ext cx="2163487" cy="161049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F9AE1-8877-7A2E-8236-24D8F3F4BE6B}"/>
              </a:ext>
            </a:extLst>
          </p:cNvPr>
          <p:cNvSpPr/>
          <p:nvPr/>
        </p:nvSpPr>
        <p:spPr>
          <a:xfrm>
            <a:off x="8806913" y="2712347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DF066D-16D4-58E3-5A5E-4DDCAF714CBF}"/>
              </a:ext>
            </a:extLst>
          </p:cNvPr>
          <p:cNvSpPr/>
          <p:nvPr/>
        </p:nvSpPr>
        <p:spPr>
          <a:xfrm>
            <a:off x="10244551" y="1304532"/>
            <a:ext cx="287383" cy="187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63598B-0EB7-2622-3D04-5DCAC22FB18A}"/>
              </a:ext>
            </a:extLst>
          </p:cNvPr>
          <p:cNvSpPr/>
          <p:nvPr/>
        </p:nvSpPr>
        <p:spPr>
          <a:xfrm>
            <a:off x="10256023" y="2762077"/>
            <a:ext cx="264438" cy="397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51D21C-EF39-8EFE-2396-849623AD80BF}"/>
              </a:ext>
            </a:extLst>
          </p:cNvPr>
          <p:cNvSpPr/>
          <p:nvPr/>
        </p:nvSpPr>
        <p:spPr>
          <a:xfrm>
            <a:off x="8256203" y="2862106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B83EB1-B1B3-830D-A58D-92E1BF1D33B4}"/>
              </a:ext>
            </a:extLst>
          </p:cNvPr>
          <p:cNvSpPr/>
          <p:nvPr/>
        </p:nvSpPr>
        <p:spPr>
          <a:xfrm>
            <a:off x="8180780" y="1330938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B61479-7FF7-802B-D9C6-ADEC71B467C9}"/>
              </a:ext>
            </a:extLst>
          </p:cNvPr>
          <p:cNvSpPr/>
          <p:nvPr/>
        </p:nvSpPr>
        <p:spPr>
          <a:xfrm>
            <a:off x="9608140" y="939973"/>
            <a:ext cx="15600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용량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증가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339B32-3FAE-7C0A-BD1D-83D4CC67A2DF}"/>
              </a:ext>
            </a:extLst>
          </p:cNvPr>
          <p:cNvSpPr/>
          <p:nvPr/>
        </p:nvSpPr>
        <p:spPr>
          <a:xfrm>
            <a:off x="9706725" y="693567"/>
            <a:ext cx="13628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증가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95D682-DCAB-90A6-9856-77BB68CE3AFB}"/>
              </a:ext>
            </a:extLst>
          </p:cNvPr>
          <p:cNvSpPr/>
          <p:nvPr/>
        </p:nvSpPr>
        <p:spPr>
          <a:xfrm>
            <a:off x="1992822" y="3430547"/>
            <a:ext cx="18069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40/100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6468E4-1137-C182-7161-AA3D293DA5BC}"/>
              </a:ext>
            </a:extLst>
          </p:cNvPr>
          <p:cNvSpPr/>
          <p:nvPr/>
        </p:nvSpPr>
        <p:spPr>
          <a:xfrm>
            <a:off x="8581256" y="3526335"/>
            <a:ext cx="18069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/106</a:t>
            </a:r>
          </a:p>
        </p:txBody>
      </p:sp>
    </p:spTree>
    <p:extLst>
      <p:ext uri="{BB962C8B-B14F-4D97-AF65-F5344CB8AC3E}">
        <p14:creationId xmlns:p14="http://schemas.microsoft.com/office/powerpoint/2010/main" val="418288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06785" y="4615149"/>
            <a:ext cx="115784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남은 용량보다 큰 오브젝트에 대해서는 충돌판정을 진행한다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33105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충돌 판정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1948931" y="2128099"/>
            <a:ext cx="1593979" cy="11865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2769464" y="2638281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57CCB-914A-3EDA-7BF3-12F3EC513C1D}"/>
              </a:ext>
            </a:extLst>
          </p:cNvPr>
          <p:cNvSpPr/>
          <p:nvPr/>
        </p:nvSpPr>
        <p:spPr>
          <a:xfrm>
            <a:off x="4549356" y="2128099"/>
            <a:ext cx="287383" cy="1023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ABD2C0-030E-6669-D959-E5CC8B191D2F}"/>
              </a:ext>
            </a:extLst>
          </p:cNvPr>
          <p:cNvSpPr/>
          <p:nvPr/>
        </p:nvSpPr>
        <p:spPr>
          <a:xfrm>
            <a:off x="4560828" y="2660381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2279578" y="2660381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F3363B-ECA3-AE4D-788A-0217CA71978D}"/>
              </a:ext>
            </a:extLst>
          </p:cNvPr>
          <p:cNvSpPr/>
          <p:nvPr/>
        </p:nvSpPr>
        <p:spPr>
          <a:xfrm>
            <a:off x="4560828" y="2186976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E68E141-9FA6-50AC-5C9F-EA511FEE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6982847" y="2199396"/>
            <a:ext cx="1498200" cy="11152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F9AE1-8877-7A2E-8236-24D8F3F4BE6B}"/>
              </a:ext>
            </a:extLst>
          </p:cNvPr>
          <p:cNvSpPr/>
          <p:nvPr/>
        </p:nvSpPr>
        <p:spPr>
          <a:xfrm>
            <a:off x="7777118" y="2638280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51D21C-EF39-8EFE-2396-849623AD80BF}"/>
              </a:ext>
            </a:extLst>
          </p:cNvPr>
          <p:cNvSpPr/>
          <p:nvPr/>
        </p:nvSpPr>
        <p:spPr>
          <a:xfrm>
            <a:off x="7282877" y="2735369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95D682-DCAB-90A6-9856-77BB68CE3AFB}"/>
              </a:ext>
            </a:extLst>
          </p:cNvPr>
          <p:cNvSpPr/>
          <p:nvPr/>
        </p:nvSpPr>
        <p:spPr>
          <a:xfrm>
            <a:off x="2743426" y="3418127"/>
            <a:ext cx="17027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/50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A6D3D-2A83-01CF-CF11-F040FE7F555B}"/>
              </a:ext>
            </a:extLst>
          </p:cNvPr>
          <p:cNvSpPr/>
          <p:nvPr/>
        </p:nvSpPr>
        <p:spPr>
          <a:xfrm>
            <a:off x="8464036" y="1772816"/>
            <a:ext cx="1351768" cy="1435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5EBD0CD0-6425-8ABA-3D27-712E0E2F5517}"/>
              </a:ext>
            </a:extLst>
          </p:cNvPr>
          <p:cNvSpPr/>
          <p:nvPr/>
        </p:nvSpPr>
        <p:spPr>
          <a:xfrm>
            <a:off x="8127455" y="2581396"/>
            <a:ext cx="556766" cy="635120"/>
          </a:xfrm>
          <a:prstGeom prst="irregularSeal1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1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06785" y="4615149"/>
            <a:ext cx="115784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좌 클릭 할 경우 내부의 흡수된 오브젝트 중 마지막으로 흡수된 오브젝트를 화면 중심방향으로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일정한 포스를 주어 날린다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오브젝트에 충돌한 플레이어는 일정시간 행동불가 상태가 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.(1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배출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1250424" y="1890207"/>
            <a:ext cx="1930239" cy="14368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2118825" y="2546272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1581071" y="2672801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8EDFB-9AEB-B90D-EF13-5812E2687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5537218" y="1884661"/>
            <a:ext cx="1930239" cy="14368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B6A19-1F83-EBF1-7DE4-F89B690F497A}"/>
              </a:ext>
            </a:extLst>
          </p:cNvPr>
          <p:cNvSpPr/>
          <p:nvPr/>
        </p:nvSpPr>
        <p:spPr>
          <a:xfrm>
            <a:off x="9958716" y="1685452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A89FC-0BBE-F63E-9A02-01F6740D1D3B}"/>
              </a:ext>
            </a:extLst>
          </p:cNvPr>
          <p:cNvSpPr/>
          <p:nvPr/>
        </p:nvSpPr>
        <p:spPr>
          <a:xfrm>
            <a:off x="5867865" y="266725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DB2DB3-7D16-06B4-DD72-F2CC53F30A85}"/>
              </a:ext>
            </a:extLst>
          </p:cNvPr>
          <p:cNvCxnSpPr/>
          <p:nvPr/>
        </p:nvCxnSpPr>
        <p:spPr>
          <a:xfrm flipV="1">
            <a:off x="7811589" y="2027046"/>
            <a:ext cx="1952897" cy="51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416563" y="4541821"/>
            <a:ext cx="114314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이동속도는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크기는 높이를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100cm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인칭으로 플레이한다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B2818366-B71F-A1CE-69F0-BAFAF82E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63" y="1466212"/>
            <a:ext cx="1893809" cy="189380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3352E3-B35D-8AE6-91D4-CC992C8AAB3A}"/>
              </a:ext>
            </a:extLst>
          </p:cNvPr>
          <p:cNvCxnSpPr>
            <a:cxnSpLocks/>
          </p:cNvCxnSpPr>
          <p:nvPr/>
        </p:nvCxnSpPr>
        <p:spPr>
          <a:xfrm>
            <a:off x="6727372" y="1467494"/>
            <a:ext cx="0" cy="1893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A8E6E0-CB2D-FFF2-B9A7-A4BEE2BD9930}"/>
              </a:ext>
            </a:extLst>
          </p:cNvPr>
          <p:cNvSpPr/>
          <p:nvPr/>
        </p:nvSpPr>
        <p:spPr>
          <a:xfrm>
            <a:off x="6941222" y="2413116"/>
            <a:ext cx="9941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0cm</a:t>
            </a:r>
          </a:p>
        </p:txBody>
      </p:sp>
    </p:spTree>
    <p:extLst>
      <p:ext uri="{BB962C8B-B14F-4D97-AF65-F5344CB8AC3E}">
        <p14:creationId xmlns:p14="http://schemas.microsoft.com/office/powerpoint/2010/main" val="223700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0AD642-0FC2-F91D-8EF9-B5ADC192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45" y="1895666"/>
            <a:ext cx="2181466" cy="248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6B4A26-B56A-EEE7-7D0B-1A9F14EE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47" y="2336659"/>
            <a:ext cx="1599957" cy="15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7F7994-FCF1-AFBB-C5E2-94C0FF7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253" y="2184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6CF1ED-2948-9C71-AE57-77EB08E4F4A1}"/>
              </a:ext>
            </a:extLst>
          </p:cNvPr>
          <p:cNvSpPr/>
          <p:nvPr/>
        </p:nvSpPr>
        <p:spPr>
          <a:xfrm>
            <a:off x="9051541" y="4298959"/>
            <a:ext cx="24881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블렌더</a:t>
            </a:r>
            <a:r>
              <a:rPr lang="en-US" altLang="ko-KR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모델링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33B49B-2DF9-B090-91C8-B555762E78E8}"/>
              </a:ext>
            </a:extLst>
          </p:cNvPr>
          <p:cNvSpPr/>
          <p:nvPr/>
        </p:nvSpPr>
        <p:spPr>
          <a:xfrm>
            <a:off x="243213" y="4298959"/>
            <a:ext cx="33650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studio- C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C0252-9C2B-D812-028E-1A8072885F67}"/>
              </a:ext>
            </a:extLst>
          </p:cNvPr>
          <p:cNvSpPr/>
          <p:nvPr/>
        </p:nvSpPr>
        <p:spPr>
          <a:xfrm>
            <a:off x="4418927" y="4298959"/>
            <a:ext cx="3332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블루프린트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A2F353-62AC-56D2-6490-7305695B510A}"/>
              </a:ext>
            </a:extLst>
          </p:cNvPr>
          <p:cNvCxnSpPr>
            <a:cxnSpLocks/>
          </p:cNvCxnSpPr>
          <p:nvPr/>
        </p:nvCxnSpPr>
        <p:spPr>
          <a:xfrm flipV="1">
            <a:off x="3755455" y="1296140"/>
            <a:ext cx="0" cy="342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70C21-881A-B87E-03A4-B17B18254832}"/>
              </a:ext>
            </a:extLst>
          </p:cNvPr>
          <p:cNvCxnSpPr>
            <a:cxnSpLocks/>
          </p:cNvCxnSpPr>
          <p:nvPr/>
        </p:nvCxnSpPr>
        <p:spPr>
          <a:xfrm flipV="1">
            <a:off x="8560318" y="1296140"/>
            <a:ext cx="0" cy="342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47234" y="5587040"/>
            <a:ext cx="111924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블루 프린트로 게임의 베이스를 만들고 </a:t>
            </a:r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블루프린트로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지원하지 않는 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기능들은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활용하여 코딩한 이후에 플러그인을 적용 시킨다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31836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51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44718" y="4446732"/>
            <a:ext cx="113588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플레이어가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좌클릭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할 시 플레이어 화면 중심으로 벡터를 보내고 해당 벡터에 위치한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슬라임에게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데미지를 주고 플레이어 방향으로 포스를 적용시킨다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구간을 거리에 따라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3M,10M,25M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데미지는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,5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/sec,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당겨지는 힘의 량은 가까울 수록 더 강하다</a:t>
            </a:r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이후 조정</a:t>
            </a:r>
            <a:endParaRPr lang="en-US" altLang="ko-KR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54397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 빨아드리는 </a:t>
            </a:r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기믹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CBA2704-E423-8EE0-0700-C8A29EAD7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3" y="1335583"/>
            <a:ext cx="1893809" cy="18938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2BB01D-1EC5-B7B0-CAD2-DEFEAE51BBFC}"/>
              </a:ext>
            </a:extLst>
          </p:cNvPr>
          <p:cNvCxnSpPr/>
          <p:nvPr/>
        </p:nvCxnSpPr>
        <p:spPr>
          <a:xfrm>
            <a:off x="2705877" y="2379306"/>
            <a:ext cx="73431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CC0CF9-F43A-0B2C-0BA8-1AF6FE7A27C4}"/>
              </a:ext>
            </a:extLst>
          </p:cNvPr>
          <p:cNvCxnSpPr/>
          <p:nvPr/>
        </p:nvCxnSpPr>
        <p:spPr>
          <a:xfrm>
            <a:off x="3946850" y="1875453"/>
            <a:ext cx="0" cy="10077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6337C-CEB6-ACFD-C348-6BD6889E3466}"/>
              </a:ext>
            </a:extLst>
          </p:cNvPr>
          <p:cNvCxnSpPr/>
          <p:nvPr/>
        </p:nvCxnSpPr>
        <p:spPr>
          <a:xfrm>
            <a:off x="6422573" y="1875453"/>
            <a:ext cx="0" cy="10077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E54790-6DDA-7A44-A57E-314CEF8C6F6D}"/>
              </a:ext>
            </a:extLst>
          </p:cNvPr>
          <p:cNvSpPr/>
          <p:nvPr/>
        </p:nvSpPr>
        <p:spPr>
          <a:xfrm>
            <a:off x="3616327" y="3034317"/>
            <a:ext cx="4619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1962E7-E431-0CEE-32DC-4D4B8F7CBDD1}"/>
              </a:ext>
            </a:extLst>
          </p:cNvPr>
          <p:cNvSpPr/>
          <p:nvPr/>
        </p:nvSpPr>
        <p:spPr>
          <a:xfrm>
            <a:off x="5932295" y="3034317"/>
            <a:ext cx="8903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F32D89-DECD-E0D6-7B11-4DF70B65CCF1}"/>
              </a:ext>
            </a:extLst>
          </p:cNvPr>
          <p:cNvSpPr/>
          <p:nvPr/>
        </p:nvSpPr>
        <p:spPr>
          <a:xfrm>
            <a:off x="9509029" y="2992130"/>
            <a:ext cx="8903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12E329-3018-1283-916F-FF9C07B91C47}"/>
              </a:ext>
            </a:extLst>
          </p:cNvPr>
          <p:cNvSpPr/>
          <p:nvPr/>
        </p:nvSpPr>
        <p:spPr>
          <a:xfrm>
            <a:off x="2604672" y="2552923"/>
            <a:ext cx="12426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DMG/sec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E960D6-EF16-2A66-4C79-0475A86A55FB}"/>
              </a:ext>
            </a:extLst>
          </p:cNvPr>
          <p:cNvSpPr/>
          <p:nvPr/>
        </p:nvSpPr>
        <p:spPr>
          <a:xfrm>
            <a:off x="4578877" y="2582783"/>
            <a:ext cx="1138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DMG/sec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D6934C-BC48-5C5B-C9D5-0FB659607F14}"/>
              </a:ext>
            </a:extLst>
          </p:cNvPr>
          <p:cNvSpPr/>
          <p:nvPr/>
        </p:nvSpPr>
        <p:spPr>
          <a:xfrm>
            <a:off x="7623825" y="2582783"/>
            <a:ext cx="1138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DMG/sec</a:t>
            </a:r>
          </a:p>
        </p:txBody>
      </p:sp>
    </p:spTree>
    <p:extLst>
      <p:ext uri="{BB962C8B-B14F-4D97-AF65-F5344CB8AC3E}">
        <p14:creationId xmlns:p14="http://schemas.microsoft.com/office/powerpoint/2010/main" val="32029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543739" y="2859833"/>
            <a:ext cx="113588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크기는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한명의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플레이어가 모든 방을 방문하고 살피는 기준에서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 내외로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이동속도와 거리를 조절하여 수정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플레이어는 복도를 통해서 방사이를 이동한다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벤트를 통하여 방사이를 이동한다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형태는 이후 수정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2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7C92FB-1009-8DBD-A6FA-8049651FF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12559" r="18483" b="36256"/>
          <a:stretch/>
        </p:blipFill>
        <p:spPr>
          <a:xfrm>
            <a:off x="2244839" y="4436774"/>
            <a:ext cx="2362201" cy="1714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EEB43E-CBB5-DB3D-4317-D59B6E1E68BC}"/>
              </a:ext>
            </a:extLst>
          </p:cNvPr>
          <p:cNvSpPr/>
          <p:nvPr/>
        </p:nvSpPr>
        <p:spPr>
          <a:xfrm>
            <a:off x="1530792" y="4874309"/>
            <a:ext cx="1032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95FA4-DD75-1CA4-1C56-810DDBEB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92" y="4267790"/>
            <a:ext cx="3193195" cy="2311580"/>
          </a:xfrm>
          <a:prstGeom prst="rect">
            <a:avLst/>
          </a:prstGeom>
        </p:spPr>
      </p:pic>
      <p:pic>
        <p:nvPicPr>
          <p:cNvPr id="11" name="Picture 2" descr="Slime Rancher | Minimap">
            <a:extLst>
              <a:ext uri="{FF2B5EF4-FFF2-40B4-BE49-F238E27FC236}">
                <a16:creationId xmlns:a16="http://schemas.microsoft.com/office/drawing/2014/main" id="{A996A146-C11C-0EA2-7066-04F89130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20" y="4267790"/>
            <a:ext cx="4109475" cy="23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8E9AB-FD0E-2D4B-9B87-4F7A4A374CC1}"/>
              </a:ext>
            </a:extLst>
          </p:cNvPr>
          <p:cNvSpPr/>
          <p:nvPr/>
        </p:nvSpPr>
        <p:spPr>
          <a:xfrm>
            <a:off x="7257597" y="6579370"/>
            <a:ext cx="1579278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랜처</a:t>
            </a:r>
            <a:r>
              <a:rPr lang="ko-KR" alt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인게임</a:t>
            </a:r>
            <a:r>
              <a:rPr lang="ko-KR" alt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화면</a:t>
            </a:r>
            <a:r>
              <a:rPr lang="en-US" altLang="ko-KR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201545-C5AC-3788-007C-E545D36DF89A}"/>
              </a:ext>
            </a:extLst>
          </p:cNvPr>
          <p:cNvSpPr/>
          <p:nvPr/>
        </p:nvSpPr>
        <p:spPr>
          <a:xfrm>
            <a:off x="10447707" y="6579370"/>
            <a:ext cx="160398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언리얼로</a:t>
            </a:r>
            <a:r>
              <a:rPr lang="ko-KR" altLang="en-US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구현한 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en-US" altLang="ko-KR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0CF54AD-9A47-C9A9-AF25-A8E055591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8" y="4710752"/>
            <a:ext cx="823560" cy="823560"/>
          </a:xfrm>
          <a:prstGeom prst="rect">
            <a:avLst/>
          </a:prstGeom>
        </p:spPr>
      </p:pic>
      <p:pic>
        <p:nvPicPr>
          <p:cNvPr id="8" name="그림 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6CF5AB6-4C7B-A4F9-F9B1-4EA56EC53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1" y="5011800"/>
            <a:ext cx="823560" cy="823560"/>
          </a:xfrm>
          <a:prstGeom prst="rect">
            <a:avLst/>
          </a:prstGeom>
        </p:spPr>
      </p:pic>
      <p:pic>
        <p:nvPicPr>
          <p:cNvPr id="7" name="그림 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1801ACF-D7A1-08B6-E729-914910199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6" y="4960816"/>
            <a:ext cx="823560" cy="8235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04F30-F71E-11D9-94F2-0C1AFAF7B1C8}"/>
              </a:ext>
            </a:extLst>
          </p:cNvPr>
          <p:cNvSpPr/>
          <p:nvPr/>
        </p:nvSpPr>
        <p:spPr>
          <a:xfrm>
            <a:off x="694653" y="3751234"/>
            <a:ext cx="31470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비대칭 </a:t>
            </a:r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</a:t>
            </a:r>
            <a:endParaRPr lang="ko-KR" alt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17BDCE-55CA-E4A6-5662-8FC4B1221BFC}"/>
              </a:ext>
            </a:extLst>
          </p:cNvPr>
          <p:cNvCxnSpPr/>
          <p:nvPr/>
        </p:nvCxnSpPr>
        <p:spPr>
          <a:xfrm>
            <a:off x="329317" y="3429000"/>
            <a:ext cx="11407219" cy="21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BAF20-E1E8-6E0E-3526-1260BBCA2BBA}"/>
              </a:ext>
            </a:extLst>
          </p:cNvPr>
          <p:cNvSpPr/>
          <p:nvPr/>
        </p:nvSpPr>
        <p:spPr>
          <a:xfrm>
            <a:off x="5931341" y="3593673"/>
            <a:ext cx="1492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</a:t>
            </a:r>
            <a:endParaRPr lang="en-US" altLang="ko-K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8EA8DD-6027-CB18-734C-8FDF395844B0}"/>
              </a:ext>
            </a:extLst>
          </p:cNvPr>
          <p:cNvSpPr/>
          <p:nvPr/>
        </p:nvSpPr>
        <p:spPr>
          <a:xfrm>
            <a:off x="9672955" y="3593673"/>
            <a:ext cx="15071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</a:t>
            </a:r>
            <a:endParaRPr lang="en-US" altLang="ko-K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A53D94-7E34-0047-1833-A6C8B2E46D30}"/>
              </a:ext>
            </a:extLst>
          </p:cNvPr>
          <p:cNvSpPr/>
          <p:nvPr/>
        </p:nvSpPr>
        <p:spPr>
          <a:xfrm>
            <a:off x="326571" y="13371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74220-963D-9626-286F-8F4934CDA817}"/>
              </a:ext>
            </a:extLst>
          </p:cNvPr>
          <p:cNvSpPr/>
          <p:nvPr/>
        </p:nvSpPr>
        <p:spPr>
          <a:xfrm>
            <a:off x="821096" y="1711609"/>
            <a:ext cx="10894521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In Space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비대칭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 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게임으로 다수의 우주인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(Astronaut)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플레이어들이 협력하여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명의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플레이어를 상대 해야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플레이어는 우주인들을 피해 다니면서 우주선 내부의 종이 연필과 같은 작은 물건들을 흡수하며 크기를 키워 나간다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우주인들은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찾아 내서 빨아드려 크기를 키우지 못하게 막고 빨아 들려서 퇴치하는 것을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목표로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크기를 키운 이후에 방사능 폐기물을 흡수할 수 있게 되고 흡수하게 될 경우 더 이상 빨아 들려지지 않게 되고 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우주인들을 먹어 치울 수 있게 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이때 부터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슬라임과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우주인의 상황이 바뀌게 되어 우주인들은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맵에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흩어진 배터리를 수집하여 탈출하는 것을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목표로 하고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모든 플레이어를 먹어 치우는 것을 목표로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91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9240538-EEC3-BC75-BC58-807BE896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4476752" y="4662629"/>
            <a:ext cx="1418732" cy="110402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54C491-BBBC-1DA8-593C-3919A600AD93}"/>
              </a:ext>
            </a:extLst>
          </p:cNvPr>
          <p:cNvCxnSpPr/>
          <p:nvPr/>
        </p:nvCxnSpPr>
        <p:spPr>
          <a:xfrm>
            <a:off x="3154120" y="521686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25F0922D-A823-0080-7F36-7BE0B657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594875" y="3942673"/>
            <a:ext cx="2380905" cy="1852771"/>
          </a:xfrm>
          <a:prstGeom prst="rect">
            <a:avLst/>
          </a:prstGeom>
        </p:spPr>
      </p:pic>
      <p:pic>
        <p:nvPicPr>
          <p:cNvPr id="35" name="그림 3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71C8920-ED75-54B7-A08E-2150126D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" y="3806270"/>
            <a:ext cx="811545" cy="811545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04" y="3847237"/>
            <a:ext cx="811545" cy="811545"/>
          </a:xfrm>
          <a:prstGeom prst="rect">
            <a:avLst/>
          </a:prstGeom>
        </p:spPr>
      </p:pic>
      <p:pic>
        <p:nvPicPr>
          <p:cNvPr id="43" name="그림 4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5BB61DE-E4DE-F937-C794-864D4058C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427964" y="4189631"/>
            <a:ext cx="382751" cy="382751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940065" y="4269179"/>
            <a:ext cx="382751" cy="38275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6B3A6EC-0EF7-0D29-C354-FDE1326DD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5400000">
            <a:off x="4544372" y="4640218"/>
            <a:ext cx="284215" cy="22117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7AFC501-0EC7-E4CB-F4EB-D0F6E46D2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9127276">
            <a:off x="4372154" y="4637520"/>
            <a:ext cx="117170" cy="9117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B36E5C2-BDCE-3E64-DC3C-77D3ACE4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6577775" y="4123721"/>
            <a:ext cx="1967097" cy="1530754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C69E520-870C-C7B2-4EBF-7C06E7314429}"/>
              </a:ext>
            </a:extLst>
          </p:cNvPr>
          <p:cNvCxnSpPr>
            <a:cxnSpLocks/>
          </p:cNvCxnSpPr>
          <p:nvPr/>
        </p:nvCxnSpPr>
        <p:spPr>
          <a:xfrm>
            <a:off x="8787369" y="497809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3BF33F0-6530-33D6-4237-2E7C9CCFEC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9494356" y="3850865"/>
            <a:ext cx="2380906" cy="188202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15D2978-AF35-8A0B-A2C1-D06CAF79E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7335302" y="4687220"/>
            <a:ext cx="562455" cy="562455"/>
          </a:xfrm>
          <a:prstGeom prst="rect">
            <a:avLst/>
          </a:prstGeom>
        </p:spPr>
      </p:pic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829544" y="1974479"/>
            <a:ext cx="1356864" cy="9814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533FA6-AB0B-7D23-D64B-6DC0F0290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9420043" y="1142159"/>
            <a:ext cx="2380905" cy="185277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757570" y="239040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1547C7C-782C-731D-14E0-ACB3D4E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14214" r="17920" b="34259"/>
          <a:stretch/>
        </p:blipFill>
        <p:spPr>
          <a:xfrm>
            <a:off x="1180834" y="1884441"/>
            <a:ext cx="1062302" cy="818915"/>
          </a:xfrm>
          <a:prstGeom prst="rect">
            <a:avLst/>
          </a:prstGeom>
        </p:spPr>
      </p:pic>
      <p:pic>
        <p:nvPicPr>
          <p:cNvPr id="9" name="그림 8" descr="공구, 주방용품이(가) 표시된 사진&#10;&#10;자동 생성된 설명">
            <a:extLst>
              <a:ext uri="{FF2B5EF4-FFF2-40B4-BE49-F238E27FC236}">
                <a16:creationId xmlns:a16="http://schemas.microsoft.com/office/drawing/2014/main" id="{E4A29385-E00C-211D-FE16-3160B919D6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23855" r="33714" b="39255"/>
          <a:stretch/>
        </p:blipFill>
        <p:spPr>
          <a:xfrm>
            <a:off x="2260183" y="2135296"/>
            <a:ext cx="537067" cy="457066"/>
          </a:xfrm>
          <a:prstGeom prst="rect">
            <a:avLst/>
          </a:prstGeom>
        </p:spPr>
      </p:pic>
      <p:pic>
        <p:nvPicPr>
          <p:cNvPr id="11" name="그림 10" descr="그림, 아동 미술이(가) 표시된 사진&#10;&#10;자동 생성된 설명">
            <a:extLst>
              <a:ext uri="{FF2B5EF4-FFF2-40B4-BE49-F238E27FC236}">
                <a16:creationId xmlns:a16="http://schemas.microsoft.com/office/drawing/2014/main" id="{78F37C94-C51F-0423-F32D-CA26F3C922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4" r="18281" b="35090"/>
          <a:stretch/>
        </p:blipFill>
        <p:spPr>
          <a:xfrm>
            <a:off x="3850686" y="1847647"/>
            <a:ext cx="1375647" cy="87041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A754EE-8FF0-5A94-7308-E0838DD56C2A}"/>
              </a:ext>
            </a:extLst>
          </p:cNvPr>
          <p:cNvCxnSpPr/>
          <p:nvPr/>
        </p:nvCxnSpPr>
        <p:spPr>
          <a:xfrm>
            <a:off x="3125764" y="239040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22EC97-593B-2B5F-6C66-D9C27B0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3181015"/>
            <a:ext cx="5769429" cy="26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자신보다 작은 오브젝트가 일정 범위 내의 있다면 오브젝트를 먹는다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661E1856-9C51-DE89-4556-878FD0908408}"/>
              </a:ext>
            </a:extLst>
          </p:cNvPr>
          <p:cNvSpPr txBox="1">
            <a:spLocks/>
          </p:cNvSpPr>
          <p:nvPr/>
        </p:nvSpPr>
        <p:spPr>
          <a:xfrm>
            <a:off x="349690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을 빨아드려서 작게 만들고 완전히 빨아드리면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패배한다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6165133" y="3181015"/>
            <a:ext cx="5710128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먹은 오브젝트는 시간이 지나면 사라지고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슬라임의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크기가 커진다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내용 개체 틀 4">
            <a:extLst>
              <a:ext uri="{FF2B5EF4-FFF2-40B4-BE49-F238E27FC236}">
                <a16:creationId xmlns:a16="http://schemas.microsoft.com/office/drawing/2014/main" id="{7DE539C2-6C0C-3307-0F99-3AFBFBED5AE1}"/>
              </a:ext>
            </a:extLst>
          </p:cNvPr>
          <p:cNvSpPr txBox="1">
            <a:spLocks/>
          </p:cNvSpPr>
          <p:nvPr/>
        </p:nvSpPr>
        <p:spPr>
          <a:xfrm>
            <a:off x="6165133" y="5827961"/>
            <a:ext cx="5918009" cy="7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를 피해 다니면서 오브젝트를 흡수하며 크기를 키운다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일정 크기 이상이 되면 특수 오브젝트를 흡수하고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RED 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 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44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972466" y="3151719"/>
            <a:ext cx="1356864" cy="9814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533FA6-AB0B-7D23-D64B-6DC0F02903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9562965" y="2319399"/>
            <a:ext cx="2380905" cy="1852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47C7C-782C-731D-14E0-ACB3D4ED6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14214" r="17920" b="34259"/>
          <a:stretch/>
        </p:blipFill>
        <p:spPr>
          <a:xfrm>
            <a:off x="1275269" y="2994930"/>
            <a:ext cx="1062302" cy="818915"/>
          </a:xfrm>
          <a:prstGeom prst="rect">
            <a:avLst/>
          </a:prstGeom>
        </p:spPr>
      </p:pic>
      <p:pic>
        <p:nvPicPr>
          <p:cNvPr id="9" name="그림 8" descr="공구, 주방용품이(가) 표시된 사진&#10;&#10;자동 생성된 설명">
            <a:extLst>
              <a:ext uri="{FF2B5EF4-FFF2-40B4-BE49-F238E27FC236}">
                <a16:creationId xmlns:a16="http://schemas.microsoft.com/office/drawing/2014/main" id="{E4A29385-E00C-211D-FE16-3160B919D6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23855" r="33714" b="39255"/>
          <a:stretch/>
        </p:blipFill>
        <p:spPr>
          <a:xfrm>
            <a:off x="2354618" y="3245785"/>
            <a:ext cx="537067" cy="457066"/>
          </a:xfrm>
          <a:prstGeom prst="rect">
            <a:avLst/>
          </a:prstGeom>
        </p:spPr>
      </p:pic>
      <p:pic>
        <p:nvPicPr>
          <p:cNvPr id="11" name="그림 10" descr="그림, 아동 미술이(가) 표시된 사진&#10;&#10;자동 생성된 설명">
            <a:extLst>
              <a:ext uri="{FF2B5EF4-FFF2-40B4-BE49-F238E27FC236}">
                <a16:creationId xmlns:a16="http://schemas.microsoft.com/office/drawing/2014/main" id="{78F37C94-C51F-0423-F32D-CA26F3C922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4" r="18281" b="35090"/>
          <a:stretch/>
        </p:blipFill>
        <p:spPr>
          <a:xfrm>
            <a:off x="3945121" y="2958136"/>
            <a:ext cx="1375647" cy="87041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900492" y="356764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A754EE-8FF0-5A94-7308-E0838DD56C2A}"/>
              </a:ext>
            </a:extLst>
          </p:cNvPr>
          <p:cNvCxnSpPr/>
          <p:nvPr/>
        </p:nvCxnSpPr>
        <p:spPr>
          <a:xfrm>
            <a:off x="3220199" y="3500896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22EC97-593B-2B5F-6C66-D9C27B0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30" y="4291503"/>
            <a:ext cx="5769429" cy="2656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자신보다 작은 오브젝트가 일정 범위 내의 있다면 오브젝트를 먹는다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6308055" y="4358255"/>
            <a:ext cx="5710128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먹은 오브젝트는 시간이 지나면 사라지고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슬라임의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크기가 커진다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8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451011" y="2389499"/>
            <a:ext cx="592548" cy="42861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7145827" y="2573186"/>
            <a:ext cx="404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006754" y="6460810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15F94-01D6-A495-07E1-5896AD16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3330538" y="3331937"/>
            <a:ext cx="1114210" cy="867055"/>
          </a:xfrm>
          <a:prstGeom prst="rect">
            <a:avLst/>
          </a:prstGeom>
        </p:spPr>
      </p:pic>
      <p:pic>
        <p:nvPicPr>
          <p:cNvPr id="12" name="그림 11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B958CF4-B324-37B4-89D1-D2BD1E9FE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1" y="3203760"/>
            <a:ext cx="811545" cy="811545"/>
          </a:xfrm>
          <a:prstGeom prst="rect">
            <a:avLst/>
          </a:prstGeom>
        </p:spPr>
      </p:pic>
      <p:pic>
        <p:nvPicPr>
          <p:cNvPr id="16" name="그림 15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B7FE2E40-85DE-1202-0A3B-90AD825D3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87450">
            <a:off x="2253556" y="3475189"/>
            <a:ext cx="382751" cy="382751"/>
          </a:xfrm>
          <a:prstGeom prst="rect">
            <a:avLst/>
          </a:prstGeom>
        </p:spPr>
      </p:pic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FDA5640-342F-18A2-6DC8-495192480074}"/>
              </a:ext>
            </a:extLst>
          </p:cNvPr>
          <p:cNvSpPr txBox="1">
            <a:spLocks/>
          </p:cNvSpPr>
          <p:nvPr/>
        </p:nvSpPr>
        <p:spPr>
          <a:xfrm>
            <a:off x="326571" y="4284596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을 빨아드려서 작게 만들고 완전히 빨아드리면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패배한다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491E380-6585-3273-8F4C-86E5F1C1F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5400000">
            <a:off x="2937123" y="3705258"/>
            <a:ext cx="284215" cy="22117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30ED4FE-4223-4109-2158-80398F2F9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9127276">
            <a:off x="2728970" y="3694808"/>
            <a:ext cx="117170" cy="9117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845EEB1-524D-0520-3AD2-861478951D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t="15658" r="23276" b="36856"/>
          <a:stretch/>
        </p:blipFill>
        <p:spPr>
          <a:xfrm>
            <a:off x="7530536" y="1942612"/>
            <a:ext cx="1607097" cy="1261148"/>
          </a:xfrm>
          <a:prstGeom prst="rect">
            <a:avLst/>
          </a:prstGeom>
        </p:spPr>
      </p:pic>
      <p:pic>
        <p:nvPicPr>
          <p:cNvPr id="48" name="그림 47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6B49B404-A805-BE0F-2C2D-9C5FAA4566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9675610" y="1345393"/>
            <a:ext cx="2380906" cy="1882026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CCA61E-5579-8EFC-EC7B-FB9A7F90AB71}"/>
              </a:ext>
            </a:extLst>
          </p:cNvPr>
          <p:cNvCxnSpPr>
            <a:cxnSpLocks/>
          </p:cNvCxnSpPr>
          <p:nvPr/>
        </p:nvCxnSpPr>
        <p:spPr>
          <a:xfrm>
            <a:off x="9181169" y="2573186"/>
            <a:ext cx="404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AD14535F-3ED1-5F94-A316-0D04D1480B5C}"/>
              </a:ext>
            </a:extLst>
          </p:cNvPr>
          <p:cNvSpPr txBox="1">
            <a:spLocks/>
          </p:cNvSpPr>
          <p:nvPr/>
        </p:nvSpPr>
        <p:spPr>
          <a:xfrm>
            <a:off x="6351972" y="5730657"/>
            <a:ext cx="5571321" cy="12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슬라임이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레드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슬라임까지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도달할 때 커질 수록 흡수 할 수 있는   오브젝트 수가 대폭 증가하여 커지는 속도는 더욱 빠르게 증가한다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CA909B83-45C3-03ED-98A6-61F6BE7C570E}"/>
              </a:ext>
            </a:extLst>
          </p:cNvPr>
          <p:cNvGraphicFramePr/>
          <p:nvPr/>
        </p:nvGraphicFramePr>
        <p:xfrm>
          <a:off x="7117209" y="3249177"/>
          <a:ext cx="3561675" cy="239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959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케치, 라인 아트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DC0DEF21-F277-53E2-2F24-48A1C8C08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4" t="30007" r="34460" b="26302"/>
          <a:stretch/>
        </p:blipFill>
        <p:spPr>
          <a:xfrm>
            <a:off x="2769491" y="4501411"/>
            <a:ext cx="814457" cy="1248326"/>
          </a:xfrm>
          <a:prstGeom prst="rect">
            <a:avLst/>
          </a:prstGeom>
        </p:spPr>
      </p:pic>
      <p:pic>
        <p:nvPicPr>
          <p:cNvPr id="6" name="그림 5" descr="스케치, 그림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E99BB6E-22CB-403E-2356-3694DFC2B9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3" t="29863" r="35497" b="26446"/>
          <a:stretch/>
        </p:blipFill>
        <p:spPr>
          <a:xfrm>
            <a:off x="2241475" y="1103222"/>
            <a:ext cx="1467088" cy="22194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진동관측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내용 개체 틀 4">
            <a:extLst>
              <a:ext uri="{FF2B5EF4-FFF2-40B4-BE49-F238E27FC236}">
                <a16:creationId xmlns:a16="http://schemas.microsoft.com/office/drawing/2014/main" id="{7DE539C2-6C0C-3307-0F99-3AFBFBED5AE1}"/>
              </a:ext>
            </a:extLst>
          </p:cNvPr>
          <p:cNvSpPr txBox="1">
            <a:spLocks/>
          </p:cNvSpPr>
          <p:nvPr/>
        </p:nvSpPr>
        <p:spPr>
          <a:xfrm>
            <a:off x="6396571" y="5110485"/>
            <a:ext cx="5710128" cy="45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진동 관측을 통해서 플레이어를 접근하는 것을 알고 도망갈 수 있다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6" name="내용 개체 틀 4">
            <a:extLst>
              <a:ext uri="{FF2B5EF4-FFF2-40B4-BE49-F238E27FC236}">
                <a16:creationId xmlns:a16="http://schemas.microsoft.com/office/drawing/2014/main" id="{B80FC583-4755-EC81-59E7-1C409EDEA53C}"/>
              </a:ext>
            </a:extLst>
          </p:cNvPr>
          <p:cNvSpPr txBox="1">
            <a:spLocks/>
          </p:cNvSpPr>
          <p:nvPr/>
        </p:nvSpPr>
        <p:spPr>
          <a:xfrm>
            <a:off x="326571" y="3446704"/>
            <a:ext cx="5268348" cy="520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플레이어가 우 클릭을 하게 될 경우 다른 플레이어들의 실루엣을 볼 수 있다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88DFB3-E829-BC27-AD46-F5D7A3353CD4}"/>
              </a:ext>
            </a:extLst>
          </p:cNvPr>
          <p:cNvSpPr/>
          <p:nvPr/>
        </p:nvSpPr>
        <p:spPr>
          <a:xfrm>
            <a:off x="1473974" y="4026496"/>
            <a:ext cx="3254542" cy="166035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912C3806-4ADA-9BEC-0695-7CB87F38EF8C}"/>
              </a:ext>
            </a:extLst>
          </p:cNvPr>
          <p:cNvSpPr txBox="1">
            <a:spLocks/>
          </p:cNvSpPr>
          <p:nvPr/>
        </p:nvSpPr>
        <p:spPr>
          <a:xfrm>
            <a:off x="390975" y="5901701"/>
            <a:ext cx="5268345" cy="520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정지된 상태에서만 발동할 수 있고 이때 일정 범위 내의 벽 뒤의 플레이어의 실루엣 까지도 확인할 수 있다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23459-E388-BF32-BD6D-8EC87ADAA95F}"/>
              </a:ext>
            </a:extLst>
          </p:cNvPr>
          <p:cNvSpPr/>
          <p:nvPr/>
        </p:nvSpPr>
        <p:spPr>
          <a:xfrm>
            <a:off x="7122171" y="2483333"/>
            <a:ext cx="1594614" cy="366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플레이어가 정지 상태로 </a:t>
            </a:r>
            <a:r>
              <a:rPr lang="en-US" altLang="ko-KR" sz="900" dirty="0"/>
              <a:t>0.5sec </a:t>
            </a:r>
            <a:r>
              <a:rPr lang="ko-KR" altLang="en-US" sz="900" dirty="0"/>
              <a:t>이상 있었는가</a:t>
            </a:r>
            <a:r>
              <a:rPr lang="en-US" altLang="ko-KR" sz="900" dirty="0"/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34DC76-6FA9-25A6-6403-BF9D2C6C6F82}"/>
              </a:ext>
            </a:extLst>
          </p:cNvPr>
          <p:cNvSpPr/>
          <p:nvPr/>
        </p:nvSpPr>
        <p:spPr>
          <a:xfrm>
            <a:off x="9421629" y="2466087"/>
            <a:ext cx="1594614" cy="3666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진동관측 사용불가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2B0284-2C71-5316-AA73-BCD93DBCDD8B}"/>
              </a:ext>
            </a:extLst>
          </p:cNvPr>
          <p:cNvSpPr/>
          <p:nvPr/>
        </p:nvSpPr>
        <p:spPr>
          <a:xfrm>
            <a:off x="7122171" y="3118923"/>
            <a:ext cx="1594614" cy="5590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주변에 범위내의 </a:t>
            </a:r>
            <a:endParaRPr lang="en-US" altLang="ko-KR" sz="900" dirty="0"/>
          </a:p>
          <a:p>
            <a:pPr algn="ctr"/>
            <a:r>
              <a:rPr lang="ko-KR" altLang="en-US" sz="900" dirty="0"/>
              <a:t>플레이어가 있는가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0732CD34-FA3A-FB64-B9BB-206B5EB79582}"/>
              </a:ext>
            </a:extLst>
          </p:cNvPr>
          <p:cNvSpPr txBox="1">
            <a:spLocks/>
          </p:cNvSpPr>
          <p:nvPr/>
        </p:nvSpPr>
        <p:spPr>
          <a:xfrm>
            <a:off x="6396570" y="1790547"/>
            <a:ext cx="4163723" cy="265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진동관측 과정</a:t>
            </a:r>
            <a:r>
              <a:rPr lang="en-US" altLang="ko-KR" sz="1600" b="1" dirty="0"/>
              <a:t>&gt;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B21F1C-8F82-1219-8175-5D4617D39E16}"/>
              </a:ext>
            </a:extLst>
          </p:cNvPr>
          <p:cNvSpPr/>
          <p:nvPr/>
        </p:nvSpPr>
        <p:spPr>
          <a:xfrm>
            <a:off x="7122171" y="3962759"/>
            <a:ext cx="1594614" cy="5590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표시하지 않음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9DADE14-84B2-1FDF-0A6D-38A5BA6A0558}"/>
              </a:ext>
            </a:extLst>
          </p:cNvPr>
          <p:cNvSpPr/>
          <p:nvPr/>
        </p:nvSpPr>
        <p:spPr>
          <a:xfrm>
            <a:off x="9046012" y="2629322"/>
            <a:ext cx="94524" cy="1139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3FF14BD-536C-2DE4-6092-B8636F55C3E1}"/>
              </a:ext>
            </a:extLst>
          </p:cNvPr>
          <p:cNvSpPr/>
          <p:nvPr/>
        </p:nvSpPr>
        <p:spPr>
          <a:xfrm rot="5400000">
            <a:off x="7907305" y="3766778"/>
            <a:ext cx="94524" cy="1139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A019097-F566-83C6-E3B9-5D216299F8C2}"/>
              </a:ext>
            </a:extLst>
          </p:cNvPr>
          <p:cNvSpPr/>
          <p:nvPr/>
        </p:nvSpPr>
        <p:spPr>
          <a:xfrm>
            <a:off x="9040718" y="3341313"/>
            <a:ext cx="94524" cy="1139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2D25C0-18B6-5349-EE12-0145232E128D}"/>
              </a:ext>
            </a:extLst>
          </p:cNvPr>
          <p:cNvSpPr/>
          <p:nvPr/>
        </p:nvSpPr>
        <p:spPr>
          <a:xfrm>
            <a:off x="9421629" y="3094304"/>
            <a:ext cx="1594614" cy="5764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실루엣으로 위치를 표시함</a:t>
            </a:r>
            <a:endParaRPr lang="ko-KR" altLang="en-US" sz="90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C5963F7-5FE6-A6F5-7CB7-FE1033199EEA}"/>
              </a:ext>
            </a:extLst>
          </p:cNvPr>
          <p:cNvSpPr/>
          <p:nvPr/>
        </p:nvSpPr>
        <p:spPr>
          <a:xfrm rot="5400000">
            <a:off x="7872216" y="2912556"/>
            <a:ext cx="94524" cy="1139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D7413-AF5E-AF58-C7B1-0DEAD1685334}"/>
              </a:ext>
            </a:extLst>
          </p:cNvPr>
          <p:cNvSpPr/>
          <p:nvPr/>
        </p:nvSpPr>
        <p:spPr>
          <a:xfrm>
            <a:off x="8890727" y="2358334"/>
            <a:ext cx="40588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AAEE76-2462-D562-B736-D4A9F2420189}"/>
              </a:ext>
            </a:extLst>
          </p:cNvPr>
          <p:cNvSpPr/>
          <p:nvPr/>
        </p:nvSpPr>
        <p:spPr>
          <a:xfrm>
            <a:off x="7475993" y="2828304"/>
            <a:ext cx="42511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EDF375-4785-B5E4-B100-0482670657E8}"/>
              </a:ext>
            </a:extLst>
          </p:cNvPr>
          <p:cNvSpPr/>
          <p:nvPr/>
        </p:nvSpPr>
        <p:spPr>
          <a:xfrm>
            <a:off x="7491702" y="3688691"/>
            <a:ext cx="40588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822347-A00C-7CFB-7F62-CA3330F8BAC3}"/>
              </a:ext>
            </a:extLst>
          </p:cNvPr>
          <p:cNvSpPr/>
          <p:nvPr/>
        </p:nvSpPr>
        <p:spPr>
          <a:xfrm>
            <a:off x="8875422" y="3059339"/>
            <a:ext cx="42511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1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0CFA566-5A05-F605-2535-3DA16D638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558094" y="1893139"/>
            <a:ext cx="1967097" cy="1530754"/>
          </a:xfrm>
          <a:prstGeom prst="rect">
            <a:avLst/>
          </a:prstGeom>
        </p:spPr>
      </p:pic>
      <p:pic>
        <p:nvPicPr>
          <p:cNvPr id="82" name="그림 81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F2E57A00-B5F6-096F-27E6-D26F81C4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3474675" y="1620283"/>
            <a:ext cx="2380906" cy="18820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DD503-4548-E12E-F37A-51D2590E0843}"/>
              </a:ext>
            </a:extLst>
          </p:cNvPr>
          <p:cNvSpPr/>
          <p:nvPr/>
        </p:nvSpPr>
        <p:spPr>
          <a:xfrm>
            <a:off x="326571" y="133710"/>
            <a:ext cx="3815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</a:t>
            </a:r>
            <a:r>
              <a:rPr lang="en-US" altLang="ko-KR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변화</a:t>
            </a:r>
            <a:endParaRPr lang="en-US" altLang="ko-KR" sz="5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114FD16-2EEC-C9BB-3469-839BF346ECCB}"/>
              </a:ext>
            </a:extLst>
          </p:cNvPr>
          <p:cNvGrpSpPr/>
          <p:nvPr/>
        </p:nvGrpSpPr>
        <p:grpSpPr>
          <a:xfrm>
            <a:off x="7195914" y="1620283"/>
            <a:ext cx="3384483" cy="2460185"/>
            <a:chOff x="2807311" y="1040969"/>
            <a:chExt cx="6577377" cy="5618925"/>
          </a:xfrm>
        </p:grpSpPr>
        <p:pic>
          <p:nvPicPr>
            <p:cNvPr id="27" name="그림 26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13C20976-26AD-AA55-4B07-D4D6C930F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4DB709-5294-A1D0-411C-B89B650D0F5E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1B6371-77DE-4D17-16B1-49B647EA0B81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BEF99E-84AB-19D6-3C82-B2B06BCE57B7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89B3A1-013C-F298-5E0A-FA9629C162DD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0514BF2-4F94-6FF3-108E-746DC5CC3DA7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4994946-6633-9966-4C6C-708675F09BBA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B40216-BB6A-EBD2-4572-8B351CA718C0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DD2C529-D9CD-6B0D-12D2-32DC3F81D73F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893ED1-67F3-0AE3-4F62-B1D2B445FAFC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EEBC503-7593-F82E-9C57-19DD6DD5EE3F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729258B-C79F-0493-B4D9-D2EE31C10793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6E902E-CEAA-77EE-371E-D2CB53B58210}"/>
              </a:ext>
            </a:extLst>
          </p:cNvPr>
          <p:cNvSpPr/>
          <p:nvPr/>
        </p:nvSpPr>
        <p:spPr>
          <a:xfrm>
            <a:off x="6781389" y="4567311"/>
            <a:ext cx="49467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방사능 오브젝트의 위치는 매 게임마다 랜덤하게 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곳에 </a:t>
            </a:r>
            <a:endParaRPr lang="en-US" altLang="ko-KR" sz="1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배치된다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6FB66B0-EB50-3DCD-B34F-8661F1288E8B}"/>
              </a:ext>
            </a:extLst>
          </p:cNvPr>
          <p:cNvCxnSpPr>
            <a:cxnSpLocks/>
          </p:cNvCxnSpPr>
          <p:nvPr/>
        </p:nvCxnSpPr>
        <p:spPr>
          <a:xfrm>
            <a:off x="2767688" y="274751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364E363F-3394-407E-69F6-F52A97E3E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1315621" y="2456638"/>
            <a:ext cx="562455" cy="562455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6EC5264B-49FD-AE25-D33E-F6329B983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9" y="2186898"/>
            <a:ext cx="168912" cy="168912"/>
          </a:xfrm>
          <a:prstGeom prst="rect">
            <a:avLst/>
          </a:prstGeom>
        </p:spPr>
      </p:pic>
      <p:sp>
        <p:nvSpPr>
          <p:cNvPr id="94" name="내용 개체 틀 4">
            <a:extLst>
              <a:ext uri="{FF2B5EF4-FFF2-40B4-BE49-F238E27FC236}">
                <a16:creationId xmlns:a16="http://schemas.microsoft.com/office/drawing/2014/main" id="{3082CD0A-1496-90D7-BB81-21634A6F8B4B}"/>
              </a:ext>
            </a:extLst>
          </p:cNvPr>
          <p:cNvSpPr txBox="1">
            <a:spLocks/>
          </p:cNvSpPr>
          <p:nvPr/>
        </p:nvSpPr>
        <p:spPr>
          <a:xfrm>
            <a:off x="240419" y="4741494"/>
            <a:ext cx="5353072" cy="55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슬라임으로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HP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최대값에 도달하면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맵에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랜덤으로 배치된 방사능 오브젝트를 흡수할 수 있고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RED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슬라임으로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변하게 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5" name="내용 개체 틀 4">
            <a:extLst>
              <a:ext uri="{FF2B5EF4-FFF2-40B4-BE49-F238E27FC236}">
                <a16:creationId xmlns:a16="http://schemas.microsoft.com/office/drawing/2014/main" id="{C8B74A0E-E784-7572-BEBB-A69421480905}"/>
              </a:ext>
            </a:extLst>
          </p:cNvPr>
          <p:cNvSpPr txBox="1">
            <a:spLocks/>
          </p:cNvSpPr>
          <p:nvPr/>
        </p:nvSpPr>
        <p:spPr>
          <a:xfrm>
            <a:off x="240419" y="3606489"/>
            <a:ext cx="5918009" cy="7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를 피해 다니면서 오브젝트를 흡수하며 크기를 키운다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일정 크기 이상이 되면 특수 오브젝트를 흡수하고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RED 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 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A64270-665B-B54E-217B-380A8589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94" y="3222074"/>
            <a:ext cx="168912" cy="1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6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22661E28-9C87-D025-E631-1E261FA70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8085715" y="4033221"/>
            <a:ext cx="2380906" cy="18820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AFFF6D2-2D58-D86F-733E-FDE8B3D6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55" y="4225565"/>
            <a:ext cx="1086150" cy="173034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AB0EEA6-C432-EFE9-EE6F-37EDBDD8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41" y="4159166"/>
            <a:ext cx="1714059" cy="1962819"/>
          </a:xfrm>
          <a:prstGeom prst="rect">
            <a:avLst/>
          </a:prstGeom>
        </p:spPr>
      </p:pic>
      <p:pic>
        <p:nvPicPr>
          <p:cNvPr id="60" name="그림 59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3BF33F0-6530-33D6-4237-2E7C9CCFE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475132" y="1356677"/>
            <a:ext cx="2380906" cy="1882026"/>
          </a:xfrm>
          <a:prstGeom prst="rect">
            <a:avLst/>
          </a:prstGeom>
        </p:spPr>
      </p:pic>
      <p:pic>
        <p:nvPicPr>
          <p:cNvPr id="3" name="그림 2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0ECAB58E-B0A7-46E2-DB98-674756BDE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3601764" y="1281786"/>
            <a:ext cx="2380906" cy="1882026"/>
          </a:xfrm>
          <a:prstGeom prst="rect">
            <a:avLst/>
          </a:prstGeom>
        </p:spPr>
      </p:pic>
      <p:pic>
        <p:nvPicPr>
          <p:cNvPr id="23" name="그림 22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AFC05207-E02B-DA09-4024-EACABBD191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9206" r="22737" b="37528"/>
          <a:stretch/>
        </p:blipFill>
        <p:spPr>
          <a:xfrm>
            <a:off x="9547312" y="1304569"/>
            <a:ext cx="2195501" cy="1776277"/>
          </a:xfrm>
          <a:prstGeom prst="rect">
            <a:avLst/>
          </a:prstGeom>
        </p:spPr>
      </p:pic>
      <p:pic>
        <p:nvPicPr>
          <p:cNvPr id="24" name="그림 2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89628F8F-1919-F824-B456-98339A682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6235275" y="1181753"/>
            <a:ext cx="2380906" cy="1882026"/>
          </a:xfrm>
          <a:prstGeom prst="rect">
            <a:avLst/>
          </a:prstGeom>
        </p:spPr>
      </p:pic>
      <p:pic>
        <p:nvPicPr>
          <p:cNvPr id="35" name="그림 3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71C8920-ED75-54B7-A08E-2150126D4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3" y="1181252"/>
            <a:ext cx="811545" cy="811545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72" y="1216529"/>
            <a:ext cx="811545" cy="811545"/>
          </a:xfrm>
          <a:prstGeom prst="rect">
            <a:avLst/>
          </a:prstGeom>
        </p:spPr>
      </p:pic>
      <p:pic>
        <p:nvPicPr>
          <p:cNvPr id="43" name="그림 4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5BB61DE-E4DE-F937-C794-864D4058C1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44875" y="1564613"/>
            <a:ext cx="382751" cy="382751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463972" y="1588792"/>
            <a:ext cx="382751" cy="38275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884839" y="2364169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54C491-BBBC-1DA8-593C-3919A600AD93}"/>
              </a:ext>
            </a:extLst>
          </p:cNvPr>
          <p:cNvCxnSpPr/>
          <p:nvPr/>
        </p:nvCxnSpPr>
        <p:spPr>
          <a:xfrm>
            <a:off x="2843982" y="2351202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6A64E78-D447-93C2-2181-AE748567A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25" y="2184290"/>
            <a:ext cx="639539" cy="63953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7425728" y="3224520"/>
            <a:ext cx="3697324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플레이어를 먹을 수 있게 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0ECFB52-B35B-4700-7214-C1EA71DD6EAF}"/>
              </a:ext>
            </a:extLst>
          </p:cNvPr>
          <p:cNvSpPr txBox="1">
            <a:spLocks/>
          </p:cNvSpPr>
          <p:nvPr/>
        </p:nvSpPr>
        <p:spPr>
          <a:xfrm>
            <a:off x="451954" y="3229197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더 이상 빨아 들려지지 않는다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9" name="그림 28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E25ECDE-4AAC-2503-09F2-22AABD0AB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41" y="4748641"/>
            <a:ext cx="639539" cy="639539"/>
          </a:xfrm>
          <a:prstGeom prst="rect">
            <a:avLst/>
          </a:prstGeom>
        </p:spPr>
      </p:pic>
      <p:pic>
        <p:nvPicPr>
          <p:cNvPr id="34" name="그림 3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B814FF3-5AC7-F931-2180-811466CCE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49" y="4756800"/>
            <a:ext cx="639539" cy="639539"/>
          </a:xfrm>
          <a:prstGeom prst="rect">
            <a:avLst/>
          </a:prstGeom>
        </p:spPr>
      </p:pic>
      <p:pic>
        <p:nvPicPr>
          <p:cNvPr id="38" name="그림 3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71581CB-DB2F-B2DF-34FA-B65436993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13" y="4437030"/>
            <a:ext cx="639539" cy="639539"/>
          </a:xfrm>
          <a:prstGeom prst="rect">
            <a:avLst/>
          </a:prstGeom>
        </p:spPr>
      </p:pic>
      <p:sp>
        <p:nvSpPr>
          <p:cNvPr id="39" name="내용 개체 틀 4">
            <a:extLst>
              <a:ext uri="{FF2B5EF4-FFF2-40B4-BE49-F238E27FC236}">
                <a16:creationId xmlns:a16="http://schemas.microsoft.com/office/drawing/2014/main" id="{E9BF2D2D-5D84-3CD0-2F08-550CAB9CFD3F}"/>
              </a:ext>
            </a:extLst>
          </p:cNvPr>
          <p:cNvSpPr txBox="1">
            <a:spLocks/>
          </p:cNvSpPr>
          <p:nvPr/>
        </p:nvSpPr>
        <p:spPr>
          <a:xfrm>
            <a:off x="7505649" y="6013663"/>
            <a:ext cx="3660324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rgbClr val="C00000"/>
                </a:solidFill>
              </a:rPr>
              <a:t>모든 플레이어를 먹어 치우면 승리한다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D38156-941E-8B69-24E6-F89417BA4409}"/>
              </a:ext>
            </a:extLst>
          </p:cNvPr>
          <p:cNvCxnSpPr/>
          <p:nvPr/>
        </p:nvCxnSpPr>
        <p:spPr>
          <a:xfrm>
            <a:off x="2782108" y="514754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B7CE33BE-2788-1CA1-71E3-DAAA508E56A0}"/>
              </a:ext>
            </a:extLst>
          </p:cNvPr>
          <p:cNvSpPr txBox="1">
            <a:spLocks/>
          </p:cNvSpPr>
          <p:nvPr/>
        </p:nvSpPr>
        <p:spPr>
          <a:xfrm>
            <a:off x="536250" y="6040408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벽을 타고 올라 갈 수 없다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28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1057</Words>
  <Application>Microsoft Office PowerPoint</Application>
  <PresentationFormat>와이드스크린</PresentationFormat>
  <Paragraphs>165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SLIME</dc:title>
  <dc:creator>창현 노</dc:creator>
  <cp:lastModifiedBy>창현 노</cp:lastModifiedBy>
  <cp:revision>9</cp:revision>
  <dcterms:created xsi:type="dcterms:W3CDTF">2023-07-03T12:42:07Z</dcterms:created>
  <dcterms:modified xsi:type="dcterms:W3CDTF">2023-07-30T23:36:27Z</dcterms:modified>
</cp:coreProperties>
</file>