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69" r:id="rId8"/>
    <p:sldId id="260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58A7-709E-46FC-AEE1-1473306D45A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7C7F-6880-495D-AEB3-EF559C637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7C7F-6880-495D-AEB3-EF559C637B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6E7A-04FE-FED9-5E66-FF39519E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5443-0115-208C-FEB5-79C7412A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A9F2-9FD3-8FBC-19E3-AB2FC28C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A5504-6055-82ED-0BED-4ACE4F4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7368-9AE8-EFFE-14D1-4BF2282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E485-6646-6ABF-32CD-A212BE1C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CE507-950C-BB16-BC2C-E061654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A52-9F4E-7FCD-1146-72B0AFD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E0A66-53EF-9BC2-C4B4-C0BE77F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4B0F-BA0C-F970-DFAE-A074DE5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18C61-FCDB-40DE-121C-07F8F327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CFF90-0926-E619-50AD-F7D2FC77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FB9B-4409-97C4-CAC2-EA1599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96B17-C382-BCEC-51BA-4E697916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04EC2-7148-45F1-D7D3-E4E4244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D16D-9815-A22A-AA50-B387BE1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BDABB-5DCB-0CD0-8DEC-709C08F9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231D-569B-764C-6D2B-19564CF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6CBFF-548E-457F-3135-46D262E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C50B-AA75-0063-3626-2BA58C2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C7EF-416F-E245-6D3B-0203693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41863-5526-CA3C-6240-1B046EF0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60FB4-DB55-BEB8-6F12-84368A4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2A02-3560-ED91-7025-40331DB0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99B55-A7F4-B37F-EDE7-F92B0AB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C6E7-D2D7-7A3C-FACD-16C5928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4E15-6161-1567-391B-BAC6B2697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219CC-AC35-DFF6-97F4-A18AE5C8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6518E-586D-CA0F-8F40-5FC5D216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D15CF-8E2C-3BBB-40A5-09482340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60D2-06E8-2BED-CC33-1C44DD7E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248CA-8A61-8A3B-6993-C06BC2D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885E4-761D-EA21-DDE8-013E1C60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5625C-3258-895A-4CF2-F08BEDAC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7A6B8-5758-64C8-50D4-76128BD9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6AB75-D245-2C1D-A2B6-2C5D975E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98D22-1835-3EE2-A8F2-345067C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96BEE-A798-F9CA-E43C-7D78336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00ED-9BB7-505C-5920-5744DF08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AD86-283C-2029-6C73-4519D99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82DB2-2357-7E13-3DE3-D146298E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775B4-0B67-02DE-3B50-14447A2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562BD-C28F-0433-A2C7-D5EEFF5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58FB8-5168-6ABA-569D-880840F5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81EC6-29C8-65B4-69F5-D418BED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204EA-E76E-59BF-DB91-B5ABAD8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B92C-883A-61E6-523A-A8625A42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418BD-999B-3D19-6D9F-FE1B5BD6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4497C-1E0C-E3B5-1431-225BD18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64B-1DCD-5947-1A3F-03403FD4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9C31-4E4F-F1B9-546C-B91A4AA1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D9B5-4A1E-EB4A-AA9D-D54C711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2AAC-445E-A30B-753D-90846C6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CA06A-6189-F683-5EAD-DB9C9F46A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88DC-F679-DAEC-5CEF-6400ED3A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A94C-7319-546C-8229-9D28CB9C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D674F-AF60-266B-70B4-C9DBEA8F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A25B5-60CD-A549-5254-1E4C08E0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A87A69-704C-F8B0-91B5-830541D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AF33D-74E1-DBA3-EC36-644F895B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4E1C-1F7E-2A48-2367-4E1005DAC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27A3-7675-9CAD-3983-D7DF658E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9FF5-F2CE-0A51-5436-9F0D01EF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A8C072-AF56-BA34-483D-54A489184721}"/>
              </a:ext>
            </a:extLst>
          </p:cNvPr>
          <p:cNvSpPr/>
          <p:nvPr/>
        </p:nvSpPr>
        <p:spPr>
          <a:xfrm>
            <a:off x="3306612" y="1681460"/>
            <a:ext cx="55787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 Up All</a:t>
            </a:r>
          </a:p>
        </p:txBody>
      </p:sp>
      <p:pic>
        <p:nvPicPr>
          <p:cNvPr id="8" name="그림 7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F0CBEFF-1AD8-1FFE-A9B6-F88B6B65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61255"/>
          <a:stretch/>
        </p:blipFill>
        <p:spPr>
          <a:xfrm>
            <a:off x="2667000" y="2941149"/>
            <a:ext cx="6858000" cy="975702"/>
          </a:xfrm>
          <a:prstGeom prst="rect">
            <a:avLst/>
          </a:prstGeom>
        </p:spPr>
      </p:pic>
      <p:pic>
        <p:nvPicPr>
          <p:cNvPr id="7" name="그림 6" descr="창의성, 예술이(가) 표시된 사진&#10;&#10;낮은 신뢰도로 자동 생성된 설명">
            <a:extLst>
              <a:ext uri="{FF2B5EF4-FFF2-40B4-BE49-F238E27FC236}">
                <a16:creationId xmlns:a16="http://schemas.microsoft.com/office/drawing/2014/main" id="{E1AF2E26-15A9-B041-E9DA-0A46DD698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1" y="3132165"/>
            <a:ext cx="4101125" cy="544589"/>
          </a:xfrm>
          <a:prstGeom prst="rect">
            <a:avLst/>
          </a:prstGeom>
        </p:spPr>
      </p:pic>
      <p:pic>
        <p:nvPicPr>
          <p:cNvPr id="9" name="그림 8" descr="창의성, 예술이(가) 표시된 사진&#10;&#10;낮은 신뢰도로 자동 생성된 설명">
            <a:extLst>
              <a:ext uri="{FF2B5EF4-FFF2-40B4-BE49-F238E27FC236}">
                <a16:creationId xmlns:a16="http://schemas.microsoft.com/office/drawing/2014/main" id="{F8E5BC27-FA32-E275-E2D2-84D5BD439F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" r="32882" b="-9776"/>
          <a:stretch/>
        </p:blipFill>
        <p:spPr>
          <a:xfrm>
            <a:off x="7110132" y="3181247"/>
            <a:ext cx="1725375" cy="73560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D118EE-7D13-1016-65D6-F3B639F21276}"/>
              </a:ext>
            </a:extLst>
          </p:cNvPr>
          <p:cNvSpPr>
            <a:spLocks/>
          </p:cNvSpPr>
          <p:nvPr/>
        </p:nvSpPr>
        <p:spPr>
          <a:xfrm>
            <a:off x="7596869" y="4184725"/>
            <a:ext cx="4264175" cy="2121421"/>
          </a:xfrm>
          <a:prstGeom prst="roundRect">
            <a:avLst>
              <a:gd name="adj" fmla="val 7011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42BF8-D831-194C-6CFA-A00641DE1B57}"/>
              </a:ext>
            </a:extLst>
          </p:cNvPr>
          <p:cNvSpPr txBox="1"/>
          <p:nvPr/>
        </p:nvSpPr>
        <p:spPr>
          <a:xfrm>
            <a:off x="8553291" y="4414765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고윤범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/2019184001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2568B-2902-67AF-6689-129B3223B0D6}"/>
              </a:ext>
            </a:extLst>
          </p:cNvPr>
          <p:cNvSpPr txBox="1"/>
          <p:nvPr/>
        </p:nvSpPr>
        <p:spPr>
          <a:xfrm>
            <a:off x="8569587" y="5024313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노창현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/2019184009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6322F-2C88-641B-CF5D-2AD7DEC2F988}"/>
              </a:ext>
            </a:extLst>
          </p:cNvPr>
          <p:cNvSpPr txBox="1"/>
          <p:nvPr/>
        </p:nvSpPr>
        <p:spPr>
          <a:xfrm>
            <a:off x="8569587" y="5630650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양재성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/2019184018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래픽 13" descr="데이터베이스 단색으로 채워진">
            <a:extLst>
              <a:ext uri="{FF2B5EF4-FFF2-40B4-BE49-F238E27FC236}">
                <a16:creationId xmlns:a16="http://schemas.microsoft.com/office/drawing/2014/main" id="{125CD171-C4B6-8CEE-61F9-B58E1477C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1694" y="4332886"/>
            <a:ext cx="571167" cy="571167"/>
          </a:xfrm>
          <a:prstGeom prst="rect">
            <a:avLst/>
          </a:prstGeom>
        </p:spPr>
      </p:pic>
      <p:pic>
        <p:nvPicPr>
          <p:cNvPr id="15" name="그래픽 14" descr="게임 컨트롤러 단색으로 채워진">
            <a:extLst>
              <a:ext uri="{FF2B5EF4-FFF2-40B4-BE49-F238E27FC236}">
                <a16:creationId xmlns:a16="http://schemas.microsoft.com/office/drawing/2014/main" id="{4F79C19B-04D4-E28F-FD3E-900ED24DA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7460" y="5499622"/>
            <a:ext cx="619374" cy="619374"/>
          </a:xfrm>
          <a:prstGeom prst="rect">
            <a:avLst/>
          </a:prstGeom>
        </p:spPr>
      </p:pic>
      <p:pic>
        <p:nvPicPr>
          <p:cNvPr id="16" name="그래픽 15" descr="페인트 브러시 단색으로 채워진">
            <a:extLst>
              <a:ext uri="{FF2B5EF4-FFF2-40B4-BE49-F238E27FC236}">
                <a16:creationId xmlns:a16="http://schemas.microsoft.com/office/drawing/2014/main" id="{1A9FB4A2-6B4A-01AB-721A-8D3E7A676A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5800" y="4928456"/>
            <a:ext cx="571166" cy="57116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FA2449-5865-C488-8658-992265C72BF7}"/>
              </a:ext>
            </a:extLst>
          </p:cNvPr>
          <p:cNvSpPr>
            <a:spLocks/>
          </p:cNvSpPr>
          <p:nvPr/>
        </p:nvSpPr>
        <p:spPr>
          <a:xfrm>
            <a:off x="600432" y="4202331"/>
            <a:ext cx="3531342" cy="821982"/>
          </a:xfrm>
          <a:prstGeom prst="roundRect">
            <a:avLst>
              <a:gd name="adj" fmla="val 7011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AC909-51FD-0A83-57C2-3B4663F3119F}"/>
              </a:ext>
            </a:extLst>
          </p:cNvPr>
          <p:cNvSpPr txBox="1"/>
          <p:nvPr/>
        </p:nvSpPr>
        <p:spPr>
          <a:xfrm>
            <a:off x="788420" y="4393919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이형구 교수</a:t>
            </a:r>
          </a:p>
        </p:txBody>
      </p:sp>
    </p:spTree>
    <p:extLst>
      <p:ext uri="{BB962C8B-B14F-4D97-AF65-F5344CB8AC3E}">
        <p14:creationId xmlns:p14="http://schemas.microsoft.com/office/powerpoint/2010/main" val="388209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46C736-9D3C-D8A6-5AAE-B414BA1D753C}"/>
              </a:ext>
            </a:extLst>
          </p:cNvPr>
          <p:cNvSpPr/>
          <p:nvPr/>
        </p:nvSpPr>
        <p:spPr>
          <a:xfrm>
            <a:off x="292990" y="176510"/>
            <a:ext cx="6700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234C4-E9BE-372E-A776-F89DDB0216DD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0056-02F9-32BE-EA20-80C6A614C650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CE9318-D1FC-EFCA-5F60-111EE105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90164-CC83-81DC-B9BA-E247EB78C49F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4701F-3BF9-DC23-DC93-8D88320008FA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19BED9-DB5A-AF2B-084F-32B51B4FE9EF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2154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46C736-9D3C-D8A6-5AAE-B414BA1D753C}"/>
              </a:ext>
            </a:extLst>
          </p:cNvPr>
          <p:cNvSpPr/>
          <p:nvPr/>
        </p:nvSpPr>
        <p:spPr>
          <a:xfrm>
            <a:off x="292990" y="176510"/>
            <a:ext cx="6700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4701F-3BF9-DC23-DC93-8D88320008FA}"/>
              </a:ext>
            </a:extLst>
          </p:cNvPr>
          <p:cNvSpPr txBox="1">
            <a:spLocks/>
          </p:cNvSpPr>
          <p:nvPr/>
        </p:nvSpPr>
        <p:spPr>
          <a:xfrm>
            <a:off x="466724" y="5086052"/>
            <a:ext cx="5629275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b="1" dirty="0"/>
              <a:t>실시간 메시 페인팅</a:t>
            </a:r>
            <a:br>
              <a:rPr lang="en-US" altLang="ko-KR" sz="2000" b="1" dirty="0"/>
            </a:br>
            <a:r>
              <a:rPr lang="en-US" altLang="ko-KR" sz="1800" dirty="0" err="1"/>
              <a:t>RenderTarget</a:t>
            </a:r>
            <a:r>
              <a:rPr lang="ko-KR" altLang="en-US" sz="1800" dirty="0"/>
              <a:t>를 사용해 페인트 </a:t>
            </a:r>
            <a:r>
              <a:rPr lang="ko-KR" altLang="en-US" sz="1800" dirty="0" err="1"/>
              <a:t>브러쉬</a:t>
            </a:r>
            <a:r>
              <a:rPr lang="ko-KR" altLang="en-US" sz="1800" dirty="0"/>
              <a:t> 업데이트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19BED9-DB5A-AF2B-084F-32B51B4FE9EF}"/>
              </a:ext>
            </a:extLst>
          </p:cNvPr>
          <p:cNvSpPr txBox="1">
            <a:spLocks/>
          </p:cNvSpPr>
          <p:nvPr/>
        </p:nvSpPr>
        <p:spPr>
          <a:xfrm>
            <a:off x="6286502" y="5086052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b="1" dirty="0" err="1"/>
              <a:t>슬라임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셰이더</a:t>
            </a:r>
            <a:br>
              <a:rPr lang="en-US" altLang="ko-KR" sz="2000" b="1" dirty="0"/>
            </a:br>
            <a:r>
              <a:rPr lang="en-US" altLang="ko-KR" sz="1800" dirty="0"/>
              <a:t>Distance field</a:t>
            </a:r>
            <a:r>
              <a:rPr lang="ko-KR" altLang="en-US" sz="1800" dirty="0"/>
              <a:t>에 따른 </a:t>
            </a:r>
            <a:r>
              <a:rPr lang="ko-KR" altLang="en-US" sz="1800" dirty="0" err="1"/>
              <a:t>슬라임</a:t>
            </a:r>
            <a:r>
              <a:rPr lang="ko-KR" altLang="en-US" sz="1800" dirty="0"/>
              <a:t> 메시 변형</a:t>
            </a:r>
            <a:endParaRPr lang="en-US" altLang="ko-KR" sz="2000" b="1" dirty="0"/>
          </a:p>
        </p:txBody>
      </p:sp>
      <p:pic>
        <p:nvPicPr>
          <p:cNvPr id="5" name="그림 4" descr="스크린샷, 만화 영화, 텍스트, 디자인이(가) 표시된 사진&#10;&#10;자동 생성된 설명">
            <a:extLst>
              <a:ext uri="{FF2B5EF4-FFF2-40B4-BE49-F238E27FC236}">
                <a16:creationId xmlns:a16="http://schemas.microsoft.com/office/drawing/2014/main" id="{04A5F1C0-21C2-618E-610C-381F9B1E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3" y="1704975"/>
            <a:ext cx="5257266" cy="2914650"/>
          </a:xfrm>
          <a:prstGeom prst="rect">
            <a:avLst/>
          </a:prstGeom>
        </p:spPr>
      </p:pic>
      <p:pic>
        <p:nvPicPr>
          <p:cNvPr id="23" name="그림 22" descr="실내, 그린이(가) 표시된 사진&#10;&#10;자동 생성된 설명">
            <a:extLst>
              <a:ext uri="{FF2B5EF4-FFF2-40B4-BE49-F238E27FC236}">
                <a16:creationId xmlns:a16="http://schemas.microsoft.com/office/drawing/2014/main" id="{167EA140-7164-03BF-C86D-810CD7709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4"/>
          <a:stretch/>
        </p:blipFill>
        <p:spPr>
          <a:xfrm>
            <a:off x="8500980" y="2287213"/>
            <a:ext cx="3118279" cy="2066661"/>
          </a:xfrm>
          <a:prstGeom prst="rect">
            <a:avLst/>
          </a:prstGeom>
        </p:spPr>
      </p:pic>
      <p:pic>
        <p:nvPicPr>
          <p:cNvPr id="14" name="그림 13" descr="스크린샷, 실내, 그린, 레이저이(가) 표시된 사진&#10;&#10;자동 생성된 설명">
            <a:extLst>
              <a:ext uri="{FF2B5EF4-FFF2-40B4-BE49-F238E27FC236}">
                <a16:creationId xmlns:a16="http://schemas.microsoft.com/office/drawing/2014/main" id="{DF0E6DC5-9ED6-E79D-539C-023F6DE2AC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6" t="10169" r="8067" b="8275"/>
          <a:stretch/>
        </p:blipFill>
        <p:spPr>
          <a:xfrm>
            <a:off x="5989981" y="2287213"/>
            <a:ext cx="2370269" cy="20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803DF8B7-83FA-11A4-5DBF-C47F34D3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29" y="1523154"/>
            <a:ext cx="5438775" cy="3139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BF6C5F-499E-B79E-B8EA-3960EB89DDE2}"/>
              </a:ext>
            </a:extLst>
          </p:cNvPr>
          <p:cNvSpPr/>
          <p:nvPr/>
        </p:nvSpPr>
        <p:spPr>
          <a:xfrm>
            <a:off x="292990" y="176510"/>
            <a:ext cx="490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C38CF48-B117-1F0D-6A79-6D730DFAA7C7}"/>
              </a:ext>
            </a:extLst>
          </p:cNvPr>
          <p:cNvSpPr txBox="1">
            <a:spLocks/>
          </p:cNvSpPr>
          <p:nvPr/>
        </p:nvSpPr>
        <p:spPr>
          <a:xfrm>
            <a:off x="3667126" y="5086052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b="1" dirty="0" err="1"/>
              <a:t>데디케이트</a:t>
            </a:r>
            <a:r>
              <a:rPr lang="ko-KR" altLang="en-US" sz="2000" b="1" dirty="0"/>
              <a:t> 서버 구축</a:t>
            </a:r>
            <a:br>
              <a:rPr lang="en-US" altLang="ko-KR" sz="2000" b="1" dirty="0"/>
            </a:br>
            <a:r>
              <a:rPr lang="ko-KR" altLang="en-US" sz="1800" dirty="0"/>
              <a:t>서버</a:t>
            </a:r>
            <a:r>
              <a:rPr lang="en-US" altLang="ko-KR" sz="1800" dirty="0"/>
              <a:t> – </a:t>
            </a:r>
            <a:r>
              <a:rPr lang="ko-KR" altLang="en-US" sz="1800" dirty="0"/>
              <a:t>클라이언트 연결 및 동기화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510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909542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b="1" dirty="0"/>
              <a:t>캐릭터 제작</a:t>
            </a:r>
            <a:br>
              <a:rPr lang="en-US" altLang="ko-KR" sz="2000" b="1" dirty="0"/>
            </a:br>
            <a:r>
              <a:rPr lang="ko-KR" altLang="en-US" sz="1800" dirty="0"/>
              <a:t>모델링 및 애니메이션 작업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505577" y="4899719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b="1" dirty="0"/>
              <a:t>맵 제작 및 배치</a:t>
            </a:r>
            <a:br>
              <a:rPr lang="en-US" altLang="ko-KR" sz="2000" b="1" dirty="0"/>
            </a:br>
            <a:r>
              <a:rPr lang="ko-KR" altLang="en-US" sz="1800" dirty="0"/>
              <a:t>레벨 페인팅을 고려한 게임 맵 제작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951CE8-A2F3-445E-1E90-5A47E1D7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7" y="1500335"/>
            <a:ext cx="5162548" cy="2942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13DB4A-99B2-42D5-8D29-9583650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500336"/>
            <a:ext cx="2863852" cy="3001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74E37-3AD9-A96C-04BD-CCEECB83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577" y="1500335"/>
            <a:ext cx="2314575" cy="30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B751-DCEB-0BFC-1D4A-D5ED3D8ED0AF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21FA1E0F-AECB-2A3B-150C-291D3ED11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17131"/>
              </p:ext>
            </p:extLst>
          </p:nvPr>
        </p:nvGraphicFramePr>
        <p:xfrm>
          <a:off x="837507" y="1795549"/>
          <a:ext cx="10516986" cy="364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493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5258493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</a:tblGrid>
              <a:tr h="5708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텍스처 스트리밍 풀 초과 문제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슬라임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벽타기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조작감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0770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800" dirty="0"/>
                        <a:t>문제점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텍스처 드로우콜이 많아 </a:t>
                      </a:r>
                      <a:r>
                        <a:rPr lang="ko-KR" altLang="en-US" sz="1800" dirty="0" err="1"/>
                        <a:t>저화질</a:t>
                      </a:r>
                      <a:r>
                        <a:rPr lang="ko-KR" altLang="en-US" sz="1800" dirty="0"/>
                        <a:t> 텍스처로 변경되는 현상</a:t>
                      </a:r>
                      <a:endParaRPr lang="en-US" altLang="ko-KR" sz="1800" dirty="0"/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br>
                        <a:rPr lang="en-US" altLang="ko-KR" sz="1800" dirty="0"/>
                      </a:br>
                      <a:r>
                        <a:rPr lang="ko-KR" altLang="en-US" sz="1800" dirty="0"/>
                        <a:t>보완책 </a:t>
                      </a:r>
                      <a:r>
                        <a:rPr lang="en-US" altLang="ko-KR" sz="1800" dirty="0"/>
                        <a:t>: 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나나이트 메시 변환</a:t>
                      </a:r>
                      <a:endParaRPr lang="en-US" altLang="ko-KR" sz="1800" dirty="0"/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클래스 및 </a:t>
                      </a:r>
                      <a:r>
                        <a:rPr lang="ko-KR" altLang="en-US" sz="1800" dirty="0" err="1"/>
                        <a:t>마테리얼</a:t>
                      </a:r>
                      <a:r>
                        <a:rPr lang="ko-KR" altLang="en-US" sz="1800" dirty="0"/>
                        <a:t> 인스턴스화</a:t>
                      </a:r>
                      <a:endParaRPr lang="en-US" altLang="ko-KR" sz="1800" dirty="0"/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텍스처 해상도 조절 혹은 텍스처 분할 사용</a:t>
                      </a:r>
                      <a:endParaRPr lang="en-US" altLang="ko-KR" sz="1800" dirty="0"/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다수의 </a:t>
                      </a:r>
                      <a:r>
                        <a:rPr lang="ko-KR" altLang="en-US" sz="1800" dirty="0" err="1"/>
                        <a:t>액터를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하나로 </a:t>
                      </a:r>
                      <a:r>
                        <a:rPr lang="ko-KR" altLang="en-US" sz="1800" dirty="0" err="1"/>
                        <a:t>머지</a:t>
                      </a:r>
                      <a:endParaRPr lang="en-US" altLang="ko-K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벽타기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메커니즘에 의한 부자연스러운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가파른 벽 경사면 끼임 문제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보완책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285750" indent="-28575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 방식을 바닥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벽으로 나누어 처리</a:t>
                      </a:r>
                    </a:p>
                    <a:p>
                      <a:pPr marL="285750" indent="-28575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 경사각을 구분해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벽타기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로직 처리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 실제 충돌 판정을 달리하기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4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4C0C1C-829B-E530-7BE4-E9CC9464EB85}"/>
              </a:ext>
            </a:extLst>
          </p:cNvPr>
          <p:cNvSpPr/>
          <p:nvPr/>
        </p:nvSpPr>
        <p:spPr>
          <a:xfrm>
            <a:off x="292990" y="176510"/>
            <a:ext cx="4406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BF2E30E-760B-9B69-E0A6-84490D3F5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164072"/>
              </p:ext>
            </p:extLst>
          </p:nvPr>
        </p:nvGraphicFramePr>
        <p:xfrm>
          <a:off x="838200" y="2568575"/>
          <a:ext cx="10515596" cy="175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83932538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2847971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고윤범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및 클라이언트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노창현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모델러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양재성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메인 클라이언트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비주얼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이펙트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 추가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게임플레이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콘텐츠 추가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최적화 및 밸런스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7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14F28-D231-B916-3CFE-BDD39395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영상 업로드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FF79F-F3CB-C707-EC86-24A88650D4C5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 시연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7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0AD4DB-CD7E-042A-0EC6-B18BE7CFF70B}"/>
              </a:ext>
            </a:extLst>
          </p:cNvPr>
          <p:cNvSpPr/>
          <p:nvPr/>
        </p:nvSpPr>
        <p:spPr>
          <a:xfrm>
            <a:off x="4487227" y="2967335"/>
            <a:ext cx="3217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E8A4EA-23A4-FDAD-6A61-977923A2FA19}"/>
              </a:ext>
            </a:extLst>
          </p:cNvPr>
          <p:cNvSpPr/>
          <p:nvPr/>
        </p:nvSpPr>
        <p:spPr>
          <a:xfrm>
            <a:off x="292990" y="176510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1C452-A5D2-FD8C-0A3E-2F4227A8DF10}"/>
              </a:ext>
            </a:extLst>
          </p:cNvPr>
          <p:cNvSpPr/>
          <p:nvPr/>
        </p:nvSpPr>
        <p:spPr>
          <a:xfrm>
            <a:off x="982785" y="1314450"/>
            <a:ext cx="431881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게임조작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기술요소와 중점 연구 분야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A27D3-8CC5-8729-41B1-5C83194B2FD1}"/>
              </a:ext>
            </a:extLst>
          </p:cNvPr>
          <p:cNvSpPr/>
          <p:nvPr/>
        </p:nvSpPr>
        <p:spPr>
          <a:xfrm>
            <a:off x="6421560" y="1314450"/>
            <a:ext cx="294183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데모시연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694CE-CC9A-AF8C-8CEB-BF4E1775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917" y="4813096"/>
            <a:ext cx="5542165" cy="129063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 비대칭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PVP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타임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3~5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인원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헌터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C1C3D-C95B-64A7-B92C-B2787DEE7959}"/>
              </a:ext>
            </a:extLst>
          </p:cNvPr>
          <p:cNvSpPr/>
          <p:nvPr/>
        </p:nvSpPr>
        <p:spPr>
          <a:xfrm>
            <a:off x="292990" y="176510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E0D091-1CA1-C0F8-BD1A-263601CAE7B7}"/>
              </a:ext>
            </a:extLst>
          </p:cNvPr>
          <p:cNvSpPr/>
          <p:nvPr/>
        </p:nvSpPr>
        <p:spPr>
          <a:xfrm>
            <a:off x="8181264" y="2397149"/>
            <a:ext cx="103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348AFAF-3C89-BD8F-DFB4-60B11E9B8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5" y="2453042"/>
            <a:ext cx="811545" cy="811545"/>
          </a:xfrm>
          <a:prstGeom prst="rect">
            <a:avLst/>
          </a:prstGeom>
        </p:spPr>
      </p:pic>
      <p:pic>
        <p:nvPicPr>
          <p:cNvPr id="5" name="그림 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52FAEB02-962B-A823-40E9-296DEA2D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74" y="2434579"/>
            <a:ext cx="811545" cy="81154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6BE70D-CDE8-08CB-95AF-7AF9534961DD}"/>
              </a:ext>
            </a:extLst>
          </p:cNvPr>
          <p:cNvSpPr/>
          <p:nvPr/>
        </p:nvSpPr>
        <p:spPr>
          <a:xfrm>
            <a:off x="1969818" y="1016225"/>
            <a:ext cx="3827002" cy="327381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AE785-5719-1AA5-C79A-D032E6DF7436}"/>
              </a:ext>
            </a:extLst>
          </p:cNvPr>
          <p:cNvSpPr txBox="1"/>
          <p:nvPr/>
        </p:nvSpPr>
        <p:spPr>
          <a:xfrm>
            <a:off x="9450036" y="339049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청소부 </a:t>
            </a:r>
            <a:r>
              <a:rPr lang="en-US" altLang="ko-KR" sz="1400" dirty="0"/>
              <a:t>2</a:t>
            </a:r>
            <a:r>
              <a:rPr lang="ko-KR" altLang="en-US" sz="1400" dirty="0"/>
              <a:t>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2F4DC-FD91-4D00-9EEE-A1ABE57B325F}"/>
              </a:ext>
            </a:extLst>
          </p:cNvPr>
          <p:cNvSpPr txBox="1"/>
          <p:nvPr/>
        </p:nvSpPr>
        <p:spPr>
          <a:xfrm>
            <a:off x="6719872" y="339049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슬라임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마리</a:t>
            </a:r>
          </a:p>
        </p:txBody>
      </p:sp>
      <p:pic>
        <p:nvPicPr>
          <p:cNvPr id="12" name="그림 11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BCF145AE-578A-10BF-73B8-3465692F7D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173338">
            <a:off x="6460755" y="2173008"/>
            <a:ext cx="1677239" cy="14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104F94-9E83-54C5-23BA-22591F6B0F42}"/>
              </a:ext>
            </a:extLst>
          </p:cNvPr>
          <p:cNvSpPr/>
          <p:nvPr/>
        </p:nvSpPr>
        <p:spPr>
          <a:xfrm>
            <a:off x="292990" y="17651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452D3C9-CCC5-D8C2-E0D0-614BDFA16220}"/>
              </a:ext>
            </a:extLst>
          </p:cNvPr>
          <p:cNvSpPr/>
          <p:nvPr/>
        </p:nvSpPr>
        <p:spPr>
          <a:xfrm>
            <a:off x="918051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5FFCCCF4-E432-BB86-EABE-065D72DE9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173338">
            <a:off x="1425616" y="1833096"/>
            <a:ext cx="1677239" cy="1479119"/>
          </a:xfrm>
          <a:prstGeom prst="rect">
            <a:avLst/>
          </a:prstGeom>
        </p:spPr>
      </p:pic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ADA92A7E-B367-B2AC-EA29-6BBA7E9B8005}"/>
              </a:ext>
            </a:extLst>
          </p:cNvPr>
          <p:cNvSpPr/>
          <p:nvPr/>
        </p:nvSpPr>
        <p:spPr>
          <a:xfrm>
            <a:off x="3092608" y="2027743"/>
            <a:ext cx="234111" cy="948303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/아래쪽 39">
            <a:extLst>
              <a:ext uri="{FF2B5EF4-FFF2-40B4-BE49-F238E27FC236}">
                <a16:creationId xmlns:a16="http://schemas.microsoft.com/office/drawing/2014/main" id="{24C13AF5-DC92-E480-B465-1EC7F5E3D8D2}"/>
              </a:ext>
            </a:extLst>
          </p:cNvPr>
          <p:cNvSpPr/>
          <p:nvPr/>
        </p:nvSpPr>
        <p:spPr>
          <a:xfrm>
            <a:off x="4897352" y="2521060"/>
            <a:ext cx="234111" cy="45498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5853AED-BCE4-D860-78CB-B8A0E2A152C5}"/>
              </a:ext>
            </a:extLst>
          </p:cNvPr>
          <p:cNvSpPr/>
          <p:nvPr/>
        </p:nvSpPr>
        <p:spPr>
          <a:xfrm>
            <a:off x="6167769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DAE336AF-8851-9A33-91E5-4D24AD0D2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8769998" y="1561824"/>
            <a:ext cx="2607999" cy="1880139"/>
          </a:xfrm>
          <a:prstGeom prst="rect">
            <a:avLst/>
          </a:prstGeom>
        </p:spPr>
      </p:pic>
      <p:pic>
        <p:nvPicPr>
          <p:cNvPr id="43" name="그림 42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33C4A573-1FEF-A3DE-0D6A-F6E3C8CE9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00" b="60750" l="18750" r="75500">
                        <a14:foregroundMark x1="25500" y1="58250" x2="29750" y2="32500"/>
                        <a14:foregroundMark x1="29750" y1="32500" x2="52000" y2="20250"/>
                        <a14:foregroundMark x1="52000" y1="20250" x2="71250" y2="34750"/>
                        <a14:foregroundMark x1="71250" y1="34750" x2="69500" y2="58250"/>
                        <a14:foregroundMark x1="69500" y1="58250" x2="24500" y2="56500"/>
                        <a14:foregroundMark x1="20250" y1="52000" x2="20250" y2="43250"/>
                        <a14:foregroundMark x1="18250" y1="49000" x2="43000" y2="60000"/>
                        <a14:foregroundMark x1="43000" y1="60000" x2="66500" y2="57250"/>
                        <a14:foregroundMark x1="66500" y1="57250" x2="72750" y2="39000"/>
                        <a14:foregroundMark x1="40000" y1="59000" x2="19000" y2="48500"/>
                        <a14:foregroundMark x1="19000" y1="48500" x2="18750" y2="47500"/>
                        <a14:foregroundMark x1="18750" y1="51500" x2="41750" y2="60750"/>
                        <a14:foregroundMark x1="54250" y1="19000" x2="31500" y2="29000"/>
                        <a14:foregroundMark x1="31500" y1="29000" x2="18750" y2="43750"/>
                        <a14:foregroundMark x1="33250" y1="27750" x2="54250" y2="18500"/>
                        <a14:foregroundMark x1="75500" y1="52500" x2="75500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641073" y="2036518"/>
            <a:ext cx="1356864" cy="981484"/>
          </a:xfrm>
          <a:prstGeom prst="rect">
            <a:avLst/>
          </a:prstGeom>
        </p:spPr>
      </p:pic>
      <p:pic>
        <p:nvPicPr>
          <p:cNvPr id="44" name="그림 43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260B0CA5-2ED9-0884-8AA0-B2C346B96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6386123" y="1877365"/>
            <a:ext cx="1934046" cy="1394278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F0FBE35-DE4B-B1D2-CA0B-635113F7474A}"/>
              </a:ext>
            </a:extLst>
          </p:cNvPr>
          <p:cNvCxnSpPr>
            <a:cxnSpLocks/>
          </p:cNvCxnSpPr>
          <p:nvPr/>
        </p:nvCxnSpPr>
        <p:spPr>
          <a:xfrm>
            <a:off x="8339027" y="2563791"/>
            <a:ext cx="523443" cy="8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BE41228F-40DA-C67B-934B-86B2DC1C50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44" b="57056" l="27274" r="61951">
                        <a14:foregroundMark x1="31000" y1="53250" x2="5350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4333965" y="2512527"/>
            <a:ext cx="670530" cy="570648"/>
          </a:xfrm>
          <a:prstGeom prst="rect">
            <a:avLst/>
          </a:prstGeom>
        </p:spPr>
      </p:pic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42F39A2-D5E7-CE8F-7FB2-D1C91411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51" y="3342406"/>
            <a:ext cx="10045224" cy="50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자신보다 부피가 적은 오브젝트를 흡수하여 크기를 키울 수 있다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41082CF-381B-3FD5-05D1-08536C7C3F9C}"/>
              </a:ext>
            </a:extLst>
          </p:cNvPr>
          <p:cNvSpPr/>
          <p:nvPr/>
        </p:nvSpPr>
        <p:spPr>
          <a:xfrm>
            <a:off x="918051" y="3924882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D212502-17C3-5D10-EE80-735E077C8970}"/>
              </a:ext>
            </a:extLst>
          </p:cNvPr>
          <p:cNvCxnSpPr/>
          <p:nvPr/>
        </p:nvCxnSpPr>
        <p:spPr>
          <a:xfrm>
            <a:off x="3457549" y="4657842"/>
            <a:ext cx="5394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그림 49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E66BFBCC-6B9F-F137-06ED-981AA4A9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1379715" y="4016344"/>
            <a:ext cx="2066532" cy="1489789"/>
          </a:xfrm>
          <a:prstGeom prst="rect">
            <a:avLst/>
          </a:prstGeom>
        </p:spPr>
      </p:pic>
      <p:pic>
        <p:nvPicPr>
          <p:cNvPr id="51" name="그림 50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E4C2B540-54E5-8A63-52EA-B8F3AE6602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3" t="41666" r="9497" b="37883"/>
          <a:stretch/>
        </p:blipFill>
        <p:spPr>
          <a:xfrm flipH="1">
            <a:off x="4342388" y="4392607"/>
            <a:ext cx="1214360" cy="8416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49859B9-0F96-66C6-E2EA-1D427C2F7990}"/>
              </a:ext>
            </a:extLst>
          </p:cNvPr>
          <p:cNvSpPr txBox="1">
            <a:spLocks/>
          </p:cNvSpPr>
          <p:nvPr/>
        </p:nvSpPr>
        <p:spPr>
          <a:xfrm>
            <a:off x="918051" y="5596608"/>
            <a:ext cx="10045224" cy="98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플레이어에게 빨아 들여지면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슬라임의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크기가 감소하고 완전히 빨아들여지면 패배한다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플레이어를 흡수할 수 있는 크기 까지 크기를 키워 플레이어를 모두 먹으면 승리한다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3" name="그림 5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486FE1B5-7B01-1459-EE65-0F18BF489E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1352433" y="4233140"/>
            <a:ext cx="311647" cy="311647"/>
          </a:xfrm>
          <a:prstGeom prst="rect">
            <a:avLst/>
          </a:prstGeom>
        </p:spPr>
      </p:pic>
      <p:pic>
        <p:nvPicPr>
          <p:cNvPr id="54" name="그림 5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F5230BFD-D945-01B3-380B-EA88EF221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158640" y="4152913"/>
            <a:ext cx="311647" cy="311647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0B0054-4E10-AFA8-962F-A087D446CF45}"/>
              </a:ext>
            </a:extLst>
          </p:cNvPr>
          <p:cNvSpPr/>
          <p:nvPr/>
        </p:nvSpPr>
        <p:spPr>
          <a:xfrm>
            <a:off x="6149916" y="3924882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894DA12C-D240-B5B9-FCA4-63ED3EF01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7704211" y="3759017"/>
            <a:ext cx="2006111" cy="1824311"/>
          </a:xfrm>
          <a:prstGeom prst="rect">
            <a:avLst/>
          </a:prstGeom>
        </p:spPr>
      </p:pic>
      <p:pic>
        <p:nvPicPr>
          <p:cNvPr id="57" name="그림 56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3D09ECEF-60EE-57C6-8DDF-D88267E50F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8878">
            <a:off x="8712298" y="4527640"/>
            <a:ext cx="676647" cy="676647"/>
          </a:xfrm>
          <a:prstGeom prst="rect">
            <a:avLst/>
          </a:prstGeom>
        </p:spPr>
      </p:pic>
      <p:pic>
        <p:nvPicPr>
          <p:cNvPr id="58" name="그림 57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F125B04A-58CB-3775-5790-94167338B9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3451">
            <a:off x="8237947" y="4096214"/>
            <a:ext cx="676647" cy="6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104F94-9E83-54C5-23BA-22591F6B0F42}"/>
              </a:ext>
            </a:extLst>
          </p:cNvPr>
          <p:cNvSpPr/>
          <p:nvPr/>
        </p:nvSpPr>
        <p:spPr>
          <a:xfrm>
            <a:off x="292990" y="17651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FCFED58-C21C-6ED8-508E-0326214D8527}"/>
              </a:ext>
            </a:extLst>
          </p:cNvPr>
          <p:cNvSpPr/>
          <p:nvPr/>
        </p:nvSpPr>
        <p:spPr>
          <a:xfrm>
            <a:off x="918051" y="1600200"/>
            <a:ext cx="5078997" cy="166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20E5F49-0222-9341-4DD3-3DC9E4343463}"/>
              </a:ext>
            </a:extLst>
          </p:cNvPr>
          <p:cNvSpPr/>
          <p:nvPr/>
        </p:nvSpPr>
        <p:spPr>
          <a:xfrm>
            <a:off x="6167769" y="1600200"/>
            <a:ext cx="5078997" cy="166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80C7011-1B89-7B65-CE10-8F55A1CA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51" y="3342406"/>
            <a:ext cx="10045224" cy="75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슬라임을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찾아 빨아들여서 퇴치 해야 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b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주변 오브젝트를 빨아들여서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성장하는 것을 방해 할 수 도 있다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503DE5F-F8D5-B934-904D-25EC5DD2280D}"/>
              </a:ext>
            </a:extLst>
          </p:cNvPr>
          <p:cNvSpPr/>
          <p:nvPr/>
        </p:nvSpPr>
        <p:spPr>
          <a:xfrm>
            <a:off x="918051" y="4102630"/>
            <a:ext cx="5078997" cy="1367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B4F1E9E3-3105-5280-0004-51C6EB1B7CEF}"/>
              </a:ext>
            </a:extLst>
          </p:cNvPr>
          <p:cNvSpPr txBox="1">
            <a:spLocks/>
          </p:cNvSpPr>
          <p:nvPr/>
        </p:nvSpPr>
        <p:spPr>
          <a:xfrm>
            <a:off x="918051" y="5750790"/>
            <a:ext cx="10045224" cy="53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빨아들일 수 없을 정도로 커졌을 경우 숨겨진 카드를 획득하여 탈출 해야 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BA7A2BC-5581-3A28-0AC3-946A7B0F0BB4}"/>
              </a:ext>
            </a:extLst>
          </p:cNvPr>
          <p:cNvSpPr/>
          <p:nvPr/>
        </p:nvSpPr>
        <p:spPr>
          <a:xfrm>
            <a:off x="6149916" y="4102630"/>
            <a:ext cx="5078997" cy="1367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BEBE6E0B-0BA8-5947-3A9B-467E271B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50" y="2056634"/>
            <a:ext cx="1513566" cy="90433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584A9C2-E6E1-1287-24AF-2A58CCAF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3346">
            <a:off x="8336506" y="1860836"/>
            <a:ext cx="991938" cy="991938"/>
          </a:xfrm>
          <a:prstGeom prst="rect">
            <a:avLst/>
          </a:prstGeom>
        </p:spPr>
      </p:pic>
      <p:pic>
        <p:nvPicPr>
          <p:cNvPr id="80" name="그림 79" descr="서랍장, 디자인, 가구이(가) 표시된 사진&#10;&#10;자동 생성된 설명">
            <a:extLst>
              <a:ext uri="{FF2B5EF4-FFF2-40B4-BE49-F238E27FC236}">
                <a16:creationId xmlns:a16="http://schemas.microsoft.com/office/drawing/2014/main" id="{14BB3884-C0D9-06A1-C57A-BDA0CCC6D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6611">
            <a:off x="7730840" y="2037257"/>
            <a:ext cx="468343" cy="468343"/>
          </a:xfrm>
          <a:prstGeom prst="rect">
            <a:avLst/>
          </a:prstGeom>
        </p:spPr>
      </p:pic>
      <p:pic>
        <p:nvPicPr>
          <p:cNvPr id="81" name="그림 80" descr="장난감, 만화 영화, 소녀, 인형이(가) 표시된 사진&#10;&#10;자동 생성된 설명">
            <a:extLst>
              <a:ext uri="{FF2B5EF4-FFF2-40B4-BE49-F238E27FC236}">
                <a16:creationId xmlns:a16="http://schemas.microsoft.com/office/drawing/2014/main" id="{2373D6C2-C2F2-C041-F6D2-22F4119E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81" y="1660063"/>
            <a:ext cx="1247249" cy="159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D061473-EA5C-F7B8-2099-3205B285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16" y="2003848"/>
            <a:ext cx="949959" cy="1211852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1AEC8-DAAF-6C72-2EB0-86D06B615115}"/>
              </a:ext>
            </a:extLst>
          </p:cNvPr>
          <p:cNvSpPr/>
          <p:nvPr/>
        </p:nvSpPr>
        <p:spPr>
          <a:xfrm>
            <a:off x="9695941" y="4294317"/>
            <a:ext cx="898477" cy="1089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 descr="상징, 스케치, 클립아트, 디자인이(가) 표시된 사진&#10;&#10;자동 생성된 설명">
            <a:extLst>
              <a:ext uri="{FF2B5EF4-FFF2-40B4-BE49-F238E27FC236}">
                <a16:creationId xmlns:a16="http://schemas.microsoft.com/office/drawing/2014/main" id="{CFCCEB0D-D14C-2E8B-3B2C-7629C7FBA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562" y="4839117"/>
            <a:ext cx="491234" cy="491234"/>
          </a:xfrm>
          <a:prstGeom prst="rect">
            <a:avLst/>
          </a:prstGeom>
        </p:spPr>
      </p:pic>
      <p:pic>
        <p:nvPicPr>
          <p:cNvPr id="85" name="그림 84" descr="메탈웨어, 자물쇠, 맹꽁이자물쇠이(가) 표시된 사진&#10;&#10;자동 생성된 설명">
            <a:extLst>
              <a:ext uri="{FF2B5EF4-FFF2-40B4-BE49-F238E27FC236}">
                <a16:creationId xmlns:a16="http://schemas.microsoft.com/office/drawing/2014/main" id="{A1C7D6FC-28A4-0B8A-B06D-91B6613C6E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6" b="25238"/>
          <a:stretch/>
        </p:blipFill>
        <p:spPr>
          <a:xfrm>
            <a:off x="9768440" y="4396156"/>
            <a:ext cx="757617" cy="356751"/>
          </a:xfrm>
          <a:prstGeom prst="rect">
            <a:avLst/>
          </a:prstGeom>
        </p:spPr>
      </p:pic>
      <p:pic>
        <p:nvPicPr>
          <p:cNvPr id="86" name="그림 85" descr="폰트, 스크린샷, 텍스트, 그래픽이(가) 표시된 사진&#10;&#10;자동 생성된 설명">
            <a:extLst>
              <a:ext uri="{FF2B5EF4-FFF2-40B4-BE49-F238E27FC236}">
                <a16:creationId xmlns:a16="http://schemas.microsoft.com/office/drawing/2014/main" id="{D488B5C4-9C8D-33C2-2AF2-083DBD5F9F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21494"/>
          <a:stretch/>
        </p:blipFill>
        <p:spPr>
          <a:xfrm>
            <a:off x="6587462" y="4396156"/>
            <a:ext cx="1449329" cy="861644"/>
          </a:xfrm>
          <a:prstGeom prst="rect">
            <a:avLst/>
          </a:prstGeom>
        </p:spPr>
      </p:pic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F3C43920-8250-6F24-577A-B2D2AD21503A}"/>
              </a:ext>
            </a:extLst>
          </p:cNvPr>
          <p:cNvSpPr/>
          <p:nvPr/>
        </p:nvSpPr>
        <p:spPr>
          <a:xfrm>
            <a:off x="8567563" y="4752907"/>
            <a:ext cx="493883" cy="18342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604A725C-9093-A874-C359-09915DCDC6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1604829" y="4004001"/>
            <a:ext cx="2170206" cy="1564529"/>
          </a:xfrm>
          <a:prstGeom prst="rect">
            <a:avLst/>
          </a:prstGeom>
        </p:spPr>
      </p:pic>
      <p:pic>
        <p:nvPicPr>
          <p:cNvPr id="89" name="그림 88" descr="소녀, 인형, 만화 영화, 장난감이(가) 표시된 사진&#10;&#10;자동 생성된 설명">
            <a:extLst>
              <a:ext uri="{FF2B5EF4-FFF2-40B4-BE49-F238E27FC236}">
                <a16:creationId xmlns:a16="http://schemas.microsoft.com/office/drawing/2014/main" id="{7413EBD2-0BEE-3FE3-0605-19EF0D596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39" y="4504409"/>
            <a:ext cx="365047" cy="1063166"/>
          </a:xfrm>
          <a:prstGeom prst="rect">
            <a:avLst/>
          </a:prstGeom>
        </p:spPr>
      </p:pic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BDA5F25-F368-1DDA-F020-E6116199F7F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8159020" y="2140291"/>
            <a:ext cx="991487" cy="107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1E78A27-C5E6-90D3-6529-2DCD7FFDFD22}"/>
              </a:ext>
            </a:extLst>
          </p:cNvPr>
          <p:cNvCxnSpPr>
            <a:cxnSpLocks/>
          </p:cNvCxnSpPr>
          <p:nvPr/>
        </p:nvCxnSpPr>
        <p:spPr>
          <a:xfrm flipH="1">
            <a:off x="8348613" y="2328997"/>
            <a:ext cx="876729" cy="219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6330A8-E8C9-7430-B5BE-B0B82AADCD80}"/>
              </a:ext>
            </a:extLst>
          </p:cNvPr>
          <p:cNvCxnSpPr>
            <a:cxnSpLocks/>
          </p:cNvCxnSpPr>
          <p:nvPr/>
        </p:nvCxnSpPr>
        <p:spPr>
          <a:xfrm flipH="1" flipV="1">
            <a:off x="8567563" y="1931946"/>
            <a:ext cx="657779" cy="274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5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B729C2-9E94-BEE8-69AE-BE97EB5FA781}"/>
              </a:ext>
            </a:extLst>
          </p:cNvPr>
          <p:cNvSpPr/>
          <p:nvPr/>
        </p:nvSpPr>
        <p:spPr>
          <a:xfrm>
            <a:off x="292990" y="176510"/>
            <a:ext cx="54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진행도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85681-F2DD-2AA9-27B6-E91661915B73}"/>
              </a:ext>
            </a:extLst>
          </p:cNvPr>
          <p:cNvSpPr/>
          <p:nvPr/>
        </p:nvSpPr>
        <p:spPr>
          <a:xfrm>
            <a:off x="7412070" y="1739011"/>
            <a:ext cx="3077505" cy="75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DA1CE-88BF-496F-1979-70B245508FD1}"/>
              </a:ext>
            </a:extLst>
          </p:cNvPr>
          <p:cNvSpPr/>
          <p:nvPr/>
        </p:nvSpPr>
        <p:spPr>
          <a:xfrm>
            <a:off x="1364584" y="2999256"/>
            <a:ext cx="1865951" cy="2792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B6E52-7774-512A-7962-9FD9F4D2F05A}"/>
              </a:ext>
            </a:extLst>
          </p:cNvPr>
          <p:cNvSpPr/>
          <p:nvPr/>
        </p:nvSpPr>
        <p:spPr>
          <a:xfrm>
            <a:off x="1800484" y="1804322"/>
            <a:ext cx="994151" cy="570413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DE076-8AFE-63E4-F227-4E5A03255A93}"/>
              </a:ext>
            </a:extLst>
          </p:cNvPr>
          <p:cNvSpPr/>
          <p:nvPr/>
        </p:nvSpPr>
        <p:spPr>
          <a:xfrm>
            <a:off x="4283174" y="1809920"/>
            <a:ext cx="994151" cy="570413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86866-31FA-D3E0-B260-9867E27941E0}"/>
              </a:ext>
            </a:extLst>
          </p:cNvPr>
          <p:cNvSpPr/>
          <p:nvPr/>
        </p:nvSpPr>
        <p:spPr>
          <a:xfrm>
            <a:off x="9186694" y="1839042"/>
            <a:ext cx="994151" cy="570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BB146-685A-5E7A-C688-137FD0509CEF}"/>
              </a:ext>
            </a:extLst>
          </p:cNvPr>
          <p:cNvSpPr/>
          <p:nvPr/>
        </p:nvSpPr>
        <p:spPr>
          <a:xfrm>
            <a:off x="1680049" y="4992935"/>
            <a:ext cx="1182683" cy="570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승리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2671-D223-3A5B-8D27-B00D5A552A27}"/>
              </a:ext>
            </a:extLst>
          </p:cNvPr>
          <p:cNvSpPr/>
          <p:nvPr/>
        </p:nvSpPr>
        <p:spPr>
          <a:xfrm>
            <a:off x="1680048" y="3154636"/>
            <a:ext cx="1182683" cy="570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헌터 승리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00A0E-5891-2FF3-731E-9973FC4CB8B9}"/>
              </a:ext>
            </a:extLst>
          </p:cNvPr>
          <p:cNvSpPr/>
          <p:nvPr/>
        </p:nvSpPr>
        <p:spPr>
          <a:xfrm>
            <a:off x="1680049" y="4063016"/>
            <a:ext cx="1182681" cy="57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무승부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87587-2605-3EAF-9261-FB283C257919}"/>
              </a:ext>
            </a:extLst>
          </p:cNvPr>
          <p:cNvSpPr/>
          <p:nvPr/>
        </p:nvSpPr>
        <p:spPr>
          <a:xfrm>
            <a:off x="7620550" y="1839042"/>
            <a:ext cx="994151" cy="570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헌터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CF8F4-9323-74F7-B35A-0562264AE7E6}"/>
              </a:ext>
            </a:extLst>
          </p:cNvPr>
          <p:cNvSpPr/>
          <p:nvPr/>
        </p:nvSpPr>
        <p:spPr>
          <a:xfrm>
            <a:off x="7620550" y="4063016"/>
            <a:ext cx="992022" cy="570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키획득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A3955-51F3-AA15-9412-BC2053981E92}"/>
              </a:ext>
            </a:extLst>
          </p:cNvPr>
          <p:cNvSpPr/>
          <p:nvPr/>
        </p:nvSpPr>
        <p:spPr>
          <a:xfrm>
            <a:off x="4325311" y="4054112"/>
            <a:ext cx="1296988" cy="570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 장소로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52B311-8226-0D40-4BC8-10B5848BD9A3}"/>
              </a:ext>
            </a:extLst>
          </p:cNvPr>
          <p:cNvCxnSpPr>
            <a:cxnSpLocks/>
          </p:cNvCxnSpPr>
          <p:nvPr/>
        </p:nvCxnSpPr>
        <p:spPr>
          <a:xfrm flipH="1" flipV="1">
            <a:off x="3331848" y="5277591"/>
            <a:ext cx="5354952" cy="31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043C79-8359-1183-67C4-F428D765E1F6}"/>
              </a:ext>
            </a:extLst>
          </p:cNvPr>
          <p:cNvCxnSpPr>
            <a:cxnSpLocks/>
          </p:cNvCxnSpPr>
          <p:nvPr/>
        </p:nvCxnSpPr>
        <p:spPr>
          <a:xfrm flipH="1">
            <a:off x="5726162" y="4258005"/>
            <a:ext cx="16859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F7348B-CA32-608F-55CD-56C8B7E5DBA4}"/>
              </a:ext>
            </a:extLst>
          </p:cNvPr>
          <p:cNvCxnSpPr>
            <a:cxnSpLocks/>
          </p:cNvCxnSpPr>
          <p:nvPr/>
        </p:nvCxnSpPr>
        <p:spPr>
          <a:xfrm flipV="1">
            <a:off x="2297560" y="245933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B2173D-E761-F16D-56EC-E8A149E6DE3A}"/>
              </a:ext>
            </a:extLst>
          </p:cNvPr>
          <p:cNvCxnSpPr>
            <a:cxnSpLocks/>
          </p:cNvCxnSpPr>
          <p:nvPr/>
        </p:nvCxnSpPr>
        <p:spPr>
          <a:xfrm>
            <a:off x="2862730" y="2032923"/>
            <a:ext cx="1346205" cy="15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C652B-D257-8645-D545-E83B7192EC0F}"/>
              </a:ext>
            </a:extLst>
          </p:cNvPr>
          <p:cNvSpPr/>
          <p:nvPr/>
        </p:nvSpPr>
        <p:spPr>
          <a:xfrm>
            <a:off x="7412070" y="3076397"/>
            <a:ext cx="1374249" cy="570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퇴치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31A215-22D3-BF4F-FC4F-2A3342AE941A}"/>
              </a:ext>
            </a:extLst>
          </p:cNvPr>
          <p:cNvSpPr/>
          <p:nvPr/>
        </p:nvSpPr>
        <p:spPr>
          <a:xfrm>
            <a:off x="8998199" y="3075518"/>
            <a:ext cx="1491379" cy="570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도주 및 성장</a:t>
            </a:r>
            <a:r>
              <a:rPr lang="ko-KR" altLang="en-US" sz="1400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A6414-5C82-34CA-10CC-2D10EFC95CE1}"/>
              </a:ext>
            </a:extLst>
          </p:cNvPr>
          <p:cNvSpPr/>
          <p:nvPr/>
        </p:nvSpPr>
        <p:spPr>
          <a:xfrm>
            <a:off x="8841651" y="5116702"/>
            <a:ext cx="1777902" cy="570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모든 헌터 처치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327A5C-35CE-6CA4-BB93-465A3E5DCEAA}"/>
              </a:ext>
            </a:extLst>
          </p:cNvPr>
          <p:cNvCxnSpPr>
            <a:cxnSpLocks/>
          </p:cNvCxnSpPr>
          <p:nvPr/>
        </p:nvCxnSpPr>
        <p:spPr>
          <a:xfrm flipH="1">
            <a:off x="3331848" y="3383237"/>
            <a:ext cx="39778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7EA2C-B61F-C8C4-8ABB-189074F01484}"/>
              </a:ext>
            </a:extLst>
          </p:cNvPr>
          <p:cNvSpPr/>
          <p:nvPr/>
        </p:nvSpPr>
        <p:spPr>
          <a:xfrm>
            <a:off x="8912972" y="4059345"/>
            <a:ext cx="1661832" cy="570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성장 최대치 도달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EB8A2-1095-FF6B-22CB-3C5062E3719D}"/>
              </a:ext>
            </a:extLst>
          </p:cNvPr>
          <p:cNvCxnSpPr>
            <a:cxnSpLocks/>
          </p:cNvCxnSpPr>
          <p:nvPr/>
        </p:nvCxnSpPr>
        <p:spPr>
          <a:xfrm flipH="1">
            <a:off x="3331848" y="4291617"/>
            <a:ext cx="82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52DACF-5157-B45C-3002-8899CF79DAAB}"/>
              </a:ext>
            </a:extLst>
          </p:cNvPr>
          <p:cNvCxnSpPr>
            <a:cxnSpLocks/>
          </p:cNvCxnSpPr>
          <p:nvPr/>
        </p:nvCxnSpPr>
        <p:spPr>
          <a:xfrm>
            <a:off x="9743888" y="4706047"/>
            <a:ext cx="0" cy="342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76D47-A4C1-9814-E104-196DE1B11D81}"/>
              </a:ext>
            </a:extLst>
          </p:cNvPr>
          <p:cNvCxnSpPr>
            <a:cxnSpLocks/>
          </p:cNvCxnSpPr>
          <p:nvPr/>
        </p:nvCxnSpPr>
        <p:spPr>
          <a:xfrm>
            <a:off x="9730602" y="371089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5ECC60-B99C-24B5-2EB6-8C0854B43D0F}"/>
              </a:ext>
            </a:extLst>
          </p:cNvPr>
          <p:cNvCxnSpPr>
            <a:cxnSpLocks/>
          </p:cNvCxnSpPr>
          <p:nvPr/>
        </p:nvCxnSpPr>
        <p:spPr>
          <a:xfrm>
            <a:off x="5363656" y="2048774"/>
            <a:ext cx="19460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1768-446B-9440-9DAD-16652FBA23E1}"/>
              </a:ext>
            </a:extLst>
          </p:cNvPr>
          <p:cNvCxnSpPr>
            <a:cxnSpLocks/>
          </p:cNvCxnSpPr>
          <p:nvPr/>
        </p:nvCxnSpPr>
        <p:spPr>
          <a:xfrm>
            <a:off x="8116561" y="371089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F22829-EBE8-4C18-2AAD-67CAE600EA5C}"/>
              </a:ext>
            </a:extLst>
          </p:cNvPr>
          <p:cNvCxnSpPr>
            <a:cxnSpLocks/>
          </p:cNvCxnSpPr>
          <p:nvPr/>
        </p:nvCxnSpPr>
        <p:spPr>
          <a:xfrm>
            <a:off x="9743888" y="2542742"/>
            <a:ext cx="0" cy="478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AB64A9-B559-1AE0-7F76-6E7398E23062}"/>
              </a:ext>
            </a:extLst>
          </p:cNvPr>
          <p:cNvCxnSpPr>
            <a:cxnSpLocks/>
          </p:cNvCxnSpPr>
          <p:nvPr/>
        </p:nvCxnSpPr>
        <p:spPr>
          <a:xfrm>
            <a:off x="8116561" y="2542742"/>
            <a:ext cx="0" cy="478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843DA3-6E64-5817-3A0A-B3D7301D1CD7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조작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B16B9E-0D83-6EB5-66E2-3046C0F0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86708"/>
              </p:ext>
            </p:extLst>
          </p:nvPr>
        </p:nvGraphicFramePr>
        <p:xfrm>
          <a:off x="2030412" y="1641474"/>
          <a:ext cx="8131176" cy="371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94">
                  <a:extLst>
                    <a:ext uri="{9D8B030D-6E8A-4147-A177-3AD203B41FA5}">
                      <a16:colId xmlns:a16="http://schemas.microsoft.com/office/drawing/2014/main" val="37848490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24385294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9491653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68568728"/>
                    </a:ext>
                  </a:extLst>
                </a:gridCol>
              </a:tblGrid>
              <a:tr h="6200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헌터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620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전면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빨아 들이기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1991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좌측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사출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24829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후방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8280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우측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12882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Space Bar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점프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4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8DAA-5B14-4F15-A3A6-7CF1962A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450"/>
            <a:ext cx="10515600" cy="24732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벽과 바닥에서 점액질 페인팅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 </a:t>
            </a:r>
            <a:r>
              <a:rPr lang="en-US" altLang="ko-KR" sz="1800" dirty="0"/>
              <a:t>Render target</a:t>
            </a:r>
            <a:r>
              <a:rPr lang="ko-KR" altLang="en-US" sz="1800" dirty="0"/>
              <a:t>에 드로우해 점액질 페인트 업데이트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환경 형태에 따른 </a:t>
            </a:r>
            <a:r>
              <a:rPr lang="ko-KR" altLang="en-US" sz="2000" b="1" dirty="0" err="1"/>
              <a:t>슬라임</a:t>
            </a:r>
            <a:r>
              <a:rPr lang="ko-KR" altLang="en-US" sz="2000" b="1" dirty="0"/>
              <a:t> 형태 변화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 </a:t>
            </a:r>
            <a:r>
              <a:rPr lang="ko-KR" altLang="en-US" sz="1800" dirty="0" err="1"/>
              <a:t>마테리얼에서</a:t>
            </a:r>
            <a:r>
              <a:rPr lang="ko-KR" altLang="en-US" sz="1800" dirty="0"/>
              <a:t> </a:t>
            </a:r>
            <a:r>
              <a:rPr lang="en-US" altLang="ko-KR" sz="1800" dirty="0"/>
              <a:t>Distance field</a:t>
            </a:r>
            <a:r>
              <a:rPr lang="ko-KR" altLang="en-US" sz="1800" dirty="0"/>
              <a:t>를 계산해 </a:t>
            </a:r>
            <a:r>
              <a:rPr lang="en-US" altLang="ko-KR" sz="1800" dirty="0"/>
              <a:t>Ray-Marching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슬라임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블룸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err="1"/>
              <a:t>액터</a:t>
            </a:r>
            <a:r>
              <a:rPr lang="ko-KR" altLang="en-US" sz="2000" b="1" dirty="0"/>
              <a:t> 간의 </a:t>
            </a:r>
            <a:r>
              <a:rPr lang="ko-KR" altLang="en-US" sz="2000" b="1" dirty="0" err="1"/>
              <a:t>메타볼</a:t>
            </a:r>
            <a:r>
              <a:rPr lang="ko-KR" altLang="en-US" sz="2000" b="1" dirty="0"/>
              <a:t> 효과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-  </a:t>
            </a:r>
            <a:r>
              <a:rPr lang="ko-KR" altLang="en-US" sz="1800" dirty="0" err="1"/>
              <a:t>메터리얼에서</a:t>
            </a:r>
            <a:r>
              <a:rPr lang="ko-KR" altLang="en-US" sz="1800" dirty="0"/>
              <a:t> </a:t>
            </a:r>
            <a:r>
              <a:rPr lang="en-US" altLang="ko-KR" sz="1800" dirty="0"/>
              <a:t>Distance field</a:t>
            </a:r>
            <a:r>
              <a:rPr lang="ko-KR" altLang="en-US" sz="1800" dirty="0"/>
              <a:t>를 계산해 </a:t>
            </a:r>
            <a:r>
              <a:rPr lang="ko-KR" altLang="en-US" sz="1800" dirty="0" err="1"/>
              <a:t>버텍스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노말</a:t>
            </a:r>
            <a:r>
              <a:rPr lang="ko-KR" altLang="en-US" sz="1800" dirty="0"/>
              <a:t> 방향으로 </a:t>
            </a:r>
            <a:r>
              <a:rPr lang="en-US" altLang="ko-KR" sz="1800" dirty="0"/>
              <a:t>world position </a:t>
            </a:r>
            <a:r>
              <a:rPr lang="ko-KR" altLang="en-US" sz="1800" dirty="0"/>
              <a:t>변화 </a:t>
            </a:r>
            <a:endParaRPr lang="en-US" altLang="ko-KR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9B168-03BD-F75B-FAB8-7CE0C3EF5760}"/>
              </a:ext>
            </a:extLst>
          </p:cNvPr>
          <p:cNvSpPr/>
          <p:nvPr/>
        </p:nvSpPr>
        <p:spPr>
          <a:xfrm>
            <a:off x="292990" y="176510"/>
            <a:ext cx="7451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기술요소와 중점 연구 분야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B7F86D-8B03-278A-B395-9945EED38F18}"/>
              </a:ext>
            </a:extLst>
          </p:cNvPr>
          <p:cNvSpPr txBox="1">
            <a:spLocks/>
          </p:cNvSpPr>
          <p:nvPr/>
        </p:nvSpPr>
        <p:spPr>
          <a:xfrm>
            <a:off x="6650182" y="2201801"/>
            <a:ext cx="5004262" cy="109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환경과 상호작용하는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캐릭터 구현</a:t>
            </a:r>
          </a:p>
        </p:txBody>
      </p:sp>
      <p:pic>
        <p:nvPicPr>
          <p:cNvPr id="8" name="내용 개체 틀 5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97F76A78-98AF-E8A7-AEDD-376AF738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37895"/>
          <a:stretch/>
        </p:blipFill>
        <p:spPr>
          <a:xfrm>
            <a:off x="962985" y="1638846"/>
            <a:ext cx="5465003" cy="243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2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235686-FA79-D443-F499-E8111A24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511100"/>
              </p:ext>
            </p:extLst>
          </p:nvPr>
        </p:nvGraphicFramePr>
        <p:xfrm>
          <a:off x="838200" y="2568575"/>
          <a:ext cx="10515597" cy="224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고윤범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및 클라이언트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노창현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모델러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양재성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메인 클라이언트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데디케이트</a:t>
                      </a:r>
                      <a:r>
                        <a:rPr lang="ko-KR" altLang="en-US" dirty="0"/>
                        <a:t> 서버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물리효과 및 충돌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레플리케이트</a:t>
                      </a:r>
                      <a:r>
                        <a:rPr lang="ko-KR" altLang="en-US" dirty="0"/>
                        <a:t>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게임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 레벨 페인팅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리소스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슬라임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벽타기</a:t>
                      </a:r>
                      <a:r>
                        <a:rPr lang="ko-KR" altLang="en-US" dirty="0"/>
                        <a:t> 무브먼트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슬라임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레이마칭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ko-KR" altLang="en-US" dirty="0" err="1"/>
                        <a:t>메타볼</a:t>
                      </a:r>
                      <a:r>
                        <a:rPr lang="ko-KR" altLang="en-US" dirty="0"/>
                        <a:t>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맵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빨아들이기 메커니즘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56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E0CEDC-1419-AD0D-823E-D28A6327DD5B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4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559</Words>
  <Application>Microsoft Office PowerPoint</Application>
  <PresentationFormat>와이드스크린</PresentationFormat>
  <Paragraphs>128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고윤범(2019184001)</cp:lastModifiedBy>
  <cp:revision>4</cp:revision>
  <dcterms:created xsi:type="dcterms:W3CDTF">2024-05-04T05:29:32Z</dcterms:created>
  <dcterms:modified xsi:type="dcterms:W3CDTF">2024-05-08T03:40:11Z</dcterms:modified>
</cp:coreProperties>
</file>