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0" r:id="rId2"/>
    <p:sldId id="273" r:id="rId3"/>
    <p:sldId id="264" r:id="rId4"/>
    <p:sldId id="275" r:id="rId5"/>
    <p:sldId id="277" r:id="rId6"/>
    <p:sldId id="259" r:id="rId7"/>
    <p:sldId id="260" r:id="rId8"/>
    <p:sldId id="258" r:id="rId9"/>
    <p:sldId id="282" r:id="rId10"/>
    <p:sldId id="287" r:id="rId11"/>
    <p:sldId id="286" r:id="rId12"/>
    <p:sldId id="284" r:id="rId13"/>
    <p:sldId id="283" r:id="rId14"/>
    <p:sldId id="285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8" autoAdjust="0"/>
    <p:restoredTop sz="97384" autoAdjust="0"/>
  </p:normalViewPr>
  <p:slideViewPr>
    <p:cSldViewPr snapToGrid="0">
      <p:cViewPr varScale="1">
        <p:scale>
          <a:sx n="72" d="100"/>
          <a:sy n="72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슬라임</a:t>
            </a:r>
            <a:r>
              <a:rPr lang="ko-KR" altLang="en-US" dirty="0"/>
              <a:t> 성장 곡선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초반</c:v>
                </c:pt>
                <c:pt idx="1">
                  <c:v>중반</c:v>
                </c:pt>
                <c:pt idx="2">
                  <c:v>후반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50</c:v>
                </c:pt>
                <c:pt idx="2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8C-407B-9BC9-8BC5D816F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8099775"/>
        <c:axId val="2078104575"/>
      </c:lineChart>
      <c:catAx>
        <c:axId val="207809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8104575"/>
        <c:crosses val="autoZero"/>
        <c:auto val="1"/>
        <c:lblAlgn val="ctr"/>
        <c:lblOffset val="100"/>
        <c:noMultiLvlLbl val="0"/>
      </c:catAx>
      <c:valAx>
        <c:axId val="207810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809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9C126-029E-4618-84B3-BE12149B7C32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E95C5-72CA-4958-BB17-2F5590036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321A1-F118-F801-2E6B-691F94FD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A9BDB-2328-B8B7-F893-5509C6FF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7369-4904-EF10-9AF0-46210FFF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54C3-7DB2-4101-9BFC-3930EF91D530}" type="datetime1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F087C-4B03-B95F-6ACA-27EB030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FB019-1ED6-7CE2-799C-9377BD61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C919-1A42-5463-0CD4-1F55BF10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8B2F9-06ED-B1F1-8C0B-6790DD09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DD321-18B3-0842-50A4-A584D995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C5DE-4F44-48CD-B9F0-68E6BB79AC36}" type="datetime1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DF3C-5A99-AA13-0D87-33AD77C6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7B0C-0D8D-03BE-E43D-F7C3F11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4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49755-EEC4-8DAE-F8C8-38E63925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7886F-4C89-0702-C3C8-56FFB62F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91024-B55F-7FC1-B715-A9A815ED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648B-DA32-4DA6-97C5-0F7C585C8DA5}" type="datetime1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AE471-7B47-E756-8487-31776130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6EEFE-52F6-3517-309C-AC4C3858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3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0411-9E71-FA0C-0462-C58134170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064" y="239329"/>
            <a:ext cx="8970034" cy="72410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ko-KR" sz="4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68474-3D52-B1A2-C460-E2E13E79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C744-2E36-C19C-77D3-08294456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6CE1-A424-4A60-812B-4A594A54F6EF}" type="datetime1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D8992-5307-6A81-90AC-9AC1AC09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8ADA-4AB7-C432-3F7A-75AD97E7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3679" y="6356350"/>
            <a:ext cx="2743200" cy="365125"/>
          </a:xfrm>
        </p:spPr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AAC91C-54FC-5FF5-AB17-2A64CD57FF31}"/>
              </a:ext>
            </a:extLst>
          </p:cNvPr>
          <p:cNvCxnSpPr>
            <a:cxnSpLocks/>
          </p:cNvCxnSpPr>
          <p:nvPr userDrawn="1"/>
        </p:nvCxnSpPr>
        <p:spPr>
          <a:xfrm>
            <a:off x="0" y="1026724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3530-918D-8428-34C8-2069204B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D1108-A419-73D6-113A-F3FCB3CE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DA5A9-32FC-6DA7-608C-E446873E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A85C-DE24-4495-A2F1-5A9315A57B3F}" type="datetime1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3DEF0-7BCE-0AD5-4E1B-8EF6B44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321E0-F1B9-8FA2-9294-2159FAAF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B525A-9814-BDA4-B16C-3B275CF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DD8D6-294A-B34D-1001-5626EECF5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D2EA3-9ECF-C9C7-167A-603838B3C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A4B2B-673A-D553-FB38-282AE7A7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10B9-F3BD-42B0-B4A3-44C33FA27E07}" type="datetime1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F4EB6-48C4-7D7C-59F8-D88C792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808EB-8A3F-E055-05BF-054EFE6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825E-4471-E6DF-29DC-1ED2D092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5F638-4F5C-95DD-11B6-469C0D3D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7B674-C417-975C-19C5-86457656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B31DD-E3E6-71FF-1A38-F280BB01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489E1-CE2F-0A90-74E0-ADB59DD74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F5EA43-9365-45DC-64C5-67E6D9C6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562D-3468-4556-9FA6-6DA0248DAB1F}" type="datetime1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1B024-F7FA-175F-D501-C53214A6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A7002-19B3-4806-AB88-D0CE8868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17324-DA08-EEFF-BFE3-F7A66C93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855CDD-D1D1-8024-0ABE-7ED7CA8B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50E1-8C44-4857-A31E-E66F5042333E}" type="datetime1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89E4B-962D-7F4D-6D10-EA64B736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60036-5612-25AF-41BE-E1617237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478BDA-6834-16B7-EE91-0B85ED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7D76-58BD-4C9A-92E6-4EC35504EEB7}" type="datetime1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71F08-CE23-39FF-6A58-8EC917B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19345-6FB5-EA2E-0F5A-1D6E4C12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C51E6-21E6-A596-D063-B877B14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F1D9-C66E-E0DE-07BA-E619355D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DBB28-82A0-60ED-6084-8D2F34020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7ECEA-CF22-0D55-4AB7-327FDE8C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408C-A1B2-44D4-AF0B-0B09F00DF68B}" type="datetime1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7E0CD-2611-59FB-2A82-B23F1FC2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AC1B0-588F-97D2-07E7-CF752B66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87B9-6621-C09B-5111-BF9E02E0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FBB1F-78A1-9552-B05D-AEFDD26CC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CF1E8-5F72-9C62-8BD3-B7BCAE43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80407-50B8-BF5B-025E-C9ECDA7A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E14A-003B-4E2A-AABA-F71E855CF569}" type="datetime1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C16E7-4F47-C618-B53F-972A9A9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10AA2-6000-873E-319C-76982DA7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0794AF-4036-7197-B8C0-B70416E0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42423-E210-0A1E-4AF4-9D85FD5A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C2894-4E17-AFBC-4CAC-48A2377A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C5EE-2473-41F5-84EA-0484A0629917}" type="datetime1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9888F-38F8-E1B4-82DA-7BC0753E7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FD55C-C692-1509-FCF6-70EB7D6A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0C9D8-2964-65DB-3623-D66F0CBD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B0C52-3E4F-7EE9-D868-9740EE2C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연구목적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게임소개 및 방법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기술적요소 및 중점 연구 분야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개인별 준비 현황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 게임과의 차별성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역할분담 및 일정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참고문헌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897C20-D5DA-A182-F5EA-EA784BCD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4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801B7-DDC8-DF1E-CE35-CA16DF7B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A6ED2-BC04-3463-D1B5-3F3367FF7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14588C-CCE1-1C5E-5848-3CE395E5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8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AB02A-9D9B-2D46-D213-EBB482B0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그림, 아동 미술, 스케치, 일러스트레이션이(가) 표시된 사진&#10;&#10;자동 생성된 설명">
            <a:extLst>
              <a:ext uri="{FF2B5EF4-FFF2-40B4-BE49-F238E27FC236}">
                <a16:creationId xmlns:a16="http://schemas.microsoft.com/office/drawing/2014/main" id="{1874A2B9-AA4D-3732-E85D-1DD23FBEA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9" b="38331"/>
          <a:stretch/>
        </p:blipFill>
        <p:spPr>
          <a:xfrm>
            <a:off x="4497800" y="1828800"/>
            <a:ext cx="5775949" cy="254549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E67CB8-48FF-4BD9-48ED-1983B909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2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EBB93-CB20-7622-B48B-BCD9A0CF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타게임과의 차별성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02B9B-FF00-41D3-0254-3479D082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F1850-C2CA-AB06-6C0C-63FBD57A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5104D-E633-A7D9-A784-101FAE12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개인별 준비 현황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A4EAB5-8594-DB60-0062-44F10B19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CF9CBF45-0146-F4D9-7E92-E4AF78378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387675"/>
              </p:ext>
            </p:extLst>
          </p:nvPr>
        </p:nvGraphicFramePr>
        <p:xfrm>
          <a:off x="838200" y="1825625"/>
          <a:ext cx="10515597" cy="49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156506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931012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20319935"/>
                    </a:ext>
                  </a:extLst>
                </a:gridCol>
              </a:tblGrid>
              <a:tr h="98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수강과목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349779"/>
                  </a:ext>
                </a:extLst>
              </a:tr>
              <a:tr h="98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고윤범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C, C++, STL, </a:t>
                      </a:r>
                      <a:r>
                        <a:rPr lang="ko-KR" altLang="en-US" dirty="0" err="1"/>
                        <a:t>컴퓨터그래픽스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셰이더</a:t>
                      </a:r>
                      <a:r>
                        <a:rPr lang="ko-KR" altLang="en-US" dirty="0"/>
                        <a:t> 프로그래밍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네트워크 게임 프로그래밍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모델링 </a:t>
                      </a:r>
                      <a:r>
                        <a:rPr lang="en-US" altLang="ko-KR" dirty="0"/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61703"/>
                  </a:ext>
                </a:extLst>
              </a:tr>
              <a:tr h="98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노창현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모델링 </a:t>
                      </a:r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C,C++,</a:t>
                      </a:r>
                      <a:r>
                        <a:rPr lang="ko-KR" altLang="en-US" dirty="0" err="1"/>
                        <a:t>컴퓨터그래픽스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54431"/>
                  </a:ext>
                </a:extLst>
              </a:tr>
              <a:tr h="98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/>
                        <a:t>C, C++, STL, </a:t>
                      </a:r>
                      <a:r>
                        <a:rPr lang="ko-KR" altLang="en-US" dirty="0" err="1"/>
                        <a:t>컴퓨터그래픽스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4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17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EBB93-CB20-7622-B48B-BCD9A0CF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 및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02B9B-FF00-41D3-0254-3479D082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F1850-C2CA-AB06-6C0C-63FBD57A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0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2888B-2851-EBAD-951F-EDC4C4B9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48FE5-A0EE-5CB9-01E1-77B0C965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2153D1-F449-4B06-61C1-C1A491E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1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7C92FB-1009-8DBD-A6FA-8049651FF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12559" r="18483" b="36256"/>
          <a:stretch/>
        </p:blipFill>
        <p:spPr>
          <a:xfrm>
            <a:off x="2244839" y="4436774"/>
            <a:ext cx="2362201" cy="1714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EEB43E-CBB5-DB3D-4317-D59B6E1E68BC}"/>
              </a:ext>
            </a:extLst>
          </p:cNvPr>
          <p:cNvSpPr/>
          <p:nvPr/>
        </p:nvSpPr>
        <p:spPr>
          <a:xfrm>
            <a:off x="1530792" y="4874309"/>
            <a:ext cx="1032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95FA4-DD75-1CA4-1C56-810DDBEB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492" y="4267790"/>
            <a:ext cx="3193195" cy="2311580"/>
          </a:xfrm>
          <a:prstGeom prst="rect">
            <a:avLst/>
          </a:prstGeom>
        </p:spPr>
      </p:pic>
      <p:pic>
        <p:nvPicPr>
          <p:cNvPr id="11" name="Picture 2" descr="Slime Rancher | Minimap">
            <a:extLst>
              <a:ext uri="{FF2B5EF4-FFF2-40B4-BE49-F238E27FC236}">
                <a16:creationId xmlns:a16="http://schemas.microsoft.com/office/drawing/2014/main" id="{A996A146-C11C-0EA2-7066-04F89130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20" y="4267790"/>
            <a:ext cx="4109475" cy="23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8E9AB-FD0E-2D4B-9B87-4F7A4A374CC1}"/>
              </a:ext>
            </a:extLst>
          </p:cNvPr>
          <p:cNvSpPr/>
          <p:nvPr/>
        </p:nvSpPr>
        <p:spPr>
          <a:xfrm>
            <a:off x="7257597" y="6579370"/>
            <a:ext cx="1579278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9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9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랜처</a:t>
            </a:r>
            <a:r>
              <a:rPr lang="ko-KR" altLang="en-US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9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인게임</a:t>
            </a:r>
            <a:r>
              <a:rPr lang="ko-KR" altLang="en-US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화면</a:t>
            </a:r>
            <a:r>
              <a:rPr lang="en-US" altLang="ko-KR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sz="9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201545-C5AC-3788-007C-E545D36DF89A}"/>
              </a:ext>
            </a:extLst>
          </p:cNvPr>
          <p:cNvSpPr/>
          <p:nvPr/>
        </p:nvSpPr>
        <p:spPr>
          <a:xfrm>
            <a:off x="10447707" y="6579370"/>
            <a:ext cx="160398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9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언리얼로</a:t>
            </a:r>
            <a:r>
              <a:rPr lang="ko-KR" altLang="en-US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구현한 </a:t>
            </a:r>
            <a:r>
              <a:rPr lang="ko-KR" altLang="en-US" sz="9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en-US" altLang="ko-KR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sz="9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70CF54AD-9A47-C9A9-AF25-A8E055591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8" y="4710752"/>
            <a:ext cx="823560" cy="823560"/>
          </a:xfrm>
          <a:prstGeom prst="rect">
            <a:avLst/>
          </a:prstGeom>
        </p:spPr>
      </p:pic>
      <p:pic>
        <p:nvPicPr>
          <p:cNvPr id="8" name="그림 7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6CF5AB6-4C7B-A4F9-F9B1-4EA56EC53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1" y="5011800"/>
            <a:ext cx="823560" cy="823560"/>
          </a:xfrm>
          <a:prstGeom prst="rect">
            <a:avLst/>
          </a:prstGeom>
        </p:spPr>
      </p:pic>
      <p:pic>
        <p:nvPicPr>
          <p:cNvPr id="7" name="그림 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1801ACF-D7A1-08B6-E729-914910199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6" y="4960816"/>
            <a:ext cx="823560" cy="8235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E04F30-F71E-11D9-94F2-0C1AFAF7B1C8}"/>
              </a:ext>
            </a:extLst>
          </p:cNvPr>
          <p:cNvSpPr/>
          <p:nvPr/>
        </p:nvSpPr>
        <p:spPr>
          <a:xfrm>
            <a:off x="694653" y="3751234"/>
            <a:ext cx="31470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비대칭 </a:t>
            </a:r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PVP</a:t>
            </a:r>
            <a:endParaRPr lang="ko-KR" alt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A17BDCE-55CA-E4A6-5662-8FC4B1221BFC}"/>
              </a:ext>
            </a:extLst>
          </p:cNvPr>
          <p:cNvCxnSpPr/>
          <p:nvPr/>
        </p:nvCxnSpPr>
        <p:spPr>
          <a:xfrm>
            <a:off x="329317" y="3429000"/>
            <a:ext cx="11407219" cy="21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BAF20-E1E8-6E0E-3526-1260BBCA2BBA}"/>
              </a:ext>
            </a:extLst>
          </p:cNvPr>
          <p:cNvSpPr/>
          <p:nvPr/>
        </p:nvSpPr>
        <p:spPr>
          <a:xfrm>
            <a:off x="5931341" y="3593673"/>
            <a:ext cx="14927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인칭</a:t>
            </a:r>
            <a:endParaRPr lang="en-US" altLang="ko-KR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8EA8DD-6027-CB18-734C-8FDF395844B0}"/>
              </a:ext>
            </a:extLst>
          </p:cNvPr>
          <p:cNvSpPr/>
          <p:nvPr/>
        </p:nvSpPr>
        <p:spPr>
          <a:xfrm>
            <a:off x="9672955" y="3593673"/>
            <a:ext cx="15071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인칭</a:t>
            </a:r>
            <a:endParaRPr lang="en-US" altLang="ko-KR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A53D94-7E34-0047-1833-A6C8B2E46D30}"/>
              </a:ext>
            </a:extLst>
          </p:cNvPr>
          <p:cNvSpPr/>
          <p:nvPr/>
        </p:nvSpPr>
        <p:spPr>
          <a:xfrm>
            <a:off x="326571" y="133710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소개</a:t>
            </a:r>
            <a:endParaRPr lang="en-US" altLang="ko-K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74220-963D-9626-286F-8F4934CDA817}"/>
              </a:ext>
            </a:extLst>
          </p:cNvPr>
          <p:cNvSpPr/>
          <p:nvPr/>
        </p:nvSpPr>
        <p:spPr>
          <a:xfrm>
            <a:off x="821096" y="1711609"/>
            <a:ext cx="10894521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In Space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비대칭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PVP 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게임으로 다수의 우주인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(Astronaut)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플레이어들이 협력하여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명의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플레이어를 상대 해야 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플레이어는 우주인들을 피해 다니면서 우주선 내부의 종이 연필과 같은 작은 물건들을 흡수하며 크기를 키워 나간다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우주인들은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슬라임을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찾아 내서 빨아드려 크기를 키우지 못하게 막고 빨아 들려서 퇴치하는 것을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목표로 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크기를 키운 이후에 방사능 폐기물을 흡수할 수 있게 되고 흡수하게 될 경우 더 이상 빨아 들려지지 않게 되고 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우주인들을 먹어 치울 수 있게 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이때 부터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슬라임과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우주인의 상황이 바뀌게 되어 우주인들은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맵에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흩어진 배터리를 수집하여 탈출하는 것을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목표로 하고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모든 플레이어를 먹어 치우는 것을 목표로 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DA514-01E7-8CD0-9FDB-E18579C0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1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9240538-EEC3-BC75-BC58-807BE8966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4476752" y="4662629"/>
            <a:ext cx="1418732" cy="110402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354C491-BBBC-1DA8-593C-3919A600AD93}"/>
              </a:ext>
            </a:extLst>
          </p:cNvPr>
          <p:cNvCxnSpPr/>
          <p:nvPr/>
        </p:nvCxnSpPr>
        <p:spPr>
          <a:xfrm>
            <a:off x="3154120" y="521686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25F0922D-A823-0080-7F36-7BE0B6571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594875" y="3942673"/>
            <a:ext cx="2380905" cy="1852771"/>
          </a:xfrm>
          <a:prstGeom prst="rect">
            <a:avLst/>
          </a:prstGeom>
        </p:spPr>
      </p:pic>
      <p:pic>
        <p:nvPicPr>
          <p:cNvPr id="35" name="그림 34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C71C8920-ED75-54B7-A08E-2150126D4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2" y="3806270"/>
            <a:ext cx="811545" cy="811545"/>
          </a:xfrm>
          <a:prstGeom prst="rect">
            <a:avLst/>
          </a:prstGeom>
        </p:spPr>
      </p:pic>
      <p:pic>
        <p:nvPicPr>
          <p:cNvPr id="37" name="그림 3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EE56E7D-D0E0-D3E3-4C37-E1EA68F51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04" y="3847237"/>
            <a:ext cx="811545" cy="811545"/>
          </a:xfrm>
          <a:prstGeom prst="rect">
            <a:avLst/>
          </a:prstGeom>
        </p:spPr>
      </p:pic>
      <p:pic>
        <p:nvPicPr>
          <p:cNvPr id="43" name="그림 4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65BB61DE-E4DE-F937-C794-864D4058C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427964" y="4189631"/>
            <a:ext cx="382751" cy="382751"/>
          </a:xfrm>
          <a:prstGeom prst="rect">
            <a:avLst/>
          </a:prstGeom>
        </p:spPr>
      </p:pic>
      <p:pic>
        <p:nvPicPr>
          <p:cNvPr id="44" name="그림 43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295BEDD4-4979-2C69-F883-BEA561C5D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3940065" y="4269179"/>
            <a:ext cx="382751" cy="38275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6B3A6EC-0EF7-0D29-C354-FDE1326DD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5400000">
            <a:off x="4544372" y="4640218"/>
            <a:ext cx="284215" cy="22117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7AFC501-0EC7-E4CB-F4EB-D0F6E46D2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9127276">
            <a:off x="4372154" y="4637520"/>
            <a:ext cx="117170" cy="9117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B36E5C2-BDCE-3E64-DC3C-77D3ACE40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6577775" y="4123721"/>
            <a:ext cx="1967097" cy="1530754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C69E520-870C-C7B2-4EBF-7C06E7314429}"/>
              </a:ext>
            </a:extLst>
          </p:cNvPr>
          <p:cNvCxnSpPr>
            <a:cxnSpLocks/>
          </p:cNvCxnSpPr>
          <p:nvPr/>
        </p:nvCxnSpPr>
        <p:spPr>
          <a:xfrm>
            <a:off x="8787369" y="497809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그림 59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3BF33F0-6530-33D6-4237-2E7C9CCFEC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9494356" y="3850865"/>
            <a:ext cx="2380906" cy="188202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15D2978-AF35-8A0B-A2C1-D06CAF79E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1652">
            <a:off x="7335302" y="4687220"/>
            <a:ext cx="562455" cy="562455"/>
          </a:xfrm>
          <a:prstGeom prst="rect">
            <a:avLst/>
          </a:prstGeom>
        </p:spPr>
      </p:pic>
      <p:pic>
        <p:nvPicPr>
          <p:cNvPr id="30" name="그림 29" descr="그림, 스케치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6F4DB300-2A57-7E32-E9DE-9BD86BF4EC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5645" r="20171" b="37203"/>
          <a:stretch/>
        </p:blipFill>
        <p:spPr>
          <a:xfrm>
            <a:off x="6829544" y="1974479"/>
            <a:ext cx="1356864" cy="9814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7533FA6-AB0B-7D23-D64B-6DC0F0290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9420043" y="1142159"/>
            <a:ext cx="2380905" cy="185277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8757570" y="239040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1547C7C-782C-731D-14E0-ACB3D4E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14214" r="17920" b="34259"/>
          <a:stretch/>
        </p:blipFill>
        <p:spPr>
          <a:xfrm>
            <a:off x="1180834" y="1884441"/>
            <a:ext cx="1062302" cy="818915"/>
          </a:xfrm>
          <a:prstGeom prst="rect">
            <a:avLst/>
          </a:prstGeom>
        </p:spPr>
      </p:pic>
      <p:pic>
        <p:nvPicPr>
          <p:cNvPr id="9" name="그림 8" descr="공구, 주방용품이(가) 표시된 사진&#10;&#10;자동 생성된 설명">
            <a:extLst>
              <a:ext uri="{FF2B5EF4-FFF2-40B4-BE49-F238E27FC236}">
                <a16:creationId xmlns:a16="http://schemas.microsoft.com/office/drawing/2014/main" id="{E4A29385-E00C-211D-FE16-3160B919D6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9" t="23855" r="33714" b="39255"/>
          <a:stretch/>
        </p:blipFill>
        <p:spPr>
          <a:xfrm>
            <a:off x="2260183" y="2135296"/>
            <a:ext cx="537067" cy="457066"/>
          </a:xfrm>
          <a:prstGeom prst="rect">
            <a:avLst/>
          </a:prstGeom>
        </p:spPr>
      </p:pic>
      <p:pic>
        <p:nvPicPr>
          <p:cNvPr id="11" name="그림 10" descr="그림, 아동 미술이(가) 표시된 사진&#10;&#10;자동 생성된 설명">
            <a:extLst>
              <a:ext uri="{FF2B5EF4-FFF2-40B4-BE49-F238E27FC236}">
                <a16:creationId xmlns:a16="http://schemas.microsoft.com/office/drawing/2014/main" id="{78F37C94-C51F-0423-F32D-CA26F3C922F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4" r="18281" b="35090"/>
          <a:stretch/>
        </p:blipFill>
        <p:spPr>
          <a:xfrm>
            <a:off x="3850686" y="1847647"/>
            <a:ext cx="1375647" cy="87041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A754EE-8FF0-5A94-7308-E0838DD56C2A}"/>
              </a:ext>
            </a:extLst>
          </p:cNvPr>
          <p:cNvCxnSpPr/>
          <p:nvPr/>
        </p:nvCxnSpPr>
        <p:spPr>
          <a:xfrm>
            <a:off x="3125764" y="239040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22EC97-593B-2B5F-6C66-D9C27B0A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3181015"/>
            <a:ext cx="5769429" cy="265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자신보다 작은 오브젝트가 일정 범위 내의 있다면 오브젝트를 먹는다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33290E-3C3A-060A-C357-6781CED86695}"/>
              </a:ext>
            </a:extLst>
          </p:cNvPr>
          <p:cNvCxnSpPr>
            <a:cxnSpLocks/>
          </p:cNvCxnSpPr>
          <p:nvPr/>
        </p:nvCxnSpPr>
        <p:spPr>
          <a:xfrm>
            <a:off x="326571" y="3694688"/>
            <a:ext cx="11525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661E1856-9C51-DE89-4556-878FD0908408}"/>
              </a:ext>
            </a:extLst>
          </p:cNvPr>
          <p:cNvSpPr txBox="1">
            <a:spLocks/>
          </p:cNvSpPr>
          <p:nvPr/>
        </p:nvSpPr>
        <p:spPr>
          <a:xfrm>
            <a:off x="349690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는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을 빨아드려서 작게 만들고 완전히 빨아드리면 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패배한다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B7BAEC5C-EFAD-4B5E-AD81-47DF4EFFEF6A}"/>
              </a:ext>
            </a:extLst>
          </p:cNvPr>
          <p:cNvSpPr txBox="1">
            <a:spLocks/>
          </p:cNvSpPr>
          <p:nvPr/>
        </p:nvSpPr>
        <p:spPr>
          <a:xfrm>
            <a:off x="6165133" y="3181015"/>
            <a:ext cx="5710128" cy="26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먹은 오브젝트는 시간이 지나면 사라지고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슬라임의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크기가 커진다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내용 개체 틀 4">
            <a:extLst>
              <a:ext uri="{FF2B5EF4-FFF2-40B4-BE49-F238E27FC236}">
                <a16:creationId xmlns:a16="http://schemas.microsoft.com/office/drawing/2014/main" id="{7DE539C2-6C0C-3307-0F99-3AFBFBED5AE1}"/>
              </a:ext>
            </a:extLst>
          </p:cNvPr>
          <p:cNvSpPr txBox="1">
            <a:spLocks/>
          </p:cNvSpPr>
          <p:nvPr/>
        </p:nvSpPr>
        <p:spPr>
          <a:xfrm>
            <a:off x="6165133" y="5827961"/>
            <a:ext cx="5918009" cy="76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를 피해 다니면서 오브젝트를 흡수하며 크기를 키운다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일정 크기 이상이 되면 특수 오브젝트를 흡수하고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RED </a:t>
            </a:r>
            <a:r>
              <a:rPr lang="en-US" altLang="ko-KR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 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7C64AA-DC74-257B-1CF4-7A8CBE8E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44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그림, 스케치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6F4DB300-2A57-7E32-E9DE-9BD86BF4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5645" r="20171" b="37203"/>
          <a:stretch/>
        </p:blipFill>
        <p:spPr>
          <a:xfrm>
            <a:off x="6451011" y="2389499"/>
            <a:ext cx="592548" cy="428618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7145827" y="2573186"/>
            <a:ext cx="4044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006754" y="6460810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915F94-01D6-A495-07E1-5896AD1652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3330538" y="3331937"/>
            <a:ext cx="1114210" cy="867055"/>
          </a:xfrm>
          <a:prstGeom prst="rect">
            <a:avLst/>
          </a:prstGeom>
        </p:spPr>
      </p:pic>
      <p:pic>
        <p:nvPicPr>
          <p:cNvPr id="12" name="그림 11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B958CF4-B324-37B4-89D1-D2BD1E9FE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71" y="3203760"/>
            <a:ext cx="811545" cy="811545"/>
          </a:xfrm>
          <a:prstGeom prst="rect">
            <a:avLst/>
          </a:prstGeom>
        </p:spPr>
      </p:pic>
      <p:pic>
        <p:nvPicPr>
          <p:cNvPr id="16" name="그림 15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B7FE2E40-85DE-1202-0A3B-90AD825D3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87450">
            <a:off x="2253556" y="3475189"/>
            <a:ext cx="382751" cy="382751"/>
          </a:xfrm>
          <a:prstGeom prst="rect">
            <a:avLst/>
          </a:prstGeom>
        </p:spPr>
      </p:pic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FDA5640-342F-18A2-6DC8-495192480074}"/>
              </a:ext>
            </a:extLst>
          </p:cNvPr>
          <p:cNvSpPr txBox="1">
            <a:spLocks/>
          </p:cNvSpPr>
          <p:nvPr/>
        </p:nvSpPr>
        <p:spPr>
          <a:xfrm>
            <a:off x="326571" y="4284596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는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을 빨아드려서 작게 만들고 완전히 빨아드리면 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패배한다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491E380-6585-3273-8F4C-86E5F1C1F3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5400000">
            <a:off x="2937123" y="3705258"/>
            <a:ext cx="284215" cy="22117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30ED4FE-4223-4109-2158-80398F2F93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9127276">
            <a:off x="2728970" y="3694808"/>
            <a:ext cx="117170" cy="9117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845EEB1-524D-0520-3AD2-861478951D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t="15658" r="23276" b="36856"/>
          <a:stretch/>
        </p:blipFill>
        <p:spPr>
          <a:xfrm>
            <a:off x="7530536" y="1942612"/>
            <a:ext cx="1607097" cy="1261148"/>
          </a:xfrm>
          <a:prstGeom prst="rect">
            <a:avLst/>
          </a:prstGeom>
        </p:spPr>
      </p:pic>
      <p:pic>
        <p:nvPicPr>
          <p:cNvPr id="48" name="그림 47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6B49B404-A805-BE0F-2C2D-9C5FAA4566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9675610" y="1345393"/>
            <a:ext cx="2380906" cy="1882026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3CCA61E-5579-8EFC-EC7B-FB9A7F90AB71}"/>
              </a:ext>
            </a:extLst>
          </p:cNvPr>
          <p:cNvCxnSpPr>
            <a:cxnSpLocks/>
          </p:cNvCxnSpPr>
          <p:nvPr/>
        </p:nvCxnSpPr>
        <p:spPr>
          <a:xfrm>
            <a:off x="9181169" y="2573186"/>
            <a:ext cx="4044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AD14535F-3ED1-5F94-A316-0D04D1480B5C}"/>
              </a:ext>
            </a:extLst>
          </p:cNvPr>
          <p:cNvSpPr txBox="1">
            <a:spLocks/>
          </p:cNvSpPr>
          <p:nvPr/>
        </p:nvSpPr>
        <p:spPr>
          <a:xfrm>
            <a:off x="6351972" y="5730657"/>
            <a:ext cx="5571321" cy="123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슬라임이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레드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슬라임까지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도달할 때 커질 수록 흡수 할 수 있는   오브젝트 수가 대폭 증가하여 커지는 속도는 더욱 빠르게 증가한다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CA909B83-45C3-03ED-98A6-61F6BE7C570E}"/>
              </a:ext>
            </a:extLst>
          </p:cNvPr>
          <p:cNvGraphicFramePr/>
          <p:nvPr/>
        </p:nvGraphicFramePr>
        <p:xfrm>
          <a:off x="7117209" y="3249177"/>
          <a:ext cx="3561675" cy="239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4A15A8-B705-9B5F-9615-1026244A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1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22661E28-9C87-D025-E631-1E261FA70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8085715" y="4033221"/>
            <a:ext cx="2380906" cy="188202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AFFF6D2-2D58-D86F-733E-FDE8B3D6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55" y="4225565"/>
            <a:ext cx="1086150" cy="173034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AB0EEA6-C432-EFE9-EE6F-37EDBDD8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41" y="4159166"/>
            <a:ext cx="1714059" cy="1962819"/>
          </a:xfrm>
          <a:prstGeom prst="rect">
            <a:avLst/>
          </a:prstGeom>
        </p:spPr>
      </p:pic>
      <p:pic>
        <p:nvPicPr>
          <p:cNvPr id="60" name="그림 59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3BF33F0-6530-33D6-4237-2E7C9CCFE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475132" y="1356677"/>
            <a:ext cx="2380906" cy="1882026"/>
          </a:xfrm>
          <a:prstGeom prst="rect">
            <a:avLst/>
          </a:prstGeom>
        </p:spPr>
      </p:pic>
      <p:pic>
        <p:nvPicPr>
          <p:cNvPr id="3" name="그림 2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0ECAB58E-B0A7-46E2-DB98-674756BDE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3601764" y="1281786"/>
            <a:ext cx="2380906" cy="1882026"/>
          </a:xfrm>
          <a:prstGeom prst="rect">
            <a:avLst/>
          </a:prstGeom>
        </p:spPr>
      </p:pic>
      <p:pic>
        <p:nvPicPr>
          <p:cNvPr id="23" name="그림 22" descr="그림, 스케치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AFC05207-E02B-DA09-4024-EACABBD191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9206" r="22737" b="37528"/>
          <a:stretch/>
        </p:blipFill>
        <p:spPr>
          <a:xfrm>
            <a:off x="9547312" y="1304569"/>
            <a:ext cx="2195501" cy="1776277"/>
          </a:xfrm>
          <a:prstGeom prst="rect">
            <a:avLst/>
          </a:prstGeom>
        </p:spPr>
      </p:pic>
      <p:pic>
        <p:nvPicPr>
          <p:cNvPr id="24" name="그림 23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89628F8F-1919-F824-B456-98339A6826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6235275" y="1181753"/>
            <a:ext cx="2380906" cy="1882026"/>
          </a:xfrm>
          <a:prstGeom prst="rect">
            <a:avLst/>
          </a:prstGeom>
        </p:spPr>
      </p:pic>
      <p:pic>
        <p:nvPicPr>
          <p:cNvPr id="35" name="그림 34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C71C8920-ED75-54B7-A08E-2150126D4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3" y="1181252"/>
            <a:ext cx="811545" cy="811545"/>
          </a:xfrm>
          <a:prstGeom prst="rect">
            <a:avLst/>
          </a:prstGeom>
        </p:spPr>
      </p:pic>
      <p:pic>
        <p:nvPicPr>
          <p:cNvPr id="37" name="그림 3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EE56E7D-D0E0-D3E3-4C37-E1EA68F51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72" y="1216529"/>
            <a:ext cx="811545" cy="811545"/>
          </a:xfrm>
          <a:prstGeom prst="rect">
            <a:avLst/>
          </a:prstGeom>
        </p:spPr>
      </p:pic>
      <p:pic>
        <p:nvPicPr>
          <p:cNvPr id="43" name="그림 4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65BB61DE-E4DE-F937-C794-864D4058C1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344875" y="1564613"/>
            <a:ext cx="382751" cy="382751"/>
          </a:xfrm>
          <a:prstGeom prst="rect">
            <a:avLst/>
          </a:prstGeom>
        </p:spPr>
      </p:pic>
      <p:pic>
        <p:nvPicPr>
          <p:cNvPr id="44" name="그림 43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295BEDD4-4979-2C69-F883-BEA561C5D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3463972" y="1588792"/>
            <a:ext cx="382751" cy="38275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8884839" y="2364169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354C491-BBBC-1DA8-593C-3919A600AD93}"/>
              </a:ext>
            </a:extLst>
          </p:cNvPr>
          <p:cNvCxnSpPr/>
          <p:nvPr/>
        </p:nvCxnSpPr>
        <p:spPr>
          <a:xfrm>
            <a:off x="2843982" y="2351202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6A64E78-D447-93C2-2181-AE748567A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25" y="2184290"/>
            <a:ext cx="639539" cy="63953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33290E-3C3A-060A-C357-6781CED86695}"/>
              </a:ext>
            </a:extLst>
          </p:cNvPr>
          <p:cNvCxnSpPr>
            <a:cxnSpLocks/>
          </p:cNvCxnSpPr>
          <p:nvPr/>
        </p:nvCxnSpPr>
        <p:spPr>
          <a:xfrm>
            <a:off x="326571" y="3694688"/>
            <a:ext cx="11525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B7BAEC5C-EFAD-4B5E-AD81-47DF4EFFEF6A}"/>
              </a:ext>
            </a:extLst>
          </p:cNvPr>
          <p:cNvSpPr txBox="1">
            <a:spLocks/>
          </p:cNvSpPr>
          <p:nvPr/>
        </p:nvSpPr>
        <p:spPr>
          <a:xfrm>
            <a:off x="7425728" y="3224520"/>
            <a:ext cx="3697324" cy="26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플레이어를 먹을 수 있게 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00ECFB52-B35B-4700-7214-C1EA71DD6EAF}"/>
              </a:ext>
            </a:extLst>
          </p:cNvPr>
          <p:cNvSpPr txBox="1">
            <a:spLocks/>
          </p:cNvSpPr>
          <p:nvPr/>
        </p:nvSpPr>
        <p:spPr>
          <a:xfrm>
            <a:off x="451954" y="3229197"/>
            <a:ext cx="4812378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RED SLIME</a:t>
            </a:r>
            <a:r>
              <a:rPr lang="ko-KR" altLang="en-US" sz="1400" b="1" dirty="0">
                <a:solidFill>
                  <a:srgbClr val="C00000"/>
                </a:solidFill>
              </a:rPr>
              <a:t> 상태가 되면 더 이상 빨아 들려지지 않는다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29" name="그림 28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E25ECDE-4AAC-2503-09F2-22AABD0AB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241" y="4748641"/>
            <a:ext cx="639539" cy="639539"/>
          </a:xfrm>
          <a:prstGeom prst="rect">
            <a:avLst/>
          </a:prstGeom>
        </p:spPr>
      </p:pic>
      <p:pic>
        <p:nvPicPr>
          <p:cNvPr id="34" name="그림 3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1B814FF3-5AC7-F931-2180-811466CCE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49" y="4756800"/>
            <a:ext cx="639539" cy="639539"/>
          </a:xfrm>
          <a:prstGeom prst="rect">
            <a:avLst/>
          </a:prstGeom>
        </p:spPr>
      </p:pic>
      <p:pic>
        <p:nvPicPr>
          <p:cNvPr id="38" name="그림 37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71581CB-DB2F-B2DF-34FA-B65436993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13" y="4437030"/>
            <a:ext cx="639539" cy="639539"/>
          </a:xfrm>
          <a:prstGeom prst="rect">
            <a:avLst/>
          </a:prstGeom>
        </p:spPr>
      </p:pic>
      <p:sp>
        <p:nvSpPr>
          <p:cNvPr id="39" name="내용 개체 틀 4">
            <a:extLst>
              <a:ext uri="{FF2B5EF4-FFF2-40B4-BE49-F238E27FC236}">
                <a16:creationId xmlns:a16="http://schemas.microsoft.com/office/drawing/2014/main" id="{E9BF2D2D-5D84-3CD0-2F08-550CAB9CFD3F}"/>
              </a:ext>
            </a:extLst>
          </p:cNvPr>
          <p:cNvSpPr txBox="1">
            <a:spLocks/>
          </p:cNvSpPr>
          <p:nvPr/>
        </p:nvSpPr>
        <p:spPr>
          <a:xfrm>
            <a:off x="7505649" y="6013663"/>
            <a:ext cx="3660324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rgbClr val="C00000"/>
                </a:solidFill>
              </a:rPr>
              <a:t>모든 플레이어를 먹어 치우면 승리한다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D38156-941E-8B69-24E6-F89417BA4409}"/>
              </a:ext>
            </a:extLst>
          </p:cNvPr>
          <p:cNvCxnSpPr/>
          <p:nvPr/>
        </p:nvCxnSpPr>
        <p:spPr>
          <a:xfrm>
            <a:off x="2782108" y="5147545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내용 개체 틀 4">
            <a:extLst>
              <a:ext uri="{FF2B5EF4-FFF2-40B4-BE49-F238E27FC236}">
                <a16:creationId xmlns:a16="http://schemas.microsoft.com/office/drawing/2014/main" id="{B7CE33BE-2788-1CA1-71E3-DAAA508E56A0}"/>
              </a:ext>
            </a:extLst>
          </p:cNvPr>
          <p:cNvSpPr txBox="1">
            <a:spLocks/>
          </p:cNvSpPr>
          <p:nvPr/>
        </p:nvSpPr>
        <p:spPr>
          <a:xfrm>
            <a:off x="536250" y="6040408"/>
            <a:ext cx="4812378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RED SLIME</a:t>
            </a:r>
            <a:r>
              <a:rPr lang="ko-KR" altLang="en-US" sz="1400" b="1" dirty="0">
                <a:solidFill>
                  <a:srgbClr val="C00000"/>
                </a:solidFill>
              </a:rPr>
              <a:t> 상태가 되면 벽을 타고 올라 갈 수 없다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705C8D-00C4-52E2-FED7-C677E385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8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EF47A8A-2FE8-C3C3-DCE8-3D9AE5AEC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t="16057" r="21148" b="37657"/>
          <a:stretch/>
        </p:blipFill>
        <p:spPr>
          <a:xfrm>
            <a:off x="2258630" y="1432317"/>
            <a:ext cx="615589" cy="464596"/>
          </a:xfrm>
          <a:prstGeom prst="rect">
            <a:avLst/>
          </a:prstGeom>
        </p:spPr>
      </p:pic>
      <p:pic>
        <p:nvPicPr>
          <p:cNvPr id="15" name="그림 14" descr="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58CC2BBB-E497-63A8-3146-EF0C770E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3" y="1418655"/>
            <a:ext cx="2131216" cy="2131216"/>
          </a:xfrm>
          <a:prstGeom prst="rect">
            <a:avLst/>
          </a:prstGeom>
        </p:spPr>
      </p:pic>
      <p:pic>
        <p:nvPicPr>
          <p:cNvPr id="11" name="그림 10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2267EBC-304D-2973-2592-F12BB91907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7451225" y="713601"/>
            <a:ext cx="2439061" cy="19279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012BB1-5723-0620-27E6-A889AC883E73}"/>
              </a:ext>
            </a:extLst>
          </p:cNvPr>
          <p:cNvSpPr/>
          <p:nvPr/>
        </p:nvSpPr>
        <p:spPr>
          <a:xfrm>
            <a:off x="326571" y="133710"/>
            <a:ext cx="5764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 </a:t>
            </a:r>
            <a:r>
              <a:rPr lang="ko-KR" altLang="en-US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47F54E-3491-142C-2607-ABB1542D9D2A}"/>
              </a:ext>
            </a:extLst>
          </p:cNvPr>
          <p:cNvCxnSpPr>
            <a:cxnSpLocks/>
          </p:cNvCxnSpPr>
          <p:nvPr/>
        </p:nvCxnSpPr>
        <p:spPr>
          <a:xfrm>
            <a:off x="326571" y="3694688"/>
            <a:ext cx="11525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49910-2046-F23B-943F-5D0AB6DF646B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0B611FC2-ED95-50F3-0DFC-003BE9924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38" y="1057040"/>
            <a:ext cx="2079161" cy="2079161"/>
          </a:xfrm>
          <a:prstGeom prst="rect">
            <a:avLst/>
          </a:prstGeom>
        </p:spPr>
      </p:pic>
      <p:pic>
        <p:nvPicPr>
          <p:cNvPr id="17" name="그림 16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C7A080CB-3BF0-6EFE-0F2C-1361584FA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1482">
            <a:off x="2900037" y="1603608"/>
            <a:ext cx="820231" cy="820231"/>
          </a:xfrm>
          <a:prstGeom prst="rect">
            <a:avLst/>
          </a:prstGeom>
        </p:spPr>
      </p:pic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C7DFEA7-A2E9-8F1B-1D40-BE0847E3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3212784"/>
            <a:ext cx="5769429" cy="265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 err="1"/>
              <a:t>슬라임을</a:t>
            </a:r>
            <a:r>
              <a:rPr lang="ko-KR" altLang="en-US" sz="1400" b="1" dirty="0"/>
              <a:t> 발견하고 빨아들여서 퇴치하는 것이 초기 목표이다</a:t>
            </a:r>
            <a:r>
              <a:rPr lang="en-US" altLang="ko-KR" sz="1400" b="1" dirty="0"/>
              <a:t>.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0200785-1D6C-C556-0A84-EC907B50702D}"/>
              </a:ext>
            </a:extLst>
          </p:cNvPr>
          <p:cNvGrpSpPr/>
          <p:nvPr/>
        </p:nvGrpSpPr>
        <p:grpSpPr>
          <a:xfrm>
            <a:off x="1891846" y="4133013"/>
            <a:ext cx="2136906" cy="1785261"/>
            <a:chOff x="2807311" y="1040969"/>
            <a:chExt cx="6577377" cy="5618925"/>
          </a:xfrm>
        </p:grpSpPr>
        <p:pic>
          <p:nvPicPr>
            <p:cNvPr id="22" name="그림 21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425725C4-A0B9-54BD-7381-704637AA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B9D7928-E1A3-E64C-C4C1-E35D4F2CEE3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693" y="2893699"/>
              <a:ext cx="0" cy="163258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360C0DF-A75B-E6B6-63CD-F2E99AC54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2872738"/>
              <a:ext cx="3130108" cy="2096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40BA3E4-F544-D248-C314-734BE3209D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4529076"/>
              <a:ext cx="3130108" cy="592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58288F1-F376-EBAC-BB42-E83DEF93E990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48" y="2893699"/>
              <a:ext cx="0" cy="164129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7616087-0B76-359E-1C92-8C700AE27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172" y="3709510"/>
              <a:ext cx="239427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764E50F-C660-60C3-E65C-FF4269350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172" y="2894404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275C62B-5E38-2AF3-A0FD-5FF0A53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3659" y="2913998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72D085-A8B1-0F97-5D39-3CB9A9AED8B8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064A65E-C475-8141-04B2-D39E17D83661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CB59E4-53DE-EB2E-2C0F-4670A21F350B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D3A13B7-8F59-6A40-A81D-F783EAC7358A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2AED98-CBC0-0E4D-A1D4-D9C28C28F944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443D16B-10E5-FD06-AD7A-F51749234A89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0E3C681-2DB3-C58D-8958-48198921EA2C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C8661-8790-C68B-F863-4A4814D536ED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4AB5B8-A762-4578-A678-FC09D94DDFE8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DE48408-8DEA-FF9D-77EC-91892418FD15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3E33C6C-9506-A091-D9C3-A708F0E23DF7}"/>
                </a:ext>
              </a:extLst>
            </p:cNvPr>
            <p:cNvSpPr/>
            <p:nvPr/>
          </p:nvSpPr>
          <p:spPr>
            <a:xfrm rot="5400000">
              <a:off x="5661843" y="2025399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ACBDCC4-A3F2-EE38-00F9-DD61E9B3E5B6}"/>
                </a:ext>
              </a:extLst>
            </p:cNvPr>
            <p:cNvSpPr/>
            <p:nvPr/>
          </p:nvSpPr>
          <p:spPr>
            <a:xfrm rot="5400000">
              <a:off x="4476397" y="273844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D523061-BD0D-CA29-56E1-C8023860FD06}"/>
                </a:ext>
              </a:extLst>
            </p:cNvPr>
            <p:cNvSpPr/>
            <p:nvPr/>
          </p:nvSpPr>
          <p:spPr>
            <a:xfrm rot="5400000">
              <a:off x="448007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84356FA-FF45-B35C-496F-59C845B30AF2}"/>
                </a:ext>
              </a:extLst>
            </p:cNvPr>
            <p:cNvSpPr/>
            <p:nvPr/>
          </p:nvSpPr>
          <p:spPr>
            <a:xfrm rot="5400000">
              <a:off x="5677210" y="5177272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39BC2F7-DE01-AC62-0029-78E8F77F5AEA}"/>
                </a:ext>
              </a:extLst>
            </p:cNvPr>
            <p:cNvSpPr/>
            <p:nvPr/>
          </p:nvSpPr>
          <p:spPr>
            <a:xfrm rot="5400000">
              <a:off x="567050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C7BCB67-CE4A-74F2-3F37-AC3E214887EA}"/>
                </a:ext>
              </a:extLst>
            </p:cNvPr>
            <p:cNvSpPr/>
            <p:nvPr/>
          </p:nvSpPr>
          <p:spPr>
            <a:xfrm rot="5400000">
              <a:off x="5677210" y="4375243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8161C0F-EEBE-896A-9480-A61EA01FF35E}"/>
                </a:ext>
              </a:extLst>
            </p:cNvPr>
            <p:cNvSpPr/>
            <p:nvPr/>
          </p:nvSpPr>
          <p:spPr>
            <a:xfrm rot="5400000">
              <a:off x="5094804" y="36608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F81599-14D3-F151-0BA1-77E134CD2B4E}"/>
                </a:ext>
              </a:extLst>
            </p:cNvPr>
            <p:cNvSpPr/>
            <p:nvPr/>
          </p:nvSpPr>
          <p:spPr>
            <a:xfrm rot="5400000">
              <a:off x="5670503" y="2730770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4F6FC69-A607-A888-E690-136AD65C714A}"/>
                </a:ext>
              </a:extLst>
            </p:cNvPr>
            <p:cNvSpPr/>
            <p:nvPr/>
          </p:nvSpPr>
          <p:spPr>
            <a:xfrm rot="5400000">
              <a:off x="5126600" y="2822905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E313449-0FC3-3020-1577-5632FCA81EB3}"/>
                </a:ext>
              </a:extLst>
            </p:cNvPr>
            <p:cNvSpPr/>
            <p:nvPr/>
          </p:nvSpPr>
          <p:spPr>
            <a:xfrm rot="5400000">
              <a:off x="6329186" y="2831104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88130BB-33D5-1906-E4B0-07E7C7FBD34B}"/>
                </a:ext>
              </a:extLst>
            </p:cNvPr>
            <p:cNvSpPr/>
            <p:nvPr/>
          </p:nvSpPr>
          <p:spPr>
            <a:xfrm rot="5400000">
              <a:off x="6941886" y="357220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5E6611-A946-0B37-91B2-CFF1B2164668}"/>
                </a:ext>
              </a:extLst>
            </p:cNvPr>
            <p:cNvSpPr/>
            <p:nvPr/>
          </p:nvSpPr>
          <p:spPr>
            <a:xfrm rot="5400000">
              <a:off x="6335268" y="365399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EE0FB2C-EF15-D841-5D50-6F0583FC76ED}"/>
                </a:ext>
              </a:extLst>
            </p:cNvPr>
            <p:cNvSpPr/>
            <p:nvPr/>
          </p:nvSpPr>
          <p:spPr>
            <a:xfrm rot="5400000">
              <a:off x="5661843" y="355330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23159EB-2BAA-05DC-AE36-8F5FB6A84D70}"/>
                </a:ext>
              </a:extLst>
            </p:cNvPr>
            <p:cNvSpPr/>
            <p:nvPr/>
          </p:nvSpPr>
          <p:spPr>
            <a:xfrm rot="5400000">
              <a:off x="6941886" y="43785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DD9656-F736-3B9D-3A90-6434AA70B064}"/>
                </a:ext>
              </a:extLst>
            </p:cNvPr>
            <p:cNvSpPr/>
            <p:nvPr/>
          </p:nvSpPr>
          <p:spPr>
            <a:xfrm rot="10800000">
              <a:off x="7246626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0BFBE1C-7D03-8D4F-1A02-4A92DEEAAA4D}"/>
                </a:ext>
              </a:extLst>
            </p:cNvPr>
            <p:cNvSpPr/>
            <p:nvPr/>
          </p:nvSpPr>
          <p:spPr>
            <a:xfrm rot="10800000">
              <a:off x="7245898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347DCD-BD8F-26D4-B39D-00F06B36913B}"/>
                </a:ext>
              </a:extLst>
            </p:cNvPr>
            <p:cNvSpPr/>
            <p:nvPr/>
          </p:nvSpPr>
          <p:spPr>
            <a:xfrm rot="10800000">
              <a:off x="4740118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24C6BC-B76A-821C-690F-F7C75E045FE2}"/>
                </a:ext>
              </a:extLst>
            </p:cNvPr>
            <p:cNvSpPr/>
            <p:nvPr/>
          </p:nvSpPr>
          <p:spPr>
            <a:xfrm rot="10800000">
              <a:off x="4739390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4D836F8-D0ED-A6D1-6B48-9128D09BC4E4}"/>
                </a:ext>
              </a:extLst>
            </p:cNvPr>
            <p:cNvSpPr/>
            <p:nvPr/>
          </p:nvSpPr>
          <p:spPr>
            <a:xfrm rot="10800000">
              <a:off x="4188480" y="362442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5F6D6E-78C5-8F1A-80A7-10E81F4BF905}"/>
                </a:ext>
              </a:extLst>
            </p:cNvPr>
            <p:cNvSpPr/>
            <p:nvPr/>
          </p:nvSpPr>
          <p:spPr>
            <a:xfrm>
              <a:off x="5872612" y="284219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4324AF-44A1-5A9F-2F5F-166CB4349E9E}"/>
                </a:ext>
              </a:extLst>
            </p:cNvPr>
            <p:cNvSpPr/>
            <p:nvPr/>
          </p:nvSpPr>
          <p:spPr>
            <a:xfrm>
              <a:off x="5879914" y="3661756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843BA59-4EE9-25AC-FBF0-ED85874E399D}"/>
                </a:ext>
              </a:extLst>
            </p:cNvPr>
            <p:cNvSpPr/>
            <p:nvPr/>
          </p:nvSpPr>
          <p:spPr>
            <a:xfrm>
              <a:off x="5876516" y="448132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0AB1C673-1AA3-F29E-495C-DE5F661967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37" y="5284172"/>
            <a:ext cx="141314" cy="141314"/>
          </a:xfrm>
          <a:prstGeom prst="rect">
            <a:avLst/>
          </a:prstGeom>
        </p:spPr>
      </p:pic>
      <p:pic>
        <p:nvPicPr>
          <p:cNvPr id="64" name="그림 63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A433328B-D6AA-F647-1429-01399C4FC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83" y="4933143"/>
            <a:ext cx="141314" cy="141314"/>
          </a:xfrm>
          <a:prstGeom prst="rect">
            <a:avLst/>
          </a:prstGeom>
        </p:spPr>
      </p:pic>
      <p:pic>
        <p:nvPicPr>
          <p:cNvPr id="65" name="그림 64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81A1F4FE-A319-312B-28E5-9DAAE743DE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44" y="5054050"/>
            <a:ext cx="141314" cy="141314"/>
          </a:xfrm>
          <a:prstGeom prst="rect">
            <a:avLst/>
          </a:prstGeom>
        </p:spPr>
      </p:pic>
      <p:pic>
        <p:nvPicPr>
          <p:cNvPr id="66" name="그림 65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781FE42D-FBE9-A8B4-AEE4-84FBFC22F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50" y="2317957"/>
            <a:ext cx="605001" cy="605001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C305817-1EAF-ADE5-DB83-912A07922FFF}"/>
              </a:ext>
            </a:extLst>
          </p:cNvPr>
          <p:cNvCxnSpPr>
            <a:cxnSpLocks/>
          </p:cNvCxnSpPr>
          <p:nvPr/>
        </p:nvCxnSpPr>
        <p:spPr>
          <a:xfrm>
            <a:off x="7525321" y="1839933"/>
            <a:ext cx="183819" cy="1226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9F641C4-CBDA-91DC-CE0F-82729624647E}"/>
              </a:ext>
            </a:extLst>
          </p:cNvPr>
          <p:cNvCxnSpPr>
            <a:cxnSpLocks/>
          </p:cNvCxnSpPr>
          <p:nvPr/>
        </p:nvCxnSpPr>
        <p:spPr>
          <a:xfrm>
            <a:off x="8368753" y="1727122"/>
            <a:ext cx="2463253" cy="111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내용 개체 틀 4">
            <a:extLst>
              <a:ext uri="{FF2B5EF4-FFF2-40B4-BE49-F238E27FC236}">
                <a16:creationId xmlns:a16="http://schemas.microsoft.com/office/drawing/2014/main" id="{60A2BCA3-4F39-0F92-4C70-41EE94B0ECD2}"/>
              </a:ext>
            </a:extLst>
          </p:cNvPr>
          <p:cNvSpPr txBox="1">
            <a:spLocks/>
          </p:cNvSpPr>
          <p:nvPr/>
        </p:nvSpPr>
        <p:spPr>
          <a:xfrm>
            <a:off x="6605059" y="3223528"/>
            <a:ext cx="5190860" cy="41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RED </a:t>
            </a:r>
            <a:r>
              <a:rPr lang="ko-KR" altLang="en-US" sz="1400" b="1" dirty="0" err="1"/>
              <a:t>슬라임이</a:t>
            </a:r>
            <a:r>
              <a:rPr lang="ko-KR" altLang="en-US" sz="1400" b="1" dirty="0"/>
              <a:t> 되었다면 </a:t>
            </a:r>
            <a:r>
              <a:rPr lang="en-US" altLang="ko-KR" sz="1400" b="1" dirty="0"/>
              <a:t>RED </a:t>
            </a:r>
            <a:r>
              <a:rPr lang="ko-KR" altLang="en-US" sz="1400" b="1" dirty="0" err="1"/>
              <a:t>슬라임으로</a:t>
            </a:r>
            <a:r>
              <a:rPr lang="ko-KR" altLang="en-US" sz="1400" b="1" dirty="0"/>
              <a:t> 부터 도망쳐야 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endParaRPr lang="ko-KR" altLang="en-US" dirty="0"/>
          </a:p>
        </p:txBody>
      </p:sp>
      <p:sp>
        <p:nvSpPr>
          <p:cNvPr id="75" name="내용 개체 틀 4">
            <a:extLst>
              <a:ext uri="{FF2B5EF4-FFF2-40B4-BE49-F238E27FC236}">
                <a16:creationId xmlns:a16="http://schemas.microsoft.com/office/drawing/2014/main" id="{0B54796C-B18F-1E13-D2AF-C172EBE74B2C}"/>
              </a:ext>
            </a:extLst>
          </p:cNvPr>
          <p:cNvSpPr txBox="1">
            <a:spLocks/>
          </p:cNvSpPr>
          <p:nvPr/>
        </p:nvSpPr>
        <p:spPr>
          <a:xfrm>
            <a:off x="1205366" y="5990228"/>
            <a:ext cx="3739898" cy="36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/>
              <a:t>도망치면서 </a:t>
            </a:r>
            <a:r>
              <a:rPr lang="ko-KR" altLang="en-US" sz="1400" b="1" dirty="0" err="1"/>
              <a:t>맵에</a:t>
            </a:r>
            <a:r>
              <a:rPr lang="ko-KR" altLang="en-US" sz="1400" b="1" dirty="0"/>
              <a:t> 흩어진 배터리를 수집한다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endParaRPr lang="ko-KR" altLang="en-US" dirty="0"/>
          </a:p>
        </p:txBody>
      </p:sp>
      <p:sp>
        <p:nvSpPr>
          <p:cNvPr id="76" name="내용 개체 틀 4">
            <a:extLst>
              <a:ext uri="{FF2B5EF4-FFF2-40B4-BE49-F238E27FC236}">
                <a16:creationId xmlns:a16="http://schemas.microsoft.com/office/drawing/2014/main" id="{A6C26F51-3A98-0452-7E2D-B5D83A62B2CF}"/>
              </a:ext>
            </a:extLst>
          </p:cNvPr>
          <p:cNvSpPr txBox="1">
            <a:spLocks/>
          </p:cNvSpPr>
          <p:nvPr/>
        </p:nvSpPr>
        <p:spPr>
          <a:xfrm>
            <a:off x="6555242" y="5975075"/>
            <a:ext cx="5299280" cy="427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/>
              <a:t>모든 배터리를 수집한 후 탈출 장소로 이동하여 탈출 할 수 있다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6315150-A16C-DB66-4F9C-B21535ABA302}"/>
              </a:ext>
            </a:extLst>
          </p:cNvPr>
          <p:cNvGrpSpPr/>
          <p:nvPr/>
        </p:nvGrpSpPr>
        <p:grpSpPr>
          <a:xfrm>
            <a:off x="8150185" y="4040512"/>
            <a:ext cx="2136906" cy="1785261"/>
            <a:chOff x="2807311" y="1040969"/>
            <a:chExt cx="6577377" cy="5618925"/>
          </a:xfrm>
        </p:grpSpPr>
        <p:pic>
          <p:nvPicPr>
            <p:cNvPr id="78" name="그림 77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AE0E4630-79AD-D1EB-BE53-36E8E60D6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DD5483D-DA87-3996-F510-A4A9B73F854C}"/>
                </a:ext>
              </a:extLst>
            </p:cNvPr>
            <p:cNvCxnSpPr>
              <a:cxnSpLocks/>
            </p:cNvCxnSpPr>
            <p:nvPr/>
          </p:nvCxnSpPr>
          <p:spPr>
            <a:xfrm>
              <a:off x="4176693" y="2893699"/>
              <a:ext cx="0" cy="163258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6DE634E-1582-8698-CCFC-65D6BD8E4D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2872738"/>
              <a:ext cx="3130108" cy="2096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C41F661-1351-04F3-B089-9C4D15F69D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4529076"/>
              <a:ext cx="3130108" cy="592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165E6F7-ED71-A238-11EB-648F15D29041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48" y="2893699"/>
              <a:ext cx="0" cy="164129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D76D8A0-04FD-1D39-92AF-C709FB0DEC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172" y="3709510"/>
              <a:ext cx="239427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72A3E3D-CC81-DA74-7F33-78E2D75F4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172" y="2894404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2193A37-8705-FEC0-FFBD-966CCC28A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3659" y="2913998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1775B3F-ACCF-E3B5-971B-FDB95E1C72A1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57E1F82-6D83-8260-5776-839382066AEB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F0E3CB-9577-9A1C-4C02-4B210D6DCFE9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AEA20B0-D78B-4F9B-B1C3-FFB54D131324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59AA601-AD05-3DE4-682A-EE0FC78173D5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BB553C5-1517-B221-CA0B-DDDCA17124FF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9109712-0C9C-37EF-5946-5C094E70B8DE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DB27E6D-0603-9B15-C8BD-1ECC5D9D29A8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C8344D6-B77C-56AC-C99D-28CAF93E7C6F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5DAB9D6-B11A-2ED0-E12F-3822ED039066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47E09DC-CCD2-703E-10F6-799666A7A297}"/>
                </a:ext>
              </a:extLst>
            </p:cNvPr>
            <p:cNvSpPr/>
            <p:nvPr/>
          </p:nvSpPr>
          <p:spPr>
            <a:xfrm rot="5400000">
              <a:off x="5661843" y="2025399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0D9D403-F304-4A34-97B9-9BF5B3D4FA4B}"/>
                </a:ext>
              </a:extLst>
            </p:cNvPr>
            <p:cNvSpPr/>
            <p:nvPr/>
          </p:nvSpPr>
          <p:spPr>
            <a:xfrm rot="5400000">
              <a:off x="4476397" y="273844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EB6E10D-7B8C-A441-7019-698F8FEDE19F}"/>
                </a:ext>
              </a:extLst>
            </p:cNvPr>
            <p:cNvSpPr/>
            <p:nvPr/>
          </p:nvSpPr>
          <p:spPr>
            <a:xfrm rot="5400000">
              <a:off x="448007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01EBE40-804A-D8B7-237B-D7AA96F9F850}"/>
                </a:ext>
              </a:extLst>
            </p:cNvPr>
            <p:cNvSpPr/>
            <p:nvPr/>
          </p:nvSpPr>
          <p:spPr>
            <a:xfrm rot="5400000">
              <a:off x="5677210" y="5177272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783870D-F911-F09E-95BE-21E123676624}"/>
                </a:ext>
              </a:extLst>
            </p:cNvPr>
            <p:cNvSpPr/>
            <p:nvPr/>
          </p:nvSpPr>
          <p:spPr>
            <a:xfrm rot="5400000">
              <a:off x="567050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5548C9D-3829-63AC-6809-3301882FBAF9}"/>
                </a:ext>
              </a:extLst>
            </p:cNvPr>
            <p:cNvSpPr/>
            <p:nvPr/>
          </p:nvSpPr>
          <p:spPr>
            <a:xfrm rot="5400000">
              <a:off x="5677210" y="4375243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66CC9ED-E231-5510-55F7-F5FE1F948E17}"/>
                </a:ext>
              </a:extLst>
            </p:cNvPr>
            <p:cNvSpPr/>
            <p:nvPr/>
          </p:nvSpPr>
          <p:spPr>
            <a:xfrm rot="5400000">
              <a:off x="5094804" y="36608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9FD739E-4408-9F22-F9BB-7DA02A9F6DF4}"/>
                </a:ext>
              </a:extLst>
            </p:cNvPr>
            <p:cNvSpPr/>
            <p:nvPr/>
          </p:nvSpPr>
          <p:spPr>
            <a:xfrm rot="5400000">
              <a:off x="5670503" y="2730770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C86815A-90FB-88EC-50F6-471B229CAB20}"/>
                </a:ext>
              </a:extLst>
            </p:cNvPr>
            <p:cNvSpPr/>
            <p:nvPr/>
          </p:nvSpPr>
          <p:spPr>
            <a:xfrm rot="5400000">
              <a:off x="5126600" y="2822905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1F62E3F-4157-C6A1-213B-1B8698D10932}"/>
                </a:ext>
              </a:extLst>
            </p:cNvPr>
            <p:cNvSpPr/>
            <p:nvPr/>
          </p:nvSpPr>
          <p:spPr>
            <a:xfrm rot="5400000">
              <a:off x="6329186" y="2831104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9528841-7C4F-3956-54CB-A9EA6217F64C}"/>
                </a:ext>
              </a:extLst>
            </p:cNvPr>
            <p:cNvSpPr/>
            <p:nvPr/>
          </p:nvSpPr>
          <p:spPr>
            <a:xfrm rot="5400000">
              <a:off x="6941886" y="357220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2D2059C-5A74-8DEE-B091-689B30512E42}"/>
                </a:ext>
              </a:extLst>
            </p:cNvPr>
            <p:cNvSpPr/>
            <p:nvPr/>
          </p:nvSpPr>
          <p:spPr>
            <a:xfrm rot="5400000">
              <a:off x="6335268" y="365399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5A831CB-3F33-23E4-D27B-3B1917ED6AB5}"/>
                </a:ext>
              </a:extLst>
            </p:cNvPr>
            <p:cNvSpPr/>
            <p:nvPr/>
          </p:nvSpPr>
          <p:spPr>
            <a:xfrm rot="5400000">
              <a:off x="5661843" y="355330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7D3E71E-6603-8976-2094-48272D5048CB}"/>
                </a:ext>
              </a:extLst>
            </p:cNvPr>
            <p:cNvSpPr/>
            <p:nvPr/>
          </p:nvSpPr>
          <p:spPr>
            <a:xfrm rot="5400000">
              <a:off x="6941886" y="43785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6B54007-B3F0-D98A-BF0D-33AAB58C7144}"/>
                </a:ext>
              </a:extLst>
            </p:cNvPr>
            <p:cNvSpPr/>
            <p:nvPr/>
          </p:nvSpPr>
          <p:spPr>
            <a:xfrm rot="10800000">
              <a:off x="7246626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C42323E-662A-4A61-D70E-AB77FC6D472C}"/>
                </a:ext>
              </a:extLst>
            </p:cNvPr>
            <p:cNvSpPr/>
            <p:nvPr/>
          </p:nvSpPr>
          <p:spPr>
            <a:xfrm rot="10800000">
              <a:off x="7245898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49400AC-9972-AB49-4C73-6D4A1DEDB80C}"/>
                </a:ext>
              </a:extLst>
            </p:cNvPr>
            <p:cNvSpPr/>
            <p:nvPr/>
          </p:nvSpPr>
          <p:spPr>
            <a:xfrm rot="10800000">
              <a:off x="4740118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9C6B94-E344-3E3B-92A0-20184EFA8DF8}"/>
                </a:ext>
              </a:extLst>
            </p:cNvPr>
            <p:cNvSpPr/>
            <p:nvPr/>
          </p:nvSpPr>
          <p:spPr>
            <a:xfrm rot="10800000">
              <a:off x="4739390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C482BF0-BC03-842F-24DD-A49A0FCF7FF8}"/>
                </a:ext>
              </a:extLst>
            </p:cNvPr>
            <p:cNvSpPr/>
            <p:nvPr/>
          </p:nvSpPr>
          <p:spPr>
            <a:xfrm rot="10800000">
              <a:off x="4188480" y="362442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9EFC36E-F4E0-4568-D816-273E28FB4175}"/>
                </a:ext>
              </a:extLst>
            </p:cNvPr>
            <p:cNvSpPr/>
            <p:nvPr/>
          </p:nvSpPr>
          <p:spPr>
            <a:xfrm>
              <a:off x="5872612" y="284219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2B69360-8977-6245-147C-FCC54C87A340}"/>
                </a:ext>
              </a:extLst>
            </p:cNvPr>
            <p:cNvSpPr/>
            <p:nvPr/>
          </p:nvSpPr>
          <p:spPr>
            <a:xfrm>
              <a:off x="5879914" y="3661756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EE1C981-4DDF-C52A-C16C-DD551F8070BC}"/>
                </a:ext>
              </a:extLst>
            </p:cNvPr>
            <p:cNvSpPr/>
            <p:nvPr/>
          </p:nvSpPr>
          <p:spPr>
            <a:xfrm>
              <a:off x="5876516" y="448132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397BB19-EC30-36AC-CCCD-7CDF8E45D3DC}"/>
              </a:ext>
            </a:extLst>
          </p:cNvPr>
          <p:cNvSpPr/>
          <p:nvPr/>
        </p:nvSpPr>
        <p:spPr>
          <a:xfrm>
            <a:off x="8933574" y="4087813"/>
            <a:ext cx="317814" cy="35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6A49A7E-AB48-3615-CED3-165C4B3AA37D}"/>
              </a:ext>
            </a:extLst>
          </p:cNvPr>
          <p:cNvSpPr/>
          <p:nvPr/>
        </p:nvSpPr>
        <p:spPr>
          <a:xfrm>
            <a:off x="8926106" y="5311464"/>
            <a:ext cx="317814" cy="35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1CD61C-6EF5-4A62-E785-D00FDF4B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2010F75B-4D62-0A55-F072-781C1EFA1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6"/>
          <a:stretch/>
        </p:blipFill>
        <p:spPr bwMode="auto">
          <a:xfrm>
            <a:off x="326571" y="1235731"/>
            <a:ext cx="8740338" cy="29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4557BE3-4C97-5622-5F3B-106081214703}"/>
              </a:ext>
            </a:extLst>
          </p:cNvPr>
          <p:cNvSpPr/>
          <p:nvPr/>
        </p:nvSpPr>
        <p:spPr>
          <a:xfrm>
            <a:off x="326571" y="13371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조작법</a:t>
            </a:r>
            <a:endParaRPr lang="en-US" altLang="ko-K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2" name="Picture 4" descr="컴퓨터 마우스 - 무료 과학 기술개 아이콘">
            <a:extLst>
              <a:ext uri="{FF2B5EF4-FFF2-40B4-BE49-F238E27FC236}">
                <a16:creationId xmlns:a16="http://schemas.microsoft.com/office/drawing/2014/main" id="{5A417A6A-8366-70AF-98DF-2D7219189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9" y="2410144"/>
            <a:ext cx="1528387" cy="152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9CCA89D-25E0-7D8D-D1FF-37ECEF40E7A6}"/>
              </a:ext>
            </a:extLst>
          </p:cNvPr>
          <p:cNvSpPr/>
          <p:nvPr/>
        </p:nvSpPr>
        <p:spPr>
          <a:xfrm>
            <a:off x="1012414" y="4461171"/>
            <a:ext cx="19688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996AD9-13FD-4705-4934-CACBEE04EDAF}"/>
              </a:ext>
            </a:extLst>
          </p:cNvPr>
          <p:cNvSpPr/>
          <p:nvPr/>
        </p:nvSpPr>
        <p:spPr>
          <a:xfrm>
            <a:off x="1012414" y="4934786"/>
            <a:ext cx="35203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 (</a:t>
            </a:r>
            <a:r>
              <a:rPr lang="ko-KR" alt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슬라임만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가능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AA839F-730C-2242-2E8F-1D94CDAE8D78}"/>
              </a:ext>
            </a:extLst>
          </p:cNvPr>
          <p:cNvSpPr/>
          <p:nvPr/>
        </p:nvSpPr>
        <p:spPr>
          <a:xfrm>
            <a:off x="1012414" y="5408401"/>
            <a:ext cx="17043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 확인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84D7B9-A9C7-EFA9-498F-C52D42224E1C}"/>
              </a:ext>
            </a:extLst>
          </p:cNvPr>
          <p:cNvSpPr/>
          <p:nvPr/>
        </p:nvSpPr>
        <p:spPr>
          <a:xfrm>
            <a:off x="8140074" y="5422214"/>
            <a:ext cx="30861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마우스 이동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카메라 조작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A658AA-112A-53C5-CD00-9524D38713A8}"/>
              </a:ext>
            </a:extLst>
          </p:cNvPr>
          <p:cNvSpPr/>
          <p:nvPr/>
        </p:nvSpPr>
        <p:spPr>
          <a:xfrm>
            <a:off x="8140073" y="5885685"/>
            <a:ext cx="35203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RB: 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빨아드리기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우주인 한정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RB: 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탐색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한정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15DBC6-9D22-17D3-A766-A936FD9B7DB4}"/>
              </a:ext>
            </a:extLst>
          </p:cNvPr>
          <p:cNvSpPr/>
          <p:nvPr/>
        </p:nvSpPr>
        <p:spPr>
          <a:xfrm>
            <a:off x="1012414" y="5882016"/>
            <a:ext cx="1505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35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0AD642-0FC2-F91D-8EF9-B5ADC192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45" y="1895666"/>
            <a:ext cx="2181466" cy="248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6B4A26-B56A-EEE7-7D0B-1A9F14EE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47" y="2336659"/>
            <a:ext cx="1599957" cy="159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7F7994-FCF1-AFBB-C5E2-94C0FF7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253" y="21841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6CF1ED-2948-9C71-AE57-77EB08E4F4A1}"/>
              </a:ext>
            </a:extLst>
          </p:cNvPr>
          <p:cNvSpPr/>
          <p:nvPr/>
        </p:nvSpPr>
        <p:spPr>
          <a:xfrm>
            <a:off x="9051541" y="4298959"/>
            <a:ext cx="24881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블렌더</a:t>
            </a:r>
            <a:r>
              <a:rPr lang="en-US" altLang="ko-KR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모델링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33B49B-2DF9-B090-91C8-B555762E78E8}"/>
              </a:ext>
            </a:extLst>
          </p:cNvPr>
          <p:cNvSpPr/>
          <p:nvPr/>
        </p:nvSpPr>
        <p:spPr>
          <a:xfrm>
            <a:off x="243213" y="4298959"/>
            <a:ext cx="33650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studio- C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6C0252-9C2B-D812-028E-1A8072885F67}"/>
              </a:ext>
            </a:extLst>
          </p:cNvPr>
          <p:cNvSpPr/>
          <p:nvPr/>
        </p:nvSpPr>
        <p:spPr>
          <a:xfrm>
            <a:off x="4418927" y="4298959"/>
            <a:ext cx="33329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블루프린트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A2F353-62AC-56D2-6490-7305695B510A}"/>
              </a:ext>
            </a:extLst>
          </p:cNvPr>
          <p:cNvCxnSpPr>
            <a:cxnSpLocks/>
          </p:cNvCxnSpPr>
          <p:nvPr/>
        </p:nvCxnSpPr>
        <p:spPr>
          <a:xfrm flipV="1">
            <a:off x="3755455" y="1296140"/>
            <a:ext cx="0" cy="3426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E70C21-881A-B87E-03A4-B17B18254832}"/>
              </a:ext>
            </a:extLst>
          </p:cNvPr>
          <p:cNvCxnSpPr>
            <a:cxnSpLocks/>
          </p:cNvCxnSpPr>
          <p:nvPr/>
        </p:nvCxnSpPr>
        <p:spPr>
          <a:xfrm flipV="1">
            <a:off x="8560318" y="1296140"/>
            <a:ext cx="0" cy="3426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47234" y="5587040"/>
            <a:ext cx="111924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블루 프린트로 게임의 베이스를 만들고 </a:t>
            </a:r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블루프린트로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지원하지 않는 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기능들은 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활용하여 코딩한 이후에 플러그인을 적용 시킨다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409303" y="164356"/>
            <a:ext cx="451974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환경</a:t>
            </a:r>
            <a:endParaRPr lang="en-US" altLang="ko-KR" sz="4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0C5E61-5D7F-B4B5-2591-A819122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1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A5C00-26E2-0BA3-D3E9-3F52DEAE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3A98D-17F4-92E7-C894-1118A444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깊이 버퍼를 활용한 </a:t>
            </a:r>
            <a:r>
              <a:rPr lang="ko-KR" altLang="en-US" sz="1800" dirty="0" err="1"/>
              <a:t>메타볼</a:t>
            </a:r>
            <a:r>
              <a:rPr lang="ko-KR" altLang="en-US" sz="1800" dirty="0"/>
              <a:t> 효과 구현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소켓을 사용한 서버 통신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최적화 </a:t>
            </a:r>
            <a:r>
              <a:rPr lang="en-US" altLang="ko-KR" sz="1800" dirty="0"/>
              <a:t>- ECS </a:t>
            </a:r>
            <a:r>
              <a:rPr lang="ko-KR" altLang="en-US" sz="1800" dirty="0"/>
              <a:t>패턴을 사용한 다수의 오브젝트 최적화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Render target </a:t>
            </a:r>
            <a:r>
              <a:rPr lang="ko-KR" altLang="en-US" sz="1800" dirty="0"/>
              <a:t>과 </a:t>
            </a:r>
            <a:r>
              <a:rPr lang="en-US" altLang="ko-KR" sz="1800" dirty="0"/>
              <a:t>Custom buffer</a:t>
            </a:r>
            <a:r>
              <a:rPr lang="ko-KR" altLang="en-US" sz="1800" dirty="0"/>
              <a:t>를 활용한 </a:t>
            </a:r>
            <a:r>
              <a:rPr lang="en-US" altLang="ko-KR" sz="1800" dirty="0"/>
              <a:t>trail</a:t>
            </a:r>
            <a:r>
              <a:rPr lang="ko-KR" altLang="en-US" sz="1800" dirty="0"/>
              <a:t>의 상호작용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4A986-2E70-AFCD-9BF6-F17C4120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1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498</Words>
  <Application>Microsoft Office PowerPoint</Application>
  <PresentationFormat>와이드스크린</PresentationFormat>
  <Paragraphs>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Malgun Gothic</vt:lpstr>
      <vt:lpstr>Malgun Gothic</vt:lpstr>
      <vt:lpstr>Arial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기술적 요소 및 중점 연구 분야</vt:lpstr>
      <vt:lpstr>기술적 요소 및 중점 연구 분야</vt:lpstr>
      <vt:lpstr>PowerPoint 프레젠테이션</vt:lpstr>
      <vt:lpstr>타게임과의 차별성</vt:lpstr>
      <vt:lpstr>개인별 준비 현황</vt:lpstr>
      <vt:lpstr>역할 분담 및 일정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SLIME</dc:title>
  <dc:creator>창현 노</dc:creator>
  <cp:lastModifiedBy>고윤범(2019184001)</cp:lastModifiedBy>
  <cp:revision>12</cp:revision>
  <dcterms:created xsi:type="dcterms:W3CDTF">2023-07-03T12:42:07Z</dcterms:created>
  <dcterms:modified xsi:type="dcterms:W3CDTF">2023-11-25T05:10:18Z</dcterms:modified>
</cp:coreProperties>
</file>