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9" r:id="rId6"/>
    <p:sldId id="262" r:id="rId7"/>
    <p:sldId id="263" r:id="rId8"/>
    <p:sldId id="265" r:id="rId9"/>
    <p:sldId id="266" r:id="rId10"/>
    <p:sldId id="267" r:id="rId11"/>
    <p:sldId id="268" r:id="rId12"/>
    <p:sldId id="264"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1AB95D-A26C-4926-8E03-8C5301EE0AA4}"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A7A27-A81F-4251-8D01-87917F5DF176}" type="slidenum">
              <a:rPr lang="en-US" smtClean="0"/>
              <a:t>‹#›</a:t>
            </a:fld>
            <a:endParaRPr lang="en-US"/>
          </a:p>
        </p:txBody>
      </p:sp>
    </p:spTree>
    <p:extLst>
      <p:ext uri="{BB962C8B-B14F-4D97-AF65-F5344CB8AC3E}">
        <p14:creationId xmlns:p14="http://schemas.microsoft.com/office/powerpoint/2010/main" val="2158784264"/>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AB95D-A26C-4926-8E03-8C5301EE0AA4}"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A7A27-A81F-4251-8D01-87917F5DF176}" type="slidenum">
              <a:rPr lang="en-US" smtClean="0"/>
              <a:t>‹#›</a:t>
            </a:fld>
            <a:endParaRPr lang="en-US"/>
          </a:p>
        </p:txBody>
      </p:sp>
    </p:spTree>
    <p:extLst>
      <p:ext uri="{BB962C8B-B14F-4D97-AF65-F5344CB8AC3E}">
        <p14:creationId xmlns:p14="http://schemas.microsoft.com/office/powerpoint/2010/main" val="2338424765"/>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AB95D-A26C-4926-8E03-8C5301EE0AA4}"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A7A27-A81F-4251-8D01-87917F5DF176}" type="slidenum">
              <a:rPr lang="en-US" smtClean="0"/>
              <a:t>‹#›</a:t>
            </a:fld>
            <a:endParaRPr lang="en-US"/>
          </a:p>
        </p:txBody>
      </p:sp>
    </p:spTree>
    <p:extLst>
      <p:ext uri="{BB962C8B-B14F-4D97-AF65-F5344CB8AC3E}">
        <p14:creationId xmlns:p14="http://schemas.microsoft.com/office/powerpoint/2010/main" val="16107787"/>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AB95D-A26C-4926-8E03-8C5301EE0AA4}"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A7A27-A81F-4251-8D01-87917F5DF176}" type="slidenum">
              <a:rPr lang="en-US" smtClean="0"/>
              <a:t>‹#›</a:t>
            </a:fld>
            <a:endParaRPr lang="en-US"/>
          </a:p>
        </p:txBody>
      </p:sp>
    </p:spTree>
    <p:extLst>
      <p:ext uri="{BB962C8B-B14F-4D97-AF65-F5344CB8AC3E}">
        <p14:creationId xmlns:p14="http://schemas.microsoft.com/office/powerpoint/2010/main" val="975454233"/>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1AB95D-A26C-4926-8E03-8C5301EE0AA4}"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A7A27-A81F-4251-8D01-87917F5DF176}" type="slidenum">
              <a:rPr lang="en-US" smtClean="0"/>
              <a:t>‹#›</a:t>
            </a:fld>
            <a:endParaRPr lang="en-US"/>
          </a:p>
        </p:txBody>
      </p:sp>
    </p:spTree>
    <p:extLst>
      <p:ext uri="{BB962C8B-B14F-4D97-AF65-F5344CB8AC3E}">
        <p14:creationId xmlns:p14="http://schemas.microsoft.com/office/powerpoint/2010/main" val="2240482867"/>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1AB95D-A26C-4926-8E03-8C5301EE0AA4}"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A7A27-A81F-4251-8D01-87917F5DF176}" type="slidenum">
              <a:rPr lang="en-US" smtClean="0"/>
              <a:t>‹#›</a:t>
            </a:fld>
            <a:endParaRPr lang="en-US"/>
          </a:p>
        </p:txBody>
      </p:sp>
    </p:spTree>
    <p:extLst>
      <p:ext uri="{BB962C8B-B14F-4D97-AF65-F5344CB8AC3E}">
        <p14:creationId xmlns:p14="http://schemas.microsoft.com/office/powerpoint/2010/main" val="2224458968"/>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1AB95D-A26C-4926-8E03-8C5301EE0AA4}" type="datetimeFigureOut">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A7A27-A81F-4251-8D01-87917F5DF176}" type="slidenum">
              <a:rPr lang="en-US" smtClean="0"/>
              <a:t>‹#›</a:t>
            </a:fld>
            <a:endParaRPr lang="en-US"/>
          </a:p>
        </p:txBody>
      </p:sp>
    </p:spTree>
    <p:extLst>
      <p:ext uri="{BB962C8B-B14F-4D97-AF65-F5344CB8AC3E}">
        <p14:creationId xmlns:p14="http://schemas.microsoft.com/office/powerpoint/2010/main" val="3079068759"/>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1AB95D-A26C-4926-8E03-8C5301EE0AA4}"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A7A27-A81F-4251-8D01-87917F5DF176}" type="slidenum">
              <a:rPr lang="en-US" smtClean="0"/>
              <a:t>‹#›</a:t>
            </a:fld>
            <a:endParaRPr lang="en-US"/>
          </a:p>
        </p:txBody>
      </p:sp>
    </p:spTree>
    <p:extLst>
      <p:ext uri="{BB962C8B-B14F-4D97-AF65-F5344CB8AC3E}">
        <p14:creationId xmlns:p14="http://schemas.microsoft.com/office/powerpoint/2010/main" val="1813679057"/>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1AB95D-A26C-4926-8E03-8C5301EE0AA4}" type="datetimeFigureOut">
              <a:rPr lang="en-US" smtClean="0"/>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A7A27-A81F-4251-8D01-87917F5DF176}" type="slidenum">
              <a:rPr lang="en-US" smtClean="0"/>
              <a:t>‹#›</a:t>
            </a:fld>
            <a:endParaRPr lang="en-US"/>
          </a:p>
        </p:txBody>
      </p:sp>
    </p:spTree>
    <p:extLst>
      <p:ext uri="{BB962C8B-B14F-4D97-AF65-F5344CB8AC3E}">
        <p14:creationId xmlns:p14="http://schemas.microsoft.com/office/powerpoint/2010/main" val="1431324572"/>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1AB95D-A26C-4926-8E03-8C5301EE0AA4}"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A7A27-A81F-4251-8D01-87917F5DF176}" type="slidenum">
              <a:rPr lang="en-US" smtClean="0"/>
              <a:t>‹#›</a:t>
            </a:fld>
            <a:endParaRPr lang="en-US"/>
          </a:p>
        </p:txBody>
      </p:sp>
    </p:spTree>
    <p:extLst>
      <p:ext uri="{BB962C8B-B14F-4D97-AF65-F5344CB8AC3E}">
        <p14:creationId xmlns:p14="http://schemas.microsoft.com/office/powerpoint/2010/main" val="2218156509"/>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1AB95D-A26C-4926-8E03-8C5301EE0AA4}"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A7A27-A81F-4251-8D01-87917F5DF176}" type="slidenum">
              <a:rPr lang="en-US" smtClean="0"/>
              <a:t>‹#›</a:t>
            </a:fld>
            <a:endParaRPr lang="en-US"/>
          </a:p>
        </p:txBody>
      </p:sp>
    </p:spTree>
    <p:extLst>
      <p:ext uri="{BB962C8B-B14F-4D97-AF65-F5344CB8AC3E}">
        <p14:creationId xmlns:p14="http://schemas.microsoft.com/office/powerpoint/2010/main" val="3946802425"/>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1AB95D-A26C-4926-8E03-8C5301EE0AA4}" type="datetimeFigureOut">
              <a:rPr lang="en-US" smtClean="0"/>
              <a:t>5/2/2024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A7A27-A81F-4251-8D01-87917F5DF176}" type="slidenum">
              <a:rPr lang="en-US" smtClean="0"/>
              <a:t>‹#›</a:t>
            </a:fld>
            <a:endParaRPr lang="en-US"/>
          </a:p>
        </p:txBody>
      </p:sp>
    </p:spTree>
    <p:extLst>
      <p:ext uri="{BB962C8B-B14F-4D97-AF65-F5344CB8AC3E}">
        <p14:creationId xmlns:p14="http://schemas.microsoft.com/office/powerpoint/2010/main" val="1955835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dpi="0" rotWithShape="1">
            <a:blip r:embed="rId2"/>
            <a:srcRect/>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ounded Rectangle 2"/>
          <p:cNvSpPr/>
          <p:nvPr/>
        </p:nvSpPr>
        <p:spPr>
          <a:xfrm>
            <a:off x="3991428" y="1310520"/>
            <a:ext cx="4209143" cy="2371269"/>
          </a:xfrm>
          <a:prstGeom prst="roundRect">
            <a:avLst/>
          </a:prstGeom>
          <a:solidFill>
            <a:schemeClr val="bg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Airplane</a:t>
            </a:r>
            <a:r>
              <a:rPr lang="en-US" sz="2400" dirty="0" smtClean="0">
                <a:solidFill>
                  <a:schemeClr val="tx1"/>
                </a:solidFill>
              </a:rPr>
              <a:t> Crash Analysis</a:t>
            </a:r>
            <a:r>
              <a:rPr lang="en-US" sz="2400" dirty="0" smtClean="0">
                <a:solidFill>
                  <a:schemeClr val="tx1"/>
                </a:solidFill>
              </a:rPr>
              <a:t/>
            </a:r>
            <a:br>
              <a:rPr lang="en-US" sz="2400" dirty="0" smtClean="0">
                <a:solidFill>
                  <a:schemeClr val="tx1"/>
                </a:solidFill>
              </a:rPr>
            </a:br>
            <a:r>
              <a:rPr lang="en-US" sz="2400" dirty="0" smtClean="0">
                <a:solidFill>
                  <a:schemeClr val="tx1"/>
                </a:solidFill>
              </a:rPr>
              <a:t>(Power BI </a:t>
            </a:r>
            <a:r>
              <a:rPr lang="en-US" sz="2400" dirty="0" smtClean="0">
                <a:solidFill>
                  <a:schemeClr val="tx1"/>
                </a:solidFill>
              </a:rPr>
              <a:t>Task 2)</a:t>
            </a:r>
          </a:p>
          <a:p>
            <a:pPr algn="ctr"/>
            <a:r>
              <a:rPr lang="en-US" sz="2400" dirty="0" smtClean="0">
                <a:solidFill>
                  <a:schemeClr val="tx1"/>
                </a:solidFill>
              </a:rPr>
              <a:t>Mitali Nitin Kubal</a:t>
            </a:r>
            <a:endParaRPr lang="en-US" sz="2400" dirty="0">
              <a:solidFill>
                <a:schemeClr val="tx1"/>
              </a:solidFill>
            </a:endParaRPr>
          </a:p>
        </p:txBody>
      </p:sp>
      <p:sp>
        <p:nvSpPr>
          <p:cNvPr id="4" name="Rounded Rectangle 3"/>
          <p:cNvSpPr/>
          <p:nvPr/>
        </p:nvSpPr>
        <p:spPr>
          <a:xfrm>
            <a:off x="8636000" y="4945441"/>
            <a:ext cx="2866570" cy="1407886"/>
          </a:xfrm>
          <a:prstGeom prst="roundRect">
            <a:avLst/>
          </a:prstGeom>
          <a:solidFill>
            <a:schemeClr val="bg1">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Data Analyst Intern</a:t>
            </a:r>
            <a:br>
              <a:rPr lang="en-US" sz="1200" dirty="0" smtClean="0">
                <a:solidFill>
                  <a:schemeClr val="tx1"/>
                </a:solidFill>
              </a:rPr>
            </a:br>
            <a:r>
              <a:rPr lang="en-US" sz="1200" dirty="0" smtClean="0">
                <a:solidFill>
                  <a:schemeClr val="tx1"/>
                </a:solidFill>
              </a:rPr>
              <a:t>Mentorness Internship Program</a:t>
            </a:r>
          </a:p>
          <a:p>
            <a:pPr algn="ctr"/>
            <a:r>
              <a:rPr lang="en-US" sz="1200" dirty="0" smtClean="0">
                <a:solidFill>
                  <a:schemeClr val="tx1"/>
                </a:solidFill>
              </a:rPr>
              <a:t> (Batch-MIP-DA-06)</a:t>
            </a:r>
            <a:endParaRPr lang="en-US" sz="1200" dirty="0">
              <a:solidFill>
                <a:schemeClr val="tx1"/>
              </a:solidFill>
            </a:endParaRPr>
          </a:p>
        </p:txBody>
      </p:sp>
    </p:spTree>
    <p:extLst>
      <p:ext uri="{BB962C8B-B14F-4D97-AF65-F5344CB8AC3E}">
        <p14:creationId xmlns:p14="http://schemas.microsoft.com/office/powerpoint/2010/main" val="2189347389"/>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dpi="0" rotWithShape="1">
            <a:blip r:embed="rId2">
              <a:alphaModFix amt="50000"/>
            </a:blip>
            <a:srcRect/>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Picture 2"/>
          <p:cNvPicPr/>
          <p:nvPr/>
        </p:nvPicPr>
        <p:blipFill>
          <a:blip r:embed="rId3"/>
          <a:stretch>
            <a:fillRect/>
          </a:stretch>
        </p:blipFill>
        <p:spPr>
          <a:xfrm>
            <a:off x="0" y="0"/>
            <a:ext cx="12192000"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43307546"/>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dpi="0" rotWithShape="1">
            <a:blip r:embed="rId2">
              <a:alphaModFix amt="50000"/>
            </a:blip>
            <a:srcRect/>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ounded Rectangle 2"/>
          <p:cNvSpPr/>
          <p:nvPr/>
        </p:nvSpPr>
        <p:spPr>
          <a:xfrm>
            <a:off x="4155746" y="226079"/>
            <a:ext cx="3880507" cy="924756"/>
          </a:xfrm>
          <a:prstGeom prst="roundRect">
            <a:avLst/>
          </a:prstGeom>
          <a:solidFill>
            <a:schemeClr val="bg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Arial" panose="020B0604020202020204" pitchFamily="34" charset="0"/>
                <a:cs typeface="Arial" panose="020B0604020202020204" pitchFamily="34" charset="0"/>
              </a:rPr>
              <a:t>FATILITY TRENDS</a:t>
            </a:r>
            <a:endParaRPr lang="en-US" sz="3200" b="1" dirty="0">
              <a:solidFill>
                <a:schemeClr val="tx1"/>
              </a:solidFill>
            </a:endParaRPr>
          </a:p>
        </p:txBody>
      </p:sp>
      <p:sp>
        <p:nvSpPr>
          <p:cNvPr id="4" name="Rounded Rectangle 3"/>
          <p:cNvSpPr/>
          <p:nvPr/>
        </p:nvSpPr>
        <p:spPr>
          <a:xfrm>
            <a:off x="253217" y="1506428"/>
            <a:ext cx="11493305" cy="4387935"/>
          </a:xfrm>
          <a:prstGeom prst="roundRect">
            <a:avLst/>
          </a:prstGeom>
          <a:solidFill>
            <a:schemeClr val="bg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Exploring the trends in passenger and crew fatalities revealed fluctuations over the years, reflecting the dynamic nature of aviation safety. Through interactive visualizations, stakeholders gained a deeper understanding of how fatalities have evolved over time. This analysis provided valuable insights into the effectiveness of safety measures and the impact of regulatory changes on reducing fatalities in airplane incidents.</a:t>
            </a:r>
          </a:p>
          <a:p>
            <a:endParaRPr lang="en-US" dirty="0" smtClean="0">
              <a:solidFill>
                <a:schemeClr val="tx1"/>
              </a:solidFill>
            </a:endParaRPr>
          </a:p>
          <a:p>
            <a:r>
              <a:rPr lang="en-US" dirty="0" smtClean="0">
                <a:solidFill>
                  <a:schemeClr val="tx1"/>
                </a:solidFill>
              </a:rPr>
              <a:t> An investigation into the factors contributing to fatalities unveiled essential insights for enhancing aviation safety measures. By analyzing various variables such as aircraft type, operator, weather conditions, and incident severity, stakeholders gained valuable insights into the root causes of fatalities in airplane incidents. </a:t>
            </a:r>
          </a:p>
          <a:p>
            <a:endParaRPr lang="en-US" dirty="0" smtClean="0">
              <a:solidFill>
                <a:schemeClr val="tx1"/>
              </a:solidFill>
            </a:endParaRPr>
          </a:p>
          <a:p>
            <a:r>
              <a:rPr lang="en-US" dirty="0" smtClean="0">
                <a:solidFill>
                  <a:schemeClr val="tx1"/>
                </a:solidFill>
              </a:rPr>
              <a:t>This analysis facilitated the identification of risk factors and informed targeted interventions aimed at mitigating risks and improving safety standards.</a:t>
            </a:r>
          </a:p>
        </p:txBody>
      </p:sp>
    </p:spTree>
    <p:extLst>
      <p:ext uri="{BB962C8B-B14F-4D97-AF65-F5344CB8AC3E}">
        <p14:creationId xmlns:p14="http://schemas.microsoft.com/office/powerpoint/2010/main" val="164452336"/>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dpi="0" rotWithShape="1">
            <a:blip r:embed="rId2">
              <a:alphaModFix amt="50000"/>
            </a:blip>
            <a:srcRect/>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ounded Rectangle 3"/>
          <p:cNvSpPr/>
          <p:nvPr/>
        </p:nvSpPr>
        <p:spPr>
          <a:xfrm>
            <a:off x="4812045" y="217551"/>
            <a:ext cx="2567909" cy="650479"/>
          </a:xfrm>
          <a:prstGeom prst="roundRect">
            <a:avLst/>
          </a:prstGeom>
          <a:solidFill>
            <a:schemeClr val="bg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Arial" panose="020B0604020202020204" pitchFamily="34" charset="0"/>
                <a:cs typeface="Arial" panose="020B0604020202020204" pitchFamily="34" charset="0"/>
              </a:rPr>
              <a:t>INSIGHTS</a:t>
            </a:r>
            <a:endParaRPr lang="en-US" sz="3200" dirty="0">
              <a:solidFill>
                <a:schemeClr val="tx1"/>
              </a:solidFill>
              <a:latin typeface="Arial" panose="020B0604020202020204" pitchFamily="34" charset="0"/>
              <a:cs typeface="Arial" panose="020B0604020202020204" pitchFamily="34" charset="0"/>
            </a:endParaRPr>
          </a:p>
        </p:txBody>
      </p:sp>
      <p:sp>
        <p:nvSpPr>
          <p:cNvPr id="6" name="Rounded Rectangle 5"/>
          <p:cNvSpPr/>
          <p:nvPr/>
        </p:nvSpPr>
        <p:spPr>
          <a:xfrm>
            <a:off x="349346" y="1235032"/>
            <a:ext cx="11493305" cy="4387935"/>
          </a:xfrm>
          <a:prstGeom prst="roundRect">
            <a:avLst/>
          </a:prstGeom>
          <a:solidFill>
            <a:schemeClr val="bg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solidFill>
                  <a:schemeClr val="tx1"/>
                </a:solidFill>
              </a:rPr>
              <a:t>Crash frequency fluctuates over time, with potential contributing factors identified for proactive safety measures. Fatality distribution across incident types (accidents, weather, etc.) is analyzed for deeper understanding.</a:t>
            </a:r>
          </a:p>
          <a:p>
            <a:pPr marL="285750" indent="-285750">
              <a:buFont typeface="Arial" panose="020B0604020202020204" pitchFamily="34" charset="0"/>
              <a:buChar char="•"/>
            </a:pPr>
            <a:r>
              <a:rPr lang="en-US" dirty="0" smtClean="0">
                <a:solidFill>
                  <a:schemeClr val="tx1"/>
                </a:solidFill>
              </a:rPr>
              <a:t>Passenger and crew fatality trends are explored, revealing correlations with aircraft type, operator, and region. In-depth analysis identifies factors contributing to fatalities, informing targeted interventions for reduced fatalities and improved safety.</a:t>
            </a:r>
          </a:p>
          <a:p>
            <a:pPr marL="285750" indent="-285750">
              <a:buFont typeface="Arial" panose="020B0604020202020204" pitchFamily="34" charset="0"/>
              <a:buChar char="•"/>
            </a:pPr>
            <a:r>
              <a:rPr lang="en-US" dirty="0" smtClean="0">
                <a:solidFill>
                  <a:schemeClr val="tx1"/>
                </a:solidFill>
              </a:rPr>
              <a:t>Hotspots are identified by visualizing crash locations. Incident distribution across regions helps prioritize safety measures and resource allocation. Flight route analysis reveals high-risk routes.</a:t>
            </a:r>
          </a:p>
          <a:p>
            <a:pPr marL="285750" indent="-285750">
              <a:buFont typeface="Arial" panose="020B0604020202020204" pitchFamily="34" charset="0"/>
              <a:buChar char="•"/>
            </a:pPr>
            <a:r>
              <a:rPr lang="en-US" dirty="0" smtClean="0">
                <a:solidFill>
                  <a:schemeClr val="tx1"/>
                </a:solidFill>
              </a:rPr>
              <a:t>Aircraft involvement is examined, focusing on types with higher incident rates and the link between registration and crashes. Targeted maintenance, fleet management, and safety regulations can be implemented to address potential risks.</a:t>
            </a:r>
          </a:p>
          <a:p>
            <a:pPr marL="285750" indent="-285750">
              <a:buFont typeface="Arial" panose="020B0604020202020204" pitchFamily="34" charset="0"/>
              <a:buChar char="•"/>
            </a:pPr>
            <a:r>
              <a:rPr lang="en-US" dirty="0" smtClean="0">
                <a:solidFill>
                  <a:schemeClr val="tx1"/>
                </a:solidFill>
              </a:rPr>
              <a:t>Fluctuations in fatalities over time are explored, along with the impact of safety measures and regulations. Analysis of contributing factors like aircraft type, operator, and weather helps identify risk factors and inform safety improvements.</a:t>
            </a:r>
          </a:p>
        </p:txBody>
      </p:sp>
    </p:spTree>
    <p:extLst>
      <p:ext uri="{BB962C8B-B14F-4D97-AF65-F5344CB8AC3E}">
        <p14:creationId xmlns:p14="http://schemas.microsoft.com/office/powerpoint/2010/main" val="4248937059"/>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dpi="0" rotWithShape="1">
            <a:blip r:embed="rId2"/>
            <a:srcRect/>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ounded Rectangle 4"/>
          <p:cNvSpPr/>
          <p:nvPr/>
        </p:nvSpPr>
        <p:spPr>
          <a:xfrm>
            <a:off x="3991428" y="2257577"/>
            <a:ext cx="4209143" cy="1171423"/>
          </a:xfrm>
          <a:prstGeom prst="roundRect">
            <a:avLst/>
          </a:prstGeom>
          <a:solidFill>
            <a:schemeClr val="bg1">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rPr>
              <a:t>THANK YOU…</a:t>
            </a:r>
            <a:endParaRPr lang="en-US" sz="4400" dirty="0">
              <a:solidFill>
                <a:schemeClr val="tx1"/>
              </a:solidFill>
            </a:endParaRPr>
          </a:p>
        </p:txBody>
      </p:sp>
      <p:sp>
        <p:nvSpPr>
          <p:cNvPr id="6" name="Rounded Rectangle 5"/>
          <p:cNvSpPr/>
          <p:nvPr/>
        </p:nvSpPr>
        <p:spPr>
          <a:xfrm>
            <a:off x="8636000" y="4945441"/>
            <a:ext cx="2866570" cy="1407886"/>
          </a:xfrm>
          <a:prstGeom prst="roundRect">
            <a:avLst/>
          </a:prstGeom>
          <a:solidFill>
            <a:schemeClr val="bg1">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Data Analyst Intern</a:t>
            </a:r>
            <a:br>
              <a:rPr lang="en-US" sz="1200" dirty="0" smtClean="0">
                <a:solidFill>
                  <a:schemeClr val="tx1"/>
                </a:solidFill>
              </a:rPr>
            </a:br>
            <a:r>
              <a:rPr lang="en-US" sz="1200" dirty="0" smtClean="0">
                <a:solidFill>
                  <a:schemeClr val="tx1"/>
                </a:solidFill>
              </a:rPr>
              <a:t>Mentorness Internship Program</a:t>
            </a:r>
          </a:p>
          <a:p>
            <a:pPr algn="ctr"/>
            <a:r>
              <a:rPr lang="en-US" sz="1200" dirty="0" smtClean="0">
                <a:solidFill>
                  <a:schemeClr val="tx1"/>
                </a:solidFill>
              </a:rPr>
              <a:t> (Batch-MIP-DA-06)</a:t>
            </a:r>
            <a:endParaRPr lang="en-US" sz="1200" dirty="0">
              <a:solidFill>
                <a:schemeClr val="tx1"/>
              </a:solidFill>
            </a:endParaRPr>
          </a:p>
        </p:txBody>
      </p:sp>
    </p:spTree>
    <p:extLst>
      <p:ext uri="{BB962C8B-B14F-4D97-AF65-F5344CB8AC3E}">
        <p14:creationId xmlns:p14="http://schemas.microsoft.com/office/powerpoint/2010/main" val="259553281"/>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dpi="0" rotWithShape="1">
            <a:blip r:embed="rId2">
              <a:alphaModFix amt="50000"/>
            </a:blip>
            <a:srcRect/>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ounded Rectangle 4"/>
          <p:cNvSpPr/>
          <p:nvPr/>
        </p:nvSpPr>
        <p:spPr>
          <a:xfrm>
            <a:off x="3788227" y="619975"/>
            <a:ext cx="4615543" cy="924756"/>
          </a:xfrm>
          <a:prstGeom prst="roundRect">
            <a:avLst/>
          </a:prstGeom>
          <a:solidFill>
            <a:schemeClr val="bg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Arial" panose="020B0604020202020204" pitchFamily="34" charset="0"/>
                <a:cs typeface="Arial" panose="020B0604020202020204" pitchFamily="34" charset="0"/>
              </a:rPr>
              <a:t>PROJECT OVERVIEW</a:t>
            </a:r>
            <a:endParaRPr lang="en-US" sz="3200" b="1" dirty="0">
              <a:solidFill>
                <a:schemeClr val="tx1"/>
              </a:solidFill>
            </a:endParaRPr>
          </a:p>
        </p:txBody>
      </p:sp>
      <p:sp>
        <p:nvSpPr>
          <p:cNvPr id="6" name="Rounded Rectangle 5"/>
          <p:cNvSpPr/>
          <p:nvPr/>
        </p:nvSpPr>
        <p:spPr>
          <a:xfrm>
            <a:off x="1575580" y="2164706"/>
            <a:ext cx="9040838" cy="2528587"/>
          </a:xfrm>
          <a:prstGeom prst="roundRect">
            <a:avLst/>
          </a:prstGeom>
          <a:solidFill>
            <a:schemeClr val="bg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This internship project focuses on conducting a comprehensive analysis of airplane crashes and fatalities spanning from 1980 to 2023. The dataset contains crucial information such as crash dates, locations, operators, flight details, aircraft types, and fatality statistics. The analysis aims to provide stakeholders with valuable information for enhancing aviation safety and mitigating risks.</a:t>
            </a:r>
            <a:endParaRPr lang="en-US" dirty="0" smtClean="0">
              <a:solidFill>
                <a:schemeClr val="tx1"/>
              </a:solidFill>
            </a:endParaRPr>
          </a:p>
        </p:txBody>
      </p:sp>
    </p:spTree>
    <p:extLst>
      <p:ext uri="{BB962C8B-B14F-4D97-AF65-F5344CB8AC3E}">
        <p14:creationId xmlns:p14="http://schemas.microsoft.com/office/powerpoint/2010/main" val="3327005579"/>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dpi="0" rotWithShape="1">
            <a:blip r:embed="rId2">
              <a:alphaModFix amt="50000"/>
            </a:blip>
            <a:srcRect/>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ounded Rectangle 3"/>
          <p:cNvSpPr/>
          <p:nvPr/>
        </p:nvSpPr>
        <p:spPr>
          <a:xfrm>
            <a:off x="4579257" y="290836"/>
            <a:ext cx="3033486" cy="924756"/>
          </a:xfrm>
          <a:prstGeom prst="roundRect">
            <a:avLst/>
          </a:prstGeom>
          <a:solidFill>
            <a:schemeClr val="bg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Arial" panose="020B0604020202020204" pitchFamily="34" charset="0"/>
                <a:cs typeface="Arial" panose="020B0604020202020204" pitchFamily="34" charset="0"/>
              </a:rPr>
              <a:t>OBJECTIVE</a:t>
            </a:r>
            <a:endParaRPr lang="en-US" sz="3200" b="1" dirty="0">
              <a:solidFill>
                <a:schemeClr val="tx1"/>
              </a:solidFill>
            </a:endParaRPr>
          </a:p>
        </p:txBody>
      </p:sp>
      <p:sp>
        <p:nvSpPr>
          <p:cNvPr id="6" name="Rounded Rectangle 5"/>
          <p:cNvSpPr/>
          <p:nvPr/>
        </p:nvSpPr>
        <p:spPr>
          <a:xfrm>
            <a:off x="1698172" y="1506428"/>
            <a:ext cx="8810172" cy="1207743"/>
          </a:xfrm>
          <a:prstGeom prst="roundRect">
            <a:avLst/>
          </a:prstGeom>
          <a:solidFill>
            <a:schemeClr val="bg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The goal is to leverage Power BI for interactive visualizations and in-depth insights to understand patterns, contributing factors, and trends in aviation incidents.</a:t>
            </a:r>
            <a:endParaRPr lang="en-US" sz="2000" dirty="0">
              <a:solidFill>
                <a:schemeClr val="tx1"/>
              </a:solidFill>
            </a:endParaRPr>
          </a:p>
        </p:txBody>
      </p:sp>
      <p:sp>
        <p:nvSpPr>
          <p:cNvPr id="7" name="Rounded Rectangle 6"/>
          <p:cNvSpPr/>
          <p:nvPr/>
        </p:nvSpPr>
        <p:spPr>
          <a:xfrm>
            <a:off x="4579257" y="3333107"/>
            <a:ext cx="3033486" cy="924756"/>
          </a:xfrm>
          <a:prstGeom prst="roundRect">
            <a:avLst/>
          </a:prstGeom>
          <a:solidFill>
            <a:schemeClr val="bg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Arial" panose="020B0604020202020204" pitchFamily="34" charset="0"/>
                <a:cs typeface="Arial" panose="020B0604020202020204" pitchFamily="34" charset="0"/>
              </a:rPr>
              <a:t>TOOLS USED</a:t>
            </a:r>
            <a:endParaRPr lang="en-US" sz="3200" b="1" dirty="0">
              <a:solidFill>
                <a:schemeClr val="tx1"/>
              </a:solidFill>
            </a:endParaRPr>
          </a:p>
        </p:txBody>
      </p:sp>
      <p:pic>
        <p:nvPicPr>
          <p:cNvPr id="8" name="Picture 2" descr="Setup a Power BI Gateway – Kloud Blo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1830" y="4768949"/>
            <a:ext cx="3502855" cy="11957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633392"/>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dpi="0" rotWithShape="1">
            <a:blip r:embed="rId2">
              <a:alphaModFix amt="50000"/>
            </a:blip>
            <a:srcRect/>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ounded Rectangle 3"/>
          <p:cNvSpPr/>
          <p:nvPr/>
        </p:nvSpPr>
        <p:spPr>
          <a:xfrm>
            <a:off x="3788228" y="290836"/>
            <a:ext cx="4615543" cy="924756"/>
          </a:xfrm>
          <a:prstGeom prst="roundRect">
            <a:avLst/>
          </a:prstGeom>
          <a:solidFill>
            <a:schemeClr val="bg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Arial" panose="020B0604020202020204" pitchFamily="34" charset="0"/>
                <a:cs typeface="Arial" panose="020B0604020202020204" pitchFamily="34" charset="0"/>
              </a:rPr>
              <a:t>DATASET OVERVIEW</a:t>
            </a:r>
            <a:endParaRPr lang="en-US" sz="3200" b="1" dirty="0">
              <a:solidFill>
                <a:schemeClr val="tx1"/>
              </a:solidFill>
            </a:endParaRPr>
          </a:p>
        </p:txBody>
      </p:sp>
      <p:pic>
        <p:nvPicPr>
          <p:cNvPr id="3" name="Picture 2"/>
          <p:cNvPicPr>
            <a:picLocks noChangeAspect="1"/>
          </p:cNvPicPr>
          <p:nvPr/>
        </p:nvPicPr>
        <p:blipFill>
          <a:blip r:embed="rId3"/>
          <a:stretch>
            <a:fillRect/>
          </a:stretch>
        </p:blipFill>
        <p:spPr>
          <a:xfrm>
            <a:off x="2481235" y="1322363"/>
            <a:ext cx="6887848" cy="53316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64827660"/>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dpi="0" rotWithShape="1">
            <a:blip r:embed="rId2">
              <a:alphaModFix amt="50000"/>
            </a:blip>
            <a:srcRect/>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ounded Rectangle 2"/>
          <p:cNvSpPr/>
          <p:nvPr/>
        </p:nvSpPr>
        <p:spPr>
          <a:xfrm>
            <a:off x="4213163" y="290836"/>
            <a:ext cx="3780190" cy="924756"/>
          </a:xfrm>
          <a:prstGeom prst="roundRect">
            <a:avLst/>
          </a:prstGeom>
          <a:solidFill>
            <a:schemeClr val="bg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Arial" panose="020B0604020202020204" pitchFamily="34" charset="0"/>
                <a:cs typeface="Arial" panose="020B0604020202020204" pitchFamily="34" charset="0"/>
              </a:rPr>
              <a:t>DATA CLEANING</a:t>
            </a:r>
            <a:endParaRPr lang="en-US" sz="3200" b="1" dirty="0">
              <a:solidFill>
                <a:schemeClr val="tx1"/>
              </a:solidFill>
            </a:endParaRPr>
          </a:p>
        </p:txBody>
      </p:sp>
      <p:sp>
        <p:nvSpPr>
          <p:cNvPr id="4" name="Rounded Rectangle 3"/>
          <p:cNvSpPr/>
          <p:nvPr/>
        </p:nvSpPr>
        <p:spPr>
          <a:xfrm>
            <a:off x="1465944" y="1506428"/>
            <a:ext cx="9274628" cy="3670483"/>
          </a:xfrm>
          <a:prstGeom prst="roundRect">
            <a:avLst/>
          </a:prstGeom>
          <a:solidFill>
            <a:schemeClr val="bg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The data cleaning process involved addressing missing values, standardizing formats, ensuring data accuracy and consistency. Additionally also extracted Month, Year from Date column &amp; Region, Country from Location column. The Region column categorizes incidents into geographical regions while Country column specifies the country in which the incidents occurred. Overall, the data cleaning and enrichment efforts ensure that data set is well prepared for accurate analysis and informed decision making in aviation data set. </a:t>
            </a:r>
            <a:endParaRPr lang="en-US" sz="2000" dirty="0">
              <a:solidFill>
                <a:schemeClr val="tx1"/>
              </a:solidFill>
            </a:endParaRPr>
          </a:p>
        </p:txBody>
      </p:sp>
    </p:spTree>
    <p:extLst>
      <p:ext uri="{BB962C8B-B14F-4D97-AF65-F5344CB8AC3E}">
        <p14:creationId xmlns:p14="http://schemas.microsoft.com/office/powerpoint/2010/main" val="748995369"/>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dpi="0" rotWithShape="1">
            <a:blip r:embed="rId2">
              <a:alphaModFix amt="50000"/>
            </a:blip>
            <a:srcRect/>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5"/>
          <p:cNvPicPr/>
          <p:nvPr/>
        </p:nvPicPr>
        <p:blipFill>
          <a:blip r:embed="rId3"/>
          <a:stretch>
            <a:fillRect/>
          </a:stretch>
        </p:blipFill>
        <p:spPr>
          <a:xfrm>
            <a:off x="0" y="0"/>
            <a:ext cx="12070080" cy="66399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35190201"/>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dpi="0" rotWithShape="1">
            <a:blip r:embed="rId2">
              <a:alphaModFix amt="50000"/>
            </a:blip>
            <a:srcRect/>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ounded Rectangle 3"/>
          <p:cNvSpPr/>
          <p:nvPr/>
        </p:nvSpPr>
        <p:spPr>
          <a:xfrm>
            <a:off x="3821388" y="212011"/>
            <a:ext cx="4759905" cy="924756"/>
          </a:xfrm>
          <a:prstGeom prst="roundRect">
            <a:avLst/>
          </a:prstGeom>
          <a:solidFill>
            <a:schemeClr val="bg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Arial" panose="020B0604020202020204" pitchFamily="34" charset="0"/>
                <a:cs typeface="Arial" panose="020B0604020202020204" pitchFamily="34" charset="0"/>
              </a:rPr>
              <a:t>TEMPORAL ANALYSIS</a:t>
            </a:r>
            <a:endParaRPr lang="en-US" sz="3200" b="1" dirty="0">
              <a:solidFill>
                <a:schemeClr val="tx1"/>
              </a:solidFill>
            </a:endParaRPr>
          </a:p>
        </p:txBody>
      </p:sp>
      <p:sp>
        <p:nvSpPr>
          <p:cNvPr id="6" name="Rounded Rectangle 5"/>
          <p:cNvSpPr/>
          <p:nvPr/>
        </p:nvSpPr>
        <p:spPr>
          <a:xfrm>
            <a:off x="253217" y="1506428"/>
            <a:ext cx="11493305" cy="4936575"/>
          </a:xfrm>
          <a:prstGeom prst="roundRect">
            <a:avLst/>
          </a:prstGeom>
          <a:solidFill>
            <a:schemeClr val="bg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Temporal analysis revealed fluctuations in the frequency of airplane crashes over the years, with notable spikes and declines observed. Further investigation into these trends identified potential factors contributing to variations in crash frequency, offering insights for proactive safety measures. Additionally, the sum of fatalities by category, including accidents, other incidents, attacks, weather-related events, faulty design, and engine  failure, was analyzed to understand the distribution of fatalities across different incident types over time.</a:t>
            </a:r>
          </a:p>
          <a:p>
            <a:r>
              <a:rPr lang="en-US" dirty="0" smtClean="0">
                <a:solidFill>
                  <a:schemeClr val="tx1"/>
                </a:solidFill>
              </a:rPr>
              <a:t> </a:t>
            </a:r>
          </a:p>
          <a:p>
            <a:r>
              <a:rPr lang="en-US" dirty="0" smtClean="0">
                <a:solidFill>
                  <a:schemeClr val="tx1"/>
                </a:solidFill>
              </a:rPr>
              <a:t>Examining incident severity highlighted variations in the distribution of minor, serious, and fatal incidents over time. Interactive visualizations facilitated exploration of passenger and crew fatality trends, revealing patterns and correlations with factors such as aircraft type, operator, and geographical region. Furthermore, the analysis included the percentage of crew (16%) and passenger (84%) fatalities, providing a deeper understanding of the distribution of fatalities within the aircraft.</a:t>
            </a:r>
          </a:p>
          <a:p>
            <a:r>
              <a:rPr lang="en-US" dirty="0" smtClean="0">
                <a:solidFill>
                  <a:schemeClr val="tx1"/>
                </a:solidFill>
              </a:rPr>
              <a:t> </a:t>
            </a:r>
          </a:p>
          <a:p>
            <a:r>
              <a:rPr lang="en-US" dirty="0" smtClean="0">
                <a:solidFill>
                  <a:schemeClr val="tx1"/>
                </a:solidFill>
              </a:rPr>
              <a:t>In-depth analysis identified factors contributing to passenger and crew fatalities in airplane crashes. By integrating various data sources and leveraging advanced analytical techniques, the study elucidated relationships between variables such as aircraft type, various Operators and fatality rates. Insights gained from this analysis can inform targeted interventions aimed at reducing fatalities and enhancing aviation safety.</a:t>
            </a:r>
            <a:endParaRPr lang="en-US" dirty="0">
              <a:solidFill>
                <a:schemeClr val="tx1"/>
              </a:solidFill>
            </a:endParaRPr>
          </a:p>
        </p:txBody>
      </p:sp>
    </p:spTree>
    <p:extLst>
      <p:ext uri="{BB962C8B-B14F-4D97-AF65-F5344CB8AC3E}">
        <p14:creationId xmlns:p14="http://schemas.microsoft.com/office/powerpoint/2010/main" val="715899441"/>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dpi="0" rotWithShape="1">
            <a:blip r:embed="rId2">
              <a:alphaModFix amt="50000"/>
            </a:blip>
            <a:srcRect/>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Picture 2"/>
          <p:cNvPicPr/>
          <p:nvPr/>
        </p:nvPicPr>
        <p:blipFill>
          <a:blip r:embed="rId3"/>
          <a:stretch>
            <a:fillRect/>
          </a:stretch>
        </p:blipFill>
        <p:spPr>
          <a:xfrm>
            <a:off x="0" y="0"/>
            <a:ext cx="12192000"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63907572"/>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dpi="0" rotWithShape="1">
            <a:blip r:embed="rId2">
              <a:alphaModFix amt="50000"/>
            </a:blip>
            <a:srcRect/>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ounded Rectangle 2"/>
          <p:cNvSpPr/>
          <p:nvPr/>
        </p:nvSpPr>
        <p:spPr>
          <a:xfrm>
            <a:off x="3547235" y="254214"/>
            <a:ext cx="5097529" cy="924756"/>
          </a:xfrm>
          <a:prstGeom prst="roundRect">
            <a:avLst/>
          </a:prstGeom>
          <a:solidFill>
            <a:schemeClr val="bg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Arial" panose="020B0604020202020204" pitchFamily="34" charset="0"/>
                <a:cs typeface="Arial" panose="020B0604020202020204" pitchFamily="34" charset="0"/>
              </a:rPr>
              <a:t>GEOSPATIAL ANALYSIS</a:t>
            </a:r>
            <a:endParaRPr lang="en-US" sz="3200" b="1" dirty="0">
              <a:solidFill>
                <a:schemeClr val="tx1"/>
              </a:solidFill>
            </a:endParaRPr>
          </a:p>
        </p:txBody>
      </p:sp>
      <p:sp>
        <p:nvSpPr>
          <p:cNvPr id="4" name="Rounded Rectangle 3"/>
          <p:cNvSpPr/>
          <p:nvPr/>
        </p:nvSpPr>
        <p:spPr>
          <a:xfrm>
            <a:off x="253217" y="1506428"/>
            <a:ext cx="11493305" cy="4387935"/>
          </a:xfrm>
          <a:prstGeom prst="roundRect">
            <a:avLst/>
          </a:prstGeom>
          <a:solidFill>
            <a:schemeClr val="bg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By visualizing crash locations on a world map, hotspots of incidents were identified, enabling stakeholders to focus their attention on regions with higher incident rates. Additionally, the distribution of incidents across different regions, including North America, Europe, and other regions, was analyzed to prioritize safety measures and allocate resources effectively.</a:t>
            </a:r>
          </a:p>
          <a:p>
            <a:endParaRPr lang="en-US" dirty="0" smtClean="0">
              <a:solidFill>
                <a:schemeClr val="tx1"/>
              </a:solidFill>
            </a:endParaRPr>
          </a:p>
          <a:p>
            <a:r>
              <a:rPr lang="en-US" dirty="0" smtClean="0">
                <a:solidFill>
                  <a:schemeClr val="tx1"/>
                </a:solidFill>
              </a:rPr>
              <a:t> Analyzing incident patterns along specific flight routes revealed insights into routes with a higher likelihood of incidents. By calculating incident rates for each route and identifying factors contributing to incident occurrences, stakeholders can make informed decisions regarding route planning, operational procedures, and safety protocols to mitigate risks and enhance aviation safety standards.</a:t>
            </a:r>
          </a:p>
          <a:p>
            <a:endParaRPr lang="en-US" dirty="0" smtClean="0">
              <a:solidFill>
                <a:schemeClr val="tx1"/>
              </a:solidFill>
            </a:endParaRPr>
          </a:p>
          <a:p>
            <a:r>
              <a:rPr lang="en-US" dirty="0" smtClean="0">
                <a:solidFill>
                  <a:schemeClr val="tx1"/>
                </a:solidFill>
              </a:rPr>
              <a:t> The involvement of specific aircraft types in incidents was thoroughly examined to understand their frequency and severity. By identifying aircraft types with higher incident rates and analyzing the relationship between aircraft registration and crash occurrences, stakeholders can implement targeted maintenance schedules, fleet management strategies, and safety regulations to address potential risks and improve overall safety performance.</a:t>
            </a:r>
          </a:p>
        </p:txBody>
      </p:sp>
    </p:spTree>
    <p:extLst>
      <p:ext uri="{BB962C8B-B14F-4D97-AF65-F5344CB8AC3E}">
        <p14:creationId xmlns:p14="http://schemas.microsoft.com/office/powerpoint/2010/main" val="1574141559"/>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936</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Sudhakar Kubal</dc:creator>
  <cp:lastModifiedBy>Nitin Sudhakar Kubal</cp:lastModifiedBy>
  <cp:revision>13</cp:revision>
  <dcterms:created xsi:type="dcterms:W3CDTF">2024-05-02T05:18:22Z</dcterms:created>
  <dcterms:modified xsi:type="dcterms:W3CDTF">2024-05-02T09:53:59Z</dcterms:modified>
</cp:coreProperties>
</file>