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8" r:id="rId4"/>
    <p:sldId id="279" r:id="rId5"/>
    <p:sldId id="275" r:id="rId6"/>
    <p:sldId id="261" r:id="rId7"/>
    <p:sldId id="262" r:id="rId8"/>
    <p:sldId id="258" r:id="rId9"/>
    <p:sldId id="276" r:id="rId10"/>
    <p:sldId id="265" r:id="rId11"/>
    <p:sldId id="280" r:id="rId12"/>
    <p:sldId id="266" r:id="rId13"/>
    <p:sldId id="281" r:id="rId14"/>
    <p:sldId id="271" r:id="rId15"/>
    <p:sldId id="267" r:id="rId16"/>
    <p:sldId id="259" r:id="rId17"/>
    <p:sldId id="260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C964ED-7331-48A1-96E6-2E10F084B99D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FFE9E-06EC-4ABA-860E-3F62146B6A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763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FFFE9E-06EC-4ABA-860E-3F62146B6A9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373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7A124-B79A-A732-9F5B-2A205A8BD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2000AD-4D5A-5890-7B85-3141F3A1E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4DFB54-1265-2FF7-02F3-1A207A62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428B-8ECB-4D74-B9F7-8A0CF318EADD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3C0215-A945-FD6A-56BF-3C16C990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EF7D5-9983-27DC-E03B-EB8DA25C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FBF-14A4-4BD0-9C3F-C3E1FC83F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49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F6DD1A-0FC2-1608-56A1-BED066130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423FAD-99ED-8D36-8D67-61D08418B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B11E50-96FE-F41B-BD6E-28301737B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428B-8ECB-4D74-B9F7-8A0CF318EADD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8FC4E8-70F4-057B-337A-F82CDD81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A76EF4-891D-5C1C-EA01-9F5E8CF95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FBF-14A4-4BD0-9C3F-C3E1FC83F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50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C89B28-CF3A-19A0-A260-6BD2F3CB63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9ED188-BEBE-4CF4-5A85-E82E29175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341BF3-309B-A1A2-FAEF-0300C406A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428B-8ECB-4D74-B9F7-8A0CF318EADD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D53730-8365-2A55-5353-661C394B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2048EA-2019-E9A8-B39F-D7522F78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FBF-14A4-4BD0-9C3F-C3E1FC83F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54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C7DDD-9407-FA9F-4AF8-A36D6EAC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749F9C-0D49-25C9-DA68-6E0DA394C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7525E5-1030-E17B-DE66-8C1618D0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428B-8ECB-4D74-B9F7-8A0CF318EADD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E697D8-448A-D552-7F15-6E79D62D3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A6C7E-77A5-F52D-7878-4F60D0A0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FBF-14A4-4BD0-9C3F-C3E1FC83F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26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0178DF-1F9B-1DCD-2005-F60F0025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AC3B59-D663-F191-9E4B-25BC9F8F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FE7506-0132-18B8-1B46-2F359116D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428B-8ECB-4D74-B9F7-8A0CF318EADD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34A7A9-16CC-5802-7497-7024E253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B2E0B7-2A13-4550-D368-3125F555E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FBF-14A4-4BD0-9C3F-C3E1FC83F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67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687BC-1BA7-F102-C3D6-78857B94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DB0793-FC51-7468-47A9-D2921757A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F1C1F8-437C-449C-2C72-0629680C7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D5C150B-952D-DC43-6C89-316558A4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428B-8ECB-4D74-B9F7-8A0CF318EADD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A1A510-1560-028C-94B0-C54D43660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0B3A19-3413-3CF4-7196-DA2B7C8C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FBF-14A4-4BD0-9C3F-C3E1FC83F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621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F7BBD9-7DE1-1178-9B59-C367CFDCC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633846-EAA4-19B0-B19C-0F1B91416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31FCD7-42BE-9914-7584-026B8E69D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9D1444-494D-C267-B335-2F84D544A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5975340-6899-E0EF-4219-BC8D788BA4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B703AD-8108-C3F8-F625-E8C0EE62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428B-8ECB-4D74-B9F7-8A0CF318EADD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EFAC44A-BD3F-8AA2-6DC0-4EBA8FE1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5CDDA8C-04B8-2C51-3C83-C3CDA60D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FBF-14A4-4BD0-9C3F-C3E1FC83F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2745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4AD0E9-69C7-E02A-4C19-677E0F91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6B3A8B4-565D-78BF-9912-50E8B71D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428B-8ECB-4D74-B9F7-8A0CF318EADD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1A845AB-7565-AA5C-DBFE-D7976B2C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FA56247-1153-F442-FB35-64DB6F9C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FBF-14A4-4BD0-9C3F-C3E1FC83F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67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9A545C-CD5F-D77E-DA76-108DE23F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428B-8ECB-4D74-B9F7-8A0CF318EADD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0E97DA-B162-D6CC-CAFB-56A1DC690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52C78F-D0C0-1ED6-699D-C8243367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FBF-14A4-4BD0-9C3F-C3E1FC83F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00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2DFBB-FD08-19C2-E663-10759A17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5385EB-34EF-FECB-5208-AC71F15B6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167697-75CE-7209-0E32-7B828A14A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D5ED26-A889-6823-4E4A-9BD479D6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428B-8ECB-4D74-B9F7-8A0CF318EADD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E549A7-3870-CD38-BD20-D7849B68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335936-D622-BF1B-2C04-4CBE55EE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FBF-14A4-4BD0-9C3F-C3E1FC83F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13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775B6-BA59-DA5B-130C-2348D84E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288E2C-B28A-B0F8-8A57-D64028A73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DE39FF-15B1-629B-B809-11BF276ED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85D788-5973-5BEE-7344-E22959D8B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0428B-8ECB-4D74-B9F7-8A0CF318EADD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D0A5B6-3DC7-9B82-7FB7-FFB6C18F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E812D4-D25D-ACE6-A9D7-C1837EAD1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17FBF-14A4-4BD0-9C3F-C3E1FC83F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1561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B61CE5-4642-ABD9-E935-24E8C759D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8FC29B-79C2-B163-9368-2B4641F53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1985B9-E83D-0949-C0B9-F7CA4A13E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428B-8ECB-4D74-B9F7-8A0CF318EADD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6EFD40-0F4D-4846-3B03-535A65478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C7F4BE-84D5-2760-C3CB-D6750F791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17FBF-14A4-4BD0-9C3F-C3E1FC83F2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3926BFEB-2FB8-73CB-6DFF-3ACE977AC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Рисунок 1 Копия 1">
            <a:extLst>
              <a:ext uri="{FF2B5EF4-FFF2-40B4-BE49-F238E27FC236}">
                <a16:creationId xmlns:a16="http://schemas.microsoft.com/office/drawing/2014/main" id="{4E305E7C-58AC-68BA-0A59-9E8968EB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42" y="74081"/>
            <a:ext cx="7277110" cy="1282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8EE1830-C8F5-4EDA-97DE-5C721CEA0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" y="2025777"/>
            <a:ext cx="1219199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32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программы для расчётов и анализа параметров </a:t>
            </a:r>
            <a:endParaRPr kumimoji="0" lang="en-US" altLang="ru-RU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качества изображения, получаемого при съёмке</a:t>
            </a:r>
            <a:endParaRPr kumimoji="0" lang="ru-RU" altLang="ru-RU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8AF7F-5A41-45B8-6A9E-ACA455B16852}"/>
              </a:ext>
            </a:extLst>
          </p:cNvPr>
          <p:cNvSpPr txBox="1"/>
          <p:nvPr/>
        </p:nvSpPr>
        <p:spPr>
          <a:xfrm>
            <a:off x="1" y="1126072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ИНСТИТУТ ИНФОКОММУНИКАЦИОННЫХ СИСТЕМ И ТЕХНОЛОГИЙ</a:t>
            </a:r>
            <a:endParaRPr kumimoji="0" lang="ru-RU" altLang="ru-RU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КАФЕДРА МАТЕМАТИКИ И ЕСТЕСТВЕННОНАУЧНЫХ ДИСЦИПЛИН</a:t>
            </a:r>
            <a:endParaRPr kumimoji="0" lang="ru-RU" altLang="ru-RU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E84AB-1C74-691B-9AA0-D859C2D5F3FB}"/>
              </a:ext>
            </a:extLst>
          </p:cNvPr>
          <p:cNvSpPr txBox="1"/>
          <p:nvPr/>
        </p:nvSpPr>
        <p:spPr>
          <a:xfrm>
            <a:off x="3471169" y="4324390"/>
            <a:ext cx="8280646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Автор: студент группы ПМИ-РКС-21</a:t>
            </a:r>
            <a:r>
              <a:rPr lang="ru-RU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Молодов Алексей Алексеевич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spcAft>
                <a:spcPts val="800"/>
              </a:spcAft>
              <a:buNone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 ВКР: к.т.н. доцент Раев Олег Николаевич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5184F-B6FB-D644-3A74-2E5EEC7A158F}"/>
              </a:ext>
            </a:extLst>
          </p:cNvPr>
          <p:cNvSpPr txBox="1"/>
          <p:nvPr/>
        </p:nvSpPr>
        <p:spPr>
          <a:xfrm>
            <a:off x="3048738" y="5731928"/>
            <a:ext cx="6094520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Королёв</a:t>
            </a:r>
          </a:p>
          <a:p>
            <a:pPr algn="ctr">
              <a:spcAft>
                <a:spcPts val="800"/>
              </a:spcAft>
            </a:pPr>
            <a:r>
              <a:rPr lang="ru-RU" sz="1800" kern="1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г.</a:t>
            </a:r>
            <a:endParaRPr lang="ru-RU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94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4F64D-9861-EDD1-E99B-BCB0C31EA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657942F-D9BA-FBE5-0DFD-544EB9EB9D76}"/>
              </a:ext>
            </a:extLst>
          </p:cNvPr>
          <p:cNvSpPr txBox="1"/>
          <p:nvPr/>
        </p:nvSpPr>
        <p:spPr>
          <a:xfrm>
            <a:off x="11353799" y="6092765"/>
            <a:ext cx="497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844A1DA-C6A0-2EA2-D7D6-99AE66888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0318" y="947785"/>
            <a:ext cx="10511564" cy="5499537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5FB343E-73A2-D1AC-450A-96D6BF41D0C0}"/>
              </a:ext>
            </a:extLst>
          </p:cNvPr>
          <p:cNvSpPr txBox="1">
            <a:spLocks/>
          </p:cNvSpPr>
          <p:nvPr/>
        </p:nvSpPr>
        <p:spPr>
          <a:xfrm>
            <a:off x="838199" y="1"/>
            <a:ext cx="10515600" cy="90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задания 1</a:t>
            </a:r>
          </a:p>
        </p:txBody>
      </p:sp>
    </p:spTree>
    <p:extLst>
      <p:ext uri="{BB962C8B-B14F-4D97-AF65-F5344CB8AC3E}">
        <p14:creationId xmlns:p14="http://schemas.microsoft.com/office/powerpoint/2010/main" val="1856852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2D288-2E30-52A8-8DE6-45BD388B2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76DD441-BF91-25C0-103A-CBBB16996C49}"/>
              </a:ext>
            </a:extLst>
          </p:cNvPr>
          <p:cNvSpPr txBox="1">
            <a:spLocks/>
          </p:cNvSpPr>
          <p:nvPr/>
        </p:nvSpPr>
        <p:spPr>
          <a:xfrm>
            <a:off x="838199" y="1"/>
            <a:ext cx="10515600" cy="90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1B30C1-822F-5491-FE1F-2C6518748B71}"/>
                  </a:ext>
                </a:extLst>
              </p:cNvPr>
              <p:cNvSpPr txBox="1"/>
              <p:nvPr/>
            </p:nvSpPr>
            <p:spPr>
              <a:xfrm>
                <a:off x="0" y="777176"/>
                <a:ext cx="12192000" cy="5768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200" kern="1400" spc="-5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Исходные данные : </a:t>
                </a:r>
                <a:r>
                  <a:rPr lang="en-US" sz="2200" i="1" kern="1400" spc="-5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sz="2200" kern="1400" spc="-5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0;</a:t>
                </a:r>
                <a:r>
                  <a:rPr lang="ru-RU" sz="2200" kern="1400" spc="-5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объектив </a:t>
                </a:r>
                <a:r>
                  <a:rPr lang="ru-RU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размывает край</a:t>
                </a:r>
                <a:r>
                  <a:rPr lang="ru-RU" sz="22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ш</a:t>
                </a:r>
                <a:r>
                  <a:rPr lang="ru-RU" sz="2200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ирина размытия края</a:t>
                </a:r>
                <a:r>
                  <a:rPr lang="ru-RU" sz="2200" i="1" kern="1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2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ru-RU" sz="22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 = </m:t>
                        </m:r>
                        <m:r>
                          <a:rPr lang="en-US" sz="22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ru-RU" sz="22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– </m:t>
                        </m:r>
                        <m:r>
                          <a:rPr lang="en-US" sz="22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ru-RU" sz="2200" b="0" i="0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из-за аберраций объектива и дифракции света на диафрагмах</a:t>
                </a: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US" sz="2200" i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200" i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200" i="1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200" i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200" i="1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200" i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22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sz="20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20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ru-RU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ru-RU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0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ru-RU" sz="20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ш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sSub>
                              <m:sSubPr>
                                <m:ctrlPr>
                                  <a:rPr lang="ru-RU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ш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𝑏</m:t>
                        </m:r>
                      </m:sub>
                    </m:sSub>
                    <m:r>
                      <a:rPr lang="ru-R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=</m:t>
                    </m:r>
                    <m:r>
                      <a:rPr lang="ru-RU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ru-RU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ru-RU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0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ru-RU" sz="20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ш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sSub>
                              <m:sSubPr>
                                <m:ctrlPr>
                                  <a:rPr lang="ru-RU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ш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номера пикселей, на которые попадают точки перегиба функции </a:t>
                </a:r>
                <a14:m>
                  <m:oMath xmlns:m="http://schemas.openxmlformats.org/officeDocument/2006/math">
                    <m:r>
                      <a:rPr lang="en-US" i="1"/>
                      <m:t>𝐸</m:t>
                    </m:r>
                    <m:r>
                      <a:rPr lang="en-US" i="1"/>
                      <m:t>′</m:t>
                    </m:r>
                    <m:d>
                      <m:dPr>
                        <m:ctrlPr>
                          <a:rPr lang="ru-RU" i="1"/>
                        </m:ctrlPr>
                      </m:dPr>
                      <m:e>
                        <m:r>
                          <a:rPr lang="en-US" i="1"/>
                          <m:t>𝑥</m:t>
                        </m:r>
                      </m:e>
                    </m:d>
                  </m:oMath>
                </a14:m>
                <a:r>
                  <a:rPr lang="ru-RU" sz="20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0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ru-RU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координата на оси </a:t>
                </a:r>
                <a:r>
                  <a:rPr lang="en-US" sz="20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где начинается изменение освещенности</a:t>
                </a:r>
                <a:r>
                  <a:rPr lang="en-US" sz="2000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20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ru-RU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координата на оси </a:t>
                </a:r>
                <a:r>
                  <a:rPr lang="en-US" sz="20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где заканчивается изменение освещенности</a:t>
                </a:r>
                <a:r>
                  <a:rPr lang="en-US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1B30C1-822F-5491-FE1F-2C6518748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77176"/>
                <a:ext cx="12192000" cy="5768567"/>
              </a:xfrm>
              <a:prstGeom prst="rect">
                <a:avLst/>
              </a:prstGeom>
              <a:blipFill>
                <a:blip r:embed="rId2"/>
                <a:stretch>
                  <a:fillRect l="-650" t="-634" b="-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586D0FB-C8EE-238D-092F-BD9C66D80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3600"/>
            <a:ext cx="6095999" cy="224439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7DFBD6-CD83-FF47-37FF-004F6F2634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81" y="2258657"/>
            <a:ext cx="6022019" cy="22022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BF891A-41D9-B7FB-E4D7-7679D8C4D39B}"/>
              </a:ext>
            </a:extLst>
          </p:cNvPr>
          <p:cNvSpPr txBox="1"/>
          <p:nvPr/>
        </p:nvSpPr>
        <p:spPr>
          <a:xfrm>
            <a:off x="11353799" y="6092765"/>
            <a:ext cx="497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591318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8957A-CCC3-B065-C452-8D033BB80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D4263C-FCBC-6E1D-9F9F-B3F4089BA3DB}"/>
              </a:ext>
            </a:extLst>
          </p:cNvPr>
          <p:cNvSpPr txBox="1"/>
          <p:nvPr/>
        </p:nvSpPr>
        <p:spPr>
          <a:xfrm>
            <a:off x="11353799" y="6092765"/>
            <a:ext cx="497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AEBED249-B4D5-CC4F-C5B8-D841E0F7B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022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задания 2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AB895D2-BB80-492D-8E7F-9CD58546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268" y="909682"/>
            <a:ext cx="10931531" cy="538313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D8AB023-74F0-BBC8-A222-3CA6C28DE47D}"/>
              </a:ext>
            </a:extLst>
          </p:cNvPr>
          <p:cNvSpPr/>
          <p:nvPr/>
        </p:nvSpPr>
        <p:spPr>
          <a:xfrm>
            <a:off x="2065469" y="6042182"/>
            <a:ext cx="541538" cy="210073"/>
          </a:xfrm>
          <a:prstGeom prst="rect">
            <a:avLst/>
          </a:prstGeom>
          <a:solidFill>
            <a:srgbClr val="34495E"/>
          </a:solidFill>
          <a:ln>
            <a:solidFill>
              <a:srgbClr val="3449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1141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67EF9-237E-164D-4F80-EAA790E78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3CBFBC6-045D-DCE8-C19F-0B44FAD85AEE}"/>
              </a:ext>
            </a:extLst>
          </p:cNvPr>
          <p:cNvSpPr txBox="1">
            <a:spLocks/>
          </p:cNvSpPr>
          <p:nvPr/>
        </p:nvSpPr>
        <p:spPr>
          <a:xfrm>
            <a:off x="838199" y="1"/>
            <a:ext cx="10515600" cy="90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5F2723-09F1-47E1-F8B9-D150CF93AF8C}"/>
                  </a:ext>
                </a:extLst>
              </p:cNvPr>
              <p:cNvSpPr txBox="1"/>
              <p:nvPr/>
            </p:nvSpPr>
            <p:spPr>
              <a:xfrm>
                <a:off x="0" y="960957"/>
                <a:ext cx="12192000" cy="4019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2200" kern="1400" spc="-5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Исходные данные : </a:t>
                </a:r>
                <a:r>
                  <a:rPr lang="ru-RU" sz="2200" kern="100" spc="-5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</a:t>
                </a:r>
                <a:r>
                  <a:rPr lang="ru-RU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вижение края происходит вдоль оси </a:t>
                </a:r>
                <a:r>
                  <a:rPr lang="en-US" sz="22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 скоростью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и</m:t>
                        </m:r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з</m:t>
                        </m:r>
                      </m:sub>
                    </m:sSub>
                  </m:oMath>
                </a14:m>
                <a:r>
                  <a:rPr lang="ru-RU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эксп</m:t>
                        </m:r>
                      </m:sub>
                    </m:sSub>
                    <m:r>
                      <a:rPr lang="ru-RU" sz="22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2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ru-RU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ru-RU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время экспонирования, обратно пропорционально значению показателя выдержки.</a:t>
                </a:r>
                <a:endParaRPr lang="ru-RU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Начальное положение края в момент начала экспонирования </a:t>
                </a:r>
                <a:r>
                  <a:rPr lang="en-US" sz="22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2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a.</a:t>
                </a:r>
                <a:endParaRPr lang="ru-RU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22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Конечное положение края в момент окончания экспонирования</a:t>
                </a:r>
                <a:r>
                  <a:rPr lang="ru-RU" sz="22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22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2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b.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и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з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эксп</m:t>
                          </m:r>
                        </m:sub>
                      </m:sSub>
                    </m:oMath>
                  </m:oMathPara>
                </a14:m>
                <a:endParaRPr lang="ru-RU" sz="2400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kern="10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200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5F2723-09F1-47E1-F8B9-D150CF93A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60957"/>
                <a:ext cx="12192000" cy="4019177"/>
              </a:xfrm>
              <a:prstGeom prst="rect">
                <a:avLst/>
              </a:prstGeom>
              <a:blipFill>
                <a:blip r:embed="rId2"/>
                <a:stretch>
                  <a:fillRect l="-650" t="-10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0BAA1C-C8A8-AFE9-93D9-473AA694F7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19852"/>
            <a:ext cx="6095999" cy="22443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8324CE-97B7-A883-7877-D5479EC99D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982" y="4344909"/>
            <a:ext cx="6022019" cy="2202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A1A848-3E15-9846-64EC-8455D44FF40A}"/>
              </a:ext>
            </a:extLst>
          </p:cNvPr>
          <p:cNvSpPr txBox="1"/>
          <p:nvPr/>
        </p:nvSpPr>
        <p:spPr>
          <a:xfrm>
            <a:off x="11353799" y="6092765"/>
            <a:ext cx="497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246949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9607E-10E9-6FD3-6A09-860F90DD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998E54-E23A-7644-F3CF-6AAC53D8E7CB}"/>
              </a:ext>
            </a:extLst>
          </p:cNvPr>
          <p:cNvSpPr txBox="1"/>
          <p:nvPr/>
        </p:nvSpPr>
        <p:spPr>
          <a:xfrm>
            <a:off x="11353799" y="6092765"/>
            <a:ext cx="497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CA33307E-4668-A4BD-FFA9-68A56462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022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задания 3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D6C9AB-67F5-511C-F22A-0228E8A2F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46" y="902233"/>
            <a:ext cx="10715718" cy="560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69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D632B-D835-8FB4-3863-4B784D1C6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C1F58F5-85F5-F2A1-359D-6F0B9CBEB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8093" y="1083850"/>
            <a:ext cx="9975812" cy="52274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3881FB-D8AF-4D93-8D87-70891872DE2A}"/>
              </a:ext>
            </a:extLst>
          </p:cNvPr>
          <p:cNvSpPr txBox="1"/>
          <p:nvPr/>
        </p:nvSpPr>
        <p:spPr>
          <a:xfrm>
            <a:off x="11353799" y="6092765"/>
            <a:ext cx="497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953B8DC-A2D5-38B6-1DB0-A1EA1F5DB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"/>
            <a:ext cx="10515600" cy="902232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теории</a:t>
            </a:r>
          </a:p>
        </p:txBody>
      </p:sp>
    </p:spTree>
    <p:extLst>
      <p:ext uri="{BB962C8B-B14F-4D97-AF65-F5344CB8AC3E}">
        <p14:creationId xmlns:p14="http://schemas.microsoft.com/office/powerpoint/2010/main" val="4235982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CF3247-A859-D1E1-FE8B-F7D592BB9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BD3E7E-59D6-1506-BA32-7BB96AF10486}"/>
              </a:ext>
            </a:extLst>
          </p:cNvPr>
          <p:cNvSpPr txBox="1"/>
          <p:nvPr/>
        </p:nvSpPr>
        <p:spPr>
          <a:xfrm>
            <a:off x="838200" y="1325563"/>
            <a:ext cx="1121249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программа для расчета пограничной кривой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Times New Roman" panose="02020603050405020304" pitchFamily="18" charset="0"/>
              <a:buChar char="—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Статический край.</a:t>
            </a:r>
          </a:p>
          <a:p>
            <a:pPr marL="914400" lvl="1" indent="-457200">
              <a:buFont typeface="Times New Roman" panose="02020603050405020304" pitchFamily="18" charset="0"/>
              <a:buChar char="—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Размытый край.</a:t>
            </a:r>
          </a:p>
          <a:p>
            <a:pPr marL="914400" lvl="1" indent="-457200">
              <a:buFont typeface="Times New Roman" panose="02020603050405020304" pitchFamily="18" charset="0"/>
              <a:buChar char="—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край.</a:t>
            </a:r>
          </a:p>
          <a:p>
            <a:pPr lvl="1"/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выполнения программы представлены в графическом и табличном виде.</a:t>
            </a:r>
          </a:p>
          <a:p>
            <a:pPr marL="457200" indent="-457200">
              <a:buFont typeface="+mj-lt"/>
              <a:buAutoNum type="arabicPeriod"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F70208-8959-BD9E-9B29-56CD8BF08192}"/>
              </a:ext>
            </a:extLst>
          </p:cNvPr>
          <p:cNvSpPr txBox="1"/>
          <p:nvPr/>
        </p:nvSpPr>
        <p:spPr>
          <a:xfrm>
            <a:off x="11353799" y="6092765"/>
            <a:ext cx="4978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60290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3096D-FD25-DF82-26F7-2168F312C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267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E10D0-FC00-65CD-1B81-413EA08E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5"/>
            <a:ext cx="10515600" cy="95623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E7279-D4CA-4141-228E-C264CAAB3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6741"/>
            <a:ext cx="10515600" cy="401613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математических моделей преобразования оптического изображения, формируемого объективом, и светочувствительной матрицей.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выбор пограничной кривой для оценки качества изображения.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для расчета параметров пограничной кривой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разработанной программы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C68BA0-0BED-F7D0-163C-749E4B46140E}"/>
              </a:ext>
            </a:extLst>
          </p:cNvPr>
          <p:cNvSpPr txBox="1"/>
          <p:nvPr/>
        </p:nvSpPr>
        <p:spPr>
          <a:xfrm>
            <a:off x="838200" y="1496972"/>
            <a:ext cx="10515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 разработать программу для расчета и анализа параметров пограничной кривой цифрового изображения.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9E6E2-FCB3-7F2F-8E0C-69BD30371182}"/>
              </a:ext>
            </a:extLst>
          </p:cNvPr>
          <p:cNvSpPr txBox="1"/>
          <p:nvPr/>
        </p:nvSpPr>
        <p:spPr>
          <a:xfrm>
            <a:off x="11353799" y="6092765"/>
            <a:ext cx="302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9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8F080-BEFA-DCEB-A7BE-77A8AA29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973312C-03A4-4F78-71B1-7B074FEBF013}"/>
              </a:ext>
            </a:extLst>
          </p:cNvPr>
          <p:cNvSpPr txBox="1"/>
          <p:nvPr/>
        </p:nvSpPr>
        <p:spPr>
          <a:xfrm>
            <a:off x="11353799" y="6092765"/>
            <a:ext cx="302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78F16F64-B28D-174D-E5B9-2BCC4471B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5"/>
            <a:ext cx="10515600" cy="572856"/>
          </a:xfrm>
        </p:spPr>
        <p:txBody>
          <a:bodyPr>
            <a:normAutofit/>
          </a:bodyPr>
          <a:lstStyle/>
          <a:p>
            <a:pPr algn="ctr"/>
            <a:r>
              <a:rPr lang="ru-RU" sz="3200" kern="1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Расчет дискретных значений экспозиций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177989-3F1D-0835-29D0-3DD69ED79B09}"/>
                  </a:ext>
                </a:extLst>
              </p:cNvPr>
              <p:cNvSpPr txBox="1"/>
              <p:nvPr/>
            </p:nvSpPr>
            <p:spPr>
              <a:xfrm>
                <a:off x="0" y="811637"/>
                <a:ext cx="12192000" cy="1264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lang="ru-RU" sz="2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ап</m:t>
                              </m:r>
                            </m:sub>
                            <m:sup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limLoc m:val="subSup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экс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экс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nary>
                            <m:naryPr>
                              <m:limLoc m:val="subSup"/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ап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endChr m:val=""/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ш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ап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endChr m:val=""/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ш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ап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endChr m:val=""/>
                                      <m:ctrlP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ru-RU" sz="2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ru-RU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ш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ап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endChr m:val=""/>
                                      <m:ctrlP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ru-RU" sz="2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ru-RU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ш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оп</m:t>
                                      </m:r>
                                    </m:sub>
                                    <m:sup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Sup>
                                    <m:sSubSup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об</m:t>
                                      </m:r>
                                    </m:sub>
                                    <m:sup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𝑑𝑥𝑑𝑦𝑑𝑡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ru-RU" sz="26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177989-3F1D-0835-29D0-3DD69ED79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1637"/>
                <a:ext cx="12192000" cy="12643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AB1F46-DFE9-BF26-9C08-20068CF76379}"/>
                  </a:ext>
                </a:extLst>
              </p:cNvPr>
              <p:cNvSpPr txBox="1"/>
              <p:nvPr/>
            </p:nvSpPr>
            <p:spPr>
              <a:xfrm>
                <a:off x="136864" y="2715537"/>
                <a:ext cx="5423517" cy="3982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4958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экс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время экспонирования</a:t>
                </a:r>
                <a:endParaRPr lang="ru-RU" sz="1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ап</m:t>
                        </m:r>
                      </m:sub>
                    </m:sSub>
                  </m:oMath>
                </a14:m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ширина апертуры фотодиода</a:t>
                </a:r>
                <a:endParaRPr lang="ru-RU" sz="1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ru-RU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ш</m:t>
                        </m:r>
                      </m:sub>
                    </m:sSub>
                  </m:oMath>
                </a14:m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шаг дискретизации </a:t>
                </a:r>
                <a:endParaRPr lang="ru-RU" sz="1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высота полета</a:t>
                </a:r>
                <a:endParaRPr lang="ru-RU" sz="14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en-US" sz="18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– скорость летательного аппарата</a:t>
                </a:r>
                <a:endParaRPr lang="en-US" sz="1800" kern="1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44958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оп</m:t>
                        </m:r>
                      </m:sub>
                    </m:sSub>
                  </m:oMath>
                </a14:m>
                <a:r>
                  <a:rPr lang="ru-RU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распределение освещённости, построенное объективом</a:t>
                </a:r>
                <a:endParaRPr lang="ru-RU" i="1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ru-RU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об</m:t>
                        </m:r>
                      </m:sub>
                    </m:sSub>
                  </m:oMath>
                </a14:m>
                <a:r>
                  <a:rPr lang="en-US" i="1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kern="1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характеристика обтюрации </a:t>
                </a:r>
                <a:endParaRPr lang="ru-RU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AB1F46-DFE9-BF26-9C08-20068CF76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4" y="2715537"/>
                <a:ext cx="5423517" cy="3982116"/>
              </a:xfrm>
              <a:prstGeom prst="rect">
                <a:avLst/>
              </a:prstGeom>
              <a:blipFill>
                <a:blip r:embed="rId4"/>
                <a:stretch>
                  <a:fillRect l="-899" r="-1011" b="-13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CB6639-2CA3-C486-67AB-4A95A9B719ED}"/>
                  </a:ext>
                </a:extLst>
              </p:cNvPr>
              <p:cNvSpPr txBox="1"/>
              <p:nvPr/>
            </p:nvSpPr>
            <p:spPr>
              <a:xfrm>
                <a:off x="5560381" y="2891512"/>
                <a:ext cx="6096000" cy="2121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49580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8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Скорость перемещения оптического изображения относительно светочувствительной матрицы</a:t>
                </a:r>
                <a:endParaRPr lang="ru-RU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4958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20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ru-RU" sz="2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из</m:t>
                          </m:r>
                        </m:sub>
                      </m:sSub>
                      <m:r>
                        <a:rPr lang="ru-RU" sz="2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ru-RU" sz="2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  <m:r>
                            <a:rPr lang="ru-RU" sz="2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∙ </m:t>
                          </m:r>
                          <m:r>
                            <a:rPr lang="en-US" sz="2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ru-RU" sz="2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ru-RU" sz="22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den>
                      </m:f>
                      <m:r>
                        <a:rPr lang="ru-RU" sz="22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22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CB6639-2CA3-C486-67AB-4A95A9B71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381" y="2891512"/>
                <a:ext cx="6096000" cy="2121286"/>
              </a:xfrm>
              <a:prstGeom prst="rect">
                <a:avLst/>
              </a:prstGeom>
              <a:blipFill>
                <a:blip r:embed="rId5"/>
                <a:stretch>
                  <a:fillRect l="-800" r="-9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FC3548-EA2F-D8A2-2CA5-BCE285D2D5F7}"/>
                  </a:ext>
                </a:extLst>
              </p:cNvPr>
              <p:cNvSpPr txBox="1"/>
              <p:nvPr/>
            </p:nvSpPr>
            <p:spPr>
              <a:xfrm>
                <a:off x="3697180" y="4800090"/>
                <a:ext cx="6094520" cy="17057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kern="1400" spc="-5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Размер изображения</a:t>
                </a:r>
                <a:endParaRPr lang="ru-RU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 kern="1400" spc="-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f>
                            <m:fPr>
                              <m:ctrlPr>
                                <a:rPr lang="ru-RU" sz="2200" i="1" kern="1400" spc="-5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200" i="1" kern="1400" spc="-5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sz="2200" i="1" kern="1400" spc="-5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sz="2200" i="1" kern="1400" spc="-5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den>
                          </m:f>
                          <m:r>
                            <a:rPr lang="ru-RU" sz="2200" i="1" kern="1400" spc="-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2200" i="1" kern="1400" spc="-5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ru-RU" sz="2200" i="1" kern="1400" spc="-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2200" i="1" kern="1400" spc="-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200" i="1" kern="1400" spc="-5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200" i="1" kern="1400" spc="-5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ru-RU" sz="2200" i="1" kern="1400" spc="-5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ru-RU" sz="22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FC3548-EA2F-D8A2-2CA5-BCE285D2D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180" y="4800090"/>
                <a:ext cx="6094520" cy="1705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731BFC-1B27-1445-442C-BE02B4D1B151}"/>
                  </a:ext>
                </a:extLst>
              </p:cNvPr>
              <p:cNvSpPr txBox="1"/>
              <p:nvPr/>
            </p:nvSpPr>
            <p:spPr>
              <a:xfrm>
                <a:off x="6743700" y="4872259"/>
                <a:ext cx="6096000" cy="1400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Частота дискретизации</a:t>
                </a:r>
              </a:p>
              <a:p>
                <a:pPr algn="ctr"/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ru-RU" sz="240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д</m:t>
                              </m:r>
                            </m:sub>
                          </m:sSub>
                          <m:r>
                            <a:rPr lang="ru-RU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ru-RU" sz="240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ш</m:t>
                                  </m:r>
                                </m:sub>
                              </m:sSub>
                            </m:den>
                          </m:f>
                        </m:e>
                      </m:eqAr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731BFC-1B27-1445-442C-BE02B4D1B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3700" y="4872259"/>
                <a:ext cx="6096000" cy="1400640"/>
              </a:xfrm>
              <a:prstGeom prst="rect">
                <a:avLst/>
              </a:prstGeom>
              <a:blipFill>
                <a:blip r:embed="rId7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359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E4D04-4096-93E9-5A63-D5548CC81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2188CE1-A7E7-1EAC-BE0E-6CD193064B7E}"/>
              </a:ext>
            </a:extLst>
          </p:cNvPr>
          <p:cNvSpPr txBox="1"/>
          <p:nvPr/>
        </p:nvSpPr>
        <p:spPr>
          <a:xfrm>
            <a:off x="11353799" y="6092765"/>
            <a:ext cx="302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EBD47-3018-1796-6BB2-7D6FD57D2EB6}"/>
                  </a:ext>
                </a:extLst>
              </p:cNvPr>
              <p:cNvSpPr txBox="1"/>
              <p:nvPr/>
            </p:nvSpPr>
            <p:spPr>
              <a:xfrm>
                <a:off x="0" y="331320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3EBD47-3018-1796-6BB2-7D6FD57D2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13208"/>
                <a:ext cx="60960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D45D87-2CBB-4E91-883A-FFA9E61853C6}"/>
                  </a:ext>
                </a:extLst>
              </p:cNvPr>
              <p:cNvSpPr txBox="1"/>
              <p:nvPr/>
            </p:nvSpPr>
            <p:spPr>
              <a:xfrm>
                <a:off x="134275" y="3298987"/>
                <a:ext cx="5560381" cy="21296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об</m:t>
                          </m:r>
                        </m:sub>
                        <m:sup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ru-RU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220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ru-RU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2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200">
                                  <a:latin typeface="Cambria Math" panose="02040503050406030204" pitchFamily="18" charset="0"/>
                                </a:rPr>
                                <m:t>экс</m:t>
                              </m:r>
                            </m:sub>
                          </m:sSub>
                        </m:den>
                      </m:f>
                      <m:r>
                        <a:rPr lang="ru-RU" sz="2200" i="1" kern="1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ru-RU" sz="2200" i="0" smtClean="0">
                          <a:latin typeface="Cambria Math" panose="02040503050406030204" pitchFamily="18" charset="0"/>
                        </a:rPr>
                        <m:t>rect</m:t>
                      </m:r>
                      <m:d>
                        <m:dPr>
                          <m:ctrlPr>
                            <a:rPr lang="ru-RU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u-RU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&amp;1 при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ru-RU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экс</m:t>
                                      </m:r>
                                    </m:sub>
                                  </m:sSub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 при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ru-RU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экс</m:t>
                                      </m:r>
                                    </m:sub>
                                  </m:sSub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&amp;0 при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ru-RU" sz="2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ru-RU" sz="2200" i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f>
                                <m:fPr>
                                  <m:ctrlPr>
                                    <a:rPr lang="ru-RU" sz="2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2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ru-RU" sz="2200" i="0">
                                          <a:latin typeface="Cambria Math" panose="02040503050406030204" pitchFamily="18" charset="0"/>
                                        </a:rPr>
                                        <m:t>экс</m:t>
                                      </m:r>
                                    </m:sub>
                                  </m:sSub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ru-RU" sz="22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lang="ru-RU" sz="2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ED45D87-2CBB-4E91-883A-FFA9E618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5" y="3298987"/>
                <a:ext cx="5560381" cy="21296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39CC68-85FA-40D8-2610-3FD6534114F1}"/>
                  </a:ext>
                </a:extLst>
              </p:cNvPr>
              <p:cNvSpPr txBox="1"/>
              <p:nvPr/>
            </p:nvSpPr>
            <p:spPr>
              <a:xfrm>
                <a:off x="5694656" y="2634895"/>
                <a:ext cx="6094520" cy="3457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Формула для апертурной характеристики пикселя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ru-RU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ru-RU" sz="2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ru-RU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п</m:t>
                                  </m:r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ри 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f>
                                    <m:f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ru-RU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ап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п</m:t>
                                  </m:r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ри 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ru-RU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ап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п</m:t>
                                  </m:r>
                                  <m:r>
                                    <a:rPr lang="ru-RU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ри 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f>
                                    <m:fPr>
                                      <m:ctrlPr>
                                        <a:rPr lang="ru-RU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ru-RU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  <m:sup>
                                          <m:r>
                                            <a:rPr lang="ru-RU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ап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r>
                                        <a:rPr lang="en-US" sz="2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  <m:r>
                            <a:rPr lang="en-US" sz="2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ru-RU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горизонтальная пространственная координата в плоскости светочувствительного слоя матрицы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39CC68-85FA-40D8-2610-3FD653411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656" y="2634895"/>
                <a:ext cx="6094520" cy="3457870"/>
              </a:xfrm>
              <a:prstGeom prst="rect">
                <a:avLst/>
              </a:prstGeom>
              <a:blipFill>
                <a:blip r:embed="rId4"/>
                <a:stretch>
                  <a:fillRect b="-19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E8315A5E-86DA-6F7D-14F1-B2536C2179FA}"/>
              </a:ext>
            </a:extLst>
          </p:cNvPr>
          <p:cNvSpPr txBox="1">
            <a:spLocks/>
          </p:cNvSpPr>
          <p:nvPr/>
        </p:nvSpPr>
        <p:spPr>
          <a:xfrm>
            <a:off x="838200" y="12245"/>
            <a:ext cx="10515600" cy="5728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kern="1400" spc="-5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Расчет дискретных значений экспозиций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B79C62-41A1-753F-B692-EB3797D6E976}"/>
                  </a:ext>
                </a:extLst>
              </p:cNvPr>
              <p:cNvSpPr txBox="1"/>
              <p:nvPr/>
            </p:nvSpPr>
            <p:spPr>
              <a:xfrm>
                <a:off x="0" y="811637"/>
                <a:ext cx="12192000" cy="1264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4</m:t>
                          </m:r>
                          <m:sSubSup>
                            <m:sSubSupPr>
                              <m:ctrlPr>
                                <a:rPr lang="ru-RU" sz="2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ап</m:t>
                              </m:r>
                            </m:sub>
                            <m:sup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nary>
                        <m:naryPr>
                          <m:limLoc m:val="subSup"/>
                          <m:ctrlPr>
                            <a:rPr lang="ru-RU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экс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ru-RU" sz="26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экс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nary>
                            <m:naryPr>
                              <m:limLoc m:val="subSup"/>
                              <m:ctrlPr>
                                <a:rPr lang="ru-RU" sz="2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ru-RU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ап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endChr m:val=""/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ш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  <m:sup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ru-RU" sz="2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ап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ru-RU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endChr m:val=""/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sSub>
                                    <m:sSub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ш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  <m:e>
                              <m:nary>
                                <m:naryPr>
                                  <m:limLoc m:val="subSup"/>
                                  <m:ctrlP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ап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endChr m:val=""/>
                                      <m:ctrlP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ru-RU" sz="2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ru-RU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ш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  <m:sup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ап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endChr m:val=""/>
                                      <m:ctrlP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sSub>
                                        <m:sSubPr>
                                          <m:ctrlPr>
                                            <a:rPr lang="ru-RU" sz="26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ru-RU" sz="2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ru-RU" sz="2600" i="1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ru-RU" sz="2600" i="1">
                                              <a:latin typeface="Cambria Math" panose="02040503050406030204" pitchFamily="18" charset="0"/>
                                            </a:rPr>
                                            <m:t>ш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  <m:e>
                                  <m:sSubSup>
                                    <m:sSubSup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оп</m:t>
                                      </m:r>
                                    </m:sub>
                                    <m:sup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sSubSup>
                                    <m:sSubSupPr>
                                      <m:ctrlPr>
                                        <a:rPr lang="ru-RU" sz="26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600" b="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об</m:t>
                                      </m:r>
                                    </m:sub>
                                    <m:sup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ru-RU" sz="2600" i="1">
                                      <a:latin typeface="Cambria Math" panose="02040503050406030204" pitchFamily="18" charset="0"/>
                                    </a:rPr>
                                    <m:t>𝑑𝑥𝑑𝑦𝑑𝑡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ru-RU" sz="26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BB79C62-41A1-753F-B692-EB3797D6E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1637"/>
                <a:ext cx="12192000" cy="12643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89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55EDF-0C67-9FC1-2F9C-FBFBA6CF0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4F70481-9C66-512F-DA53-DBE06FF6108A}"/>
              </a:ext>
            </a:extLst>
          </p:cNvPr>
          <p:cNvSpPr txBox="1"/>
          <p:nvPr/>
        </p:nvSpPr>
        <p:spPr>
          <a:xfrm>
            <a:off x="11353799" y="6092765"/>
            <a:ext cx="302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E43BE82-3027-D2BF-BC03-C3E261AF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45"/>
            <a:ext cx="10515600" cy="95623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качества изображения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4851C-210B-C87E-B2DB-D4CE5BAB1B0F}"/>
              </a:ext>
            </a:extLst>
          </p:cNvPr>
          <p:cNvSpPr txBox="1"/>
          <p:nvPr/>
        </p:nvSpPr>
        <p:spPr>
          <a:xfrm>
            <a:off x="520451" y="1368274"/>
            <a:ext cx="3668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Разрешающая способность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DE5B5F-FFF9-494F-A350-BCBC2FE05E56}"/>
              </a:ext>
            </a:extLst>
          </p:cNvPr>
          <p:cNvSpPr txBox="1"/>
          <p:nvPr/>
        </p:nvSpPr>
        <p:spPr>
          <a:xfrm>
            <a:off x="520451" y="2195262"/>
            <a:ext cx="20596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Резкость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BAA45F-3A56-F74E-2A2E-3EA7CF42AE53}"/>
              </a:ext>
            </a:extLst>
          </p:cNvPr>
          <p:cNvSpPr txBox="1"/>
          <p:nvPr/>
        </p:nvSpPr>
        <p:spPr>
          <a:xfrm>
            <a:off x="520450" y="3983868"/>
            <a:ext cx="30287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Пространственная частотная характеристика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ED2D4-49C9-EBAA-CF17-476F8F75B1DB}"/>
              </a:ext>
            </a:extLst>
          </p:cNvPr>
          <p:cNvSpPr txBox="1"/>
          <p:nvPr/>
        </p:nvSpPr>
        <p:spPr>
          <a:xfrm>
            <a:off x="520450" y="5163509"/>
            <a:ext cx="3028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Пограничная кривая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77418D-4C56-DD85-B5E7-A28A63019BDD}"/>
              </a:ext>
            </a:extLst>
          </p:cNvPr>
          <p:cNvSpPr txBox="1"/>
          <p:nvPr/>
        </p:nvSpPr>
        <p:spPr>
          <a:xfrm>
            <a:off x="520450" y="3081226"/>
            <a:ext cx="3028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рассеяния точки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63C4637-F844-C897-C1DD-656A1F4ED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78" y="1120167"/>
            <a:ext cx="4262610" cy="2304562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7994362-0064-B50C-35F6-1C29512C9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950" y="769974"/>
            <a:ext cx="3028766" cy="285927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15EEC8D-0CDE-7E06-8D1D-F4A076EF2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862" y="3791380"/>
            <a:ext cx="4255026" cy="270149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7A45082-C0CF-7322-E0CF-9F7B093B3F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008" y="3791380"/>
            <a:ext cx="3370650" cy="219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9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9C2AC-D509-27A1-7487-A061DA6B9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B00C8AC-E5E3-CD56-9D26-F50B7DFFEC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665" y="509497"/>
            <a:ext cx="12010670" cy="5839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7295EC-4AB9-52B4-7343-B83CDCCAEF0A}"/>
              </a:ext>
            </a:extLst>
          </p:cNvPr>
          <p:cNvSpPr txBox="1"/>
          <p:nvPr/>
        </p:nvSpPr>
        <p:spPr>
          <a:xfrm>
            <a:off x="11353799" y="6092765"/>
            <a:ext cx="302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7774066-AC31-D669-AB26-100A4C86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19" y="287446"/>
            <a:ext cx="2971061" cy="1325563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Обобщённая функциональная схема</a:t>
            </a:r>
          </a:p>
        </p:txBody>
      </p:sp>
    </p:spTree>
    <p:extLst>
      <p:ext uri="{BB962C8B-B14F-4D97-AF65-F5344CB8AC3E}">
        <p14:creationId xmlns:p14="http://schemas.microsoft.com/office/powerpoint/2010/main" val="3536236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49ECD-B7B8-D1A8-043D-125CF49BF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559594-C9A7-12B7-AAFC-2EE5BE670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3190" y="886912"/>
            <a:ext cx="10180609" cy="5837923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53320-F471-897C-61F9-76A34C3B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619" y="287446"/>
            <a:ext cx="2971061" cy="1325563"/>
          </a:xfrm>
        </p:spPr>
        <p:txBody>
          <a:bodyPr>
            <a:normAutofit fontScale="90000"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Фрагмент функциональной схемы выполнения задания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454C7-A693-E20F-5192-4668DFACB5E4}"/>
              </a:ext>
            </a:extLst>
          </p:cNvPr>
          <p:cNvSpPr txBox="1"/>
          <p:nvPr/>
        </p:nvSpPr>
        <p:spPr>
          <a:xfrm>
            <a:off x="11353799" y="6092765"/>
            <a:ext cx="302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51407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6CF7D2E-ABF3-E3C0-A729-AC060DD70D01}"/>
              </a:ext>
            </a:extLst>
          </p:cNvPr>
          <p:cNvSpPr txBox="1"/>
          <p:nvPr/>
        </p:nvSpPr>
        <p:spPr>
          <a:xfrm>
            <a:off x="11353799" y="6092765"/>
            <a:ext cx="302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BB394F2-8C3E-BFF1-6812-B57F35A51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4225" y="837197"/>
            <a:ext cx="9883547" cy="5183604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D598153-8B06-CA67-8DED-6D19E735B48D}"/>
              </a:ext>
            </a:extLst>
          </p:cNvPr>
          <p:cNvSpPr txBox="1">
            <a:spLocks/>
          </p:cNvSpPr>
          <p:nvPr/>
        </p:nvSpPr>
        <p:spPr>
          <a:xfrm>
            <a:off x="838199" y="1"/>
            <a:ext cx="10515600" cy="90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главного меню</a:t>
            </a:r>
          </a:p>
        </p:txBody>
      </p:sp>
    </p:spTree>
    <p:extLst>
      <p:ext uri="{BB962C8B-B14F-4D97-AF65-F5344CB8AC3E}">
        <p14:creationId xmlns:p14="http://schemas.microsoft.com/office/powerpoint/2010/main" val="210053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D8DD634-887F-714B-D35D-AF04975AB967}"/>
              </a:ext>
            </a:extLst>
          </p:cNvPr>
          <p:cNvSpPr txBox="1">
            <a:spLocks/>
          </p:cNvSpPr>
          <p:nvPr/>
        </p:nvSpPr>
        <p:spPr>
          <a:xfrm>
            <a:off x="838199" y="1"/>
            <a:ext cx="10515600" cy="902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E412C-E157-CBEC-D50F-940043DEF737}"/>
                  </a:ext>
                </a:extLst>
              </p:cNvPr>
              <p:cNvSpPr txBox="1"/>
              <p:nvPr/>
            </p:nvSpPr>
            <p:spPr>
              <a:xfrm>
                <a:off x="-1" y="802306"/>
                <a:ext cx="12191999" cy="58850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2200" kern="1400" spc="-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Исходные данные : </a:t>
                </a:r>
                <a:r>
                  <a:rPr lang="en-US" sz="2200" i="1" kern="1400" spc="-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sz="2200" kern="1400" spc="-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0</a:t>
                </a:r>
                <a:r>
                  <a:rPr lang="ru-RU" sz="2200" kern="1400" spc="-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объектив идеальный, край изображения объекта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ru-RU" sz="2200" kern="1400" spc="-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перпендикулярен</a:t>
                </a:r>
                <a:r>
                  <a:rPr lang="en-US" sz="2200" kern="1400" spc="-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200" kern="1400" spc="-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оси </a:t>
                </a:r>
                <a:r>
                  <a:rPr lang="en-US" sz="2200" i="1" kern="1400" spc="-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kern="1400" spc="-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ru-RU" sz="2200" kern="1400" spc="-5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kern="1400" spc="-5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en-US" sz="2200" i="1" kern="1400" spc="-5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′(</m:t>
                      </m:r>
                      <m:r>
                        <a:rPr lang="en-US" sz="2200" i="1" kern="1400" spc="-5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sz="2200" i="1" kern="1400" spc="-5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200" i="1" kern="1400" spc="-5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200" i="1" kern="1400" spc="-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200" i="1" kern="1400" spc="-5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 kern="1400" spc="-5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200" i="1" kern="1400" spc="-5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200" i="1" kern="1400" spc="-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при </m:t>
                              </m:r>
                              <m:r>
                                <a:rPr lang="en-US" sz="2200" i="1" kern="1400" spc="-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200" i="1" kern="1400" spc="-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sz="2200" i="1" kern="1400" spc="-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200" i="1" kern="1400" spc="-5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200" i="1" kern="1400" spc="-5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200" i="1" kern="1400" spc="-5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200" i="1" kern="1400" spc="-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при </m:t>
                              </m:r>
                              <m:r>
                                <a:rPr lang="en-US" sz="2200" i="1" kern="1400" spc="-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ru-RU" sz="2200" i="1" kern="1400" spc="-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  <m:r>
                                <a:rPr lang="en-US" sz="2200" i="1" kern="1400" spc="-5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200" i="1" kern="1400" spc="-5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r>
                        <a:rPr lang="ru-RU" sz="22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ru-RU" sz="2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ru-RU" sz="22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2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п</m:t>
                              </m:r>
                              <m:r>
                                <a:rPr lang="ru-RU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ри </m:t>
                              </m:r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RU" sz="22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ап</m:t>
                                      </m:r>
                                    </m:sub>
                                  </m:sSub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2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22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  <m:sub>
                                              <m:r>
                                                <a:rPr lang="ru-RU" sz="22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ап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ru-RU" sz="2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 − </m:t>
                                      </m:r>
                                      <m:sSub>
                                        <m:sSubPr>
                                          <m:ctrlPr>
                                            <a:rPr lang="ru-RU" sz="2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ru-RU" sz="2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ш</m:t>
                                          </m:r>
                                        </m:sub>
                                      </m:sSub>
                                      <m: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ru-RU" sz="2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ru-RU" sz="2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𝑎</m:t>
                                          </m:r>
                                        </m:sub>
                                      </m:sSub>
                                      <m: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− </m:t>
                                      </m:r>
                                      <m:r>
                                        <a:rPr lang="en-US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+(</m:t>
                                  </m:r>
                                  <m:f>
                                    <m:fPr>
                                      <m:ctrlP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ru-RU" sz="2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ru-RU" sz="22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ап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ш</m:t>
                                      </m:r>
                                    </m:sub>
                                  </m:sSub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sSub>
                                    <m:sSubPr>
                                      <m:ctrlP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 </m:t>
                                  </m:r>
                                  <m:r>
                                    <a:rPr lang="en-US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))</m:t>
                                  </m:r>
                                  <m:sSub>
                                    <m:sSubPr>
                                      <m:ctrlP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ru-RU" sz="2200" i="1" kern="100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ru-RU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при </m:t>
                              </m:r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=</m:t>
                              </m:r>
                              <m:sSub>
                                <m:sSubPr>
                                  <m:ctrlP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ru-RU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при </m:t>
                              </m:r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sz="22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&gt;</m:t>
                              </m:r>
                              <m:sSub>
                                <m:sSubPr>
                                  <m:ctrlP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ru-RU" sz="22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u-RU" sz="2200" i="1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22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22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ru-RU" sz="20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ru-RU" sz="20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ru-RU" sz="20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ru-RU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0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ru-RU" sz="2000" i="1" kern="1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ш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ru-RU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sSub>
                              <m:sSubPr>
                                <m:ctrlPr>
                                  <a:rPr lang="ru-RU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ru-RU" sz="2000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ш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ru-RU" sz="2000" i="1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kern="1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– номер фотодиода, через который будет проходить граница перехода освещенностей.</a:t>
                </a:r>
                <a:endParaRPr lang="ru-RU" sz="2000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79E412C-E157-CBEC-D50F-940043DEF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802306"/>
                <a:ext cx="12191999" cy="5885009"/>
              </a:xfrm>
              <a:prstGeom prst="rect">
                <a:avLst/>
              </a:prstGeom>
              <a:blipFill>
                <a:blip r:embed="rId2"/>
                <a:stretch>
                  <a:fillRect l="-650" t="-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F172BE2-7434-3363-25C4-EB11E0DF4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3277066"/>
            <a:ext cx="12192000" cy="2208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62EB60-FBD8-EF6E-EFB0-5BB3565D140A}"/>
              </a:ext>
            </a:extLst>
          </p:cNvPr>
          <p:cNvSpPr txBox="1"/>
          <p:nvPr/>
        </p:nvSpPr>
        <p:spPr>
          <a:xfrm>
            <a:off x="11353799" y="6092765"/>
            <a:ext cx="302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726680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2252</TotalTime>
  <Words>461</Words>
  <Application>Microsoft Office PowerPoint</Application>
  <PresentationFormat>Широкоэкранный</PresentationFormat>
  <Paragraphs>112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Цель и задачи</vt:lpstr>
      <vt:lpstr>Расчет дискретных значений экспозиций</vt:lpstr>
      <vt:lpstr>Презентация PowerPoint</vt:lpstr>
      <vt:lpstr>Параметры качества изображения</vt:lpstr>
      <vt:lpstr>Обобщённая функциональная схема</vt:lpstr>
      <vt:lpstr>Фрагмент функциональной схемы выполнения задания</vt:lpstr>
      <vt:lpstr>Презентация PowerPoint</vt:lpstr>
      <vt:lpstr>Презентация PowerPoint</vt:lpstr>
      <vt:lpstr>Презентация PowerPoint</vt:lpstr>
      <vt:lpstr>Презентация PowerPoint</vt:lpstr>
      <vt:lpstr>Интерфейс задания 2</vt:lpstr>
      <vt:lpstr>Презентация PowerPoint</vt:lpstr>
      <vt:lpstr>Интерфейс задания 3</vt:lpstr>
      <vt:lpstr>Интерфейс теории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28</cp:revision>
  <dcterms:created xsi:type="dcterms:W3CDTF">2025-06-05T15:24:46Z</dcterms:created>
  <dcterms:modified xsi:type="dcterms:W3CDTF">2025-06-25T03:11:21Z</dcterms:modified>
</cp:coreProperties>
</file>