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p:cViewPr varScale="1">
        <p:scale>
          <a:sx n="110" d="100"/>
          <a:sy n="110" d="100"/>
        </p:scale>
        <p:origin x="632"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509114"/>
          </a:xfrm>
          <a:prstGeom prst="rect">
            <a:avLst/>
          </a:prstGeom>
        </p:spPr>
        <p:txBody>
          <a:bodyPr vert="horz" wrap="square" lIns="0" tIns="16510" rIns="0" bIns="0" rtlCol="0">
            <a:spAutoFit/>
          </a:bodyPr>
          <a:lstStyle/>
          <a:p>
            <a:pPr marL="3213735">
              <a:lnSpc>
                <a:spcPct val="100000"/>
              </a:lnSpc>
              <a:spcBef>
                <a:spcPts val="130"/>
              </a:spcBef>
            </a:pPr>
            <a:r>
              <a:rPr lang="en-US" spc="15" dirty="0"/>
              <a:t>Mohit S</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72549EDE-ECD4-AB64-01CD-0255777B6333}"/>
              </a:ext>
            </a:extLst>
          </p:cNvPr>
          <p:cNvPicPr>
            <a:picLocks noChangeAspect="1"/>
          </p:cNvPicPr>
          <p:nvPr/>
        </p:nvPicPr>
        <p:blipFill>
          <a:blip r:embed="rId3"/>
          <a:stretch>
            <a:fillRect/>
          </a:stretch>
        </p:blipFill>
        <p:spPr>
          <a:xfrm>
            <a:off x="657216" y="3810000"/>
            <a:ext cx="5328268" cy="2176462"/>
          </a:xfrm>
          <a:prstGeom prst="rect">
            <a:avLst/>
          </a:prstGeom>
        </p:spPr>
      </p:pic>
      <p:sp>
        <p:nvSpPr>
          <p:cNvPr id="11" name="TextBox 10">
            <a:extLst>
              <a:ext uri="{FF2B5EF4-FFF2-40B4-BE49-F238E27FC236}">
                <a16:creationId xmlns:a16="http://schemas.microsoft.com/office/drawing/2014/main" id="{A863A529-B91B-52BD-4143-F4E4ECD885B8}"/>
              </a:ext>
            </a:extLst>
          </p:cNvPr>
          <p:cNvSpPr txBox="1"/>
          <p:nvPr/>
        </p:nvSpPr>
        <p:spPr>
          <a:xfrm>
            <a:off x="738971" y="1297662"/>
            <a:ext cx="7245751" cy="2031325"/>
          </a:xfrm>
          <a:prstGeom prst="rect">
            <a:avLst/>
          </a:prstGeom>
          <a:noFill/>
        </p:spPr>
        <p:txBody>
          <a:bodyPr wrap="square" rtlCol="0">
            <a:spAutoFit/>
          </a:bodyPr>
          <a:lstStyle/>
          <a:p>
            <a:r>
              <a:rPr lang="en-IN" b="0" i="0" dirty="0">
                <a:effectLst/>
                <a:latin typeface="Söhne"/>
              </a:rPr>
              <a:t>The results of our text generation model showcase its effectiveness in generating coherent and contextually appropriate text. Through extensive training and validation, we observed that the model successfully learned intricate language patterns and semantic relationships. When tested with interactive text generation, the model demonstrated its ability to produce meaningful and relevant predictions, seamlessly continuing input sequences with plausible next words.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6589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US" sz="4250" spc="5" dirty="0" err="1"/>
              <a:t>TextGen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3564F2BE-2EA0-BB94-CFC8-19F0AA35D8FA}"/>
              </a:ext>
            </a:extLst>
          </p:cNvPr>
          <p:cNvSpPr txBox="1"/>
          <p:nvPr/>
        </p:nvSpPr>
        <p:spPr>
          <a:xfrm>
            <a:off x="676275" y="2019300"/>
            <a:ext cx="9919716" cy="830997"/>
          </a:xfrm>
          <a:prstGeom prst="rect">
            <a:avLst/>
          </a:prstGeom>
          <a:noFill/>
        </p:spPr>
        <p:txBody>
          <a:bodyPr wrap="square" rtlCol="0">
            <a:spAutoFit/>
          </a:bodyPr>
          <a:lstStyle/>
          <a:p>
            <a:pPr marL="342900" indent="-342900" algn="l">
              <a:buFont typeface="Arial" panose="020B0604020202020204" pitchFamily="34" charset="0"/>
              <a:buChar char="•"/>
            </a:pPr>
            <a:r>
              <a:rPr lang="en-IN" sz="2400" b="0" i="0" dirty="0">
                <a:effectLst/>
                <a:latin typeface="Söhne"/>
              </a:rPr>
              <a:t>Development of a text generation model using TensorFlow and </a:t>
            </a:r>
            <a:r>
              <a:rPr lang="en-IN" sz="2400" b="0" i="0" dirty="0" err="1">
                <a:effectLst/>
                <a:latin typeface="Söhne"/>
              </a:rPr>
              <a:t>Keras</a:t>
            </a:r>
            <a:r>
              <a:rPr lang="en-IN" sz="2400" b="0" i="0" dirty="0">
                <a:effectLst/>
                <a:latin typeface="Söhne"/>
              </a:rPr>
              <a:t>.</a:t>
            </a:r>
          </a:p>
          <a:p>
            <a:pPr marL="342900" indent="-342900" algn="l">
              <a:buFont typeface="Arial" panose="020B0604020202020204" pitchFamily="34" charset="0"/>
              <a:buChar char="•"/>
            </a:pPr>
            <a:r>
              <a:rPr lang="en-IN" sz="2400" b="0" i="0" dirty="0">
                <a:effectLst/>
                <a:latin typeface="Söhne"/>
              </a:rPr>
              <a:t>Focus on predicting the next word in a sequence based on previous words.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11" y="26543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l">
              <a:buFont typeface="Arial" panose="020B0604020202020204" pitchFamily="34" charset="0"/>
              <a:buChar char="•"/>
            </a:pPr>
            <a:endParaRPr lang="en-IN" b="0" i="0" dirty="0">
              <a:solidFill>
                <a:srgbClr val="ECECEC"/>
              </a:solidFill>
              <a:effectLst/>
              <a:latin typeface="Söhne"/>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C8D654E4-B21B-F495-A7F7-8FF1F68EC344}"/>
              </a:ext>
            </a:extLst>
          </p:cNvPr>
          <p:cNvSpPr txBox="1"/>
          <p:nvPr/>
        </p:nvSpPr>
        <p:spPr>
          <a:xfrm>
            <a:off x="1741397" y="1600200"/>
            <a:ext cx="7888377" cy="3539430"/>
          </a:xfrm>
          <a:prstGeom prst="rect">
            <a:avLst/>
          </a:prstGeom>
          <a:noFill/>
        </p:spPr>
        <p:txBody>
          <a:bodyPr wrap="square" rtlCol="0">
            <a:spAutoFit/>
          </a:bodyPr>
          <a:lstStyle/>
          <a:p>
            <a:pPr algn="just">
              <a:buFont typeface="Arial" panose="020B0604020202020204" pitchFamily="34" charset="0"/>
              <a:buChar char="•"/>
            </a:pPr>
            <a:r>
              <a:rPr lang="en-IN" sz="2800" b="0" i="0" dirty="0">
                <a:effectLst/>
                <a:latin typeface="Söhne"/>
              </a:rPr>
              <a:t>Introduction to text generation using TensorFlow and </a:t>
            </a:r>
            <a:r>
              <a:rPr lang="en-IN" sz="2800" b="0" i="0" dirty="0" err="1">
                <a:effectLst/>
                <a:latin typeface="Söhne"/>
              </a:rPr>
              <a:t>Keras</a:t>
            </a:r>
            <a:r>
              <a:rPr lang="en-IN" sz="2800" b="0" i="0" dirty="0">
                <a:effectLst/>
                <a:latin typeface="Söhne"/>
              </a:rPr>
              <a:t>.</a:t>
            </a:r>
          </a:p>
          <a:p>
            <a:pPr algn="just">
              <a:buFont typeface="Arial" panose="020B0604020202020204" pitchFamily="34" charset="0"/>
              <a:buChar char="•"/>
            </a:pPr>
            <a:r>
              <a:rPr lang="en-IN" sz="2800" b="0" i="0" dirty="0">
                <a:effectLst/>
                <a:latin typeface="Söhne"/>
              </a:rPr>
              <a:t>Data </a:t>
            </a:r>
            <a:r>
              <a:rPr lang="en-IN" sz="2800" b="0" i="0" dirty="0" err="1">
                <a:effectLst/>
                <a:latin typeface="Söhne"/>
              </a:rPr>
              <a:t>preprocessing</a:t>
            </a:r>
            <a:r>
              <a:rPr lang="en-IN" sz="2800" b="0" i="0" dirty="0">
                <a:effectLst/>
                <a:latin typeface="Söhne"/>
              </a:rPr>
              <a:t> and model training phases.</a:t>
            </a:r>
          </a:p>
          <a:p>
            <a:pPr algn="just">
              <a:buFont typeface="Arial" panose="020B0604020202020204" pitchFamily="34" charset="0"/>
              <a:buChar char="•"/>
            </a:pPr>
            <a:r>
              <a:rPr lang="en-IN" sz="2800" b="0" i="0" dirty="0">
                <a:effectLst/>
                <a:latin typeface="Söhne"/>
              </a:rPr>
              <a:t>Implementation of interactive text generation system.</a:t>
            </a:r>
          </a:p>
          <a:p>
            <a:pPr algn="just">
              <a:buFont typeface="Arial" panose="020B0604020202020204" pitchFamily="34" charset="0"/>
              <a:buChar char="•"/>
            </a:pPr>
            <a:r>
              <a:rPr lang="en-IN" sz="2800" b="0" i="0" dirty="0">
                <a:effectLst/>
                <a:latin typeface="Söhne"/>
              </a:rPr>
              <a:t>Evaluation of model performance.</a:t>
            </a:r>
          </a:p>
          <a:p>
            <a:pPr algn="just">
              <a:buFont typeface="Arial" panose="020B0604020202020204" pitchFamily="34" charset="0"/>
              <a:buChar char="•"/>
            </a:pPr>
            <a:r>
              <a:rPr lang="en-IN" sz="2800" b="0" i="0" dirty="0">
                <a:effectLst/>
                <a:latin typeface="Söhne"/>
              </a:rPr>
              <a:t>Conclusion and future directions.</a:t>
            </a:r>
          </a:p>
          <a:p>
            <a:pPr algn="just"/>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9FCBF76-5ECC-361F-CF40-39B5FD9675C6}"/>
              </a:ext>
            </a:extLst>
          </p:cNvPr>
          <p:cNvSpPr txBox="1"/>
          <p:nvPr/>
        </p:nvSpPr>
        <p:spPr>
          <a:xfrm>
            <a:off x="676275" y="2438400"/>
            <a:ext cx="7315200" cy="2585323"/>
          </a:xfrm>
          <a:prstGeom prst="rect">
            <a:avLst/>
          </a:prstGeom>
          <a:noFill/>
        </p:spPr>
        <p:txBody>
          <a:bodyPr wrap="square" rtlCol="0">
            <a:spAutoFit/>
          </a:bodyPr>
          <a:lstStyle/>
          <a:p>
            <a:pPr algn="just"/>
            <a:r>
              <a:rPr lang="en-IN" b="0" i="0" dirty="0">
                <a:effectLst/>
                <a:latin typeface="Söhne"/>
              </a:rPr>
              <a:t>Developing a text generation model using TensorFlow and </a:t>
            </a:r>
            <a:r>
              <a:rPr lang="en-IN" b="0" i="0" dirty="0" err="1">
                <a:effectLst/>
                <a:latin typeface="Söhne"/>
              </a:rPr>
              <a:t>Keras</a:t>
            </a:r>
            <a:r>
              <a:rPr lang="en-IN" b="0" i="0" dirty="0">
                <a:effectLst/>
                <a:latin typeface="Söhne"/>
              </a:rPr>
              <a:t> to predict the next word in a sequence based on previous words, aiming to generate coherent and contextually appropriate text. The challenge involves designing an effective neural network architecture, training the model on a suitable dataset, and implementing an interactive text generation system for user interaction. The goal is to showcase the application of deep learning techniques in natural language processing and address the complexities of text generation tasks, including data </a:t>
            </a:r>
            <a:r>
              <a:rPr lang="en-IN" b="0" i="0" dirty="0" err="1">
                <a:effectLst/>
                <a:latin typeface="Söhne"/>
              </a:rPr>
              <a:t>preprocessing</a:t>
            </a:r>
            <a:r>
              <a:rPr lang="en-IN" b="0" i="0" dirty="0">
                <a:effectLst/>
                <a:latin typeface="Söhne"/>
              </a:rPr>
              <a:t>, model training, and evaluation.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DA773275-8817-271E-AF87-3A53AEFF3B59}"/>
              </a:ext>
            </a:extLst>
          </p:cNvPr>
          <p:cNvSpPr txBox="1"/>
          <p:nvPr/>
        </p:nvSpPr>
        <p:spPr>
          <a:xfrm>
            <a:off x="838200" y="2133600"/>
            <a:ext cx="7467600" cy="3970318"/>
          </a:xfrm>
          <a:prstGeom prst="rect">
            <a:avLst/>
          </a:prstGeom>
          <a:noFill/>
        </p:spPr>
        <p:txBody>
          <a:bodyPr wrap="square" rtlCol="0">
            <a:spAutoFit/>
          </a:bodyPr>
          <a:lstStyle/>
          <a:p>
            <a:pPr marL="285750" indent="-285750" algn="just">
              <a:buFont typeface="Arial" panose="020B0604020202020204" pitchFamily="34" charset="0"/>
              <a:buChar char="•"/>
            </a:pPr>
            <a:r>
              <a:rPr lang="en-IN" b="0" i="0" dirty="0">
                <a:effectLst/>
                <a:latin typeface="Söhne"/>
              </a:rPr>
              <a:t>This project focuses on developing a text generation model using TensorFlow and </a:t>
            </a:r>
            <a:r>
              <a:rPr lang="en-IN" b="0" i="0" dirty="0" err="1">
                <a:effectLst/>
                <a:latin typeface="Söhne"/>
              </a:rPr>
              <a:t>Keras</a:t>
            </a:r>
            <a:r>
              <a:rPr lang="en-IN" b="0" i="0" dirty="0">
                <a:effectLst/>
                <a:latin typeface="Söhne"/>
              </a:rPr>
              <a:t>. The primary objective is to predict the next word in a sequence based on previous words, with the aim of generating coherent and contextually appropriate text. </a:t>
            </a:r>
          </a:p>
          <a:p>
            <a:pPr marL="285750" indent="-285750" algn="just">
              <a:buFont typeface="Arial" panose="020B0604020202020204" pitchFamily="34" charset="0"/>
              <a:buChar char="•"/>
            </a:pPr>
            <a:r>
              <a:rPr lang="en-IN" b="0" i="0" dirty="0">
                <a:effectLst/>
                <a:latin typeface="Söhne"/>
              </a:rPr>
              <a:t>The project is divided into two main phases: training the model and utilizing it for interactive text generation. </a:t>
            </a:r>
          </a:p>
          <a:p>
            <a:pPr marL="285750" indent="-285750" algn="just">
              <a:buFont typeface="Arial" panose="020B0604020202020204" pitchFamily="34" charset="0"/>
              <a:buChar char="•"/>
            </a:pPr>
            <a:r>
              <a:rPr lang="en-IN" b="0" i="0" dirty="0">
                <a:effectLst/>
                <a:latin typeface="Söhne"/>
              </a:rPr>
              <a:t>During the training phase, the model is fed with batches of text data, and its performance is evaluated on a validation dataset to select the best-performing model. </a:t>
            </a:r>
          </a:p>
          <a:p>
            <a:pPr marL="285750" indent="-285750" algn="just">
              <a:buFont typeface="Arial" panose="020B0604020202020204" pitchFamily="34" charset="0"/>
              <a:buChar char="•"/>
            </a:pPr>
            <a:r>
              <a:rPr lang="en-IN" b="0" i="0" dirty="0">
                <a:effectLst/>
                <a:latin typeface="Söhne"/>
              </a:rPr>
              <a:t>In the text generation phase, users can input a sequence of words, and the model predicts the next word, enhancing its ability to generate contextually appropriate text.</a:t>
            </a:r>
          </a:p>
          <a:p>
            <a:pPr marL="285750" indent="-285750" algn="just">
              <a:buFont typeface="Arial" panose="020B0604020202020204" pitchFamily="34" charset="0"/>
              <a:buChar char="•"/>
            </a:pPr>
            <a:r>
              <a:rPr lang="en-IN" b="0" i="0" dirty="0">
                <a:effectLst/>
                <a:latin typeface="Söhne"/>
              </a:rPr>
              <a:t>It also highlights the importance of data </a:t>
            </a:r>
            <a:r>
              <a:rPr lang="en-IN" b="0" i="0" dirty="0" err="1">
                <a:effectLst/>
                <a:latin typeface="Söhne"/>
              </a:rPr>
              <a:t>preprocessing</a:t>
            </a:r>
            <a:r>
              <a:rPr lang="en-IN" b="0" i="0" dirty="0">
                <a:effectLst/>
                <a:latin typeface="Söhne"/>
              </a:rPr>
              <a:t> and postprocessing in achieving effective text generation.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7770AE7-7585-F3C0-865F-3334658C9736}"/>
              </a:ext>
            </a:extLst>
          </p:cNvPr>
          <p:cNvSpPr txBox="1"/>
          <p:nvPr/>
        </p:nvSpPr>
        <p:spPr>
          <a:xfrm>
            <a:off x="723900" y="2133600"/>
            <a:ext cx="7962900" cy="3139321"/>
          </a:xfrm>
          <a:prstGeom prst="rect">
            <a:avLst/>
          </a:prstGeom>
          <a:noFill/>
        </p:spPr>
        <p:txBody>
          <a:bodyPr wrap="square" rtlCol="0">
            <a:spAutoFit/>
          </a:bodyPr>
          <a:lstStyle/>
          <a:p>
            <a:pPr marL="285750" indent="-285750" algn="just">
              <a:buFont typeface="Arial" panose="020B0604020202020204" pitchFamily="34" charset="0"/>
              <a:buChar char="•"/>
            </a:pPr>
            <a:r>
              <a:rPr lang="en-IN" dirty="0">
                <a:effectLst/>
              </a:rPr>
              <a:t>Content creators: Writers, bloggers, or journalists seeking assistance in generating creative content or overcoming writer's block.</a:t>
            </a:r>
          </a:p>
          <a:p>
            <a:pPr marL="285750" indent="-285750" algn="just">
              <a:buFont typeface="Arial" panose="020B0604020202020204" pitchFamily="34" charset="0"/>
              <a:buChar char="•"/>
            </a:pPr>
            <a:r>
              <a:rPr lang="en-IN" dirty="0">
                <a:effectLst/>
              </a:rPr>
              <a:t>Chatbot developers: Individuals or companies creating chatbots or virtual assistants that require natural and contextually relevant responses.</a:t>
            </a:r>
          </a:p>
          <a:p>
            <a:pPr marL="285750" indent="-285750" algn="just">
              <a:buFont typeface="Arial" panose="020B0604020202020204" pitchFamily="34" charset="0"/>
              <a:buChar char="•"/>
            </a:pPr>
            <a:r>
              <a:rPr lang="en-IN" dirty="0">
                <a:effectLst/>
              </a:rPr>
              <a:t>Language learners: Students or individuals learning a new language who can benefit from interactive language practice and sentence completion exercises.</a:t>
            </a:r>
          </a:p>
          <a:p>
            <a:pPr marL="285750" indent="-285750" algn="just">
              <a:buFont typeface="Arial" panose="020B0604020202020204" pitchFamily="34" charset="0"/>
              <a:buChar char="•"/>
            </a:pPr>
            <a:r>
              <a:rPr lang="en-IN" dirty="0">
                <a:effectLst/>
              </a:rPr>
              <a:t>Social media platforms: Platforms looking to enhance user engagement by providing personalized content suggestions or auto-completion features.</a:t>
            </a:r>
          </a:p>
          <a:p>
            <a:pPr marL="285750" indent="-285750" algn="just">
              <a:buFont typeface="Arial" panose="020B0604020202020204" pitchFamily="34" charset="0"/>
              <a:buChar char="•"/>
            </a:pPr>
            <a:r>
              <a:rPr lang="en-IN" dirty="0">
                <a:effectLst/>
              </a:rPr>
              <a:t>Researchers: Academics or researchers studying natural language processing techniques, who can use the model as a benchmark or component in their experiments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A821195-87C4-343F-DC69-C1EEE9C228DA}"/>
              </a:ext>
            </a:extLst>
          </p:cNvPr>
          <p:cNvSpPr txBox="1"/>
          <p:nvPr/>
        </p:nvSpPr>
        <p:spPr>
          <a:xfrm>
            <a:off x="3352800" y="2362200"/>
            <a:ext cx="8458200" cy="4247317"/>
          </a:xfrm>
          <a:prstGeom prst="rect">
            <a:avLst/>
          </a:prstGeom>
          <a:noFill/>
        </p:spPr>
        <p:txBody>
          <a:bodyPr wrap="square" rtlCol="0">
            <a:spAutoFit/>
          </a:bodyPr>
          <a:lstStyle/>
          <a:p>
            <a:pPr algn="l"/>
            <a:r>
              <a:rPr lang="en-IN" b="0" i="0" dirty="0">
                <a:effectLst/>
                <a:latin typeface="Söhne"/>
              </a:rPr>
              <a:t>Solution: Our text generation model, built using TensorFlow and </a:t>
            </a:r>
            <a:r>
              <a:rPr lang="en-IN" b="0" i="0" dirty="0" err="1">
                <a:effectLst/>
                <a:latin typeface="Söhne"/>
              </a:rPr>
              <a:t>Keras</a:t>
            </a:r>
            <a:r>
              <a:rPr lang="en-IN" b="0" i="0" dirty="0">
                <a:effectLst/>
                <a:latin typeface="Söhne"/>
              </a:rPr>
              <a:t>, predicts the next word in a sequence based on previous words. Through comprehensive training on language patterns, it produces coherent and contextually relevant text.</a:t>
            </a:r>
          </a:p>
          <a:p>
            <a:pPr algn="l"/>
            <a:r>
              <a:rPr lang="en-IN" b="0" i="0" dirty="0">
                <a:effectLst/>
                <a:latin typeface="Söhne"/>
              </a:rPr>
              <a:t>Value Proposition:</a:t>
            </a:r>
          </a:p>
          <a:p>
            <a:pPr algn="l">
              <a:buFont typeface="+mj-lt"/>
              <a:buAutoNum type="arabicPeriod"/>
            </a:pPr>
            <a:r>
              <a:rPr lang="en-IN" b="0" i="0" dirty="0">
                <a:effectLst/>
                <a:latin typeface="Söhne"/>
              </a:rPr>
              <a:t>Boosted Productivity: Overcome writer's block and expedite content creation processes.</a:t>
            </a:r>
          </a:p>
          <a:p>
            <a:pPr algn="l">
              <a:buFont typeface="+mj-lt"/>
              <a:buAutoNum type="arabicPeriod"/>
            </a:pPr>
            <a:r>
              <a:rPr lang="en-IN" b="0" i="0" dirty="0">
                <a:effectLst/>
                <a:latin typeface="Söhne"/>
              </a:rPr>
              <a:t>Personalized Interaction: Enhance user engagement with chatbots or social media platforms through tailored responses.</a:t>
            </a:r>
          </a:p>
          <a:p>
            <a:pPr algn="l">
              <a:buFont typeface="+mj-lt"/>
              <a:buAutoNum type="arabicPeriod"/>
            </a:pPr>
            <a:r>
              <a:rPr lang="en-IN" b="0" i="0" dirty="0">
                <a:effectLst/>
                <a:latin typeface="Söhne"/>
              </a:rPr>
              <a:t>Language Learning Support: Facilitate language acquisition with interactive completion exercises.</a:t>
            </a:r>
          </a:p>
          <a:p>
            <a:pPr algn="l">
              <a:buFont typeface="+mj-lt"/>
              <a:buAutoNum type="arabicPeriod"/>
            </a:pPr>
            <a:r>
              <a:rPr lang="en-IN" b="0" i="0" dirty="0">
                <a:effectLst/>
                <a:latin typeface="Söhne"/>
              </a:rPr>
              <a:t>Research Advancement: Propel NLP research and experimentation with a robust benchmark model.</a:t>
            </a:r>
          </a:p>
          <a:p>
            <a:pPr algn="l">
              <a:buFont typeface="+mj-lt"/>
              <a:buAutoNum type="arabicPeriod"/>
            </a:pPr>
            <a:r>
              <a:rPr lang="en-IN" b="0" i="0" dirty="0">
                <a:effectLst/>
                <a:latin typeface="Söhne"/>
              </a:rPr>
              <a:t>Competitive Edge: Differentiate your products/services with innovative and efficient text generation capabilities.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64AB18F0-D496-8FBE-43E3-09E842076EB9}"/>
              </a:ext>
            </a:extLst>
          </p:cNvPr>
          <p:cNvSpPr txBox="1"/>
          <p:nvPr/>
        </p:nvSpPr>
        <p:spPr>
          <a:xfrm>
            <a:off x="2133600" y="1905000"/>
            <a:ext cx="7543164" cy="2585323"/>
          </a:xfrm>
          <a:prstGeom prst="rect">
            <a:avLst/>
          </a:prstGeom>
          <a:noFill/>
        </p:spPr>
        <p:txBody>
          <a:bodyPr wrap="square" rtlCol="0">
            <a:spAutoFit/>
          </a:bodyPr>
          <a:lstStyle/>
          <a:p>
            <a:pPr algn="just"/>
            <a:r>
              <a:rPr lang="en-IN" b="0" i="0" dirty="0">
                <a:effectLst/>
                <a:latin typeface="Söhne"/>
              </a:rPr>
              <a:t>The WOW factor in our text generation solution lies in its seamless fusion of advanced technology with practical utility. Harnessing the power of TensorFlow and </a:t>
            </a:r>
            <a:r>
              <a:rPr lang="en-IN" b="0" i="0" dirty="0" err="1">
                <a:effectLst/>
                <a:latin typeface="Söhne"/>
              </a:rPr>
              <a:t>Keras</a:t>
            </a:r>
            <a:r>
              <a:rPr lang="en-IN" b="0" i="0" dirty="0">
                <a:effectLst/>
                <a:latin typeface="Söhne"/>
              </a:rPr>
              <a:t>, our model effortlessly comprehends language nuances and context, resulting in text that feels remarkably natural and contextually relevant. Whether aiding content creators in surmounting creative hurdles, furnishing chatbots with personalized responses, facilitating language learning exercises, or empowering researchers with a benchmark tool, its versatility astounds. This innate ability to exceed expectations leaves an indelible mark, captivating users and stakeholders with its unparalleled performance and impact.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AE96A2D1-AC81-80A3-5C7F-CCB4704774CD}"/>
              </a:ext>
            </a:extLst>
          </p:cNvPr>
          <p:cNvSpPr txBox="1"/>
          <p:nvPr/>
        </p:nvSpPr>
        <p:spPr>
          <a:xfrm>
            <a:off x="752475" y="2019300"/>
            <a:ext cx="8924925" cy="4247317"/>
          </a:xfrm>
          <a:prstGeom prst="rect">
            <a:avLst/>
          </a:prstGeom>
          <a:noFill/>
        </p:spPr>
        <p:txBody>
          <a:bodyPr wrap="square" rtlCol="0">
            <a:spAutoFit/>
          </a:bodyPr>
          <a:lstStyle/>
          <a:p>
            <a:r>
              <a:rPr lang="en-IN" dirty="0">
                <a:effectLst/>
              </a:rPr>
              <a:t>The </a:t>
            </a:r>
            <a:r>
              <a:rPr lang="en-IN" dirty="0" err="1">
                <a:effectLst/>
              </a:rPr>
              <a:t>modeling</a:t>
            </a:r>
            <a:r>
              <a:rPr lang="en-IN" dirty="0">
                <a:effectLst/>
              </a:rPr>
              <a:t> process involves designing a neural network architecture capable of learning and predicting the next word in a sequence based on preceding words. In our text generation project, we employ TensorFlow and </a:t>
            </a:r>
            <a:r>
              <a:rPr lang="en-IN" dirty="0" err="1">
                <a:effectLst/>
              </a:rPr>
              <a:t>Keras</a:t>
            </a:r>
            <a:r>
              <a:rPr lang="en-IN" dirty="0">
                <a:effectLst/>
              </a:rPr>
              <a:t> to construct the model. Initially, we </a:t>
            </a:r>
            <a:r>
              <a:rPr lang="en-IN" dirty="0" err="1">
                <a:effectLst/>
              </a:rPr>
              <a:t>preprocess</a:t>
            </a:r>
            <a:r>
              <a:rPr lang="en-IN" dirty="0">
                <a:effectLst/>
              </a:rPr>
              <a:t> the text data by tokenizing and generating sequences. The neural network architecture typically consists of layers like Embedding, LSTM (Long Short-Term Memory), or GRU (Gated Recurrent Unit), and Dense layers. The Embedding layer converts words into dense vectors, capturing semantic relationships. LSTM or GRU layers capture sequential dependencies, allowing the model to retain information over long sequences. Dense layers provide the output probabilities for the next word. During training, the model learns to minimize a loss function by adjusting its weights using optimization algorithms like Adam or RMSprop. The choice of architecture, hyperparameters, and optimization techniques significantly impacts the model's performance. Fine-tuning and experimentation are crucial to achieve optimal results.</a:t>
            </a:r>
          </a:p>
          <a:p>
            <a:pPr algn="l"/>
            <a:br>
              <a:rPr lang="en-IN" b="0" i="0" dirty="0">
                <a:solidFill>
                  <a:srgbClr val="FFFFFF"/>
                </a:solidFill>
                <a:effectLst/>
                <a:latin typeface="Söhne"/>
              </a:rPr>
            </a:br>
            <a:endParaRPr lang="en-IN" b="0" i="0" dirty="0">
              <a:solidFill>
                <a:srgbClr val="FFFFFF"/>
              </a:solidFill>
              <a:effectLst/>
              <a:latin typeface="Söhne"/>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TotalTime>
  <Words>921</Words>
  <Application>Microsoft Macintosh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Mohit S</vt:lpstr>
      <vt:lpstr>TextGen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Mohit S</dc:title>
  <cp:lastModifiedBy>Mohit S</cp:lastModifiedBy>
  <cp:revision>1</cp:revision>
  <dcterms:created xsi:type="dcterms:W3CDTF">2024-04-29T04:32:31Z</dcterms:created>
  <dcterms:modified xsi:type="dcterms:W3CDTF">2024-04-29T19:59:10Z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2024-04-29T00:00:00Z</vt:filetime>
  </property>
</Properties>
</file>