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9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90" r:id="rId19"/>
    <p:sldId id="288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5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D073BC3F-AF69-4D9A-8BDF-D735A0A187F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7" autoAdjust="0"/>
    <p:restoredTop sz="94731" autoAdjust="0"/>
  </p:normalViewPr>
  <p:slideViewPr>
    <p:cSldViewPr snapToGrid="0">
      <p:cViewPr varScale="1">
        <p:scale>
          <a:sx n="79" d="100"/>
          <a:sy n="79" d="100"/>
        </p:scale>
        <p:origin x="108" y="52"/>
      </p:cViewPr>
      <p:guideLst>
        <p:guide pos="3840"/>
        <p:guide orient="horz" pos="25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dPt>
            <c:idx val="0"/>
            <c:bubble3D val="0"/>
            <c:spPr>
              <a:solidFill>
                <a:schemeClr val="accent2">
                  <a:shade val="58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>
                  <a:shade val="86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2">
                  <a:tint val="86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2">
                  <a:tint val="58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Sheet1!$A$2:$A$5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A8-42F3-A247-59B49689C0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f6700d5e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f6700d5e0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28f6700d5e0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5496cc430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5496cc430_2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2a5496cc430_2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5496cc43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5496cc430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2a5496cc430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f6700d5e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f6700d5e0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28f6700d5e0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5496cc43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5496cc430_0_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2a5496cc430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5496cc430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5496cc430_2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2a5496cc430_2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5496cc430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5496cc430_2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2a5496cc430_2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a5496cc43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a5496cc430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2a5496cc430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5496cc43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5496cc430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2a5496cc430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5496cc43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a5496cc430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2a5496cc430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a5496cc430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a5496cc430_2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a5496cc430_2_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5496cc430_2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5496cc430_2_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2a5496cc430_2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9d11b49d5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9d11b49d53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9d11b49d53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8f6700d5e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8f6700d5e0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28f6700d5e0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8f6700d5e0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8f6700d5e0_2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g28f6700d5e0_2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8f6700d5e0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8f6700d5e0_2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28f6700d5e0_2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f6700d5e0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8f6700d5e0_2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28f6700d5e0_2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f6700d5e0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8f6700d5e0_2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28f6700d5e0_2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8f6700d5e0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8f6700d5e0_2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g28f6700d5e0_2_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8f6700d5e0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8f6700d5e0_2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28f6700d5e0_2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89d119e1bc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g289d119e1bc_3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1" name="Google Shape;341;g289d119e1bc_3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f6700d5e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f6700d5e0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8f6700d5e0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9d119e1b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289d119e1bc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289d119e1bc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d11b49d5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d11b49d53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9d11b49d53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/>
          <p:nvPr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18;p8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509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8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entury Gothic"/>
              <a:buNone/>
              <a:defRPr sz="8000" cap="none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buNone/>
              <a:defRPr sz="1300">
                <a:solidFill>
                  <a:srgbClr val="3F3F3F"/>
                </a:solidFill>
              </a:defRPr>
            </a:lvl1pPr>
            <a:lvl2pPr lvl="1" algn="r">
              <a:buNone/>
              <a:defRPr sz="1300">
                <a:solidFill>
                  <a:srgbClr val="3F3F3F"/>
                </a:solidFill>
              </a:defRPr>
            </a:lvl2pPr>
            <a:lvl3pPr lvl="2" algn="r">
              <a:buNone/>
              <a:defRPr sz="1300">
                <a:solidFill>
                  <a:srgbClr val="3F3F3F"/>
                </a:solidFill>
              </a:defRPr>
            </a:lvl3pPr>
            <a:lvl4pPr lvl="3" algn="r">
              <a:buNone/>
              <a:defRPr sz="1300">
                <a:solidFill>
                  <a:srgbClr val="3F3F3F"/>
                </a:solidFill>
              </a:defRPr>
            </a:lvl4pPr>
            <a:lvl5pPr lvl="4" algn="r">
              <a:buNone/>
              <a:defRPr sz="1300">
                <a:solidFill>
                  <a:srgbClr val="3F3F3F"/>
                </a:solidFill>
              </a:defRPr>
            </a:lvl5pPr>
            <a:lvl6pPr lvl="5" algn="r">
              <a:buNone/>
              <a:defRPr sz="1300">
                <a:solidFill>
                  <a:srgbClr val="3F3F3F"/>
                </a:solidFill>
              </a:defRPr>
            </a:lvl6pPr>
            <a:lvl7pPr lvl="6" algn="r">
              <a:buNone/>
              <a:defRPr sz="1300">
                <a:solidFill>
                  <a:srgbClr val="3F3F3F"/>
                </a:solidFill>
              </a:defRPr>
            </a:lvl7pPr>
            <a:lvl8pPr lvl="7" algn="r">
              <a:buNone/>
              <a:defRPr sz="1300">
                <a:solidFill>
                  <a:srgbClr val="3F3F3F"/>
                </a:solidFill>
              </a:defRPr>
            </a:lvl8pPr>
            <a:lvl9pPr lvl="8" algn="r">
              <a:buNone/>
              <a:defRPr sz="1300">
                <a:solidFill>
                  <a:srgbClr val="3F3F3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6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509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90" name="Google Shape;90;p16"/>
          <p:cNvCxnSpPr/>
          <p:nvPr/>
        </p:nvCxnSpPr>
        <p:spPr>
          <a:xfrm>
            <a:off x="6818393" y="999565"/>
            <a:ext cx="0" cy="485887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entury Gothic"/>
              <a:buNone/>
              <a:defRPr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7540794" y="831286"/>
            <a:ext cx="4016206" cy="519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AutoNum type="arabicPeriod"/>
              <a:defRPr sz="16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AutoNum type="arabicPeriod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AutoNum type="arabicPeriod"/>
              <a:defRPr sz="1100"/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AutoNum type="arabicPeriod"/>
              <a:defRPr sz="1100"/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AutoNum type="arabicPeriod"/>
              <a:defRPr sz="1100"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Agenda">
  <p:cSld name="1_Agenda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20"/>
          <p:cNvSpPr/>
          <p:nvPr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0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90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0"/>
          <p:cNvSpPr txBox="1">
            <a:spLocks noGrp="1"/>
          </p:cNvSpPr>
          <p:nvPr>
            <p:ph type="title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1"/>
          </p:nvPr>
        </p:nvSpPr>
        <p:spPr>
          <a:xfrm>
            <a:off x="5575829" y="633875"/>
            <a:ext cx="5981171" cy="559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L="457200" lvl="0" indent="-35560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 sz="1600"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600"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sz="1600"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sz="1600"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 sz="1600"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and Image">
  <p:cSld name="Content and Image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/>
          <p:nvPr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10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509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10"/>
          <p:cNvSpPr>
            <a:spLocks noGrp="1"/>
          </p:cNvSpPr>
          <p:nvPr>
            <p:ph type="pic" idx="2"/>
          </p:nvPr>
        </p:nvSpPr>
        <p:spPr>
          <a:xfrm>
            <a:off x="5924550" y="633875"/>
            <a:ext cx="5632450" cy="5591175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  <a:defRPr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1097280" y="2281657"/>
            <a:ext cx="4157296" cy="3633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>
                <a:solidFill>
                  <a:schemeClr val="dk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am ">
  <p:cSld name="1_Team 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/>
          <p:nvPr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1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90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1"/>
          <p:cNvSpPr>
            <a:spLocks noGrp="1"/>
          </p:cNvSpPr>
          <p:nvPr>
            <p:ph type="pic" idx="2"/>
          </p:nvPr>
        </p:nvSpPr>
        <p:spPr>
          <a:xfrm>
            <a:off x="1097279" y="2163331"/>
            <a:ext cx="2919413" cy="2919413"/>
          </a:xfrm>
          <a:prstGeom prst="rect">
            <a:avLst/>
          </a:prstGeom>
          <a:solidFill>
            <a:srgbClr val="EDEFF7"/>
          </a:solidFill>
          <a:ln>
            <a:noFill/>
          </a:ln>
        </p:spPr>
      </p:sp>
      <p:sp>
        <p:nvSpPr>
          <p:cNvPr id="40" name="Google Shape;40;p21"/>
          <p:cNvSpPr>
            <a:spLocks noGrp="1"/>
          </p:cNvSpPr>
          <p:nvPr>
            <p:ph type="pic" idx="3"/>
          </p:nvPr>
        </p:nvSpPr>
        <p:spPr>
          <a:xfrm>
            <a:off x="4659186" y="2163331"/>
            <a:ext cx="2919413" cy="2919413"/>
          </a:xfrm>
          <a:prstGeom prst="rect">
            <a:avLst/>
          </a:prstGeom>
          <a:solidFill>
            <a:srgbClr val="EDEFF7"/>
          </a:solidFill>
          <a:ln>
            <a:noFill/>
          </a:ln>
        </p:spPr>
      </p:sp>
      <p:sp>
        <p:nvSpPr>
          <p:cNvPr id="41" name="Google Shape;41;p21"/>
          <p:cNvSpPr>
            <a:spLocks noGrp="1"/>
          </p:cNvSpPr>
          <p:nvPr>
            <p:ph type="pic" idx="4"/>
          </p:nvPr>
        </p:nvSpPr>
        <p:spPr>
          <a:xfrm>
            <a:off x="8221093" y="2163331"/>
            <a:ext cx="2919413" cy="2919413"/>
          </a:xfrm>
          <a:prstGeom prst="rect">
            <a:avLst/>
          </a:prstGeom>
          <a:solidFill>
            <a:srgbClr val="EDEFF7"/>
          </a:solidFill>
          <a:ln>
            <a:noFill/>
          </a:ln>
        </p:spPr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1097279" y="5257321"/>
            <a:ext cx="2919413" cy="58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18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5"/>
          </p:nvPr>
        </p:nvSpPr>
        <p:spPr>
          <a:xfrm>
            <a:off x="4666773" y="5257321"/>
            <a:ext cx="2919413" cy="58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18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6"/>
          </p:nvPr>
        </p:nvSpPr>
        <p:spPr>
          <a:xfrm>
            <a:off x="8236267" y="5257321"/>
            <a:ext cx="2919413" cy="58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18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900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title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Vidow">
  <p:cSld name="1_Title and Vidow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" name="Google Shape;49;p11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509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1097280" y="2459736"/>
            <a:ext cx="9912096" cy="37608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◦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◦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◦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◦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  <a:defRPr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/>
          <p:nvPr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" name="Google Shape;55;p12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509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1"/>
          </p:nvPr>
        </p:nvSpPr>
        <p:spPr>
          <a:xfrm>
            <a:off x="5443870" y="2286000"/>
            <a:ext cx="5711810" cy="363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 "/>
              <a:defRPr sz="16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>
                <a:solidFill>
                  <a:schemeClr val="dk1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2"/>
          </p:nvPr>
        </p:nvSpPr>
        <p:spPr>
          <a:xfrm>
            <a:off x="605170" y="630936"/>
            <a:ext cx="4589130" cy="5586984"/>
          </a:xfrm>
          <a:prstGeom prst="rect">
            <a:avLst/>
          </a:prstGeom>
          <a:solidFill>
            <a:srgbClr val="EDEFF7"/>
          </a:solidFill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 "/>
              <a:defRPr sz="16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>
                <a:solidFill>
                  <a:schemeClr val="dk1"/>
                </a:solidFill>
              </a:defRPr>
            </a:lvl2pPr>
            <a:lvl3pPr marL="1371600" lvl="2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509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>
            <a:spLocks noGrp="1"/>
          </p:cNvSpPr>
          <p:nvPr>
            <p:ph type="pic" idx="2"/>
          </p:nvPr>
        </p:nvSpPr>
        <p:spPr>
          <a:xfrm>
            <a:off x="635001" y="630936"/>
            <a:ext cx="10921998" cy="329401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 b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1097279" y="5213716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509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1097280" y="2343884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 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◦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◦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◦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◦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  <a:defRPr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">
  <p:cSld name="Team 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509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" name="Google Shape;76;p15"/>
          <p:cNvSpPr>
            <a:spLocks noGrp="1"/>
          </p:cNvSpPr>
          <p:nvPr>
            <p:ph type="pic" idx="2"/>
          </p:nvPr>
        </p:nvSpPr>
        <p:spPr>
          <a:xfrm>
            <a:off x="1097279" y="2163331"/>
            <a:ext cx="2919413" cy="2919413"/>
          </a:xfrm>
          <a:prstGeom prst="rect">
            <a:avLst/>
          </a:prstGeom>
          <a:solidFill>
            <a:srgbClr val="EDEFF7"/>
          </a:solidFill>
          <a:ln>
            <a:noFill/>
          </a:ln>
        </p:spPr>
      </p:sp>
      <p:sp>
        <p:nvSpPr>
          <p:cNvPr id="77" name="Google Shape;77;p15"/>
          <p:cNvSpPr>
            <a:spLocks noGrp="1"/>
          </p:cNvSpPr>
          <p:nvPr>
            <p:ph type="pic" idx="3"/>
          </p:nvPr>
        </p:nvSpPr>
        <p:spPr>
          <a:xfrm>
            <a:off x="4659186" y="2163331"/>
            <a:ext cx="2919413" cy="2919413"/>
          </a:xfrm>
          <a:prstGeom prst="rect">
            <a:avLst/>
          </a:prstGeom>
          <a:solidFill>
            <a:srgbClr val="EDEFF7"/>
          </a:solidFill>
          <a:ln>
            <a:noFill/>
          </a:ln>
        </p:spPr>
      </p:sp>
      <p:sp>
        <p:nvSpPr>
          <p:cNvPr id="78" name="Google Shape;78;p15"/>
          <p:cNvSpPr>
            <a:spLocks noGrp="1"/>
          </p:cNvSpPr>
          <p:nvPr>
            <p:ph type="pic" idx="4"/>
          </p:nvPr>
        </p:nvSpPr>
        <p:spPr>
          <a:xfrm>
            <a:off x="8221093" y="2163331"/>
            <a:ext cx="2919413" cy="2919413"/>
          </a:xfrm>
          <a:prstGeom prst="rect">
            <a:avLst/>
          </a:prstGeom>
          <a:solidFill>
            <a:srgbClr val="EDEFF7"/>
          </a:solidFill>
          <a:ln>
            <a:noFill/>
          </a:ln>
        </p:spPr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1097279" y="5257321"/>
            <a:ext cx="2919413" cy="58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5"/>
          </p:nvPr>
        </p:nvSpPr>
        <p:spPr>
          <a:xfrm>
            <a:off x="4666773" y="5257321"/>
            <a:ext cx="2919413" cy="58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6"/>
          </p:nvPr>
        </p:nvSpPr>
        <p:spPr>
          <a:xfrm>
            <a:off x="8236267" y="5257321"/>
            <a:ext cx="2919413" cy="58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  <a:defRPr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>
            <a:noFill/>
          </a:ln>
          <a:effectLst>
            <a:outerShdw blurRad="254000" dist="25400" dir="2700000" rotWithShape="0">
              <a:srgbClr val="1F2125">
                <a:alpha val="14509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7"/>
          <p:cNvSpPr txBox="1"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ctrTitle"/>
          </p:nvPr>
        </p:nvSpPr>
        <p:spPr>
          <a:xfrm>
            <a:off x="729673" y="723093"/>
            <a:ext cx="10788072" cy="125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None/>
            </a:pPr>
            <a:r>
              <a:rPr lang="en-US" sz="2800" b="1" i="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THE VARIABILITIES IN THE SPOKEN RESPONSE OF DEPRESSED VS NON-DEPRESSED.</a:t>
            </a:r>
            <a:endParaRPr sz="2800"/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l="-21787" t="871" r="6203" b="2153"/>
          <a:stretch/>
        </p:blipFill>
        <p:spPr>
          <a:xfrm>
            <a:off x="-891517" y="360219"/>
            <a:ext cx="7864968" cy="665045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8193116" y="2498439"/>
            <a:ext cx="6649258" cy="2382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1500" b="1">
                <a:latin typeface="Times New Roman"/>
                <a:ea typeface="Times New Roman"/>
                <a:cs typeface="Times New Roman"/>
                <a:sym typeface="Times New Roman"/>
              </a:rPr>
              <a:t>TEAM 18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AMJITH S B (CSA, 21)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ANJALI MATHEW (CSA, 25)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HARSHA SANJAN (CSA, 62)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RANIYA (CSB, 45)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500"/>
              <a:buNone/>
            </a:pPr>
            <a:r>
              <a:rPr lang="en-US" sz="1500" b="1"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DR. RENI K CHERIAN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DR. STARLET BEN ALEX</a:t>
            </a: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None/>
            </a:pP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7F7F8"/>
                </a:solidFill>
              </a:rPr>
              <a:t>1</a:t>
            </a:fld>
            <a:endParaRPr>
              <a:solidFill>
                <a:srgbClr val="F7F7F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d11b49d53_0_11"/>
          <p:cNvSpPr txBox="1"/>
          <p:nvPr/>
        </p:nvSpPr>
        <p:spPr>
          <a:xfrm>
            <a:off x="1382075" y="667175"/>
            <a:ext cx="9475500" cy="50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065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 i="0" u="none" strike="noStrike" cap="none" dirty="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18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. “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A hybrid model for depression detection using deep learning</a:t>
            </a:r>
            <a:r>
              <a:rPr lang="en-US" sz="18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” [4]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Times New Roman"/>
              <a:buChar char="●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study uses the DAIC-WOZ depression database which contains audio, video, and text responses from people with and without depression automatic depression detection.</a:t>
            </a: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Times New Roman"/>
              <a:buChar char="●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achieved 0.89 and 0.90 accuracy in detecting depression and stress by using machine learning (ML) and deep learning (DL) algorithms, especially CNN and Bi-LSTM.</a:t>
            </a: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Times New Roman"/>
              <a:buChar char="●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takes less time to process than other algorithms and can be used for, speech and text recognition, and natural language processing.</a:t>
            </a: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Times New Roman"/>
              <a:buChar char="●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introduction of bidirectional LSTM (Bi-LSTM) continues to improve the model’s ability.</a:t>
            </a: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Times New Roman"/>
              <a:buChar char="●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Bi-LSTM has better learning rates than the LSTM model with accuracy 88%.</a:t>
            </a:r>
            <a:endParaRPr sz="1800" dirty="0">
              <a:solidFill>
                <a:schemeClr val="tx1"/>
              </a:solidFill>
              <a:highlight>
                <a:srgbClr val="F7F7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g29d11b49d53_0_11"/>
          <p:cNvSpPr txBox="1">
            <a:spLocks noGrp="1"/>
          </p:cNvSpPr>
          <p:nvPr>
            <p:ph type="sldNum" idx="12"/>
          </p:nvPr>
        </p:nvSpPr>
        <p:spPr>
          <a:xfrm>
            <a:off x="11818832" y="6361488"/>
            <a:ext cx="780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250"/>
              <a:t>10</a:t>
            </a:fld>
            <a:endParaRPr sz="12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f6700d5e0_0_3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7F7F8"/>
                </a:solidFill>
              </a:rPr>
              <a:t>11</a:t>
            </a:fld>
            <a:endParaRPr>
              <a:solidFill>
                <a:srgbClr val="F7F7F8"/>
              </a:solidFill>
            </a:endParaRPr>
          </a:p>
        </p:txBody>
      </p:sp>
      <p:sp>
        <p:nvSpPr>
          <p:cNvPr id="164" name="Google Shape;164;g28f6700d5e0_0_34"/>
          <p:cNvSpPr txBox="1"/>
          <p:nvPr/>
        </p:nvSpPr>
        <p:spPr>
          <a:xfrm>
            <a:off x="1392550" y="921375"/>
            <a:ext cx="9590700" cy="48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 “Estimating Severity of Depression From Acoustic Features and Embeddings of Natural Speech” [7]</a:t>
            </a:r>
            <a:endParaRPr sz="18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8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Times New Roman"/>
              <a:buChar char="●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study proposes a method using a multi-task learning approach with a convolutional neural network (CNN) to estimate depression severity from speech audio.</a:t>
            </a: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Times New Roman"/>
              <a:buChar char="●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 samples are analyzed to extract acoustic features like Mel filter bank spectrum and excitation source based values like aperiodic and F0 using WORLD vocoder system.</a:t>
            </a: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Times New Roman"/>
              <a:buChar char="●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incorporates both sentiment and emotion classifications to improve depression severity estimation.</a:t>
            </a: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Times New Roman"/>
              <a:buChar char="●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combination of acoustic features, sentiment/emotion embeddings, and a multi-task CNN leads to more accurate depression severity assessment.</a:t>
            </a: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5496cc430_2_24"/>
          <p:cNvSpPr txBox="1">
            <a:spLocks noGrp="1"/>
          </p:cNvSpPr>
          <p:nvPr>
            <p:ph type="title"/>
          </p:nvPr>
        </p:nvSpPr>
        <p:spPr>
          <a:xfrm>
            <a:off x="1097400" y="1363200"/>
            <a:ext cx="9997200" cy="413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b="1">
                <a:latin typeface="Times New Roman"/>
                <a:ea typeface="Times New Roman"/>
                <a:cs typeface="Times New Roman"/>
                <a:sym typeface="Times New Roman"/>
              </a:rPr>
              <a:t>DESIGN &amp; METHODOLOGY</a:t>
            </a:r>
            <a:endParaRPr sz="4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g2a5496cc430_2_2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5496cc430_2_0"/>
          <p:cNvSpPr txBox="1">
            <a:spLocks noGrp="1"/>
          </p:cNvSpPr>
          <p:nvPr>
            <p:ph type="title"/>
          </p:nvPr>
        </p:nvSpPr>
        <p:spPr>
          <a:xfrm>
            <a:off x="1133300" y="701749"/>
            <a:ext cx="10058400" cy="904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a5496cc430_2_0"/>
          <p:cNvSpPr txBox="1"/>
          <p:nvPr/>
        </p:nvSpPr>
        <p:spPr>
          <a:xfrm>
            <a:off x="911299" y="1534025"/>
            <a:ext cx="7026987" cy="46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PARTICIPANTS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in the age group of 18 - 35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Fluent in Indian English and Malayalam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Consent and willingness of participants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Confidentiality and anonymity as regards their replies.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Collected data from 75 Male and 75 Female participants.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highlight>
                <a:srgbClr val="F7F7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g2a5496cc430_2_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80" name="Google Shape;180;g2a5496cc430_2_0"/>
          <p:cNvSpPr txBox="1"/>
          <p:nvPr/>
        </p:nvSpPr>
        <p:spPr>
          <a:xfrm>
            <a:off x="6935300" y="5479575"/>
            <a:ext cx="4473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182" name="Google Shape;182;g2a5496cc430_2_0"/>
          <p:cNvSpPr txBox="1"/>
          <p:nvPr/>
        </p:nvSpPr>
        <p:spPr>
          <a:xfrm>
            <a:off x="6935300" y="5787700"/>
            <a:ext cx="4272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F4BBBC2-C3D6-1CC9-7747-86BDA0A918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3518179"/>
              </p:ext>
            </p:extLst>
          </p:nvPr>
        </p:nvGraphicFramePr>
        <p:xfrm>
          <a:off x="6845790" y="1709707"/>
          <a:ext cx="4652920" cy="3030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15A86E-C844-8EB8-2835-C60D8A8E373D}"/>
              </a:ext>
            </a:extLst>
          </p:cNvPr>
          <p:cNvSpPr txBox="1"/>
          <p:nvPr/>
        </p:nvSpPr>
        <p:spPr>
          <a:xfrm>
            <a:off x="6284141" y="4860503"/>
            <a:ext cx="6097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 : Participant ratio</a:t>
            </a:r>
            <a:endParaRPr lang="en-US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f6700d5e0_0_26"/>
          <p:cNvSpPr txBox="1"/>
          <p:nvPr/>
        </p:nvSpPr>
        <p:spPr>
          <a:xfrm>
            <a:off x="659625" y="659625"/>
            <a:ext cx="10878600" cy="54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STIMULI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emotion evoking words from ANEW dataset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words from each of the 5 categories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■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Neutral (N)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■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valence and Low arousal (LVLA)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■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valance and High arousal (LVHA)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■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valence and High arousal (HVHA)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■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valence and Low arousal (HVLA)</a:t>
            </a:r>
            <a:endParaRPr sz="1800" dirty="0">
              <a:solidFill>
                <a:schemeClr val="dk1"/>
              </a:solidFill>
              <a:highlight>
                <a:srgbClr val="F7F7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g28f6700d5e0_0_2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4BFB642-73D3-F487-3A6A-9CA728638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23506"/>
              </p:ext>
            </p:extLst>
          </p:nvPr>
        </p:nvGraphicFramePr>
        <p:xfrm>
          <a:off x="6165405" y="2514600"/>
          <a:ext cx="5243640" cy="1828800"/>
        </p:xfrm>
        <a:graphic>
          <a:graphicData uri="http://schemas.openxmlformats.org/drawingml/2006/table">
            <a:tbl>
              <a:tblPr firstRow="1" bandRow="1"/>
              <a:tblGrid>
                <a:gridCol w="1747880">
                  <a:extLst>
                    <a:ext uri="{9D8B030D-6E8A-4147-A177-3AD203B41FA5}">
                      <a16:colId xmlns:a16="http://schemas.microsoft.com/office/drawing/2014/main" val="1955364259"/>
                    </a:ext>
                  </a:extLst>
                </a:gridCol>
                <a:gridCol w="1747880">
                  <a:extLst>
                    <a:ext uri="{9D8B030D-6E8A-4147-A177-3AD203B41FA5}">
                      <a16:colId xmlns:a16="http://schemas.microsoft.com/office/drawing/2014/main" val="3648119987"/>
                    </a:ext>
                  </a:extLst>
                </a:gridCol>
                <a:gridCol w="1747880">
                  <a:extLst>
                    <a:ext uri="{9D8B030D-6E8A-4147-A177-3AD203B41FA5}">
                      <a16:colId xmlns:a16="http://schemas.microsoft.com/office/drawing/2014/main" val="2131354461"/>
                    </a:ext>
                  </a:extLst>
                </a:gridCol>
              </a:tblGrid>
              <a:tr h="301143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Arousal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671680"/>
                  </a:ext>
                </a:extLst>
              </a:tr>
              <a:tr h="301143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5 - 5.4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2 - 3.15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724717"/>
                  </a:ext>
                </a:extLst>
              </a:tr>
              <a:tr h="301143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LVLA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1 - 3.4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1 - 3.4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750304"/>
                  </a:ext>
                </a:extLst>
              </a:tr>
              <a:tr h="301143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LVHA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– 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7.5 - 9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033949"/>
                  </a:ext>
                </a:extLst>
              </a:tr>
              <a:tr h="301143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HVLA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7 - 9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1 - 3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03243"/>
                  </a:ext>
                </a:extLst>
              </a:tr>
              <a:tr h="301143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HVHA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7.5 - 9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7.7 - 9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7756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063BEAD-6E3F-DC51-E50B-DD7EEF1C4D44}"/>
              </a:ext>
            </a:extLst>
          </p:cNvPr>
          <p:cNvSpPr txBox="1"/>
          <p:nvPr/>
        </p:nvSpPr>
        <p:spPr>
          <a:xfrm>
            <a:off x="5547764" y="4456842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 : Category Scale</a:t>
            </a:r>
            <a:endParaRPr lang="en-US" sz="1800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5496cc430_0_57"/>
          <p:cNvSpPr txBox="1">
            <a:spLocks noGrp="1"/>
          </p:cNvSpPr>
          <p:nvPr>
            <p:ph type="sldNum" idx="12"/>
          </p:nvPr>
        </p:nvSpPr>
        <p:spPr>
          <a:xfrm>
            <a:off x="11761882" y="6281238"/>
            <a:ext cx="780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250"/>
              <a:t>15</a:t>
            </a:fld>
            <a:endParaRPr sz="1250"/>
          </a:p>
        </p:txBody>
      </p:sp>
      <p:sp>
        <p:nvSpPr>
          <p:cNvPr id="198" name="Google Shape;198;g2a5496cc430_0_57"/>
          <p:cNvSpPr txBox="1">
            <a:spLocks noGrp="1"/>
          </p:cNvSpPr>
          <p:nvPr>
            <p:ph type="body" idx="1"/>
          </p:nvPr>
        </p:nvSpPr>
        <p:spPr>
          <a:xfrm>
            <a:off x="879750" y="826825"/>
            <a:ext cx="10677300" cy="4962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Selected ANEW Words and their corresponding valence and arousal ratings.</a:t>
            </a:r>
            <a:endParaRPr sz="1800"/>
          </a:p>
        </p:txBody>
      </p:sp>
      <p:pic>
        <p:nvPicPr>
          <p:cNvPr id="199" name="Google Shape;199;g2a5496cc430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2375" y="1323025"/>
            <a:ext cx="8181975" cy="49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5496cc430_2_6"/>
          <p:cNvSpPr txBox="1"/>
          <p:nvPr/>
        </p:nvSpPr>
        <p:spPr>
          <a:xfrm>
            <a:off x="980450" y="995675"/>
            <a:ext cx="10160100" cy="48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Participants were asked to perform three tasks: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Affective Rating Task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Participants were instructed to rate the words presented to them in two scales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Valence scale(range: 1 = extremely unpleasant; 9 = extremely pleasant)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Arousal scale(range: 1 = not at all arousing; 9 = extremely arousing)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g2a5496cc430_2_6"/>
          <p:cNvPicPr preferRelativeResize="0"/>
          <p:nvPr/>
        </p:nvPicPr>
        <p:blipFill rotWithShape="1">
          <a:blip r:embed="rId3">
            <a:alphaModFix/>
          </a:blip>
          <a:srcRect b="35237"/>
          <a:stretch/>
        </p:blipFill>
        <p:spPr>
          <a:xfrm>
            <a:off x="2782200" y="3141100"/>
            <a:ext cx="6627576" cy="25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2a5496cc430_2_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08" name="Google Shape;208;g2a5496cc430_2_6"/>
          <p:cNvSpPr txBox="1"/>
          <p:nvPr/>
        </p:nvSpPr>
        <p:spPr>
          <a:xfrm>
            <a:off x="3407000" y="5839475"/>
            <a:ext cx="530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3: Self-Assessment Manikin(SAM) scale</a:t>
            </a:r>
            <a:endParaRPr sz="13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5496cc430_2_37"/>
          <p:cNvSpPr txBox="1"/>
          <p:nvPr/>
        </p:nvSpPr>
        <p:spPr>
          <a:xfrm>
            <a:off x="1028700" y="1009650"/>
            <a:ext cx="9656700" cy="48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Generation Task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Participants were instructed to verbally express their thoughts, feelings and memories.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 duration should be minimum of 20 seconds.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 using phrases, single word answers and definitions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Spoken responses were recorded using high-quality recording equipment in a controlled setting to ensure optimal audio clarity.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Mental Health Survey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 Health Questionnaire (PHQ-9)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Patient Health Questionnaire (PHQ) is a self-administered version of the PRIMEMD diagnostic instrument for common mental disorders.The PHQ-9 is the 9-item depression module from the full PHQ.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287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2a5496cc430_2_3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7F7F8"/>
                </a:solidFill>
              </a:rPr>
              <a:t>17</a:t>
            </a:fld>
            <a:endParaRPr>
              <a:solidFill>
                <a:srgbClr val="F7F7F8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4DE90-71E0-E450-9751-187D923C84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342F1E-1570-09E2-2EBF-2CB00BB92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323" y="631179"/>
            <a:ext cx="7056254" cy="55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68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35DC1E-BB21-43D1-E7E0-387DE47A23A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97589" y="6357826"/>
            <a:ext cx="780010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 dirty="0"/>
          </a:p>
        </p:txBody>
      </p:sp>
      <p:pic>
        <p:nvPicPr>
          <p:cNvPr id="181" name="Google Shape;181;g2a5496cc430_2_0"/>
          <p:cNvPicPr preferRelativeResize="0"/>
          <p:nvPr/>
        </p:nvPicPr>
        <p:blipFill rotWithShape="1">
          <a:blip r:embed="rId2">
            <a:alphaModFix/>
          </a:blip>
          <a:srcRect b="7450"/>
          <a:stretch/>
        </p:blipFill>
        <p:spPr>
          <a:xfrm>
            <a:off x="1062754" y="1100516"/>
            <a:ext cx="5944530" cy="46548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B6A79C-0DB1-E086-74DD-D2BA28C2D648}"/>
              </a:ext>
            </a:extLst>
          </p:cNvPr>
          <p:cNvSpPr txBox="1"/>
          <p:nvPr/>
        </p:nvSpPr>
        <p:spPr>
          <a:xfrm>
            <a:off x="909936" y="5803828"/>
            <a:ext cx="6097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 : No. of participants</a:t>
            </a:r>
            <a:endParaRPr lang="en-US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22139D0-53D5-D571-FAD6-253F0CA88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934484"/>
              </p:ext>
            </p:extLst>
          </p:nvPr>
        </p:nvGraphicFramePr>
        <p:xfrm>
          <a:off x="7088725" y="2459979"/>
          <a:ext cx="4401966" cy="2127408"/>
        </p:xfrm>
        <a:graphic>
          <a:graphicData uri="http://schemas.openxmlformats.org/drawingml/2006/table">
            <a:tbl>
              <a:tblPr firstRow="1" bandRow="1"/>
              <a:tblGrid>
                <a:gridCol w="1310808">
                  <a:extLst>
                    <a:ext uri="{9D8B030D-6E8A-4147-A177-3AD203B41FA5}">
                      <a16:colId xmlns:a16="http://schemas.microsoft.com/office/drawing/2014/main" val="54733853"/>
                    </a:ext>
                  </a:extLst>
                </a:gridCol>
                <a:gridCol w="3091158">
                  <a:extLst>
                    <a:ext uri="{9D8B030D-6E8A-4147-A177-3AD203B41FA5}">
                      <a16:colId xmlns:a16="http://schemas.microsoft.com/office/drawing/2014/main" val="2038008136"/>
                    </a:ext>
                  </a:extLst>
                </a:gridCol>
              </a:tblGrid>
              <a:tr h="354568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Depression Severity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82707"/>
                  </a:ext>
                </a:extLst>
              </a:tr>
              <a:tr h="354568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–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Minimal depression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084800"/>
                  </a:ext>
                </a:extLst>
              </a:tr>
              <a:tr h="354568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–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Mild depression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95168"/>
                  </a:ext>
                </a:extLst>
              </a:tr>
              <a:tr h="354568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–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 depression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453134"/>
                  </a:ext>
                </a:extLst>
              </a:tr>
              <a:tr h="354568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–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Moderately Severe depression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639126"/>
                  </a:ext>
                </a:extLst>
              </a:tr>
              <a:tr h="354568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Severe depression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03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49D7BDC-CD73-4138-DC44-C2BC48E1E70B}"/>
              </a:ext>
            </a:extLst>
          </p:cNvPr>
          <p:cNvSpPr txBox="1"/>
          <p:nvPr/>
        </p:nvSpPr>
        <p:spPr>
          <a:xfrm>
            <a:off x="6094652" y="4723879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2 : Category Score</a:t>
            </a:r>
            <a:endParaRPr lang="en-US" sz="1800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7459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716280" y="923612"/>
            <a:ext cx="10058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 IS  </a:t>
            </a:r>
            <a:r>
              <a:rPr lang="en-US" b="1">
                <a:solidFill>
                  <a:srgbClr val="B21E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DEPRESSION ?</a:t>
            </a:r>
            <a:endParaRPr b="1"/>
          </a:p>
        </p:txBody>
      </p:sp>
      <p:sp>
        <p:nvSpPr>
          <p:cNvPr id="106" name="Google Shape;106;p2"/>
          <p:cNvSpPr txBox="1">
            <a:spLocks noGrp="1"/>
          </p:cNvSpPr>
          <p:nvPr>
            <p:ph type="body" idx="1"/>
          </p:nvPr>
        </p:nvSpPr>
        <p:spPr>
          <a:xfrm>
            <a:off x="1097279" y="5257321"/>
            <a:ext cx="2919300" cy="5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 sz="1700" b="0" i="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15875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None/>
            </a:pPr>
            <a:endParaRPr sz="1700" b="0" i="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6"/>
          </p:nvPr>
        </p:nvSpPr>
        <p:spPr>
          <a:xfrm>
            <a:off x="1040245" y="1714498"/>
            <a:ext cx="10111500" cy="391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It is a serious mood disorder that has become one of the major diseases that threaten human mental health.</a:t>
            </a:r>
            <a:endParaRPr sz="1700" dirty="0"/>
          </a:p>
          <a:p>
            <a:pPr marL="285750" lvl="0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It causes a persistent feeling of sadness and changes the way they think.</a:t>
            </a:r>
            <a:endParaRPr sz="1700" dirty="0"/>
          </a:p>
          <a:p>
            <a:pPr marL="285750" lvl="0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It can also lead to negative thoughts and emotions.</a:t>
            </a:r>
            <a:endParaRPr sz="17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100" b="1" dirty="0">
                <a:latin typeface="Times New Roman"/>
                <a:ea typeface="Times New Roman"/>
                <a:cs typeface="Times New Roman"/>
                <a:sym typeface="Times New Roman"/>
              </a:rPr>
              <a:t>Variabilities in Spoken Responses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 sz="1700" dirty="0"/>
          </a:p>
          <a:p>
            <a:pPr marL="285750" lvl="0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Pitch</a:t>
            </a:r>
            <a:endParaRPr sz="1700" dirty="0"/>
          </a:p>
          <a:p>
            <a:pPr marL="285750" lvl="0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Energy</a:t>
            </a:r>
            <a:endParaRPr sz="1700" dirty="0"/>
          </a:p>
          <a:p>
            <a:pPr marL="285750" lvl="0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Speech rate</a:t>
            </a:r>
            <a:endParaRPr sz="1700" dirty="0"/>
          </a:p>
          <a:p>
            <a:pPr marL="285750" lvl="0" indent="-2921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Pause duration</a:t>
            </a:r>
            <a:endParaRPr sz="1700"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7F7F8"/>
                </a:solidFill>
              </a:rPr>
              <a:t>2</a:t>
            </a:fld>
            <a:endParaRPr>
              <a:solidFill>
                <a:srgbClr val="F7F7F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5496cc430_0_4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7F7F8"/>
                </a:solidFill>
              </a:rPr>
              <a:t>20</a:t>
            </a:fld>
            <a:endParaRPr>
              <a:solidFill>
                <a:srgbClr val="F7F7F8"/>
              </a:solidFill>
            </a:endParaRPr>
          </a:p>
        </p:txBody>
      </p:sp>
      <p:sp>
        <p:nvSpPr>
          <p:cNvPr id="223" name="Google Shape;223;g2a5496cc430_0_45"/>
          <p:cNvSpPr txBox="1"/>
          <p:nvPr/>
        </p:nvSpPr>
        <p:spPr>
          <a:xfrm>
            <a:off x="3010688" y="5754025"/>
            <a:ext cx="6260400" cy="2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 : Data collection procedure</a:t>
            </a:r>
            <a:endParaRPr sz="1800" b="1" dirty="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8D723E-8A4F-D11B-24B0-E323E6DA2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40" y="783160"/>
            <a:ext cx="10788320" cy="49708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5496cc430_0_37"/>
          <p:cNvSpPr txBox="1">
            <a:spLocks noGrp="1"/>
          </p:cNvSpPr>
          <p:nvPr>
            <p:ph type="title"/>
          </p:nvPr>
        </p:nvSpPr>
        <p:spPr>
          <a:xfrm>
            <a:off x="812250" y="690574"/>
            <a:ext cx="10058400" cy="904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g2a5496cc430_0_37"/>
          <p:cNvSpPr txBox="1"/>
          <p:nvPr/>
        </p:nvSpPr>
        <p:spPr>
          <a:xfrm>
            <a:off x="1028700" y="1461825"/>
            <a:ext cx="9018900" cy="48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are the preprocessing techniques: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 File Format Conversion and Renaming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 Rate - 16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KHz</a:t>
            </a: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</a:t>
            </a: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○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Mel-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filterbank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(MFB)</a:t>
            </a: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○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Aperiodicity</a:t>
            </a: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○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 frequency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Normalization - Mean Variance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Segmentation - Segment length:100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Labeling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splitting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2a5496cc430_0_37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5496cc430_0_65"/>
          <p:cNvSpPr txBox="1">
            <a:spLocks noGrp="1"/>
          </p:cNvSpPr>
          <p:nvPr>
            <p:ph type="sldNum" idx="12"/>
          </p:nvPr>
        </p:nvSpPr>
        <p:spPr>
          <a:xfrm>
            <a:off x="11747707" y="6276163"/>
            <a:ext cx="7800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350"/>
              <a:t>22</a:t>
            </a:fld>
            <a:endParaRPr sz="1350"/>
          </a:p>
        </p:txBody>
      </p:sp>
      <p:sp>
        <p:nvSpPr>
          <p:cNvPr id="238" name="Google Shape;238;g2a5496cc430_0_65"/>
          <p:cNvSpPr txBox="1">
            <a:spLocks noGrp="1"/>
          </p:cNvSpPr>
          <p:nvPr>
            <p:ph type="title"/>
          </p:nvPr>
        </p:nvSpPr>
        <p:spPr>
          <a:xfrm>
            <a:off x="812250" y="690575"/>
            <a:ext cx="3877500" cy="904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MODEL SELECTION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g2a5496cc430_0_65"/>
          <p:cNvSpPr txBox="1"/>
          <p:nvPr/>
        </p:nvSpPr>
        <p:spPr>
          <a:xfrm>
            <a:off x="1028700" y="1461825"/>
            <a:ext cx="10090500" cy="45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Inorder</a:t>
            </a: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analyze the variabilities we will be focusing on various deep learning models such as CNN, LSTM, </a:t>
            </a:r>
            <a:r>
              <a:rPr lang="en-US" sz="19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BiLSTM</a:t>
            </a:r>
            <a:r>
              <a:rPr lang="en-US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</a:t>
            </a:r>
            <a:endParaRPr sz="19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0" name="Google Shape;240;g2a5496cc430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375" y="2715925"/>
            <a:ext cx="10449300" cy="3250399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2a5496cc430_0_65"/>
          <p:cNvSpPr txBox="1"/>
          <p:nvPr/>
        </p:nvSpPr>
        <p:spPr>
          <a:xfrm>
            <a:off x="3633175" y="5673225"/>
            <a:ext cx="4272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 : CNN Architecture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a5496cc430_2_99"/>
          <p:cNvSpPr txBox="1"/>
          <p:nvPr/>
        </p:nvSpPr>
        <p:spPr>
          <a:xfrm>
            <a:off x="991100" y="1169375"/>
            <a:ext cx="9812700" cy="48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</a:t>
            </a:r>
            <a:endParaRPr sz="1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g2a5496cc430_2_9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7F7F8"/>
                </a:solidFill>
              </a:rPr>
              <a:t>23</a:t>
            </a:fld>
            <a:endParaRPr>
              <a:solidFill>
                <a:srgbClr val="F7F7F8"/>
              </a:solidFill>
            </a:endParaRPr>
          </a:p>
        </p:txBody>
      </p:sp>
      <p:pic>
        <p:nvPicPr>
          <p:cNvPr id="249" name="Google Shape;249;g2a5496cc430_2_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850" y="2026925"/>
            <a:ext cx="10239876" cy="280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2a5496cc430_2_99"/>
          <p:cNvSpPr txBox="1"/>
          <p:nvPr/>
        </p:nvSpPr>
        <p:spPr>
          <a:xfrm>
            <a:off x="3960000" y="5360775"/>
            <a:ext cx="4272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 : LSTM Architecture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5496cc430_2_112"/>
          <p:cNvSpPr txBox="1"/>
          <p:nvPr/>
        </p:nvSpPr>
        <p:spPr>
          <a:xfrm>
            <a:off x="1028700" y="1144325"/>
            <a:ext cx="9812700" cy="43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Bi-LSTM</a:t>
            </a:r>
            <a:endParaRPr sz="1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g2a5496cc430_2_11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258" name="Google Shape;258;g2a5496cc430_2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900" y="2026925"/>
            <a:ext cx="10271300" cy="34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2a5496cc430_2_112"/>
          <p:cNvSpPr txBox="1"/>
          <p:nvPr/>
        </p:nvSpPr>
        <p:spPr>
          <a:xfrm>
            <a:off x="3799050" y="5490125"/>
            <a:ext cx="42720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8 : Bi-LSTM Architecture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g29d11b49d53_1_0"/>
          <p:cNvPicPr preferRelativeResize="0"/>
          <p:nvPr/>
        </p:nvPicPr>
        <p:blipFill rotWithShape="1">
          <a:blip r:embed="rId3">
            <a:alphaModFix/>
          </a:blip>
          <a:srcRect l="2141" r="1389" b="3716"/>
          <a:stretch/>
        </p:blipFill>
        <p:spPr>
          <a:xfrm>
            <a:off x="1222700" y="680638"/>
            <a:ext cx="9998077" cy="5496726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29d11b49d53_1_0"/>
          <p:cNvSpPr txBox="1"/>
          <p:nvPr/>
        </p:nvSpPr>
        <p:spPr>
          <a:xfrm>
            <a:off x="3603200" y="0"/>
            <a:ext cx="4673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</a:t>
            </a:r>
            <a:endParaRPr/>
          </a:p>
        </p:txBody>
      </p:sp>
      <p:sp>
        <p:nvSpPr>
          <p:cNvPr id="267" name="Google Shape;267;g29d11b49d53_1_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68" name="Google Shape;268;g29d11b49d53_1_0"/>
          <p:cNvSpPr txBox="1"/>
          <p:nvPr/>
        </p:nvSpPr>
        <p:spPr>
          <a:xfrm>
            <a:off x="2883763" y="6285325"/>
            <a:ext cx="710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7F7F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</a:t>
            </a:r>
            <a:r>
              <a:rPr lang="en-US" sz="1800" b="1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1800" b="1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 9 : Activity diagram for </a:t>
            </a:r>
            <a:r>
              <a:rPr lang="en-US" sz="1800" b="1" dirty="0" err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analysing</a:t>
            </a:r>
            <a:r>
              <a:rPr lang="en-US" sz="1800" b="1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variabilities in responses</a:t>
            </a:r>
            <a:endParaRPr sz="13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8f6700d5e0_2_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275" name="Google Shape;275;g28f6700d5e0_2_0"/>
          <p:cNvSpPr txBox="1">
            <a:spLocks noGrp="1"/>
          </p:cNvSpPr>
          <p:nvPr>
            <p:ph type="title"/>
          </p:nvPr>
        </p:nvSpPr>
        <p:spPr>
          <a:xfrm>
            <a:off x="1097400" y="1363200"/>
            <a:ext cx="9997200" cy="413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 b="1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47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8f6700d5e0_2_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7F7F8"/>
                </a:solidFill>
              </a:rPr>
              <a:t>27</a:t>
            </a:fld>
            <a:endParaRPr>
              <a:solidFill>
                <a:srgbClr val="F7F7F8"/>
              </a:solidFill>
            </a:endParaRPr>
          </a:p>
        </p:txBody>
      </p:sp>
      <p:sp>
        <p:nvSpPr>
          <p:cNvPr id="282" name="Google Shape;282;g28f6700d5e0_2_9"/>
          <p:cNvSpPr txBox="1"/>
          <p:nvPr/>
        </p:nvSpPr>
        <p:spPr>
          <a:xfrm>
            <a:off x="701500" y="1895100"/>
            <a:ext cx="10437600" cy="42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imes New Roman"/>
              <a:buChar char="●"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performance evaluation of Convolutional Neural Network (CNN), Long Short-Term Memory (LSTM), and Bidirectional LSTM (Bi-LSTM) models for depression severity classification on audio datasets in Malayalam and English languages.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imes New Roman"/>
              <a:buChar char="●"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models were evaluated on a held-out test set, using test loss and test accuracy as metrics. 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imes New Roman"/>
              <a:buChar char="○"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loss measures the average error of the model on unseen data, with lower values indicating better performance.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imes New Roman"/>
              <a:buChar char="○"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accuracy represents the proportion of correctly classified depression severity levels in the test set, with higher values signifying better performance.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g28f6700d5e0_2_9"/>
          <p:cNvSpPr txBox="1">
            <a:spLocks noGrp="1"/>
          </p:cNvSpPr>
          <p:nvPr>
            <p:ph type="title"/>
          </p:nvPr>
        </p:nvSpPr>
        <p:spPr>
          <a:xfrm>
            <a:off x="812250" y="690575"/>
            <a:ext cx="5772300" cy="9048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PERFORMANCE</a:t>
            </a:r>
            <a:endParaRPr b="1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8f6700d5e0_2_2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290" name="Google Shape;290;g28f6700d5e0_2_20"/>
          <p:cNvSpPr txBox="1"/>
          <p:nvPr/>
        </p:nvSpPr>
        <p:spPr>
          <a:xfrm>
            <a:off x="764325" y="698600"/>
            <a:ext cx="10644600" cy="52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1" name="Google Shape;291;g28f6700d5e0_2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1714500"/>
            <a:ext cx="6288068" cy="37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8f6700d5e0_2_31"/>
          <p:cNvSpPr txBox="1">
            <a:spLocks noGrp="1"/>
          </p:cNvSpPr>
          <p:nvPr>
            <p:ph type="sldNum" idx="12"/>
          </p:nvPr>
        </p:nvSpPr>
        <p:spPr>
          <a:xfrm>
            <a:off x="11702148" y="6248000"/>
            <a:ext cx="489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400"/>
              <a:t>29</a:t>
            </a:fld>
            <a:endParaRPr sz="1400"/>
          </a:p>
        </p:txBody>
      </p:sp>
      <p:pic>
        <p:nvPicPr>
          <p:cNvPr id="298" name="Google Shape;298;g28f6700d5e0_2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700" y="2298075"/>
            <a:ext cx="5206298" cy="3431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5"/>
            </a:outerShdw>
          </a:effectLst>
        </p:spPr>
      </p:pic>
      <p:pic>
        <p:nvPicPr>
          <p:cNvPr id="299" name="Google Shape;299;g28f6700d5e0_2_31"/>
          <p:cNvPicPr preferRelativeResize="0"/>
          <p:nvPr/>
        </p:nvPicPr>
        <p:blipFill rotWithShape="1">
          <a:blip r:embed="rId4">
            <a:alphaModFix/>
          </a:blip>
          <a:srcRect l="2629"/>
          <a:stretch/>
        </p:blipFill>
        <p:spPr>
          <a:xfrm>
            <a:off x="6290675" y="2298075"/>
            <a:ext cx="4980999" cy="34317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sp>
        <p:nvSpPr>
          <p:cNvPr id="300" name="Google Shape;300;g28f6700d5e0_2_31"/>
          <p:cNvSpPr txBox="1"/>
          <p:nvPr/>
        </p:nvSpPr>
        <p:spPr>
          <a:xfrm>
            <a:off x="889700" y="900175"/>
            <a:ext cx="104448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Model Accuracy and Loss</a:t>
            </a:r>
            <a:endParaRPr sz="20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g28f6700d5e0_2_31"/>
          <p:cNvSpPr txBox="1"/>
          <p:nvPr/>
        </p:nvSpPr>
        <p:spPr>
          <a:xfrm>
            <a:off x="2871963" y="1761313"/>
            <a:ext cx="10152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English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g28f6700d5e0_2_31"/>
          <p:cNvSpPr txBox="1"/>
          <p:nvPr/>
        </p:nvSpPr>
        <p:spPr>
          <a:xfrm>
            <a:off x="8352325" y="1761300"/>
            <a:ext cx="16086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Malayalam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g28f6700d5e0_2_31"/>
          <p:cNvSpPr txBox="1"/>
          <p:nvPr/>
        </p:nvSpPr>
        <p:spPr>
          <a:xfrm>
            <a:off x="3625425" y="5847700"/>
            <a:ext cx="5688508" cy="172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  : Comparison of CNN for both languages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11847257" y="6247638"/>
            <a:ext cx="78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3</a:t>
            </a:fld>
            <a:endParaRPr sz="1400"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1138998" y="960165"/>
            <a:ext cx="48870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/>
          </a:p>
        </p:txBody>
      </p:sp>
      <p:sp>
        <p:nvSpPr>
          <p:cNvPr id="115" name="Google Shape;115;p17"/>
          <p:cNvSpPr txBox="1"/>
          <p:nvPr/>
        </p:nvSpPr>
        <p:spPr>
          <a:xfrm>
            <a:off x="1138990" y="1809616"/>
            <a:ext cx="9854700" cy="3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the variabilities in the spoken response of depressed vs non-depressed.</a:t>
            </a:r>
            <a:endParaRPr sz="1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Hypothesis : </a:t>
            </a:r>
            <a:endParaRPr sz="15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 to same object would be differed from depressed to non-depressed.</a:t>
            </a:r>
            <a:endParaRPr sz="15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: </a:t>
            </a:r>
            <a:endParaRPr sz="15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find cues from the responses (speech and text) obtained from the depressed and non-depressed subjects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8f6700d5e0_2_38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7F7F8"/>
                </a:solidFill>
              </a:rPr>
              <a:t>30</a:t>
            </a:fld>
            <a:endParaRPr>
              <a:solidFill>
                <a:srgbClr val="F7F7F8"/>
              </a:solidFill>
            </a:endParaRPr>
          </a:p>
        </p:txBody>
      </p:sp>
      <p:pic>
        <p:nvPicPr>
          <p:cNvPr id="310" name="Google Shape;310;g28f6700d5e0_2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700" y="2263800"/>
            <a:ext cx="5119600" cy="35156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pic>
        <p:nvPicPr>
          <p:cNvPr id="311" name="Google Shape;311;g28f6700d5e0_2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4900" y="2263800"/>
            <a:ext cx="5119600" cy="351560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sp>
        <p:nvSpPr>
          <p:cNvPr id="312" name="Google Shape;312;g28f6700d5e0_2_38"/>
          <p:cNvSpPr txBox="1"/>
          <p:nvPr/>
        </p:nvSpPr>
        <p:spPr>
          <a:xfrm>
            <a:off x="889700" y="900175"/>
            <a:ext cx="104448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Bi-LSTM Model Accuracy and Loss</a:t>
            </a:r>
            <a:endParaRPr sz="2000" dirty="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g28f6700d5e0_2_38"/>
          <p:cNvSpPr txBox="1"/>
          <p:nvPr/>
        </p:nvSpPr>
        <p:spPr>
          <a:xfrm>
            <a:off x="2871963" y="1761313"/>
            <a:ext cx="10152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English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g28f6700d5e0_2_38"/>
          <p:cNvSpPr txBox="1"/>
          <p:nvPr/>
        </p:nvSpPr>
        <p:spPr>
          <a:xfrm>
            <a:off x="8352325" y="1761300"/>
            <a:ext cx="16086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Malayalam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g28f6700d5e0_2_38"/>
          <p:cNvSpPr txBox="1"/>
          <p:nvPr/>
        </p:nvSpPr>
        <p:spPr>
          <a:xfrm>
            <a:off x="3316350" y="5779399"/>
            <a:ext cx="6758234" cy="427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11  : Comparison of Bi-LSTM for both languages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8f6700d5e0_2_5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322" name="Google Shape;322;g28f6700d5e0_2_50"/>
          <p:cNvSpPr txBox="1"/>
          <p:nvPr/>
        </p:nvSpPr>
        <p:spPr>
          <a:xfrm>
            <a:off x="690825" y="507025"/>
            <a:ext cx="10833300" cy="55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3" name="Google Shape;323;g28f6700d5e0_2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700" y="2243550"/>
            <a:ext cx="5107824" cy="34923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pic>
        <p:nvPicPr>
          <p:cNvPr id="324" name="Google Shape;324;g28f6700d5e0_2_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6675" y="2243550"/>
            <a:ext cx="5107825" cy="34923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/>
            </a:outerShdw>
          </a:effectLst>
        </p:spPr>
      </p:pic>
      <p:sp>
        <p:nvSpPr>
          <p:cNvPr id="325" name="Google Shape;325;g28f6700d5e0_2_50"/>
          <p:cNvSpPr txBox="1"/>
          <p:nvPr/>
        </p:nvSpPr>
        <p:spPr>
          <a:xfrm>
            <a:off x="889700" y="900175"/>
            <a:ext cx="104448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Model Accuracy and Loss</a:t>
            </a:r>
            <a:endParaRPr sz="2000" dirty="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g28f6700d5e0_2_50"/>
          <p:cNvSpPr txBox="1"/>
          <p:nvPr/>
        </p:nvSpPr>
        <p:spPr>
          <a:xfrm>
            <a:off x="2871963" y="1761313"/>
            <a:ext cx="10152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English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g28f6700d5e0_2_50"/>
          <p:cNvSpPr txBox="1"/>
          <p:nvPr/>
        </p:nvSpPr>
        <p:spPr>
          <a:xfrm>
            <a:off x="8352325" y="1761300"/>
            <a:ext cx="16086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Malayalam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g28f6700d5e0_2_50"/>
          <p:cNvSpPr txBox="1"/>
          <p:nvPr/>
        </p:nvSpPr>
        <p:spPr>
          <a:xfrm>
            <a:off x="3509000" y="5782525"/>
            <a:ext cx="5675700" cy="2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12  : Comparison of LSTM for both languages</a:t>
            </a:r>
            <a:endParaRPr sz="1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8f6700d5e0_2_62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7F7F8"/>
                </a:solidFill>
              </a:rPr>
              <a:t>32</a:t>
            </a:fld>
            <a:endParaRPr>
              <a:solidFill>
                <a:srgbClr val="F7F7F8"/>
              </a:solidFill>
            </a:endParaRPr>
          </a:p>
        </p:txBody>
      </p:sp>
      <p:sp>
        <p:nvSpPr>
          <p:cNvPr id="335" name="Google Shape;335;g28f6700d5e0_2_62"/>
          <p:cNvSpPr txBox="1"/>
          <p:nvPr/>
        </p:nvSpPr>
        <p:spPr>
          <a:xfrm>
            <a:off x="690825" y="680350"/>
            <a:ext cx="10791600" cy="54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6" name="Google Shape;336;g28f6700d5e0_2_62"/>
          <p:cNvSpPr txBox="1">
            <a:spLocks noGrp="1"/>
          </p:cNvSpPr>
          <p:nvPr>
            <p:ph type="title"/>
          </p:nvPr>
        </p:nvSpPr>
        <p:spPr>
          <a:xfrm>
            <a:off x="812250" y="690575"/>
            <a:ext cx="5772300" cy="904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g28f6700d5e0_2_62"/>
          <p:cNvSpPr txBox="1"/>
          <p:nvPr/>
        </p:nvSpPr>
        <p:spPr>
          <a:xfrm>
            <a:off x="701500" y="1895100"/>
            <a:ext cx="10437600" cy="42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imes New Roman"/>
              <a:buChar char="●"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 models achieved the highest test accuracy in both Malayalam (0.738) and English (0.757).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imes New Roman"/>
              <a:buChar char="●"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LSTMs outperform CNNs, suggesting they better capture the sequential nature of audio features for depression classification.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imes New Roman"/>
              <a:buChar char="●"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difference between Bi-LSTM and LSTM models was minor in both languages.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imes New Roman"/>
              <a:buChar char="●"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Malayalam dataset has lower accuracy than English, possibly due to dataset size, language complexity, or hyperparameter tuning.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Times New Roman"/>
              <a:buChar char="●"/>
            </a:pPr>
            <a:r>
              <a:rPr lang="en-US" sz="18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Overall, LSTMs are effective for depression severity classification on audio data in both languages.</a:t>
            </a: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89d119e1bc_3_6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100584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TIMELINE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44" name="Google Shape;344;g289d119e1bc_3_6"/>
          <p:cNvGraphicFramePr/>
          <p:nvPr/>
        </p:nvGraphicFramePr>
        <p:xfrm>
          <a:off x="637025" y="619550"/>
          <a:ext cx="10913650" cy="5600700"/>
        </p:xfrm>
        <a:graphic>
          <a:graphicData uri="http://schemas.openxmlformats.org/drawingml/2006/table">
            <a:tbl>
              <a:tblPr>
                <a:noFill/>
                <a:tableStyleId>{D073BC3F-AF69-4D9A-8BDF-D735A0A187F2}</a:tableStyleId>
              </a:tblPr>
              <a:tblGrid>
                <a:gridCol w="32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sng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TASK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0" marR="0" marT="0" marB="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sng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PROGRESS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0" marR="0" marT="0" marB="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sng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START DATE</a:t>
                      </a:r>
                      <a:endParaRPr sz="14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0" marR="0" marT="0" marB="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sng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lt1"/>
                          </a:solidFill>
                        </a:rPr>
                        <a:t>END DATE 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 1.Research and Analysis</a:t>
                      </a:r>
                      <a:endParaRPr sz="1400" b="1" u="none" strike="noStrike" cap="none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Task 1: Ideation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100%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04-09-2023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07-09-2023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Task 2: Literature Study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100%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11-09-2023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25-09-2023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 2.Data Collection</a:t>
                      </a:r>
                      <a:endParaRPr sz="1400" b="1" u="none" strike="noStrike" cap="none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Task 1:Image and text categorization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100%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22-09-2023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26-09-2023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Task 2: Image and text Selection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100%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27-09-2023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02-10-2023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 3.Response Collection Platform</a:t>
                      </a:r>
                      <a:endParaRPr sz="1400" b="1" u="none" strike="noStrike" cap="none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Task 1:Google form creation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100%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03-10-2023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05-10-2023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 4.Response Collection</a:t>
                      </a:r>
                      <a:endParaRPr sz="1400" b="1" u="none" strike="noStrike" cap="none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3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Task 1: Collect Participants Responses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100</a:t>
                      </a:r>
                      <a:r>
                        <a:rPr lang="en-US" sz="1400" u="none" strike="noStrike" cap="none"/>
                        <a:t>%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06-10-2023</a:t>
                      </a:r>
                      <a:endParaRPr sz="1400" u="none" strike="noStrike" cap="none"/>
                    </a:p>
                  </a:txBody>
                  <a:tcPr marL="0" marR="0" marT="0" marB="0"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28</a:t>
                      </a:r>
                      <a:r>
                        <a:rPr lang="en-US" sz="1400" u="none" strike="noStrike" cap="none"/>
                        <a:t>-</a:t>
                      </a:r>
                      <a:r>
                        <a:rPr lang="en-US"/>
                        <a:t>01</a:t>
                      </a:r>
                      <a:r>
                        <a:rPr lang="en-US" sz="1400" u="none" strike="noStrike" cap="none"/>
                        <a:t>-202</a:t>
                      </a:r>
                      <a:r>
                        <a:rPr lang="en-US"/>
                        <a:t>4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Task 2: Label Collected  Responses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100%</a:t>
                      </a:r>
                      <a:endParaRPr sz="1400" u="none" strike="noStrike" cap="none"/>
                    </a:p>
                  </a:txBody>
                  <a:tcPr marL="0" marR="0" marT="0" marB="0"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20-11-2023</a:t>
                      </a:r>
                      <a:endParaRPr sz="1400" u="none" strike="noStrike" cap="none"/>
                    </a:p>
                  </a:txBody>
                  <a:tcPr marL="0" marR="0" marT="0" marB="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06</a:t>
                      </a:r>
                      <a:r>
                        <a:rPr lang="en-US" sz="1400" u="none" strike="noStrike" cap="none"/>
                        <a:t>-</a:t>
                      </a:r>
                      <a:r>
                        <a:rPr lang="en-US"/>
                        <a:t>02</a:t>
                      </a:r>
                      <a:r>
                        <a:rPr lang="en-US" sz="1400" u="none" strike="noStrike" cap="none"/>
                        <a:t>-202</a:t>
                      </a:r>
                      <a:r>
                        <a:rPr lang="en-US"/>
                        <a:t>4</a:t>
                      </a:r>
                      <a:endParaRPr sz="1400" u="none" strike="noStrike" cap="none"/>
                    </a:p>
                  </a:txBody>
                  <a:tcPr marL="0" marR="0" marT="0" marB="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 5.Model Building</a:t>
                      </a:r>
                      <a:endParaRPr sz="1400" b="1" u="none" strike="noStrike" cap="none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0" marR="0" marT="0" marB="0"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Task 1: </a:t>
                      </a:r>
                      <a:r>
                        <a:rPr lang="en-US"/>
                        <a:t>Feature Extraction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100%</a:t>
                      </a:r>
                      <a:endParaRPr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15</a:t>
                      </a:r>
                      <a:r>
                        <a:rPr lang="en-US" sz="1400" u="none" strike="noStrike" cap="none"/>
                        <a:t>-</a:t>
                      </a:r>
                      <a:r>
                        <a:rPr lang="en-US"/>
                        <a:t>02</a:t>
                      </a:r>
                      <a:r>
                        <a:rPr lang="en-US" sz="1400" u="none" strike="noStrike" cap="none"/>
                        <a:t>-202</a:t>
                      </a:r>
                      <a:r>
                        <a:rPr lang="en-US"/>
                        <a:t>4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25</a:t>
                      </a:r>
                      <a:r>
                        <a:rPr lang="en-US" sz="1400" u="none" strike="noStrike" cap="none"/>
                        <a:t>-</a:t>
                      </a:r>
                      <a:r>
                        <a:rPr lang="en-US"/>
                        <a:t>02</a:t>
                      </a:r>
                      <a:r>
                        <a:rPr lang="en-US" sz="1400" u="none" strike="noStrike" cap="none"/>
                        <a:t>-202</a:t>
                      </a:r>
                      <a:r>
                        <a:rPr lang="en-US"/>
                        <a:t>4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Task 2: </a:t>
                      </a:r>
                      <a:r>
                        <a:rPr lang="en-US"/>
                        <a:t>Model Design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100%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26</a:t>
                      </a:r>
                      <a:r>
                        <a:rPr lang="en-US" sz="1400" u="none" strike="noStrike" cap="none"/>
                        <a:t>-</a:t>
                      </a:r>
                      <a:r>
                        <a:rPr lang="en-US"/>
                        <a:t>0</a:t>
                      </a:r>
                      <a:r>
                        <a:rPr lang="en-US" sz="1400" u="none" strike="noStrike" cap="none"/>
                        <a:t>2-202</a:t>
                      </a:r>
                      <a:r>
                        <a:rPr lang="en-US"/>
                        <a:t>4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01</a:t>
                      </a:r>
                      <a:r>
                        <a:rPr lang="en-US" sz="1400" u="none" strike="noStrike" cap="none"/>
                        <a:t>-</a:t>
                      </a:r>
                      <a:r>
                        <a:rPr lang="en-US"/>
                        <a:t>03</a:t>
                      </a:r>
                      <a:r>
                        <a:rPr lang="en-US" sz="1400" u="none" strike="noStrike" cap="none"/>
                        <a:t>-202</a:t>
                      </a:r>
                      <a:r>
                        <a:rPr lang="en-US"/>
                        <a:t>4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3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 Task 3: </a:t>
                      </a:r>
                      <a:r>
                        <a:rPr lang="en-US"/>
                        <a:t>Training &amp; Optimizing Model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100%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02</a:t>
                      </a:r>
                      <a:r>
                        <a:rPr lang="en-US" sz="1400" u="none" strike="noStrike" cap="none"/>
                        <a:t>-</a:t>
                      </a:r>
                      <a:r>
                        <a:rPr lang="en-US"/>
                        <a:t>03</a:t>
                      </a:r>
                      <a:r>
                        <a:rPr lang="en-US" sz="1400" u="none" strike="noStrike" cap="none"/>
                        <a:t>-202</a:t>
                      </a:r>
                      <a:r>
                        <a:rPr lang="en-US"/>
                        <a:t>4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06</a:t>
                      </a:r>
                      <a:r>
                        <a:rPr lang="en-US" sz="1400" u="none" strike="noStrike" cap="none"/>
                        <a:t>-0</a:t>
                      </a:r>
                      <a:r>
                        <a:rPr lang="en-US"/>
                        <a:t>4</a:t>
                      </a:r>
                      <a:r>
                        <a:rPr lang="en-US" sz="1400" u="none" strike="noStrike" cap="none"/>
                        <a:t>-2024</a:t>
                      </a:r>
                      <a:endParaRPr sz="1400" u="none" strike="noStrike" cap="none"/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45" name="Google Shape;345;g289d119e1bc_3_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"/>
          <p:cNvSpPr txBox="1">
            <a:spLocks noGrp="1"/>
          </p:cNvSpPr>
          <p:nvPr>
            <p:ph type="title"/>
          </p:nvPr>
        </p:nvSpPr>
        <p:spPr>
          <a:xfrm>
            <a:off x="628875" y="647025"/>
            <a:ext cx="10884600" cy="12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br>
              <a:rPr lang="en-US" b="1"/>
            </a:br>
            <a:endParaRPr b="1"/>
          </a:p>
        </p:txBody>
      </p:sp>
      <p:sp>
        <p:nvSpPr>
          <p:cNvPr id="351" name="Google Shape;351;p5"/>
          <p:cNvSpPr txBox="1"/>
          <p:nvPr/>
        </p:nvSpPr>
        <p:spPr>
          <a:xfrm>
            <a:off x="895875" y="1379325"/>
            <a:ext cx="10617600" cy="48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700"/>
              <a:buFont typeface="Times New Roman"/>
              <a:buAutoNum type="arabicPeriod"/>
            </a:pPr>
            <a:r>
              <a:rPr lang="en-US" sz="1700">
                <a:solidFill>
                  <a:srgbClr val="2828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M.M Lang P. J. Bradley. Affective Norms of English Words (ANEW): Instruction manual and affective ratings. The Center for Research in Psychophysiology, University of Florida,1999.</a:t>
            </a:r>
            <a:endParaRPr sz="1700">
              <a:solidFill>
                <a:srgbClr val="2828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700"/>
              <a:buFont typeface="Times New Roman"/>
              <a:buAutoNum type="arabicPeriod"/>
            </a:pPr>
            <a:r>
              <a:rPr lang="en-US" sz="1700">
                <a:solidFill>
                  <a:srgbClr val="2828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Himansh Sheoran and Priyanka Srivastava. Self-reported depression is associated with aberration in emotional reactivity and emotional concept coding. Frontiers in Psychology,2022.</a:t>
            </a:r>
            <a:endParaRPr sz="1700">
              <a:solidFill>
                <a:srgbClr val="2828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700"/>
              <a:buFont typeface="Times New Roman"/>
              <a:buAutoNum type="arabicPeriod"/>
            </a:pPr>
            <a:r>
              <a:rPr lang="en-US" sz="1700">
                <a:solidFill>
                  <a:srgbClr val="2828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Maria Menezes, Anas Samara, Leo Galway, Anita Sant’Anna, Antanas Verikas, Fernando Alonso-Fernandez, H. Wang, and R. Bond. Towards emotion recognition for virtual environments: an evaluation of eeg features on benchmark dataset. Personal and Ubiquitous Computing, 21, 12 2017.</a:t>
            </a:r>
            <a:endParaRPr sz="1700">
              <a:solidFill>
                <a:srgbClr val="2828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700"/>
              <a:buFont typeface="Times New Roman"/>
              <a:buAutoNum type="arabicPeriod"/>
            </a:pPr>
            <a:r>
              <a:rPr lang="en-US" sz="1700">
                <a:solidFill>
                  <a:srgbClr val="2828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Vandana, Nikhil Marriwala, and Deepti Chaudhary. A hybrid model for depression detection using deep learning. Measurement: Sensors, 25:100587, 2023.</a:t>
            </a:r>
            <a:endParaRPr sz="1700">
              <a:solidFill>
                <a:srgbClr val="2828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700"/>
              <a:buFont typeface="Times New Roman"/>
              <a:buAutoNum type="arabicPeriod"/>
            </a:pPr>
            <a:r>
              <a:rPr lang="en-US" sz="1700">
                <a:solidFill>
                  <a:srgbClr val="2828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Karol Chlasta, Krzysztof Wo lk, and Izabela Krejtz. Automated speech-based screening of depression using deep convolutional neural networks. Procedia Computer Science, 164:618–628, 2019.</a:t>
            </a:r>
            <a:endParaRPr sz="1700">
              <a:solidFill>
                <a:srgbClr val="2828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700"/>
              <a:buFont typeface="Times New Roman"/>
              <a:buAutoNum type="arabicPeriod"/>
            </a:pPr>
            <a:r>
              <a:rPr lang="en-US" sz="1700">
                <a:solidFill>
                  <a:srgbClr val="2828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Tegar Satrio Utomo, Riyanarto Sarno, and Suhariyanto. Emotion label from anew dataset for searching best definition from wordnet. pages 249–252, 2018.</a:t>
            </a:r>
            <a:endParaRPr sz="1700">
              <a:solidFill>
                <a:srgbClr val="2828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1700"/>
              <a:buFont typeface="Times New Roman"/>
              <a:buAutoNum type="arabicPeriod"/>
            </a:pPr>
            <a:r>
              <a:rPr lang="en-US" sz="1700">
                <a:solidFill>
                  <a:srgbClr val="2828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 H. Dumpala, S. Rempel, K. Dikaios, M. Sajjadian, R. Uher and S. Oore, “Estimating Severity of Depression From Acoustic Features and Embeddings of Natural Speech,” ICASSP 2021 - 2021 IEEE International Conference on Acoustics, Speech and Signal Processing (ICASSP), Toronto, ON, Canada, 2021, pp. 7278-7282.</a:t>
            </a:r>
            <a:endParaRPr sz="180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"/>
          <p:cNvSpPr txBox="1">
            <a:spLocks noGrp="1"/>
          </p:cNvSpPr>
          <p:nvPr>
            <p:ph type="title"/>
          </p:nvPr>
        </p:nvSpPr>
        <p:spPr>
          <a:xfrm>
            <a:off x="1039177" y="2685318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sz="4800"/>
              <a:t>Thank You !</a:t>
            </a:r>
            <a:endParaRPr sz="4800"/>
          </a:p>
        </p:txBody>
      </p:sp>
      <p:sp>
        <p:nvSpPr>
          <p:cNvPr id="358" name="Google Shape;358;p6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7F7F8"/>
                </a:solidFill>
              </a:rPr>
              <a:t>35</a:t>
            </a:fld>
            <a:endParaRPr>
              <a:solidFill>
                <a:srgbClr val="F7F7F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1316025" y="1866900"/>
            <a:ext cx="98352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4290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entury Gothic"/>
              <a:buAutoNum type="arabicPeriod"/>
            </a:pPr>
            <a:r>
              <a:rPr lang="en-US" sz="19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 </a:t>
            </a: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emotional abstract words </a:t>
            </a:r>
            <a:r>
              <a:rPr lang="en-US" sz="19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stimuli.</a:t>
            </a:r>
            <a:endParaRPr sz="1800"/>
          </a:p>
          <a:p>
            <a:pPr marL="544068" lvl="1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o"/>
            </a:pPr>
            <a:r>
              <a:rPr lang="en-US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ANEW(Affective Norms of English Words) dataset</a:t>
            </a:r>
            <a:endParaRPr sz="1600"/>
          </a:p>
          <a:p>
            <a:pPr marL="34290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entury Gothic"/>
              <a:buAutoNum type="arabicPeriod"/>
            </a:pPr>
            <a:r>
              <a:rPr lang="en-US" sz="19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spoken responses from the subjects in Indian English and their Native language.</a:t>
            </a:r>
            <a:endParaRPr sz="1800"/>
          </a:p>
          <a:p>
            <a:pPr marL="34290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entury Gothic"/>
              <a:buAutoNum type="arabicPeriod"/>
            </a:pPr>
            <a:r>
              <a:rPr lang="en-US" sz="19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the cues from the responses to detect a depressed population</a:t>
            </a:r>
            <a:endParaRPr sz="1700" b="0" i="0" u="none" strike="noStrike">
              <a:solidFill>
                <a:srgbClr val="4759A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1168" lvl="1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sz="1700" b="0" i="0" u="none" strike="noStrike">
              <a:solidFill>
                <a:srgbClr val="4759A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sz="1900" b="0" i="0" u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/>
          </a:p>
        </p:txBody>
      </p:sp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1062023" y="934765"/>
            <a:ext cx="48870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/>
          </a:p>
        </p:txBody>
      </p:sp>
      <p:sp>
        <p:nvSpPr>
          <p:cNvPr id="122" name="Google Shape;122;p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1382075" y="1785750"/>
            <a:ext cx="9119700" cy="43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ANEW</a:t>
            </a: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(Affective Norms of English Words) [1]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ANEW is a set of 1034 emotion evoking words.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It is rated in terms of pleasure, arousal, and dominance.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To assess the dimensions of pleasure, arousal, and dominance, the Self-Assessment Manikin (SAM) scale is used.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two primary dimensions were one of affective valence (ranging from pleasant to unpleasant) and one of arousal (ranging from calm to excited).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690848" y="936290"/>
            <a:ext cx="48870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STUDY</a:t>
            </a:r>
            <a:endParaRPr b="1"/>
          </a:p>
        </p:txBody>
      </p:sp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7F7F8"/>
                </a:solidFill>
              </a:rPr>
              <a:t>5</a:t>
            </a:fld>
            <a:endParaRPr>
              <a:solidFill>
                <a:srgbClr val="F7F7F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7F7F8"/>
                </a:solidFill>
              </a:rPr>
              <a:t>6</a:t>
            </a:fld>
            <a:endParaRPr>
              <a:solidFill>
                <a:srgbClr val="F7F7F8"/>
              </a:solidFill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2219700" y="2010275"/>
            <a:ext cx="6030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1371600" y="1129325"/>
            <a:ext cx="9496500" cy="4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“Self-Reported Depression Is Associated With Aberration in Emotional Reactivity and Emotional Concept Coding” [2]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Times New Roman"/>
              <a:buChar char="●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Focuses on the connection between subjective depression and emotional processing among people.</a:t>
            </a: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Times New Roman"/>
              <a:buChar char="●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participants were instructed to rate the valence and arousal of each word on a 9-point Likert scale using the Self-Assessment Manikin (SAM) scale.</a:t>
            </a: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Times New Roman"/>
              <a:buChar char="●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15 emotional abstract words and were pre-categorized equally into five emotional categories: HVHA emotion words, HVLA emotion words, LVHA emotion words, LVLA emotion words, NAs words.</a:t>
            </a: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f6700d5e0_0_16"/>
          <p:cNvSpPr txBox="1">
            <a:spLocks noGrp="1"/>
          </p:cNvSpPr>
          <p:nvPr>
            <p:ph type="sldNum" idx="12"/>
          </p:nvPr>
        </p:nvSpPr>
        <p:spPr>
          <a:xfrm flipH="1">
            <a:off x="11888405" y="6310750"/>
            <a:ext cx="30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300"/>
              <a:t>7</a:t>
            </a:fld>
            <a:endParaRPr sz="1300"/>
          </a:p>
        </p:txBody>
      </p:sp>
      <p:sp>
        <p:nvSpPr>
          <p:cNvPr id="143" name="Google Shape;143;g28f6700d5e0_0_16"/>
          <p:cNvSpPr txBox="1">
            <a:spLocks noGrp="1"/>
          </p:cNvSpPr>
          <p:nvPr>
            <p:ph type="body" idx="1"/>
          </p:nvPr>
        </p:nvSpPr>
        <p:spPr>
          <a:xfrm>
            <a:off x="1371600" y="1308775"/>
            <a:ext cx="9486000" cy="43137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Times New Roman"/>
              <a:buChar char="●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grouping of participants into self-reported non-depressed (ND) and depressed (D) using BDI was also done.</a:t>
            </a: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Times New Roman"/>
              <a:buChar char="●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score of more than 14 on the BDI scale were placed in the depressed group, and individuals scoring between 2 and 8 in this scale were placed in the non-depressed group.</a:t>
            </a: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74151"/>
              </a:buClr>
              <a:buSzPts val="1300"/>
              <a:buFont typeface="Times New Roman"/>
              <a:buChar char="●"/>
            </a:pPr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comparison with healthy people a depressive person responds minimally in positive emotions and has a higher level of sadness.</a:t>
            </a:r>
            <a:endParaRPr sz="18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9d119e1bc_3_0"/>
          <p:cNvSpPr txBox="1"/>
          <p:nvPr/>
        </p:nvSpPr>
        <p:spPr>
          <a:xfrm>
            <a:off x="1371600" y="1048625"/>
            <a:ext cx="9496500" cy="49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800" b="1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. “</a:t>
            </a: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Emotion Label from ANEW dataset for Searching Best Definition from WordNet</a:t>
            </a:r>
            <a:r>
              <a:rPr lang="en-US" sz="1800" b="1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” [3]</a:t>
            </a:r>
            <a:endParaRPr sz="1800" b="1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065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valence and arousal scale used in this study selects values for each five category.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Self-Assessment Manikin (SAM) scale, which is the basis for the valence   and arousal ratings, uses a range of values from 1 to 9.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valence dimension represents the horizontal axis of the circumplex model of affect, while the arousal dimension represents the vertical axis.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center of the circle represents a neutral level of valence and arousal.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Tripartition Labeling Scheme, the scale is divided into three ranges [1.0–3.0], [4.0–6.0] and [7.0–9.0],given as the partitions Low, Medium  and High respectively.</a:t>
            </a:r>
            <a:endParaRPr sz="1800" b="0" i="0" u="none" strike="noStrike" cap="none">
              <a:solidFill>
                <a:srgbClr val="374151"/>
              </a:solidFill>
              <a:highlight>
                <a:srgbClr val="F7F7F8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g289d119e1bc_3_0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A9E0D-60DD-7EC6-DEDF-C42A84AC32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Google Shape;189;g28f6700d5e0_0_26">
            <a:extLst>
              <a:ext uri="{FF2B5EF4-FFF2-40B4-BE49-F238E27FC236}">
                <a16:creationId xmlns:a16="http://schemas.microsoft.com/office/drawing/2014/main" id="{1357AD9E-BCDE-F6D2-D5B4-4BA44776879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-9075"/>
          <a:stretch/>
        </p:blipFill>
        <p:spPr>
          <a:xfrm>
            <a:off x="2921226" y="574534"/>
            <a:ext cx="6012382" cy="467039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7A30BE-5F66-1177-1187-FFDA9DC84BEF}"/>
              </a:ext>
            </a:extLst>
          </p:cNvPr>
          <p:cNvSpPr txBox="1"/>
          <p:nvPr/>
        </p:nvSpPr>
        <p:spPr>
          <a:xfrm>
            <a:off x="3047326" y="5468346"/>
            <a:ext cx="6097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 : Circumplex model</a:t>
            </a:r>
            <a:endParaRPr lang="en-US"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764428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2001</Words>
  <Application>Microsoft Office PowerPoint</Application>
  <PresentationFormat>Widescreen</PresentationFormat>
  <Paragraphs>351</Paragraphs>
  <Slides>35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Century Gothic</vt:lpstr>
      <vt:lpstr>Courier New</vt:lpstr>
      <vt:lpstr>Times New Roman</vt:lpstr>
      <vt:lpstr>RetrospectVTI</vt:lpstr>
      <vt:lpstr>ANALYZE THE VARIABILITIES IN THE SPOKEN RESPONSE OF DEPRESSED VS NON-DEPRESSED.</vt:lpstr>
      <vt:lpstr>     WHAT  IS  DEPRESSION ?</vt:lpstr>
      <vt:lpstr>PROBLEM STATEMENT</vt:lpstr>
      <vt:lpstr>OBJECTIVE</vt:lpstr>
      <vt:lpstr>LITERATURE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DESIGN &amp; METHODOLOGY</vt:lpstr>
      <vt:lpstr>DATA COLLECTION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PREPROCESSING</vt:lpstr>
      <vt:lpstr>MODEL SELECTION</vt:lpstr>
      <vt:lpstr>PowerPoint Presentation</vt:lpstr>
      <vt:lpstr>PowerPoint Presentation</vt:lpstr>
      <vt:lpstr>PowerPoint Presentation</vt:lpstr>
      <vt:lpstr>RESULTS</vt:lpstr>
      <vt:lpstr>MODEL PERFORMANCE</vt:lpstr>
      <vt:lpstr>PowerPoint Presentation</vt:lpstr>
      <vt:lpstr>PowerPoint Presentation</vt:lpstr>
      <vt:lpstr>PowerPoint Presentation</vt:lpstr>
      <vt:lpstr>PowerPoint Presentation</vt:lpstr>
      <vt:lpstr>CONCLUSION</vt:lpstr>
      <vt:lpstr>PROJECT TIMELINE</vt:lpstr>
      <vt:lpstr>REFERENCES 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THE VARIABILITIES IN THE SPOKEN RESPONSE OF DEPRESSED VS NON-DEPRESSED.</dc:title>
  <cp:lastModifiedBy>Anjali Mathew</cp:lastModifiedBy>
  <cp:revision>6</cp:revision>
  <dcterms:modified xsi:type="dcterms:W3CDTF">2024-06-19T13:56:55Z</dcterms:modified>
</cp:coreProperties>
</file>