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</p:sldIdLst>
  <p:sldSz cx="18288000" cy="10287000"/>
  <p:notesSz cx="6858000" cy="9144000"/>
  <p:embeddedFontLst>
    <p:embeddedFont>
      <p:font typeface="Canva Sans Bold" panose="020B0604020202020204" charset="0"/>
      <p:regular r:id="rId22"/>
    </p:embeddedFont>
    <p:embeddedFont>
      <p:font typeface="DM Serif Display" pitchFamily="2" charset="0"/>
      <p:regular r:id="rId23"/>
      <p:italic r:id="rId24"/>
    </p:embeddedFont>
    <p:embeddedFont>
      <p:font typeface="Playfair Display" panose="00000500000000000000" pitchFamily="2" charset="0"/>
      <p:regular r:id="rId25"/>
      <p:bold r:id="rId26"/>
      <p:italic r:id="rId27"/>
      <p:boldItalic r:id="rId28"/>
    </p:embeddedFont>
    <p:embeddedFont>
      <p:font typeface="Playfair Display Bold" panose="00000800000000000000" charset="0"/>
      <p:regular r:id="rId29"/>
    </p:embeddedFont>
    <p:embeddedFont>
      <p:font typeface="Public Sans" panose="020B0604020202020204" charset="0"/>
      <p:regular r:id="rId30"/>
    </p:embeddedFont>
    <p:embeddedFont>
      <p:font typeface="Public Sans Bold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CFF80-95CF-4360-98D6-CAED6D2F571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4621C-1647-4156-A0AC-775AA88F8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58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8680" y="4273078"/>
            <a:ext cx="4819206" cy="5425302"/>
          </a:xfrm>
          <a:custGeom>
            <a:avLst/>
            <a:gdLst/>
            <a:ahLst/>
            <a:cxnLst/>
            <a:rect l="l" t="t" r="r" b="b"/>
            <a:pathLst>
              <a:path w="4819206" h="5425302">
                <a:moveTo>
                  <a:pt x="0" y="0"/>
                </a:moveTo>
                <a:lnTo>
                  <a:pt x="4819206" y="0"/>
                </a:lnTo>
                <a:lnTo>
                  <a:pt x="4819206" y="5425302"/>
                </a:lnTo>
                <a:lnTo>
                  <a:pt x="0" y="5425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14911" y="1152525"/>
            <a:ext cx="18288000" cy="1680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2"/>
              </a:lnSpc>
            </a:pPr>
            <a:r>
              <a:rPr lang="en-US" sz="4771" spc="23" dirty="0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ANALYZE THE VARIABILITIES IN THE SPOKEN RESPONSE  OF</a:t>
            </a:r>
          </a:p>
          <a:p>
            <a:pPr algn="l">
              <a:lnSpc>
                <a:spcPts val="4342"/>
              </a:lnSpc>
            </a:pPr>
            <a:endParaRPr lang="en-US" sz="4771" spc="23" dirty="0">
              <a:solidFill>
                <a:srgbClr val="2B2C3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  <a:p>
            <a:pPr algn="l">
              <a:lnSpc>
                <a:spcPts val="4342"/>
              </a:lnSpc>
            </a:pPr>
            <a:r>
              <a:rPr lang="en-US" sz="4771" spc="23" dirty="0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                        DEPRESSED VS NON-DEPRESSED.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770289" y="6909529"/>
            <a:ext cx="7862435" cy="864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HEMAL SHAJI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MOHAMMED AMAAN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32807" y="3576955"/>
            <a:ext cx="11222385" cy="1566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2B2C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689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PREPROCESSING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063980"/>
            <a:ext cx="16230600" cy="2269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3" lvl="1" indent="-302261" algn="just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Raw audio data often comes in various formats (WAV, M4A, MP3). To ensure uniformity and facilitate analysis, they converted all audio files to the .m4a format.</a:t>
            </a:r>
          </a:p>
          <a:p>
            <a:pPr algn="just">
              <a:lnSpc>
                <a:spcPts val="3640"/>
              </a:lnSpc>
            </a:pPr>
            <a:endParaRPr lang="en-US" sz="280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04523" lvl="1" indent="-302261" algn="just">
              <a:lnSpc>
                <a:spcPts val="3640"/>
              </a:lnSpc>
              <a:buFont typeface="Arial"/>
              <a:buChar char="•"/>
            </a:pPr>
            <a:r>
              <a:rPr lang="en-US" sz="2800" spc="-8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Consistent sampling rate is crucial for accurate comparisons and model training For standardization they sampled data across the dataset to a sampling rate of 16 kHz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689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FEATURE EXTRACTION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818320"/>
            <a:ext cx="17259300" cy="8874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5"/>
              </a:lnSpc>
            </a:pPr>
            <a:endParaRPr dirty="0"/>
          </a:p>
          <a:p>
            <a:pPr marL="602202" lvl="1" indent="-301101" algn="l">
              <a:lnSpc>
                <a:spcPts val="3235"/>
              </a:lnSpc>
              <a:buFont typeface="Arial"/>
              <a:buChar char="•"/>
            </a:pPr>
            <a:r>
              <a:rPr lang="en-US" sz="2789" spc="119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They extract three features</a:t>
            </a:r>
          </a:p>
          <a:p>
            <a:pPr algn="l">
              <a:lnSpc>
                <a:spcPts val="3235"/>
              </a:lnSpc>
            </a:pPr>
            <a:endParaRPr lang="en-US" sz="2789" spc="119" dirty="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algn="l">
              <a:lnSpc>
                <a:spcPts val="5996"/>
              </a:lnSpc>
            </a:pPr>
            <a:r>
              <a:rPr lang="en-US" sz="2789" spc="119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Mel-</a:t>
            </a:r>
            <a:r>
              <a:rPr lang="en-US" sz="2789" spc="119" dirty="0" err="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filterbank</a:t>
            </a:r>
            <a:r>
              <a:rPr lang="en-US" sz="2789" spc="119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(MFB) features,</a:t>
            </a:r>
          </a:p>
          <a:p>
            <a:pPr algn="l">
              <a:lnSpc>
                <a:spcPts val="5996"/>
              </a:lnSpc>
            </a:pPr>
            <a:r>
              <a:rPr lang="en-US" sz="2789" spc="119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aperiodic</a:t>
            </a:r>
          </a:p>
          <a:p>
            <a:pPr algn="l">
              <a:lnSpc>
                <a:spcPts val="5996"/>
              </a:lnSpc>
            </a:pPr>
            <a:r>
              <a:rPr lang="en-US" sz="2789" spc="119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fundamental frequency           </a:t>
            </a:r>
          </a:p>
          <a:p>
            <a:pPr algn="l">
              <a:lnSpc>
                <a:spcPts val="3235"/>
              </a:lnSpc>
            </a:pPr>
            <a:endParaRPr lang="en-US" sz="2789" spc="119" dirty="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758301" lvl="1" indent="-457200" algn="l">
              <a:lnSpc>
                <a:spcPts val="3235"/>
              </a:lnSpc>
              <a:buFont typeface="Arial" panose="020B0604020202020204" pitchFamily="34" charset="0"/>
              <a:buChar char="•"/>
            </a:pPr>
            <a:r>
              <a:rPr lang="en-US" sz="2789" spc="119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WORLD vocoder system  </a:t>
            </a:r>
          </a:p>
          <a:p>
            <a:pPr algn="l">
              <a:lnSpc>
                <a:spcPts val="3235"/>
              </a:lnSpc>
            </a:pPr>
            <a:endParaRPr lang="en-US" sz="2789" spc="119" dirty="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02202" lvl="1" indent="-301101" algn="l">
              <a:lnSpc>
                <a:spcPts val="3235"/>
              </a:lnSpc>
              <a:buFont typeface="Arial"/>
              <a:buChar char="•"/>
            </a:pPr>
            <a:r>
              <a:rPr lang="en-US" sz="2789" spc="119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Normalization </a:t>
            </a:r>
          </a:p>
          <a:p>
            <a:pPr algn="l">
              <a:lnSpc>
                <a:spcPts val="3235"/>
              </a:lnSpc>
            </a:pPr>
            <a:r>
              <a:rPr lang="en-US" sz="2789" spc="119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</a:p>
          <a:p>
            <a:pPr marL="602202" lvl="1" indent="-301101" algn="l">
              <a:lnSpc>
                <a:spcPts val="3235"/>
              </a:lnSpc>
              <a:buFont typeface="Arial"/>
              <a:buChar char="•"/>
            </a:pPr>
            <a:r>
              <a:rPr lang="en-US" sz="2789" spc="119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Segmentation </a:t>
            </a:r>
          </a:p>
          <a:p>
            <a:pPr algn="l">
              <a:lnSpc>
                <a:spcPts val="3235"/>
              </a:lnSpc>
            </a:pPr>
            <a:endParaRPr lang="en-US" sz="2789" spc="119" dirty="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02202" lvl="1" indent="-301101" algn="l">
              <a:lnSpc>
                <a:spcPts val="3235"/>
              </a:lnSpc>
              <a:buFont typeface="Arial"/>
              <a:buChar char="•"/>
            </a:pPr>
            <a:r>
              <a:rPr lang="en-US" sz="2789" spc="119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Labeling</a:t>
            </a:r>
          </a:p>
          <a:p>
            <a:pPr algn="l">
              <a:lnSpc>
                <a:spcPts val="3235"/>
              </a:lnSpc>
            </a:pPr>
            <a:r>
              <a:rPr lang="en-US" sz="2789" spc="119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</a:p>
          <a:p>
            <a:pPr algn="l">
              <a:lnSpc>
                <a:spcPts val="3235"/>
              </a:lnSpc>
            </a:pPr>
            <a:endParaRPr lang="en-US" sz="2789" spc="119" dirty="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algn="l">
              <a:lnSpc>
                <a:spcPts val="3235"/>
              </a:lnSpc>
            </a:pPr>
            <a:endParaRPr lang="en-US" sz="2789" spc="119" dirty="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algn="l">
              <a:lnSpc>
                <a:spcPts val="3235"/>
              </a:lnSpc>
            </a:pPr>
            <a:endParaRPr lang="en-US" sz="2789" spc="119" dirty="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algn="l">
              <a:lnSpc>
                <a:spcPts val="3235"/>
              </a:lnSpc>
            </a:pPr>
            <a:endParaRPr lang="en-US" sz="2789" spc="119" dirty="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28689" y="4918488"/>
            <a:ext cx="16581504" cy="5156325"/>
          </a:xfrm>
          <a:custGeom>
            <a:avLst/>
            <a:gdLst/>
            <a:ahLst/>
            <a:cxnLst/>
            <a:rect l="l" t="t" r="r" b="b"/>
            <a:pathLst>
              <a:path w="16581504" h="5156325">
                <a:moveTo>
                  <a:pt x="0" y="0"/>
                </a:moveTo>
                <a:lnTo>
                  <a:pt x="16581503" y="0"/>
                </a:lnTo>
                <a:lnTo>
                  <a:pt x="16581503" y="5156326"/>
                </a:lnTo>
                <a:lnTo>
                  <a:pt x="0" y="5156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689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MODEL SELECTION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689" y="2536211"/>
            <a:ext cx="17259311" cy="359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6"/>
              </a:lnSpc>
            </a:pPr>
            <a:r>
              <a:rPr lang="en-US" sz="3514" spc="15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Inorder to analyze the variabilities we will be focusing on various deep learning models such as CNN, LSTM, BiLSTM.</a:t>
            </a:r>
          </a:p>
          <a:p>
            <a:pPr algn="l">
              <a:lnSpc>
                <a:spcPts val="4076"/>
              </a:lnSpc>
            </a:pPr>
            <a:endParaRPr lang="en-US" sz="3514" spc="151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algn="l">
              <a:lnSpc>
                <a:spcPts val="4076"/>
              </a:lnSpc>
            </a:pPr>
            <a:r>
              <a:rPr lang="en-US" sz="3514" spc="151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CNN</a:t>
            </a:r>
          </a:p>
          <a:p>
            <a:pPr algn="l">
              <a:lnSpc>
                <a:spcPts val="4076"/>
              </a:lnSpc>
            </a:pPr>
            <a:endParaRPr lang="en-US" sz="3514" spc="151">
              <a:solidFill>
                <a:srgbClr val="2B2C3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  <a:p>
            <a:pPr algn="l">
              <a:lnSpc>
                <a:spcPts val="4076"/>
              </a:lnSpc>
            </a:pPr>
            <a:endParaRPr lang="en-US" sz="3514" spc="151">
              <a:solidFill>
                <a:srgbClr val="2B2C3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  <a:p>
            <a:pPr algn="l">
              <a:lnSpc>
                <a:spcPts val="4076"/>
              </a:lnSpc>
            </a:pPr>
            <a:endParaRPr lang="en-US" sz="3514" spc="151">
              <a:solidFill>
                <a:srgbClr val="2B2C3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28700" y="2409091"/>
            <a:ext cx="16403128" cy="6321681"/>
          </a:xfrm>
          <a:custGeom>
            <a:avLst/>
            <a:gdLst/>
            <a:ahLst/>
            <a:cxnLst/>
            <a:rect l="l" t="t" r="r" b="b"/>
            <a:pathLst>
              <a:path w="16403128" h="6321681">
                <a:moveTo>
                  <a:pt x="0" y="0"/>
                </a:moveTo>
                <a:lnTo>
                  <a:pt x="16403128" y="0"/>
                </a:lnTo>
                <a:lnTo>
                  <a:pt x="16403128" y="6321681"/>
                </a:lnTo>
                <a:lnTo>
                  <a:pt x="0" y="6321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5" b="-3146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689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MODEL TRAINING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28689" y="2264221"/>
            <a:ext cx="17742957" cy="6994079"/>
          </a:xfrm>
          <a:custGeom>
            <a:avLst/>
            <a:gdLst/>
            <a:ahLst/>
            <a:cxnLst/>
            <a:rect l="l" t="t" r="r" b="b"/>
            <a:pathLst>
              <a:path w="17742957" h="6994079">
                <a:moveTo>
                  <a:pt x="0" y="0"/>
                </a:moveTo>
                <a:lnTo>
                  <a:pt x="17742957" y="0"/>
                </a:lnTo>
                <a:lnTo>
                  <a:pt x="17742957" y="6994079"/>
                </a:lnTo>
                <a:lnTo>
                  <a:pt x="0" y="69940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890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689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MODEL TRAINING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0"/>
            <a:ext cx="17413681" cy="11029312"/>
          </a:xfrm>
          <a:custGeom>
            <a:avLst/>
            <a:gdLst/>
            <a:ahLst/>
            <a:cxnLst/>
            <a:rect l="l" t="t" r="r" b="b"/>
            <a:pathLst>
              <a:path w="17413681" h="11029312">
                <a:moveTo>
                  <a:pt x="0" y="0"/>
                </a:moveTo>
                <a:lnTo>
                  <a:pt x="17413681" y="0"/>
                </a:lnTo>
                <a:lnTo>
                  <a:pt x="17413681" y="11029312"/>
                </a:lnTo>
                <a:lnTo>
                  <a:pt x="0" y="110293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4120988" y="2528596"/>
            <a:ext cx="10046001" cy="6006185"/>
          </a:xfrm>
          <a:custGeom>
            <a:avLst/>
            <a:gdLst/>
            <a:ahLst/>
            <a:cxnLst/>
            <a:rect l="l" t="t" r="r" b="b"/>
            <a:pathLst>
              <a:path w="10046001" h="6006185">
                <a:moveTo>
                  <a:pt x="0" y="0"/>
                </a:moveTo>
                <a:lnTo>
                  <a:pt x="10046001" y="0"/>
                </a:lnTo>
                <a:lnTo>
                  <a:pt x="10046001" y="6006185"/>
                </a:lnTo>
                <a:lnTo>
                  <a:pt x="0" y="60061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689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RESULT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689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372527"/>
            <a:ext cx="13370943" cy="146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To sum up, this study highlights how important language analysis is to improving our knowledge and early diagnosis of depression, especially when it comes to spoken responses.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5811203" y="2818825"/>
            <a:ext cx="666559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Thank You...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CONTENT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689" y="2122290"/>
            <a:ext cx="8890787" cy="6524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Introduction</a:t>
            </a:r>
          </a:p>
          <a:p>
            <a:pPr marL="604519" lvl="1" indent="-302260" algn="l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What is Depression?</a:t>
            </a:r>
          </a:p>
          <a:p>
            <a:pPr marL="604519" lvl="1" indent="-302260" algn="l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Varibilities in Spoken Responses</a:t>
            </a:r>
          </a:p>
          <a:p>
            <a:pPr marL="604519" lvl="1" indent="-302260" algn="l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Objectives</a:t>
            </a:r>
          </a:p>
          <a:p>
            <a:pPr algn="l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      1.Prepare emotional abstract words stimuli.</a:t>
            </a:r>
          </a:p>
          <a:p>
            <a:pPr algn="l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      2. Collect spoken Responses</a:t>
            </a:r>
          </a:p>
          <a:p>
            <a:pPr algn="l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      3.Design &amp; Methodology</a:t>
            </a:r>
          </a:p>
          <a:p>
            <a:pPr marL="604519" lvl="1" indent="-302260" algn="l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Results</a:t>
            </a:r>
          </a:p>
          <a:p>
            <a:pPr marL="604519" lvl="1" indent="-302260" algn="l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Conclution</a:t>
            </a:r>
          </a:p>
          <a:p>
            <a:pPr algn="l">
              <a:lnSpc>
                <a:spcPts val="5235"/>
              </a:lnSpc>
            </a:pPr>
            <a:endParaRPr lang="en-US" sz="2799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WHAT IS DEPPRESION?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700" y="2593688"/>
            <a:ext cx="12233523" cy="6094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It is a serious mood disorder that has become one of the major diseases that threaten human mental health</a:t>
            </a:r>
          </a:p>
          <a:p>
            <a:pPr algn="l">
              <a:lnSpc>
                <a:spcPts val="4199"/>
              </a:lnSpc>
            </a:pPr>
            <a:endParaRPr lang="en-US" sz="2799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People with depression may experience symptoms such as:</a:t>
            </a:r>
          </a:p>
          <a:p>
            <a:pPr algn="l">
              <a:lnSpc>
                <a:spcPts val="4199"/>
              </a:lnSpc>
            </a:pPr>
            <a:endParaRPr lang="en-US" sz="2799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604519" lvl="1" indent="-302260" algn="l">
              <a:lnSpc>
                <a:spcPts val="587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Feelings of sadness, tearfulness, or hopelessness</a:t>
            </a:r>
          </a:p>
          <a:p>
            <a:pPr marL="604519" lvl="1" indent="-302260" algn="l">
              <a:lnSpc>
                <a:spcPts val="587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Loss of interest or pleasure in normal activities</a:t>
            </a:r>
          </a:p>
          <a:p>
            <a:pPr marL="604519" lvl="1" indent="-302260" algn="l">
              <a:lnSpc>
                <a:spcPts val="587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Sleep disturbances (insomnia or excessive sleep)</a:t>
            </a:r>
          </a:p>
          <a:p>
            <a:pPr marL="604519" lvl="1" indent="-302260" algn="l">
              <a:lnSpc>
                <a:spcPts val="587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Fatigue and lack of energy</a:t>
            </a:r>
          </a:p>
          <a:p>
            <a:pPr algn="l">
              <a:lnSpc>
                <a:spcPts val="4199"/>
              </a:lnSpc>
            </a:pPr>
            <a:endParaRPr lang="en-US" sz="2799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VARIABILITIES IN SPOKEN RESPONSES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06871" y="2911193"/>
            <a:ext cx="9740861" cy="3468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3" lvl="1" indent="-302261" algn="just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Pitch</a:t>
            </a:r>
          </a:p>
          <a:p>
            <a:pPr marL="604523" lvl="1" indent="-302261" algn="just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Interaction and Responsiveness</a:t>
            </a:r>
          </a:p>
          <a:p>
            <a:pPr marL="604523" lvl="1" indent="-302261" algn="just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Energy &amp; Speech rate</a:t>
            </a:r>
          </a:p>
          <a:p>
            <a:pPr marL="604523" lvl="1" indent="-302261" algn="just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Speech tempo &amp; Rhythm</a:t>
            </a:r>
          </a:p>
          <a:p>
            <a:pPr marL="604523" lvl="1" indent="-302261" algn="just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diminished responses to positive stimuli and Vise Versa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689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721080"/>
            <a:ext cx="16230589" cy="4443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3" lvl="1" indent="-302261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2B2C30"/>
                </a:solidFill>
                <a:latin typeface="Playfair Display" panose="00000500000000000000" pitchFamily="2" charset="0"/>
                <a:ea typeface="Public Sans"/>
                <a:cs typeface="Public Sans"/>
                <a:sym typeface="Public Sans"/>
              </a:rPr>
              <a:t>we focused on preparing text-based objects suitable for display, facilitating subsequent analysis</a:t>
            </a:r>
          </a:p>
          <a:p>
            <a:pPr marL="302262" lvl="1" algn="just">
              <a:lnSpc>
                <a:spcPct val="150000"/>
              </a:lnSpc>
            </a:pPr>
            <a:endParaRPr lang="en-US" sz="2800" dirty="0">
              <a:solidFill>
                <a:srgbClr val="2B2C30"/>
              </a:solidFill>
              <a:latin typeface="Playfair Display" panose="00000500000000000000" pitchFamily="2" charset="0"/>
              <a:ea typeface="Public Sans"/>
              <a:cs typeface="Public Sans"/>
              <a:sym typeface="Public Sans"/>
            </a:endParaRPr>
          </a:p>
          <a:p>
            <a:pPr marL="604523" lvl="1" indent="-302261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2B2C30"/>
                </a:solidFill>
                <a:latin typeface="Playfair Display" panose="00000500000000000000" pitchFamily="2" charset="0"/>
                <a:ea typeface="Public Sans"/>
                <a:cs typeface="Public Sans"/>
                <a:sym typeface="Public Sans"/>
              </a:rPr>
              <a:t>we collected spoken responses from participants in both Indian English and their native languages, recognizing the significance of linguistic details in our investigation</a:t>
            </a:r>
          </a:p>
          <a:p>
            <a:pPr marL="302262" lvl="1" algn="just">
              <a:lnSpc>
                <a:spcPct val="150000"/>
              </a:lnSpc>
            </a:pPr>
            <a:endParaRPr lang="en-US" sz="2800" dirty="0">
              <a:solidFill>
                <a:srgbClr val="2B2C30"/>
              </a:solidFill>
              <a:latin typeface="Playfair Display" panose="00000500000000000000" pitchFamily="2" charset="0"/>
              <a:ea typeface="Public Sans"/>
              <a:cs typeface="Public Sans"/>
              <a:sym typeface="Public Sans"/>
            </a:endParaRPr>
          </a:p>
          <a:p>
            <a:pPr marL="604523" lvl="1" indent="-302261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2B2C30"/>
                </a:solidFill>
                <a:latin typeface="Playfair Display" panose="00000500000000000000" pitchFamily="2" charset="0"/>
                <a:ea typeface="Public Sans"/>
                <a:cs typeface="Public Sans"/>
                <a:sym typeface="Public Sans"/>
              </a:rPr>
              <a:t> Analyze the cues from the responses to detect a depressed population</a:t>
            </a: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rgbClr val="2B2C30"/>
              </a:solidFill>
              <a:latin typeface="Playfair Display" panose="00000500000000000000" pitchFamily="2" charset="0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689" y="2747112"/>
            <a:ext cx="8395021" cy="5920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ANEW (Affective Norms of English Words).</a:t>
            </a:r>
          </a:p>
          <a:p>
            <a:pPr algn="l">
              <a:lnSpc>
                <a:spcPts val="3920"/>
              </a:lnSpc>
            </a:pPr>
            <a:endParaRPr lang="en-US" sz="2800" dirty="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ANEW is a set of 1034 emotion evoking words.</a:t>
            </a:r>
          </a:p>
          <a:p>
            <a:pPr algn="l">
              <a:lnSpc>
                <a:spcPts val="3920"/>
              </a:lnSpc>
            </a:pPr>
            <a:endParaRPr lang="en-US" sz="2800" dirty="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It is rated in terms of pleasure, arousal, and dominance.</a:t>
            </a:r>
          </a:p>
          <a:p>
            <a:pPr algn="l">
              <a:lnSpc>
                <a:spcPts val="3920"/>
              </a:lnSpc>
            </a:pPr>
            <a:endParaRPr lang="en-US" sz="2800" dirty="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They have chosen 5 categories</a:t>
            </a:r>
          </a:p>
          <a:p>
            <a:pPr algn="l">
              <a:lnSpc>
                <a:spcPts val="3920"/>
              </a:lnSpc>
            </a:pPr>
            <a:endParaRPr lang="en-US" sz="2800" dirty="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For each category they taken 3 words each</a:t>
            </a:r>
          </a:p>
          <a:p>
            <a:pPr algn="l">
              <a:lnSpc>
                <a:spcPts val="3920"/>
              </a:lnSpc>
            </a:pPr>
            <a:endParaRPr lang="en-US" sz="2800" dirty="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algn="l">
              <a:lnSpc>
                <a:spcPts val="3920"/>
              </a:lnSpc>
            </a:pPr>
            <a:endParaRPr lang="en-US" sz="2800" dirty="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9747771" y="2794737"/>
            <a:ext cx="8540229" cy="5252437"/>
          </a:xfrm>
          <a:custGeom>
            <a:avLst/>
            <a:gdLst/>
            <a:ahLst/>
            <a:cxnLst/>
            <a:rect l="l" t="t" r="r" b="b"/>
            <a:pathLst>
              <a:path w="8540229" h="5252437">
                <a:moveTo>
                  <a:pt x="0" y="0"/>
                </a:moveTo>
                <a:lnTo>
                  <a:pt x="8540229" y="0"/>
                </a:lnTo>
                <a:lnTo>
                  <a:pt x="8540229" y="5252436"/>
                </a:lnTo>
                <a:lnTo>
                  <a:pt x="0" y="5252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5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028689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PREPARING TEXT BASED OBJECTS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9553743" y="2640965"/>
            <a:ext cx="8522887" cy="5284251"/>
          </a:xfrm>
          <a:custGeom>
            <a:avLst/>
            <a:gdLst/>
            <a:ahLst/>
            <a:cxnLst/>
            <a:rect l="l" t="t" r="r" b="b"/>
            <a:pathLst>
              <a:path w="8522887" h="5284251">
                <a:moveTo>
                  <a:pt x="0" y="0"/>
                </a:moveTo>
                <a:lnTo>
                  <a:pt x="8522888" y="0"/>
                </a:lnTo>
                <a:lnTo>
                  <a:pt x="8522888" y="5284251"/>
                </a:lnTo>
                <a:lnTo>
                  <a:pt x="0" y="52842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53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689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PREPARING TEXT BASED OBJECTS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689" y="2854008"/>
            <a:ext cx="7798291" cy="4531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3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 assess the dimensions of pleasure, arousal, and dominance, the Self-Assessment Manikin (SAM) scale is used.</a:t>
            </a:r>
          </a:p>
          <a:p>
            <a:pPr algn="just">
              <a:lnSpc>
                <a:spcPts val="3920"/>
              </a:lnSpc>
            </a:pPr>
            <a:endParaRPr lang="en-US" sz="280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04523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two primary dimensions were one of affective valence (ranging from pleasant to unpleasant) and one of arousal (ranging from calm to excited).</a:t>
            </a:r>
          </a:p>
          <a:p>
            <a:pPr algn="just">
              <a:lnSpc>
                <a:spcPts val="4759"/>
              </a:lnSpc>
            </a:pPr>
            <a:endParaRPr lang="en-US" sz="280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689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COLLECTION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689" y="2445187"/>
            <a:ext cx="17259311" cy="7901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People in the age group of 18 - 35</a:t>
            </a:r>
          </a:p>
          <a:p>
            <a:pPr algn="l">
              <a:lnSpc>
                <a:spcPts val="3920"/>
              </a:lnSpc>
            </a:pPr>
            <a:endParaRPr lang="en-US" sz="280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Fluent in Indian English and Malayalam,</a:t>
            </a:r>
          </a:p>
          <a:p>
            <a:pPr algn="l">
              <a:lnSpc>
                <a:spcPts val="3920"/>
              </a:lnSpc>
            </a:pPr>
            <a:endParaRPr lang="en-US" sz="280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participants were classified into five depression severity categories based on their PHQ-9 score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• None: 39 participants 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• Mild: 63 participants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• Moderate: 36 participants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• Moderately Severe: 7 participants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• Severe: 4 participants</a:t>
            </a:r>
          </a:p>
          <a:p>
            <a:pPr algn="l">
              <a:lnSpc>
                <a:spcPts val="3920"/>
              </a:lnSpc>
            </a:pPr>
            <a:endParaRPr lang="en-US" sz="280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They have selected 15 words (three from each of the five ANEW categories) based on their Self-Assessment Manikin (SAM) ratings obtained from a separate survey with college students </a:t>
            </a:r>
          </a:p>
          <a:p>
            <a:pPr algn="l">
              <a:lnSpc>
                <a:spcPts val="3920"/>
              </a:lnSpc>
            </a:pPr>
            <a:endParaRPr lang="en-US" sz="280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algn="l">
              <a:lnSpc>
                <a:spcPts val="3920"/>
              </a:lnSpc>
            </a:pPr>
            <a:endParaRPr lang="en-US" sz="280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algn="l">
              <a:lnSpc>
                <a:spcPts val="3920"/>
              </a:lnSpc>
            </a:pPr>
            <a:endParaRPr lang="en-US" sz="280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689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COLLECTION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4912" y="2485305"/>
            <a:ext cx="6592967" cy="471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7659" lvl="1" indent="-303830" algn="ctr">
              <a:lnSpc>
                <a:spcPts val="3940"/>
              </a:lnSpc>
              <a:buFont typeface="Arial"/>
              <a:buChar char="•"/>
            </a:pPr>
            <a:r>
              <a:rPr lang="en-US" sz="2814" spc="638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TASK FOR PARTCIPANTS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689" y="3394093"/>
            <a:ext cx="17072207" cy="6126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0559" lvl="1" indent="-285280" algn="l">
              <a:lnSpc>
                <a:spcPts val="3699"/>
              </a:lnSpc>
              <a:buFont typeface="Arial"/>
              <a:buChar char="•"/>
            </a:pPr>
            <a:r>
              <a:rPr lang="en-US" sz="2642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1) Affective Rating Task</a:t>
            </a:r>
          </a:p>
          <a:p>
            <a:pPr algn="l">
              <a:lnSpc>
                <a:spcPts val="3699"/>
              </a:lnSpc>
            </a:pPr>
            <a:r>
              <a:rPr lang="en-US" sz="2642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Participants viewed each word and rated their valence and arousal 9 point Likert scale </a:t>
            </a:r>
          </a:p>
          <a:p>
            <a:pPr algn="l">
              <a:lnSpc>
                <a:spcPts val="3699"/>
              </a:lnSpc>
            </a:pPr>
            <a:r>
              <a:rPr lang="en-US" sz="2642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The SAM scale  served as a visual aid for self reported valence and arousal ratings</a:t>
            </a:r>
          </a:p>
          <a:p>
            <a:pPr marL="570559" lvl="1" indent="-285280" algn="l">
              <a:lnSpc>
                <a:spcPts val="3699"/>
              </a:lnSpc>
              <a:buFont typeface="Arial"/>
              <a:buChar char="•"/>
            </a:pPr>
            <a:r>
              <a:rPr lang="en-US" sz="2642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Property Generation Task</a:t>
            </a:r>
          </a:p>
          <a:p>
            <a:pPr algn="l">
              <a:lnSpc>
                <a:spcPts val="3699"/>
              </a:lnSpc>
            </a:pPr>
            <a:r>
              <a:rPr lang="en-US" sz="2642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Participants verbally de scribed their thoughts, feelings, and memories evoked by each word for a    </a:t>
            </a:r>
          </a:p>
          <a:p>
            <a:pPr algn="l">
              <a:lnSpc>
                <a:spcPts val="3699"/>
              </a:lnSpc>
            </a:pPr>
            <a:r>
              <a:rPr lang="en-US" sz="2642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minimum of 20 seconds. They were presented with 15 such words. They were instructed to avoid single </a:t>
            </a:r>
          </a:p>
          <a:p>
            <a:pPr algn="l">
              <a:lnSpc>
                <a:spcPts val="3699"/>
              </a:lnSpc>
            </a:pPr>
            <a:r>
              <a:rPr lang="en-US" sz="2642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words, phrases, or definitions,  Before the experiment, participants received an example word and</a:t>
            </a:r>
          </a:p>
          <a:p>
            <a:pPr algn="l">
              <a:lnSpc>
                <a:spcPts val="3699"/>
              </a:lnSpc>
            </a:pPr>
            <a:r>
              <a:rPr lang="en-US" sz="2642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spoken response to familiarize them with the task</a:t>
            </a:r>
          </a:p>
          <a:p>
            <a:pPr marL="570559" lvl="1" indent="-285280" algn="l">
              <a:lnSpc>
                <a:spcPts val="3699"/>
              </a:lnSpc>
              <a:buFont typeface="Arial"/>
              <a:buChar char="•"/>
            </a:pPr>
            <a:r>
              <a:rPr lang="en-US" sz="2642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Mental Health Survey</a:t>
            </a:r>
          </a:p>
          <a:p>
            <a:pPr algn="l">
              <a:lnSpc>
                <a:spcPts val="3699"/>
              </a:lnSpc>
            </a:pPr>
            <a:r>
              <a:rPr lang="en-US" sz="2642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Participants completed the Patient Health Questionnaire (PHQ-9). Participants read each statement and</a:t>
            </a:r>
          </a:p>
          <a:p>
            <a:pPr algn="l">
              <a:lnSpc>
                <a:spcPts val="3699"/>
              </a:lnSpc>
            </a:pPr>
            <a:r>
              <a:rPr lang="en-US" sz="2642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selected the response that best described their current state of mind. The PHQ-9 score was obtained by</a:t>
            </a:r>
          </a:p>
          <a:p>
            <a:pPr algn="l">
              <a:lnSpc>
                <a:spcPts val="3699"/>
              </a:lnSpc>
            </a:pPr>
            <a:r>
              <a:rPr lang="en-US" sz="2642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summing the ratings of its 9 items (0-3 scale). </a:t>
            </a:r>
          </a:p>
          <a:p>
            <a:pPr algn="l">
              <a:lnSpc>
                <a:spcPts val="3699"/>
              </a:lnSpc>
            </a:pPr>
            <a:endParaRPr lang="en-US" sz="2642" dirty="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693</Words>
  <Application>Microsoft Office PowerPoint</Application>
  <PresentationFormat>Custom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Canva Sans Bold</vt:lpstr>
      <vt:lpstr>DM Serif Display</vt:lpstr>
      <vt:lpstr>Arial</vt:lpstr>
      <vt:lpstr>Calibri</vt:lpstr>
      <vt:lpstr>Playfair Display</vt:lpstr>
      <vt:lpstr>Aptos</vt:lpstr>
      <vt:lpstr>Playfair Display Bold</vt:lpstr>
      <vt:lpstr>Public Sans</vt:lpstr>
      <vt:lpstr>Public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cp:lastModifiedBy>mohd amaan</cp:lastModifiedBy>
  <cp:revision>5</cp:revision>
  <dcterms:created xsi:type="dcterms:W3CDTF">2006-08-16T00:00:00Z</dcterms:created>
  <dcterms:modified xsi:type="dcterms:W3CDTF">2024-07-13T05:07:00Z</dcterms:modified>
  <dc:identifier>DAGKoB7mI38</dc:identifier>
</cp:coreProperties>
</file>