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nva Sans" panose="020B0604020202020204" charset="0"/>
      <p:regular r:id="rId13"/>
    </p:embeddedFont>
    <p:embeddedFont>
      <p:font typeface="Canva Sans Bold" panose="020B0604020202020204" charset="0"/>
      <p:regular r:id="rId14"/>
    </p:embeddedFont>
    <p:embeddedFont>
      <p:font typeface="Tex Gyre Termes"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Freeform 2"/>
          <p:cNvSpPr/>
          <p:nvPr/>
        </p:nvSpPr>
        <p:spPr>
          <a:xfrm>
            <a:off x="1028700" y="1256309"/>
            <a:ext cx="18942655" cy="7774381"/>
          </a:xfrm>
          <a:custGeom>
            <a:avLst/>
            <a:gdLst/>
            <a:ahLst/>
            <a:cxnLst/>
            <a:rect l="l" t="t" r="r" b="b"/>
            <a:pathLst>
              <a:path w="18942655" h="7774381">
                <a:moveTo>
                  <a:pt x="0" y="0"/>
                </a:moveTo>
                <a:lnTo>
                  <a:pt x="18942655" y="0"/>
                </a:lnTo>
                <a:lnTo>
                  <a:pt x="18942655" y="7774382"/>
                </a:lnTo>
                <a:lnTo>
                  <a:pt x="0" y="7774382"/>
                </a:lnTo>
                <a:lnTo>
                  <a:pt x="0" y="0"/>
                </a:lnTo>
                <a:close/>
              </a:path>
            </a:pathLst>
          </a:custGeom>
          <a:blipFill>
            <a:blip r:embed="rId2"/>
            <a:stretch>
              <a:fillRect/>
            </a:stretch>
          </a:blipFill>
        </p:spPr>
        <p:txBody>
          <a:bodyPr/>
          <a:lstStyle/>
          <a:p>
            <a:endParaRPr lang="en-IN"/>
          </a:p>
        </p:txBody>
      </p:sp>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0CCB9"/>
        </a:solidFill>
        <a:effectLst/>
      </p:bgPr>
    </p:bg>
    <p:spTree>
      <p:nvGrpSpPr>
        <p:cNvPr id="1" name=""/>
        <p:cNvGrpSpPr/>
        <p:nvPr/>
      </p:nvGrpSpPr>
      <p:grpSpPr>
        <a:xfrm>
          <a:off x="0" y="0"/>
          <a:ext cx="0" cy="0"/>
          <a:chOff x="0" y="0"/>
          <a:chExt cx="0" cy="0"/>
        </a:xfrm>
      </p:grpSpPr>
      <p:sp>
        <p:nvSpPr>
          <p:cNvPr id="2" name="Freeform 2"/>
          <p:cNvSpPr/>
          <p:nvPr/>
        </p:nvSpPr>
        <p:spPr>
          <a:xfrm>
            <a:off x="12406866" y="2623935"/>
            <a:ext cx="4852434" cy="4101344"/>
          </a:xfrm>
          <a:custGeom>
            <a:avLst/>
            <a:gdLst/>
            <a:ahLst/>
            <a:cxnLst/>
            <a:rect l="l" t="t" r="r" b="b"/>
            <a:pathLst>
              <a:path w="4852434" h="4101344">
                <a:moveTo>
                  <a:pt x="0" y="0"/>
                </a:moveTo>
                <a:lnTo>
                  <a:pt x="4852434" y="0"/>
                </a:lnTo>
                <a:lnTo>
                  <a:pt x="4852434" y="4101344"/>
                </a:lnTo>
                <a:lnTo>
                  <a:pt x="0" y="4101344"/>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1028700" y="2585835"/>
            <a:ext cx="10061598" cy="9616440"/>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000000"/>
                </a:solidFill>
                <a:latin typeface="Canva Sans"/>
                <a:ea typeface="Canva Sans"/>
                <a:cs typeface="Canva Sans"/>
                <a:sym typeface="Canva Sans"/>
              </a:rPr>
              <a:t>Hesitation and filler words:</a:t>
            </a:r>
          </a:p>
          <a:p>
            <a:pPr algn="just">
              <a:lnSpc>
                <a:spcPts val="3359"/>
              </a:lnSpc>
            </a:pPr>
            <a:r>
              <a:rPr lang="en-US" sz="2400">
                <a:solidFill>
                  <a:srgbClr val="000000"/>
                </a:solidFill>
                <a:latin typeface="Canva Sans"/>
                <a:ea typeface="Canva Sans"/>
                <a:cs typeface="Canva Sans"/>
                <a:sym typeface="Canva Sans"/>
              </a:rPr>
              <a:t>People who are depressed often use more fillers like "um" and "uh" and show more signs of hesitation  by counting how often these elements appear in a text, you can find patterns that may suggest whether someonedepressed or not. Comparing these counts between different texts can help in classifying the emotional state</a:t>
            </a:r>
          </a:p>
          <a:p>
            <a:pPr algn="just">
              <a:lnSpc>
                <a:spcPts val="3359"/>
              </a:lnSpc>
            </a:pPr>
            <a:endParaRPr lang="en-US" sz="2400">
              <a:solidFill>
                <a:srgbClr val="000000"/>
              </a:solidFill>
              <a:latin typeface="Canva Sans"/>
              <a:ea typeface="Canva Sans"/>
              <a:cs typeface="Canva Sans"/>
              <a:sym typeface="Canva Sans"/>
            </a:endParaRPr>
          </a:p>
          <a:p>
            <a:pPr algn="just">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r>
              <a:rPr lang="en-US" sz="2400">
                <a:solidFill>
                  <a:srgbClr val="000000"/>
                </a:solidFill>
                <a:latin typeface="Canva Sans"/>
                <a:ea typeface="Canva Sans"/>
                <a:cs typeface="Canva Sans"/>
                <a:sym typeface="Canva Sans"/>
              </a:rPr>
              <a:t>      </a:t>
            </a: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r>
              <a:rPr lang="en-US" sz="2400">
                <a:solidFill>
                  <a:srgbClr val="000000"/>
                </a:solidFill>
                <a:latin typeface="Canva Sans"/>
                <a:ea typeface="Canva Sans"/>
                <a:cs typeface="Canva Sans"/>
                <a:sym typeface="Canva Sans"/>
              </a:rPr>
              <a:t>           </a:t>
            </a: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p:txBody>
      </p:sp>
      <p:sp>
        <p:nvSpPr>
          <p:cNvPr id="4" name="TextBox 4"/>
          <p:cNvSpPr txBox="1"/>
          <p:nvPr/>
        </p:nvSpPr>
        <p:spPr>
          <a:xfrm>
            <a:off x="0" y="933450"/>
            <a:ext cx="14709220"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ea typeface="Canva Sans Bold"/>
                <a:cs typeface="Canva Sans Bold"/>
                <a:sym typeface="Canva Sans Bold"/>
              </a:rPr>
              <a:t>DEPRESSION DETECTION FROM TEXT                            </a:t>
            </a: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TextBox 2"/>
          <p:cNvSpPr txBox="1"/>
          <p:nvPr/>
        </p:nvSpPr>
        <p:spPr>
          <a:xfrm>
            <a:off x="3717908" y="5076040"/>
            <a:ext cx="10852184" cy="2851690"/>
          </a:xfrm>
          <a:prstGeom prst="rect">
            <a:avLst/>
          </a:prstGeom>
        </p:spPr>
        <p:txBody>
          <a:bodyPr lIns="0" tIns="0" rIns="0" bIns="0" rtlCol="0" anchor="t">
            <a:spAutoFit/>
          </a:bodyPr>
          <a:lstStyle/>
          <a:p>
            <a:pPr algn="ctr">
              <a:lnSpc>
                <a:spcPts val="11021"/>
              </a:lnSpc>
            </a:pPr>
            <a:r>
              <a:rPr lang="en-US" sz="11021" spc="-440">
                <a:solidFill>
                  <a:srgbClr val="303030"/>
                </a:solidFill>
                <a:latin typeface="Tex Gyre Termes"/>
                <a:ea typeface="Tex Gyre Termes"/>
                <a:cs typeface="Tex Gyre Termes"/>
                <a:sym typeface="Tex Gyre Termes"/>
              </a:rPr>
              <a:t>Thank</a:t>
            </a:r>
          </a:p>
          <a:p>
            <a:pPr algn="ctr">
              <a:lnSpc>
                <a:spcPts val="11021"/>
              </a:lnSpc>
            </a:pPr>
            <a:r>
              <a:rPr lang="en-US" sz="11021" spc="-440">
                <a:solidFill>
                  <a:srgbClr val="303030"/>
                </a:solidFill>
                <a:latin typeface="Tex Gyre Termes"/>
                <a:ea typeface="Tex Gyre Termes"/>
                <a:cs typeface="Tex Gyre Termes"/>
                <a:sym typeface="Tex Gyre Termes"/>
              </a:rPr>
              <a:t>You</a:t>
            </a:r>
          </a:p>
        </p:txBody>
      </p:sp>
      <p:sp>
        <p:nvSpPr>
          <p:cNvPr id="3" name="Freeform 3"/>
          <p:cNvSpPr/>
          <p:nvPr/>
        </p:nvSpPr>
        <p:spPr>
          <a:xfrm>
            <a:off x="3179626" y="-7741305"/>
            <a:ext cx="11928749" cy="11885371"/>
          </a:xfrm>
          <a:custGeom>
            <a:avLst/>
            <a:gdLst/>
            <a:ahLst/>
            <a:cxnLst/>
            <a:rect l="l" t="t" r="r" b="b"/>
            <a:pathLst>
              <a:path w="11928749" h="11885371">
                <a:moveTo>
                  <a:pt x="0" y="0"/>
                </a:moveTo>
                <a:lnTo>
                  <a:pt x="11928748" y="0"/>
                </a:lnTo>
                <a:lnTo>
                  <a:pt x="11928748" y="11885371"/>
                </a:lnTo>
                <a:lnTo>
                  <a:pt x="0" y="118853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0CCB9"/>
        </a:solidFill>
        <a:effectLst/>
      </p:bgPr>
    </p:bg>
    <p:spTree>
      <p:nvGrpSpPr>
        <p:cNvPr id="1" name=""/>
        <p:cNvGrpSpPr/>
        <p:nvPr/>
      </p:nvGrpSpPr>
      <p:grpSpPr>
        <a:xfrm>
          <a:off x="0" y="0"/>
          <a:ext cx="0" cy="0"/>
          <a:chOff x="0" y="0"/>
          <a:chExt cx="0" cy="0"/>
        </a:xfrm>
      </p:grpSpPr>
      <p:sp>
        <p:nvSpPr>
          <p:cNvPr id="2" name="TextBox 2"/>
          <p:cNvSpPr txBox="1"/>
          <p:nvPr/>
        </p:nvSpPr>
        <p:spPr>
          <a:xfrm>
            <a:off x="1028700" y="2454712"/>
            <a:ext cx="16230600" cy="7520939"/>
          </a:xfrm>
          <a:prstGeom prst="rect">
            <a:avLst/>
          </a:prstGeom>
        </p:spPr>
        <p:txBody>
          <a:bodyPr lIns="0" tIns="0" rIns="0" bIns="0" rtlCol="0" anchor="t">
            <a:spAutoFit/>
          </a:bodyPr>
          <a:lstStyle/>
          <a:p>
            <a:pPr algn="just">
              <a:lnSpc>
                <a:spcPts val="3360"/>
              </a:lnSpc>
            </a:pPr>
            <a:r>
              <a:rPr lang="en-US" sz="2400">
                <a:solidFill>
                  <a:srgbClr val="000000"/>
                </a:solidFill>
                <a:latin typeface="Canva Sans"/>
                <a:ea typeface="Canva Sans"/>
                <a:cs typeface="Canva Sans"/>
                <a:sym typeface="Canva Sans"/>
              </a:rPr>
              <a:t>•People in the age group of 18 - 35</a:t>
            </a:r>
          </a:p>
          <a:p>
            <a:pPr algn="just">
              <a:lnSpc>
                <a:spcPts val="3360"/>
              </a:lnSpc>
            </a:pPr>
            <a:endParaRPr lang="en-US" sz="2400">
              <a:solidFill>
                <a:srgbClr val="000000"/>
              </a:solidFill>
              <a:latin typeface="Canva Sans"/>
              <a:ea typeface="Canva Sans"/>
              <a:cs typeface="Canva Sans"/>
              <a:sym typeface="Canva Sans"/>
            </a:endParaRPr>
          </a:p>
          <a:p>
            <a:pPr algn="just">
              <a:lnSpc>
                <a:spcPts val="3360"/>
              </a:lnSpc>
            </a:pPr>
            <a:r>
              <a:rPr lang="en-US" sz="2400">
                <a:solidFill>
                  <a:srgbClr val="000000"/>
                </a:solidFill>
                <a:latin typeface="Canva Sans"/>
                <a:ea typeface="Canva Sans"/>
                <a:cs typeface="Canva Sans"/>
                <a:sym typeface="Canva Sans"/>
              </a:rPr>
              <a:t>•Fluent in Indian English and Malayalam,</a:t>
            </a:r>
          </a:p>
          <a:p>
            <a:pPr algn="just">
              <a:lnSpc>
                <a:spcPts val="3360"/>
              </a:lnSpc>
            </a:pPr>
            <a:endParaRPr lang="en-US" sz="2400">
              <a:solidFill>
                <a:srgbClr val="000000"/>
              </a:solidFill>
              <a:latin typeface="Canva Sans"/>
              <a:ea typeface="Canva Sans"/>
              <a:cs typeface="Canva Sans"/>
              <a:sym typeface="Canva Sans"/>
            </a:endParaRPr>
          </a:p>
          <a:p>
            <a:pPr algn="just">
              <a:lnSpc>
                <a:spcPts val="3360"/>
              </a:lnSpc>
            </a:pPr>
            <a:r>
              <a:rPr lang="en-US" sz="2400">
                <a:solidFill>
                  <a:srgbClr val="000000"/>
                </a:solidFill>
                <a:latin typeface="Canva Sans"/>
                <a:ea typeface="Canva Sans"/>
                <a:cs typeface="Canva Sans"/>
                <a:sym typeface="Canva Sans"/>
              </a:rPr>
              <a:t>• participants were classified into five depression severity categories based on their PHQ-9 score</a:t>
            </a:r>
          </a:p>
          <a:p>
            <a:pPr algn="just">
              <a:lnSpc>
                <a:spcPts val="3360"/>
              </a:lnSpc>
            </a:pPr>
            <a:r>
              <a:rPr lang="en-US" sz="2400">
                <a:solidFill>
                  <a:srgbClr val="000000"/>
                </a:solidFill>
                <a:latin typeface="Canva Sans"/>
                <a:ea typeface="Canva Sans"/>
                <a:cs typeface="Canva Sans"/>
                <a:sym typeface="Canva Sans"/>
              </a:rPr>
              <a:t>        • None: 39 participants </a:t>
            </a:r>
          </a:p>
          <a:p>
            <a:pPr algn="just">
              <a:lnSpc>
                <a:spcPts val="3360"/>
              </a:lnSpc>
            </a:pPr>
            <a:r>
              <a:rPr lang="en-US" sz="2400">
                <a:solidFill>
                  <a:srgbClr val="000000"/>
                </a:solidFill>
                <a:latin typeface="Canva Sans"/>
                <a:ea typeface="Canva Sans"/>
                <a:cs typeface="Canva Sans"/>
                <a:sym typeface="Canva Sans"/>
              </a:rPr>
              <a:t>        • Mild: 63 participants</a:t>
            </a:r>
          </a:p>
          <a:p>
            <a:pPr algn="just">
              <a:lnSpc>
                <a:spcPts val="3360"/>
              </a:lnSpc>
            </a:pPr>
            <a:r>
              <a:rPr lang="en-US" sz="2400">
                <a:solidFill>
                  <a:srgbClr val="000000"/>
                </a:solidFill>
                <a:latin typeface="Canva Sans"/>
                <a:ea typeface="Canva Sans"/>
                <a:cs typeface="Canva Sans"/>
                <a:sym typeface="Canva Sans"/>
              </a:rPr>
              <a:t>        • Moderate: 36 participants</a:t>
            </a:r>
          </a:p>
          <a:p>
            <a:pPr algn="just">
              <a:lnSpc>
                <a:spcPts val="3360"/>
              </a:lnSpc>
            </a:pPr>
            <a:r>
              <a:rPr lang="en-US" sz="2400">
                <a:solidFill>
                  <a:srgbClr val="000000"/>
                </a:solidFill>
                <a:latin typeface="Canva Sans"/>
                <a:ea typeface="Canva Sans"/>
                <a:cs typeface="Canva Sans"/>
                <a:sym typeface="Canva Sans"/>
              </a:rPr>
              <a:t>        • Moderately Severe: 7 participants</a:t>
            </a:r>
          </a:p>
          <a:p>
            <a:pPr algn="just">
              <a:lnSpc>
                <a:spcPts val="3360"/>
              </a:lnSpc>
            </a:pPr>
            <a:r>
              <a:rPr lang="en-US" sz="2400">
                <a:solidFill>
                  <a:srgbClr val="000000"/>
                </a:solidFill>
                <a:latin typeface="Canva Sans"/>
                <a:ea typeface="Canva Sans"/>
                <a:cs typeface="Canva Sans"/>
                <a:sym typeface="Canva Sans"/>
              </a:rPr>
              <a:t>        • Severe: 4 participants</a:t>
            </a:r>
          </a:p>
          <a:p>
            <a:pPr algn="just">
              <a:lnSpc>
                <a:spcPts val="3360"/>
              </a:lnSpc>
            </a:pPr>
            <a:endParaRPr lang="en-US" sz="2400">
              <a:solidFill>
                <a:srgbClr val="000000"/>
              </a:solidFill>
              <a:latin typeface="Canva Sans"/>
              <a:ea typeface="Canva Sans"/>
              <a:cs typeface="Canva Sans"/>
              <a:sym typeface="Canva Sans"/>
            </a:endParaRPr>
          </a:p>
          <a:p>
            <a:pPr algn="just">
              <a:lnSpc>
                <a:spcPts val="3360"/>
              </a:lnSpc>
            </a:pPr>
            <a:r>
              <a:rPr lang="en-US" sz="2400">
                <a:solidFill>
                  <a:srgbClr val="000000"/>
                </a:solidFill>
                <a:latin typeface="Canva Sans"/>
                <a:ea typeface="Canva Sans"/>
                <a:cs typeface="Canva Sans"/>
                <a:sym typeface="Canva Sans"/>
              </a:rPr>
              <a:t>•They have selected 15 words (three from each of the five ANEW categories)</a:t>
            </a:r>
          </a:p>
          <a:p>
            <a:pPr algn="just">
              <a:lnSpc>
                <a:spcPts val="3360"/>
              </a:lnSpc>
            </a:pPr>
            <a:endParaRPr lang="en-US" sz="2400">
              <a:solidFill>
                <a:srgbClr val="000000"/>
              </a:solidFill>
              <a:latin typeface="Canva Sans"/>
              <a:ea typeface="Canva Sans"/>
              <a:cs typeface="Canva Sans"/>
              <a:sym typeface="Canva Sans"/>
            </a:endParaRPr>
          </a:p>
          <a:p>
            <a:pPr algn="just">
              <a:lnSpc>
                <a:spcPts val="3360"/>
              </a:lnSpc>
            </a:pPr>
            <a:r>
              <a:rPr lang="en-US" sz="2400">
                <a:solidFill>
                  <a:srgbClr val="000000"/>
                </a:solidFill>
                <a:latin typeface="Canva Sans"/>
                <a:ea typeface="Canva Sans"/>
                <a:cs typeface="Canva Sans"/>
                <a:sym typeface="Canva Sans"/>
              </a:rPr>
              <a:t>-They has stored the transcript of each audio responses.</a:t>
            </a:r>
          </a:p>
          <a:p>
            <a:pPr algn="just">
              <a:lnSpc>
                <a:spcPts val="3360"/>
              </a:lnSpc>
            </a:pPr>
            <a:endParaRPr lang="en-US" sz="2400">
              <a:solidFill>
                <a:srgbClr val="000000"/>
              </a:solidFill>
              <a:latin typeface="Canva Sans"/>
              <a:ea typeface="Canva Sans"/>
              <a:cs typeface="Canva Sans"/>
              <a:sym typeface="Canva Sans"/>
            </a:endParaRPr>
          </a:p>
          <a:p>
            <a:pPr algn="just">
              <a:lnSpc>
                <a:spcPts val="3360"/>
              </a:lnSpc>
            </a:pPr>
            <a:endParaRPr lang="en-US" sz="2400">
              <a:solidFill>
                <a:srgbClr val="000000"/>
              </a:solidFill>
              <a:latin typeface="Canva Sans"/>
              <a:ea typeface="Canva Sans"/>
              <a:cs typeface="Canva Sans"/>
              <a:sym typeface="Canva Sans"/>
            </a:endParaRPr>
          </a:p>
          <a:p>
            <a:pPr algn="just">
              <a:lnSpc>
                <a:spcPts val="3360"/>
              </a:lnSpc>
            </a:pPr>
            <a:endParaRPr lang="en-US" sz="2400">
              <a:solidFill>
                <a:srgbClr val="000000"/>
              </a:solidFill>
              <a:latin typeface="Canva Sans"/>
              <a:ea typeface="Canva Sans"/>
              <a:cs typeface="Canva Sans"/>
              <a:sym typeface="Canva Sans"/>
            </a:endParaRPr>
          </a:p>
          <a:p>
            <a:pPr algn="just">
              <a:lnSpc>
                <a:spcPts val="3360"/>
              </a:lnSpc>
            </a:pPr>
            <a:endParaRPr lang="en-US" sz="2400">
              <a:solidFill>
                <a:srgbClr val="000000"/>
              </a:solidFill>
              <a:latin typeface="Canva Sans"/>
              <a:ea typeface="Canva Sans"/>
              <a:cs typeface="Canva Sans"/>
              <a:sym typeface="Canva Sans"/>
            </a:endParaRPr>
          </a:p>
        </p:txBody>
      </p:sp>
      <p:sp>
        <p:nvSpPr>
          <p:cNvPr id="3" name="TextBox 3"/>
          <p:cNvSpPr txBox="1"/>
          <p:nvPr/>
        </p:nvSpPr>
        <p:spPr>
          <a:xfrm>
            <a:off x="0" y="933450"/>
            <a:ext cx="8540151"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ea typeface="Canva Sans Bold"/>
                <a:cs typeface="Canva Sans Bold"/>
                <a:sym typeface="Canva Sans Bold"/>
              </a:rPr>
              <a:t>DATA COLLECTION                                                                      </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0CCB9"/>
        </a:solidFill>
        <a:effectLst/>
      </p:bgPr>
    </p:bg>
    <p:spTree>
      <p:nvGrpSpPr>
        <p:cNvPr id="1" name=""/>
        <p:cNvGrpSpPr/>
        <p:nvPr/>
      </p:nvGrpSpPr>
      <p:grpSpPr>
        <a:xfrm>
          <a:off x="0" y="0"/>
          <a:ext cx="0" cy="0"/>
          <a:chOff x="0" y="0"/>
          <a:chExt cx="0" cy="0"/>
        </a:xfrm>
      </p:grpSpPr>
      <p:sp>
        <p:nvSpPr>
          <p:cNvPr id="2" name="TextBox 2"/>
          <p:cNvSpPr txBox="1"/>
          <p:nvPr/>
        </p:nvSpPr>
        <p:spPr>
          <a:xfrm>
            <a:off x="0" y="1072365"/>
            <a:ext cx="10179170"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ea typeface="Canva Sans Bold"/>
                <a:cs typeface="Canva Sans Bold"/>
                <a:sym typeface="Canva Sans Bold"/>
              </a:rPr>
              <a:t>TASK FOR PARTCIPANTS                                                           </a:t>
            </a:r>
          </a:p>
        </p:txBody>
      </p:sp>
      <p:sp>
        <p:nvSpPr>
          <p:cNvPr id="3" name="TextBox 3"/>
          <p:cNvSpPr txBox="1"/>
          <p:nvPr/>
        </p:nvSpPr>
        <p:spPr>
          <a:xfrm>
            <a:off x="1172983" y="2284954"/>
            <a:ext cx="16086317" cy="7401914"/>
          </a:xfrm>
          <a:prstGeom prst="rect">
            <a:avLst/>
          </a:prstGeom>
        </p:spPr>
        <p:txBody>
          <a:bodyPr lIns="0" tIns="0" rIns="0" bIns="0" rtlCol="0" anchor="t">
            <a:spAutoFit/>
          </a:bodyPr>
          <a:lstStyle/>
          <a:p>
            <a:pPr algn="l">
              <a:lnSpc>
                <a:spcPts val="3095"/>
              </a:lnSpc>
            </a:pPr>
            <a:r>
              <a:rPr lang="en-US" sz="2211">
                <a:solidFill>
                  <a:srgbClr val="000000"/>
                </a:solidFill>
                <a:latin typeface="Canva Sans"/>
                <a:ea typeface="Canva Sans"/>
                <a:cs typeface="Canva Sans"/>
                <a:sym typeface="Canva Sans"/>
              </a:rPr>
              <a:t>1) Affective Rating Task</a:t>
            </a:r>
          </a:p>
          <a:p>
            <a:pPr algn="l">
              <a:lnSpc>
                <a:spcPts val="3095"/>
              </a:lnSpc>
            </a:pPr>
            <a:endParaRPr lang="en-US" sz="2211">
              <a:solidFill>
                <a:srgbClr val="000000"/>
              </a:solidFill>
              <a:latin typeface="Canva Sans"/>
              <a:ea typeface="Canva Sans"/>
              <a:cs typeface="Canva Sans"/>
              <a:sym typeface="Canva Sans"/>
            </a:endParaRPr>
          </a:p>
          <a:p>
            <a:pPr algn="l">
              <a:lnSpc>
                <a:spcPts val="3095"/>
              </a:lnSpc>
            </a:pPr>
            <a:r>
              <a:rPr lang="en-US" sz="2211">
                <a:solidFill>
                  <a:srgbClr val="000000"/>
                </a:solidFill>
                <a:latin typeface="Canva Sans"/>
                <a:ea typeface="Canva Sans"/>
                <a:cs typeface="Canva Sans"/>
                <a:sym typeface="Canva Sans"/>
              </a:rPr>
              <a:t>           Participants viewed each word and rated their valence and arousal 9 point Likert scale </a:t>
            </a:r>
          </a:p>
          <a:p>
            <a:pPr algn="l">
              <a:lnSpc>
                <a:spcPts val="3095"/>
              </a:lnSpc>
            </a:pPr>
            <a:r>
              <a:rPr lang="en-US" sz="2211">
                <a:solidFill>
                  <a:srgbClr val="000000"/>
                </a:solidFill>
                <a:latin typeface="Canva Sans"/>
                <a:ea typeface="Canva Sans"/>
                <a:cs typeface="Canva Sans"/>
                <a:sym typeface="Canva Sans"/>
              </a:rPr>
              <a:t>           The SAM scale served as a visual aid for self reported valence and arousal ratings</a:t>
            </a:r>
          </a:p>
          <a:p>
            <a:pPr algn="l">
              <a:lnSpc>
                <a:spcPts val="3095"/>
              </a:lnSpc>
            </a:pPr>
            <a:endParaRPr lang="en-US" sz="2211">
              <a:solidFill>
                <a:srgbClr val="000000"/>
              </a:solidFill>
              <a:latin typeface="Canva Sans"/>
              <a:ea typeface="Canva Sans"/>
              <a:cs typeface="Canva Sans"/>
              <a:sym typeface="Canva Sans"/>
            </a:endParaRPr>
          </a:p>
          <a:p>
            <a:pPr algn="l">
              <a:lnSpc>
                <a:spcPts val="3095"/>
              </a:lnSpc>
            </a:pPr>
            <a:r>
              <a:rPr lang="en-US" sz="2211">
                <a:solidFill>
                  <a:srgbClr val="000000"/>
                </a:solidFill>
                <a:latin typeface="Canva Sans"/>
                <a:ea typeface="Canva Sans"/>
                <a:cs typeface="Canva Sans"/>
                <a:sym typeface="Canva Sans"/>
              </a:rPr>
              <a:t>2)Property Generation Task</a:t>
            </a:r>
          </a:p>
          <a:p>
            <a:pPr algn="l">
              <a:lnSpc>
                <a:spcPts val="3095"/>
              </a:lnSpc>
            </a:pPr>
            <a:endParaRPr lang="en-US" sz="2211">
              <a:solidFill>
                <a:srgbClr val="000000"/>
              </a:solidFill>
              <a:latin typeface="Canva Sans"/>
              <a:ea typeface="Canva Sans"/>
              <a:cs typeface="Canva Sans"/>
              <a:sym typeface="Canva Sans"/>
            </a:endParaRPr>
          </a:p>
          <a:p>
            <a:pPr algn="l">
              <a:lnSpc>
                <a:spcPts val="3095"/>
              </a:lnSpc>
            </a:pPr>
            <a:r>
              <a:rPr lang="en-US" sz="2211">
                <a:solidFill>
                  <a:srgbClr val="000000"/>
                </a:solidFill>
                <a:latin typeface="Canva Sans"/>
                <a:ea typeface="Canva Sans"/>
                <a:cs typeface="Canva Sans"/>
                <a:sym typeface="Canva Sans"/>
              </a:rPr>
              <a:t>            Participants verbally de scribed their thoughts, feelings, and memories evoked by each word</a:t>
            </a:r>
          </a:p>
          <a:p>
            <a:pPr algn="l">
              <a:lnSpc>
                <a:spcPts val="3095"/>
              </a:lnSpc>
            </a:pPr>
            <a:r>
              <a:rPr lang="en-US" sz="2211">
                <a:solidFill>
                  <a:srgbClr val="000000"/>
                </a:solidFill>
                <a:latin typeface="Canva Sans"/>
                <a:ea typeface="Canva Sans"/>
                <a:cs typeface="Canva Sans"/>
                <a:sym typeface="Canva Sans"/>
              </a:rPr>
              <a:t>            for a minimum of 20 seconds. They were presented with 15 such words. They were instructed</a:t>
            </a:r>
          </a:p>
          <a:p>
            <a:pPr algn="l">
              <a:lnSpc>
                <a:spcPts val="3095"/>
              </a:lnSpc>
            </a:pPr>
            <a:r>
              <a:rPr lang="en-US" sz="2211">
                <a:solidFill>
                  <a:srgbClr val="000000"/>
                </a:solidFill>
                <a:latin typeface="Canva Sans"/>
                <a:ea typeface="Canva Sans"/>
                <a:cs typeface="Canva Sans"/>
                <a:sym typeface="Canva Sans"/>
              </a:rPr>
              <a:t>            to avoid single words, phrases, or definitions, Before the experiment, participants received an</a:t>
            </a:r>
          </a:p>
          <a:p>
            <a:pPr algn="l">
              <a:lnSpc>
                <a:spcPts val="3095"/>
              </a:lnSpc>
            </a:pPr>
            <a:r>
              <a:rPr lang="en-US" sz="2211">
                <a:solidFill>
                  <a:srgbClr val="000000"/>
                </a:solidFill>
                <a:latin typeface="Canva Sans"/>
                <a:ea typeface="Canva Sans"/>
                <a:cs typeface="Canva Sans"/>
                <a:sym typeface="Canva Sans"/>
              </a:rPr>
              <a:t>            example word and spoken response to familiarize them with the task</a:t>
            </a:r>
          </a:p>
          <a:p>
            <a:pPr algn="l">
              <a:lnSpc>
                <a:spcPts val="3095"/>
              </a:lnSpc>
            </a:pPr>
            <a:endParaRPr lang="en-US" sz="2211">
              <a:solidFill>
                <a:srgbClr val="000000"/>
              </a:solidFill>
              <a:latin typeface="Canva Sans"/>
              <a:ea typeface="Canva Sans"/>
              <a:cs typeface="Canva Sans"/>
              <a:sym typeface="Canva Sans"/>
            </a:endParaRPr>
          </a:p>
          <a:p>
            <a:pPr algn="l">
              <a:lnSpc>
                <a:spcPts val="3095"/>
              </a:lnSpc>
            </a:pPr>
            <a:r>
              <a:rPr lang="en-US" sz="2211">
                <a:solidFill>
                  <a:srgbClr val="000000"/>
                </a:solidFill>
                <a:latin typeface="Canva Sans"/>
                <a:ea typeface="Canva Sans"/>
                <a:cs typeface="Canva Sans"/>
                <a:sym typeface="Canva Sans"/>
              </a:rPr>
              <a:t>3)Mental Health Survey</a:t>
            </a:r>
          </a:p>
          <a:p>
            <a:pPr algn="l">
              <a:lnSpc>
                <a:spcPts val="3095"/>
              </a:lnSpc>
            </a:pPr>
            <a:endParaRPr lang="en-US" sz="2211">
              <a:solidFill>
                <a:srgbClr val="000000"/>
              </a:solidFill>
              <a:latin typeface="Canva Sans"/>
              <a:ea typeface="Canva Sans"/>
              <a:cs typeface="Canva Sans"/>
              <a:sym typeface="Canva Sans"/>
            </a:endParaRPr>
          </a:p>
          <a:p>
            <a:pPr algn="l">
              <a:lnSpc>
                <a:spcPts val="3095"/>
              </a:lnSpc>
            </a:pPr>
            <a:r>
              <a:rPr lang="en-US" sz="2211">
                <a:solidFill>
                  <a:srgbClr val="000000"/>
                </a:solidFill>
                <a:latin typeface="Canva Sans"/>
                <a:ea typeface="Canva Sans"/>
                <a:cs typeface="Canva Sans"/>
                <a:sym typeface="Canva Sans"/>
              </a:rPr>
              <a:t>            Participants completed the Patient Health Questionnaire (PHQ-9). Participants read each</a:t>
            </a:r>
          </a:p>
          <a:p>
            <a:pPr algn="l">
              <a:lnSpc>
                <a:spcPts val="3095"/>
              </a:lnSpc>
            </a:pPr>
            <a:r>
              <a:rPr lang="en-US" sz="2211">
                <a:solidFill>
                  <a:srgbClr val="000000"/>
                </a:solidFill>
                <a:latin typeface="Canva Sans"/>
                <a:ea typeface="Canva Sans"/>
                <a:cs typeface="Canva Sans"/>
                <a:sym typeface="Canva Sans"/>
              </a:rPr>
              <a:t>            statement and selected the response that best described their current state of mind. The</a:t>
            </a:r>
          </a:p>
          <a:p>
            <a:pPr algn="l">
              <a:lnSpc>
                <a:spcPts val="3095"/>
              </a:lnSpc>
            </a:pPr>
            <a:r>
              <a:rPr lang="en-US" sz="2211">
                <a:solidFill>
                  <a:srgbClr val="000000"/>
                </a:solidFill>
                <a:latin typeface="Canva Sans"/>
                <a:ea typeface="Canva Sans"/>
                <a:cs typeface="Canva Sans"/>
                <a:sym typeface="Canva Sans"/>
              </a:rPr>
              <a:t>            PHQ-9 score was obtained by summing the ratings of its 9 items (0-3 scale). </a:t>
            </a:r>
          </a:p>
          <a:p>
            <a:pPr algn="l">
              <a:lnSpc>
                <a:spcPts val="3095"/>
              </a:lnSpc>
            </a:pPr>
            <a:endParaRPr lang="en-US" sz="2211">
              <a:solidFill>
                <a:srgbClr val="000000"/>
              </a:solidFill>
              <a:latin typeface="Canva Sans"/>
              <a:ea typeface="Canva Sans"/>
              <a:cs typeface="Canva Sans"/>
              <a:sym typeface="Canva Sans"/>
            </a:endParaRPr>
          </a:p>
          <a:p>
            <a:pPr algn="l">
              <a:lnSpc>
                <a:spcPts val="3095"/>
              </a:lnSpc>
              <a:spcBef>
                <a:spcPct val="0"/>
              </a:spcBef>
            </a:pPr>
            <a:endParaRPr lang="en-US" sz="2211">
              <a:solidFill>
                <a:srgbClr val="000000"/>
              </a:solidFill>
              <a:latin typeface="Canva Sans"/>
              <a:ea typeface="Canva Sans"/>
              <a:cs typeface="Canva Sans"/>
              <a:sym typeface="Canva Sans"/>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0CCB9"/>
        </a:solidFill>
        <a:effectLst/>
      </p:bgPr>
    </p:bg>
    <p:spTree>
      <p:nvGrpSpPr>
        <p:cNvPr id="1" name=""/>
        <p:cNvGrpSpPr/>
        <p:nvPr/>
      </p:nvGrpSpPr>
      <p:grpSpPr>
        <a:xfrm>
          <a:off x="0" y="0"/>
          <a:ext cx="0" cy="0"/>
          <a:chOff x="0" y="0"/>
          <a:chExt cx="0" cy="0"/>
        </a:xfrm>
      </p:grpSpPr>
      <p:sp>
        <p:nvSpPr>
          <p:cNvPr id="2" name="TextBox 2"/>
          <p:cNvSpPr txBox="1"/>
          <p:nvPr/>
        </p:nvSpPr>
        <p:spPr>
          <a:xfrm>
            <a:off x="0" y="933450"/>
            <a:ext cx="14709220"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ea typeface="Canva Sans Bold"/>
                <a:cs typeface="Canva Sans Bold"/>
                <a:sym typeface="Canva Sans Bold"/>
              </a:rPr>
              <a:t>DEPRESSION DETECTION FROM AUDIO                             </a:t>
            </a:r>
          </a:p>
        </p:txBody>
      </p:sp>
      <p:sp>
        <p:nvSpPr>
          <p:cNvPr id="3" name="TextBox 3"/>
          <p:cNvSpPr txBox="1"/>
          <p:nvPr/>
        </p:nvSpPr>
        <p:spPr>
          <a:xfrm>
            <a:off x="1028700" y="2670373"/>
            <a:ext cx="15540487" cy="5425440"/>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000000"/>
                </a:solidFill>
                <a:latin typeface="Canva Sans"/>
                <a:ea typeface="Canva Sans"/>
                <a:cs typeface="Canva Sans"/>
                <a:sym typeface="Canva Sans"/>
              </a:rPr>
              <a:t> Depressed individuals may show distinct acoustic patterns in these audios, such as less variation in pitch and slower speech rates when responding to emotional words compared to non-depressed individuals."</a:t>
            </a:r>
          </a:p>
          <a:p>
            <a:pPr algn="l">
              <a:lnSpc>
                <a:spcPts val="3359"/>
              </a:lnSpc>
            </a:pPr>
            <a:endParaRPr lang="en-US" sz="2400">
              <a:solidFill>
                <a:srgbClr val="000000"/>
              </a:solidFill>
              <a:latin typeface="Canva Sans"/>
              <a:ea typeface="Canva Sans"/>
              <a:cs typeface="Canva Sans"/>
              <a:sym typeface="Canva Sans"/>
            </a:endParaRPr>
          </a:p>
          <a:p>
            <a:pPr marL="518160" lvl="1" indent="-259080" algn="l">
              <a:lnSpc>
                <a:spcPts val="3359"/>
              </a:lnSpc>
              <a:buFont typeface="Arial"/>
              <a:buChar char="•"/>
            </a:pPr>
            <a:r>
              <a:rPr lang="en-US" sz="2400">
                <a:solidFill>
                  <a:srgbClr val="000000"/>
                </a:solidFill>
                <a:latin typeface="Canva Sans"/>
                <a:ea typeface="Canva Sans"/>
                <a:cs typeface="Canva Sans"/>
                <a:sym typeface="Canva Sans"/>
              </a:rPr>
              <a:t>Perform sentiment analysis on the descriptions provided by students for each word. Depressed individuals may use more negative language or exhibit a tendency to recall unpleasant memories or associations, which could be detected through sentiment scoring and keyword analysis</a:t>
            </a:r>
          </a:p>
          <a:p>
            <a:pPr algn="l">
              <a:lnSpc>
                <a:spcPts val="3359"/>
              </a:lnSpc>
            </a:pPr>
            <a:endParaRPr lang="en-US" sz="2400">
              <a:solidFill>
                <a:srgbClr val="000000"/>
              </a:solidFill>
              <a:latin typeface="Canva Sans"/>
              <a:ea typeface="Canva Sans"/>
              <a:cs typeface="Canva Sans"/>
              <a:sym typeface="Canva Sans"/>
            </a:endParaRPr>
          </a:p>
          <a:p>
            <a:pPr marL="518160" lvl="1" indent="-259080" algn="l">
              <a:lnSpc>
                <a:spcPts val="3359"/>
              </a:lnSpc>
              <a:buFont typeface="Arial"/>
              <a:buChar char="•"/>
            </a:pPr>
            <a:r>
              <a:rPr lang="en-US" sz="2400">
                <a:solidFill>
                  <a:srgbClr val="000000"/>
                </a:solidFill>
                <a:latin typeface="Canva Sans"/>
                <a:ea typeface="Canva Sans"/>
                <a:cs typeface="Canva Sans"/>
                <a:sym typeface="Canva Sans"/>
              </a:rPr>
              <a:t>Depressed individuals might show reduced emotional variability in their responses. This means their responses might be less expressive or dynamic across different categories of words. For example, they might not show as much enthusiasm or emotional intensity in response to HVHA words or as much relaxation in response to HVLA words.</a:t>
            </a:r>
          </a:p>
          <a:p>
            <a:pPr algn="l">
              <a:lnSpc>
                <a:spcPts val="3359"/>
              </a:lnSpc>
            </a:pPr>
            <a:endParaRPr lang="en-US" sz="2400">
              <a:solidFill>
                <a:srgbClr val="000000"/>
              </a:solidFill>
              <a:latin typeface="Canva Sans"/>
              <a:ea typeface="Canva Sans"/>
              <a:cs typeface="Canva Sans"/>
              <a:sym typeface="Canva Sans"/>
            </a:endParaRP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0CCB9"/>
        </a:solidFill>
        <a:effectLst/>
      </p:bgPr>
    </p:bg>
    <p:spTree>
      <p:nvGrpSpPr>
        <p:cNvPr id="1" name=""/>
        <p:cNvGrpSpPr/>
        <p:nvPr/>
      </p:nvGrpSpPr>
      <p:grpSpPr>
        <a:xfrm>
          <a:off x="0" y="0"/>
          <a:ext cx="0" cy="0"/>
          <a:chOff x="0" y="0"/>
          <a:chExt cx="0" cy="0"/>
        </a:xfrm>
      </p:grpSpPr>
      <p:sp>
        <p:nvSpPr>
          <p:cNvPr id="2" name="TextBox 2"/>
          <p:cNvSpPr txBox="1"/>
          <p:nvPr/>
        </p:nvSpPr>
        <p:spPr>
          <a:xfrm>
            <a:off x="1028700" y="2756637"/>
            <a:ext cx="16230600" cy="7940039"/>
          </a:xfrm>
          <a:prstGeom prst="rect">
            <a:avLst/>
          </a:prstGeom>
        </p:spPr>
        <p:txBody>
          <a:bodyPr lIns="0" tIns="0" rIns="0" bIns="0" rtlCol="0" anchor="t">
            <a:spAutoFit/>
          </a:bodyPr>
          <a:lstStyle/>
          <a:p>
            <a:pPr marL="518165" lvl="1" indent="-259082" algn="l">
              <a:lnSpc>
                <a:spcPts val="3360"/>
              </a:lnSpc>
              <a:buFont typeface="Arial"/>
              <a:buChar char="•"/>
            </a:pPr>
            <a:r>
              <a:rPr lang="en-US" sz="2400">
                <a:solidFill>
                  <a:srgbClr val="000000"/>
                </a:solidFill>
                <a:latin typeface="Canva Sans"/>
                <a:ea typeface="Canva Sans"/>
                <a:cs typeface="Canva Sans"/>
                <a:sym typeface="Canva Sans"/>
              </a:rPr>
              <a:t>We can create a embedded model by using the audio and transcript which help us to accurately predict the depression level</a:t>
            </a: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a:p>
            <a:pPr marL="518165" lvl="1" indent="-259082" algn="l">
              <a:lnSpc>
                <a:spcPts val="3360"/>
              </a:lnSpc>
              <a:buFont typeface="Arial"/>
              <a:buChar char="•"/>
            </a:pPr>
            <a:r>
              <a:rPr lang="en-US" sz="2400">
                <a:solidFill>
                  <a:srgbClr val="000000"/>
                </a:solidFill>
                <a:latin typeface="Canva Sans"/>
                <a:ea typeface="Canva Sans"/>
                <a:cs typeface="Canva Sans"/>
                <a:sym typeface="Canva Sans"/>
              </a:rPr>
              <a:t>Self-reference ratio:</a:t>
            </a:r>
          </a:p>
          <a:p>
            <a:pPr algn="l">
              <a:lnSpc>
                <a:spcPts val="3360"/>
              </a:lnSpc>
            </a:pPr>
            <a:r>
              <a:rPr lang="en-US" sz="2400">
                <a:solidFill>
                  <a:srgbClr val="000000"/>
                </a:solidFill>
                <a:latin typeface="Canva Sans"/>
                <a:ea typeface="Canva Sans"/>
                <a:cs typeface="Canva Sans"/>
                <a:sym typeface="Canva Sans"/>
              </a:rPr>
              <a:t>       Calculate the ratio of self-references to references to others or external events. Depressed individuals</a:t>
            </a:r>
          </a:p>
          <a:p>
            <a:pPr algn="l">
              <a:lnSpc>
                <a:spcPts val="3360"/>
              </a:lnSpc>
            </a:pPr>
            <a:r>
              <a:rPr lang="en-US" sz="2400">
                <a:solidFill>
                  <a:srgbClr val="000000"/>
                </a:solidFill>
                <a:latin typeface="Canva Sans"/>
                <a:ea typeface="Canva Sans"/>
                <a:cs typeface="Canva Sans"/>
                <a:sym typeface="Canva Sans"/>
              </a:rPr>
              <a:t>       often show a higher self-reference ratio, indicating more self-focused attention.</a:t>
            </a: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r>
              <a:rPr lang="en-US" sz="2400">
                <a:solidFill>
                  <a:srgbClr val="000000"/>
                </a:solidFill>
                <a:latin typeface="Canva Sans"/>
                <a:ea typeface="Canva Sans"/>
                <a:cs typeface="Canva Sans"/>
                <a:sym typeface="Canva Sans"/>
              </a:rPr>
              <a:t>.</a:t>
            </a:r>
          </a:p>
          <a:p>
            <a:pPr algn="l">
              <a:lnSpc>
                <a:spcPts val="3360"/>
              </a:lnSpc>
            </a:pPr>
            <a:endParaRPr lang="en-US" sz="2400">
              <a:solidFill>
                <a:srgbClr val="000000"/>
              </a:solidFill>
              <a:latin typeface="Canva Sans"/>
              <a:ea typeface="Canva Sans"/>
              <a:cs typeface="Canva Sans"/>
              <a:sym typeface="Canva Sans"/>
            </a:endParaRPr>
          </a:p>
        </p:txBody>
      </p:sp>
      <p:sp>
        <p:nvSpPr>
          <p:cNvPr id="3" name="Freeform 3"/>
          <p:cNvSpPr/>
          <p:nvPr/>
        </p:nvSpPr>
        <p:spPr>
          <a:xfrm>
            <a:off x="5440470" y="3856283"/>
            <a:ext cx="6772377" cy="3784564"/>
          </a:xfrm>
          <a:custGeom>
            <a:avLst/>
            <a:gdLst/>
            <a:ahLst/>
            <a:cxnLst/>
            <a:rect l="l" t="t" r="r" b="b"/>
            <a:pathLst>
              <a:path w="6772377" h="3784564">
                <a:moveTo>
                  <a:pt x="0" y="0"/>
                </a:moveTo>
                <a:lnTo>
                  <a:pt x="6772377" y="0"/>
                </a:lnTo>
                <a:lnTo>
                  <a:pt x="6772377" y="3784564"/>
                </a:lnTo>
                <a:lnTo>
                  <a:pt x="0" y="3784564"/>
                </a:lnTo>
                <a:lnTo>
                  <a:pt x="0" y="0"/>
                </a:lnTo>
                <a:close/>
              </a:path>
            </a:pathLst>
          </a:custGeom>
          <a:blipFill>
            <a:blip r:embed="rId2"/>
            <a:stretch>
              <a:fillRect/>
            </a:stretch>
          </a:blipFill>
        </p:spPr>
        <p:txBody>
          <a:bodyPr/>
          <a:lstStyle/>
          <a:p>
            <a:endParaRPr lang="en-IN"/>
          </a:p>
        </p:txBody>
      </p:sp>
      <p:sp>
        <p:nvSpPr>
          <p:cNvPr id="4" name="TextBox 4"/>
          <p:cNvSpPr txBox="1"/>
          <p:nvPr/>
        </p:nvSpPr>
        <p:spPr>
          <a:xfrm>
            <a:off x="0" y="933450"/>
            <a:ext cx="14709220"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ea typeface="Canva Sans Bold"/>
                <a:cs typeface="Canva Sans Bold"/>
                <a:sym typeface="Canva Sans Bold"/>
              </a:rPr>
              <a:t>DEPRESSION DETECTION FROM AUDIO                             </a:t>
            </a: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0CCB9"/>
        </a:solidFill>
        <a:effectLst/>
      </p:bgPr>
    </p:bg>
    <p:spTree>
      <p:nvGrpSpPr>
        <p:cNvPr id="1" name=""/>
        <p:cNvGrpSpPr/>
        <p:nvPr/>
      </p:nvGrpSpPr>
      <p:grpSpPr>
        <a:xfrm>
          <a:off x="0" y="0"/>
          <a:ext cx="0" cy="0"/>
          <a:chOff x="0" y="0"/>
          <a:chExt cx="0" cy="0"/>
        </a:xfrm>
      </p:grpSpPr>
      <p:sp>
        <p:nvSpPr>
          <p:cNvPr id="2" name="Freeform 2"/>
          <p:cNvSpPr/>
          <p:nvPr/>
        </p:nvSpPr>
        <p:spPr>
          <a:xfrm>
            <a:off x="11335005" y="2471246"/>
            <a:ext cx="5670127" cy="4598335"/>
          </a:xfrm>
          <a:custGeom>
            <a:avLst/>
            <a:gdLst/>
            <a:ahLst/>
            <a:cxnLst/>
            <a:rect l="l" t="t" r="r" b="b"/>
            <a:pathLst>
              <a:path w="5670127" h="4598335">
                <a:moveTo>
                  <a:pt x="0" y="0"/>
                </a:moveTo>
                <a:lnTo>
                  <a:pt x="5670127" y="0"/>
                </a:lnTo>
                <a:lnTo>
                  <a:pt x="5670127" y="4598335"/>
                </a:lnTo>
                <a:lnTo>
                  <a:pt x="0" y="4598335"/>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0" y="933450"/>
            <a:ext cx="14709220"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ea typeface="Canva Sans Bold"/>
                <a:cs typeface="Canva Sans Bold"/>
                <a:sym typeface="Canva Sans Bold"/>
              </a:rPr>
              <a:t>DEPRESSION DETECTION FROM AUDIO                             </a:t>
            </a:r>
          </a:p>
        </p:txBody>
      </p:sp>
      <p:sp>
        <p:nvSpPr>
          <p:cNvPr id="4" name="TextBox 4"/>
          <p:cNvSpPr txBox="1"/>
          <p:nvPr/>
        </p:nvSpPr>
        <p:spPr>
          <a:xfrm>
            <a:off x="1028700" y="2433146"/>
            <a:ext cx="10560473" cy="5844539"/>
          </a:xfrm>
          <a:prstGeom prst="rect">
            <a:avLst/>
          </a:prstGeom>
        </p:spPr>
        <p:txBody>
          <a:bodyPr lIns="0" tIns="0" rIns="0" bIns="0" rtlCol="0" anchor="t">
            <a:spAutoFit/>
          </a:bodyPr>
          <a:lstStyle/>
          <a:p>
            <a:pPr marL="518165" lvl="1" indent="-259082" algn="l">
              <a:lnSpc>
                <a:spcPts val="3360"/>
              </a:lnSpc>
              <a:buFont typeface="Arial"/>
              <a:buChar char="•"/>
            </a:pPr>
            <a:r>
              <a:rPr lang="en-US" sz="2400">
                <a:solidFill>
                  <a:srgbClr val="000000"/>
                </a:solidFill>
                <a:latin typeface="Canva Sans"/>
                <a:ea typeface="Canva Sans"/>
                <a:cs typeface="Canva Sans"/>
                <a:sym typeface="Canva Sans"/>
              </a:rPr>
              <a:t>Silence and filler word analysis:</a:t>
            </a:r>
          </a:p>
          <a:p>
            <a:pPr algn="l">
              <a:lnSpc>
                <a:spcPts val="3360"/>
              </a:lnSpc>
            </a:pPr>
            <a:r>
              <a:rPr lang="en-US" sz="2400">
                <a:solidFill>
                  <a:srgbClr val="000000"/>
                </a:solidFill>
                <a:latin typeface="Canva Sans"/>
                <a:ea typeface="Canva Sans"/>
                <a:cs typeface="Canva Sans"/>
                <a:sym typeface="Canva Sans"/>
              </a:rPr>
              <a:t>       Measure the duration and frequency of pauses and the use of </a:t>
            </a:r>
          </a:p>
          <a:p>
            <a:pPr algn="l">
              <a:lnSpc>
                <a:spcPts val="3360"/>
              </a:lnSpc>
            </a:pPr>
            <a:r>
              <a:rPr lang="en-US" sz="2400">
                <a:solidFill>
                  <a:srgbClr val="000000"/>
                </a:solidFill>
                <a:latin typeface="Canva Sans"/>
                <a:ea typeface="Canva Sans"/>
                <a:cs typeface="Canva Sans"/>
                <a:sym typeface="Canva Sans"/>
              </a:rPr>
              <a:t>       filler words (e.g., "um", "uh"). Depressed individuals might </a:t>
            </a:r>
          </a:p>
          <a:p>
            <a:pPr algn="l">
              <a:lnSpc>
                <a:spcPts val="3360"/>
              </a:lnSpc>
            </a:pPr>
            <a:r>
              <a:rPr lang="en-US" sz="2400">
                <a:solidFill>
                  <a:srgbClr val="000000"/>
                </a:solidFill>
                <a:latin typeface="Canva Sans"/>
                <a:ea typeface="Canva Sans"/>
                <a:cs typeface="Canva Sans"/>
                <a:sym typeface="Canva Sans"/>
              </a:rPr>
              <a:t>       exhibit more frequent or longer pauses and increased use of</a:t>
            </a:r>
          </a:p>
          <a:p>
            <a:pPr algn="l">
              <a:lnSpc>
                <a:spcPts val="3360"/>
              </a:lnSpc>
            </a:pPr>
            <a:r>
              <a:rPr lang="en-US" sz="2400">
                <a:solidFill>
                  <a:srgbClr val="000000"/>
                </a:solidFill>
                <a:latin typeface="Canva Sans"/>
                <a:ea typeface="Canva Sans"/>
                <a:cs typeface="Canva Sans"/>
                <a:sym typeface="Canva Sans"/>
              </a:rPr>
              <a:t>       filler words, indicating potential cognitive processing</a:t>
            </a:r>
          </a:p>
          <a:p>
            <a:pPr algn="l">
              <a:lnSpc>
                <a:spcPts val="3360"/>
              </a:lnSpc>
            </a:pPr>
            <a:r>
              <a:rPr lang="en-US" sz="2400">
                <a:solidFill>
                  <a:srgbClr val="000000"/>
                </a:solidFill>
                <a:latin typeface="Canva Sans"/>
                <a:ea typeface="Canva Sans"/>
                <a:cs typeface="Canva Sans"/>
                <a:sym typeface="Canva Sans"/>
              </a:rPr>
              <a:t>       difficulties.</a:t>
            </a:r>
          </a:p>
          <a:p>
            <a:pPr algn="l">
              <a:lnSpc>
                <a:spcPts val="3360"/>
              </a:lnSpc>
            </a:pPr>
            <a:endParaRPr lang="en-US" sz="2400">
              <a:solidFill>
                <a:srgbClr val="000000"/>
              </a:solidFill>
              <a:latin typeface="Canva Sans"/>
              <a:ea typeface="Canva Sans"/>
              <a:cs typeface="Canva Sans"/>
              <a:sym typeface="Canva Sans"/>
            </a:endParaRPr>
          </a:p>
          <a:p>
            <a:pPr marL="518165" lvl="1" indent="-259082" algn="l">
              <a:lnSpc>
                <a:spcPts val="3360"/>
              </a:lnSpc>
              <a:buFont typeface="Arial"/>
              <a:buChar char="•"/>
            </a:pPr>
            <a:r>
              <a:rPr lang="en-US" sz="2400">
                <a:solidFill>
                  <a:srgbClr val="000000"/>
                </a:solidFill>
                <a:latin typeface="Canva Sans"/>
                <a:ea typeface="Canva Sans"/>
                <a:cs typeface="Canva Sans"/>
                <a:sym typeface="Canva Sans"/>
              </a:rPr>
              <a:t>Lexical diversity and complexity:</a:t>
            </a:r>
          </a:p>
          <a:p>
            <a:pPr algn="l">
              <a:lnSpc>
                <a:spcPts val="3360"/>
              </a:lnSpc>
            </a:pPr>
            <a:r>
              <a:rPr lang="en-US" sz="2400">
                <a:solidFill>
                  <a:srgbClr val="000000"/>
                </a:solidFill>
                <a:latin typeface="Canva Sans"/>
                <a:ea typeface="Canva Sans"/>
                <a:cs typeface="Canva Sans"/>
                <a:sym typeface="Canva Sans"/>
              </a:rPr>
              <a:t>       Calculate metrics like  Mean Length of Utterance (MLU) for each</a:t>
            </a:r>
          </a:p>
          <a:p>
            <a:pPr algn="l">
              <a:lnSpc>
                <a:spcPts val="3360"/>
              </a:lnSpc>
            </a:pPr>
            <a:r>
              <a:rPr lang="en-US" sz="2400">
                <a:solidFill>
                  <a:srgbClr val="000000"/>
                </a:solidFill>
                <a:latin typeface="Canva Sans"/>
                <a:ea typeface="Canva Sans"/>
                <a:cs typeface="Canva Sans"/>
                <a:sym typeface="Canva Sans"/>
              </a:rPr>
              <a:t>       response. Depressed individuals might show reduced lexical</a:t>
            </a:r>
          </a:p>
          <a:p>
            <a:pPr algn="l">
              <a:lnSpc>
                <a:spcPts val="3360"/>
              </a:lnSpc>
            </a:pPr>
            <a:r>
              <a:rPr lang="en-US" sz="2400">
                <a:solidFill>
                  <a:srgbClr val="000000"/>
                </a:solidFill>
                <a:latin typeface="Canva Sans"/>
                <a:ea typeface="Canva Sans"/>
                <a:cs typeface="Canva Sans"/>
                <a:sym typeface="Canva Sans"/>
              </a:rPr>
              <a:t>       diversity and use simpler language structures in their responses.</a:t>
            </a: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a:p>
            <a:pPr algn="l">
              <a:lnSpc>
                <a:spcPts val="3360"/>
              </a:lnSpc>
            </a:pPr>
            <a:endParaRPr lang="en-US" sz="2400">
              <a:solidFill>
                <a:srgbClr val="000000"/>
              </a:solidFill>
              <a:latin typeface="Canva Sans"/>
              <a:ea typeface="Canva Sans"/>
              <a:cs typeface="Canva Sans"/>
              <a:sym typeface="Canva Sans"/>
            </a:endParaRPr>
          </a:p>
        </p:txBody>
      </p:sp>
      <p:sp>
        <p:nvSpPr>
          <p:cNvPr id="5" name="TextBox 5"/>
          <p:cNvSpPr txBox="1"/>
          <p:nvPr/>
        </p:nvSpPr>
        <p:spPr>
          <a:xfrm>
            <a:off x="1028700" y="7462346"/>
            <a:ext cx="14507058" cy="1234439"/>
          </a:xfrm>
          <a:prstGeom prst="rect">
            <a:avLst/>
          </a:prstGeom>
        </p:spPr>
        <p:txBody>
          <a:bodyPr lIns="0" tIns="0" rIns="0" bIns="0" rtlCol="0" anchor="t">
            <a:spAutoFit/>
          </a:bodyPr>
          <a:lstStyle/>
          <a:p>
            <a:pPr marL="518165" lvl="1" indent="-259082" algn="l">
              <a:lnSpc>
                <a:spcPts val="3360"/>
              </a:lnSpc>
              <a:buFont typeface="Arial"/>
              <a:buChar char="•"/>
            </a:pPr>
            <a:r>
              <a:rPr lang="en-US" sz="2400">
                <a:solidFill>
                  <a:srgbClr val="000000"/>
                </a:solidFill>
                <a:latin typeface="Canva Sans"/>
                <a:ea typeface="Canva Sans"/>
                <a:cs typeface="Canva Sans"/>
                <a:sym typeface="Canva Sans"/>
              </a:rPr>
              <a:t>Breathing patterns: </a:t>
            </a:r>
          </a:p>
          <a:p>
            <a:pPr algn="l">
              <a:lnSpc>
                <a:spcPts val="3360"/>
              </a:lnSpc>
            </a:pPr>
            <a:r>
              <a:rPr lang="en-US" sz="2400">
                <a:solidFill>
                  <a:srgbClr val="000000"/>
                </a:solidFill>
                <a:latin typeface="Canva Sans"/>
                <a:ea typeface="Canva Sans"/>
                <a:cs typeface="Canva Sans"/>
                <a:sym typeface="Canva Sans"/>
              </a:rPr>
              <a:t>       Analyze the frequency and depth of audible breaths. Depressed individuals might show</a:t>
            </a:r>
          </a:p>
          <a:p>
            <a:pPr algn="l">
              <a:lnSpc>
                <a:spcPts val="3360"/>
              </a:lnSpc>
            </a:pPr>
            <a:r>
              <a:rPr lang="en-US" sz="2400">
                <a:solidFill>
                  <a:srgbClr val="000000"/>
                </a:solidFill>
                <a:latin typeface="Canva Sans"/>
                <a:ea typeface="Canva Sans"/>
                <a:cs typeface="Canva Sans"/>
                <a:sym typeface="Canva Sans"/>
              </a:rPr>
              <a:t>       altered breathing patterns, such as more frequent sighing or shallow breathing.</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0CCB9"/>
        </a:solidFill>
        <a:effectLst/>
      </p:bgPr>
    </p:bg>
    <p:spTree>
      <p:nvGrpSpPr>
        <p:cNvPr id="1" name=""/>
        <p:cNvGrpSpPr/>
        <p:nvPr/>
      </p:nvGrpSpPr>
      <p:grpSpPr>
        <a:xfrm>
          <a:off x="0" y="0"/>
          <a:ext cx="0" cy="0"/>
          <a:chOff x="0" y="0"/>
          <a:chExt cx="0" cy="0"/>
        </a:xfrm>
      </p:grpSpPr>
      <p:sp>
        <p:nvSpPr>
          <p:cNvPr id="2" name="TextBox 2"/>
          <p:cNvSpPr txBox="1"/>
          <p:nvPr/>
        </p:nvSpPr>
        <p:spPr>
          <a:xfrm>
            <a:off x="0" y="933450"/>
            <a:ext cx="14709220"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ea typeface="Canva Sans Bold"/>
                <a:cs typeface="Canva Sans Bold"/>
                <a:sym typeface="Canva Sans Bold"/>
              </a:rPr>
              <a:t>DEPRESSION DETECTION FROM TEXT                            </a:t>
            </a:r>
          </a:p>
        </p:txBody>
      </p:sp>
      <p:sp>
        <p:nvSpPr>
          <p:cNvPr id="3" name="TextBox 3"/>
          <p:cNvSpPr txBox="1"/>
          <p:nvPr/>
        </p:nvSpPr>
        <p:spPr>
          <a:xfrm>
            <a:off x="543239" y="2670373"/>
            <a:ext cx="15540487" cy="5425440"/>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000000"/>
                </a:solidFill>
                <a:latin typeface="Canva Sans"/>
                <a:ea typeface="Canva Sans"/>
                <a:cs typeface="Canva Sans"/>
                <a:sym typeface="Canva Sans"/>
              </a:rPr>
              <a:t>Sentiment Scores:  We'll use a sentiment analysis library (like VADER or TextBlob) to calculate      positive, negative, and neutral sentiment scores for each response. Scores range from 0 to 1</a:t>
            </a:r>
          </a:p>
          <a:p>
            <a:pPr algn="l">
              <a:lnSpc>
                <a:spcPts val="3359"/>
              </a:lnSpc>
            </a:pPr>
            <a:r>
              <a:rPr lang="en-US" sz="2400">
                <a:solidFill>
                  <a:srgbClr val="000000"/>
                </a:solidFill>
                <a:latin typeface="Canva Sans"/>
                <a:ea typeface="Canva Sans"/>
                <a:cs typeface="Canva Sans"/>
                <a:sym typeface="Canva Sans"/>
              </a:rPr>
              <a:t>       Higher score indicates stronger sentiment in that category</a:t>
            </a:r>
          </a:p>
          <a:p>
            <a:pPr algn="l">
              <a:lnSpc>
                <a:spcPts val="3359"/>
              </a:lnSpc>
            </a:pPr>
            <a:endParaRPr lang="en-US" sz="2400">
              <a:solidFill>
                <a:srgbClr val="000000"/>
              </a:solidFill>
              <a:latin typeface="Canva Sans"/>
              <a:ea typeface="Canva Sans"/>
              <a:cs typeface="Canva Sans"/>
              <a:sym typeface="Canva Sans"/>
            </a:endParaRPr>
          </a:p>
          <a:p>
            <a:pPr marL="518160" lvl="1" indent="-259080" algn="l">
              <a:lnSpc>
                <a:spcPts val="3359"/>
              </a:lnSpc>
              <a:buFont typeface="Arial"/>
              <a:buChar char="•"/>
            </a:pPr>
            <a:r>
              <a:rPr lang="en-US" sz="2400">
                <a:solidFill>
                  <a:srgbClr val="000000"/>
                </a:solidFill>
                <a:latin typeface="Canva Sans"/>
                <a:ea typeface="Canva Sans"/>
                <a:cs typeface="Canva Sans"/>
                <a:sym typeface="Canva Sans"/>
              </a:rPr>
              <a:t>Emotion Word Counts involve creating lists of positive and negative emotion words and then counting their occurrences in each response.</a:t>
            </a: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marL="518160" lvl="1" indent="-259080" algn="l">
              <a:lnSpc>
                <a:spcPts val="3359"/>
              </a:lnSpc>
              <a:buFont typeface="Arial"/>
              <a:buChar char="•"/>
            </a:pPr>
            <a:r>
              <a:rPr lang="en-US" sz="2400">
                <a:solidFill>
                  <a:srgbClr val="000000"/>
                </a:solidFill>
                <a:latin typeface="Canva Sans"/>
                <a:ea typeface="Canva Sans"/>
                <a:cs typeface="Canva Sans"/>
                <a:sym typeface="Canva Sans"/>
              </a:rPr>
              <a:t>To assess emotional variability in text from audio, categorize words into HVHA and LVLA groups and analyze their frequency and context. Depressed individuals often show less variability in emotional expressions, with frequent low-arousal words suggesting reduced emotional range and possible depression</a:t>
            </a: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0CCB9"/>
        </a:solidFill>
        <a:effectLst/>
      </p:bgPr>
    </p:bg>
    <p:spTree>
      <p:nvGrpSpPr>
        <p:cNvPr id="1" name=""/>
        <p:cNvGrpSpPr/>
        <p:nvPr/>
      </p:nvGrpSpPr>
      <p:grpSpPr>
        <a:xfrm>
          <a:off x="0" y="0"/>
          <a:ext cx="0" cy="0"/>
          <a:chOff x="0" y="0"/>
          <a:chExt cx="0" cy="0"/>
        </a:xfrm>
      </p:grpSpPr>
      <p:sp>
        <p:nvSpPr>
          <p:cNvPr id="2" name="TextBox 2"/>
          <p:cNvSpPr txBox="1"/>
          <p:nvPr/>
        </p:nvSpPr>
        <p:spPr>
          <a:xfrm>
            <a:off x="0" y="933450"/>
            <a:ext cx="14709220"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ea typeface="Canva Sans Bold"/>
                <a:cs typeface="Canva Sans Bold"/>
                <a:sym typeface="Canva Sans Bold"/>
              </a:rPr>
              <a:t>DEPRESSION DETECTION FROM TEXT                            </a:t>
            </a:r>
          </a:p>
        </p:txBody>
      </p:sp>
      <p:sp>
        <p:nvSpPr>
          <p:cNvPr id="3" name="TextBox 3"/>
          <p:cNvSpPr txBox="1"/>
          <p:nvPr/>
        </p:nvSpPr>
        <p:spPr>
          <a:xfrm>
            <a:off x="323640" y="1927860"/>
            <a:ext cx="15540487" cy="8359140"/>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000000"/>
                </a:solidFill>
                <a:latin typeface="Canva Sans"/>
                <a:ea typeface="Canva Sans"/>
                <a:cs typeface="Canva Sans"/>
                <a:sym typeface="Canva Sans"/>
              </a:rPr>
              <a:t> Linguistic Complexity Analysis</a:t>
            </a:r>
          </a:p>
          <a:p>
            <a:pPr algn="l">
              <a:lnSpc>
                <a:spcPts val="3359"/>
              </a:lnSpc>
            </a:pPr>
            <a:r>
              <a:rPr lang="en-US" sz="2400">
                <a:solidFill>
                  <a:srgbClr val="000000"/>
                </a:solidFill>
                <a:latin typeface="Canva Sans"/>
                <a:ea typeface="Canva Sans"/>
                <a:cs typeface="Canva Sans"/>
                <a:sym typeface="Canva Sans"/>
              </a:rPr>
              <a:t>          What We Measure:</a:t>
            </a:r>
          </a:p>
          <a:p>
            <a:pPr algn="l">
              <a:lnSpc>
                <a:spcPts val="3359"/>
              </a:lnSpc>
            </a:pPr>
            <a:r>
              <a:rPr lang="en-US" sz="2400">
                <a:solidFill>
                  <a:srgbClr val="000000"/>
                </a:solidFill>
                <a:latin typeface="Canva Sans"/>
                <a:ea typeface="Canva Sans"/>
                <a:cs typeface="Canva Sans"/>
                <a:sym typeface="Canva Sans"/>
              </a:rPr>
              <a:t>                                a) Average word length</a:t>
            </a:r>
          </a:p>
          <a:p>
            <a:pPr algn="l">
              <a:lnSpc>
                <a:spcPts val="3359"/>
              </a:lnSpc>
            </a:pPr>
            <a:r>
              <a:rPr lang="en-US" sz="2400">
                <a:solidFill>
                  <a:srgbClr val="000000"/>
                </a:solidFill>
                <a:latin typeface="Canva Sans"/>
                <a:ea typeface="Canva Sans"/>
                <a:cs typeface="Canva Sans"/>
                <a:sym typeface="Canva Sans"/>
              </a:rPr>
              <a:t>                                 b)Sentence length</a:t>
            </a:r>
          </a:p>
          <a:p>
            <a:pPr algn="l">
              <a:lnSpc>
                <a:spcPts val="3359"/>
              </a:lnSpc>
            </a:pPr>
            <a:r>
              <a:rPr lang="en-US" sz="2400">
                <a:solidFill>
                  <a:srgbClr val="000000"/>
                </a:solidFill>
                <a:latin typeface="Canva Sans"/>
                <a:ea typeface="Canva Sans"/>
                <a:cs typeface="Canva Sans"/>
                <a:sym typeface="Canva Sans"/>
              </a:rPr>
              <a:t>                                 c)Type-Token Ratio (unique words / total words)</a:t>
            </a:r>
          </a:p>
          <a:p>
            <a:pPr algn="l">
              <a:lnSpc>
                <a:spcPts val="3359"/>
              </a:lnSpc>
            </a:pPr>
            <a:r>
              <a:rPr lang="en-US" sz="2400">
                <a:solidFill>
                  <a:srgbClr val="000000"/>
                </a:solidFill>
                <a:latin typeface="Canva Sans"/>
                <a:ea typeface="Canva Sans"/>
                <a:cs typeface="Canva Sans"/>
                <a:sym typeface="Canva Sans"/>
              </a:rPr>
              <a:t>           Depressed individuals tend to use shorter words and sentences, reflecting their mental state. Non- </a:t>
            </a:r>
          </a:p>
          <a:p>
            <a:pPr algn="l">
              <a:lnSpc>
                <a:spcPts val="3359"/>
              </a:lnSpc>
            </a:pPr>
            <a:r>
              <a:rPr lang="en-US" sz="2400">
                <a:solidFill>
                  <a:srgbClr val="000000"/>
                </a:solidFill>
                <a:latin typeface="Canva Sans"/>
                <a:ea typeface="Canva Sans"/>
                <a:cs typeface="Canva Sans"/>
                <a:sym typeface="Canva Sans"/>
              </a:rPr>
              <a:t>           depressed individuals often have longer, more complex sentences and diverse vocabularies.</a:t>
            </a:r>
          </a:p>
          <a:p>
            <a:pPr algn="l">
              <a:lnSpc>
                <a:spcPts val="3359"/>
              </a:lnSpc>
            </a:pPr>
            <a:r>
              <a:rPr lang="en-US" sz="2400">
                <a:solidFill>
                  <a:srgbClr val="000000"/>
                </a:solidFill>
                <a:latin typeface="Canva Sans"/>
                <a:ea typeface="Canva Sans"/>
                <a:cs typeface="Canva Sans"/>
                <a:sym typeface="Canva Sans"/>
              </a:rPr>
              <a:t>           Examining these linguistic features across multiple responses reveals consistent patterns that help</a:t>
            </a:r>
          </a:p>
          <a:p>
            <a:pPr algn="l">
              <a:lnSpc>
                <a:spcPts val="3359"/>
              </a:lnSpc>
            </a:pPr>
            <a:r>
              <a:rPr lang="en-US" sz="2400">
                <a:solidFill>
                  <a:srgbClr val="000000"/>
                </a:solidFill>
                <a:latin typeface="Canva Sans"/>
                <a:ea typeface="Canva Sans"/>
                <a:cs typeface="Canva Sans"/>
                <a:sym typeface="Canva Sans"/>
              </a:rPr>
              <a:t>           differentiate between individuals, aiding in the detection of depression.    </a:t>
            </a: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marL="518160" lvl="1" indent="-259080" algn="l">
              <a:lnSpc>
                <a:spcPts val="3359"/>
              </a:lnSpc>
              <a:buFont typeface="Arial"/>
              <a:buChar char="•"/>
            </a:pPr>
            <a:r>
              <a:rPr lang="en-US" sz="2400">
                <a:solidFill>
                  <a:srgbClr val="000000"/>
                </a:solidFill>
                <a:latin typeface="Canva Sans"/>
                <a:ea typeface="Canva Sans"/>
                <a:cs typeface="Canva Sans"/>
                <a:sym typeface="Canva Sans"/>
              </a:rPr>
              <a:t>Pronoun usage </a:t>
            </a:r>
          </a:p>
          <a:p>
            <a:pPr algn="l">
              <a:lnSpc>
                <a:spcPts val="3359"/>
              </a:lnSpc>
            </a:pPr>
            <a:r>
              <a:rPr lang="en-US" sz="2400">
                <a:solidFill>
                  <a:srgbClr val="000000"/>
                </a:solidFill>
                <a:latin typeface="Canva Sans"/>
                <a:ea typeface="Canva Sans"/>
                <a:cs typeface="Canva Sans"/>
                <a:sym typeface="Canva Sans"/>
              </a:rPr>
              <a:t>           depressed individuals  tend to use more first-person singular pronouns (I, me, my), indicating self-</a:t>
            </a:r>
          </a:p>
          <a:p>
            <a:pPr algn="l">
              <a:lnSpc>
                <a:spcPts val="3359"/>
              </a:lnSpc>
            </a:pPr>
            <a:r>
              <a:rPr lang="en-US" sz="2400">
                <a:solidFill>
                  <a:srgbClr val="000000"/>
                </a:solidFill>
                <a:latin typeface="Canva Sans"/>
                <a:ea typeface="Canva Sans"/>
                <a:cs typeface="Canva Sans"/>
                <a:sym typeface="Canva Sans"/>
              </a:rPr>
              <a:t>           focus and personal distress.</a:t>
            </a:r>
          </a:p>
          <a:p>
            <a:pPr algn="l">
              <a:lnSpc>
                <a:spcPts val="3359"/>
              </a:lnSpc>
            </a:pPr>
            <a:r>
              <a:rPr lang="en-US" sz="2400">
                <a:solidFill>
                  <a:srgbClr val="000000"/>
                </a:solidFill>
                <a:latin typeface="Canva Sans"/>
                <a:ea typeface="Canva Sans"/>
                <a:cs typeface="Canva Sans"/>
                <a:sym typeface="Canva Sans"/>
              </a:rPr>
              <a:t>           In contrast, non-depressed individuals might use more first-person plural pronouns (we, us, our),</a:t>
            </a:r>
          </a:p>
          <a:p>
            <a:pPr algn="l">
              <a:lnSpc>
                <a:spcPts val="3359"/>
              </a:lnSpc>
            </a:pPr>
            <a:r>
              <a:rPr lang="en-US" sz="2400">
                <a:solidFill>
                  <a:srgbClr val="000000"/>
                </a:solidFill>
                <a:latin typeface="Canva Sans"/>
                <a:ea typeface="Canva Sans"/>
                <a:cs typeface="Canva Sans"/>
                <a:sym typeface="Canva Sans"/>
              </a:rPr>
              <a:t>           reflecting a sense of connection with others and broader social engagement.</a:t>
            </a: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endParaRPr lang="en-US" sz="2400">
              <a:solidFill>
                <a:srgbClr val="000000"/>
              </a:solidFill>
              <a:latin typeface="Canva Sans"/>
              <a:ea typeface="Canva Sans"/>
              <a:cs typeface="Canva Sans"/>
              <a:sym typeface="Canva Sans"/>
            </a:endParaRP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0CCB9"/>
        </a:solidFill>
        <a:effectLst/>
      </p:bgPr>
    </p:bg>
    <p:spTree>
      <p:nvGrpSpPr>
        <p:cNvPr id="1" name=""/>
        <p:cNvGrpSpPr/>
        <p:nvPr/>
      </p:nvGrpSpPr>
      <p:grpSpPr>
        <a:xfrm>
          <a:off x="0" y="0"/>
          <a:ext cx="0" cy="0"/>
          <a:chOff x="0" y="0"/>
          <a:chExt cx="0" cy="0"/>
        </a:xfrm>
      </p:grpSpPr>
      <p:sp>
        <p:nvSpPr>
          <p:cNvPr id="2" name="TextBox 2"/>
          <p:cNvSpPr txBox="1"/>
          <p:nvPr/>
        </p:nvSpPr>
        <p:spPr>
          <a:xfrm>
            <a:off x="1028700" y="1845631"/>
            <a:ext cx="13978857" cy="12261570"/>
          </a:xfrm>
          <a:prstGeom prst="rect">
            <a:avLst/>
          </a:prstGeom>
        </p:spPr>
        <p:txBody>
          <a:bodyPr lIns="0" tIns="0" rIns="0" bIns="0" rtlCol="0" anchor="t">
            <a:spAutoFit/>
          </a:bodyPr>
          <a:lstStyle/>
          <a:p>
            <a:pPr marL="542127" lvl="1" indent="-271063" algn="just">
              <a:lnSpc>
                <a:spcPts val="3515"/>
              </a:lnSpc>
              <a:buFont typeface="Arial"/>
              <a:buChar char="•"/>
            </a:pPr>
            <a:r>
              <a:rPr lang="en-US" sz="2511">
                <a:solidFill>
                  <a:srgbClr val="000000"/>
                </a:solidFill>
                <a:latin typeface="Canva Sans"/>
                <a:ea typeface="Canva Sans"/>
                <a:cs typeface="Canva Sans"/>
                <a:sym typeface="Canva Sans"/>
              </a:rPr>
              <a:t>Absolustic Words:</a:t>
            </a:r>
          </a:p>
          <a:p>
            <a:pPr algn="just">
              <a:lnSpc>
                <a:spcPts val="3515"/>
              </a:lnSpc>
            </a:pPr>
            <a:r>
              <a:rPr lang="en-US" sz="2511">
                <a:solidFill>
                  <a:srgbClr val="000000"/>
                </a:solidFill>
                <a:latin typeface="Canva Sans"/>
                <a:ea typeface="Canva Sans"/>
                <a:cs typeface="Canva Sans"/>
                <a:sym typeface="Canva Sans"/>
              </a:rPr>
              <a:t>       We'll look at how absolute terms are used with positive or negative emotions.we can</a:t>
            </a:r>
          </a:p>
          <a:p>
            <a:pPr algn="just">
              <a:lnSpc>
                <a:spcPts val="3515"/>
              </a:lnSpc>
            </a:pPr>
            <a:r>
              <a:rPr lang="en-US" sz="2511">
                <a:solidFill>
                  <a:srgbClr val="000000"/>
                </a:solidFill>
                <a:latin typeface="Canva Sans"/>
                <a:ea typeface="Canva Sans"/>
                <a:cs typeface="Canva Sans"/>
                <a:sym typeface="Canva Sans"/>
              </a:rPr>
              <a:t>       gain insights into a person's emotional state. Depressed individuals may use more</a:t>
            </a:r>
          </a:p>
          <a:p>
            <a:pPr algn="just">
              <a:lnSpc>
                <a:spcPts val="3515"/>
              </a:lnSpc>
            </a:pPr>
            <a:r>
              <a:rPr lang="en-US" sz="2511">
                <a:solidFill>
                  <a:srgbClr val="000000"/>
                </a:solidFill>
                <a:latin typeface="Canva Sans"/>
                <a:ea typeface="Canva Sans"/>
                <a:cs typeface="Canva Sans"/>
                <a:sym typeface="Canva Sans"/>
              </a:rPr>
              <a:t>       absolute negative terms, indicating a more   pessimistic perspective, while non-</a:t>
            </a:r>
          </a:p>
          <a:p>
            <a:pPr algn="just">
              <a:lnSpc>
                <a:spcPts val="3515"/>
              </a:lnSpc>
            </a:pPr>
            <a:r>
              <a:rPr lang="en-US" sz="2511">
                <a:solidFill>
                  <a:srgbClr val="000000"/>
                </a:solidFill>
                <a:latin typeface="Canva Sans"/>
                <a:ea typeface="Canva Sans"/>
                <a:cs typeface="Canva Sans"/>
                <a:sym typeface="Canva Sans"/>
              </a:rPr>
              <a:t>       depressed individuals are more likely to use positive or neutral absolute terms.</a:t>
            </a:r>
          </a:p>
          <a:p>
            <a:pPr algn="l">
              <a:lnSpc>
                <a:spcPts val="3515"/>
              </a:lnSpc>
            </a:pPr>
            <a:endParaRPr lang="en-US" sz="2511">
              <a:solidFill>
                <a:srgbClr val="000000"/>
              </a:solidFill>
              <a:latin typeface="Canva Sans"/>
              <a:ea typeface="Canva Sans"/>
              <a:cs typeface="Canva Sans"/>
              <a:sym typeface="Canva Sans"/>
            </a:endParaRPr>
          </a:p>
          <a:p>
            <a:pPr marL="542127" lvl="1" indent="-271063" algn="l">
              <a:lnSpc>
                <a:spcPts val="3515"/>
              </a:lnSpc>
              <a:buFont typeface="Arial"/>
              <a:buChar char="•"/>
            </a:pPr>
            <a:r>
              <a:rPr lang="en-US" sz="2511">
                <a:solidFill>
                  <a:srgbClr val="000000"/>
                </a:solidFill>
                <a:latin typeface="Canva Sans"/>
                <a:ea typeface="Canva Sans"/>
                <a:cs typeface="Canva Sans"/>
                <a:sym typeface="Canva Sans"/>
              </a:rPr>
              <a:t>Temporal Focus: </a:t>
            </a:r>
          </a:p>
          <a:p>
            <a:pPr algn="l">
              <a:lnSpc>
                <a:spcPts val="3515"/>
              </a:lnSpc>
            </a:pPr>
            <a:r>
              <a:rPr lang="en-US" sz="2511">
                <a:solidFill>
                  <a:srgbClr val="000000"/>
                </a:solidFill>
                <a:latin typeface="Canva Sans"/>
                <a:ea typeface="Canva Sans"/>
                <a:cs typeface="Canva Sans"/>
                <a:sym typeface="Canva Sans"/>
              </a:rPr>
              <a:t>       We count the number of past, present, and future tense verbs in each response to    </a:t>
            </a:r>
          </a:p>
          <a:p>
            <a:pPr algn="l">
              <a:lnSpc>
                <a:spcPts val="3515"/>
              </a:lnSpc>
            </a:pPr>
            <a:r>
              <a:rPr lang="en-US" sz="2511">
                <a:solidFill>
                  <a:srgbClr val="000000"/>
                </a:solidFill>
                <a:latin typeface="Canva Sans"/>
                <a:ea typeface="Canva Sans"/>
                <a:cs typeface="Canva Sans"/>
                <a:sym typeface="Canva Sans"/>
              </a:rPr>
              <a:t>       determine temporal focus. Depressed individuals often use more past tense verbs,</a:t>
            </a:r>
          </a:p>
          <a:p>
            <a:pPr algn="l">
              <a:lnSpc>
                <a:spcPts val="3515"/>
              </a:lnSpc>
            </a:pPr>
            <a:r>
              <a:rPr lang="en-US" sz="2511">
                <a:solidFill>
                  <a:srgbClr val="000000"/>
                </a:solidFill>
                <a:latin typeface="Canva Sans"/>
                <a:ea typeface="Canva Sans"/>
                <a:cs typeface="Canva Sans"/>
                <a:sym typeface="Canva Sans"/>
              </a:rPr>
              <a:t>       reflecting rumination on past events. Non-depressed individuals are more likely to use</a:t>
            </a:r>
          </a:p>
          <a:p>
            <a:pPr algn="l">
              <a:lnSpc>
                <a:spcPts val="3515"/>
              </a:lnSpc>
            </a:pPr>
            <a:r>
              <a:rPr lang="en-US" sz="2511">
                <a:solidFill>
                  <a:srgbClr val="000000"/>
                </a:solidFill>
                <a:latin typeface="Canva Sans"/>
                <a:ea typeface="Canva Sans"/>
                <a:cs typeface="Canva Sans"/>
                <a:sym typeface="Canva Sans"/>
              </a:rPr>
              <a:t>       present and future tense verbs, indicating a focus on current activities and future</a:t>
            </a:r>
          </a:p>
          <a:p>
            <a:pPr algn="l">
              <a:lnSpc>
                <a:spcPts val="3515"/>
              </a:lnSpc>
            </a:pPr>
            <a:r>
              <a:rPr lang="en-US" sz="2511">
                <a:solidFill>
                  <a:srgbClr val="000000"/>
                </a:solidFill>
                <a:latin typeface="Canva Sans"/>
                <a:ea typeface="Canva Sans"/>
                <a:cs typeface="Canva Sans"/>
                <a:sym typeface="Canva Sans"/>
              </a:rPr>
              <a:t>       plans. </a:t>
            </a:r>
          </a:p>
          <a:p>
            <a:pPr algn="l">
              <a:lnSpc>
                <a:spcPts val="3515"/>
              </a:lnSpc>
            </a:pPr>
            <a:endParaRPr lang="en-US" sz="2511">
              <a:solidFill>
                <a:srgbClr val="000000"/>
              </a:solidFill>
              <a:latin typeface="Canva Sans"/>
              <a:ea typeface="Canva Sans"/>
              <a:cs typeface="Canva Sans"/>
              <a:sym typeface="Canva Sans"/>
            </a:endParaRPr>
          </a:p>
          <a:p>
            <a:pPr marL="542127" lvl="1" indent="-271063" algn="l">
              <a:lnSpc>
                <a:spcPts val="3515"/>
              </a:lnSpc>
              <a:buFont typeface="Arial"/>
              <a:buChar char="•"/>
            </a:pPr>
            <a:r>
              <a:rPr lang="en-US" sz="2511">
                <a:solidFill>
                  <a:srgbClr val="000000"/>
                </a:solidFill>
                <a:latin typeface="Canva Sans"/>
                <a:ea typeface="Canva Sans"/>
                <a:cs typeface="Canva Sans"/>
                <a:sym typeface="Canva Sans"/>
              </a:rPr>
              <a:t>Metaphor Analysis: Examining metaphors helps us understand emotional states, with depressed individuals using negative metaphors that reflect pain and struggle, while non-depressed individuals use positive or neutral metaphors that suggest a more balanced or hopeful outlook.</a:t>
            </a:r>
          </a:p>
          <a:p>
            <a:pPr algn="l">
              <a:lnSpc>
                <a:spcPts val="3515"/>
              </a:lnSpc>
            </a:pPr>
            <a:endParaRPr lang="en-US" sz="2511">
              <a:solidFill>
                <a:srgbClr val="000000"/>
              </a:solidFill>
              <a:latin typeface="Canva Sans"/>
              <a:ea typeface="Canva Sans"/>
              <a:cs typeface="Canva Sans"/>
              <a:sym typeface="Canva Sans"/>
            </a:endParaRPr>
          </a:p>
          <a:p>
            <a:pPr algn="l">
              <a:lnSpc>
                <a:spcPts val="3515"/>
              </a:lnSpc>
            </a:pPr>
            <a:r>
              <a:rPr lang="en-US" sz="2511">
                <a:solidFill>
                  <a:srgbClr val="000000"/>
                </a:solidFill>
                <a:latin typeface="Canva Sans"/>
                <a:ea typeface="Canva Sans"/>
                <a:cs typeface="Canva Sans"/>
                <a:sym typeface="Canva Sans"/>
              </a:rPr>
              <a:t>      </a:t>
            </a:r>
          </a:p>
          <a:p>
            <a:pPr algn="l">
              <a:lnSpc>
                <a:spcPts val="3515"/>
              </a:lnSpc>
            </a:pPr>
            <a:endParaRPr lang="en-US" sz="2511">
              <a:solidFill>
                <a:srgbClr val="000000"/>
              </a:solidFill>
              <a:latin typeface="Canva Sans"/>
              <a:ea typeface="Canva Sans"/>
              <a:cs typeface="Canva Sans"/>
              <a:sym typeface="Canva Sans"/>
            </a:endParaRPr>
          </a:p>
          <a:p>
            <a:pPr algn="l">
              <a:lnSpc>
                <a:spcPts val="3515"/>
              </a:lnSpc>
            </a:pPr>
            <a:endParaRPr lang="en-US" sz="2511">
              <a:solidFill>
                <a:srgbClr val="000000"/>
              </a:solidFill>
              <a:latin typeface="Canva Sans"/>
              <a:ea typeface="Canva Sans"/>
              <a:cs typeface="Canva Sans"/>
              <a:sym typeface="Canva Sans"/>
            </a:endParaRPr>
          </a:p>
          <a:p>
            <a:pPr algn="l">
              <a:lnSpc>
                <a:spcPts val="3515"/>
              </a:lnSpc>
            </a:pPr>
            <a:endParaRPr lang="en-US" sz="2511">
              <a:solidFill>
                <a:srgbClr val="000000"/>
              </a:solidFill>
              <a:latin typeface="Canva Sans"/>
              <a:ea typeface="Canva Sans"/>
              <a:cs typeface="Canva Sans"/>
              <a:sym typeface="Canva Sans"/>
            </a:endParaRPr>
          </a:p>
          <a:p>
            <a:pPr algn="l">
              <a:lnSpc>
                <a:spcPts val="3515"/>
              </a:lnSpc>
            </a:pPr>
            <a:endParaRPr lang="en-US" sz="2511">
              <a:solidFill>
                <a:srgbClr val="000000"/>
              </a:solidFill>
              <a:latin typeface="Canva Sans"/>
              <a:ea typeface="Canva Sans"/>
              <a:cs typeface="Canva Sans"/>
              <a:sym typeface="Canva Sans"/>
            </a:endParaRPr>
          </a:p>
          <a:p>
            <a:pPr algn="l">
              <a:lnSpc>
                <a:spcPts val="3515"/>
              </a:lnSpc>
            </a:pPr>
            <a:r>
              <a:rPr lang="en-US" sz="2511">
                <a:solidFill>
                  <a:srgbClr val="000000"/>
                </a:solidFill>
                <a:latin typeface="Canva Sans"/>
                <a:ea typeface="Canva Sans"/>
                <a:cs typeface="Canva Sans"/>
                <a:sym typeface="Canva Sans"/>
              </a:rPr>
              <a:t>           </a:t>
            </a:r>
          </a:p>
          <a:p>
            <a:pPr algn="l">
              <a:lnSpc>
                <a:spcPts val="3515"/>
              </a:lnSpc>
            </a:pPr>
            <a:endParaRPr lang="en-US" sz="2511">
              <a:solidFill>
                <a:srgbClr val="000000"/>
              </a:solidFill>
              <a:latin typeface="Canva Sans"/>
              <a:ea typeface="Canva Sans"/>
              <a:cs typeface="Canva Sans"/>
              <a:sym typeface="Canva Sans"/>
            </a:endParaRPr>
          </a:p>
          <a:p>
            <a:pPr algn="l">
              <a:lnSpc>
                <a:spcPts val="3515"/>
              </a:lnSpc>
            </a:pPr>
            <a:endParaRPr lang="en-US" sz="2511">
              <a:solidFill>
                <a:srgbClr val="000000"/>
              </a:solidFill>
              <a:latin typeface="Canva Sans"/>
              <a:ea typeface="Canva Sans"/>
              <a:cs typeface="Canva Sans"/>
              <a:sym typeface="Canva Sans"/>
            </a:endParaRPr>
          </a:p>
          <a:p>
            <a:pPr algn="l">
              <a:lnSpc>
                <a:spcPts val="3515"/>
              </a:lnSpc>
            </a:pPr>
            <a:endParaRPr lang="en-US" sz="2511">
              <a:solidFill>
                <a:srgbClr val="000000"/>
              </a:solidFill>
              <a:latin typeface="Canva Sans"/>
              <a:ea typeface="Canva Sans"/>
              <a:cs typeface="Canva Sans"/>
              <a:sym typeface="Canva Sans"/>
            </a:endParaRPr>
          </a:p>
          <a:p>
            <a:pPr algn="l">
              <a:lnSpc>
                <a:spcPts val="3515"/>
              </a:lnSpc>
            </a:pPr>
            <a:endParaRPr lang="en-US" sz="2511">
              <a:solidFill>
                <a:srgbClr val="000000"/>
              </a:solidFill>
              <a:latin typeface="Canva Sans"/>
              <a:ea typeface="Canva Sans"/>
              <a:cs typeface="Canva Sans"/>
              <a:sym typeface="Canva Sans"/>
            </a:endParaRPr>
          </a:p>
        </p:txBody>
      </p:sp>
      <p:sp>
        <p:nvSpPr>
          <p:cNvPr id="3" name="Freeform 3"/>
          <p:cNvSpPr/>
          <p:nvPr/>
        </p:nvSpPr>
        <p:spPr>
          <a:xfrm>
            <a:off x="14839140" y="2218564"/>
            <a:ext cx="3280443" cy="5218966"/>
          </a:xfrm>
          <a:custGeom>
            <a:avLst/>
            <a:gdLst/>
            <a:ahLst/>
            <a:cxnLst/>
            <a:rect l="l" t="t" r="r" b="b"/>
            <a:pathLst>
              <a:path w="3280443" h="5218966">
                <a:moveTo>
                  <a:pt x="0" y="0"/>
                </a:moveTo>
                <a:lnTo>
                  <a:pt x="3280443" y="0"/>
                </a:lnTo>
                <a:lnTo>
                  <a:pt x="3280443" y="5218965"/>
                </a:lnTo>
                <a:lnTo>
                  <a:pt x="0" y="5218965"/>
                </a:lnTo>
                <a:lnTo>
                  <a:pt x="0" y="0"/>
                </a:lnTo>
                <a:close/>
              </a:path>
            </a:pathLst>
          </a:custGeom>
          <a:blipFill>
            <a:blip r:embed="rId2"/>
            <a:stretch>
              <a:fillRect l="-10762" r="-67156"/>
            </a:stretch>
          </a:blipFill>
        </p:spPr>
        <p:txBody>
          <a:bodyPr/>
          <a:lstStyle/>
          <a:p>
            <a:endParaRPr lang="en-IN"/>
          </a:p>
        </p:txBody>
      </p:sp>
      <p:sp>
        <p:nvSpPr>
          <p:cNvPr id="4" name="TextBox 4"/>
          <p:cNvSpPr txBox="1"/>
          <p:nvPr/>
        </p:nvSpPr>
        <p:spPr>
          <a:xfrm>
            <a:off x="0" y="933450"/>
            <a:ext cx="14709220" cy="887095"/>
          </a:xfrm>
          <a:prstGeom prst="rect">
            <a:avLst/>
          </a:prstGeom>
        </p:spPr>
        <p:txBody>
          <a:bodyPr lIns="0" tIns="0" rIns="0" bIns="0" rtlCol="0" anchor="t">
            <a:spAutoFit/>
          </a:bodyPr>
          <a:lstStyle/>
          <a:p>
            <a:pPr algn="ctr">
              <a:lnSpc>
                <a:spcPts val="7279"/>
              </a:lnSpc>
            </a:pPr>
            <a:r>
              <a:rPr lang="en-US" sz="5199" u="sng">
                <a:solidFill>
                  <a:srgbClr val="000000"/>
                </a:solidFill>
                <a:latin typeface="Canva Sans Bold"/>
                <a:ea typeface="Canva Sans Bold"/>
                <a:cs typeface="Canva Sans Bold"/>
                <a:sym typeface="Canva Sans Bold"/>
              </a:rPr>
              <a:t>DEPRESSION DETECTION FROM TEXT                            </a:t>
            </a:r>
          </a:p>
        </p:txBody>
      </p:sp>
    </p:spTree>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1081</Words>
  <Application>Microsoft Office PowerPoint</Application>
  <PresentationFormat>Custom</PresentationFormat>
  <Paragraphs>147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Canva Sans</vt:lpstr>
      <vt:lpstr>Calibri</vt:lpstr>
      <vt:lpstr>Canva Sans Bold</vt:lpstr>
      <vt:lpstr>Tex Gyre Termes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cp:lastModifiedBy>mohd amaan</cp:lastModifiedBy>
  <cp:revision>2</cp:revision>
  <dcterms:created xsi:type="dcterms:W3CDTF">2006-08-16T00:00:00Z</dcterms:created>
  <dcterms:modified xsi:type="dcterms:W3CDTF">2024-08-06T14:41:16Z</dcterms:modified>
  <dc:identifier>DAGM-trJnaM</dc:identifier>
</cp:coreProperties>
</file>