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charset="0"/>
      <p:regular r:id="rId11"/>
    </p:embeddedFont>
    <p:embeddedFont>
      <p:font typeface="Inter Bold" charset="0"/>
      <p:regular r:id="rId12"/>
    </p:embeddedFont>
    <p:embeddedFont>
      <p:font typeface="Poppins Light" charset="0"/>
      <p:regular r:id="rId13"/>
    </p:embeddedFont>
    <p:embeddedFont>
      <p:font typeface="Calibri" pitchFamily="34" charset="0"/>
      <p:regular r:id="rId14"/>
      <p:bold r:id="rId15"/>
      <p:italic r:id="rId16"/>
      <p:boldItalic r:id="rId17"/>
    </p:embeddedFont>
    <p:embeddedFont>
      <p:font typeface="Poppins Light Bold" charset="0"/>
      <p:regular r:id="rId18"/>
    </p:embeddedFont>
    <p:embeddedFont>
      <p:font typeface="Inter"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0" d="100"/>
          <a:sy n="60" d="100"/>
        </p:scale>
        <p:origin x="-37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CEFD"/>
        </a:solidFill>
        <a:effectLst/>
      </p:bgPr>
    </p:bg>
    <p:spTree>
      <p:nvGrpSpPr>
        <p:cNvPr id="1" name=""/>
        <p:cNvGrpSpPr/>
        <p:nvPr/>
      </p:nvGrpSpPr>
      <p:grpSpPr>
        <a:xfrm>
          <a:off x="0" y="0"/>
          <a:ext cx="0" cy="0"/>
          <a:chOff x="0" y="0"/>
          <a:chExt cx="0" cy="0"/>
        </a:xfrm>
      </p:grpSpPr>
      <p:sp>
        <p:nvSpPr>
          <p:cNvPr id="2" name="TextBox 2"/>
          <p:cNvSpPr txBox="1"/>
          <p:nvPr/>
        </p:nvSpPr>
        <p:spPr>
          <a:xfrm>
            <a:off x="1028700" y="1152525"/>
            <a:ext cx="10268377" cy="3756926"/>
          </a:xfrm>
          <a:prstGeom prst="rect">
            <a:avLst/>
          </a:prstGeom>
        </p:spPr>
        <p:txBody>
          <a:bodyPr lIns="0" tIns="0" rIns="0" bIns="0" rtlCol="0" anchor="t">
            <a:spAutoFit/>
          </a:bodyPr>
          <a:lstStyle/>
          <a:p>
            <a:pPr>
              <a:lnSpc>
                <a:spcPts val="14614"/>
              </a:lnSpc>
            </a:pPr>
            <a:r>
              <a:rPr lang="en-US" sz="13285">
                <a:solidFill>
                  <a:srgbClr val="FAFAFA"/>
                </a:solidFill>
                <a:latin typeface="Poppins Bold Bold"/>
              </a:rPr>
              <a:t>C.G.P.A</a:t>
            </a:r>
          </a:p>
          <a:p>
            <a:pPr>
              <a:lnSpc>
                <a:spcPts val="14614"/>
              </a:lnSpc>
            </a:pPr>
            <a:r>
              <a:rPr lang="en-US" sz="13285">
                <a:solidFill>
                  <a:srgbClr val="FAFAFA"/>
                </a:solidFill>
                <a:latin typeface="Poppins Bold Bold"/>
              </a:rPr>
              <a:t>DEVISER</a:t>
            </a:r>
          </a:p>
        </p:txBody>
      </p:sp>
      <p:sp>
        <p:nvSpPr>
          <p:cNvPr id="3" name="TextBox 3"/>
          <p:cNvSpPr txBox="1"/>
          <p:nvPr/>
        </p:nvSpPr>
        <p:spPr>
          <a:xfrm>
            <a:off x="1028700" y="5638281"/>
            <a:ext cx="7584835" cy="524021"/>
          </a:xfrm>
          <a:prstGeom prst="rect">
            <a:avLst/>
          </a:prstGeom>
        </p:spPr>
        <p:txBody>
          <a:bodyPr lIns="0" tIns="0" rIns="0" bIns="0" rtlCol="0" anchor="t">
            <a:spAutoFit/>
          </a:bodyPr>
          <a:lstStyle/>
          <a:p>
            <a:pPr>
              <a:lnSpc>
                <a:spcPts val="4200"/>
              </a:lnSpc>
              <a:spcBef>
                <a:spcPct val="0"/>
              </a:spcBef>
            </a:pPr>
            <a:r>
              <a:rPr lang="en-US" sz="3000">
                <a:solidFill>
                  <a:srgbClr val="FAFAFA"/>
                </a:solidFill>
                <a:latin typeface="Poppins Light"/>
              </a:rPr>
              <a:t>A Mini Java Project</a:t>
            </a:r>
          </a:p>
        </p:txBody>
      </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046279" y="1028700"/>
            <a:ext cx="1213021" cy="1080692"/>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170643" y="3421549"/>
            <a:ext cx="964293" cy="3443902"/>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046279" y="8177608"/>
            <a:ext cx="1213021" cy="1080692"/>
          </a:xfrm>
          <a:prstGeom prst="rect">
            <a:avLst/>
          </a:prstGeom>
        </p:spPr>
      </p:pic>
      <p:sp>
        <p:nvSpPr>
          <p:cNvPr id="7" name="TextBox 7"/>
          <p:cNvSpPr txBox="1"/>
          <p:nvPr/>
        </p:nvSpPr>
        <p:spPr>
          <a:xfrm>
            <a:off x="10971971" y="6616462"/>
            <a:ext cx="7584835" cy="2693045"/>
          </a:xfrm>
          <a:prstGeom prst="rect">
            <a:avLst/>
          </a:prstGeom>
        </p:spPr>
        <p:txBody>
          <a:bodyPr lIns="0" tIns="0" rIns="0" bIns="0" rtlCol="0" anchor="t">
            <a:spAutoFit/>
          </a:bodyPr>
          <a:lstStyle/>
          <a:p>
            <a:pPr>
              <a:lnSpc>
                <a:spcPts val="4200"/>
              </a:lnSpc>
            </a:pPr>
            <a:r>
              <a:rPr lang="en-US" sz="3000" dirty="0">
                <a:solidFill>
                  <a:srgbClr val="FAFAFA"/>
                </a:solidFill>
                <a:latin typeface="Poppins Light Bold"/>
              </a:rPr>
              <a:t>Mohan D</a:t>
            </a:r>
          </a:p>
          <a:p>
            <a:pPr>
              <a:lnSpc>
                <a:spcPts val="4200"/>
              </a:lnSpc>
              <a:spcBef>
                <a:spcPct val="0"/>
              </a:spcBef>
            </a:pPr>
            <a:r>
              <a:rPr lang="en-US" sz="3000" dirty="0">
                <a:solidFill>
                  <a:srgbClr val="FAFAFA"/>
                </a:solidFill>
                <a:latin typeface="Poppins Light"/>
              </a:rPr>
              <a:t>1BM19IS092</a:t>
            </a:r>
          </a:p>
          <a:p>
            <a:pPr>
              <a:lnSpc>
                <a:spcPts val="4200"/>
              </a:lnSpc>
            </a:pPr>
            <a:endParaRPr lang="en-US" sz="3000" dirty="0">
              <a:solidFill>
                <a:srgbClr val="FAFAFA"/>
              </a:solidFill>
              <a:latin typeface="Poppins Light Bold"/>
            </a:endParaRPr>
          </a:p>
          <a:p>
            <a:pPr>
              <a:lnSpc>
                <a:spcPts val="4200"/>
              </a:lnSpc>
            </a:pPr>
            <a:r>
              <a:rPr lang="en-US" sz="3000" dirty="0" err="1" smtClean="0">
                <a:solidFill>
                  <a:srgbClr val="FAFAFA"/>
                </a:solidFill>
                <a:latin typeface="Poppins Light Bold"/>
              </a:rPr>
              <a:t>Moksh</a:t>
            </a:r>
            <a:r>
              <a:rPr lang="en-US" sz="3000" dirty="0" smtClean="0">
                <a:solidFill>
                  <a:srgbClr val="FAFAFA"/>
                </a:solidFill>
                <a:latin typeface="Poppins Light Bold"/>
              </a:rPr>
              <a:t> </a:t>
            </a:r>
            <a:r>
              <a:rPr lang="en-US" sz="3000" dirty="0" err="1">
                <a:solidFill>
                  <a:srgbClr val="FAFAFA"/>
                </a:solidFill>
                <a:latin typeface="Poppins Light Bold"/>
              </a:rPr>
              <a:t>Jayanth</a:t>
            </a:r>
            <a:r>
              <a:rPr lang="en-US" sz="3000" dirty="0">
                <a:solidFill>
                  <a:srgbClr val="FAFAFA"/>
                </a:solidFill>
                <a:latin typeface="Poppins Light Bold"/>
              </a:rPr>
              <a:t> G R</a:t>
            </a:r>
          </a:p>
          <a:p>
            <a:pPr>
              <a:lnSpc>
                <a:spcPts val="4200"/>
              </a:lnSpc>
            </a:pPr>
            <a:r>
              <a:rPr lang="en-US" sz="3000" dirty="0" smtClean="0">
                <a:solidFill>
                  <a:srgbClr val="FAFAFA"/>
                </a:solidFill>
                <a:latin typeface="Poppins Light"/>
              </a:rPr>
              <a:t>1BM19IS094</a:t>
            </a:r>
            <a:endParaRPr lang="en-US" sz="3000" dirty="0">
              <a:solidFill>
                <a:srgbClr val="FAFAFA"/>
              </a:solidFill>
              <a:latin typeface="Poppins Light"/>
            </a:endParaRPr>
          </a:p>
        </p:txBody>
      </p:sp>
      <p:sp>
        <p:nvSpPr>
          <p:cNvPr id="8" name="TextBox 8"/>
          <p:cNvSpPr txBox="1"/>
          <p:nvPr/>
        </p:nvSpPr>
        <p:spPr>
          <a:xfrm>
            <a:off x="1028700" y="8110933"/>
            <a:ext cx="7584835" cy="1057566"/>
          </a:xfrm>
          <a:prstGeom prst="rect">
            <a:avLst/>
          </a:prstGeom>
        </p:spPr>
        <p:txBody>
          <a:bodyPr lIns="0" tIns="0" rIns="0" bIns="0" rtlCol="0" anchor="t">
            <a:spAutoFit/>
          </a:bodyPr>
          <a:lstStyle/>
          <a:p>
            <a:pPr>
              <a:lnSpc>
                <a:spcPts val="4200"/>
              </a:lnSpc>
            </a:pPr>
            <a:r>
              <a:rPr lang="en-US" sz="3000">
                <a:solidFill>
                  <a:srgbClr val="FAFAFA"/>
                </a:solidFill>
                <a:latin typeface="Poppins Light"/>
              </a:rPr>
              <a:t>Java Faculty:</a:t>
            </a:r>
          </a:p>
          <a:p>
            <a:pPr>
              <a:lnSpc>
                <a:spcPts val="4200"/>
              </a:lnSpc>
              <a:spcBef>
                <a:spcPct val="0"/>
              </a:spcBef>
            </a:pPr>
            <a:r>
              <a:rPr lang="en-US" sz="3000">
                <a:solidFill>
                  <a:srgbClr val="FAFAFA"/>
                </a:solidFill>
                <a:latin typeface="Poppins Light"/>
              </a:rPr>
              <a:t>Mamatha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3CEFD"/>
        </a:solidFill>
        <a:effectLst/>
      </p:bgPr>
    </p:bg>
    <p:spTree>
      <p:nvGrpSpPr>
        <p:cNvPr id="1" name=""/>
        <p:cNvGrpSpPr/>
        <p:nvPr/>
      </p:nvGrpSpPr>
      <p:grpSpPr>
        <a:xfrm>
          <a:off x="0" y="0"/>
          <a:ext cx="0" cy="0"/>
          <a:chOff x="0" y="0"/>
          <a:chExt cx="0" cy="0"/>
        </a:xfrm>
      </p:grpSpPr>
      <p:sp>
        <p:nvSpPr>
          <p:cNvPr id="2" name="TextBox 2"/>
          <p:cNvSpPr txBox="1"/>
          <p:nvPr/>
        </p:nvSpPr>
        <p:spPr>
          <a:xfrm>
            <a:off x="1028700" y="1002079"/>
            <a:ext cx="12927478" cy="1210133"/>
          </a:xfrm>
          <a:prstGeom prst="rect">
            <a:avLst/>
          </a:prstGeom>
        </p:spPr>
        <p:txBody>
          <a:bodyPr lIns="0" tIns="0" rIns="0" bIns="0" rtlCol="0" anchor="t">
            <a:spAutoFit/>
          </a:bodyPr>
          <a:lstStyle/>
          <a:p>
            <a:pPr>
              <a:lnSpc>
                <a:spcPts val="9350"/>
              </a:lnSpc>
            </a:pPr>
            <a:r>
              <a:rPr lang="en-US" sz="8500">
                <a:solidFill>
                  <a:srgbClr val="FAFAFA"/>
                </a:solidFill>
                <a:latin typeface="Poppins Bold Bold"/>
              </a:rPr>
              <a:t>Introduction</a:t>
            </a: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046279" y="1028700"/>
            <a:ext cx="1213021" cy="1080692"/>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170643" y="3421549"/>
            <a:ext cx="964293" cy="3443902"/>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046279" y="8177608"/>
            <a:ext cx="1213021" cy="1080692"/>
          </a:xfrm>
          <a:prstGeom prst="rect">
            <a:avLst/>
          </a:prstGeom>
        </p:spPr>
      </p:pic>
      <p:sp>
        <p:nvSpPr>
          <p:cNvPr id="6" name="TextBox 6"/>
          <p:cNvSpPr txBox="1"/>
          <p:nvPr/>
        </p:nvSpPr>
        <p:spPr>
          <a:xfrm>
            <a:off x="1028700" y="2833370"/>
            <a:ext cx="11741957" cy="6424930"/>
          </a:xfrm>
          <a:prstGeom prst="rect">
            <a:avLst/>
          </a:prstGeom>
        </p:spPr>
        <p:txBody>
          <a:bodyPr lIns="0" tIns="0" rIns="0" bIns="0" rtlCol="0" anchor="t">
            <a:spAutoFit/>
          </a:bodyPr>
          <a:lstStyle/>
          <a:p>
            <a:pPr algn="just">
              <a:lnSpc>
                <a:spcPts val="3919"/>
              </a:lnSpc>
            </a:pPr>
            <a:r>
              <a:rPr lang="en-US" sz="2799">
                <a:solidFill>
                  <a:srgbClr val="FAFAFA"/>
                </a:solidFill>
                <a:latin typeface="Poppins Light"/>
              </a:rPr>
              <a:t>CGPA is defined as Cumulative Grade Points Average which is the sum total of the SGPA's of all semesters or that of an academic year. SGPA, on the other hand, are the grades obtained in one semester. </a:t>
            </a:r>
          </a:p>
          <a:p>
            <a:pPr algn="just">
              <a:lnSpc>
                <a:spcPts val="3919"/>
              </a:lnSpc>
            </a:pPr>
            <a:r>
              <a:rPr lang="en-US" sz="2799">
                <a:solidFill>
                  <a:srgbClr val="FAFAFA"/>
                </a:solidFill>
                <a:latin typeface="Poppins Light"/>
              </a:rPr>
              <a:t>Not only in engineering, CGPA'S are calculated in different types of education courses.</a:t>
            </a:r>
          </a:p>
          <a:p>
            <a:pPr algn="just">
              <a:lnSpc>
                <a:spcPts val="3919"/>
              </a:lnSpc>
            </a:pPr>
            <a:endParaRPr lang="en-US" sz="2799">
              <a:solidFill>
                <a:srgbClr val="FAFAFA"/>
              </a:solidFill>
              <a:latin typeface="Poppins Light"/>
            </a:endParaRPr>
          </a:p>
          <a:p>
            <a:pPr algn="just">
              <a:lnSpc>
                <a:spcPts val="3919"/>
              </a:lnSpc>
            </a:pPr>
            <a:r>
              <a:rPr lang="en-US" sz="2799">
                <a:solidFill>
                  <a:srgbClr val="FAFAFA"/>
                </a:solidFill>
                <a:latin typeface="Poppins Light"/>
              </a:rPr>
              <a:t>We know Plans make our work easier, every student wish to secure a good CGPA in their academics, so having the plans before hand would assist the student to apply the sufficient amount of efforts required to achieve it.</a:t>
            </a:r>
          </a:p>
          <a:p>
            <a:pPr algn="just">
              <a:lnSpc>
                <a:spcPts val="3919"/>
              </a:lnSpc>
              <a:spcBef>
                <a:spcPct val="0"/>
              </a:spcBef>
            </a:pPr>
            <a:r>
              <a:rPr lang="en-US" sz="2799">
                <a:solidFill>
                  <a:srgbClr val="FAFAFA"/>
                </a:solidFill>
                <a:latin typeface="Poppins Light"/>
              </a:rPr>
              <a:t>The plan is all about the SGPAs a student has to aim and score in each semester in order to achieve the desired CGPA.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3CE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27701" y="7810500"/>
            <a:ext cx="3912801" cy="411480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a:off x="15302900" y="-1611890"/>
            <a:ext cx="3912801" cy="4114800"/>
          </a:xfrm>
          <a:prstGeom prst="rect">
            <a:avLst/>
          </a:prstGeom>
        </p:spPr>
      </p:pic>
      <p:sp>
        <p:nvSpPr>
          <p:cNvPr id="4" name="TextBox 4"/>
          <p:cNvSpPr txBox="1"/>
          <p:nvPr/>
        </p:nvSpPr>
        <p:spPr>
          <a:xfrm>
            <a:off x="3413535" y="895110"/>
            <a:ext cx="11460931" cy="622935"/>
          </a:xfrm>
          <a:prstGeom prst="rect">
            <a:avLst/>
          </a:prstGeom>
        </p:spPr>
        <p:txBody>
          <a:bodyPr lIns="0" tIns="0" rIns="0" bIns="0" rtlCol="0" anchor="t">
            <a:spAutoFit/>
          </a:bodyPr>
          <a:lstStyle/>
          <a:p>
            <a:pPr algn="ctr">
              <a:lnSpc>
                <a:spcPts val="4840"/>
              </a:lnSpc>
            </a:pPr>
            <a:r>
              <a:rPr lang="en-US" sz="4400">
                <a:solidFill>
                  <a:srgbClr val="FAFAFA"/>
                </a:solidFill>
                <a:latin typeface="Poppins Bold Bold"/>
              </a:rPr>
              <a:t>PROBLEM STATEMENT</a:t>
            </a:r>
          </a:p>
        </p:txBody>
      </p:sp>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28700" y="1028700"/>
            <a:ext cx="1098529" cy="978689"/>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160771" y="8279611"/>
            <a:ext cx="1098529" cy="978689"/>
          </a:xfrm>
          <a:prstGeom prst="rect">
            <a:avLst/>
          </a:prstGeom>
        </p:spPr>
      </p:pic>
      <p:sp>
        <p:nvSpPr>
          <p:cNvPr id="7" name="TextBox 7"/>
          <p:cNvSpPr txBox="1"/>
          <p:nvPr/>
        </p:nvSpPr>
        <p:spPr>
          <a:xfrm>
            <a:off x="2608215" y="2693410"/>
            <a:ext cx="13071569" cy="5434330"/>
          </a:xfrm>
          <a:prstGeom prst="rect">
            <a:avLst/>
          </a:prstGeom>
        </p:spPr>
        <p:txBody>
          <a:bodyPr lIns="0" tIns="0" rIns="0" bIns="0" rtlCol="0" anchor="t">
            <a:spAutoFit/>
          </a:bodyPr>
          <a:lstStyle/>
          <a:p>
            <a:pPr algn="just">
              <a:lnSpc>
                <a:spcPts val="3919"/>
              </a:lnSpc>
            </a:pPr>
            <a:r>
              <a:rPr lang="en-US" sz="2799">
                <a:solidFill>
                  <a:srgbClr val="FAFAFA"/>
                </a:solidFill>
                <a:latin typeface="Poppins Light Bold"/>
              </a:rPr>
              <a:t>C.G.P.A Deviser</a:t>
            </a:r>
          </a:p>
          <a:p>
            <a:pPr algn="just">
              <a:lnSpc>
                <a:spcPts val="3919"/>
              </a:lnSpc>
            </a:pPr>
            <a:endParaRPr lang="en-US" sz="2799">
              <a:solidFill>
                <a:srgbClr val="FAFAFA"/>
              </a:solidFill>
              <a:latin typeface="Poppins Light Bold"/>
            </a:endParaRPr>
          </a:p>
          <a:p>
            <a:pPr algn="just">
              <a:lnSpc>
                <a:spcPts val="3919"/>
              </a:lnSpc>
            </a:pPr>
            <a:r>
              <a:rPr lang="en-US" sz="2799">
                <a:solidFill>
                  <a:srgbClr val="FAFAFA"/>
                </a:solidFill>
                <a:latin typeface="Poppins Light Bold"/>
              </a:rPr>
              <a:t>The Software's functionality is classified into two parts:</a:t>
            </a:r>
          </a:p>
          <a:p>
            <a:pPr algn="just">
              <a:lnSpc>
                <a:spcPts val="3919"/>
              </a:lnSpc>
            </a:pPr>
            <a:endParaRPr lang="en-US" sz="2799">
              <a:solidFill>
                <a:srgbClr val="FAFAFA"/>
              </a:solidFill>
              <a:latin typeface="Poppins Light Bold"/>
            </a:endParaRPr>
          </a:p>
          <a:p>
            <a:pPr marL="604519" lvl="1" indent="-302260" algn="just">
              <a:lnSpc>
                <a:spcPts val="3919"/>
              </a:lnSpc>
              <a:buFont typeface="Arial"/>
              <a:buChar char="•"/>
            </a:pPr>
            <a:r>
              <a:rPr lang="en-US" sz="2799">
                <a:solidFill>
                  <a:srgbClr val="FAFAFA"/>
                </a:solidFill>
                <a:latin typeface="Poppins Light Bold"/>
              </a:rPr>
              <a:t>The software calculates S.G.P.A of the student and outputs the final                 SEE and  CIE marks into a file in a proper tabulated manner.</a:t>
            </a:r>
          </a:p>
          <a:p>
            <a:pPr marL="604519" lvl="1" indent="-302260" algn="just">
              <a:lnSpc>
                <a:spcPts val="3919"/>
              </a:lnSpc>
              <a:buFont typeface="Arial"/>
              <a:buChar char="•"/>
            </a:pPr>
            <a:r>
              <a:rPr lang="en-US" sz="2799">
                <a:solidFill>
                  <a:srgbClr val="FAFAFA"/>
                </a:solidFill>
                <a:latin typeface="Poppins Light Bold"/>
              </a:rPr>
              <a:t>Based on the 'target C.G.P.A' entered by the student, the software formulates several possible plans to achieve the target C.G.P.A of the student. Then the software prints the plans into a file for future reference.</a:t>
            </a:r>
          </a:p>
          <a:p>
            <a:pPr algn="just">
              <a:lnSpc>
                <a:spcPts val="3919"/>
              </a:lnSpc>
              <a:spcBef>
                <a:spcPct val="0"/>
              </a:spcBef>
            </a:pPr>
            <a:endParaRPr lang="en-US" sz="2799">
              <a:solidFill>
                <a:srgbClr val="FAFAFA"/>
              </a:solidFill>
              <a:latin typeface="Poppins Light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3CE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800175" y="7847064"/>
            <a:ext cx="3912801" cy="411480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a:off x="15302900" y="-1611890"/>
            <a:ext cx="3912801" cy="411480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800175" y="7847064"/>
            <a:ext cx="3912801" cy="411480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a:off x="15302900" y="-1611890"/>
            <a:ext cx="3912801" cy="4114800"/>
          </a:xfrm>
          <a:prstGeom prst="rect">
            <a:avLst/>
          </a:prstGeom>
        </p:spPr>
      </p:pic>
      <p:sp>
        <p:nvSpPr>
          <p:cNvPr id="6" name="TextBox 6"/>
          <p:cNvSpPr txBox="1"/>
          <p:nvPr/>
        </p:nvSpPr>
        <p:spPr>
          <a:xfrm>
            <a:off x="2231330" y="2213350"/>
            <a:ext cx="13071569" cy="64249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FAFAFA"/>
                </a:solidFill>
                <a:latin typeface="Poppins Light"/>
              </a:rPr>
              <a:t>Firstly, the Student's S.G.PA for the current semester is calculated  by the software based on the CIE And SEE Marks entered by the student. </a:t>
            </a:r>
          </a:p>
          <a:p>
            <a:pPr marL="604519" lvl="1" indent="-302260" algn="just">
              <a:lnSpc>
                <a:spcPts val="3919"/>
              </a:lnSpc>
              <a:buFont typeface="Arial"/>
              <a:buChar char="•"/>
            </a:pPr>
            <a:r>
              <a:rPr lang="en-US" sz="2799">
                <a:solidFill>
                  <a:srgbClr val="FAFAFA"/>
                </a:solidFill>
                <a:latin typeface="Poppins Light"/>
              </a:rPr>
              <a:t>This feature uses the basic concepts of Java such as classes, objects, constructors etc..</a:t>
            </a:r>
          </a:p>
          <a:p>
            <a:pPr marL="604519" lvl="1" indent="-302260" algn="just">
              <a:lnSpc>
                <a:spcPts val="3919"/>
              </a:lnSpc>
              <a:buFont typeface="Arial"/>
              <a:buChar char="•"/>
            </a:pPr>
            <a:r>
              <a:rPr lang="en-US" sz="2799">
                <a:solidFill>
                  <a:srgbClr val="FAFAFA"/>
                </a:solidFill>
                <a:latin typeface="Poppins Light"/>
              </a:rPr>
              <a:t>The S.G.P.A along with the CIE and SEE Marks are printed into a text file using files concept of Java.</a:t>
            </a:r>
          </a:p>
          <a:p>
            <a:pPr marL="604519" lvl="1" indent="-302260" algn="just">
              <a:lnSpc>
                <a:spcPts val="3919"/>
              </a:lnSpc>
              <a:buFont typeface="Arial"/>
              <a:buChar char="•"/>
            </a:pPr>
            <a:r>
              <a:rPr lang="en-US" sz="2799">
                <a:solidFill>
                  <a:srgbClr val="FAFAFA"/>
                </a:solidFill>
                <a:latin typeface="Poppins Light"/>
              </a:rPr>
              <a:t>Then based on the Student's C.G.P.A of the previous semester and the Student's target C.G.P.A, the software formulates several possible plans to achieve the target C.G.P.A by the end of the course. </a:t>
            </a:r>
          </a:p>
          <a:p>
            <a:pPr marL="604519" lvl="1" indent="-302260" algn="just">
              <a:lnSpc>
                <a:spcPts val="3919"/>
              </a:lnSpc>
              <a:buFont typeface="Arial"/>
              <a:buChar char="•"/>
            </a:pPr>
            <a:r>
              <a:rPr lang="en-US" sz="2799">
                <a:solidFill>
                  <a:srgbClr val="FAFAFA"/>
                </a:solidFill>
                <a:latin typeface="Poppins Light"/>
              </a:rPr>
              <a:t>This feature is implemented by performing the operations on collection frameworks.</a:t>
            </a:r>
          </a:p>
          <a:p>
            <a:pPr marL="604520" lvl="1" indent="-302260" algn="just">
              <a:lnSpc>
                <a:spcPts val="3919"/>
              </a:lnSpc>
              <a:buFont typeface="Arial"/>
              <a:buChar char="•"/>
            </a:pPr>
            <a:r>
              <a:rPr lang="en-US" sz="2799">
                <a:solidFill>
                  <a:srgbClr val="FAFAFA"/>
                </a:solidFill>
                <a:latin typeface="Poppins Light"/>
              </a:rPr>
              <a:t>All of the formulated plans are again printed into a text file for future reference.</a:t>
            </a:r>
          </a:p>
        </p:txBody>
      </p:sp>
      <p:sp>
        <p:nvSpPr>
          <p:cNvPr id="7" name="TextBox 7"/>
          <p:cNvSpPr txBox="1"/>
          <p:nvPr/>
        </p:nvSpPr>
        <p:spPr>
          <a:xfrm>
            <a:off x="3036650" y="918436"/>
            <a:ext cx="11460931" cy="622935"/>
          </a:xfrm>
          <a:prstGeom prst="rect">
            <a:avLst/>
          </a:prstGeom>
        </p:spPr>
        <p:txBody>
          <a:bodyPr lIns="0" tIns="0" rIns="0" bIns="0" rtlCol="0" anchor="t">
            <a:spAutoFit/>
          </a:bodyPr>
          <a:lstStyle/>
          <a:p>
            <a:pPr algn="ctr">
              <a:lnSpc>
                <a:spcPts val="4840"/>
              </a:lnSpc>
            </a:pPr>
            <a:r>
              <a:rPr lang="en-US" sz="4400">
                <a:solidFill>
                  <a:srgbClr val="FAFAFA"/>
                </a:solidFill>
                <a:latin typeface="Poppins Bold Bold"/>
              </a:rPr>
              <a:t>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3CEFD"/>
        </a:solidFill>
        <a:effectLst/>
      </p:bgPr>
    </p:bg>
    <p:spTree>
      <p:nvGrpSpPr>
        <p:cNvPr id="1" name=""/>
        <p:cNvGrpSpPr/>
        <p:nvPr/>
      </p:nvGrpSpPr>
      <p:grpSpPr>
        <a:xfrm>
          <a:off x="0" y="0"/>
          <a:ext cx="0" cy="0"/>
          <a:chOff x="0" y="0"/>
          <a:chExt cx="0" cy="0"/>
        </a:xfrm>
      </p:grpSpPr>
      <p:sp>
        <p:nvSpPr>
          <p:cNvPr id="2" name="TextBox 2"/>
          <p:cNvSpPr txBox="1"/>
          <p:nvPr/>
        </p:nvSpPr>
        <p:spPr>
          <a:xfrm>
            <a:off x="1282989" y="842511"/>
            <a:ext cx="11176522" cy="1053214"/>
          </a:xfrm>
          <a:prstGeom prst="rect">
            <a:avLst/>
          </a:prstGeom>
        </p:spPr>
        <p:txBody>
          <a:bodyPr lIns="0" tIns="0" rIns="0" bIns="0" rtlCol="0" anchor="t">
            <a:spAutoFit/>
          </a:bodyPr>
          <a:lstStyle/>
          <a:p>
            <a:pPr>
              <a:lnSpc>
                <a:spcPts val="8083"/>
              </a:lnSpc>
            </a:pPr>
            <a:r>
              <a:rPr lang="en-US" sz="7348">
                <a:solidFill>
                  <a:srgbClr val="FAFAFA"/>
                </a:solidFill>
                <a:latin typeface="Poppins Bold Bold"/>
              </a:rPr>
              <a:t>Java concepts used</a:t>
            </a: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046279" y="1028700"/>
            <a:ext cx="1213021" cy="1080692"/>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170643" y="3421549"/>
            <a:ext cx="964293" cy="3443902"/>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046279" y="8177608"/>
            <a:ext cx="1213021" cy="1080692"/>
          </a:xfrm>
          <a:prstGeom prst="rect">
            <a:avLst/>
          </a:prstGeom>
        </p:spPr>
      </p:pic>
      <p:sp>
        <p:nvSpPr>
          <p:cNvPr id="6" name="TextBox 6"/>
          <p:cNvSpPr txBox="1"/>
          <p:nvPr/>
        </p:nvSpPr>
        <p:spPr>
          <a:xfrm>
            <a:off x="1282989" y="2052242"/>
            <a:ext cx="11448851" cy="2406023"/>
          </a:xfrm>
          <a:prstGeom prst="rect">
            <a:avLst/>
          </a:prstGeom>
        </p:spPr>
        <p:txBody>
          <a:bodyPr lIns="0" tIns="0" rIns="0" bIns="0" rtlCol="0" anchor="t">
            <a:spAutoFit/>
          </a:bodyPr>
          <a:lstStyle/>
          <a:p>
            <a:pPr>
              <a:lnSpc>
                <a:spcPts val="4150"/>
              </a:lnSpc>
            </a:pPr>
            <a:r>
              <a:rPr lang="en-US" sz="2964">
                <a:solidFill>
                  <a:srgbClr val="FAFAFA"/>
                </a:solidFill>
                <a:latin typeface="Poppins Light"/>
              </a:rPr>
              <a:t> </a:t>
            </a:r>
            <a:r>
              <a:rPr lang="en-US" sz="2964">
                <a:solidFill>
                  <a:srgbClr val="FAFAFA"/>
                </a:solidFill>
                <a:latin typeface="Poppins Light Bold"/>
              </a:rPr>
              <a:t>Basic concepts :</a:t>
            </a:r>
          </a:p>
          <a:p>
            <a:pPr>
              <a:lnSpc>
                <a:spcPts val="3730"/>
              </a:lnSpc>
            </a:pPr>
            <a:r>
              <a:rPr lang="en-US" sz="2664">
                <a:solidFill>
                  <a:srgbClr val="FAFAFA"/>
                </a:solidFill>
                <a:latin typeface="Poppins Light"/>
              </a:rPr>
              <a:t> - Classes and Objects</a:t>
            </a:r>
          </a:p>
          <a:p>
            <a:pPr>
              <a:lnSpc>
                <a:spcPts val="3730"/>
              </a:lnSpc>
            </a:pPr>
            <a:r>
              <a:rPr lang="en-US" sz="2664">
                <a:solidFill>
                  <a:srgbClr val="FAFAFA"/>
                </a:solidFill>
                <a:latin typeface="Poppins Light"/>
              </a:rPr>
              <a:t> - Constructors   (Default and Parameterized Constructors)</a:t>
            </a:r>
          </a:p>
          <a:p>
            <a:pPr>
              <a:lnSpc>
                <a:spcPts val="3724"/>
              </a:lnSpc>
            </a:pPr>
            <a:r>
              <a:rPr lang="en-US" sz="2164">
                <a:solidFill>
                  <a:srgbClr val="FAFAFA"/>
                </a:solidFill>
                <a:latin typeface="Poppins Light"/>
              </a:rPr>
              <a:t> - Inheritance </a:t>
            </a:r>
          </a:p>
          <a:p>
            <a:pPr>
              <a:lnSpc>
                <a:spcPts val="3724"/>
              </a:lnSpc>
              <a:spcBef>
                <a:spcPct val="0"/>
              </a:spcBef>
            </a:pPr>
            <a:endParaRPr lang="en-US" sz="2164">
              <a:solidFill>
                <a:srgbClr val="FAFAFA"/>
              </a:solidFill>
              <a:latin typeface="Poppins Light"/>
            </a:endParaRPr>
          </a:p>
        </p:txBody>
      </p:sp>
      <p:sp>
        <p:nvSpPr>
          <p:cNvPr id="7" name="TextBox 7"/>
          <p:cNvSpPr txBox="1"/>
          <p:nvPr/>
        </p:nvSpPr>
        <p:spPr>
          <a:xfrm>
            <a:off x="1282989" y="4305570"/>
            <a:ext cx="11448851" cy="2401205"/>
          </a:xfrm>
          <a:prstGeom prst="rect">
            <a:avLst/>
          </a:prstGeom>
        </p:spPr>
        <p:txBody>
          <a:bodyPr lIns="0" tIns="0" rIns="0" bIns="0" rtlCol="0" anchor="t">
            <a:spAutoFit/>
          </a:bodyPr>
          <a:lstStyle/>
          <a:p>
            <a:pPr>
              <a:lnSpc>
                <a:spcPts val="4150"/>
              </a:lnSpc>
            </a:pPr>
            <a:r>
              <a:rPr lang="en-US" sz="2964">
                <a:solidFill>
                  <a:srgbClr val="FAFAFA"/>
                </a:solidFill>
                <a:latin typeface="Poppins Light"/>
              </a:rPr>
              <a:t> </a:t>
            </a:r>
            <a:r>
              <a:rPr lang="en-US" sz="2964">
                <a:solidFill>
                  <a:srgbClr val="FAFAFA"/>
                </a:solidFill>
                <a:latin typeface="Poppins Light Bold"/>
              </a:rPr>
              <a:t>Other concepts :</a:t>
            </a:r>
          </a:p>
          <a:p>
            <a:pPr>
              <a:lnSpc>
                <a:spcPts val="3730"/>
              </a:lnSpc>
            </a:pPr>
            <a:r>
              <a:rPr lang="en-US" sz="2664">
                <a:solidFill>
                  <a:srgbClr val="FAFAFA"/>
                </a:solidFill>
                <a:latin typeface="Poppins Light"/>
              </a:rPr>
              <a:t> - Exception handling (RunTime Exception Handling)</a:t>
            </a:r>
          </a:p>
          <a:p>
            <a:pPr>
              <a:lnSpc>
                <a:spcPts val="3730"/>
              </a:lnSpc>
            </a:pPr>
            <a:r>
              <a:rPr lang="en-US" sz="2664">
                <a:solidFill>
                  <a:srgbClr val="FAFAFA"/>
                </a:solidFill>
                <a:latin typeface="Poppins Light"/>
              </a:rPr>
              <a:t> - Type Wrappers</a:t>
            </a:r>
          </a:p>
          <a:p>
            <a:pPr>
              <a:lnSpc>
                <a:spcPts val="3730"/>
              </a:lnSpc>
            </a:pPr>
            <a:r>
              <a:rPr lang="en-US" sz="2664">
                <a:solidFill>
                  <a:srgbClr val="FAFAFA"/>
                </a:solidFill>
                <a:latin typeface="Poppins Light"/>
              </a:rPr>
              <a:t> - File handling</a:t>
            </a:r>
          </a:p>
          <a:p>
            <a:pPr>
              <a:lnSpc>
                <a:spcPts val="3730"/>
              </a:lnSpc>
              <a:spcBef>
                <a:spcPct val="0"/>
              </a:spcBef>
            </a:pPr>
            <a:r>
              <a:rPr lang="en-US" sz="2664">
                <a:solidFill>
                  <a:srgbClr val="FAFAFA"/>
                </a:solidFill>
                <a:latin typeface="Poppins Light"/>
              </a:rPr>
              <a:t> - String handling</a:t>
            </a:r>
          </a:p>
        </p:txBody>
      </p:sp>
      <p:sp>
        <p:nvSpPr>
          <p:cNvPr id="8" name="TextBox 8"/>
          <p:cNvSpPr txBox="1"/>
          <p:nvPr/>
        </p:nvSpPr>
        <p:spPr>
          <a:xfrm>
            <a:off x="1282989" y="7009711"/>
            <a:ext cx="11448851" cy="2883281"/>
          </a:xfrm>
          <a:prstGeom prst="rect">
            <a:avLst/>
          </a:prstGeom>
        </p:spPr>
        <p:txBody>
          <a:bodyPr lIns="0" tIns="0" rIns="0" bIns="0" rtlCol="0" anchor="t">
            <a:spAutoFit/>
          </a:bodyPr>
          <a:lstStyle/>
          <a:p>
            <a:pPr>
              <a:lnSpc>
                <a:spcPts val="4144"/>
              </a:lnSpc>
            </a:pPr>
            <a:r>
              <a:rPr lang="en-US" sz="2960">
                <a:solidFill>
                  <a:srgbClr val="FAFAFA"/>
                </a:solidFill>
                <a:latin typeface="Poppins Light"/>
              </a:rPr>
              <a:t> Collection Frameworks and Data structures:</a:t>
            </a:r>
          </a:p>
          <a:p>
            <a:pPr>
              <a:lnSpc>
                <a:spcPts val="3724"/>
              </a:lnSpc>
            </a:pPr>
            <a:r>
              <a:rPr lang="en-US" sz="2660">
                <a:solidFill>
                  <a:srgbClr val="FAFAFA"/>
                </a:solidFill>
                <a:latin typeface="Arimo"/>
              </a:rPr>
              <a:t>- Arrays</a:t>
            </a:r>
          </a:p>
          <a:p>
            <a:pPr>
              <a:lnSpc>
                <a:spcPts val="3724"/>
              </a:lnSpc>
            </a:pPr>
            <a:r>
              <a:rPr lang="en-US" sz="2660">
                <a:solidFill>
                  <a:srgbClr val="FAFAFA"/>
                </a:solidFill>
                <a:latin typeface="Arimo"/>
              </a:rPr>
              <a:t>- ArrayList</a:t>
            </a:r>
          </a:p>
          <a:p>
            <a:pPr>
              <a:lnSpc>
                <a:spcPts val="3724"/>
              </a:lnSpc>
            </a:pPr>
            <a:r>
              <a:rPr lang="en-US" sz="2660">
                <a:solidFill>
                  <a:srgbClr val="FAFAFA"/>
                </a:solidFill>
                <a:latin typeface="Arimo"/>
              </a:rPr>
              <a:t>- Linked HashMap</a:t>
            </a:r>
          </a:p>
          <a:p>
            <a:pPr>
              <a:lnSpc>
                <a:spcPts val="3724"/>
              </a:lnSpc>
            </a:pPr>
            <a:r>
              <a:rPr lang="en-US" sz="2660">
                <a:solidFill>
                  <a:srgbClr val="FAFAFA"/>
                </a:solidFill>
                <a:latin typeface="Arimo"/>
              </a:rPr>
              <a:t>- Lists</a:t>
            </a:r>
          </a:p>
          <a:p>
            <a:pPr>
              <a:lnSpc>
                <a:spcPts val="3724"/>
              </a:lnSpc>
              <a:spcBef>
                <a:spcPct val="0"/>
              </a:spcBef>
            </a:pPr>
            <a:r>
              <a:rPr lang="en-US" sz="2660">
                <a:solidFill>
                  <a:srgbClr val="FAFAFA"/>
                </a:solidFill>
                <a:latin typeface="Arimo"/>
              </a:rPr>
              <a:t>-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a:off x="0" y="0"/>
            <a:ext cx="12246429" cy="10287000"/>
          </a:xfrm>
          <a:prstGeom prst="rect">
            <a:avLst/>
          </a:prstGeom>
          <a:solidFill>
            <a:srgbClr val="B3CEFD"/>
          </a:solidFill>
        </p:spPr>
      </p:sp>
      <p:sp>
        <p:nvSpPr>
          <p:cNvPr id="3" name="TextBox 3"/>
          <p:cNvSpPr txBox="1"/>
          <p:nvPr/>
        </p:nvSpPr>
        <p:spPr>
          <a:xfrm>
            <a:off x="12877957" y="2949606"/>
            <a:ext cx="4381343" cy="4219575"/>
          </a:xfrm>
          <a:prstGeom prst="rect">
            <a:avLst/>
          </a:prstGeom>
        </p:spPr>
        <p:txBody>
          <a:bodyPr lIns="0" tIns="0" rIns="0" bIns="0" rtlCol="0" anchor="t">
            <a:spAutoFit/>
          </a:bodyPr>
          <a:lstStyle/>
          <a:p>
            <a:pPr algn="ctr">
              <a:lnSpc>
                <a:spcPts val="8249"/>
              </a:lnSpc>
            </a:pPr>
            <a:r>
              <a:rPr lang="en-US" sz="7499">
                <a:solidFill>
                  <a:srgbClr val="B3CEFD"/>
                </a:solidFill>
                <a:latin typeface="Inter Bold"/>
              </a:rPr>
              <a:t>Code Editors       and IDE</a:t>
            </a:r>
            <a:r>
              <a:rPr lang="en-US" sz="7499">
                <a:solidFill>
                  <a:srgbClr val="B3CEFD"/>
                </a:solidFill>
                <a:latin typeface="Inter"/>
              </a:rPr>
              <a:t>s</a:t>
            </a:r>
          </a:p>
          <a:p>
            <a:pPr algn="ctr">
              <a:lnSpc>
                <a:spcPts val="8249"/>
              </a:lnSpc>
            </a:pPr>
            <a:r>
              <a:rPr lang="en-US" sz="7499">
                <a:solidFill>
                  <a:srgbClr val="B3CEFD"/>
                </a:solidFill>
                <a:latin typeface="Poppins Bold Bold"/>
              </a:rPr>
              <a:t>Used </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559979" y="-1755744"/>
            <a:ext cx="3882875" cy="4114800"/>
          </a:xfrm>
          <a:prstGeom prst="rect">
            <a:avLst/>
          </a:prstGeom>
        </p:spPr>
      </p:pic>
      <p:sp>
        <p:nvSpPr>
          <p:cNvPr id="5" name="TextBox 5"/>
          <p:cNvSpPr txBox="1"/>
          <p:nvPr/>
        </p:nvSpPr>
        <p:spPr>
          <a:xfrm>
            <a:off x="1821802" y="3660510"/>
            <a:ext cx="6478824" cy="1590675"/>
          </a:xfrm>
          <a:prstGeom prst="rect">
            <a:avLst/>
          </a:prstGeom>
        </p:spPr>
        <p:txBody>
          <a:bodyPr lIns="0" tIns="0" rIns="0" bIns="0" rtlCol="0" anchor="t">
            <a:spAutoFit/>
          </a:bodyPr>
          <a:lstStyle/>
          <a:p>
            <a:pPr marL="647701" lvl="1" indent="-323850">
              <a:lnSpc>
                <a:spcPts val="4200"/>
              </a:lnSpc>
              <a:buFont typeface="Arial"/>
              <a:buChar char="•"/>
            </a:pPr>
            <a:r>
              <a:rPr lang="en-US" sz="3000">
                <a:solidFill>
                  <a:srgbClr val="FAFAFA"/>
                </a:solidFill>
                <a:latin typeface="Poppins Light"/>
              </a:rPr>
              <a:t>JGRASP</a:t>
            </a:r>
          </a:p>
          <a:p>
            <a:pPr marL="647700" lvl="1" indent="-323850">
              <a:lnSpc>
                <a:spcPts val="4200"/>
              </a:lnSpc>
              <a:buFont typeface="Arial"/>
              <a:buChar char="•"/>
            </a:pPr>
            <a:r>
              <a:rPr lang="en-US" sz="3000">
                <a:solidFill>
                  <a:srgbClr val="FAFAFA"/>
                </a:solidFill>
                <a:latin typeface="Poppins Light"/>
              </a:rPr>
              <a:t>Visual Studio CODE</a:t>
            </a:r>
          </a:p>
          <a:p>
            <a:pPr marL="647700" lvl="1" indent="-323850">
              <a:lnSpc>
                <a:spcPts val="4200"/>
              </a:lnSpc>
              <a:buFont typeface="Arial"/>
              <a:buChar char="•"/>
            </a:pPr>
            <a:r>
              <a:rPr lang="en-US" sz="3000">
                <a:solidFill>
                  <a:srgbClr val="FAFAFA"/>
                </a:solidFill>
                <a:latin typeface="Poppins Light"/>
              </a:rPr>
              <a:t>Intelli J IDEA</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a:off x="9933480" y="7879702"/>
            <a:ext cx="3882875"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3CE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791167" y="8042988"/>
            <a:ext cx="3912801" cy="411480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a:off x="15956428" y="-1824135"/>
            <a:ext cx="3912801" cy="411480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7561363" y="1852432"/>
            <a:ext cx="2306411" cy="184512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629499" y="6640541"/>
            <a:ext cx="2241539" cy="1793231"/>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80250" y="6640541"/>
            <a:ext cx="2241539" cy="1793231"/>
          </a:xfrm>
          <a:prstGeom prst="rect">
            <a:avLst/>
          </a:prstGeom>
        </p:spPr>
      </p:pic>
      <p:grpSp>
        <p:nvGrpSpPr>
          <p:cNvPr id="7" name="Group 7"/>
          <p:cNvGrpSpPr/>
          <p:nvPr/>
        </p:nvGrpSpPr>
        <p:grpSpPr>
          <a:xfrm rot="8859264">
            <a:off x="2719626" y="4344426"/>
            <a:ext cx="4522418" cy="603996"/>
            <a:chOff x="0" y="0"/>
            <a:chExt cx="3803650" cy="508000"/>
          </a:xfrm>
        </p:grpSpPr>
        <p:sp>
          <p:nvSpPr>
            <p:cNvPr id="8" name="Freeform 8"/>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FFFFFF"/>
            </a:solidFill>
          </p:spPr>
        </p:sp>
        <p:sp>
          <p:nvSpPr>
            <p:cNvPr id="9" name="Freeform 9"/>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FAFAFA"/>
            </a:solidFill>
          </p:spPr>
        </p:sp>
      </p:grpSp>
      <p:sp>
        <p:nvSpPr>
          <p:cNvPr id="10" name="TextBox 10"/>
          <p:cNvSpPr txBox="1"/>
          <p:nvPr/>
        </p:nvSpPr>
        <p:spPr>
          <a:xfrm>
            <a:off x="3126307" y="480698"/>
            <a:ext cx="11176522" cy="1053290"/>
          </a:xfrm>
          <a:prstGeom prst="rect">
            <a:avLst/>
          </a:prstGeom>
        </p:spPr>
        <p:txBody>
          <a:bodyPr lIns="0" tIns="0" rIns="0" bIns="0" rtlCol="0" anchor="t">
            <a:spAutoFit/>
          </a:bodyPr>
          <a:lstStyle/>
          <a:p>
            <a:pPr algn="ctr">
              <a:lnSpc>
                <a:spcPts val="8083"/>
              </a:lnSpc>
            </a:pPr>
            <a:r>
              <a:rPr lang="en-US" sz="7348">
                <a:solidFill>
                  <a:srgbClr val="FAFAFA"/>
                </a:solidFill>
                <a:latin typeface="Poppins Bold Bold"/>
              </a:rPr>
              <a:t>Project Structure</a:t>
            </a:r>
          </a:p>
        </p:txBody>
      </p:sp>
      <p:sp>
        <p:nvSpPr>
          <p:cNvPr id="11" name="TextBox 11"/>
          <p:cNvSpPr txBox="1"/>
          <p:nvPr/>
        </p:nvSpPr>
        <p:spPr>
          <a:xfrm>
            <a:off x="7923914" y="2746422"/>
            <a:ext cx="1581309" cy="302895"/>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Poppins Light"/>
              </a:rPr>
              <a:t>CGPA-Deviser</a:t>
            </a:r>
          </a:p>
        </p:txBody>
      </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7626235" y="6640541"/>
            <a:ext cx="2241539" cy="1793231"/>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866650" y="6619494"/>
            <a:ext cx="2241539" cy="1793231"/>
          </a:xfrm>
          <a:prstGeom prst="rect">
            <a:avLst/>
          </a:prstGeom>
        </p:spPr>
      </p:pic>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4280444" y="6619494"/>
            <a:ext cx="2241539" cy="1793231"/>
          </a:xfrm>
          <a:prstGeom prst="rect">
            <a:avLst/>
          </a:prstGeom>
        </p:spPr>
      </p:pic>
      <p:grpSp>
        <p:nvGrpSpPr>
          <p:cNvPr id="15" name="Group 15"/>
          <p:cNvGrpSpPr/>
          <p:nvPr/>
        </p:nvGrpSpPr>
        <p:grpSpPr>
          <a:xfrm rot="7973480">
            <a:off x="5210921" y="4890294"/>
            <a:ext cx="3320235" cy="443437"/>
            <a:chOff x="0" y="0"/>
            <a:chExt cx="3803650" cy="508000"/>
          </a:xfrm>
        </p:grpSpPr>
        <p:sp>
          <p:nvSpPr>
            <p:cNvPr id="16" name="Freeform 16"/>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FFFFFF"/>
            </a:solidFill>
          </p:spPr>
        </p:sp>
        <p:sp>
          <p:nvSpPr>
            <p:cNvPr id="17" name="Freeform 17"/>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FAFAFA"/>
            </a:solidFill>
          </p:spPr>
        </p:sp>
      </p:grpSp>
      <p:grpSp>
        <p:nvGrpSpPr>
          <p:cNvPr id="18" name="Group 18"/>
          <p:cNvGrpSpPr/>
          <p:nvPr/>
        </p:nvGrpSpPr>
        <p:grpSpPr>
          <a:xfrm rot="5400000">
            <a:off x="7379807" y="5106468"/>
            <a:ext cx="2669522" cy="356530"/>
            <a:chOff x="0" y="0"/>
            <a:chExt cx="3803650" cy="508000"/>
          </a:xfrm>
        </p:grpSpPr>
        <p:sp>
          <p:nvSpPr>
            <p:cNvPr id="19" name="Freeform 19"/>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FFFFFF"/>
            </a:solidFill>
          </p:spPr>
        </p:sp>
        <p:sp>
          <p:nvSpPr>
            <p:cNvPr id="20" name="Freeform 20"/>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FAFAFA"/>
            </a:solidFill>
          </p:spPr>
        </p:sp>
      </p:grpSp>
      <p:grpSp>
        <p:nvGrpSpPr>
          <p:cNvPr id="21" name="Group 21"/>
          <p:cNvGrpSpPr/>
          <p:nvPr/>
        </p:nvGrpSpPr>
        <p:grpSpPr>
          <a:xfrm rot="2853346">
            <a:off x="9009056" y="4829015"/>
            <a:ext cx="3138525" cy="454154"/>
            <a:chOff x="0" y="0"/>
            <a:chExt cx="3510638" cy="508000"/>
          </a:xfrm>
        </p:grpSpPr>
        <p:sp>
          <p:nvSpPr>
            <p:cNvPr id="22" name="Freeform 22"/>
            <p:cNvSpPr/>
            <p:nvPr/>
          </p:nvSpPr>
          <p:spPr>
            <a:xfrm>
              <a:off x="0" y="215900"/>
              <a:ext cx="3214729" cy="76200"/>
            </a:xfrm>
            <a:custGeom>
              <a:avLst/>
              <a:gdLst/>
              <a:ahLst/>
              <a:cxnLst/>
              <a:rect l="l" t="t" r="r" b="b"/>
              <a:pathLst>
                <a:path w="3214729" h="76200">
                  <a:moveTo>
                    <a:pt x="0" y="0"/>
                  </a:moveTo>
                  <a:lnTo>
                    <a:pt x="3214729" y="0"/>
                  </a:lnTo>
                  <a:lnTo>
                    <a:pt x="3214729" y="76200"/>
                  </a:lnTo>
                  <a:lnTo>
                    <a:pt x="0" y="76200"/>
                  </a:lnTo>
                  <a:close/>
                </a:path>
              </a:pathLst>
            </a:custGeom>
            <a:solidFill>
              <a:srgbClr val="FFFFFF"/>
            </a:solidFill>
          </p:spPr>
        </p:sp>
        <p:sp>
          <p:nvSpPr>
            <p:cNvPr id="23" name="Freeform 23"/>
            <p:cNvSpPr/>
            <p:nvPr/>
          </p:nvSpPr>
          <p:spPr>
            <a:xfrm>
              <a:off x="3135988" y="1270"/>
              <a:ext cx="374650" cy="505460"/>
            </a:xfrm>
            <a:custGeom>
              <a:avLst/>
              <a:gdLst/>
              <a:ahLst/>
              <a:cxnLst/>
              <a:rect l="l" t="t" r="r" b="b"/>
              <a:pathLst>
                <a:path w="374650" h="505460">
                  <a:moveTo>
                    <a:pt x="0" y="505460"/>
                  </a:moveTo>
                  <a:lnTo>
                    <a:pt x="0" y="0"/>
                  </a:lnTo>
                  <a:lnTo>
                    <a:pt x="374650" y="252730"/>
                  </a:lnTo>
                  <a:close/>
                </a:path>
              </a:pathLst>
            </a:custGeom>
            <a:solidFill>
              <a:srgbClr val="FAFAFA"/>
            </a:solidFill>
          </p:spPr>
        </p:sp>
      </p:grpSp>
      <p:grpSp>
        <p:nvGrpSpPr>
          <p:cNvPr id="24" name="Group 24"/>
          <p:cNvGrpSpPr/>
          <p:nvPr/>
        </p:nvGrpSpPr>
        <p:grpSpPr>
          <a:xfrm rot="2010168">
            <a:off x="10381624" y="4415380"/>
            <a:ext cx="4256456" cy="568475"/>
            <a:chOff x="0" y="0"/>
            <a:chExt cx="3803650" cy="508000"/>
          </a:xfrm>
        </p:grpSpPr>
        <p:sp>
          <p:nvSpPr>
            <p:cNvPr id="25" name="Freeform 25"/>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FFFFFF"/>
            </a:solidFill>
          </p:spPr>
        </p:sp>
        <p:sp>
          <p:nvSpPr>
            <p:cNvPr id="26" name="Freeform 26"/>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FAFAFA"/>
            </a:solidFill>
          </p:spPr>
        </p:sp>
      </p:grpSp>
      <p:sp>
        <p:nvSpPr>
          <p:cNvPr id="27" name="TextBox 27"/>
          <p:cNvSpPr txBox="1"/>
          <p:nvPr/>
        </p:nvSpPr>
        <p:spPr>
          <a:xfrm>
            <a:off x="1403920" y="7503157"/>
            <a:ext cx="2167890" cy="266700"/>
          </a:xfrm>
          <a:prstGeom prst="rect">
            <a:avLst/>
          </a:prstGeom>
        </p:spPr>
        <p:txBody>
          <a:bodyPr lIns="0" tIns="0" rIns="0" bIns="0" rtlCol="0" anchor="t">
            <a:spAutoFit/>
          </a:bodyPr>
          <a:lstStyle/>
          <a:p>
            <a:pPr algn="ctr">
              <a:lnSpc>
                <a:spcPts val="2100"/>
              </a:lnSpc>
              <a:spcBef>
                <a:spcPct val="0"/>
              </a:spcBef>
            </a:pPr>
            <a:r>
              <a:rPr lang="en-US" sz="1500">
                <a:solidFill>
                  <a:srgbClr val="000000"/>
                </a:solidFill>
                <a:latin typeface="Poppins Light"/>
              </a:rPr>
              <a:t>StudentMarksContainer</a:t>
            </a:r>
          </a:p>
        </p:txBody>
      </p:sp>
      <p:sp>
        <p:nvSpPr>
          <p:cNvPr id="28" name="TextBox 28"/>
          <p:cNvSpPr txBox="1"/>
          <p:nvPr/>
        </p:nvSpPr>
        <p:spPr>
          <a:xfrm>
            <a:off x="4916593" y="7512682"/>
            <a:ext cx="1667351" cy="302895"/>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Poppins Light"/>
              </a:rPr>
              <a:t>CalculateSGPA</a:t>
            </a:r>
          </a:p>
        </p:txBody>
      </p:sp>
      <p:sp>
        <p:nvSpPr>
          <p:cNvPr id="29" name="TextBox 29"/>
          <p:cNvSpPr txBox="1"/>
          <p:nvPr/>
        </p:nvSpPr>
        <p:spPr>
          <a:xfrm>
            <a:off x="8481336" y="7512682"/>
            <a:ext cx="531336" cy="302895"/>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Poppins Light"/>
              </a:rPr>
              <a:t>Main</a:t>
            </a:r>
          </a:p>
        </p:txBody>
      </p:sp>
      <p:sp>
        <p:nvSpPr>
          <p:cNvPr id="30" name="TextBox 30"/>
          <p:cNvSpPr txBox="1"/>
          <p:nvPr/>
        </p:nvSpPr>
        <p:spPr>
          <a:xfrm>
            <a:off x="11221955" y="7508581"/>
            <a:ext cx="1571149" cy="302895"/>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Poppins Light"/>
              </a:rPr>
              <a:t>Combinations</a:t>
            </a:r>
          </a:p>
        </p:txBody>
      </p:sp>
      <p:sp>
        <p:nvSpPr>
          <p:cNvPr id="31" name="TextBox 31"/>
          <p:cNvSpPr txBox="1"/>
          <p:nvPr/>
        </p:nvSpPr>
        <p:spPr>
          <a:xfrm>
            <a:off x="14584048" y="7487535"/>
            <a:ext cx="1634331" cy="302895"/>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Poppins Light"/>
              </a:rPr>
              <a:t>DataContainer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3CE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800175" y="7847064"/>
            <a:ext cx="3912801" cy="411480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a:off x="15302900" y="-1611890"/>
            <a:ext cx="3912801" cy="4114800"/>
          </a:xfrm>
          <a:prstGeom prst="rect">
            <a:avLst/>
          </a:prstGeom>
        </p:spPr>
      </p:pic>
      <p:pic>
        <p:nvPicPr>
          <p:cNvPr id="4" name="Picture 4"/>
          <p:cNvPicPr>
            <a:picLocks noChangeAspect="1"/>
          </p:cNvPicPr>
          <p:nvPr/>
        </p:nvPicPr>
        <p:blipFill>
          <a:blip r:embed="rId4"/>
          <a:srcRect/>
          <a:stretch>
            <a:fillRect/>
          </a:stretch>
        </p:blipFill>
        <p:spPr>
          <a:xfrm>
            <a:off x="493776" y="1704657"/>
            <a:ext cx="7468759" cy="5096042"/>
          </a:xfrm>
          <a:prstGeom prst="rect">
            <a:avLst/>
          </a:prstGeom>
        </p:spPr>
      </p:pic>
      <p:pic>
        <p:nvPicPr>
          <p:cNvPr id="5" name="Picture 5"/>
          <p:cNvPicPr>
            <a:picLocks noChangeAspect="1"/>
          </p:cNvPicPr>
          <p:nvPr/>
        </p:nvPicPr>
        <p:blipFill>
          <a:blip r:embed="rId5"/>
          <a:srcRect/>
          <a:stretch>
            <a:fillRect/>
          </a:stretch>
        </p:blipFill>
        <p:spPr>
          <a:xfrm>
            <a:off x="9467913" y="3408504"/>
            <a:ext cx="8082944" cy="5849796"/>
          </a:xfrm>
          <a:prstGeom prst="rect">
            <a:avLst/>
          </a:prstGeom>
        </p:spPr>
      </p:pic>
      <p:sp>
        <p:nvSpPr>
          <p:cNvPr id="6" name="TextBox 6"/>
          <p:cNvSpPr txBox="1"/>
          <p:nvPr/>
        </p:nvSpPr>
        <p:spPr>
          <a:xfrm>
            <a:off x="3036650" y="918436"/>
            <a:ext cx="11460931" cy="622935"/>
          </a:xfrm>
          <a:prstGeom prst="rect">
            <a:avLst/>
          </a:prstGeom>
        </p:spPr>
        <p:txBody>
          <a:bodyPr lIns="0" tIns="0" rIns="0" bIns="0" rtlCol="0" anchor="t">
            <a:spAutoFit/>
          </a:bodyPr>
          <a:lstStyle/>
          <a:p>
            <a:pPr algn="ctr">
              <a:lnSpc>
                <a:spcPts val="4840"/>
              </a:lnSpc>
            </a:pPr>
            <a:r>
              <a:rPr lang="en-US" sz="4400">
                <a:solidFill>
                  <a:srgbClr val="FAFAFA"/>
                </a:solidFill>
                <a:latin typeface="Poppins Bold Bold"/>
              </a:rPr>
              <a:t>SAMPLE OUTPUTS</a:t>
            </a:r>
          </a:p>
        </p:txBody>
      </p:sp>
      <p:sp>
        <p:nvSpPr>
          <p:cNvPr id="7" name="TextBox 7"/>
          <p:cNvSpPr txBox="1"/>
          <p:nvPr/>
        </p:nvSpPr>
        <p:spPr>
          <a:xfrm>
            <a:off x="3517035" y="7132581"/>
            <a:ext cx="1422241" cy="449177"/>
          </a:xfrm>
          <a:prstGeom prst="rect">
            <a:avLst/>
          </a:prstGeom>
        </p:spPr>
        <p:txBody>
          <a:bodyPr lIns="0" tIns="0" rIns="0" bIns="0" rtlCol="0" anchor="t">
            <a:spAutoFit/>
          </a:bodyPr>
          <a:lstStyle/>
          <a:p>
            <a:pPr algn="ctr">
              <a:lnSpc>
                <a:spcPts val="3688"/>
              </a:lnSpc>
              <a:spcBef>
                <a:spcPct val="0"/>
              </a:spcBef>
            </a:pPr>
            <a:r>
              <a:rPr lang="en-US" sz="2634">
                <a:solidFill>
                  <a:srgbClr val="FAFAFA"/>
                </a:solidFill>
                <a:latin typeface="Poppins Light"/>
              </a:rPr>
              <a:t>Result.txt</a:t>
            </a:r>
          </a:p>
        </p:txBody>
      </p:sp>
      <p:sp>
        <p:nvSpPr>
          <p:cNvPr id="8" name="TextBox 8"/>
          <p:cNvSpPr txBox="1"/>
          <p:nvPr/>
        </p:nvSpPr>
        <p:spPr>
          <a:xfrm>
            <a:off x="12938997" y="9455320"/>
            <a:ext cx="1140777" cy="449177"/>
          </a:xfrm>
          <a:prstGeom prst="rect">
            <a:avLst/>
          </a:prstGeom>
        </p:spPr>
        <p:txBody>
          <a:bodyPr lIns="0" tIns="0" rIns="0" bIns="0" rtlCol="0" anchor="t">
            <a:spAutoFit/>
          </a:bodyPr>
          <a:lstStyle/>
          <a:p>
            <a:pPr algn="ctr">
              <a:lnSpc>
                <a:spcPts val="3688"/>
              </a:lnSpc>
              <a:spcBef>
                <a:spcPct val="0"/>
              </a:spcBef>
            </a:pPr>
            <a:r>
              <a:rPr lang="en-US" sz="2634">
                <a:solidFill>
                  <a:srgbClr val="FFFFFF"/>
                </a:solidFill>
                <a:latin typeface="Poppins Light"/>
              </a:rPr>
              <a:t>Plan.txt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2486796" y="4457160"/>
            <a:ext cx="13314408" cy="1069480"/>
          </a:xfrm>
          <a:prstGeom prst="rect">
            <a:avLst/>
          </a:prstGeom>
        </p:spPr>
        <p:txBody>
          <a:bodyPr lIns="0" tIns="0" rIns="0" bIns="0" rtlCol="0" anchor="t">
            <a:spAutoFit/>
          </a:bodyPr>
          <a:lstStyle/>
          <a:p>
            <a:pPr algn="ctr">
              <a:lnSpc>
                <a:spcPts val="8250"/>
              </a:lnSpc>
            </a:pPr>
            <a:r>
              <a:rPr lang="en-US" sz="7500">
                <a:solidFill>
                  <a:srgbClr val="B3CEFD"/>
                </a:solidFill>
                <a:latin typeface="Poppins Bold Bold"/>
              </a:rPr>
              <a:t>THANK YOU</a:t>
            </a: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160771" y="1028700"/>
            <a:ext cx="1098529" cy="978689"/>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28700" y="8279611"/>
            <a:ext cx="1098529" cy="97868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5400000">
            <a:off x="-896579" y="-483519"/>
            <a:ext cx="3850558" cy="3024438"/>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flipH="1">
            <a:off x="15334021" y="7746081"/>
            <a:ext cx="3850558" cy="30244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439</Words>
  <Application>Microsoft Office PowerPoint</Application>
  <PresentationFormat>Custom</PresentationFormat>
  <Paragraphs>62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Arimo</vt:lpstr>
      <vt:lpstr>Inter Bold</vt:lpstr>
      <vt:lpstr>Poppins Light</vt:lpstr>
      <vt:lpstr>Calibri</vt:lpstr>
      <vt:lpstr>Poppins Light Bold</vt:lpstr>
      <vt:lpstr>Inter</vt:lpstr>
      <vt:lpstr>Poppins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cgpa deviser PPT</dc:title>
  <cp:lastModifiedBy>USER</cp:lastModifiedBy>
  <cp:revision>2</cp:revision>
  <dcterms:created xsi:type="dcterms:W3CDTF">2006-08-16T00:00:00Z</dcterms:created>
  <dcterms:modified xsi:type="dcterms:W3CDTF">2021-09-14T08:19:59Z</dcterms:modified>
  <dc:identifier>DAEf9_AzUEg</dc:identifier>
</cp:coreProperties>
</file>