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64d770e5c_0_4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64d770e5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9b0fa6a94_0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9b0fa6a9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64d770e5c_0_5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64d770e5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9b0fa6a94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9b0fa6a9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64d770e5c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64d770e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9b0fa6a94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9b0fa6a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63c1726b6_0_2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63c1726b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63c1726b6_0_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63c1726b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64d770e5c_0_5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64d770e5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64d770e5c_0_6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64d770e5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9b0fa6a94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9b0fa6a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64d770e5c_0_6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64d770e5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63c1726b6_0_3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63c1726b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63c1726b6_0_4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63c1726b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64d770e5c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64d770e5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64d770e5c_0_14: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64d770e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63c1726b6_0_3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63c1726b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9b0fa6a94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9b0fa6a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9b0fa6a94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9b0fa6a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64d770e5c_0_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64d770e5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64d770e5c_0_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64d770e5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9b0fa6a94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9b0fa6a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61691bd3b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61691bd3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63c1726b6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63c1726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9b0fa6a94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9b0fa6a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64d770e5c_0_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64d770e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9b0fa6a94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9b0fa6a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5750" y="1531050"/>
            <a:ext cx="8512500" cy="1608600"/>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Credit Card Default Prediction</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297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Education Distribution</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22"/>
          <p:cNvPicPr preferRelativeResize="0"/>
          <p:nvPr/>
        </p:nvPicPr>
        <p:blipFill>
          <a:blip r:embed="rId3">
            <a:alphaModFix/>
          </a:blip>
          <a:stretch>
            <a:fillRect/>
          </a:stretch>
        </p:blipFill>
        <p:spPr>
          <a:xfrm>
            <a:off x="1308993" y="1152476"/>
            <a:ext cx="6526006" cy="399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Education wise defaulters</a:t>
            </a:r>
            <a:endParaRPr b="1" sz="3200">
              <a:latin typeface="Montserrat"/>
              <a:ea typeface="Montserrat"/>
              <a:cs typeface="Montserrat"/>
              <a:sym typeface="Montserrat"/>
            </a:endParaRPr>
          </a:p>
        </p:txBody>
      </p:sp>
      <p:sp>
        <p:nvSpPr>
          <p:cNvPr id="127" name="Google Shape;127;p23"/>
          <p:cNvSpPr txBox="1"/>
          <p:nvPr/>
        </p:nvSpPr>
        <p:spPr>
          <a:xfrm>
            <a:off x="7190225" y="1978900"/>
            <a:ext cx="17442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chemeClr val="lt1"/>
                </a:solidFill>
                <a:latin typeface="Montserrat"/>
                <a:ea typeface="Montserrat"/>
                <a:cs typeface="Montserrat"/>
                <a:sym typeface="Montserrat"/>
              </a:rPr>
              <a:t>Higher</a:t>
            </a:r>
            <a:r>
              <a:rPr lang="en-GB" sz="1800">
                <a:solidFill>
                  <a:schemeClr val="lt1"/>
                </a:solidFill>
                <a:latin typeface="Montserrat"/>
                <a:ea typeface="Montserrat"/>
                <a:cs typeface="Montserrat"/>
                <a:sym typeface="Montserrat"/>
              </a:rPr>
              <a:t> Education level, lower Default Risk</a:t>
            </a:r>
            <a:endParaRPr sz="1800">
              <a:solidFill>
                <a:schemeClr val="lt1"/>
              </a:solidFill>
              <a:latin typeface="Montserrat"/>
              <a:ea typeface="Montserrat"/>
              <a:cs typeface="Montserrat"/>
              <a:sym typeface="Montserrat"/>
            </a:endParaRPr>
          </a:p>
        </p:txBody>
      </p:sp>
      <p:pic>
        <p:nvPicPr>
          <p:cNvPr id="128" name="Google Shape;128;p23"/>
          <p:cNvPicPr preferRelativeResize="0"/>
          <p:nvPr/>
        </p:nvPicPr>
        <p:blipFill>
          <a:blip r:embed="rId3">
            <a:alphaModFix/>
          </a:blip>
          <a:stretch>
            <a:fillRect/>
          </a:stretch>
        </p:blipFill>
        <p:spPr>
          <a:xfrm>
            <a:off x="152400" y="1170125"/>
            <a:ext cx="6885426" cy="36087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274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Marital Distributions</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24"/>
          <p:cNvPicPr preferRelativeResize="0"/>
          <p:nvPr/>
        </p:nvPicPr>
        <p:blipFill>
          <a:blip r:embed="rId3">
            <a:alphaModFix/>
          </a:blip>
          <a:stretch>
            <a:fillRect/>
          </a:stretch>
        </p:blipFill>
        <p:spPr>
          <a:xfrm>
            <a:off x="1211136" y="1152475"/>
            <a:ext cx="6721726" cy="39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Marital Status</a:t>
            </a:r>
            <a:endParaRPr b="1" sz="3200">
              <a:latin typeface="Montserrat"/>
              <a:ea typeface="Montserrat"/>
              <a:cs typeface="Montserrat"/>
              <a:sym typeface="Montserrat"/>
            </a:endParaRPr>
          </a:p>
        </p:txBody>
      </p:sp>
      <p:sp>
        <p:nvSpPr>
          <p:cNvPr id="141" name="Google Shape;141;p25"/>
          <p:cNvSpPr txBox="1"/>
          <p:nvPr/>
        </p:nvSpPr>
        <p:spPr>
          <a:xfrm>
            <a:off x="7163525" y="2055625"/>
            <a:ext cx="1761900" cy="184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chemeClr val="lt1"/>
                </a:solidFill>
                <a:latin typeface="Montserrat"/>
                <a:ea typeface="Montserrat"/>
                <a:cs typeface="Montserrat"/>
                <a:sym typeface="Montserrat"/>
              </a:rPr>
              <a:t>No </a:t>
            </a:r>
            <a:r>
              <a:rPr lang="en-GB" sz="1800">
                <a:solidFill>
                  <a:schemeClr val="lt1"/>
                </a:solidFill>
                <a:latin typeface="Montserrat"/>
                <a:ea typeface="Montserrat"/>
                <a:cs typeface="Montserrat"/>
                <a:sym typeface="Montserrat"/>
              </a:rPr>
              <a:t>Significant correlation of default risk and marital status</a:t>
            </a:r>
            <a:endParaRPr sz="1800">
              <a:solidFill>
                <a:schemeClr val="lt1"/>
              </a:solidFill>
              <a:latin typeface="Montserrat"/>
              <a:ea typeface="Montserrat"/>
              <a:cs typeface="Montserrat"/>
              <a:sym typeface="Montserrat"/>
            </a:endParaRPr>
          </a:p>
        </p:txBody>
      </p:sp>
      <p:pic>
        <p:nvPicPr>
          <p:cNvPr id="142" name="Google Shape;142;p25"/>
          <p:cNvPicPr preferRelativeResize="0"/>
          <p:nvPr/>
        </p:nvPicPr>
        <p:blipFill>
          <a:blip r:embed="rId3">
            <a:alphaModFix/>
          </a:blip>
          <a:stretch>
            <a:fillRect/>
          </a:stretch>
        </p:blipFill>
        <p:spPr>
          <a:xfrm>
            <a:off x="152400" y="1170125"/>
            <a:ext cx="6248400" cy="350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29800" y="399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Age Distribution</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26"/>
          <p:cNvPicPr preferRelativeResize="0"/>
          <p:nvPr/>
        </p:nvPicPr>
        <p:blipFill rotWithShape="1">
          <a:blip r:embed="rId3">
            <a:alphaModFix/>
          </a:blip>
          <a:srcRect b="2562" l="0" r="0" t="0"/>
          <a:stretch/>
        </p:blipFill>
        <p:spPr>
          <a:xfrm>
            <a:off x="556550" y="1152475"/>
            <a:ext cx="8067101" cy="388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Age wise defaulters</a:t>
            </a:r>
            <a:endParaRPr b="1" sz="3200">
              <a:latin typeface="Montserrat"/>
              <a:ea typeface="Montserrat"/>
              <a:cs typeface="Montserrat"/>
              <a:sym typeface="Montserrat"/>
            </a:endParaRPr>
          </a:p>
        </p:txBody>
      </p:sp>
      <p:sp>
        <p:nvSpPr>
          <p:cNvPr id="155" name="Google Shape;155;p27"/>
          <p:cNvSpPr txBox="1"/>
          <p:nvPr/>
        </p:nvSpPr>
        <p:spPr>
          <a:xfrm>
            <a:off x="6594000" y="1937175"/>
            <a:ext cx="19845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800">
                <a:solidFill>
                  <a:schemeClr val="lt1"/>
                </a:solidFill>
                <a:latin typeface="Montserrat"/>
                <a:ea typeface="Montserrat"/>
                <a:cs typeface="Montserrat"/>
                <a:sym typeface="Montserrat"/>
              </a:rPr>
              <a:t>30 t0 50:</a:t>
            </a:r>
            <a:r>
              <a:rPr lang="en-GB" sz="1800">
                <a:solidFill>
                  <a:schemeClr val="lt1"/>
                </a:solidFill>
                <a:latin typeface="Montserrat"/>
                <a:ea typeface="Montserrat"/>
                <a:cs typeface="Montserrat"/>
                <a:sym typeface="Montserrat"/>
              </a:rPr>
              <a:t> </a:t>
            </a:r>
            <a:endParaRPr sz="1800">
              <a:solidFill>
                <a:schemeClr val="lt1"/>
              </a:solidFill>
              <a:latin typeface="Montserrat"/>
              <a:ea typeface="Montserrat"/>
              <a:cs typeface="Montserrat"/>
              <a:sym typeface="Montserrat"/>
            </a:endParaRPr>
          </a:p>
          <a:p>
            <a:pPr indent="0" lvl="0" marL="0" rtl="0" algn="ctr">
              <a:spcBef>
                <a:spcPts val="0"/>
              </a:spcBef>
              <a:spcAft>
                <a:spcPts val="0"/>
              </a:spcAft>
              <a:buNone/>
            </a:pPr>
            <a:r>
              <a:rPr lang="en-GB" sz="1800">
                <a:solidFill>
                  <a:schemeClr val="lt1"/>
                </a:solidFill>
                <a:latin typeface="Montserrat"/>
                <a:ea typeface="Montserrat"/>
                <a:cs typeface="Montserrat"/>
                <a:sym typeface="Montserrat"/>
              </a:rPr>
              <a:t>Lowest Risk</a:t>
            </a:r>
            <a:endParaRPr sz="18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sz="1800">
              <a:solidFill>
                <a:schemeClr val="lt1"/>
              </a:solidFill>
              <a:latin typeface="Montserrat"/>
              <a:ea typeface="Montserrat"/>
              <a:cs typeface="Montserrat"/>
              <a:sym typeface="Montserrat"/>
            </a:endParaRPr>
          </a:p>
          <a:p>
            <a:pPr indent="0" lvl="0" marL="0" rtl="0" algn="ctr">
              <a:spcBef>
                <a:spcPts val="0"/>
              </a:spcBef>
              <a:spcAft>
                <a:spcPts val="0"/>
              </a:spcAft>
              <a:buNone/>
            </a:pPr>
            <a:r>
              <a:rPr b="1" lang="en-GB" sz="1800">
                <a:solidFill>
                  <a:schemeClr val="lt1"/>
                </a:solidFill>
                <a:latin typeface="Montserrat"/>
                <a:ea typeface="Montserrat"/>
                <a:cs typeface="Montserrat"/>
                <a:sym typeface="Montserrat"/>
              </a:rPr>
              <a:t>&lt;30 and &gt;50:</a:t>
            </a:r>
            <a:endParaRPr b="1" sz="1800">
              <a:solidFill>
                <a:schemeClr val="lt1"/>
              </a:solidFill>
              <a:latin typeface="Montserrat"/>
              <a:ea typeface="Montserrat"/>
              <a:cs typeface="Montserrat"/>
              <a:sym typeface="Montserrat"/>
            </a:endParaRPr>
          </a:p>
          <a:p>
            <a:pPr indent="0" lvl="0" marL="0" rtl="0" algn="ctr">
              <a:spcBef>
                <a:spcPts val="0"/>
              </a:spcBef>
              <a:spcAft>
                <a:spcPts val="0"/>
              </a:spcAft>
              <a:buNone/>
            </a:pPr>
            <a:r>
              <a:rPr lang="en-GB" sz="1800">
                <a:solidFill>
                  <a:schemeClr val="lt1"/>
                </a:solidFill>
                <a:latin typeface="Montserrat"/>
                <a:ea typeface="Montserrat"/>
                <a:cs typeface="Montserrat"/>
                <a:sym typeface="Montserrat"/>
              </a:rPr>
              <a:t>Risk Increases</a:t>
            </a:r>
            <a:endParaRPr sz="1800">
              <a:solidFill>
                <a:schemeClr val="lt1"/>
              </a:solidFill>
              <a:latin typeface="Montserrat"/>
              <a:ea typeface="Montserrat"/>
              <a:cs typeface="Montserrat"/>
              <a:sym typeface="Montserrat"/>
            </a:endParaRPr>
          </a:p>
        </p:txBody>
      </p:sp>
      <p:pic>
        <p:nvPicPr>
          <p:cNvPr id="156" name="Google Shape;156;p27"/>
          <p:cNvPicPr preferRelativeResize="0"/>
          <p:nvPr/>
        </p:nvPicPr>
        <p:blipFill>
          <a:blip r:embed="rId3">
            <a:alphaModFix/>
          </a:blip>
          <a:stretch>
            <a:fillRect/>
          </a:stretch>
        </p:blipFill>
        <p:spPr>
          <a:xfrm>
            <a:off x="152400" y="1170125"/>
            <a:ext cx="6067425" cy="3505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idx="1" type="body"/>
          </p:nvPr>
        </p:nvSpPr>
        <p:spPr>
          <a:xfrm>
            <a:off x="311700" y="11411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Supervised learning/Binary Classification</a:t>
            </a:r>
            <a:endParaRPr>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Imbalance data with 78% non-defaulters and 22% defaulters</a:t>
            </a:r>
            <a:endParaRPr>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a:solidFill>
                  <a:schemeClr val="lt1"/>
                </a:solidFill>
                <a:latin typeface="Montserrat"/>
                <a:ea typeface="Montserrat"/>
                <a:cs typeface="Montserrat"/>
                <a:sym typeface="Montserrat"/>
              </a:rPr>
              <a:t>Models Used:</a:t>
            </a:r>
            <a:endParaRPr b="1">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Logistic Regression</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Knn</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Decision</a:t>
            </a:r>
            <a:r>
              <a:rPr lang="en-GB">
                <a:solidFill>
                  <a:schemeClr val="lt1"/>
                </a:solidFill>
                <a:latin typeface="Montserrat"/>
                <a:ea typeface="Montserrat"/>
                <a:cs typeface="Montserrat"/>
                <a:sym typeface="Montserrat"/>
              </a:rPr>
              <a:t> Trees</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Random Forest</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SVM</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XGBoost</a:t>
            </a:r>
            <a:endParaRPr>
              <a:solidFill>
                <a:schemeClr val="lt1"/>
              </a:solidFill>
              <a:latin typeface="Montserrat"/>
              <a:ea typeface="Montserrat"/>
              <a:cs typeface="Montserrat"/>
              <a:sym typeface="Montserrat"/>
            </a:endParaRPr>
          </a:p>
          <a:p>
            <a:pPr indent="-342900" lvl="0" marL="914400" rtl="0" algn="l">
              <a:spcBef>
                <a:spcPts val="0"/>
              </a:spcBef>
              <a:spcAft>
                <a:spcPts val="0"/>
              </a:spcAft>
              <a:buClr>
                <a:schemeClr val="lt1"/>
              </a:buClr>
              <a:buSzPts val="1800"/>
              <a:buFont typeface="Montserrat"/>
              <a:buChar char="●"/>
            </a:pPr>
            <a:r>
              <a:rPr lang="en-GB">
                <a:solidFill>
                  <a:schemeClr val="lt1"/>
                </a:solidFill>
                <a:latin typeface="Montserrat"/>
                <a:ea typeface="Montserrat"/>
                <a:cs typeface="Montserrat"/>
                <a:sym typeface="Montserrat"/>
              </a:rPr>
              <a:t>Naive Bayes</a:t>
            </a:r>
            <a:endParaRPr>
              <a:solidFill>
                <a:schemeClr val="lt1"/>
              </a:solidFill>
              <a:latin typeface="Montserrat"/>
              <a:ea typeface="Montserrat"/>
              <a:cs typeface="Montserrat"/>
              <a:sym typeface="Montserrat"/>
            </a:endParaRPr>
          </a:p>
        </p:txBody>
      </p:sp>
      <p:sp>
        <p:nvSpPr>
          <p:cNvPr id="162" name="Google Shape;162;p28"/>
          <p:cNvSpPr txBox="1"/>
          <p:nvPr>
            <p:ph type="title"/>
          </p:nvPr>
        </p:nvSpPr>
        <p:spPr>
          <a:xfrm>
            <a:off x="311700" y="342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Modeling Overview</a:t>
            </a:r>
            <a:endParaRPr b="1" sz="32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Modeling Steps</a:t>
            </a:r>
            <a:endParaRPr b="1" sz="3200">
              <a:latin typeface="Montserrat"/>
              <a:ea typeface="Montserrat"/>
              <a:cs typeface="Montserrat"/>
              <a:sym typeface="Montserrat"/>
            </a:endParaRPr>
          </a:p>
        </p:txBody>
      </p:sp>
      <p:sp>
        <p:nvSpPr>
          <p:cNvPr id="168" name="Google Shape;168;p29"/>
          <p:cNvSpPr/>
          <p:nvPr/>
        </p:nvSpPr>
        <p:spPr>
          <a:xfrm>
            <a:off x="489425" y="1075575"/>
            <a:ext cx="2589600" cy="961200"/>
          </a:xfrm>
          <a:prstGeom prst="homePlat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9"/>
          <p:cNvSpPr/>
          <p:nvPr/>
        </p:nvSpPr>
        <p:spPr>
          <a:xfrm>
            <a:off x="3269750" y="1017725"/>
            <a:ext cx="2937300" cy="10191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
          <p:cNvSpPr/>
          <p:nvPr/>
        </p:nvSpPr>
        <p:spPr>
          <a:xfrm>
            <a:off x="6207125" y="954425"/>
            <a:ext cx="2442600" cy="10824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9"/>
          <p:cNvSpPr txBox="1"/>
          <p:nvPr/>
        </p:nvSpPr>
        <p:spPr>
          <a:xfrm>
            <a:off x="644500" y="1172925"/>
            <a:ext cx="1957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Data Preprocessing</a:t>
            </a:r>
            <a:endParaRPr b="1" sz="1800">
              <a:solidFill>
                <a:srgbClr val="FFFFFF"/>
              </a:solidFill>
              <a:latin typeface="Montserrat"/>
              <a:ea typeface="Montserrat"/>
              <a:cs typeface="Montserrat"/>
              <a:sym typeface="Montserrat"/>
            </a:endParaRPr>
          </a:p>
        </p:txBody>
      </p:sp>
      <p:sp>
        <p:nvSpPr>
          <p:cNvPr id="172" name="Google Shape;172;p29"/>
          <p:cNvSpPr txBox="1"/>
          <p:nvPr/>
        </p:nvSpPr>
        <p:spPr>
          <a:xfrm>
            <a:off x="3853175" y="1172925"/>
            <a:ext cx="220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Data Fitting and Tuning</a:t>
            </a:r>
            <a:endParaRPr>
              <a:solidFill>
                <a:srgbClr val="FFFFFF"/>
              </a:solidFill>
            </a:endParaRPr>
          </a:p>
        </p:txBody>
      </p:sp>
      <p:sp>
        <p:nvSpPr>
          <p:cNvPr id="173" name="Google Shape;173;p29"/>
          <p:cNvSpPr txBox="1"/>
          <p:nvPr/>
        </p:nvSpPr>
        <p:spPr>
          <a:xfrm>
            <a:off x="6874500" y="1067825"/>
            <a:ext cx="1957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Model Evaluation</a:t>
            </a:r>
            <a:endParaRPr b="1" sz="1800">
              <a:solidFill>
                <a:srgbClr val="FFFFFF"/>
              </a:solidFill>
              <a:latin typeface="Montserrat"/>
              <a:ea typeface="Montserrat"/>
              <a:cs typeface="Montserrat"/>
              <a:sym typeface="Montserrat"/>
            </a:endParaRPr>
          </a:p>
        </p:txBody>
      </p:sp>
      <p:sp>
        <p:nvSpPr>
          <p:cNvPr id="174" name="Google Shape;174;p29"/>
          <p:cNvSpPr txBox="1"/>
          <p:nvPr/>
        </p:nvSpPr>
        <p:spPr>
          <a:xfrm>
            <a:off x="3388500" y="2384875"/>
            <a:ext cx="23670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Start with default model parameters</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Hyperparameter tuning</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Measure RUC-AOC on training data</a:t>
            </a:r>
            <a:endParaRPr>
              <a:solidFill>
                <a:schemeClr val="lt1"/>
              </a:solidFill>
              <a:latin typeface="Montserrat"/>
              <a:ea typeface="Montserrat"/>
              <a:cs typeface="Montserrat"/>
              <a:sym typeface="Montserrat"/>
            </a:endParaRPr>
          </a:p>
        </p:txBody>
      </p:sp>
      <p:sp>
        <p:nvSpPr>
          <p:cNvPr id="175" name="Google Shape;175;p29"/>
          <p:cNvSpPr txBox="1"/>
          <p:nvPr/>
        </p:nvSpPr>
        <p:spPr>
          <a:xfrm>
            <a:off x="368650" y="2384875"/>
            <a:ext cx="25095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selection</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Feature engineering</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Train test data split(80%-20%)</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SMOTE oversampling</a:t>
            </a:r>
            <a:endParaRPr>
              <a:solidFill>
                <a:schemeClr val="lt1"/>
              </a:solidFill>
              <a:latin typeface="Montserrat"/>
              <a:ea typeface="Montserrat"/>
              <a:cs typeface="Montserrat"/>
              <a:sym typeface="Montserrat"/>
            </a:endParaRPr>
          </a:p>
        </p:txBody>
      </p:sp>
      <p:sp>
        <p:nvSpPr>
          <p:cNvPr id="176" name="Google Shape;176;p29"/>
          <p:cNvSpPr txBox="1"/>
          <p:nvPr/>
        </p:nvSpPr>
        <p:spPr>
          <a:xfrm>
            <a:off x="6207050" y="2492575"/>
            <a:ext cx="2367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Model testing</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Precision_Recall Score</a:t>
            </a:r>
            <a:endParaRPr>
              <a:solidFill>
                <a:schemeClr val="lt1"/>
              </a:solidFill>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Char char="●"/>
            </a:pPr>
            <a:r>
              <a:rPr lang="en-GB">
                <a:solidFill>
                  <a:schemeClr val="lt1"/>
                </a:solidFill>
                <a:latin typeface="Montserrat"/>
                <a:ea typeface="Montserrat"/>
                <a:cs typeface="Montserrat"/>
                <a:sym typeface="Montserrat"/>
              </a:rPr>
              <a:t>Compare with the other models</a:t>
            </a:r>
            <a:endParaRPr>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Logistic Modelling</a:t>
            </a:r>
            <a:endParaRPr/>
          </a:p>
        </p:txBody>
      </p:sp>
      <p:sp>
        <p:nvSpPr>
          <p:cNvPr id="182" name="Google Shape;18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C = 0.01</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Penalty = L2 </a:t>
            </a:r>
            <a:endParaRPr/>
          </a:p>
        </p:txBody>
      </p:sp>
      <p:pic>
        <p:nvPicPr>
          <p:cNvPr id="183" name="Google Shape;183;p30"/>
          <p:cNvPicPr preferRelativeResize="0"/>
          <p:nvPr/>
        </p:nvPicPr>
        <p:blipFill>
          <a:blip r:embed="rId3">
            <a:alphaModFix/>
          </a:blip>
          <a:stretch>
            <a:fillRect/>
          </a:stretch>
        </p:blipFill>
        <p:spPr>
          <a:xfrm>
            <a:off x="4379555" y="2043770"/>
            <a:ext cx="4541500" cy="945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57125"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Logistic feature importances</a:t>
            </a:r>
            <a:endParaRPr/>
          </a:p>
        </p:txBody>
      </p:sp>
      <p:pic>
        <p:nvPicPr>
          <p:cNvPr id="189" name="Google Shape;189;p31"/>
          <p:cNvPicPr preferRelativeResize="0"/>
          <p:nvPr/>
        </p:nvPicPr>
        <p:blipFill>
          <a:blip r:embed="rId3">
            <a:alphaModFix/>
          </a:blip>
          <a:stretch>
            <a:fillRect/>
          </a:stretch>
        </p:blipFill>
        <p:spPr>
          <a:xfrm>
            <a:off x="2304925" y="695425"/>
            <a:ext cx="4686625" cy="444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Content</a:t>
            </a:r>
            <a:endParaRPr b="1" sz="3200">
              <a:latin typeface="Montserrat"/>
              <a:ea typeface="Montserrat"/>
              <a:cs typeface="Montserrat"/>
              <a:sym typeface="Montserrat"/>
            </a:endParaRPr>
          </a:p>
        </p:txBody>
      </p:sp>
      <p:sp>
        <p:nvSpPr>
          <p:cNvPr id="61" name="Google Shape;61;p14"/>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Introduction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Problem Statement</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Summary</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Approach Overview</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Exploratory Data Analysis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Modelling Overview</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Feature Importances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Challenges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Conclusion</a:t>
            </a:r>
            <a:endParaRPr b="1">
              <a:solidFill>
                <a:schemeClr val="lt1"/>
              </a:solidFill>
              <a:latin typeface="Montserrat"/>
              <a:ea typeface="Montserrat"/>
              <a:cs typeface="Montserrat"/>
              <a:sym typeface="Montserrat"/>
            </a:endParaRPr>
          </a:p>
        </p:txBody>
      </p:sp>
      <p:pic>
        <p:nvPicPr>
          <p:cNvPr id="62" name="Google Shape;62;p14"/>
          <p:cNvPicPr preferRelativeResize="0"/>
          <p:nvPr/>
        </p:nvPicPr>
        <p:blipFill rotWithShape="1">
          <a:blip r:embed="rId3">
            <a:alphaModFix/>
          </a:blip>
          <a:srcRect b="6985" l="4970" r="0" t="0"/>
          <a:stretch/>
        </p:blipFill>
        <p:spPr>
          <a:xfrm>
            <a:off x="4768800" y="1468274"/>
            <a:ext cx="3760150" cy="2165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SVM</a:t>
            </a:r>
            <a:r>
              <a:rPr b="1" lang="en-GB" sz="3200">
                <a:latin typeface="Montserrat"/>
                <a:ea typeface="Montserrat"/>
                <a:cs typeface="Montserrat"/>
                <a:sym typeface="Montserrat"/>
              </a:rPr>
              <a:t> Modelling</a:t>
            </a:r>
            <a:endParaRPr b="1" sz="3200">
              <a:latin typeface="Montserrat"/>
              <a:ea typeface="Montserrat"/>
              <a:cs typeface="Montserrat"/>
              <a:sym typeface="Montserra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5" name="Google Shape;195;p32"/>
          <p:cNvSpPr txBox="1"/>
          <p:nvPr>
            <p:ph idx="1" type="body"/>
          </p:nvPr>
        </p:nvSpPr>
        <p:spPr>
          <a:xfrm>
            <a:off x="413900" y="1600975"/>
            <a:ext cx="8520600" cy="175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2200">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sz="2200">
                <a:solidFill>
                  <a:schemeClr val="lt1"/>
                </a:solidFill>
                <a:latin typeface="Montserrat"/>
                <a:ea typeface="Montserrat"/>
                <a:cs typeface="Montserrat"/>
                <a:sym typeface="Montserrat"/>
              </a:rPr>
              <a:t>C = 10</a:t>
            </a:r>
            <a:endParaRPr b="1" sz="2200">
              <a:solidFill>
                <a:schemeClr val="lt1"/>
              </a:solidFill>
              <a:latin typeface="Montserrat"/>
              <a:ea typeface="Montserrat"/>
              <a:cs typeface="Montserrat"/>
              <a:sym typeface="Montserrat"/>
            </a:endParaRPr>
          </a:p>
          <a:p>
            <a:pPr indent="0" lvl="0" marL="457200" rtl="0" algn="l">
              <a:spcBef>
                <a:spcPts val="0"/>
              </a:spcBef>
              <a:spcAft>
                <a:spcPts val="0"/>
              </a:spcAft>
              <a:buNone/>
            </a:pPr>
            <a:r>
              <a:rPr b="1" lang="en-GB" sz="2200">
                <a:solidFill>
                  <a:schemeClr val="lt1"/>
                </a:solidFill>
                <a:latin typeface="Montserrat"/>
                <a:ea typeface="Montserrat"/>
                <a:cs typeface="Montserrat"/>
                <a:sym typeface="Montserrat"/>
              </a:rPr>
              <a:t>Kernel = ‘rbf’</a:t>
            </a:r>
            <a:endParaRPr/>
          </a:p>
        </p:txBody>
      </p:sp>
      <p:pic>
        <p:nvPicPr>
          <p:cNvPr id="196" name="Google Shape;196;p32"/>
          <p:cNvPicPr preferRelativeResize="0"/>
          <p:nvPr/>
        </p:nvPicPr>
        <p:blipFill>
          <a:blip r:embed="rId3">
            <a:alphaModFix/>
          </a:blip>
          <a:stretch>
            <a:fillRect/>
          </a:stretch>
        </p:blipFill>
        <p:spPr>
          <a:xfrm>
            <a:off x="4389955" y="2194000"/>
            <a:ext cx="4442350" cy="1005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Random Forest</a:t>
            </a:r>
            <a:r>
              <a:rPr b="1" lang="en-GB" sz="3200">
                <a:latin typeface="Montserrat"/>
                <a:ea typeface="Montserrat"/>
                <a:cs typeface="Montserrat"/>
                <a:sym typeface="Montserrat"/>
              </a:rPr>
              <a:t> Metrics</a:t>
            </a:r>
            <a:endParaRPr b="1" sz="3200">
              <a:latin typeface="Montserrat"/>
              <a:ea typeface="Montserrat"/>
              <a:cs typeface="Montserrat"/>
              <a:sym typeface="Montserrat"/>
            </a:endParaRPr>
          </a:p>
        </p:txBody>
      </p:sp>
      <p:sp>
        <p:nvSpPr>
          <p:cNvPr id="202" name="Google Shape;202;p33"/>
          <p:cNvSpPr txBox="1"/>
          <p:nvPr>
            <p:ph idx="1" type="body"/>
          </p:nvPr>
        </p:nvSpPr>
        <p:spPr>
          <a:xfrm>
            <a:off x="379825" y="139092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max_depth=30</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n_estimators=150</a:t>
            </a:r>
            <a:endParaRPr/>
          </a:p>
          <a:p>
            <a:pPr indent="0" lvl="0" marL="0" rtl="0" algn="l">
              <a:spcBef>
                <a:spcPts val="0"/>
              </a:spcBef>
              <a:spcAft>
                <a:spcPts val="0"/>
              </a:spcAft>
              <a:buNone/>
            </a:pPr>
            <a:r>
              <a:t/>
            </a:r>
            <a:endParaRPr/>
          </a:p>
        </p:txBody>
      </p:sp>
      <p:pic>
        <p:nvPicPr>
          <p:cNvPr id="203" name="Google Shape;203;p33"/>
          <p:cNvPicPr preferRelativeResize="0"/>
          <p:nvPr/>
        </p:nvPicPr>
        <p:blipFill>
          <a:blip r:embed="rId3">
            <a:alphaModFix/>
          </a:blip>
          <a:stretch>
            <a:fillRect/>
          </a:stretch>
        </p:blipFill>
        <p:spPr>
          <a:xfrm>
            <a:off x="3928601" y="2228850"/>
            <a:ext cx="4971825" cy="1101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Random Forest f</a:t>
            </a:r>
            <a:r>
              <a:rPr b="1" lang="en-GB" sz="3200">
                <a:latin typeface="Montserrat"/>
                <a:ea typeface="Montserrat"/>
                <a:cs typeface="Montserrat"/>
                <a:sym typeface="Montserrat"/>
              </a:rPr>
              <a:t>eature importances</a:t>
            </a:r>
            <a:endParaRPr b="1" sz="3200">
              <a:latin typeface="Montserrat"/>
              <a:ea typeface="Montserrat"/>
              <a:cs typeface="Montserrat"/>
              <a:sym typeface="Montserrat"/>
            </a:endParaRPr>
          </a:p>
        </p:txBody>
      </p:sp>
      <p:sp>
        <p:nvSpPr>
          <p:cNvPr id="209" name="Google Shape;20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0" name="Google Shape;210;p34"/>
          <p:cNvPicPr preferRelativeResize="0"/>
          <p:nvPr/>
        </p:nvPicPr>
        <p:blipFill>
          <a:blip r:embed="rId3">
            <a:alphaModFix/>
          </a:blip>
          <a:stretch>
            <a:fillRect/>
          </a:stretch>
        </p:blipFill>
        <p:spPr>
          <a:xfrm>
            <a:off x="566725" y="1771650"/>
            <a:ext cx="8010525" cy="3371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XGBoost Modelling</a:t>
            </a:r>
            <a:endParaRPr b="1" sz="3200">
              <a:latin typeface="Montserrat"/>
              <a:ea typeface="Montserrat"/>
              <a:cs typeface="Montserrat"/>
              <a:sym typeface="Montserrat"/>
            </a:endParaRPr>
          </a:p>
          <a:p>
            <a:pPr indent="0" lvl="0" marL="0" rtl="0" algn="l">
              <a:spcBef>
                <a:spcPts val="0"/>
              </a:spcBef>
              <a:spcAft>
                <a:spcPts val="0"/>
              </a:spcAft>
              <a:buNone/>
            </a:pPr>
            <a:r>
              <a:t/>
            </a:r>
            <a:endParaRPr/>
          </a:p>
        </p:txBody>
      </p:sp>
      <p:sp>
        <p:nvSpPr>
          <p:cNvPr id="216" name="Google Shape;21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457200" lvl="0" marL="0" rtl="0" algn="l">
              <a:spcBef>
                <a:spcPts val="0"/>
              </a:spcBef>
              <a:spcAft>
                <a:spcPts val="0"/>
              </a:spcAft>
              <a:buNone/>
            </a:pPr>
            <a:r>
              <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 15</a:t>
            </a:r>
            <a:endParaRPr b="1" sz="2200">
              <a:solidFill>
                <a:schemeClr val="lt1"/>
              </a:solidFill>
              <a:latin typeface="Montserrat"/>
              <a:ea typeface="Montserrat"/>
              <a:cs typeface="Montserrat"/>
              <a:sym typeface="Montserrat"/>
            </a:endParaRPr>
          </a:p>
          <a:p>
            <a:pPr indent="-368300" lvl="0" marL="457200" rtl="0" algn="l">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min_child_weight= 8</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17" name="Google Shape;217;p35"/>
          <p:cNvPicPr preferRelativeResize="0"/>
          <p:nvPr/>
        </p:nvPicPr>
        <p:blipFill>
          <a:blip r:embed="rId3">
            <a:alphaModFix/>
          </a:blip>
          <a:stretch>
            <a:fillRect/>
          </a:stretch>
        </p:blipFill>
        <p:spPr>
          <a:xfrm>
            <a:off x="3916450" y="1987612"/>
            <a:ext cx="4915850" cy="1168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X Gradient Boosting</a:t>
            </a:r>
            <a:r>
              <a:rPr b="1" lang="en-GB" sz="3200">
                <a:latin typeface="Montserrat"/>
                <a:ea typeface="Montserrat"/>
                <a:cs typeface="Montserrat"/>
                <a:sym typeface="Montserrat"/>
              </a:rPr>
              <a:t> feature importances</a:t>
            </a:r>
            <a:endParaRPr/>
          </a:p>
        </p:txBody>
      </p:sp>
      <p:sp>
        <p:nvSpPr>
          <p:cNvPr id="223" name="Google Shape;22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4" name="Google Shape;224;p36"/>
          <p:cNvPicPr preferRelativeResize="0"/>
          <p:nvPr/>
        </p:nvPicPr>
        <p:blipFill>
          <a:blip r:embed="rId3">
            <a:alphaModFix/>
          </a:blip>
          <a:stretch>
            <a:fillRect/>
          </a:stretch>
        </p:blipFill>
        <p:spPr>
          <a:xfrm>
            <a:off x="807425" y="1695450"/>
            <a:ext cx="7620000" cy="3448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AUC-ROC curve comparision</a:t>
            </a:r>
            <a:endParaRPr b="1" sz="3200">
              <a:latin typeface="Montserrat"/>
              <a:ea typeface="Montserrat"/>
              <a:cs typeface="Montserrat"/>
              <a:sym typeface="Montserrat"/>
            </a:endParaRPr>
          </a:p>
        </p:txBody>
      </p:sp>
      <p:pic>
        <p:nvPicPr>
          <p:cNvPr id="230" name="Google Shape;230;p37"/>
          <p:cNvPicPr preferRelativeResize="0"/>
          <p:nvPr/>
        </p:nvPicPr>
        <p:blipFill>
          <a:blip r:embed="rId3">
            <a:alphaModFix/>
          </a:blip>
          <a:stretch>
            <a:fillRect/>
          </a:stretch>
        </p:blipFill>
        <p:spPr>
          <a:xfrm>
            <a:off x="2171865" y="1492900"/>
            <a:ext cx="4800275" cy="3462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Challenges</a:t>
            </a:r>
            <a:endParaRPr b="1" sz="3200">
              <a:latin typeface="Montserrat"/>
              <a:ea typeface="Montserrat"/>
              <a:cs typeface="Montserrat"/>
              <a:sym typeface="Montserrat"/>
            </a:endParaRPr>
          </a:p>
        </p:txBody>
      </p:sp>
      <p:sp>
        <p:nvSpPr>
          <p:cNvPr id="236" name="Google Shape;236;p38"/>
          <p:cNvSpPr txBox="1"/>
          <p:nvPr>
            <p:ph idx="1" type="body"/>
          </p:nvPr>
        </p:nvSpPr>
        <p:spPr>
          <a:xfrm>
            <a:off x="311700" y="1828050"/>
            <a:ext cx="8520600" cy="2740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Understanding the columns.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Feature engineering.</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Getting a higher accuracy on the models.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2065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Conclusion</a:t>
            </a:r>
            <a:endParaRPr b="1" sz="3200">
              <a:latin typeface="Montserrat"/>
              <a:ea typeface="Montserrat"/>
              <a:cs typeface="Montserrat"/>
              <a:sym typeface="Montserrat"/>
            </a:endParaRPr>
          </a:p>
        </p:txBody>
      </p:sp>
      <p:sp>
        <p:nvSpPr>
          <p:cNvPr id="242" name="Google Shape;242;p39"/>
          <p:cNvSpPr txBox="1"/>
          <p:nvPr>
            <p:ph idx="1" type="body"/>
          </p:nvPr>
        </p:nvSpPr>
        <p:spPr>
          <a:xfrm>
            <a:off x="311700" y="779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XGBoost provided us the best results giving us a recall of 85 percent(meaning out of 100 defaulters 85 will be correctly caught by XGBoost)</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Random Forest also had good score as well but leads to overfit the data.</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Logistic regression being the least accurate with a recall of 79.</a:t>
            </a:r>
            <a:endParaRPr b="1">
              <a:solidFill>
                <a:schemeClr val="lt1"/>
              </a:solidFill>
              <a:latin typeface="Montserrat"/>
              <a:ea typeface="Montserrat"/>
              <a:cs typeface="Montserrat"/>
              <a:sym typeface="Montserrat"/>
            </a:endParaRPr>
          </a:p>
        </p:txBody>
      </p:sp>
      <p:pic>
        <p:nvPicPr>
          <p:cNvPr id="243" name="Google Shape;243;p39"/>
          <p:cNvPicPr preferRelativeResize="0"/>
          <p:nvPr/>
        </p:nvPicPr>
        <p:blipFill rotWithShape="1">
          <a:blip r:embed="rId3">
            <a:alphaModFix/>
          </a:blip>
          <a:srcRect b="0" l="2704" r="0" t="0"/>
          <a:stretch/>
        </p:blipFill>
        <p:spPr>
          <a:xfrm>
            <a:off x="426987" y="3173525"/>
            <a:ext cx="8290025" cy="1811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2148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4000">
                <a:latin typeface="Montserrat"/>
                <a:ea typeface="Montserrat"/>
                <a:cs typeface="Montserrat"/>
                <a:sym typeface="Montserrat"/>
              </a:rPr>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Introduction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rPr b="1" lang="en-GB" sz="2400">
                <a:solidFill>
                  <a:schemeClr val="lt1"/>
                </a:solidFill>
                <a:latin typeface="Montserrat"/>
                <a:ea typeface="Montserrat"/>
                <a:cs typeface="Montserrat"/>
                <a:sym typeface="Montserrat"/>
              </a:rPr>
              <a:t>In today’s world credit cards have become a lifeline to a lot of people so banks provide us with credit cards. Now we know the most common issue there is in providing these kind of deals are people not being able to pay the bills. These people are what we call “defaulters”. </a:t>
            </a:r>
            <a:endParaRPr b="1" sz="24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sz="2600"/>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001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Problem Statement</a:t>
            </a:r>
            <a:endParaRPr b="1" sz="3200">
              <a:latin typeface="Montserrat"/>
              <a:ea typeface="Montserrat"/>
              <a:cs typeface="Montserrat"/>
              <a:sym typeface="Montserrat"/>
            </a:endParaRPr>
          </a:p>
        </p:txBody>
      </p:sp>
      <p:sp>
        <p:nvSpPr>
          <p:cNvPr id="74" name="Google Shape;74;p16"/>
          <p:cNvSpPr txBox="1"/>
          <p:nvPr>
            <p:ph idx="1" type="body"/>
          </p:nvPr>
        </p:nvSpPr>
        <p:spPr>
          <a:xfrm>
            <a:off x="311700" y="2214100"/>
            <a:ext cx="8520600" cy="2929500"/>
          </a:xfrm>
          <a:prstGeom prst="rect">
            <a:avLst/>
          </a:prstGeom>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rPr b="1" lang="en-GB" sz="2400">
                <a:solidFill>
                  <a:schemeClr val="lt1"/>
                </a:solidFill>
                <a:latin typeface="Montserrat"/>
                <a:ea typeface="Montserrat"/>
                <a:cs typeface="Montserrat"/>
                <a:sym typeface="Montserrat"/>
              </a:rPr>
              <a:t>Predicting whether a customer will default on his/her credit card</a:t>
            </a:r>
            <a:endParaRPr sz="1850">
              <a:solidFill>
                <a:srgbClr val="82C6FF"/>
              </a:solidFill>
              <a:highlight>
                <a:srgbClr val="1E1E1E"/>
              </a:highlight>
              <a:latin typeface="Courier New"/>
              <a:ea typeface="Courier New"/>
              <a:cs typeface="Courier New"/>
              <a:sym typeface="Courier New"/>
            </a:endParaRPr>
          </a:p>
          <a:p>
            <a:pPr indent="0" lvl="0" marL="0" rtl="0" algn="ctr">
              <a:spcBef>
                <a:spcPts val="0"/>
              </a:spcBef>
              <a:spcAft>
                <a:spcPts val="0"/>
              </a:spcAft>
              <a:buNone/>
            </a:pPr>
            <a:r>
              <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Data </a:t>
            </a:r>
            <a:r>
              <a:rPr b="1" lang="en-GB" sz="3200">
                <a:latin typeface="Montserrat"/>
                <a:ea typeface="Montserrat"/>
                <a:cs typeface="Montserrat"/>
                <a:sym typeface="Montserrat"/>
              </a:rPr>
              <a:t>Summary</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X1 - Amount of credit(includes individual as well as family credit)</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X2 - Gender</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X3 - Education</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X4 - Marital Status </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X5 - Age</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X6 to X11 - History of past payments from April to September</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X12 to X17 - Amount of bill statement from April to September</a:t>
            </a:r>
            <a:endParaRPr b="1" sz="1850">
              <a:solidFill>
                <a:schemeClr val="lt1"/>
              </a:solidFill>
              <a:highlight>
                <a:srgbClr val="FFFFFF"/>
              </a:highlight>
              <a:latin typeface="Montserrat"/>
              <a:ea typeface="Montserrat"/>
              <a:cs typeface="Montserrat"/>
              <a:sym typeface="Montserrat"/>
            </a:endParaRPr>
          </a:p>
          <a:p>
            <a:pPr indent="-336550" lvl="0" marL="457200" rtl="0" algn="l">
              <a:spcBef>
                <a:spcPts val="0"/>
              </a:spcBef>
              <a:spcAft>
                <a:spcPts val="0"/>
              </a:spcAft>
              <a:buClr>
                <a:schemeClr val="lt1"/>
              </a:buClr>
              <a:buSzPts val="1700"/>
              <a:buFont typeface="Montserrat"/>
              <a:buChar char="●"/>
            </a:pPr>
            <a:r>
              <a:rPr b="1" lang="en-GB" sz="1850">
                <a:solidFill>
                  <a:schemeClr val="lt1"/>
                </a:solidFill>
                <a:highlight>
                  <a:srgbClr val="FFFFFF"/>
                </a:highlight>
                <a:latin typeface="Montserrat"/>
                <a:ea typeface="Montserrat"/>
                <a:cs typeface="Montserrat"/>
                <a:sym typeface="Montserrat"/>
              </a:rPr>
              <a:t>X18 to X23 - Amount of previous payment from April to September</a:t>
            </a:r>
            <a:endParaRPr b="1" sz="1850">
              <a:solidFill>
                <a:schemeClr val="lt1"/>
              </a:solidFill>
              <a:highlight>
                <a:srgbClr val="FFFFFF"/>
              </a:highlight>
              <a:latin typeface="Montserrat"/>
              <a:ea typeface="Montserrat"/>
              <a:cs typeface="Montserrat"/>
              <a:sym typeface="Montserrat"/>
            </a:endParaRPr>
          </a:p>
          <a:p>
            <a:pPr indent="-346075" lvl="0" marL="457200" rtl="0" algn="l">
              <a:spcBef>
                <a:spcPts val="0"/>
              </a:spcBef>
              <a:spcAft>
                <a:spcPts val="0"/>
              </a:spcAft>
              <a:buClr>
                <a:schemeClr val="lt1"/>
              </a:buClr>
              <a:buSzPts val="1850"/>
              <a:buFont typeface="Montserrat"/>
              <a:buChar char="●"/>
            </a:pPr>
            <a:r>
              <a:rPr b="1" lang="en-GB" sz="1850">
                <a:solidFill>
                  <a:schemeClr val="lt1"/>
                </a:solidFill>
                <a:highlight>
                  <a:srgbClr val="FFFFFF"/>
                </a:highlight>
                <a:latin typeface="Montserrat"/>
                <a:ea typeface="Montserrat"/>
                <a:cs typeface="Montserrat"/>
                <a:sym typeface="Montserrat"/>
              </a:rPr>
              <a:t>Y - Default payment</a:t>
            </a:r>
            <a:endParaRPr b="1" sz="185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Approach Overview</a:t>
            </a:r>
            <a:endParaRPr b="1" sz="3200">
              <a:latin typeface="Montserrat"/>
              <a:ea typeface="Montserrat"/>
              <a:cs typeface="Montserrat"/>
              <a:sym typeface="Montserrat"/>
            </a:endParaRPr>
          </a:p>
        </p:txBody>
      </p:sp>
      <p:sp>
        <p:nvSpPr>
          <p:cNvPr id="86" name="Google Shape;86;p18"/>
          <p:cNvSpPr/>
          <p:nvPr/>
        </p:nvSpPr>
        <p:spPr>
          <a:xfrm>
            <a:off x="489425" y="1075575"/>
            <a:ext cx="2589600" cy="961200"/>
          </a:xfrm>
          <a:prstGeom prst="homePlate">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8"/>
          <p:cNvSpPr/>
          <p:nvPr/>
        </p:nvSpPr>
        <p:spPr>
          <a:xfrm>
            <a:off x="3269750" y="1017725"/>
            <a:ext cx="2937300" cy="10191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p:nvPr/>
        </p:nvSpPr>
        <p:spPr>
          <a:xfrm>
            <a:off x="6207125" y="954425"/>
            <a:ext cx="2442600" cy="1082400"/>
          </a:xfrm>
          <a:prstGeom prst="chevron">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txBox="1"/>
          <p:nvPr/>
        </p:nvSpPr>
        <p:spPr>
          <a:xfrm>
            <a:off x="644500" y="1325325"/>
            <a:ext cx="195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Data Cleaning</a:t>
            </a:r>
            <a:endParaRPr b="1" sz="1800">
              <a:solidFill>
                <a:srgbClr val="FFFFFF"/>
              </a:solidFill>
              <a:latin typeface="Montserrat"/>
              <a:ea typeface="Montserrat"/>
              <a:cs typeface="Montserrat"/>
              <a:sym typeface="Montserrat"/>
            </a:endParaRPr>
          </a:p>
        </p:txBody>
      </p:sp>
      <p:sp>
        <p:nvSpPr>
          <p:cNvPr id="90" name="Google Shape;90;p18"/>
          <p:cNvSpPr txBox="1"/>
          <p:nvPr/>
        </p:nvSpPr>
        <p:spPr>
          <a:xfrm>
            <a:off x="3853175" y="1325325"/>
            <a:ext cx="220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Data Exploration</a:t>
            </a:r>
            <a:endParaRPr>
              <a:solidFill>
                <a:srgbClr val="FFFFFF"/>
              </a:solidFill>
            </a:endParaRPr>
          </a:p>
        </p:txBody>
      </p:sp>
      <p:sp>
        <p:nvSpPr>
          <p:cNvPr id="91" name="Google Shape;91;p18"/>
          <p:cNvSpPr txBox="1"/>
          <p:nvPr/>
        </p:nvSpPr>
        <p:spPr>
          <a:xfrm>
            <a:off x="6874500" y="1296425"/>
            <a:ext cx="195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FFFFFF"/>
                </a:solidFill>
                <a:latin typeface="Montserrat"/>
                <a:ea typeface="Montserrat"/>
                <a:cs typeface="Montserrat"/>
                <a:sym typeface="Montserrat"/>
              </a:rPr>
              <a:t>Modeling</a:t>
            </a:r>
            <a:endParaRPr b="1" sz="1800">
              <a:solidFill>
                <a:srgbClr val="FFFFFF"/>
              </a:solidFill>
              <a:latin typeface="Montserrat"/>
              <a:ea typeface="Montserrat"/>
              <a:cs typeface="Montserrat"/>
              <a:sym typeface="Montserrat"/>
            </a:endParaRPr>
          </a:p>
        </p:txBody>
      </p:sp>
      <p:sp>
        <p:nvSpPr>
          <p:cNvPr id="92" name="Google Shape;92;p18"/>
          <p:cNvSpPr txBox="1"/>
          <p:nvPr/>
        </p:nvSpPr>
        <p:spPr>
          <a:xfrm>
            <a:off x="533925" y="2189100"/>
            <a:ext cx="2286900" cy="287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lt1"/>
                </a:solidFill>
                <a:latin typeface="Montserrat"/>
                <a:ea typeface="Montserrat"/>
                <a:cs typeface="Montserrat"/>
                <a:sym typeface="Montserrat"/>
              </a:rPr>
              <a:t>Understanding and Cleaning</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5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Find information on documented columns values</a:t>
            </a:r>
            <a:endParaRPr sz="16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Clean data to get it ready for Analysis</a:t>
            </a:r>
            <a:endParaRPr sz="1600">
              <a:solidFill>
                <a:schemeClr val="lt1"/>
              </a:solidFill>
              <a:latin typeface="Montserrat"/>
              <a:ea typeface="Montserrat"/>
              <a:cs typeface="Montserrat"/>
              <a:sym typeface="Montserrat"/>
            </a:endParaRPr>
          </a:p>
        </p:txBody>
      </p:sp>
      <p:sp>
        <p:nvSpPr>
          <p:cNvPr id="93" name="Google Shape;93;p18"/>
          <p:cNvSpPr txBox="1"/>
          <p:nvPr/>
        </p:nvSpPr>
        <p:spPr>
          <a:xfrm>
            <a:off x="3372650" y="2189100"/>
            <a:ext cx="2545200" cy="1400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lt1"/>
                </a:solidFill>
                <a:latin typeface="Montserrat"/>
                <a:ea typeface="Montserrat"/>
                <a:cs typeface="Montserrat"/>
                <a:sym typeface="Montserrat"/>
              </a:rPr>
              <a:t>Graphical</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5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Examining the data with visualization</a:t>
            </a:r>
            <a:endParaRPr sz="1600">
              <a:solidFill>
                <a:schemeClr val="lt1"/>
              </a:solidFill>
              <a:latin typeface="Montserrat"/>
              <a:ea typeface="Montserrat"/>
              <a:cs typeface="Montserrat"/>
              <a:sym typeface="Montserrat"/>
            </a:endParaRPr>
          </a:p>
        </p:txBody>
      </p:sp>
      <p:sp>
        <p:nvSpPr>
          <p:cNvPr id="94" name="Google Shape;94;p18"/>
          <p:cNvSpPr txBox="1"/>
          <p:nvPr/>
        </p:nvSpPr>
        <p:spPr>
          <a:xfrm>
            <a:off x="6362650" y="2189100"/>
            <a:ext cx="2331600" cy="164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lt1"/>
                </a:solidFill>
                <a:latin typeface="Montserrat"/>
                <a:ea typeface="Montserrat"/>
                <a:cs typeface="Montserrat"/>
                <a:sym typeface="Montserrat"/>
              </a:rPr>
              <a:t>Machine Learning</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5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Logistic</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SVM</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Random Forest</a:t>
            </a: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lang="en-GB" sz="1600">
                <a:solidFill>
                  <a:schemeClr val="lt1"/>
                </a:solidFill>
                <a:latin typeface="Montserrat"/>
                <a:ea typeface="Montserrat"/>
                <a:cs typeface="Montserrat"/>
                <a:sym typeface="Montserrat"/>
              </a:rPr>
              <a:t>XGBoost</a:t>
            </a:r>
            <a:endParaRPr sz="16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Basic Exploration</a:t>
            </a:r>
            <a:endParaRPr b="1" sz="3200">
              <a:latin typeface="Montserrat"/>
              <a:ea typeface="Montserrat"/>
              <a:cs typeface="Montserrat"/>
              <a:sym typeface="Montserrat"/>
            </a:endParaRPr>
          </a:p>
        </p:txBody>
      </p:sp>
      <p:sp>
        <p:nvSpPr>
          <p:cNvPr id="100" name="Google Shape;100;p19"/>
          <p:cNvSpPr txBox="1"/>
          <p:nvPr>
            <p:ph idx="1" type="body"/>
          </p:nvPr>
        </p:nvSpPr>
        <p:spPr>
          <a:xfrm>
            <a:off x="311700" y="1771275"/>
            <a:ext cx="8520600" cy="279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Dataset for </a:t>
            </a:r>
            <a:r>
              <a:rPr b="1" lang="en-GB">
                <a:solidFill>
                  <a:schemeClr val="lt1"/>
                </a:solidFill>
                <a:latin typeface="Montserrat"/>
                <a:ea typeface="Montserrat"/>
                <a:cs typeface="Montserrat"/>
                <a:sym typeface="Montserrat"/>
              </a:rPr>
              <a:t>Taiwan.</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for 30000 customers.</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6 Months payment and bill data available.</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No null data.</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9 Categorical variables present.</a:t>
            </a:r>
            <a:endParaRPr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Gender Distribution</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20"/>
          <p:cNvPicPr preferRelativeResize="0"/>
          <p:nvPr/>
        </p:nvPicPr>
        <p:blipFill>
          <a:blip r:embed="rId3">
            <a:alphaModFix/>
          </a:blip>
          <a:stretch>
            <a:fillRect/>
          </a:stretch>
        </p:blipFill>
        <p:spPr>
          <a:xfrm>
            <a:off x="1392795" y="1152476"/>
            <a:ext cx="6358404"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200">
                <a:latin typeface="Montserrat"/>
                <a:ea typeface="Montserrat"/>
                <a:cs typeface="Montserrat"/>
                <a:sym typeface="Montserrat"/>
              </a:rPr>
              <a:t>Gender wise defaulters</a:t>
            </a:r>
            <a:endParaRPr b="1" sz="3200">
              <a:latin typeface="Montserrat"/>
              <a:ea typeface="Montserrat"/>
              <a:cs typeface="Montserrat"/>
              <a:sym typeface="Montserrat"/>
            </a:endParaRPr>
          </a:p>
        </p:txBody>
      </p:sp>
      <p:sp>
        <p:nvSpPr>
          <p:cNvPr id="113" name="Google Shape;113;p21"/>
          <p:cNvSpPr txBox="1"/>
          <p:nvPr/>
        </p:nvSpPr>
        <p:spPr>
          <a:xfrm>
            <a:off x="6461125" y="2110050"/>
            <a:ext cx="2340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chemeClr val="lt1"/>
                </a:solidFill>
                <a:latin typeface="Montserrat"/>
                <a:ea typeface="Montserrat"/>
                <a:cs typeface="Montserrat"/>
                <a:sym typeface="Montserrat"/>
              </a:rPr>
              <a:t>30%</a:t>
            </a:r>
            <a:r>
              <a:rPr lang="en-GB" sz="1600">
                <a:solidFill>
                  <a:schemeClr val="lt1"/>
                </a:solidFill>
                <a:latin typeface="Montserrat"/>
                <a:ea typeface="Montserrat"/>
                <a:cs typeface="Montserrat"/>
                <a:sym typeface="Montserrat"/>
              </a:rPr>
              <a:t> of Males and </a:t>
            </a:r>
            <a:r>
              <a:rPr b="1" lang="en-GB" sz="1600">
                <a:solidFill>
                  <a:schemeClr val="lt1"/>
                </a:solidFill>
                <a:latin typeface="Montserrat"/>
                <a:ea typeface="Montserrat"/>
                <a:cs typeface="Montserrat"/>
                <a:sym typeface="Montserrat"/>
              </a:rPr>
              <a:t>26%</a:t>
            </a:r>
            <a:r>
              <a:rPr lang="en-GB" sz="1600">
                <a:solidFill>
                  <a:schemeClr val="lt1"/>
                </a:solidFill>
                <a:latin typeface="Montserrat"/>
                <a:ea typeface="Montserrat"/>
                <a:cs typeface="Montserrat"/>
                <a:sym typeface="Montserrat"/>
              </a:rPr>
              <a:t> of Females are defaulters</a:t>
            </a:r>
            <a:endParaRPr sz="1600">
              <a:solidFill>
                <a:schemeClr val="lt1"/>
              </a:solidFill>
              <a:latin typeface="Montserrat"/>
              <a:ea typeface="Montserrat"/>
              <a:cs typeface="Montserrat"/>
              <a:sym typeface="Montserrat"/>
            </a:endParaRPr>
          </a:p>
        </p:txBody>
      </p:sp>
      <p:pic>
        <p:nvPicPr>
          <p:cNvPr id="114" name="Google Shape;114;p21"/>
          <p:cNvPicPr preferRelativeResize="0"/>
          <p:nvPr/>
        </p:nvPicPr>
        <p:blipFill>
          <a:blip r:embed="rId3">
            <a:alphaModFix/>
          </a:blip>
          <a:stretch>
            <a:fillRect/>
          </a:stretch>
        </p:blipFill>
        <p:spPr>
          <a:xfrm>
            <a:off x="152400" y="1170125"/>
            <a:ext cx="6124575" cy="31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