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media1.mp4" ContentType="video/unknown"/>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media2.mp4" ContentType="video/unknown"/>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media3.mp4" ContentType="video/unknown"/>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 Id="rId3" Type="http://schemas.openxmlformats.org/officeDocument/2006/relationships/hyperlink" Target="https://jekyllrb.com/docs/frontmatter/" TargetMode="Externa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 Id="rId3" Type="http://schemas.openxmlformats.org/officeDocument/2006/relationships/hyperlink" Target="https://jekyllrb.com/docs/frontmatter/" TargetMode="Externa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 Id="rId3" Type="http://schemas.openxmlformats.org/officeDocument/2006/relationships/hyperlink" Target="https://jekyllrb.com/docs/frontmatter/" TargetMode="Externa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Jekyll uses Ruby — but you do not have to know Ruby to use Jekyll.</a:t>
            </a:r>
          </a:p>
          <a:p>
            <a:pPr/>
          </a:p>
          <a:p>
            <a:pPr/>
            <a:r>
              <a:t>Jekyll compiles HTML/CSS and JS files for us! That is the magic of Jekyll.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Shape 348"/>
          <p:cNvSpPr/>
          <p:nvPr>
            <p:ph type="sldImg"/>
          </p:nvPr>
        </p:nvSpPr>
        <p:spPr>
          <a:prstGeom prst="rect">
            <a:avLst/>
          </a:prstGeom>
        </p:spPr>
        <p:txBody>
          <a:bodyPr/>
          <a:lstStyle/>
          <a:p>
            <a:pPr/>
          </a:p>
        </p:txBody>
      </p:sp>
      <p:sp>
        <p:nvSpPr>
          <p:cNvPr id="349" name="Shape 349"/>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Shape 356"/>
          <p:cNvSpPr/>
          <p:nvPr>
            <p:ph type="sldImg"/>
          </p:nvPr>
        </p:nvSpPr>
        <p:spPr>
          <a:prstGeom prst="rect">
            <a:avLst/>
          </a:prstGeom>
        </p:spPr>
        <p:txBody>
          <a:bodyPr/>
          <a:lstStyle/>
          <a:p>
            <a:pPr/>
          </a:p>
        </p:txBody>
      </p:sp>
      <p:sp>
        <p:nvSpPr>
          <p:cNvPr id="357" name="Shape 357"/>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sldImg"/>
          </p:nvPr>
        </p:nvSpPr>
        <p:spPr>
          <a:prstGeom prst="rect">
            <a:avLst/>
          </a:prstGeom>
        </p:spPr>
        <p:txBody>
          <a:bodyPr/>
          <a:lstStyle/>
          <a:p>
            <a:pPr/>
          </a:p>
        </p:txBody>
      </p:sp>
      <p:sp>
        <p:nvSpPr>
          <p:cNvPr id="365" name="Shape 36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Shape 372"/>
          <p:cNvSpPr/>
          <p:nvPr>
            <p:ph type="sldImg"/>
          </p:nvPr>
        </p:nvSpPr>
        <p:spPr>
          <a:prstGeom prst="rect">
            <a:avLst/>
          </a:prstGeom>
        </p:spPr>
        <p:txBody>
          <a:bodyPr/>
          <a:lstStyle/>
          <a:p>
            <a:pPr/>
          </a:p>
        </p:txBody>
      </p:sp>
      <p:sp>
        <p:nvSpPr>
          <p:cNvPr id="373" name="Shape 37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hape 384"/>
          <p:cNvSpPr/>
          <p:nvPr>
            <p:ph type="sldImg"/>
          </p:nvPr>
        </p:nvSpPr>
        <p:spPr>
          <a:prstGeom prst="rect">
            <a:avLst/>
          </a:prstGeom>
        </p:spPr>
        <p:txBody>
          <a:bodyPr/>
          <a:lstStyle/>
          <a:p>
            <a:pPr/>
          </a:p>
        </p:txBody>
      </p:sp>
      <p:sp>
        <p:nvSpPr>
          <p:cNvPr id="385" name="Shape 38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Shape 391"/>
          <p:cNvSpPr/>
          <p:nvPr>
            <p:ph type="sldImg"/>
          </p:nvPr>
        </p:nvSpPr>
        <p:spPr>
          <a:prstGeom prst="rect">
            <a:avLst/>
          </a:prstGeom>
        </p:spPr>
        <p:txBody>
          <a:bodyPr/>
          <a:lstStyle/>
          <a:p>
            <a:pPr/>
          </a:p>
        </p:txBody>
      </p:sp>
      <p:sp>
        <p:nvSpPr>
          <p:cNvPr id="392" name="Shape 392"/>
          <p:cNvSpPr/>
          <p:nvPr>
            <p:ph type="body" sz="quarter" idx="1"/>
          </p:nvPr>
        </p:nvSpPr>
        <p:spPr>
          <a:prstGeom prst="rect">
            <a:avLst/>
          </a:prstGeom>
        </p:spPr>
        <p:txBody>
          <a:bodyPr/>
          <a:lstStyle/>
          <a:p>
            <a:pPr/>
            <a:r>
              <a:t>Front matter is used to tell Jekyll how a Markdown file should be processed. Source: </a:t>
            </a:r>
            <a:r>
              <a:rPr u="sng">
                <a:solidFill>
                  <a:schemeClr val="accent1"/>
                </a:solidFill>
                <a:hlinkClick r:id="rId3" invalidUrl="" action="" tgtFrame="" tooltip="" history="1" highlightClick="0" endSnd="0"/>
              </a:rPr>
              <a:t>https://jekyllrb.com/docs/frontmatter/</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Shape 400"/>
          <p:cNvSpPr/>
          <p:nvPr>
            <p:ph type="sldImg"/>
          </p:nvPr>
        </p:nvSpPr>
        <p:spPr>
          <a:prstGeom prst="rect">
            <a:avLst/>
          </a:prstGeom>
        </p:spPr>
        <p:txBody>
          <a:bodyPr/>
          <a:lstStyle/>
          <a:p>
            <a:pPr/>
          </a:p>
        </p:txBody>
      </p:sp>
      <p:sp>
        <p:nvSpPr>
          <p:cNvPr id="401" name="Shape 401"/>
          <p:cNvSpPr/>
          <p:nvPr>
            <p:ph type="body" sz="quarter" idx="1"/>
          </p:nvPr>
        </p:nvSpPr>
        <p:spPr>
          <a:prstGeom prst="rect">
            <a:avLst/>
          </a:prstGeom>
        </p:spPr>
        <p:txBody>
          <a:bodyPr/>
          <a:lstStyle/>
          <a:p>
            <a:pPr/>
            <a:r>
              <a:t>Front matter is used to tell Jekyll how a Markdown file should be processed.</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Shape 407"/>
          <p:cNvSpPr/>
          <p:nvPr>
            <p:ph type="sldImg"/>
          </p:nvPr>
        </p:nvSpPr>
        <p:spPr>
          <a:prstGeom prst="rect">
            <a:avLst/>
          </a:prstGeom>
        </p:spPr>
        <p:txBody>
          <a:bodyPr/>
          <a:lstStyle/>
          <a:p>
            <a:pPr/>
          </a:p>
        </p:txBody>
      </p:sp>
      <p:sp>
        <p:nvSpPr>
          <p:cNvPr id="408" name="Shape 40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r>
              <a:t>Now that know what Jekyll is let’s pair up into groups of 3 and start installing software to run our Jekyll setup.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ph type="sldImg"/>
          </p:nvPr>
        </p:nvSpPr>
        <p:spPr>
          <a:prstGeom prst="rect">
            <a:avLst/>
          </a:prstGeom>
        </p:spPr>
        <p:txBody>
          <a:bodyPr/>
          <a:lstStyle/>
          <a:p>
            <a:pPr/>
          </a:p>
        </p:txBody>
      </p:sp>
      <p:sp>
        <p:nvSpPr>
          <p:cNvPr id="416" name="Shape 41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ph type="sldImg"/>
          </p:nvPr>
        </p:nvSpPr>
        <p:spPr>
          <a:prstGeom prst="rect">
            <a:avLst/>
          </a:prstGeom>
        </p:spPr>
        <p:txBody>
          <a:bodyPr/>
          <a:lstStyle/>
          <a:p>
            <a:pPr/>
          </a:p>
        </p:txBody>
      </p:sp>
      <p:sp>
        <p:nvSpPr>
          <p:cNvPr id="423" name="Shape 42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Shape 429"/>
          <p:cNvSpPr/>
          <p:nvPr>
            <p:ph type="sldImg"/>
          </p:nvPr>
        </p:nvSpPr>
        <p:spPr>
          <a:prstGeom prst="rect">
            <a:avLst/>
          </a:prstGeom>
        </p:spPr>
        <p:txBody>
          <a:bodyPr/>
          <a:lstStyle/>
          <a:p>
            <a:pPr/>
          </a:p>
        </p:txBody>
      </p:sp>
      <p:sp>
        <p:nvSpPr>
          <p:cNvPr id="430" name="Shape 430"/>
          <p:cNvSpPr/>
          <p:nvPr>
            <p:ph type="body" sz="quarter" idx="1"/>
          </p:nvPr>
        </p:nvSpPr>
        <p:spPr>
          <a:prstGeom prst="rect">
            <a:avLst/>
          </a:prstGeom>
        </p:spPr>
        <p:txBody>
          <a:bodyPr/>
          <a:lstStyle/>
          <a:p>
            <a:pPr/>
            <a:r>
              <a:t>Who knows what Markdown is?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Shape 438"/>
          <p:cNvSpPr/>
          <p:nvPr>
            <p:ph type="sldImg"/>
          </p:nvPr>
        </p:nvSpPr>
        <p:spPr>
          <a:prstGeom prst="rect">
            <a:avLst/>
          </a:prstGeom>
        </p:spPr>
        <p:txBody>
          <a:bodyPr/>
          <a:lstStyle/>
          <a:p>
            <a:pPr/>
          </a:p>
        </p:txBody>
      </p:sp>
      <p:sp>
        <p:nvSpPr>
          <p:cNvPr id="439" name="Shape 439"/>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 name="Shape 445"/>
          <p:cNvSpPr/>
          <p:nvPr>
            <p:ph type="sldImg"/>
          </p:nvPr>
        </p:nvSpPr>
        <p:spPr>
          <a:prstGeom prst="rect">
            <a:avLst/>
          </a:prstGeom>
        </p:spPr>
        <p:txBody>
          <a:bodyPr/>
          <a:lstStyle/>
          <a:p>
            <a:pPr/>
          </a:p>
        </p:txBody>
      </p:sp>
      <p:sp>
        <p:nvSpPr>
          <p:cNvPr id="446" name="Shape 44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hape 452"/>
          <p:cNvSpPr/>
          <p:nvPr>
            <p:ph type="sldImg"/>
          </p:nvPr>
        </p:nvSpPr>
        <p:spPr>
          <a:prstGeom prst="rect">
            <a:avLst/>
          </a:prstGeom>
        </p:spPr>
        <p:txBody>
          <a:bodyPr/>
          <a:lstStyle/>
          <a:p>
            <a:pPr/>
          </a:p>
        </p:txBody>
      </p:sp>
      <p:sp>
        <p:nvSpPr>
          <p:cNvPr id="453" name="Shape 45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ph type="sldImg"/>
          </p:nvPr>
        </p:nvSpPr>
        <p:spPr>
          <a:prstGeom prst="rect">
            <a:avLst/>
          </a:prstGeom>
        </p:spPr>
        <p:txBody>
          <a:bodyPr/>
          <a:lstStyle/>
          <a:p>
            <a:pPr/>
          </a:p>
        </p:txBody>
      </p:sp>
      <p:sp>
        <p:nvSpPr>
          <p:cNvPr id="462" name="Shape 462"/>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Shape 469"/>
          <p:cNvSpPr/>
          <p:nvPr>
            <p:ph type="sldImg"/>
          </p:nvPr>
        </p:nvSpPr>
        <p:spPr>
          <a:prstGeom prst="rect">
            <a:avLst/>
          </a:prstGeom>
        </p:spPr>
        <p:txBody>
          <a:bodyPr/>
          <a:lstStyle/>
          <a:p>
            <a:pPr/>
          </a:p>
        </p:txBody>
      </p:sp>
      <p:sp>
        <p:nvSpPr>
          <p:cNvPr id="470" name="Shape 47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 name="Shape 478"/>
          <p:cNvSpPr/>
          <p:nvPr>
            <p:ph type="sldImg"/>
          </p:nvPr>
        </p:nvSpPr>
        <p:spPr>
          <a:prstGeom prst="rect">
            <a:avLst/>
          </a:prstGeom>
        </p:spPr>
        <p:txBody>
          <a:bodyPr/>
          <a:lstStyle/>
          <a:p>
            <a:pPr/>
          </a:p>
        </p:txBody>
      </p:sp>
      <p:sp>
        <p:nvSpPr>
          <p:cNvPr id="479" name="Shape 479"/>
          <p:cNvSpPr/>
          <p:nvPr>
            <p:ph type="body" sz="quarter" idx="1"/>
          </p:nvPr>
        </p:nvSpPr>
        <p:spPr>
          <a:prstGeom prst="rect">
            <a:avLst/>
          </a:prstGeom>
        </p:spPr>
        <p:txBody>
          <a:bodyPr/>
          <a:lstStyle/>
          <a:p>
            <a:pPr/>
            <a:r>
              <a:t>Any changes committed made to the master branch will be published.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Shape 485"/>
          <p:cNvSpPr/>
          <p:nvPr>
            <p:ph type="sldImg"/>
          </p:nvPr>
        </p:nvSpPr>
        <p:spPr>
          <a:prstGeom prst="rect">
            <a:avLst/>
          </a:prstGeom>
        </p:spPr>
        <p:txBody>
          <a:bodyPr/>
          <a:lstStyle/>
          <a:p>
            <a:pPr/>
          </a:p>
        </p:txBody>
      </p:sp>
      <p:sp>
        <p:nvSpPr>
          <p:cNvPr id="486" name="Shape 48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r>
              <a:t>First open the command line — ask someone if you don’t know where that is. </a:t>
            </a:r>
          </a:p>
          <a:p>
            <a:pPr/>
          </a:p>
          <a:p>
            <a:pPr/>
            <a:r>
              <a:t>Then go to the git website to download git — git is a software for version controlling code. A lot of code that is shared open source is shared through services like github that are version control systems but also can function as social networks to share code. </a:t>
            </a:r>
          </a:p>
          <a:p>
            <a:pPr/>
          </a:p>
          <a:p>
            <a:pPr/>
            <a:r>
              <a:t>We can confirm install by checking the git version.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 name="Shape 492"/>
          <p:cNvSpPr/>
          <p:nvPr>
            <p:ph type="sldImg"/>
          </p:nvPr>
        </p:nvSpPr>
        <p:spPr>
          <a:prstGeom prst="rect">
            <a:avLst/>
          </a:prstGeom>
        </p:spPr>
        <p:txBody>
          <a:bodyPr/>
          <a:lstStyle/>
          <a:p>
            <a:pPr/>
          </a:p>
        </p:txBody>
      </p:sp>
      <p:sp>
        <p:nvSpPr>
          <p:cNvPr id="493" name="Shape 49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hape 500"/>
          <p:cNvSpPr/>
          <p:nvPr>
            <p:ph type="sldImg"/>
          </p:nvPr>
        </p:nvSpPr>
        <p:spPr>
          <a:prstGeom prst="rect">
            <a:avLst/>
          </a:prstGeom>
        </p:spPr>
        <p:txBody>
          <a:bodyPr/>
          <a:lstStyle/>
          <a:p>
            <a:pPr/>
          </a:p>
        </p:txBody>
      </p:sp>
      <p:sp>
        <p:nvSpPr>
          <p:cNvPr id="501" name="Shape 50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7" name="Shape 507"/>
          <p:cNvSpPr/>
          <p:nvPr>
            <p:ph type="sldImg"/>
          </p:nvPr>
        </p:nvSpPr>
        <p:spPr>
          <a:prstGeom prst="rect">
            <a:avLst/>
          </a:prstGeom>
        </p:spPr>
        <p:txBody>
          <a:bodyPr/>
          <a:lstStyle/>
          <a:p>
            <a:pPr/>
          </a:p>
        </p:txBody>
      </p:sp>
      <p:sp>
        <p:nvSpPr>
          <p:cNvPr id="508" name="Shape 50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5" name="Shape 515"/>
          <p:cNvSpPr/>
          <p:nvPr>
            <p:ph type="sldImg"/>
          </p:nvPr>
        </p:nvSpPr>
        <p:spPr>
          <a:prstGeom prst="rect">
            <a:avLst/>
          </a:prstGeom>
        </p:spPr>
        <p:txBody>
          <a:bodyPr/>
          <a:lstStyle/>
          <a:p>
            <a:pPr/>
          </a:p>
        </p:txBody>
      </p:sp>
      <p:sp>
        <p:nvSpPr>
          <p:cNvPr id="516" name="Shape 51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2" name="Shape 522"/>
          <p:cNvSpPr/>
          <p:nvPr>
            <p:ph type="sldImg"/>
          </p:nvPr>
        </p:nvSpPr>
        <p:spPr>
          <a:prstGeom prst="rect">
            <a:avLst/>
          </a:prstGeom>
        </p:spPr>
        <p:txBody>
          <a:bodyPr/>
          <a:lstStyle/>
          <a:p>
            <a:pPr/>
          </a:p>
        </p:txBody>
      </p:sp>
      <p:sp>
        <p:nvSpPr>
          <p:cNvPr id="523" name="Shape 52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Shape 530"/>
          <p:cNvSpPr/>
          <p:nvPr>
            <p:ph type="sldImg"/>
          </p:nvPr>
        </p:nvSpPr>
        <p:spPr>
          <a:prstGeom prst="rect">
            <a:avLst/>
          </a:prstGeom>
        </p:spPr>
        <p:txBody>
          <a:bodyPr/>
          <a:lstStyle/>
          <a:p>
            <a:pPr/>
          </a:p>
        </p:txBody>
      </p:sp>
      <p:sp>
        <p:nvSpPr>
          <p:cNvPr id="531" name="Shape 53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8" name="Shape 538"/>
          <p:cNvSpPr/>
          <p:nvPr>
            <p:ph type="sldImg"/>
          </p:nvPr>
        </p:nvSpPr>
        <p:spPr>
          <a:prstGeom prst="rect">
            <a:avLst/>
          </a:prstGeom>
        </p:spPr>
        <p:txBody>
          <a:bodyPr/>
          <a:lstStyle/>
          <a:p>
            <a:pPr/>
          </a:p>
        </p:txBody>
      </p:sp>
      <p:sp>
        <p:nvSpPr>
          <p:cNvPr id="539" name="Shape 539"/>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 name="Shape 545"/>
          <p:cNvSpPr/>
          <p:nvPr>
            <p:ph type="sldImg"/>
          </p:nvPr>
        </p:nvSpPr>
        <p:spPr>
          <a:prstGeom prst="rect">
            <a:avLst/>
          </a:prstGeom>
        </p:spPr>
        <p:txBody>
          <a:bodyPr/>
          <a:lstStyle/>
          <a:p>
            <a:pPr/>
          </a:p>
        </p:txBody>
      </p:sp>
      <p:sp>
        <p:nvSpPr>
          <p:cNvPr id="546" name="Shape 54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3" name="Shape 553"/>
          <p:cNvSpPr/>
          <p:nvPr>
            <p:ph type="sldImg"/>
          </p:nvPr>
        </p:nvSpPr>
        <p:spPr>
          <a:prstGeom prst="rect">
            <a:avLst/>
          </a:prstGeom>
        </p:spPr>
        <p:txBody>
          <a:bodyPr/>
          <a:lstStyle/>
          <a:p>
            <a:pPr/>
          </a:p>
        </p:txBody>
      </p:sp>
      <p:sp>
        <p:nvSpPr>
          <p:cNvPr id="554" name="Shape 554"/>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1" name="Shape 561"/>
          <p:cNvSpPr/>
          <p:nvPr>
            <p:ph type="sldImg"/>
          </p:nvPr>
        </p:nvSpPr>
        <p:spPr>
          <a:prstGeom prst="rect">
            <a:avLst/>
          </a:prstGeom>
        </p:spPr>
        <p:txBody>
          <a:bodyPr/>
          <a:lstStyle/>
          <a:p>
            <a:pPr/>
          </a:p>
        </p:txBody>
      </p:sp>
      <p:sp>
        <p:nvSpPr>
          <p:cNvPr id="562" name="Shape 562"/>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Next let’s set up git to configure the variables associated with any changes you make….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9" name="Shape 569"/>
          <p:cNvSpPr/>
          <p:nvPr>
            <p:ph type="sldImg"/>
          </p:nvPr>
        </p:nvSpPr>
        <p:spPr>
          <a:prstGeom prst="rect">
            <a:avLst/>
          </a:prstGeom>
        </p:spPr>
        <p:txBody>
          <a:bodyPr/>
          <a:lstStyle/>
          <a:p>
            <a:pPr/>
          </a:p>
        </p:txBody>
      </p:sp>
      <p:sp>
        <p:nvSpPr>
          <p:cNvPr id="570" name="Shape 57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 name="Shape 576"/>
          <p:cNvSpPr/>
          <p:nvPr>
            <p:ph type="sldImg"/>
          </p:nvPr>
        </p:nvSpPr>
        <p:spPr>
          <a:prstGeom prst="rect">
            <a:avLst/>
          </a:prstGeom>
        </p:spPr>
        <p:txBody>
          <a:bodyPr/>
          <a:lstStyle/>
          <a:p>
            <a:pPr/>
          </a:p>
        </p:txBody>
      </p:sp>
      <p:sp>
        <p:nvSpPr>
          <p:cNvPr id="577" name="Shape 577"/>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3" name="Shape 583"/>
          <p:cNvSpPr/>
          <p:nvPr>
            <p:ph type="sldImg"/>
          </p:nvPr>
        </p:nvSpPr>
        <p:spPr>
          <a:prstGeom prst="rect">
            <a:avLst/>
          </a:prstGeom>
        </p:spPr>
        <p:txBody>
          <a:bodyPr/>
          <a:lstStyle/>
          <a:p>
            <a:pPr/>
          </a:p>
        </p:txBody>
      </p:sp>
      <p:sp>
        <p:nvSpPr>
          <p:cNvPr id="584" name="Shape 584"/>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0" name="Shape 590"/>
          <p:cNvSpPr/>
          <p:nvPr>
            <p:ph type="sldImg"/>
          </p:nvPr>
        </p:nvSpPr>
        <p:spPr>
          <a:prstGeom prst="rect">
            <a:avLst/>
          </a:prstGeom>
        </p:spPr>
        <p:txBody>
          <a:bodyPr/>
          <a:lstStyle/>
          <a:p>
            <a:pPr/>
          </a:p>
        </p:txBody>
      </p:sp>
      <p:sp>
        <p:nvSpPr>
          <p:cNvPr id="591" name="Shape 59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8" name="Shape 598"/>
          <p:cNvSpPr/>
          <p:nvPr>
            <p:ph type="sldImg"/>
          </p:nvPr>
        </p:nvSpPr>
        <p:spPr>
          <a:prstGeom prst="rect">
            <a:avLst/>
          </a:prstGeom>
        </p:spPr>
        <p:txBody>
          <a:bodyPr/>
          <a:lstStyle/>
          <a:p>
            <a:pPr/>
          </a:p>
        </p:txBody>
      </p:sp>
      <p:sp>
        <p:nvSpPr>
          <p:cNvPr id="599" name="Shape 599"/>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7" name="Shape 607"/>
          <p:cNvSpPr/>
          <p:nvPr>
            <p:ph type="sldImg"/>
          </p:nvPr>
        </p:nvSpPr>
        <p:spPr>
          <a:prstGeom prst="rect">
            <a:avLst/>
          </a:prstGeom>
        </p:spPr>
        <p:txBody>
          <a:bodyPr/>
          <a:lstStyle/>
          <a:p>
            <a:pPr/>
          </a:p>
        </p:txBody>
      </p:sp>
      <p:sp>
        <p:nvSpPr>
          <p:cNvPr id="608" name="Shape 60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4" name="Shape 614"/>
          <p:cNvSpPr/>
          <p:nvPr>
            <p:ph type="sldImg"/>
          </p:nvPr>
        </p:nvSpPr>
        <p:spPr>
          <a:prstGeom prst="rect">
            <a:avLst/>
          </a:prstGeom>
        </p:spPr>
        <p:txBody>
          <a:bodyPr/>
          <a:lstStyle/>
          <a:p>
            <a:pPr/>
          </a:p>
        </p:txBody>
      </p:sp>
      <p:sp>
        <p:nvSpPr>
          <p:cNvPr id="615" name="Shape 61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3" name="Shape 623"/>
          <p:cNvSpPr/>
          <p:nvPr>
            <p:ph type="sldImg"/>
          </p:nvPr>
        </p:nvSpPr>
        <p:spPr>
          <a:prstGeom prst="rect">
            <a:avLst/>
          </a:prstGeom>
        </p:spPr>
        <p:txBody>
          <a:bodyPr/>
          <a:lstStyle/>
          <a:p>
            <a:pPr/>
          </a:p>
        </p:txBody>
      </p:sp>
      <p:sp>
        <p:nvSpPr>
          <p:cNvPr id="624" name="Shape 624"/>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1" name="Shape 631"/>
          <p:cNvSpPr/>
          <p:nvPr>
            <p:ph type="sldImg"/>
          </p:nvPr>
        </p:nvSpPr>
        <p:spPr>
          <a:prstGeom prst="rect">
            <a:avLst/>
          </a:prstGeom>
        </p:spPr>
        <p:txBody>
          <a:bodyPr/>
          <a:lstStyle/>
          <a:p>
            <a:pPr/>
          </a:p>
        </p:txBody>
      </p:sp>
      <p:sp>
        <p:nvSpPr>
          <p:cNvPr id="632" name="Shape 632"/>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9" name="Shape 639"/>
          <p:cNvSpPr/>
          <p:nvPr>
            <p:ph type="sldImg"/>
          </p:nvPr>
        </p:nvSpPr>
        <p:spPr>
          <a:prstGeom prst="rect">
            <a:avLst/>
          </a:prstGeom>
        </p:spPr>
        <p:txBody>
          <a:bodyPr/>
          <a:lstStyle/>
          <a:p>
            <a:pPr/>
          </a:p>
        </p:txBody>
      </p:sp>
      <p:sp>
        <p:nvSpPr>
          <p:cNvPr id="640" name="Shape 64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r>
              <a:t>Homebrew (OS X)</a:t>
            </a:r>
          </a:p>
          <a:p>
            <a:pPr/>
            <a:r>
              <a:t>On macOS (High) Sierra and OS X El Capitan, Ruby 2.0 is included.</a:t>
            </a:r>
          </a:p>
          <a:p>
            <a:pPr/>
          </a:p>
          <a:p>
            <a:pPr/>
            <a:r>
              <a:t>Many people on OS X use Homebrew as a package manager. It is really easy to get a newer version of Ruby using Homebrew:</a:t>
            </a:r>
          </a:p>
          <a:p>
            <a:pPr/>
          </a:p>
          <a:p>
            <a:pPr/>
            <a:r>
              <a:t>$ brew install ruby</a:t>
            </a:r>
          </a:p>
          <a:p>
            <a:pPr/>
            <a:r>
              <a:t>This should install the latest Ruby version.</a:t>
            </a:r>
          </a:p>
          <a:p>
            <a:pPr/>
          </a:p>
          <a:p>
            <a:pPr/>
            <a:r>
              <a:t>RubyInstaller</a:t>
            </a:r>
          </a:p>
          <a:p>
            <a:pPr/>
            <a:r>
              <a:t>If you are on Windows, there is a great project to help you install Ruby: RubyInstaller. It gives you everything you need to set up a full Ruby development environment on Windows.</a:t>
            </a:r>
          </a:p>
          <a:p>
            <a:pPr/>
          </a:p>
          <a:p>
            <a:pPr/>
            <a:r>
              <a:t>Just download it, run it, and you are done!</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a:r>
              <a:t>Front matter is used to tell Jekyll how a Markdown file should be processed. Source: </a:t>
            </a:r>
            <a:r>
              <a:rPr u="sng">
                <a:solidFill>
                  <a:schemeClr val="accent1"/>
                </a:solidFill>
                <a:hlinkClick r:id="rId3" invalidUrl="" action="" tgtFrame="" tooltip="" history="1" highlightClick="0" endSnd="0"/>
              </a:rPr>
              <a:t>https://jekyllrb.com/docs/frontmatter/</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a:r>
              <a:t>Front matter is used to tell Jekyll how a Markdown file should be processed. Source: </a:t>
            </a:r>
            <a:r>
              <a:rPr u="sng">
                <a:solidFill>
                  <a:schemeClr val="accent1"/>
                </a:solidFill>
                <a:hlinkClick r:id="rId3" invalidUrl="" action="" tgtFrame="" tooltip="" history="1" highlightClick="0" endSnd="0"/>
              </a:rPr>
              <a:t>https://jekyllrb.com/docs/frontmatter/</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sldImg"/>
          </p:nvPr>
        </p:nvSpPr>
        <p:spPr>
          <a:prstGeom prst="rect">
            <a:avLst/>
          </a:prstGeom>
        </p:spPr>
        <p:txBody>
          <a:bodyPr/>
          <a:lstStyle/>
          <a:p>
            <a:pPr/>
          </a:p>
        </p:txBody>
      </p:sp>
      <p:sp>
        <p:nvSpPr>
          <p:cNvPr id="318" name="Shape 318"/>
          <p:cNvSpPr/>
          <p:nvPr>
            <p:ph type="body" sz="quarter" idx="1"/>
          </p:nvPr>
        </p:nvSpPr>
        <p:spPr>
          <a:prstGeom prst="rect">
            <a:avLst/>
          </a:prstGeom>
        </p:spPr>
        <p:txBody>
          <a:bodyPr/>
          <a:lstStyle/>
          <a:p>
            <a:pPr/>
            <a:r>
              <a:t>Source: borrowed some verbiage from https://programminghistorian.org/lessons/building-static-sites-with-jekyll-github-pages</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sldImg"/>
          </p:nvPr>
        </p:nvSpPr>
        <p:spPr>
          <a:prstGeom prst="rect">
            <a:avLst/>
          </a:prstGeom>
        </p:spPr>
        <p:txBody>
          <a:bodyPr/>
          <a:lstStyle/>
          <a:p>
            <a:pPr/>
          </a:p>
        </p:txBody>
      </p:sp>
      <p:sp>
        <p:nvSpPr>
          <p:cNvPr id="325" name="Shape 325"/>
          <p:cNvSpPr/>
          <p:nvPr>
            <p:ph type="body" sz="quarter" idx="1"/>
          </p:nvPr>
        </p:nvSpPr>
        <p:spPr>
          <a:prstGeom prst="rect">
            <a:avLst/>
          </a:prstGeom>
        </p:spPr>
        <p:txBody>
          <a:bodyPr/>
          <a:lstStyle/>
          <a:p>
            <a:pPr/>
            <a:r>
              <a:t>Source: borrowed some verbiage from https://programminghistorian.org/lessons/building-static-sites-with-jekyll-github-pages</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twitter.com/waterproofheart" TargetMode="External"/><Relationship Id="rId3" Type="http://schemas.openxmlformats.org/officeDocument/2006/relationships/hyperlink" Target="http://www.aboutmonica.com" TargetMode="External"/><Relationship Id="rId4"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Shape 12"/>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Shape 13"/>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Shape 14"/>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4" name="Shape 104"/>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5" name="Shape 105"/>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6" name="Shape 10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3" name="Shape 113"/>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4" name="Shape 114"/>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5" name="Shape 115"/>
          <p:cNvSpPr/>
          <p:nvPr>
            <p:ph type="pic" idx="15"/>
          </p:nvPr>
        </p:nvSpPr>
        <p:spPr>
          <a:xfrm>
            <a:off x="0" y="0"/>
            <a:ext cx="6468534" cy="9753600"/>
          </a:xfrm>
          <a:prstGeom prst="rect">
            <a:avLst/>
          </a:prstGeom>
        </p:spPr>
        <p:txBody>
          <a:bodyPr lIns="91439" tIns="45719" rIns="91439" bIns="45719">
            <a:noAutofit/>
          </a:bodyPr>
          <a:lstStyle/>
          <a:p>
            <a:pPr/>
          </a:p>
        </p:txBody>
      </p:sp>
      <p:sp>
        <p:nvSpPr>
          <p:cNvPr id="116" name="Shape 11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3" name="Shape 123"/>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4" name="Shape 124"/>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5" name="Shape 125"/>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6" name="Shape 126"/>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7" name="Shape 12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4" name="Shape 134"/>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5" name="Shape 135"/>
          <p:cNvSpPr/>
          <p:nvPr>
            <p:ph type="pic" idx="14"/>
          </p:nvPr>
        </p:nvSpPr>
        <p:spPr>
          <a:xfrm>
            <a:off x="0" y="0"/>
            <a:ext cx="5486400" cy="9753600"/>
          </a:xfrm>
          <a:prstGeom prst="rect">
            <a:avLst/>
          </a:prstGeom>
        </p:spPr>
        <p:txBody>
          <a:bodyPr lIns="91439" tIns="45719" rIns="91439" bIns="45719">
            <a:noAutofit/>
          </a:bodyPr>
          <a:lstStyle/>
          <a:p>
            <a:pPr/>
          </a:p>
        </p:txBody>
      </p:sp>
      <p:sp>
        <p:nvSpPr>
          <p:cNvPr id="136" name="Shape 136"/>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7" name="Shape 13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4" name="Shape 144"/>
          <p:cNvSpPr/>
          <p:nvPr>
            <p:ph type="pic" idx="13"/>
          </p:nvPr>
        </p:nvSpPr>
        <p:spPr>
          <a:xfrm>
            <a:off x="0" y="0"/>
            <a:ext cx="13004800" cy="9753600"/>
          </a:xfrm>
          <a:prstGeom prst="rect">
            <a:avLst/>
          </a:prstGeom>
        </p:spPr>
        <p:txBody>
          <a:bodyPr lIns="91439" tIns="45719" rIns="91439" bIns="45719">
            <a:noAutofit/>
          </a:bodyPr>
          <a:lstStyle/>
          <a:p>
            <a:pPr/>
          </a:p>
        </p:txBody>
      </p:sp>
      <p:sp>
        <p:nvSpPr>
          <p:cNvPr id="145" name="Shape 1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2" name="Shape 1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9" name="Shape 1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Shape 22"/>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Shape 23"/>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Shape 2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Shape 2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Shape 33"/>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Shape 3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Shape 3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Shape 43"/>
          <p:cNvSpPr/>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hape 44"/>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Shape 51"/>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Shape 52"/>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Shape 53"/>
          <p:cNvSpPr/>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Shape 54"/>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Shape 6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Shape 63"/>
          <p:cNvSpPr/>
          <p:nvPr>
            <p:ph type="title"/>
          </p:nvPr>
        </p:nvSpPr>
        <p:spPr>
          <a:prstGeom prst="rect">
            <a:avLst/>
          </a:prstGeom>
        </p:spPr>
        <p:txBody>
          <a:bodyPr/>
          <a:lstStyle/>
          <a:p>
            <a:pPr/>
            <a:r>
              <a:t>Title Text</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Shape 7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Shape 8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Shape 82"/>
          <p:cNvSpPr/>
          <p:nvPr>
            <p:ph type="title"/>
          </p:nvPr>
        </p:nvSpPr>
        <p:spPr>
          <a:prstGeom prst="rect">
            <a:avLst/>
          </a:prstGeom>
        </p:spPr>
        <p:txBody>
          <a:bodyPr/>
          <a:lstStyle/>
          <a:p>
            <a:pPr/>
            <a:r>
              <a:t>Title Text</a:t>
            </a:r>
          </a:p>
        </p:txBody>
      </p:sp>
      <p:sp>
        <p:nvSpPr>
          <p:cNvPr id="83" name="Shape 8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nvSpPr>
        <p:spPr>
          <a:xfrm>
            <a:off x="69137" y="9309100"/>
            <a:ext cx="1286652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r>
              <a:t>Monica Powell •  Codeland 2018                                 </a:t>
            </a:r>
            <a:r>
              <a:rPr u="sng">
                <a:solidFill>
                  <a:schemeClr val="accent1"/>
                </a:solidFill>
                <a:hlinkClick r:id="rId2" invalidUrl="" action="" tgtFrame="" tooltip="" history="1" highlightClick="0" endSnd="0"/>
              </a:rPr>
              <a:t>@waterproofheart</a:t>
            </a:r>
            <a:r>
              <a:t> •  </a:t>
            </a:r>
            <a:r>
              <a:rPr u="sng">
                <a:solidFill>
                  <a:schemeClr val="accent1"/>
                </a:solidFill>
                <a:hlinkClick r:id="rId3" invalidUrl="" action="" tgtFrame="" tooltip="" history="1" highlightClick="0" endSnd="0"/>
              </a:rPr>
              <a:t>www.aboutmonica.com</a:t>
            </a:r>
            <a:r>
              <a:rPr u="sng">
                <a:solidFill>
                  <a:schemeClr val="accent1"/>
                </a:solidFill>
                <a:hlinkClick r:id="rId3" invalidUrl="" action="" tgtFrame="" tooltip="" history="1" highlightClick="0" endSnd="0"/>
              </a:rPr>
              <a:t> </a:t>
            </a:r>
          </a:p>
        </p:txBody>
      </p:sp>
      <p:pic>
        <p:nvPicPr>
          <p:cNvPr id="85" name="twitter_icon.png"/>
          <p:cNvPicPr>
            <a:picLocks noChangeAspect="1"/>
          </p:cNvPicPr>
          <p:nvPr/>
        </p:nvPicPr>
        <p:blipFill>
          <a:blip r:embed="rId4">
            <a:extLst/>
          </a:blip>
          <a:stretch>
            <a:fillRect/>
          </a:stretch>
        </p:blipFill>
        <p:spPr>
          <a:xfrm>
            <a:off x="6402387" y="9302750"/>
            <a:ext cx="457201" cy="457201"/>
          </a:xfrm>
          <a:prstGeom prst="rect">
            <a:avLst/>
          </a:prstGeom>
          <a:ln w="12700">
            <a:miter lim="400000"/>
          </a:ln>
        </p:spPr>
      </p:pic>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3" name="Shape 93"/>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4" name="Shape 94"/>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5" name="Shape 95"/>
          <p:cNvSpPr/>
          <p:nvPr>
            <p:ph type="title"/>
          </p:nvPr>
        </p:nvSpPr>
        <p:spPr>
          <a:xfrm>
            <a:off x="406400" y="1536700"/>
            <a:ext cx="6299200" cy="723900"/>
          </a:xfrm>
          <a:prstGeom prst="rect">
            <a:avLst/>
          </a:prstGeom>
        </p:spPr>
        <p:txBody>
          <a:bodyPr/>
          <a:lstStyle/>
          <a:p>
            <a:pPr/>
            <a:r>
              <a:t>Title Text</a:t>
            </a:r>
          </a:p>
        </p:txBody>
      </p:sp>
      <p:sp>
        <p:nvSpPr>
          <p:cNvPr id="96" name="Shape 96"/>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7" name="Shape 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Shape 3"/>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ruby-lang.org/en/" TargetMode="External"/><Relationship Id="rId3" Type="http://schemas.openxmlformats.org/officeDocument/2006/relationships/hyperlink" Target="https://getbootstrap.com/" TargetMode="External"/><Relationship Id="rId4" Type="http://schemas.openxmlformats.org/officeDocument/2006/relationships/hyperlink" Target="https://zachholman.com" TargetMode="External"/><Relationship Id="rId5" Type="http://schemas.openxmlformats.org/officeDocument/2006/relationships/hyperlink" Target="http://www.datalogues.com" TargetMode="External"/><Relationship Id="rId6" Type="http://schemas.openxmlformats.org/officeDocument/2006/relationships/hyperlink" Target="https://www.chenhuijing.com/"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video" Target="../media/media2.mp4"/><Relationship Id="rId4" Type="http://schemas.microsoft.com/office/2007/relationships/media" Target="../media/media2.mp4"/><Relationship Id="rId5"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git-scm.com/downloads" TargetMode="Externa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mailto:johndoe@example.com"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rubyinstaller.org/"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 TargetMode="External"/><Relationship Id="rId3" Type="http://schemas.openxmlformats.org/officeDocument/2006/relationships/hyperlink" Target="https://github.com/M0nica/dactl" TargetMode="External"/><Relationship Id="rId4" Type="http://schemas.openxmlformats.org/officeDocument/2006/relationships/hyperlink" Target="https://github.com/YOUR_USERNAME/dactl"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 TargetMode="External"/><Relationship Id="rId3" Type="http://schemas.openxmlformats.org/officeDocument/2006/relationships/hyperlink" Target="https://github.com/M0nica/dactl" TargetMode="External"/><Relationship Id="rId4" Type="http://schemas.openxmlformats.org/officeDocument/2006/relationships/hyperlink" Target="https://github.com/YOUR_USERNAME/dactl" TargetMode="External"/><Relationship Id="rId5" Type="http://schemas.openxmlformats.org/officeDocument/2006/relationships/image" Target="../media/image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twitter.com/waterproofheart" TargetMode="External"/><Relationship Id="rId3" Type="http://schemas.openxmlformats.org/officeDocument/2006/relationships/hyperlink" Target="http://www.aboutmonica.com/" TargetMode="External"/><Relationship Id="rId4" Type="http://schemas.openxmlformats.org/officeDocument/2006/relationships/hyperlink" Target="https://niamurrell.com/"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 TargetMode="External"/><Relationship Id="rId3" Type="http://schemas.openxmlformats.org/officeDocument/2006/relationships/hyperlink" Target="https://github.com/M0nica/dactl" TargetMode="External"/><Relationship Id="rId4" Type="http://schemas.openxmlformats.org/officeDocument/2006/relationships/hyperlink" Target="https://github.com/YOUR_USERNAME/dactl" TargetMode="Externa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127.0.0.1:4000/dactl/" TargetMode="External"/><Relationship Id="rId3" Type="http://schemas.openxmlformats.org/officeDocument/2006/relationships/image" Target="../media/image1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video" Target="../media/media2.mp4"/><Relationship Id="rId3" Type="http://schemas.microsoft.com/office/2007/relationships/media" Target="../media/media2.mp4"/><Relationship Id="rId4" Type="http://schemas.openxmlformats.org/officeDocument/2006/relationships/image" Target="../media/image8.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s://programminghistorian.org/lessons/building-static-sites-with-jekyll-github-pages"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programminghistorian.org/lessons/building-static-sites-with-jekyll-github-pages"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s://programminghistorian.org/lessons/building-static-sites-with-jekyll-github-pages" TargetMode="Externa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programminghistorian.org/lessons/building-static-sites-with-jekyll-github-pages" TargetMode="Externa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s://programminghistorian.org/lessons/building-static-sites-with-jekyll-github-pages" TargetMode="Externa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video" Target="../media/media3.mp4"/><Relationship Id="rId3" Type="http://schemas.microsoft.com/office/2007/relationships/media" Target="../media/media3.mp4"/><Relationship Id="rId4" Type="http://schemas.openxmlformats.org/officeDocument/2006/relationships/image" Target="../media/image13.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s://jekyllrb.com/docs/posts/" TargetMode="Externa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hyperlink" Target="http://yaml.org/" TargetMode="External"/><Relationship Id="rId4" Type="http://schemas.openxmlformats.org/officeDocument/2006/relationships/hyperlink" Target="https://jekyllrb.com/docs/frontmatter/" TargetMode="Externa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hyperlink" Target="https://melangue.github.io/dactl/posts/yaml-frontmatter" TargetMode="Externa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hyperlink" Target="https://jekyllrb.com/docs/posts/"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hyperlink" Target="https://markdown-it.github.io/" TargetMode="External"/><Relationship Id="rId4" Type="http://schemas.openxmlformats.org/officeDocument/2006/relationships/hyperlink" Target="https://jekyllrb.com/docs/posts/" TargetMode="External"/><Relationship Id="rId5" Type="http://schemas.openxmlformats.org/officeDocument/2006/relationships/image" Target="../media/image15.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hyperlink" Target="https://markdown-it.github.io/" TargetMode="Externa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21.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hyperlink" Target="http://www.unsplash.com" TargetMode="Externa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hyperlink" Target="https://fontawesome.com/icons?d=gallery" TargetMode="External"/><Relationship Id="rId4" Type="http://schemas.openxmlformats.org/officeDocument/2006/relationships/image" Target="../media/image24.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programminghistorian.org/lessons/building-static-sites-with-jekyll-github-pages#what-are-static-sites-jekyll-etc--why-might-i-care-" TargetMode="Externa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hyperlink" Target="https://brandcolors.net/" TargetMode="Externa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27.png"/><Relationship Id="rId4" Type="http://schemas.openxmlformats.org/officeDocument/2006/relationships/image" Target="../media/image28.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hyperlink" Target="https://jekyllrb.com/docs/posts/" TargetMode="External"/><Relationship Id="rId4" Type="http://schemas.openxmlformats.org/officeDocument/2006/relationships/image" Target="../media/image29.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hyperlink" Target="https://developer.mozilla.org/en-US/docs/Web/CSS/CSS_Colors/Color_picker_tool" TargetMode="External"/><Relationship Id="rId4" Type="http://schemas.openxmlformats.org/officeDocument/2006/relationships/image" Target="../media/image30.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 Id="rId3" Type="http://schemas.openxmlformats.org/officeDocument/2006/relationships/image" Target="../media/image3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ruby-lang.org/en/" TargetMode="External"/><Relationship Id="rId3" Type="http://schemas.openxmlformats.org/officeDocument/2006/relationships/hyperlink" Target="https://getbootstrap.com/" TargetMode="External"/><Relationship Id="rId4" Type="http://schemas.openxmlformats.org/officeDocument/2006/relationships/hyperlink" Target="https://zachholman.com" TargetMode="External"/><Relationship Id="rId5" Type="http://schemas.openxmlformats.org/officeDocument/2006/relationships/hyperlink" Target="http://www.datalogues.com" TargetMode="External"/><Relationship Id="rId6" Type="http://schemas.openxmlformats.org/officeDocument/2006/relationships/hyperlink" Target="https://www.chenhuijing.com/"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168" name="Writing Working GIF by pamelaespino-original.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 y="-2161394"/>
            <a:ext cx="13004801" cy="13004801"/>
          </a:xfrm>
          <a:prstGeom prst="rect">
            <a:avLst/>
          </a:prstGeom>
          <a:ln w="12700">
            <a:miter lim="400000"/>
          </a:ln>
        </p:spPr>
      </p:pic>
      <p:sp>
        <p:nvSpPr>
          <p:cNvPr id="169" name="Shape 169"/>
          <p:cNvSpPr/>
          <p:nvPr/>
        </p:nvSpPr>
        <p:spPr>
          <a:xfrm>
            <a:off x="-28433" y="4900209"/>
            <a:ext cx="13344574" cy="349979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70" name="Shape 170"/>
          <p:cNvSpPr/>
          <p:nvPr>
            <p:ph type="ctrTitle"/>
          </p:nvPr>
        </p:nvSpPr>
        <p:spPr>
          <a:prstGeom prst="rect">
            <a:avLst/>
          </a:prstGeom>
        </p:spPr>
        <p:txBody>
          <a:bodyPr/>
          <a:lstStyle>
            <a:lvl1pPr defTabSz="368045">
              <a:defRPr sz="10710">
                <a:solidFill>
                  <a:srgbClr val="34A5DB"/>
                </a:solidFill>
              </a:defRPr>
            </a:lvl1pPr>
          </a:lstStyle>
          <a:p>
            <a:pPr/>
            <a:r>
              <a:t>CREATE A BLOG WITH JEKYLL</a:t>
            </a:r>
          </a:p>
        </p:txBody>
      </p:sp>
      <p:sp>
        <p:nvSpPr>
          <p:cNvPr id="171" name="Shape 171"/>
          <p:cNvSpPr/>
          <p:nvPr>
            <p:ph type="subTitle" sz="quarter" idx="1"/>
          </p:nvPr>
        </p:nvSpPr>
        <p:spPr>
          <a:prstGeom prst="rect">
            <a:avLst/>
          </a:prstGeom>
        </p:spPr>
        <p:txBody>
          <a:bodyPr/>
          <a:lstStyle>
            <a:lvl1pPr>
              <a:defRPr>
                <a:solidFill>
                  <a:srgbClr val="68BFB1"/>
                </a:solidFill>
              </a:defRPr>
            </a:lvl1pPr>
          </a:lstStyle>
          <a:p>
            <a:pPr/>
            <a:r>
              <a:t>cOdeland 2018 | by monica powell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1919999" fill="hold"/>
                                        <p:tgtEl>
                                          <p:spTgt spid="168"/>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68"/>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15" name="Shape 215"/>
          <p:cNvSpPr/>
          <p:nvPr>
            <p:ph type="body" idx="13"/>
          </p:nvPr>
        </p:nvSpPr>
        <p:spPr>
          <a:prstGeom prst="rect">
            <a:avLst/>
          </a:prstGeom>
        </p:spPr>
        <p:txBody>
          <a:bodyPr/>
          <a:lstStyle/>
          <a:p>
            <a:pPr/>
            <a:r>
              <a:t>Create a blog with jekyll</a:t>
            </a:r>
          </a:p>
        </p:txBody>
      </p:sp>
      <p:sp>
        <p:nvSpPr>
          <p:cNvPr id="216" name="Shape 216"/>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17" name="Shape 217"/>
          <p:cNvSpPr/>
          <p:nvPr>
            <p:ph type="body" idx="1"/>
          </p:nvPr>
        </p:nvSpPr>
        <p:spPr>
          <a:xfrm>
            <a:off x="406400" y="2791177"/>
            <a:ext cx="12192000" cy="6108701"/>
          </a:xfrm>
          <a:prstGeom prst="rect">
            <a:avLst/>
          </a:prstGeom>
        </p:spPr>
        <p:txBody>
          <a:bodyPr/>
          <a:lstStyle/>
          <a:p>
            <a:pPr marL="422275" indent="-422275" defTabSz="554990">
              <a:spcBef>
                <a:spcPts val="2600"/>
              </a:spcBef>
              <a:defRPr i="1" sz="3230"/>
            </a:pPr>
          </a:p>
          <a:p>
            <a:pPr marL="422275" indent="-422275" defTabSz="554990">
              <a:spcBef>
                <a:spcPts val="2600"/>
              </a:spcBef>
              <a:defRPr i="1" sz="3230"/>
            </a:pPr>
            <a:r>
              <a:t>Ruby documentation https://www.ruby-lang.org/en/</a:t>
            </a:r>
          </a:p>
          <a:p>
            <a:pPr marL="422275" indent="-422275" defTabSz="554990">
              <a:spcBef>
                <a:spcPts val="2600"/>
              </a:spcBef>
              <a:defRPr i="1" sz="3230"/>
            </a:pPr>
            <a:r>
              <a:t>Bootstrap documentation https://getbootstrap.com/</a:t>
            </a:r>
          </a:p>
          <a:p>
            <a:pPr marL="422275" indent="-422275" defTabSz="554990">
              <a:spcBef>
                <a:spcPts val="2600"/>
              </a:spcBef>
              <a:defRPr i="1" sz="3230"/>
            </a:pPr>
            <a:r>
              <a:t>Blog/Personal Website</a:t>
            </a:r>
          </a:p>
          <a:p>
            <a:pPr marL="422275" indent="-422275" defTabSz="554990">
              <a:spcBef>
                <a:spcPts val="2600"/>
              </a:spcBef>
              <a:defRPr i="1" sz="3230"/>
            </a:pPr>
            <a:r>
              <a:t>https://zachholman.com</a:t>
            </a:r>
          </a:p>
          <a:p>
            <a:pPr marL="422275" indent="-422275" defTabSz="554990">
              <a:spcBef>
                <a:spcPts val="2600"/>
              </a:spcBef>
              <a:defRPr i="1" sz="3230"/>
            </a:pPr>
            <a:r>
              <a:t>www.datalogues.com	</a:t>
            </a:r>
          </a:p>
          <a:p>
            <a:pPr marL="422275" indent="-422275" defTabSz="554990">
              <a:spcBef>
                <a:spcPts val="2600"/>
              </a:spcBef>
              <a:defRPr i="1" sz="3230"/>
            </a:pPr>
            <a:r>
              <a:rPr u="sng">
                <a:solidFill>
                  <a:schemeClr val="accent1"/>
                </a:solidFill>
                <a:hlinkClick r:id="rId2" invalidUrl="" action="" tgtFrame="" tooltip="" history="1" highlightClick="0" endSnd="0"/>
              </a:rPr>
              <a:t>https://www.chenhuijing.com/#%F0%9F%8E%AE</a:t>
            </a:r>
          </a:p>
        </p:txBody>
      </p:sp>
      <p:sp>
        <p:nvSpPr>
          <p:cNvPr id="218" name="Shape 21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9" name="Screen Shot 2018-04-07 at 2.13.03 PM.png"/>
          <p:cNvPicPr>
            <a:picLocks noChangeAspect="1"/>
          </p:cNvPicPr>
          <p:nvPr/>
        </p:nvPicPr>
        <p:blipFill>
          <a:blip r:embed="rId3">
            <a:extLst/>
          </a:blip>
          <a:stretch>
            <a:fillRect/>
          </a:stretch>
        </p:blipFill>
        <p:spPr>
          <a:xfrm>
            <a:off x="503846" y="2053905"/>
            <a:ext cx="11997108" cy="7252272"/>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21" name="Shape 221"/>
          <p:cNvSpPr/>
          <p:nvPr>
            <p:ph type="body" idx="13"/>
          </p:nvPr>
        </p:nvSpPr>
        <p:spPr>
          <a:prstGeom prst="rect">
            <a:avLst/>
          </a:prstGeom>
        </p:spPr>
        <p:txBody>
          <a:bodyPr/>
          <a:lstStyle/>
          <a:p>
            <a:pPr/>
            <a:r>
              <a:t>Create a blog with jekyll</a:t>
            </a:r>
          </a:p>
        </p:txBody>
      </p:sp>
      <p:sp>
        <p:nvSpPr>
          <p:cNvPr id="222" name="Shape 222"/>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23" name="Shape 223"/>
          <p:cNvSpPr/>
          <p:nvPr>
            <p:ph type="body" idx="1"/>
          </p:nvPr>
        </p:nvSpPr>
        <p:spPr>
          <a:xfrm>
            <a:off x="406400" y="2791177"/>
            <a:ext cx="12192000" cy="6108701"/>
          </a:xfrm>
          <a:prstGeom prst="rect">
            <a:avLst/>
          </a:prstGeom>
        </p:spPr>
        <p:txBody>
          <a:bodyPr/>
          <a:lstStyle/>
          <a:p>
            <a:pPr marL="422275" indent="-422275" defTabSz="554990">
              <a:spcBef>
                <a:spcPts val="2600"/>
              </a:spcBef>
              <a:defRPr i="1" sz="3230"/>
            </a:pPr>
          </a:p>
          <a:p>
            <a:pPr marL="422275" indent="-422275" defTabSz="554990">
              <a:spcBef>
                <a:spcPts val="2600"/>
              </a:spcBef>
              <a:defRPr i="1" sz="3230"/>
            </a:pPr>
            <a:r>
              <a:t>Ruby documentation https://www.ruby-lang.org/en/</a:t>
            </a:r>
          </a:p>
          <a:p>
            <a:pPr marL="422275" indent="-422275" defTabSz="554990">
              <a:spcBef>
                <a:spcPts val="2600"/>
              </a:spcBef>
              <a:defRPr i="1" sz="3230"/>
            </a:pPr>
            <a:r>
              <a:t>Bootstrap documentation https://getbootstrap.com/</a:t>
            </a:r>
          </a:p>
          <a:p>
            <a:pPr marL="422275" indent="-422275" defTabSz="554990">
              <a:spcBef>
                <a:spcPts val="2600"/>
              </a:spcBef>
              <a:defRPr i="1" sz="3230"/>
            </a:pPr>
            <a:r>
              <a:t>Blog/Personal Website</a:t>
            </a:r>
          </a:p>
          <a:p>
            <a:pPr marL="422275" indent="-422275" defTabSz="554990">
              <a:spcBef>
                <a:spcPts val="2600"/>
              </a:spcBef>
              <a:defRPr i="1" sz="3230"/>
            </a:pPr>
            <a:r>
              <a:t>https://zachholman.com</a:t>
            </a:r>
          </a:p>
          <a:p>
            <a:pPr marL="422275" indent="-422275" defTabSz="554990">
              <a:spcBef>
                <a:spcPts val="2600"/>
              </a:spcBef>
              <a:defRPr i="1" sz="3230"/>
            </a:pPr>
            <a:r>
              <a:t>www.datalogues.com	</a:t>
            </a:r>
          </a:p>
          <a:p>
            <a:pPr marL="422275" indent="-422275" defTabSz="554990">
              <a:spcBef>
                <a:spcPts val="2600"/>
              </a:spcBef>
              <a:defRPr i="1" sz="3230"/>
            </a:pPr>
            <a:r>
              <a:rPr u="sng">
                <a:solidFill>
                  <a:schemeClr val="accent1"/>
                </a:solidFill>
                <a:hlinkClick r:id="rId2" invalidUrl="" action="" tgtFrame="" tooltip="" history="1" highlightClick="0" endSnd="0"/>
              </a:rPr>
              <a:t>https://www.chenhuijing.com/#%F0%9F%8E%AE</a:t>
            </a:r>
          </a:p>
        </p:txBody>
      </p:sp>
      <p:sp>
        <p:nvSpPr>
          <p:cNvPr id="224" name="Shape 22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5" name="Screen Shot 2018-04-07 at 2.13.12 PM.png"/>
          <p:cNvPicPr>
            <a:picLocks noChangeAspect="1"/>
          </p:cNvPicPr>
          <p:nvPr/>
        </p:nvPicPr>
        <p:blipFill>
          <a:blip r:embed="rId3">
            <a:extLst/>
          </a:blip>
          <a:stretch>
            <a:fillRect/>
          </a:stretch>
        </p:blipFill>
        <p:spPr>
          <a:xfrm>
            <a:off x="406399" y="2274636"/>
            <a:ext cx="11176001" cy="7058528"/>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27" name="Shape 227"/>
          <p:cNvSpPr/>
          <p:nvPr>
            <p:ph type="body" idx="13"/>
          </p:nvPr>
        </p:nvSpPr>
        <p:spPr>
          <a:prstGeom prst="rect">
            <a:avLst/>
          </a:prstGeom>
        </p:spPr>
        <p:txBody>
          <a:bodyPr/>
          <a:lstStyle/>
          <a:p>
            <a:pPr/>
            <a:r>
              <a:t>Create a blog with jekyll</a:t>
            </a:r>
          </a:p>
        </p:txBody>
      </p:sp>
      <p:sp>
        <p:nvSpPr>
          <p:cNvPr id="228" name="Shape 228"/>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29" name="Shape 229"/>
          <p:cNvSpPr/>
          <p:nvPr>
            <p:ph type="body" idx="1"/>
          </p:nvPr>
        </p:nvSpPr>
        <p:spPr>
          <a:xfrm>
            <a:off x="406400" y="2791177"/>
            <a:ext cx="12192000" cy="6108701"/>
          </a:xfrm>
          <a:prstGeom prst="rect">
            <a:avLst/>
          </a:prstGeom>
        </p:spPr>
        <p:txBody>
          <a:bodyPr/>
          <a:lstStyle/>
          <a:p>
            <a:pPr marL="422275" indent="-422275" defTabSz="554990">
              <a:spcBef>
                <a:spcPts val="2600"/>
              </a:spcBef>
              <a:defRPr i="1" sz="3230"/>
            </a:pPr>
          </a:p>
          <a:p>
            <a:pPr marL="422275" indent="-422275" defTabSz="554990">
              <a:spcBef>
                <a:spcPts val="2600"/>
              </a:spcBef>
              <a:defRPr i="1" sz="3230"/>
            </a:pPr>
            <a:r>
              <a:t>Ruby documentation https://www.ruby-lang.org/en/</a:t>
            </a:r>
          </a:p>
          <a:p>
            <a:pPr marL="422275" indent="-422275" defTabSz="554990">
              <a:spcBef>
                <a:spcPts val="2600"/>
              </a:spcBef>
              <a:defRPr i="1" sz="3230"/>
            </a:pPr>
            <a:r>
              <a:t>Bootstrap documentation https://getbootstrap.com/</a:t>
            </a:r>
          </a:p>
          <a:p>
            <a:pPr marL="422275" indent="-422275" defTabSz="554990">
              <a:spcBef>
                <a:spcPts val="2600"/>
              </a:spcBef>
              <a:defRPr i="1" sz="3230"/>
            </a:pPr>
            <a:r>
              <a:t>Blog/Personal Website</a:t>
            </a:r>
          </a:p>
          <a:p>
            <a:pPr marL="422275" indent="-422275" defTabSz="554990">
              <a:spcBef>
                <a:spcPts val="2600"/>
              </a:spcBef>
              <a:defRPr i="1" sz="3230"/>
            </a:pPr>
            <a:r>
              <a:t>https://zachholman.com</a:t>
            </a:r>
          </a:p>
          <a:p>
            <a:pPr marL="422275" indent="-422275" defTabSz="554990">
              <a:spcBef>
                <a:spcPts val="2600"/>
              </a:spcBef>
              <a:defRPr i="1" sz="3230"/>
            </a:pPr>
            <a:r>
              <a:t>www.datalogues.com	</a:t>
            </a:r>
          </a:p>
          <a:p>
            <a:pPr marL="422275" indent="-422275" defTabSz="554990">
              <a:spcBef>
                <a:spcPts val="2600"/>
              </a:spcBef>
              <a:defRPr i="1" sz="3230"/>
            </a:pPr>
            <a:r>
              <a:rPr u="sng">
                <a:solidFill>
                  <a:schemeClr val="accent1"/>
                </a:solidFill>
                <a:hlinkClick r:id="rId2" invalidUrl="" action="" tgtFrame="" tooltip="" history="1" highlightClick="0" endSnd="0"/>
              </a:rPr>
              <a:t>https://www.chenhuijing.com/#%F0%9F%8E%AE</a:t>
            </a:r>
          </a:p>
        </p:txBody>
      </p:sp>
      <p:sp>
        <p:nvSpPr>
          <p:cNvPr id="230" name="Shape 23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1" name="Screen Shot 2018-04-07 at 2.13.19 PM.png"/>
          <p:cNvPicPr>
            <a:picLocks noChangeAspect="1"/>
          </p:cNvPicPr>
          <p:nvPr/>
        </p:nvPicPr>
        <p:blipFill>
          <a:blip r:embed="rId3">
            <a:extLst/>
          </a:blip>
          <a:stretch>
            <a:fillRect/>
          </a:stretch>
        </p:blipFill>
        <p:spPr>
          <a:xfrm>
            <a:off x="444205" y="2126398"/>
            <a:ext cx="11570774" cy="7188257"/>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33" name="Shape 233"/>
          <p:cNvSpPr/>
          <p:nvPr>
            <p:ph type="body" idx="13"/>
          </p:nvPr>
        </p:nvSpPr>
        <p:spPr>
          <a:prstGeom prst="rect">
            <a:avLst/>
          </a:prstGeom>
        </p:spPr>
        <p:txBody>
          <a:bodyPr/>
          <a:lstStyle/>
          <a:p>
            <a:pPr/>
            <a:r>
              <a:t>Create a blog with jekyll</a:t>
            </a:r>
          </a:p>
        </p:txBody>
      </p:sp>
      <p:sp>
        <p:nvSpPr>
          <p:cNvPr id="234" name="Shape 234"/>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35" name="Shape 235"/>
          <p:cNvSpPr/>
          <p:nvPr>
            <p:ph type="body" idx="1"/>
          </p:nvPr>
        </p:nvSpPr>
        <p:spPr>
          <a:xfrm>
            <a:off x="406400" y="2791177"/>
            <a:ext cx="12192000" cy="6108701"/>
          </a:xfrm>
          <a:prstGeom prst="rect">
            <a:avLst/>
          </a:prstGeom>
        </p:spPr>
        <p:txBody>
          <a:bodyPr/>
          <a:lstStyle/>
          <a:p>
            <a:pPr marL="422275" indent="-422275" defTabSz="554990">
              <a:spcBef>
                <a:spcPts val="2600"/>
              </a:spcBef>
              <a:defRPr sz="3230"/>
            </a:pPr>
            <a:r>
              <a:t>Documentation Sites</a:t>
            </a:r>
          </a:p>
          <a:p>
            <a:pPr lvl="1" marL="844550" indent="-422275" defTabSz="554990">
              <a:spcBef>
                <a:spcPts val="2600"/>
              </a:spcBef>
              <a:defRPr sz="3230"/>
            </a:pPr>
            <a:r>
              <a:t>Ruby </a:t>
            </a:r>
            <a:r>
              <a:rPr u="sng">
                <a:solidFill>
                  <a:schemeClr val="accent1"/>
                </a:solidFill>
                <a:hlinkClick r:id="rId2" invalidUrl="" action="" tgtFrame="" tooltip="" history="1" highlightClick="0" endSnd="0"/>
              </a:rPr>
              <a:t>https://www.ruby-lang.org/en/</a:t>
            </a:r>
          </a:p>
          <a:p>
            <a:pPr lvl="1" marL="844550" indent="-422275" defTabSz="554990">
              <a:spcBef>
                <a:spcPts val="2600"/>
              </a:spcBef>
              <a:defRPr sz="3230"/>
            </a:pPr>
            <a:r>
              <a:t>Bootstrap </a:t>
            </a:r>
            <a:r>
              <a:rPr u="sng">
                <a:solidFill>
                  <a:schemeClr val="accent1"/>
                </a:solidFill>
                <a:hlinkClick r:id="rId3" invalidUrl="" action="" tgtFrame="" tooltip="" history="1" highlightClick="0" endSnd="0"/>
              </a:rPr>
              <a:t>https://getbootstrap.com/</a:t>
            </a:r>
          </a:p>
          <a:p>
            <a:pPr marL="422275" indent="-422275" defTabSz="554990">
              <a:spcBef>
                <a:spcPts val="2600"/>
              </a:spcBef>
              <a:defRPr sz="3230"/>
            </a:pPr>
            <a:r>
              <a:t>Blogs/Personal Websites</a:t>
            </a:r>
          </a:p>
          <a:p>
            <a:pPr lvl="1" marL="844550" indent="-422275" defTabSz="554990">
              <a:spcBef>
                <a:spcPts val="2600"/>
              </a:spcBef>
              <a:defRPr sz="3230"/>
            </a:pPr>
            <a:r>
              <a:rPr u="sng">
                <a:solidFill>
                  <a:schemeClr val="accent1"/>
                </a:solidFill>
                <a:hlinkClick r:id="rId4" invalidUrl="" action="" tgtFrame="" tooltip="" history="1" highlightClick="0" endSnd="0"/>
              </a:rPr>
              <a:t>https://zachholman.com</a:t>
            </a:r>
          </a:p>
          <a:p>
            <a:pPr lvl="1" marL="844550" indent="-422275" defTabSz="554990">
              <a:spcBef>
                <a:spcPts val="2600"/>
              </a:spcBef>
              <a:defRPr sz="3230"/>
            </a:pPr>
            <a:r>
              <a:rPr u="sng">
                <a:solidFill>
                  <a:schemeClr val="accent1"/>
                </a:solidFill>
                <a:hlinkClick r:id="rId5" invalidUrl="" action="" tgtFrame="" tooltip="" history="1" highlightClick="0" endSnd="0"/>
              </a:rPr>
              <a:t>www.datalogues.com</a:t>
            </a:r>
            <a:r>
              <a:t>	(Monica’s blog!)</a:t>
            </a:r>
          </a:p>
          <a:p>
            <a:pPr lvl="1" marL="844550" indent="-422275" defTabSz="554990">
              <a:spcBef>
                <a:spcPts val="2600"/>
              </a:spcBef>
              <a:defRPr sz="3230"/>
            </a:pPr>
            <a:r>
              <a:rPr u="sng">
                <a:solidFill>
                  <a:schemeClr val="accent1"/>
                </a:solidFill>
                <a:hlinkClick r:id="rId6" invalidUrl="" action="" tgtFrame="" tooltip="" history="1" highlightClick="0" endSnd="0"/>
              </a:rPr>
              <a:t>https://www.chenhuijing.com/</a:t>
            </a:r>
          </a:p>
        </p:txBody>
      </p:sp>
      <p:sp>
        <p:nvSpPr>
          <p:cNvPr id="236" name="Shape 23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238" name="Confused The Simpsons GIF-original.mp4"/>
          <p:cNvPicPr>
            <a:picLocks noChangeAspect="0"/>
          </p:cNvPicPr>
          <p:nvPr>
            <a:videoFile r:link="rId3"/>
            <p:extLst>
              <p:ext uri="{DAA4B4D4-6D71-4841-9C94-3DE7FCFB9230}">
                <p14:media xmlns:p14="http://schemas.microsoft.com/office/powerpoint/2010/main" r:embed="rId4"/>
              </p:ext>
            </p:extLst>
          </p:nvPr>
        </p:nvPicPr>
        <p:blipFill>
          <a:blip r:embed="rId5">
            <a:extLst/>
          </a:blip>
          <a:stretch>
            <a:fillRect/>
          </a:stretch>
        </p:blipFill>
        <p:spPr>
          <a:xfrm>
            <a:off x="-31929" y="-34709"/>
            <a:ext cx="13004801" cy="9753601"/>
          </a:xfrm>
          <a:prstGeom prst="rect">
            <a:avLst/>
          </a:prstGeom>
          <a:ln w="12700">
            <a:miter lim="400000"/>
          </a:ln>
        </p:spPr>
      </p:pic>
      <p:sp>
        <p:nvSpPr>
          <p:cNvPr id="239" name="Shape 239"/>
          <p:cNvSpPr/>
          <p:nvPr>
            <p:ph type="title"/>
          </p:nvPr>
        </p:nvSpPr>
        <p:spPr>
          <a:prstGeom prst="rect">
            <a:avLst/>
          </a:prstGeom>
        </p:spPr>
        <p:txBody>
          <a:bodyPr/>
          <a:lstStyle>
            <a:lvl1pPr>
              <a:defRPr>
                <a:solidFill>
                  <a:srgbClr val="FFFFFF"/>
                </a:solidFill>
              </a:defRPr>
            </a:lvl1pPr>
          </a:lstStyle>
          <a:p>
            <a:pPr/>
            <a:r>
              <a:t>INSTALLATION FEST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500000" fill="hold"/>
                                        <p:tgtEl>
                                          <p:spTgt spid="238"/>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38"/>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43" name="Shape 243"/>
          <p:cNvSpPr/>
          <p:nvPr>
            <p:ph type="body" idx="13"/>
          </p:nvPr>
        </p:nvSpPr>
        <p:spPr>
          <a:prstGeom prst="rect">
            <a:avLst/>
          </a:prstGeom>
        </p:spPr>
        <p:txBody>
          <a:bodyPr/>
          <a:lstStyle/>
          <a:p>
            <a:pPr/>
            <a:r>
              <a:t>Create a blog with jekyll</a:t>
            </a:r>
          </a:p>
        </p:txBody>
      </p:sp>
      <p:sp>
        <p:nvSpPr>
          <p:cNvPr id="244" name="Shape 244"/>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45" name="Shape 245"/>
          <p:cNvSpPr/>
          <p:nvPr>
            <p:ph type="body" idx="1"/>
          </p:nvPr>
        </p:nvSpPr>
        <p:spPr>
          <a:xfrm>
            <a:off x="406400" y="2791177"/>
            <a:ext cx="12192000" cy="6108701"/>
          </a:xfrm>
          <a:prstGeom prst="rect">
            <a:avLst/>
          </a:prstGeom>
        </p:spPr>
        <p:txBody>
          <a:bodyPr/>
          <a:lstStyle/>
          <a:p>
            <a:pPr marL="660400" indent="-660400">
              <a:buClrTx/>
              <a:buSzPct val="100000"/>
              <a:buFontTx/>
              <a:buAutoNum type="arabicPeriod" startAt="1"/>
            </a:pPr>
            <a:r>
              <a:t>Open Command Line</a:t>
            </a:r>
          </a:p>
          <a:p>
            <a:pPr marL="660400" indent="-660400">
              <a:buClrTx/>
              <a:buSzPct val="100000"/>
              <a:buFontTx/>
              <a:buAutoNum type="arabicPeriod" startAt="1"/>
            </a:pPr>
            <a:r>
              <a:t>Install git from </a:t>
            </a:r>
            <a:r>
              <a:rPr u="sng">
                <a:solidFill>
                  <a:schemeClr val="accent1"/>
                </a:solidFill>
                <a:hlinkClick r:id="rId3" invalidUrl="" action="" tgtFrame="" tooltip="" history="1" highlightClick="0" endSnd="0"/>
              </a:rPr>
              <a:t>https://git-scm.com/downloads</a:t>
            </a:r>
          </a:p>
          <a:p>
            <a:pPr marL="660400" indent="-660400">
              <a:buClrTx/>
              <a:buSzPct val="100000"/>
              <a:buFontTx/>
              <a:buAutoNum type="arabicPeriod" startAt="1"/>
              <a:defRPr i="1"/>
            </a:pPr>
            <a:r>
              <a:rPr i="0"/>
              <a:t>Confirm installation by running: </a:t>
            </a:r>
          </a:p>
          <a:p>
            <a:pPr marL="405279" indent="-405279" defTabSz="457200">
              <a:spcBef>
                <a:spcPts val="0"/>
              </a:spcBef>
              <a:buChar char="‣"/>
              <a:defRPr sz="2800">
                <a:solidFill>
                  <a:srgbClr val="333344"/>
                </a:solidFill>
                <a:latin typeface="Monaco"/>
                <a:ea typeface="Monaco"/>
                <a:cs typeface="Monaco"/>
                <a:sym typeface="Monaco"/>
              </a:defRPr>
            </a:pPr>
            <a:r>
              <a:t>$ git —</a:t>
            </a:r>
            <a:r>
              <a:rPr>
                <a:solidFill>
                  <a:srgbClr val="3B5BB5"/>
                </a:solidFill>
              </a:rPr>
              <a:t>version</a:t>
            </a:r>
          </a:p>
        </p:txBody>
      </p:sp>
      <p:sp>
        <p:nvSpPr>
          <p:cNvPr id="246" name="Shape 24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50" name="Shape 250"/>
          <p:cNvSpPr/>
          <p:nvPr>
            <p:ph type="body" idx="13"/>
          </p:nvPr>
        </p:nvSpPr>
        <p:spPr>
          <a:prstGeom prst="rect">
            <a:avLst/>
          </a:prstGeom>
        </p:spPr>
        <p:txBody>
          <a:bodyPr/>
          <a:lstStyle/>
          <a:p>
            <a:pPr/>
            <a:r>
              <a:t>Create a blog with jekyll</a:t>
            </a:r>
          </a:p>
        </p:txBody>
      </p:sp>
      <p:sp>
        <p:nvSpPr>
          <p:cNvPr id="251" name="Shape 251"/>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52" name="Shape 252"/>
          <p:cNvSpPr/>
          <p:nvPr>
            <p:ph type="body" idx="1"/>
          </p:nvPr>
        </p:nvSpPr>
        <p:spPr>
          <a:xfrm>
            <a:off x="406400" y="2791177"/>
            <a:ext cx="12192000" cy="6108701"/>
          </a:xfrm>
          <a:prstGeom prst="rect">
            <a:avLst/>
          </a:prstGeom>
        </p:spPr>
        <p:txBody>
          <a:bodyPr/>
          <a:lstStyle/>
          <a:p>
            <a:pPr/>
            <a:r>
              <a:t>Configure git with </a:t>
            </a:r>
            <a:r>
              <a:rPr>
                <a:solidFill>
                  <a:schemeClr val="accent1">
                    <a:hueOff val="262910"/>
                    <a:satOff val="3867"/>
                    <a:lumOff val="-18039"/>
                  </a:schemeClr>
                </a:solidFill>
                <a:latin typeface="Avenir Next Demi Bold"/>
                <a:ea typeface="Avenir Next Demi Bold"/>
                <a:cs typeface="Avenir Next Demi Bold"/>
                <a:sym typeface="Avenir Next Demi Bold"/>
              </a:rPr>
              <a:t>your</a:t>
            </a:r>
            <a:r>
              <a:rPr>
                <a:latin typeface="Avenir Next Demi Bold"/>
                <a:ea typeface="Avenir Next Demi Bold"/>
                <a:cs typeface="Avenir Next Demi Bold"/>
                <a:sym typeface="Avenir Next Demi Bold"/>
              </a:rPr>
              <a:t> </a:t>
            </a:r>
            <a:r>
              <a:t>name and e-mail address.</a:t>
            </a:r>
          </a:p>
          <a:p>
            <a:pPr marL="0" indent="0" defTabSz="457200">
              <a:spcBef>
                <a:spcPts val="0"/>
              </a:spcBef>
              <a:buClrTx/>
              <a:buSzTx/>
              <a:buFontTx/>
              <a:buNone/>
              <a:defRPr sz="2800">
                <a:solidFill>
                  <a:srgbClr val="8C868F"/>
                </a:solidFill>
                <a:latin typeface="Monaco"/>
                <a:ea typeface="Monaco"/>
                <a:cs typeface="Monaco"/>
                <a:sym typeface="Monaco"/>
              </a:defRPr>
            </a:pPr>
            <a:r>
              <a:rPr>
                <a:solidFill>
                  <a:srgbClr val="333344"/>
                </a:solidFill>
              </a:rPr>
              <a:t>$ git config </a:t>
            </a:r>
            <a:r>
              <a:t>--global user.name "John Doe"</a:t>
            </a:r>
            <a:endParaRPr>
              <a:solidFill>
                <a:srgbClr val="333344"/>
              </a:solidFill>
            </a:endParaRPr>
          </a:p>
          <a:p>
            <a:pPr marL="0" indent="0" defTabSz="457200">
              <a:spcBef>
                <a:spcPts val="0"/>
              </a:spcBef>
              <a:buClrTx/>
              <a:buSzTx/>
              <a:buFontTx/>
              <a:buNone/>
              <a:defRPr sz="2800">
                <a:solidFill>
                  <a:srgbClr val="8C868F"/>
                </a:solidFill>
                <a:latin typeface="Monaco"/>
                <a:ea typeface="Monaco"/>
                <a:cs typeface="Monaco"/>
                <a:sym typeface="Monaco"/>
              </a:defRPr>
            </a:pPr>
            <a:r>
              <a:rPr>
                <a:solidFill>
                  <a:srgbClr val="333344"/>
                </a:solidFill>
              </a:rPr>
              <a:t>$ git config </a:t>
            </a:r>
            <a:r>
              <a:t>--global user.email </a:t>
            </a:r>
            <a:r>
              <a:rPr u="sng">
                <a:solidFill>
                  <a:schemeClr val="accent1"/>
                </a:solidFill>
                <a:hlinkClick r:id="rId3" invalidUrl="" action="" tgtFrame="" tooltip="" history="1" highlightClick="0" endSnd="0"/>
              </a:rPr>
              <a:t>johndoe@example.com</a:t>
            </a:r>
          </a:p>
          <a:p>
            <a:pPr marL="0" indent="0" defTabSz="457200">
              <a:spcBef>
                <a:spcPts val="0"/>
              </a:spcBef>
              <a:buClrTx/>
              <a:buSzTx/>
              <a:buFontTx/>
              <a:buNone/>
              <a:defRPr sz="2800">
                <a:solidFill>
                  <a:srgbClr val="8C868F"/>
                </a:solidFill>
                <a:latin typeface="Monaco"/>
                <a:ea typeface="Monaco"/>
                <a:cs typeface="Monaco"/>
                <a:sym typeface="Monaco"/>
              </a:defRPr>
            </a:pPr>
          </a:p>
          <a:p>
            <a:pPr marL="0" indent="0" defTabSz="457200">
              <a:spcBef>
                <a:spcPts val="0"/>
              </a:spcBef>
              <a:buClrTx/>
              <a:buSzTx/>
              <a:buFontTx/>
              <a:buNone/>
              <a:defRPr sz="2800">
                <a:solidFill>
                  <a:srgbClr val="8C868F"/>
                </a:solidFill>
                <a:latin typeface="Monaco"/>
                <a:ea typeface="Monaco"/>
                <a:cs typeface="Monaco"/>
                <a:sym typeface="Monaco"/>
              </a:defRPr>
            </a:pPr>
          </a:p>
          <a:p>
            <a:pPr marL="0" indent="0" defTabSz="457200">
              <a:spcBef>
                <a:spcPts val="0"/>
              </a:spcBef>
              <a:buClrTx/>
              <a:buSzTx/>
              <a:buFontTx/>
              <a:buNone/>
              <a:defRPr sz="2800">
                <a:solidFill>
                  <a:srgbClr val="8C868F"/>
                </a:solidFill>
                <a:latin typeface="Monaco"/>
                <a:ea typeface="Monaco"/>
                <a:cs typeface="Monaco"/>
                <a:sym typeface="Monaco"/>
              </a:defRPr>
            </a:pPr>
            <a:r>
              <a:t>Use the same e-mail that is associated with your GitHub account. </a:t>
            </a:r>
          </a:p>
          <a:p>
            <a:pPr marL="0" indent="0" defTabSz="457200">
              <a:spcBef>
                <a:spcPts val="0"/>
              </a:spcBef>
              <a:buClrTx/>
              <a:buSzTx/>
              <a:buFontTx/>
              <a:buNone/>
              <a:defRPr sz="2800">
                <a:solidFill>
                  <a:srgbClr val="8C868F"/>
                </a:solidFill>
                <a:latin typeface="Monaco"/>
                <a:ea typeface="Monaco"/>
                <a:cs typeface="Monaco"/>
                <a:sym typeface="Monaco"/>
              </a:defRPr>
            </a:pPr>
          </a:p>
        </p:txBody>
      </p:sp>
      <p:sp>
        <p:nvSpPr>
          <p:cNvPr id="253" name="Shape 25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57" name="Shape 257"/>
          <p:cNvSpPr/>
          <p:nvPr>
            <p:ph type="body" idx="13"/>
          </p:nvPr>
        </p:nvSpPr>
        <p:spPr>
          <a:prstGeom prst="rect">
            <a:avLst/>
          </a:prstGeom>
        </p:spPr>
        <p:txBody>
          <a:bodyPr/>
          <a:lstStyle/>
          <a:p>
            <a:pPr/>
            <a:r>
              <a:t>Create a blog with jekyll</a:t>
            </a:r>
          </a:p>
        </p:txBody>
      </p:sp>
      <p:sp>
        <p:nvSpPr>
          <p:cNvPr id="258" name="Shape 258"/>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59" name="Shape 259"/>
          <p:cNvSpPr/>
          <p:nvPr>
            <p:ph type="body" idx="1"/>
          </p:nvPr>
        </p:nvSpPr>
        <p:spPr>
          <a:xfrm>
            <a:off x="406400" y="2791177"/>
            <a:ext cx="12192000" cy="6108701"/>
          </a:xfrm>
          <a:prstGeom prst="rect">
            <a:avLst/>
          </a:prstGeom>
        </p:spPr>
        <p:txBody>
          <a:bodyPr/>
          <a:lstStyle/>
          <a:p>
            <a:pPr marL="408940" indent="-408940" defTabSz="537463">
              <a:spcBef>
                <a:spcPts val="2500"/>
              </a:spcBef>
              <a:defRPr sz="3128"/>
            </a:pPr>
            <a:r>
              <a:t>Install Ruby </a:t>
            </a:r>
          </a:p>
          <a:p>
            <a:pPr marL="408940" indent="-408940" defTabSz="537463">
              <a:spcBef>
                <a:spcPts val="2500"/>
              </a:spcBef>
              <a:defRPr sz="3128"/>
            </a:pPr>
            <a:r>
              <a:t>On Windows:</a:t>
            </a:r>
          </a:p>
          <a:p>
            <a:pPr lvl="1" marL="817880" indent="-408940" defTabSz="537463">
              <a:spcBef>
                <a:spcPts val="2500"/>
              </a:spcBef>
              <a:defRPr sz="3128"/>
            </a:pPr>
            <a:r>
              <a:t>Use </a:t>
            </a:r>
            <a:r>
              <a:rPr u="sng">
                <a:solidFill>
                  <a:schemeClr val="accent1"/>
                </a:solidFill>
                <a:hlinkClick r:id="rId3" invalidUrl="" action="" tgtFrame="" tooltip="" history="1" highlightClick="0" endSnd="0"/>
              </a:rPr>
              <a:t>RubyInstaller</a:t>
            </a:r>
            <a:r>
              <a:t> </a:t>
            </a:r>
          </a:p>
          <a:p>
            <a:pPr marL="408940" indent="-408940" defTabSz="537463">
              <a:spcBef>
                <a:spcPts val="2500"/>
              </a:spcBef>
              <a:defRPr sz="3128"/>
            </a:pPr>
            <a:r>
              <a:t>On Mac:</a:t>
            </a:r>
          </a:p>
          <a:p>
            <a:pPr lvl="1" marL="817880" indent="-408940" defTabSz="537463">
              <a:spcBef>
                <a:spcPts val="2500"/>
              </a:spcBef>
              <a:defRPr sz="3128"/>
            </a:pPr>
            <a:r>
              <a:t>By default Ruby may be installed depending on OS. If not:</a:t>
            </a:r>
          </a:p>
          <a:p>
            <a:pPr lvl="6" marL="0" indent="1261872" defTabSz="420623">
              <a:spcBef>
                <a:spcPts val="0"/>
              </a:spcBef>
              <a:buClrTx/>
              <a:buSzTx/>
              <a:buFontTx/>
              <a:buNone/>
              <a:defRPr sz="2576">
                <a:solidFill>
                  <a:srgbClr val="333344"/>
                </a:solidFill>
                <a:latin typeface="Monaco"/>
                <a:ea typeface="Monaco"/>
                <a:cs typeface="Monaco"/>
                <a:sym typeface="Monaco"/>
              </a:defRPr>
            </a:pPr>
            <a:r>
              <a:t>$ brew install ruby</a:t>
            </a:r>
          </a:p>
          <a:p>
            <a:pPr marL="0" indent="0" defTabSz="420623">
              <a:spcBef>
                <a:spcPts val="0"/>
              </a:spcBef>
              <a:buClrTx/>
              <a:buSzTx/>
              <a:buFontTx/>
              <a:buNone/>
              <a:defRPr sz="2576">
                <a:solidFill>
                  <a:srgbClr val="333344"/>
                </a:solidFill>
                <a:latin typeface="Monaco"/>
                <a:ea typeface="Monaco"/>
                <a:cs typeface="Monaco"/>
                <a:sym typeface="Monaco"/>
              </a:defRPr>
            </a:pPr>
          </a:p>
          <a:p>
            <a:pPr marL="0" indent="0" defTabSz="420623">
              <a:spcBef>
                <a:spcPts val="0"/>
              </a:spcBef>
              <a:buClrTx/>
              <a:buSzTx/>
              <a:buFontTx/>
              <a:buNone/>
              <a:defRPr sz="2576">
                <a:solidFill>
                  <a:srgbClr val="333344"/>
                </a:solidFill>
                <a:latin typeface="Monaco"/>
                <a:ea typeface="Monaco"/>
                <a:cs typeface="Monaco"/>
                <a:sym typeface="Monaco"/>
              </a:defRPr>
            </a:pPr>
          </a:p>
        </p:txBody>
      </p:sp>
      <p:sp>
        <p:nvSpPr>
          <p:cNvPr id="260" name="Shape 26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64" name="Shape 264"/>
          <p:cNvSpPr/>
          <p:nvPr>
            <p:ph type="body" idx="13"/>
          </p:nvPr>
        </p:nvSpPr>
        <p:spPr>
          <a:prstGeom prst="rect">
            <a:avLst/>
          </a:prstGeom>
        </p:spPr>
        <p:txBody>
          <a:bodyPr/>
          <a:lstStyle/>
          <a:p>
            <a:pPr/>
            <a:r>
              <a:t>Create a blog with jekyll</a:t>
            </a:r>
          </a:p>
        </p:txBody>
      </p:sp>
      <p:sp>
        <p:nvSpPr>
          <p:cNvPr id="265" name="Shape 265"/>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66" name="Shape 266"/>
          <p:cNvSpPr/>
          <p:nvPr>
            <p:ph type="body" idx="1"/>
          </p:nvPr>
        </p:nvSpPr>
        <p:spPr>
          <a:xfrm>
            <a:off x="406400" y="2791177"/>
            <a:ext cx="12192000" cy="6108701"/>
          </a:xfrm>
          <a:prstGeom prst="rect">
            <a:avLst/>
          </a:prstGeom>
        </p:spPr>
        <p:txBody>
          <a:bodyPr/>
          <a:lstStyle/>
          <a:p>
            <a:pPr/>
            <a:r>
              <a:t>On </a:t>
            </a:r>
            <a:r>
              <a:rPr u="sng">
                <a:solidFill>
                  <a:schemeClr val="accent1"/>
                </a:solidFill>
                <a:hlinkClick r:id="rId2" invalidUrl="" action="" tgtFrame="" tooltip="" history="1" highlightClick="0" endSnd="0"/>
              </a:rPr>
              <a:t>GitHub.com</a:t>
            </a:r>
            <a:r>
              <a:t> fork this repository </a:t>
            </a:r>
            <a:r>
              <a:rPr u="sng">
                <a:solidFill>
                  <a:schemeClr val="accent1"/>
                </a:solidFill>
                <a:hlinkClick r:id="rId3" invalidUrl="" action="" tgtFrame="" tooltip="" history="1" highlightClick="0" endSnd="0"/>
              </a:rPr>
              <a:t>https://github.com/M0nica/dactl</a:t>
            </a:r>
          </a:p>
          <a:p>
            <a:pPr/>
            <a:r>
              <a:t>On command line:</a:t>
            </a:r>
          </a:p>
          <a:p>
            <a:pPr lvl="1"/>
            <a:r>
              <a:t>Git clone </a:t>
            </a:r>
            <a:r>
              <a:rPr u="sng">
                <a:solidFill>
                  <a:schemeClr val="accent1"/>
                </a:solidFill>
                <a:hlinkClick r:id="rId4" invalidUrl="" action="" tgtFrame="" tooltip="" history="1" highlightClick="0" endSnd="0"/>
              </a:rPr>
              <a:t>https://github.com/YOUR_USERNAME/dactl</a:t>
            </a:r>
          </a:p>
          <a:p>
            <a:pPr lvl="1"/>
            <a:r>
              <a:t>Note: GitHub may prompt you to login with your credentials. </a:t>
            </a:r>
          </a:p>
        </p:txBody>
      </p:sp>
      <p:sp>
        <p:nvSpPr>
          <p:cNvPr id="267" name="Shape 26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69" name="Shape 269"/>
          <p:cNvSpPr/>
          <p:nvPr>
            <p:ph type="body" idx="13"/>
          </p:nvPr>
        </p:nvSpPr>
        <p:spPr>
          <a:prstGeom prst="rect">
            <a:avLst/>
          </a:prstGeom>
        </p:spPr>
        <p:txBody>
          <a:bodyPr/>
          <a:lstStyle/>
          <a:p>
            <a:pPr/>
            <a:r>
              <a:t>Create a blog with jekyll</a:t>
            </a:r>
          </a:p>
        </p:txBody>
      </p:sp>
      <p:sp>
        <p:nvSpPr>
          <p:cNvPr id="270" name="Shape 270"/>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71" name="Shape 271"/>
          <p:cNvSpPr/>
          <p:nvPr>
            <p:ph type="body" idx="1"/>
          </p:nvPr>
        </p:nvSpPr>
        <p:spPr>
          <a:xfrm>
            <a:off x="406400" y="2791177"/>
            <a:ext cx="12192000" cy="6108701"/>
          </a:xfrm>
          <a:prstGeom prst="rect">
            <a:avLst/>
          </a:prstGeom>
        </p:spPr>
        <p:txBody>
          <a:bodyPr/>
          <a:lstStyle/>
          <a:p>
            <a:pPr/>
            <a:r>
              <a:t>On </a:t>
            </a:r>
            <a:r>
              <a:rPr u="sng">
                <a:solidFill>
                  <a:schemeClr val="accent1"/>
                </a:solidFill>
                <a:hlinkClick r:id="rId2" invalidUrl="" action="" tgtFrame="" tooltip="" history="1" highlightClick="0" endSnd="0"/>
              </a:rPr>
              <a:t>GitHub.com</a:t>
            </a:r>
            <a:r>
              <a:t> fork this repository </a:t>
            </a:r>
            <a:r>
              <a:rPr u="sng">
                <a:solidFill>
                  <a:schemeClr val="accent1"/>
                </a:solidFill>
                <a:hlinkClick r:id="rId3" invalidUrl="" action="" tgtFrame="" tooltip="" history="1" highlightClick="0" endSnd="0"/>
              </a:rPr>
              <a:t>https://github.com/M0nica/dactl</a:t>
            </a:r>
          </a:p>
          <a:p>
            <a:pPr>
              <a:defRPr i="1"/>
            </a:pPr>
            <a:r>
              <a:t>On command line:</a:t>
            </a:r>
          </a:p>
          <a:p>
            <a:pPr lvl="1">
              <a:defRPr i="1"/>
            </a:pPr>
            <a:r>
              <a:t>Git clone </a:t>
            </a:r>
            <a:r>
              <a:rPr u="sng">
                <a:solidFill>
                  <a:schemeClr val="accent1"/>
                </a:solidFill>
                <a:hlinkClick r:id="rId4" invalidUrl="" action="" tgtFrame="" tooltip="" history="1" highlightClick="0" endSnd="0"/>
              </a:rPr>
              <a:t>https://github.com/YOUR_USERNAME/dactl</a:t>
            </a:r>
          </a:p>
          <a:p>
            <a:pPr lvl="1"/>
            <a:r>
              <a:t>Note: GitHub may prompt you to login with your credentials. </a:t>
            </a:r>
          </a:p>
        </p:txBody>
      </p:sp>
      <p:sp>
        <p:nvSpPr>
          <p:cNvPr id="272" name="Shape 27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3" name="github-screenshot.png"/>
          <p:cNvPicPr>
            <a:picLocks noChangeAspect="1"/>
          </p:cNvPicPr>
          <p:nvPr/>
        </p:nvPicPr>
        <p:blipFill>
          <a:blip r:embed="rId5">
            <a:extLst/>
          </a:blip>
          <a:stretch>
            <a:fillRect/>
          </a:stretch>
        </p:blipFill>
        <p:spPr>
          <a:xfrm>
            <a:off x="219504" y="2620862"/>
            <a:ext cx="12565792" cy="6449331"/>
          </a:xfrm>
          <a:prstGeom prst="rect">
            <a:avLst/>
          </a:prstGeom>
          <a:ln w="12700">
            <a:miter lim="400000"/>
          </a:ln>
        </p:spPr>
      </p:pic>
      <p:sp>
        <p:nvSpPr>
          <p:cNvPr id="274" name="Shape 274"/>
          <p:cNvSpPr/>
          <p:nvPr/>
        </p:nvSpPr>
        <p:spPr>
          <a:xfrm>
            <a:off x="11473205" y="2703561"/>
            <a:ext cx="1435461" cy="590977"/>
          </a:xfrm>
          <a:prstGeom prst="rect">
            <a:avLst/>
          </a:prstGeom>
          <a:ln w="889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75" name="Shape 275"/>
          <p:cNvSpPr/>
          <p:nvPr/>
        </p:nvSpPr>
        <p:spPr>
          <a:xfrm>
            <a:off x="8281971" y="6425316"/>
            <a:ext cx="4479238" cy="1912595"/>
          </a:xfrm>
          <a:prstGeom prst="rect">
            <a:avLst/>
          </a:prstGeom>
          <a:ln w="889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76" name="Shape 276"/>
          <p:cNvSpPr/>
          <p:nvPr/>
        </p:nvSpPr>
        <p:spPr>
          <a:xfrm>
            <a:off x="6573051" y="1097583"/>
            <a:ext cx="4775598" cy="2644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9" y="0"/>
                </a:moveTo>
                <a:cubicBezTo>
                  <a:pt x="18940" y="0"/>
                  <a:pt x="19207" y="483"/>
                  <a:pt x="19207" y="1079"/>
                </a:cubicBezTo>
                <a:lnTo>
                  <a:pt x="19207" y="8641"/>
                </a:lnTo>
                <a:lnTo>
                  <a:pt x="21600" y="10800"/>
                </a:lnTo>
                <a:lnTo>
                  <a:pt x="19207" y="12962"/>
                </a:lnTo>
                <a:lnTo>
                  <a:pt x="19207" y="20521"/>
                </a:lnTo>
                <a:cubicBezTo>
                  <a:pt x="19207" y="21117"/>
                  <a:pt x="18940" y="21600"/>
                  <a:pt x="18609" y="21600"/>
                </a:cubicBezTo>
                <a:lnTo>
                  <a:pt x="598" y="21600"/>
                </a:lnTo>
                <a:cubicBezTo>
                  <a:pt x="267" y="21600"/>
                  <a:pt x="0" y="21117"/>
                  <a:pt x="0" y="20521"/>
                </a:cubicBezTo>
                <a:lnTo>
                  <a:pt x="0" y="1079"/>
                </a:lnTo>
                <a:cubicBezTo>
                  <a:pt x="0" y="483"/>
                  <a:pt x="267" y="0"/>
                  <a:pt x="598" y="0"/>
                </a:cubicBezTo>
                <a:lnTo>
                  <a:pt x="18609" y="0"/>
                </a:lnTo>
                <a:close/>
              </a:path>
            </a:pathLst>
          </a:custGeom>
          <a:solidFill>
            <a:schemeClr val="accent3">
              <a:hueOff val="-1187647"/>
              <a:satOff val="22407"/>
              <a:lumOff val="1862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r>
              <a:t>1. Fork my repository at:</a:t>
            </a:r>
          </a:p>
          <a:p>
            <a:pPr algn="ctr">
              <a:lnSpc>
                <a:spcPct val="80000"/>
              </a:lnSpc>
              <a:spcBef>
                <a:spcPts val="0"/>
              </a:spcBef>
              <a:defRPr cap="all" sz="2800">
                <a:solidFill>
                  <a:srgbClr val="232323"/>
                </a:solidFill>
                <a:latin typeface="+mn-lt"/>
                <a:ea typeface="+mn-ea"/>
                <a:cs typeface="+mn-cs"/>
                <a:sym typeface="DIN Condensed"/>
              </a:defRPr>
            </a:pPr>
            <a:r>
              <a:rPr u="sng">
                <a:solidFill>
                  <a:schemeClr val="accent1"/>
                </a:solidFill>
                <a:hlinkClick r:id="rId3" invalidUrl="" action="" tgtFrame="" tooltip="" history="1" highlightClick="0" endSnd="0"/>
              </a:rPr>
              <a:t>https://github.com/M0nica/dactl</a:t>
            </a:r>
          </a:p>
        </p:txBody>
      </p:sp>
      <p:sp>
        <p:nvSpPr>
          <p:cNvPr id="277" name="Shape 277"/>
          <p:cNvSpPr/>
          <p:nvPr/>
        </p:nvSpPr>
        <p:spPr>
          <a:xfrm>
            <a:off x="3281264" y="6059225"/>
            <a:ext cx="4775598" cy="2644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9" y="0"/>
                </a:moveTo>
                <a:cubicBezTo>
                  <a:pt x="18940" y="0"/>
                  <a:pt x="19207" y="483"/>
                  <a:pt x="19207" y="1079"/>
                </a:cubicBezTo>
                <a:lnTo>
                  <a:pt x="19207" y="8641"/>
                </a:lnTo>
                <a:lnTo>
                  <a:pt x="21600" y="10800"/>
                </a:lnTo>
                <a:lnTo>
                  <a:pt x="19207" y="12962"/>
                </a:lnTo>
                <a:lnTo>
                  <a:pt x="19207" y="20521"/>
                </a:lnTo>
                <a:cubicBezTo>
                  <a:pt x="19207" y="21117"/>
                  <a:pt x="18940" y="21600"/>
                  <a:pt x="18609" y="21600"/>
                </a:cubicBezTo>
                <a:lnTo>
                  <a:pt x="598" y="21600"/>
                </a:lnTo>
                <a:cubicBezTo>
                  <a:pt x="267" y="21600"/>
                  <a:pt x="0" y="21117"/>
                  <a:pt x="0" y="20521"/>
                </a:cubicBezTo>
                <a:lnTo>
                  <a:pt x="0" y="1079"/>
                </a:lnTo>
                <a:cubicBezTo>
                  <a:pt x="0" y="483"/>
                  <a:pt x="267" y="0"/>
                  <a:pt x="598" y="0"/>
                </a:cubicBezTo>
                <a:lnTo>
                  <a:pt x="18609" y="0"/>
                </a:lnTo>
                <a:close/>
              </a:path>
            </a:pathLst>
          </a:custGeom>
          <a:solidFill>
            <a:schemeClr val="accent3">
              <a:hueOff val="-1187647"/>
              <a:satOff val="22407"/>
              <a:lumOff val="1862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r>
              <a:t>2. Navigate to the repository you just forked. Type ‘git clone’ in your terminal followed by this url. command should be ‘git clone </a:t>
            </a:r>
            <a:r>
              <a:rPr>
                <a:solidFill>
                  <a:schemeClr val="accent5">
                    <a:hueOff val="-234537"/>
                    <a:satOff val="-1108"/>
                    <a:lumOff val="-14796"/>
                  </a:schemeClr>
                </a:solidFill>
              </a:rPr>
              <a:t>url</a:t>
            </a:r>
            <a:r>
              <a:t>’</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73" name="Shape 173"/>
          <p:cNvSpPr/>
          <p:nvPr>
            <p:ph type="body" idx="13"/>
          </p:nvPr>
        </p:nvSpPr>
        <p:spPr>
          <a:prstGeom prst="rect">
            <a:avLst/>
          </a:prstGeom>
        </p:spPr>
        <p:txBody>
          <a:bodyPr/>
          <a:lstStyle/>
          <a:p>
            <a:pPr/>
            <a:r>
              <a:t>Create a blog with jekyll</a:t>
            </a:r>
          </a:p>
        </p:txBody>
      </p:sp>
      <p:sp>
        <p:nvSpPr>
          <p:cNvPr id="174" name="Shape 174"/>
          <p:cNvSpPr/>
          <p:nvPr>
            <p:ph type="title"/>
          </p:nvPr>
        </p:nvSpPr>
        <p:spPr>
          <a:prstGeom prst="rect">
            <a:avLst/>
          </a:prstGeom>
        </p:spPr>
        <p:txBody>
          <a:bodyPr/>
          <a:lstStyle>
            <a:lvl1pPr defTabSz="467359">
              <a:spcBef>
                <a:spcPts val="2200"/>
              </a:spcBef>
              <a:defRPr sz="4800"/>
            </a:lvl1pPr>
          </a:lstStyle>
          <a:p>
            <a:pPr/>
            <a:r>
              <a:t>about us!</a:t>
            </a:r>
          </a:p>
        </p:txBody>
      </p:sp>
      <p:sp>
        <p:nvSpPr>
          <p:cNvPr id="175" name="Shape 175"/>
          <p:cNvSpPr/>
          <p:nvPr>
            <p:ph type="body" idx="1"/>
          </p:nvPr>
        </p:nvSpPr>
        <p:spPr>
          <a:xfrm>
            <a:off x="406400" y="2749550"/>
            <a:ext cx="12192000" cy="6108700"/>
          </a:xfrm>
          <a:prstGeom prst="rect">
            <a:avLst/>
          </a:prstGeom>
        </p:spPr>
        <p:txBody>
          <a:bodyPr numCol="2" spcCol="609600"/>
          <a:lstStyle/>
          <a:p>
            <a:pPr marL="0" indent="0">
              <a:buClrTx/>
              <a:buSzTx/>
              <a:buFontTx/>
              <a:buNone/>
              <a:defRPr sz="3000"/>
            </a:pPr>
            <a:r>
              <a:rPr>
                <a:solidFill>
                  <a:schemeClr val="accent1"/>
                </a:solidFill>
              </a:rPr>
              <a:t>Monica Powell,</a:t>
            </a:r>
            <a:r>
              <a:t> long-time #CodeNewbie!  I currently lead e-mail marketing at Jopwell and periodically write for FreeCodeCamp, Hacker Noon and Code Like A Girl.</a:t>
            </a:r>
          </a:p>
          <a:p>
            <a:pPr marL="0" indent="0">
              <a:buClrTx/>
              <a:buSzTx/>
              <a:buFontTx/>
              <a:buNone/>
              <a:defRPr sz="3000"/>
            </a:pPr>
            <a:r>
              <a:t>👋🏾 Twitter: </a:t>
            </a:r>
            <a:r>
              <a:rPr u="sng">
                <a:solidFill>
                  <a:schemeClr val="accent1"/>
                </a:solidFill>
                <a:hlinkClick r:id="rId2" invalidUrl="" action="" tgtFrame="" tooltip="" history="1" highlightClick="0" endSnd="0"/>
              </a:rPr>
              <a:t>@waterproofheart</a:t>
            </a:r>
            <a:r>
              <a:t> </a:t>
            </a:r>
          </a:p>
          <a:p>
            <a:pPr marL="0" indent="0">
              <a:buClrTx/>
              <a:buSzTx/>
              <a:buFontTx/>
              <a:buNone/>
              <a:defRPr sz="3000"/>
            </a:pPr>
            <a:r>
              <a:t>🔗  </a:t>
            </a:r>
            <a:r>
              <a:rPr u="sng">
                <a:solidFill>
                  <a:schemeClr val="accent1"/>
                </a:solidFill>
                <a:hlinkClick r:id="rId3" invalidUrl="" action="" tgtFrame="" tooltip="" history="1" highlightClick="0" endSnd="0"/>
              </a:rPr>
              <a:t>www.aboutmonica.com/</a:t>
            </a:r>
          </a:p>
          <a:p>
            <a:pPr marL="0" indent="0">
              <a:buClrTx/>
              <a:buSzTx/>
              <a:buFontTx/>
              <a:buNone/>
              <a:defRPr sz="3000"/>
            </a:pPr>
            <a:r>
              <a:rPr>
                <a:solidFill>
                  <a:srgbClr val="34A5D8"/>
                </a:solidFill>
                <a:latin typeface="Avenir Next Demi Bold"/>
                <a:ea typeface="Avenir Next Demi Bold"/>
                <a:cs typeface="Avenir Next Demi Bold"/>
                <a:sym typeface="Avenir Next Demi Bold"/>
              </a:rPr>
              <a:t>Nia Murrell </a:t>
            </a:r>
            <a:r>
              <a:t> is a PLACEHOLDER TEXT. Remember to ask Nia for her bio.</a:t>
            </a:r>
          </a:p>
          <a:p>
            <a:pPr marL="0" indent="0">
              <a:buClrTx/>
              <a:buSzTx/>
              <a:buFontTx/>
              <a:buNone/>
              <a:defRPr sz="3000"/>
            </a:pPr>
            <a:r>
              <a:t>🔗 </a:t>
            </a:r>
            <a:r>
              <a:rPr u="sng">
                <a:solidFill>
                  <a:schemeClr val="accent1"/>
                </a:solidFill>
                <a:hlinkClick r:id="rId4" invalidUrl="" action="" tgtFrame="" tooltip="" history="1" highlightClick="0" endSnd="0"/>
              </a:rPr>
              <a:t>www.niamurrell.com/</a:t>
            </a:r>
          </a:p>
        </p:txBody>
      </p:sp>
      <p:sp>
        <p:nvSpPr>
          <p:cNvPr id="176" name="Shape 176"/>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Shape 177"/>
          <p:cNvSpPr/>
          <p:nvPr/>
        </p:nvSpPr>
        <p:spPr>
          <a:xfrm>
            <a:off x="6413500" y="4654550"/>
            <a:ext cx="177800"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79" name="Shape 279"/>
          <p:cNvSpPr/>
          <p:nvPr>
            <p:ph type="body" idx="13"/>
          </p:nvPr>
        </p:nvSpPr>
        <p:spPr>
          <a:prstGeom prst="rect">
            <a:avLst/>
          </a:prstGeom>
        </p:spPr>
        <p:txBody>
          <a:bodyPr/>
          <a:lstStyle/>
          <a:p>
            <a:pPr/>
            <a:r>
              <a:t>Create a blog with jekyll</a:t>
            </a:r>
          </a:p>
        </p:txBody>
      </p:sp>
      <p:sp>
        <p:nvSpPr>
          <p:cNvPr id="280" name="Shape 280"/>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81" name="Shape 281"/>
          <p:cNvSpPr/>
          <p:nvPr>
            <p:ph type="body" idx="1"/>
          </p:nvPr>
        </p:nvSpPr>
        <p:spPr>
          <a:xfrm>
            <a:off x="406400" y="2791177"/>
            <a:ext cx="12192000" cy="6108701"/>
          </a:xfrm>
          <a:prstGeom prst="rect">
            <a:avLst/>
          </a:prstGeom>
        </p:spPr>
        <p:txBody>
          <a:bodyPr/>
          <a:lstStyle/>
          <a:p>
            <a:pPr/>
            <a:r>
              <a:t>On </a:t>
            </a:r>
            <a:r>
              <a:rPr u="sng">
                <a:solidFill>
                  <a:schemeClr val="accent1"/>
                </a:solidFill>
                <a:hlinkClick r:id="rId2" invalidUrl="" action="" tgtFrame="" tooltip="" history="1" highlightClick="0" endSnd="0"/>
              </a:rPr>
              <a:t>GitHub.com</a:t>
            </a:r>
            <a:r>
              <a:t> fork this repository </a:t>
            </a:r>
            <a:r>
              <a:rPr u="sng">
                <a:solidFill>
                  <a:schemeClr val="accent1"/>
                </a:solidFill>
                <a:hlinkClick r:id="rId3" invalidUrl="" action="" tgtFrame="" tooltip="" history="1" highlightClick="0" endSnd="0"/>
              </a:rPr>
              <a:t>https://github.com/M0nica/dactl</a:t>
            </a:r>
          </a:p>
          <a:p>
            <a:pPr/>
            <a:r>
              <a:t>On command line:</a:t>
            </a:r>
          </a:p>
          <a:p>
            <a:pPr lvl="1"/>
            <a:r>
              <a:t>Git clone </a:t>
            </a:r>
            <a:r>
              <a:rPr u="sng">
                <a:solidFill>
                  <a:schemeClr val="accent1"/>
                </a:solidFill>
                <a:hlinkClick r:id="rId4" invalidUrl="" action="" tgtFrame="" tooltip="" history="1" highlightClick="0" endSnd="0"/>
              </a:rPr>
              <a:t>https://github.com/YOUR_USERNAME/dactl</a:t>
            </a:r>
          </a:p>
          <a:p>
            <a:pPr lvl="1"/>
            <a:r>
              <a:t>Note: GitHub may prompt you to login with your credentials. </a:t>
            </a:r>
          </a:p>
        </p:txBody>
      </p:sp>
      <p:sp>
        <p:nvSpPr>
          <p:cNvPr id="282" name="Shape 28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84" name="Shape 284"/>
          <p:cNvSpPr/>
          <p:nvPr>
            <p:ph type="body" idx="13"/>
          </p:nvPr>
        </p:nvSpPr>
        <p:spPr>
          <a:prstGeom prst="rect">
            <a:avLst/>
          </a:prstGeom>
        </p:spPr>
        <p:txBody>
          <a:bodyPr/>
          <a:lstStyle/>
          <a:p>
            <a:pPr/>
            <a:r>
              <a:t>Create a blog with jekyll</a:t>
            </a:r>
          </a:p>
        </p:txBody>
      </p:sp>
      <p:sp>
        <p:nvSpPr>
          <p:cNvPr id="285" name="Shape 285"/>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86" name="Shape 286"/>
          <p:cNvSpPr/>
          <p:nvPr>
            <p:ph type="body" idx="1"/>
          </p:nvPr>
        </p:nvSpPr>
        <p:spPr>
          <a:xfrm>
            <a:off x="406400" y="2791177"/>
            <a:ext cx="12192000" cy="6108701"/>
          </a:xfrm>
          <a:prstGeom prst="rect">
            <a:avLst/>
          </a:prstGeom>
        </p:spPr>
        <p:txBody>
          <a:bodyPr numCol="2" spcCol="609600"/>
          <a:lstStyle/>
          <a:p>
            <a:pPr/>
            <a:r>
              <a:t>Install dependencies and then view Jekyll site  on local server with the following:</a:t>
            </a:r>
          </a:p>
          <a:p>
            <a:pPr marL="0" indent="0" defTabSz="457200">
              <a:spcBef>
                <a:spcPts val="0"/>
              </a:spcBef>
              <a:buClrTx/>
              <a:buSzTx/>
              <a:buFontTx/>
              <a:buNone/>
              <a:defRPr sz="2800">
                <a:solidFill>
                  <a:srgbClr val="333344"/>
                </a:solidFill>
                <a:latin typeface="Monaco"/>
                <a:ea typeface="Monaco"/>
                <a:cs typeface="Monaco"/>
                <a:sym typeface="Monaco"/>
              </a:defRPr>
            </a:pPr>
            <a:r>
              <a:t>$ cd dactl</a:t>
            </a:r>
          </a:p>
          <a:p>
            <a:pPr marL="0" indent="0" defTabSz="457200">
              <a:spcBef>
                <a:spcPts val="0"/>
              </a:spcBef>
              <a:buClrTx/>
              <a:buSzTx/>
              <a:buFontTx/>
              <a:buNone/>
              <a:defRPr sz="2800">
                <a:solidFill>
                  <a:srgbClr val="333344"/>
                </a:solidFill>
                <a:latin typeface="Monaco"/>
                <a:ea typeface="Monaco"/>
                <a:cs typeface="Monaco"/>
                <a:sym typeface="Monaco"/>
              </a:defRPr>
            </a:pPr>
            <a:r>
              <a:t>$ bundle install</a:t>
            </a:r>
          </a:p>
          <a:p>
            <a:pPr marL="0" indent="0" defTabSz="457200">
              <a:spcBef>
                <a:spcPts val="0"/>
              </a:spcBef>
              <a:buClrTx/>
              <a:buSzTx/>
              <a:buFontTx/>
              <a:buNone/>
              <a:defRPr sz="2800">
                <a:solidFill>
                  <a:srgbClr val="333344"/>
                </a:solidFill>
                <a:latin typeface="Monaco"/>
                <a:ea typeface="Monaco"/>
                <a:cs typeface="Monaco"/>
                <a:sym typeface="Monaco"/>
              </a:defRPr>
            </a:pPr>
            <a:r>
              <a:t>$ bundle exec jekyll serve</a:t>
            </a:r>
          </a:p>
        </p:txBody>
      </p:sp>
      <p:sp>
        <p:nvSpPr>
          <p:cNvPr id="287" name="Shape 28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8" name="jekyll-serve.png"/>
          <p:cNvPicPr>
            <a:picLocks noChangeAspect="1"/>
          </p:cNvPicPr>
          <p:nvPr/>
        </p:nvPicPr>
        <p:blipFill>
          <a:blip r:embed="rId2">
            <a:extLst/>
          </a:blip>
          <a:srcRect l="20" t="4313" r="20" b="0"/>
          <a:stretch>
            <a:fillRect/>
          </a:stretch>
        </p:blipFill>
        <p:spPr>
          <a:xfrm>
            <a:off x="6143019" y="2696647"/>
            <a:ext cx="6808358" cy="3725759"/>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90" name="Shape 290"/>
          <p:cNvSpPr/>
          <p:nvPr>
            <p:ph type="body" idx="13"/>
          </p:nvPr>
        </p:nvSpPr>
        <p:spPr>
          <a:prstGeom prst="rect">
            <a:avLst/>
          </a:prstGeom>
        </p:spPr>
        <p:txBody>
          <a:bodyPr/>
          <a:lstStyle/>
          <a:p>
            <a:pPr/>
            <a:r>
              <a:t>Create a blog with jekyll</a:t>
            </a:r>
          </a:p>
        </p:txBody>
      </p:sp>
      <p:sp>
        <p:nvSpPr>
          <p:cNvPr id="291" name="Shape 291"/>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92" name="Shape 292"/>
          <p:cNvSpPr/>
          <p:nvPr>
            <p:ph type="body" idx="1"/>
          </p:nvPr>
        </p:nvSpPr>
        <p:spPr>
          <a:xfrm>
            <a:off x="956170" y="2493385"/>
            <a:ext cx="12170132" cy="6523615"/>
          </a:xfrm>
          <a:prstGeom prst="rect">
            <a:avLst/>
          </a:prstGeom>
        </p:spPr>
        <p:txBody>
          <a:bodyPr/>
          <a:lstStyle/>
          <a:p>
            <a:pPr>
              <a:defRPr>
                <a:solidFill>
                  <a:srgbClr val="4F8F00"/>
                </a:solidFill>
                <a:latin typeface="Avenir Next Demi Bold"/>
                <a:ea typeface="Avenir Next Demi Bold"/>
                <a:cs typeface="Avenir Next Demi Bold"/>
                <a:sym typeface="Avenir Next Demi Bold"/>
              </a:defRPr>
            </a:pPr>
            <a:r>
              <a:t>Success!</a:t>
            </a:r>
            <a:r>
              <a:rPr>
                <a:solidFill>
                  <a:srgbClr val="B9BFC1"/>
                </a:solidFill>
              </a:rPr>
              <a:t> </a:t>
            </a:r>
            <a:r>
              <a:rPr>
                <a:solidFill>
                  <a:srgbClr val="838787"/>
                </a:solidFill>
                <a:latin typeface="Avenir Next Medium"/>
                <a:ea typeface="Avenir Next Medium"/>
                <a:cs typeface="Avenir Next Medium"/>
                <a:sym typeface="Avenir Next Medium"/>
              </a:rPr>
              <a:t>If you visit </a:t>
            </a:r>
            <a:r>
              <a:rPr u="sng">
                <a:solidFill>
                  <a:srgbClr val="838787"/>
                </a:solidFill>
                <a:latin typeface="Avenir Next Medium"/>
                <a:ea typeface="Avenir Next Medium"/>
                <a:cs typeface="Avenir Next Medium"/>
                <a:sym typeface="Avenir Next Medium"/>
                <a:hlinkClick r:id="rId2" invalidUrl="" action="" tgtFrame="" tooltip="" history="1" highlightClick="0" endSnd="0"/>
              </a:rPr>
              <a:t>http://127.0.0.1:4000/dactl/</a:t>
            </a:r>
            <a:r>
              <a:rPr>
                <a:solidFill>
                  <a:srgbClr val="838787"/>
                </a:solidFill>
                <a:latin typeface="Avenir Next Medium"/>
                <a:ea typeface="Avenir Next Medium"/>
                <a:cs typeface="Avenir Next Medium"/>
                <a:sym typeface="Avenir Next Medium"/>
              </a:rPr>
              <a:t> a page similar to this.</a:t>
            </a:r>
          </a:p>
        </p:txBody>
      </p:sp>
      <p:sp>
        <p:nvSpPr>
          <p:cNvPr id="293" name="Shape 29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4" name="Screen Shot 2018-04-07 at 3.10.44 PM.png"/>
          <p:cNvPicPr>
            <a:picLocks noChangeAspect="1"/>
          </p:cNvPicPr>
          <p:nvPr/>
        </p:nvPicPr>
        <p:blipFill>
          <a:blip r:embed="rId3">
            <a:extLst/>
          </a:blip>
          <a:stretch>
            <a:fillRect/>
          </a:stretch>
        </p:blipFill>
        <p:spPr>
          <a:xfrm>
            <a:off x="2765439" y="3809681"/>
            <a:ext cx="7222131" cy="5475384"/>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296" name="Confused The Simpsons GIF-original.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31929" y="-34709"/>
            <a:ext cx="13004801" cy="9753601"/>
          </a:xfrm>
          <a:prstGeom prst="rect">
            <a:avLst/>
          </a:prstGeom>
          <a:ln w="12700">
            <a:miter lim="400000"/>
          </a:ln>
        </p:spPr>
      </p:pic>
      <p:sp>
        <p:nvSpPr>
          <p:cNvPr id="297" name="Shape 297"/>
          <p:cNvSpPr/>
          <p:nvPr>
            <p:ph type="title"/>
          </p:nvPr>
        </p:nvSpPr>
        <p:spPr>
          <a:prstGeom prst="rect">
            <a:avLst/>
          </a:prstGeom>
        </p:spPr>
        <p:txBody>
          <a:bodyPr/>
          <a:lstStyle>
            <a:lvl1pPr>
              <a:defRPr>
                <a:solidFill>
                  <a:srgbClr val="FFFFFF"/>
                </a:solidFill>
              </a:defRPr>
            </a:lvl1pPr>
          </a:lstStyle>
          <a:p>
            <a:pPr/>
            <a:r>
              <a:t>editing posts in jekyll</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500000" fill="hold"/>
                                        <p:tgtEl>
                                          <p:spTgt spid="296"/>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96"/>
                </p:tgtEl>
              </p:cMediaNode>
            </p:vide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99" name="Shape 299"/>
          <p:cNvSpPr/>
          <p:nvPr>
            <p:ph type="body" idx="13"/>
          </p:nvPr>
        </p:nvSpPr>
        <p:spPr>
          <a:prstGeom prst="rect">
            <a:avLst/>
          </a:prstGeom>
        </p:spPr>
        <p:txBody>
          <a:bodyPr/>
          <a:lstStyle/>
          <a:p>
            <a:pPr/>
            <a:r>
              <a:t>Create a blog with jekyll</a:t>
            </a:r>
          </a:p>
        </p:txBody>
      </p:sp>
      <p:sp>
        <p:nvSpPr>
          <p:cNvPr id="300" name="Shape 300"/>
          <p:cNvSpPr/>
          <p:nvPr>
            <p:ph type="title"/>
          </p:nvPr>
        </p:nvSpPr>
        <p:spPr>
          <a:prstGeom prst="rect">
            <a:avLst/>
          </a:prstGeom>
        </p:spPr>
        <p:txBody>
          <a:bodyPr/>
          <a:lstStyle>
            <a:lvl1pPr defTabSz="467359">
              <a:spcBef>
                <a:spcPts val="2200"/>
              </a:spcBef>
              <a:defRPr sz="4800"/>
            </a:lvl1pPr>
          </a:lstStyle>
          <a:p>
            <a:pPr/>
            <a:r>
              <a:t>Editing jekyll files</a:t>
            </a:r>
          </a:p>
        </p:txBody>
      </p:sp>
      <p:sp>
        <p:nvSpPr>
          <p:cNvPr id="301" name="Shape 301"/>
          <p:cNvSpPr/>
          <p:nvPr>
            <p:ph type="body" idx="1"/>
          </p:nvPr>
        </p:nvSpPr>
        <p:spPr>
          <a:xfrm>
            <a:off x="406400" y="2791177"/>
            <a:ext cx="12192000" cy="6108701"/>
          </a:xfrm>
          <a:prstGeom prst="rect">
            <a:avLst/>
          </a:prstGeom>
        </p:spPr>
        <p:txBody>
          <a:bodyPr/>
          <a:lstStyle/>
          <a:p>
            <a:pPr>
              <a:buChar char="‣"/>
            </a:pPr>
            <a:r>
              <a:t>We will primarily be editing various files that Jekyll converts into HTML and CSS for the final site. </a:t>
            </a:r>
          </a:p>
          <a:p>
            <a:pPr>
              <a:buChar char="‣"/>
              <a:defRPr>
                <a:solidFill>
                  <a:srgbClr val="FF9300"/>
                </a:solidFill>
              </a:defRPr>
            </a:pPr>
            <a:r>
              <a:t>Note that any files placed in the “_site” folder will be deleted/overridden when the website is generated. Therefore make sure you are placing your files in the correct folder. </a:t>
            </a:r>
          </a:p>
        </p:txBody>
      </p:sp>
      <p:sp>
        <p:nvSpPr>
          <p:cNvPr id="302" name="Shape 30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06" name="Shape 306"/>
          <p:cNvSpPr/>
          <p:nvPr>
            <p:ph type="body" idx="13"/>
          </p:nvPr>
        </p:nvSpPr>
        <p:spPr>
          <a:prstGeom prst="rect">
            <a:avLst/>
          </a:prstGeom>
        </p:spPr>
        <p:txBody>
          <a:bodyPr/>
          <a:lstStyle/>
          <a:p>
            <a:pPr/>
            <a:r>
              <a:t>Create a blog with jekyll</a:t>
            </a:r>
          </a:p>
        </p:txBody>
      </p:sp>
      <p:sp>
        <p:nvSpPr>
          <p:cNvPr id="307" name="Shape 307"/>
          <p:cNvSpPr/>
          <p:nvPr>
            <p:ph type="title"/>
          </p:nvPr>
        </p:nvSpPr>
        <p:spPr>
          <a:prstGeom prst="rect">
            <a:avLst/>
          </a:prstGeom>
        </p:spPr>
        <p:txBody>
          <a:bodyPr/>
          <a:lstStyle>
            <a:lvl1pPr defTabSz="467359">
              <a:spcBef>
                <a:spcPts val="2200"/>
              </a:spcBef>
              <a:defRPr sz="4800"/>
            </a:lvl1pPr>
          </a:lstStyle>
          <a:p>
            <a:pPr/>
            <a:r>
              <a:t>yamL</a:t>
            </a:r>
          </a:p>
        </p:txBody>
      </p:sp>
      <p:sp>
        <p:nvSpPr>
          <p:cNvPr id="308" name="Shape 308"/>
          <p:cNvSpPr/>
          <p:nvPr>
            <p:ph type="body" idx="1"/>
          </p:nvPr>
        </p:nvSpPr>
        <p:spPr>
          <a:xfrm>
            <a:off x="406400" y="2791177"/>
            <a:ext cx="12192000" cy="6108701"/>
          </a:xfrm>
          <a:prstGeom prst="rect">
            <a:avLst/>
          </a:prstGeom>
        </p:spPr>
        <p:txBody>
          <a:bodyPr/>
          <a:lstStyle/>
          <a:p>
            <a:pPr>
              <a:buChar char="‣"/>
            </a:pPr>
            <a:r>
              <a:t>YAML stands for Yet Another Markup Language. YAML was created to be easy for humans to write and computers to read.</a:t>
            </a:r>
          </a:p>
          <a:p>
            <a:pPr>
              <a:buChar char="‣"/>
            </a:pPr>
            <a:r>
              <a:t>YAML is used in Jekyll projects to define site-wide variables (in </a:t>
            </a:r>
            <a:r>
              <a:rPr>
                <a:latin typeface="Avenir Next Demi Bold"/>
                <a:ea typeface="Avenir Next Demi Bold"/>
                <a:cs typeface="Avenir Next Demi Bold"/>
                <a:sym typeface="Avenir Next Demi Bold"/>
              </a:rPr>
              <a:t>_config.yml</a:t>
            </a:r>
            <a:r>
              <a:t>) and to tell Jekyll how to process various pages (in </a:t>
            </a:r>
            <a:r>
              <a:rPr>
                <a:latin typeface="Avenir Next Demi Bold"/>
                <a:ea typeface="Avenir Next Demi Bold"/>
                <a:cs typeface="Avenir Next Demi Bold"/>
                <a:sym typeface="Avenir Next Demi Bold"/>
              </a:rPr>
              <a:t>front matter</a:t>
            </a:r>
            <a:r>
              <a:t> of posts). </a:t>
            </a:r>
          </a:p>
        </p:txBody>
      </p:sp>
      <p:sp>
        <p:nvSpPr>
          <p:cNvPr id="309" name="Shape 30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13" name="Shape 313"/>
          <p:cNvSpPr/>
          <p:nvPr>
            <p:ph type="body" idx="13"/>
          </p:nvPr>
        </p:nvSpPr>
        <p:spPr>
          <a:prstGeom prst="rect">
            <a:avLst/>
          </a:prstGeom>
        </p:spPr>
        <p:txBody>
          <a:bodyPr/>
          <a:lstStyle/>
          <a:p>
            <a:pPr/>
            <a:r>
              <a:t>Create a blog with jekyll</a:t>
            </a:r>
          </a:p>
        </p:txBody>
      </p:sp>
      <p:sp>
        <p:nvSpPr>
          <p:cNvPr id="314" name="Shape 314"/>
          <p:cNvSpPr/>
          <p:nvPr>
            <p:ph type="title"/>
          </p:nvPr>
        </p:nvSpPr>
        <p:spPr>
          <a:prstGeom prst="rect">
            <a:avLst/>
          </a:prstGeom>
        </p:spPr>
        <p:txBody>
          <a:bodyPr/>
          <a:lstStyle>
            <a:lvl1pPr defTabSz="467359">
              <a:spcBef>
                <a:spcPts val="2200"/>
              </a:spcBef>
              <a:defRPr sz="4800"/>
            </a:lvl1pPr>
          </a:lstStyle>
          <a:p>
            <a:pPr/>
            <a:r>
              <a:t>yamL _Config.yml</a:t>
            </a:r>
          </a:p>
        </p:txBody>
      </p:sp>
      <p:sp>
        <p:nvSpPr>
          <p:cNvPr id="315" name="Shape 315"/>
          <p:cNvSpPr/>
          <p:nvPr>
            <p:ph type="body" idx="1"/>
          </p:nvPr>
        </p:nvSpPr>
        <p:spPr>
          <a:xfrm>
            <a:off x="406400" y="2791177"/>
            <a:ext cx="12192000" cy="6108701"/>
          </a:xfrm>
          <a:prstGeom prst="rect">
            <a:avLst/>
          </a:prstGeom>
        </p:spPr>
        <p:txBody>
          <a:bodyPr/>
          <a:lstStyle>
            <a:lvl1pPr>
              <a:buChar char="‣"/>
              <a:defRPr>
                <a:solidFill>
                  <a:schemeClr val="accent1"/>
                </a:solidFill>
                <a:latin typeface="Avenir Next Demi Bold"/>
                <a:ea typeface="Avenir Next Demi Bold"/>
                <a:cs typeface="Avenir Next Demi Bold"/>
                <a:sym typeface="Avenir Next Demi Bold"/>
              </a:defRPr>
            </a:lvl1pPr>
          </a:lstStyle>
          <a:p>
            <a:pPr/>
            <a:r>
              <a:t>Activity: Edit at least 3 site-wide variables including title, description, and anything else you want to update in the _config.YML file.</a:t>
            </a:r>
          </a:p>
        </p:txBody>
      </p:sp>
      <p:sp>
        <p:nvSpPr>
          <p:cNvPr id="316" name="Shape 31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20" name="Shape 320"/>
          <p:cNvSpPr/>
          <p:nvPr>
            <p:ph type="body" idx="13"/>
          </p:nvPr>
        </p:nvSpPr>
        <p:spPr>
          <a:prstGeom prst="rect">
            <a:avLst/>
          </a:prstGeom>
        </p:spPr>
        <p:txBody>
          <a:bodyPr/>
          <a:lstStyle/>
          <a:p>
            <a:pPr/>
            <a:r>
              <a:t>Create a blog with jekyll</a:t>
            </a:r>
          </a:p>
        </p:txBody>
      </p:sp>
      <p:sp>
        <p:nvSpPr>
          <p:cNvPr id="321" name="Shape 321"/>
          <p:cNvSpPr/>
          <p:nvPr>
            <p:ph type="title"/>
          </p:nvPr>
        </p:nvSpPr>
        <p:spPr>
          <a:prstGeom prst="rect">
            <a:avLst/>
          </a:prstGeom>
        </p:spPr>
        <p:txBody>
          <a:bodyPr/>
          <a:lstStyle>
            <a:lvl1pPr defTabSz="467359">
              <a:spcBef>
                <a:spcPts val="2200"/>
              </a:spcBef>
              <a:defRPr sz="4800"/>
            </a:lvl1pPr>
          </a:lstStyle>
          <a:p>
            <a:pPr/>
            <a:r>
              <a:t>yamL _Config.yml</a:t>
            </a:r>
          </a:p>
        </p:txBody>
      </p:sp>
      <p:sp>
        <p:nvSpPr>
          <p:cNvPr id="322" name="Shape 322"/>
          <p:cNvSpPr/>
          <p:nvPr>
            <p:ph type="body" idx="1"/>
          </p:nvPr>
        </p:nvSpPr>
        <p:spPr>
          <a:xfrm>
            <a:off x="406400" y="2791177"/>
            <a:ext cx="12192000" cy="6108701"/>
          </a:xfrm>
          <a:prstGeom prst="rect">
            <a:avLst/>
          </a:prstGeom>
        </p:spPr>
        <p:txBody>
          <a:bodyPr/>
          <a:lstStyle/>
          <a:p>
            <a:pPr marL="0" indent="0" defTabSz="420624">
              <a:spcBef>
                <a:spcPts val="2000"/>
              </a:spcBef>
              <a:buClrTx/>
              <a:buSzTx/>
              <a:buFontTx/>
              <a:buNone/>
              <a:defRPr sz="2448"/>
            </a:pPr>
            <a:r>
              <a:t>title: The title of your website, as you want it to appear in the header of the webpage.</a:t>
            </a:r>
          </a:p>
          <a:p>
            <a:pPr marL="0" indent="0" defTabSz="420624">
              <a:spcBef>
                <a:spcPts val="2000"/>
              </a:spcBef>
              <a:buClrTx/>
              <a:buSzTx/>
              <a:buFontTx/>
              <a:buNone/>
              <a:defRPr sz="2448"/>
            </a:pPr>
            <a:r>
              <a:t>email: Your email address.</a:t>
            </a:r>
          </a:p>
          <a:p>
            <a:pPr marL="0" indent="0" defTabSz="420624">
              <a:spcBef>
                <a:spcPts val="2000"/>
              </a:spcBef>
              <a:buClrTx/>
              <a:buSzTx/>
              <a:buFontTx/>
              <a:buNone/>
              <a:defRPr sz="2448"/>
            </a:pPr>
            <a:r>
              <a:t>description: A description of your website that will be used in search engine results and the site’s RSS feed.</a:t>
            </a:r>
          </a:p>
          <a:p>
            <a:pPr marL="0" indent="0" defTabSz="420624">
              <a:spcBef>
                <a:spcPts val="2000"/>
              </a:spcBef>
              <a:buClrTx/>
              <a:buSzTx/>
              <a:buFontTx/>
              <a:buNone/>
              <a:defRPr sz="2448"/>
            </a:pPr>
            <a:r>
              <a:t>baseurl: Fill in the quotation marks with a forward slash followed by the name of your website folder (e.g. “/JekyllDemo”) to help locate the site at the correct URL.</a:t>
            </a:r>
          </a:p>
          <a:p>
            <a:pPr marL="0" indent="0" defTabSz="420624">
              <a:spcBef>
                <a:spcPts val="2000"/>
              </a:spcBef>
              <a:buClrTx/>
              <a:buSzTx/>
              <a:buFontTx/>
              <a:buNone/>
              <a:defRPr sz="2448"/>
            </a:pPr>
            <a:r>
              <a:t>author:</a:t>
            </a:r>
          </a:p>
          <a:p>
            <a:pPr marL="0" indent="0" defTabSz="420624">
              <a:spcBef>
                <a:spcPts val="2000"/>
              </a:spcBef>
              <a:buClrTx/>
              <a:buSzTx/>
              <a:buFontTx/>
              <a:buNone/>
              <a:defRPr sz="2448"/>
            </a:pPr>
            <a:r>
              <a:t>fullname: Your full name</a:t>
            </a:r>
          </a:p>
          <a:p>
            <a:pPr marL="0" indent="0" defTabSz="420624">
              <a:spcBef>
                <a:spcPts val="2000"/>
              </a:spcBef>
              <a:buClrTx/>
              <a:buSzTx/>
              <a:buFontTx/>
              <a:buNone/>
              <a:defRPr sz="2448"/>
            </a:pPr>
            <a:r>
              <a:t>twitter: Your Twitter username (do not include @ symbol).</a:t>
            </a:r>
          </a:p>
          <a:p>
            <a:pPr marL="0" indent="0" defTabSz="420624">
              <a:spcBef>
                <a:spcPts val="2000"/>
              </a:spcBef>
              <a:buClrTx/>
              <a:buSzTx/>
              <a:buFontTx/>
              <a:buNone/>
              <a:defRPr sz="2448"/>
            </a:pPr>
            <a:r>
              <a:t>github: Your GitHub username.</a:t>
            </a:r>
          </a:p>
        </p:txBody>
      </p:sp>
      <p:sp>
        <p:nvSpPr>
          <p:cNvPr id="323" name="Shape 32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27" name="Shape 327"/>
          <p:cNvSpPr/>
          <p:nvPr>
            <p:ph type="body" idx="13"/>
          </p:nvPr>
        </p:nvSpPr>
        <p:spPr>
          <a:prstGeom prst="rect">
            <a:avLst/>
          </a:prstGeom>
        </p:spPr>
        <p:txBody>
          <a:bodyPr/>
          <a:lstStyle/>
          <a:p>
            <a:pPr/>
            <a:r>
              <a:t>Create a blog with jekyll</a:t>
            </a:r>
          </a:p>
        </p:txBody>
      </p:sp>
      <p:sp>
        <p:nvSpPr>
          <p:cNvPr id="328" name="Shape 328"/>
          <p:cNvSpPr/>
          <p:nvPr>
            <p:ph type="title"/>
          </p:nvPr>
        </p:nvSpPr>
        <p:spPr>
          <a:prstGeom prst="rect">
            <a:avLst/>
          </a:prstGeom>
        </p:spPr>
        <p:txBody>
          <a:bodyPr/>
          <a:lstStyle>
            <a:lvl1pPr defTabSz="467359">
              <a:spcBef>
                <a:spcPts val="2200"/>
              </a:spcBef>
              <a:defRPr sz="4800"/>
            </a:lvl1pPr>
          </a:lstStyle>
          <a:p>
            <a:pPr/>
            <a:r>
              <a:t>yamL _Config.yml</a:t>
            </a:r>
          </a:p>
        </p:txBody>
      </p:sp>
      <p:sp>
        <p:nvSpPr>
          <p:cNvPr id="329" name="Shape 329"/>
          <p:cNvSpPr/>
          <p:nvPr>
            <p:ph type="body" idx="1"/>
          </p:nvPr>
        </p:nvSpPr>
        <p:spPr>
          <a:xfrm>
            <a:off x="406400" y="2791177"/>
            <a:ext cx="12192000" cy="6108701"/>
          </a:xfrm>
          <a:prstGeom prst="rect">
            <a:avLst/>
          </a:prstGeom>
        </p:spPr>
        <p:txBody>
          <a:bodyPr/>
          <a:lstStyle/>
          <a:p>
            <a:pPr marL="0" indent="0">
              <a:buClrTx/>
              <a:buSzTx/>
              <a:buFontTx/>
              <a:buNone/>
            </a:pPr>
            <a:r>
              <a:t>Let’s make changes to the site in the _config.YML and view them by restarting our server.</a:t>
            </a:r>
          </a:p>
          <a:p>
            <a:pPr marL="0" indent="0">
              <a:buClrTx/>
              <a:buSzTx/>
              <a:buFontTx/>
              <a:buNone/>
            </a:pPr>
            <a:r>
              <a:t>In the terminal:</a:t>
            </a:r>
          </a:p>
          <a:p>
            <a:pPr lvl="1" marL="0" indent="228600">
              <a:buClrTx/>
              <a:buSzTx/>
              <a:buFontTx/>
              <a:buNone/>
            </a:pPr>
            <a:r>
              <a:t>ctrl + C (to stop the server if it is running)</a:t>
            </a:r>
          </a:p>
          <a:p>
            <a:pPr lvl="1" marL="0" indent="228600">
              <a:buClrTx/>
              <a:buSzTx/>
              <a:buFontTx/>
              <a:buNone/>
            </a:pPr>
            <a:r>
              <a:t>bundle exec jekyll serve</a:t>
            </a:r>
          </a:p>
        </p:txBody>
      </p:sp>
      <p:sp>
        <p:nvSpPr>
          <p:cNvPr id="330" name="Shape 33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1" name="restart-server.png"/>
          <p:cNvPicPr>
            <a:picLocks noChangeAspect="1"/>
          </p:cNvPicPr>
          <p:nvPr/>
        </p:nvPicPr>
        <p:blipFill>
          <a:blip r:embed="rId3">
            <a:extLst/>
          </a:blip>
          <a:stretch>
            <a:fillRect/>
          </a:stretch>
        </p:blipFill>
        <p:spPr>
          <a:xfrm>
            <a:off x="0" y="5131966"/>
            <a:ext cx="13004800" cy="4930393"/>
          </a:xfrm>
          <a:prstGeom prst="rect">
            <a:avLst/>
          </a:prstGeom>
          <a:ln w="12700">
            <a:miter lim="400000"/>
          </a:ln>
        </p:spPr>
      </p:pic>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35" name="Shape 335"/>
          <p:cNvSpPr/>
          <p:nvPr>
            <p:ph type="body" idx="13"/>
          </p:nvPr>
        </p:nvSpPr>
        <p:spPr>
          <a:prstGeom prst="rect">
            <a:avLst/>
          </a:prstGeom>
        </p:spPr>
        <p:txBody>
          <a:bodyPr/>
          <a:lstStyle/>
          <a:p>
            <a:pPr/>
            <a:r>
              <a:t>Create a blog with jekyll</a:t>
            </a:r>
          </a:p>
        </p:txBody>
      </p:sp>
      <p:sp>
        <p:nvSpPr>
          <p:cNvPr id="336" name="Shape 336"/>
          <p:cNvSpPr/>
          <p:nvPr>
            <p:ph type="title"/>
          </p:nvPr>
        </p:nvSpPr>
        <p:spPr>
          <a:prstGeom prst="rect">
            <a:avLst/>
          </a:prstGeom>
        </p:spPr>
        <p:txBody>
          <a:bodyPr/>
          <a:lstStyle>
            <a:lvl1pPr defTabSz="467359">
              <a:spcBef>
                <a:spcPts val="2200"/>
              </a:spcBef>
              <a:defRPr sz="4800"/>
            </a:lvl1pPr>
          </a:lstStyle>
          <a:p>
            <a:pPr/>
            <a:r>
              <a:t>NOTABLE JEKYLL FILES</a:t>
            </a:r>
          </a:p>
        </p:txBody>
      </p:sp>
      <p:sp>
        <p:nvSpPr>
          <p:cNvPr id="337" name="Shape 337"/>
          <p:cNvSpPr/>
          <p:nvPr>
            <p:ph type="body" idx="1"/>
          </p:nvPr>
        </p:nvSpPr>
        <p:spPr>
          <a:xfrm>
            <a:off x="406400" y="2791177"/>
            <a:ext cx="12192000" cy="6108701"/>
          </a:xfrm>
          <a:prstGeom prst="rect">
            <a:avLst/>
          </a:prstGeom>
        </p:spPr>
        <p:txBody>
          <a:bodyPr/>
          <a:lstStyle/>
          <a:p>
            <a:pPr>
              <a:buChar char="‣"/>
            </a:pPr>
            <a:r>
              <a:t>_config.yml provides basic settings information about your site, such as the site’s title and additional possibilities we won’t cover here, like how to structure links to posts (e.g. should they follow the pattern MySite.com/year/month/day/post-title?).</a:t>
            </a:r>
          </a:p>
          <a:p>
            <a:pPr>
              <a:buChar char="‣"/>
            </a:pPr>
            <a:r>
              <a:t>_includes folder has files that get included on all or certain pages (e.g. code to make the header contain your site title and main menu on every page of the site)</a:t>
            </a:r>
          </a:p>
        </p:txBody>
      </p:sp>
      <p:sp>
        <p:nvSpPr>
          <p:cNvPr id="338" name="Shape 33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9" name="Shape 339"/>
          <p:cNvSpPr/>
          <p:nvPr/>
        </p:nvSpPr>
        <p:spPr>
          <a:xfrm>
            <a:off x="8358673" y="8864004"/>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79" name="Shape 179"/>
          <p:cNvSpPr/>
          <p:nvPr>
            <p:ph type="title"/>
          </p:nvPr>
        </p:nvSpPr>
        <p:spPr>
          <a:xfrm>
            <a:off x="406400" y="2616200"/>
            <a:ext cx="12192000" cy="4521200"/>
          </a:xfrm>
          <a:prstGeom prst="rect">
            <a:avLst/>
          </a:prstGeom>
        </p:spPr>
        <p:txBody>
          <a:bodyPr/>
          <a:lstStyle/>
          <a:p>
            <a:pPr defTabSz="397256">
              <a:defRPr sz="11560"/>
            </a:pPr>
            <a:r>
              <a:t>Today we will create a static blog using </a:t>
            </a:r>
            <a:r>
              <a:rPr>
                <a:solidFill>
                  <a:srgbClr val="011993"/>
                </a:solidFill>
              </a:rPr>
              <a:t>Jekyll</a:t>
            </a:r>
            <a:r>
              <a:t>.</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43" name="Shape 343"/>
          <p:cNvSpPr/>
          <p:nvPr>
            <p:ph type="body" idx="13"/>
          </p:nvPr>
        </p:nvSpPr>
        <p:spPr>
          <a:prstGeom prst="rect">
            <a:avLst/>
          </a:prstGeom>
        </p:spPr>
        <p:txBody>
          <a:bodyPr/>
          <a:lstStyle/>
          <a:p>
            <a:pPr/>
            <a:r>
              <a:t>Create a blog with jekyll</a:t>
            </a:r>
          </a:p>
        </p:txBody>
      </p:sp>
      <p:sp>
        <p:nvSpPr>
          <p:cNvPr id="344" name="Shape 344"/>
          <p:cNvSpPr/>
          <p:nvPr>
            <p:ph type="title"/>
          </p:nvPr>
        </p:nvSpPr>
        <p:spPr>
          <a:prstGeom prst="rect">
            <a:avLst/>
          </a:prstGeom>
        </p:spPr>
        <p:txBody>
          <a:bodyPr/>
          <a:lstStyle>
            <a:lvl1pPr defTabSz="467359">
              <a:spcBef>
                <a:spcPts val="2200"/>
              </a:spcBef>
              <a:defRPr sz="4800"/>
            </a:lvl1pPr>
          </a:lstStyle>
          <a:p>
            <a:pPr/>
            <a:r>
              <a:t>NOTABLE JEKYLL FILES</a:t>
            </a:r>
          </a:p>
        </p:txBody>
      </p:sp>
      <p:sp>
        <p:nvSpPr>
          <p:cNvPr id="345" name="Shape 345"/>
          <p:cNvSpPr/>
          <p:nvPr>
            <p:ph type="body" idx="1"/>
          </p:nvPr>
        </p:nvSpPr>
        <p:spPr>
          <a:xfrm>
            <a:off x="406400" y="2791177"/>
            <a:ext cx="12192000" cy="6108701"/>
          </a:xfrm>
          <a:prstGeom prst="rect">
            <a:avLst/>
          </a:prstGeom>
        </p:spPr>
        <p:txBody>
          <a:bodyPr/>
          <a:lstStyle/>
          <a:p>
            <a:pPr>
              <a:buChar char="‣"/>
            </a:pPr>
            <a:r>
              <a:t>_layouts folder contains code that controls how the pages on your site look (default.html), as well as customizations of that code to further style blog posts (post.html) and pages (page.html)</a:t>
            </a:r>
          </a:p>
          <a:p>
            <a:pPr>
              <a:buChar char="‣"/>
            </a:pPr>
            <a:r>
              <a:t>_posts folder holds the individual files that each represent a blog post on your website. Adding a new post to this folder will make a new blog post appear on your website, in reverse chronological order (newest post to oldest).</a:t>
            </a:r>
          </a:p>
        </p:txBody>
      </p:sp>
      <p:sp>
        <p:nvSpPr>
          <p:cNvPr id="346" name="Shape 34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7" name="Shape 347"/>
          <p:cNvSpPr/>
          <p:nvPr/>
        </p:nvSpPr>
        <p:spPr>
          <a:xfrm>
            <a:off x="9242806" y="0"/>
            <a:ext cx="3761995"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51" name="Shape 351"/>
          <p:cNvSpPr/>
          <p:nvPr>
            <p:ph type="body" idx="13"/>
          </p:nvPr>
        </p:nvSpPr>
        <p:spPr>
          <a:prstGeom prst="rect">
            <a:avLst/>
          </a:prstGeom>
        </p:spPr>
        <p:txBody>
          <a:bodyPr/>
          <a:lstStyle/>
          <a:p>
            <a:pPr/>
            <a:r>
              <a:t>Create a blog with jekyll</a:t>
            </a:r>
          </a:p>
        </p:txBody>
      </p:sp>
      <p:sp>
        <p:nvSpPr>
          <p:cNvPr id="352" name="Shape 352"/>
          <p:cNvSpPr/>
          <p:nvPr>
            <p:ph type="title"/>
          </p:nvPr>
        </p:nvSpPr>
        <p:spPr>
          <a:prstGeom prst="rect">
            <a:avLst/>
          </a:prstGeom>
        </p:spPr>
        <p:txBody>
          <a:bodyPr/>
          <a:lstStyle>
            <a:lvl1pPr defTabSz="467359">
              <a:spcBef>
                <a:spcPts val="2200"/>
              </a:spcBef>
              <a:defRPr sz="4800"/>
            </a:lvl1pPr>
          </a:lstStyle>
          <a:p>
            <a:pPr/>
            <a:r>
              <a:t>NOTABLE JEKYLL FILES</a:t>
            </a:r>
          </a:p>
        </p:txBody>
      </p:sp>
      <p:sp>
        <p:nvSpPr>
          <p:cNvPr id="353" name="Shape 353"/>
          <p:cNvSpPr/>
          <p:nvPr>
            <p:ph type="body" idx="1"/>
          </p:nvPr>
        </p:nvSpPr>
        <p:spPr>
          <a:xfrm>
            <a:off x="406400" y="2791177"/>
            <a:ext cx="12192000" cy="6108701"/>
          </a:xfrm>
          <a:prstGeom prst="rect">
            <a:avLst/>
          </a:prstGeom>
        </p:spPr>
        <p:txBody>
          <a:bodyPr/>
          <a:lstStyle/>
          <a:p>
            <a:pPr>
              <a:buChar char="‣"/>
            </a:pPr>
            <a:r>
              <a:t>_sass folder holds SCSS files that control the visual design of the site</a:t>
            </a:r>
          </a:p>
          <a:p>
            <a:pPr>
              <a:buChar char="‣"/>
            </a:pPr>
            <a:r>
              <a:t>_site folder is where the HTML pages that appear on the web are generated and stored (e.g. you’ll write and save posts as Markdown files, but Jekyll will convert these to HTML for display in a web browser)</a:t>
            </a:r>
          </a:p>
        </p:txBody>
      </p:sp>
      <p:sp>
        <p:nvSpPr>
          <p:cNvPr id="354" name="Shape 35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5" name="Shape 355"/>
          <p:cNvSpPr/>
          <p:nvPr/>
        </p:nvSpPr>
        <p:spPr>
          <a:xfrm>
            <a:off x="9242806" y="0"/>
            <a:ext cx="3761995"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59" name="Shape 359"/>
          <p:cNvSpPr/>
          <p:nvPr>
            <p:ph type="body" idx="13"/>
          </p:nvPr>
        </p:nvSpPr>
        <p:spPr>
          <a:prstGeom prst="rect">
            <a:avLst/>
          </a:prstGeom>
        </p:spPr>
        <p:txBody>
          <a:bodyPr/>
          <a:lstStyle/>
          <a:p>
            <a:pPr/>
            <a:r>
              <a:t>Create a blog with jekyll</a:t>
            </a:r>
          </a:p>
        </p:txBody>
      </p:sp>
      <p:sp>
        <p:nvSpPr>
          <p:cNvPr id="360" name="Shape 360"/>
          <p:cNvSpPr/>
          <p:nvPr>
            <p:ph type="title"/>
          </p:nvPr>
        </p:nvSpPr>
        <p:spPr>
          <a:prstGeom prst="rect">
            <a:avLst/>
          </a:prstGeom>
        </p:spPr>
        <p:txBody>
          <a:bodyPr/>
          <a:lstStyle>
            <a:lvl1pPr defTabSz="467359">
              <a:spcBef>
                <a:spcPts val="2200"/>
              </a:spcBef>
              <a:defRPr sz="4800"/>
            </a:lvl1pPr>
          </a:lstStyle>
          <a:p>
            <a:pPr/>
            <a:r>
              <a:t>NOTABLE JEKYLL FILES</a:t>
            </a:r>
          </a:p>
        </p:txBody>
      </p:sp>
      <p:sp>
        <p:nvSpPr>
          <p:cNvPr id="361" name="Shape 361"/>
          <p:cNvSpPr/>
          <p:nvPr>
            <p:ph type="body" idx="1"/>
          </p:nvPr>
        </p:nvSpPr>
        <p:spPr>
          <a:xfrm>
            <a:off x="406400" y="2791177"/>
            <a:ext cx="12192000" cy="6108701"/>
          </a:xfrm>
          <a:prstGeom prst="rect">
            <a:avLst/>
          </a:prstGeom>
        </p:spPr>
        <p:txBody>
          <a:bodyPr/>
          <a:lstStyle/>
          <a:p>
            <a:pPr>
              <a:buChar char="‣"/>
            </a:pPr>
            <a:r>
              <a:t>index.html is where the layout of the homepage is defined</a:t>
            </a:r>
          </a:p>
          <a:p>
            <a:pPr>
              <a:buChar char="‣"/>
            </a:pPr>
            <a:r>
              <a:t>about.md is an example of a Jekyll page. It’s already linked in the header of your website, and you can customize its text by opening and writing in that file. </a:t>
            </a:r>
          </a:p>
          <a:p>
            <a:pPr>
              <a:buChar char="‣"/>
            </a:pPr>
            <a:r>
              <a:t>css folder holds CSS converted from SCSS that controls the visual design of the site</a:t>
            </a:r>
          </a:p>
        </p:txBody>
      </p:sp>
      <p:sp>
        <p:nvSpPr>
          <p:cNvPr id="362" name="Shape 36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3" name="Shape 363"/>
          <p:cNvSpPr/>
          <p:nvPr/>
        </p:nvSpPr>
        <p:spPr>
          <a:xfrm>
            <a:off x="9242806" y="0"/>
            <a:ext cx="3761995"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67" name="Shape 367"/>
          <p:cNvSpPr/>
          <p:nvPr>
            <p:ph type="body" idx="13"/>
          </p:nvPr>
        </p:nvSpPr>
        <p:spPr>
          <a:prstGeom prst="rect">
            <a:avLst/>
          </a:prstGeom>
        </p:spPr>
        <p:txBody>
          <a:bodyPr/>
          <a:lstStyle/>
          <a:p>
            <a:pPr/>
            <a:r>
              <a:t>Create a blog with jekyll</a:t>
            </a:r>
          </a:p>
        </p:txBody>
      </p:sp>
      <p:sp>
        <p:nvSpPr>
          <p:cNvPr id="368" name="Shape 368"/>
          <p:cNvSpPr/>
          <p:nvPr>
            <p:ph type="title"/>
          </p:nvPr>
        </p:nvSpPr>
        <p:spPr>
          <a:prstGeom prst="rect">
            <a:avLst/>
          </a:prstGeom>
        </p:spPr>
        <p:txBody>
          <a:bodyPr/>
          <a:lstStyle>
            <a:lvl1pPr defTabSz="467359">
              <a:spcBef>
                <a:spcPts val="2200"/>
              </a:spcBef>
              <a:defRPr sz="4800"/>
            </a:lvl1pPr>
          </a:lstStyle>
          <a:p>
            <a:pPr/>
            <a:r>
              <a:t>NOTABLE JEKYLL FILES</a:t>
            </a:r>
          </a:p>
        </p:txBody>
      </p:sp>
      <p:sp>
        <p:nvSpPr>
          <p:cNvPr id="369" name="Shape 369"/>
          <p:cNvSpPr/>
          <p:nvPr>
            <p:ph type="body" idx="1"/>
          </p:nvPr>
        </p:nvSpPr>
        <p:spPr>
          <a:xfrm>
            <a:off x="406400" y="2791177"/>
            <a:ext cx="12192000" cy="6108701"/>
          </a:xfrm>
          <a:prstGeom prst="rect">
            <a:avLst/>
          </a:prstGeom>
        </p:spPr>
        <p:txBody>
          <a:bodyPr/>
          <a:lstStyle/>
          <a:p>
            <a:pPr>
              <a:buChar char="‣"/>
            </a:pPr>
            <a:r>
              <a:t>feed.xml lets people follow the RSS feed of your blog posts</a:t>
            </a:r>
          </a:p>
          <a:p>
            <a:pPr>
              <a:buChar char="‣"/>
            </a:pPr>
            <a:r>
              <a:t>index.html controls the structuring of content on your site’s homepage</a:t>
            </a:r>
          </a:p>
        </p:txBody>
      </p:sp>
      <p:sp>
        <p:nvSpPr>
          <p:cNvPr id="370" name="Shape 37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1" name="Shape 371"/>
          <p:cNvSpPr/>
          <p:nvPr/>
        </p:nvSpPr>
        <p:spPr>
          <a:xfrm>
            <a:off x="9242806" y="0"/>
            <a:ext cx="3761995"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375" name="writing GIF-original.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581340" y="-1"/>
            <a:ext cx="17339733" cy="9753601"/>
          </a:xfrm>
          <a:prstGeom prst="rect">
            <a:avLst/>
          </a:prstGeom>
          <a:ln w="12700">
            <a:miter lim="400000"/>
          </a:ln>
        </p:spPr>
      </p:pic>
      <p:sp>
        <p:nvSpPr>
          <p:cNvPr id="376" name="Shape 376"/>
          <p:cNvSpPr/>
          <p:nvPr/>
        </p:nvSpPr>
        <p:spPr>
          <a:xfrm>
            <a:off x="-13803" y="-80305"/>
            <a:ext cx="13032407" cy="13032407"/>
          </a:xfrm>
          <a:prstGeom prst="rect">
            <a:avLst/>
          </a:prstGeom>
          <a:solidFill>
            <a:srgbClr val="FFFFFF">
              <a:alpha val="47396"/>
            </a:srgbClr>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377" name="Shape 377"/>
          <p:cNvSpPr/>
          <p:nvPr>
            <p:ph type="title"/>
          </p:nvPr>
        </p:nvSpPr>
        <p:spPr>
          <a:prstGeom prst="rect">
            <a:avLst/>
          </a:prstGeom>
        </p:spPr>
        <p:txBody>
          <a:bodyPr/>
          <a:lstStyle>
            <a:lvl1pPr>
              <a:defRPr>
                <a:solidFill>
                  <a:srgbClr val="34A5DB"/>
                </a:solidFill>
              </a:defRPr>
            </a:lvl1pPr>
          </a:lstStyle>
          <a:p>
            <a:pPr/>
            <a:r>
              <a:t>Write first blog post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2720000" fill="hold"/>
                                        <p:tgtEl>
                                          <p:spTgt spid="375"/>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375"/>
                </p:tgtEl>
              </p:cMediaNode>
            </p:vide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79" name="Shape 379"/>
          <p:cNvSpPr/>
          <p:nvPr>
            <p:ph type="body" idx="13"/>
          </p:nvPr>
        </p:nvSpPr>
        <p:spPr>
          <a:prstGeom prst="rect">
            <a:avLst/>
          </a:prstGeom>
        </p:spPr>
        <p:txBody>
          <a:bodyPr/>
          <a:lstStyle/>
          <a:p>
            <a:pPr/>
            <a:r>
              <a:t>Create a blog with jekyll</a:t>
            </a:r>
          </a:p>
        </p:txBody>
      </p:sp>
      <p:sp>
        <p:nvSpPr>
          <p:cNvPr id="380" name="Shape 380"/>
          <p:cNvSpPr/>
          <p:nvPr>
            <p:ph type="title"/>
          </p:nvPr>
        </p:nvSpPr>
        <p:spPr>
          <a:prstGeom prst="rect">
            <a:avLst/>
          </a:prstGeom>
        </p:spPr>
        <p:txBody>
          <a:bodyPr/>
          <a:lstStyle>
            <a:lvl1pPr defTabSz="467359">
              <a:spcBef>
                <a:spcPts val="2200"/>
              </a:spcBef>
              <a:defRPr sz="4800"/>
            </a:lvl1pPr>
          </a:lstStyle>
          <a:p>
            <a:pPr/>
            <a:r>
              <a:t>WRITE FIRST BLOG POST</a:t>
            </a:r>
          </a:p>
        </p:txBody>
      </p:sp>
      <p:sp>
        <p:nvSpPr>
          <p:cNvPr id="381" name="Shape 381"/>
          <p:cNvSpPr/>
          <p:nvPr>
            <p:ph type="body" idx="1"/>
          </p:nvPr>
        </p:nvSpPr>
        <p:spPr>
          <a:xfrm>
            <a:off x="406400" y="2791177"/>
            <a:ext cx="12192000" cy="6108701"/>
          </a:xfrm>
          <a:prstGeom prst="rect">
            <a:avLst/>
          </a:prstGeom>
        </p:spPr>
        <p:txBody>
          <a:bodyPr/>
          <a:lstStyle/>
          <a:p>
            <a:pPr marL="417830" indent="-417830" defTabSz="549148">
              <a:spcBef>
                <a:spcPts val="2600"/>
              </a:spcBef>
              <a:buChar char="‣"/>
              <a:defRPr sz="3196"/>
            </a:pPr>
            <a:r>
              <a:t>C</a:t>
            </a:r>
            <a:r>
              <a:rPr>
                <a:latin typeface="Avenir Next Demi Bold"/>
                <a:ea typeface="Avenir Next Demi Bold"/>
                <a:cs typeface="Avenir Next Demi Bold"/>
                <a:sym typeface="Avenir Next Demi Bold"/>
              </a:rPr>
              <a:t>reate a file in the _posts directory.</a:t>
            </a:r>
            <a:endParaRPr>
              <a:latin typeface="Avenir Next Demi Bold"/>
              <a:ea typeface="Avenir Next Demi Bold"/>
              <a:cs typeface="Avenir Next Demi Bold"/>
              <a:sym typeface="Avenir Next Demi Bold"/>
            </a:endParaRPr>
          </a:p>
          <a:p>
            <a:pPr marL="417830" indent="-417830" defTabSz="549148">
              <a:spcBef>
                <a:spcPts val="2600"/>
              </a:spcBef>
              <a:buChar char="‣"/>
              <a:defRPr sz="3196"/>
            </a:pPr>
            <a:r>
              <a:rPr>
                <a:latin typeface="Avenir Next Demi Bold"/>
                <a:ea typeface="Avenir Next Demi Bold"/>
                <a:cs typeface="Avenir Next Demi Bold"/>
                <a:sym typeface="Avenir Next Demi Bold"/>
              </a:rPr>
              <a:t>“How you name files in this folder is important. Jekyll requires blog post files to be named according to the following format:</a:t>
            </a:r>
            <a:endParaRPr>
              <a:latin typeface="Avenir Next Demi Bold"/>
              <a:ea typeface="Avenir Next Demi Bold"/>
              <a:cs typeface="Avenir Next Demi Bold"/>
              <a:sym typeface="Avenir Next Demi Bold"/>
            </a:endParaRPr>
          </a:p>
          <a:p>
            <a:pPr lvl="1" marL="835660" indent="-417830" defTabSz="549148">
              <a:spcBef>
                <a:spcPts val="2600"/>
              </a:spcBef>
              <a:buChar char="‣"/>
              <a:defRPr sz="3196">
                <a:latin typeface="Avenir Next Demi Bold"/>
                <a:ea typeface="Avenir Next Demi Bold"/>
                <a:cs typeface="Avenir Next Demi Bold"/>
                <a:sym typeface="Avenir Next Demi Bold"/>
              </a:defRPr>
            </a:pPr>
            <a:r>
              <a:t>YEAR-MONTH-DAY-title.MARKUP</a:t>
            </a:r>
          </a:p>
          <a:p>
            <a:pPr marL="417830" indent="-417830" defTabSz="549148">
              <a:spcBef>
                <a:spcPts val="2600"/>
              </a:spcBef>
              <a:buChar char="‣"/>
              <a:defRPr sz="3196">
                <a:latin typeface="Avenir Next Demi Bold"/>
                <a:ea typeface="Avenir Next Demi Bold"/>
                <a:cs typeface="Avenir Next Demi Bold"/>
                <a:sym typeface="Avenir Next Demi Bold"/>
              </a:defRPr>
            </a:pPr>
            <a:r>
              <a:t>The following are examples of valid post filenames:</a:t>
            </a:r>
          </a:p>
          <a:p>
            <a:pPr lvl="1" marL="835660" indent="-417830" defTabSz="549148">
              <a:spcBef>
                <a:spcPts val="2600"/>
              </a:spcBef>
              <a:buChar char="‣"/>
              <a:defRPr sz="3196">
                <a:latin typeface="Avenir Next Demi Bold"/>
                <a:ea typeface="Avenir Next Demi Bold"/>
                <a:cs typeface="Avenir Next Demi Bold"/>
                <a:sym typeface="Avenir Next Demi Bold"/>
              </a:defRPr>
            </a:pPr>
            <a:r>
              <a:t>2018-05-04-code-land—is-awesome.md</a:t>
            </a:r>
          </a:p>
          <a:p>
            <a:pPr lvl="1" marL="835660" indent="-417830" defTabSz="549148">
              <a:spcBef>
                <a:spcPts val="2600"/>
              </a:spcBef>
              <a:buChar char="‣"/>
              <a:defRPr sz="3196">
                <a:latin typeface="Avenir Next Demi Bold"/>
                <a:ea typeface="Avenir Next Demi Bold"/>
                <a:cs typeface="Avenir Next Demi Bold"/>
                <a:sym typeface="Avenir Next Demi Bold"/>
              </a:defRPr>
            </a:pPr>
            <a:r>
              <a:t>2018-01-01-hello-world.md</a:t>
            </a:r>
          </a:p>
        </p:txBody>
      </p:sp>
      <p:sp>
        <p:nvSpPr>
          <p:cNvPr id="382" name="Shape 38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3" name="Shape 383"/>
          <p:cNvSpPr/>
          <p:nvPr/>
        </p:nvSpPr>
        <p:spPr>
          <a:xfrm>
            <a:off x="8498342" y="9026952"/>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Jekyll Documentation</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87" name="Shape 387"/>
          <p:cNvSpPr/>
          <p:nvPr>
            <p:ph type="body" idx="13"/>
          </p:nvPr>
        </p:nvSpPr>
        <p:spPr>
          <a:prstGeom prst="rect">
            <a:avLst/>
          </a:prstGeom>
        </p:spPr>
        <p:txBody>
          <a:bodyPr/>
          <a:lstStyle/>
          <a:p>
            <a:pPr/>
            <a:r>
              <a:t>Create a blog with jekyll</a:t>
            </a:r>
          </a:p>
        </p:txBody>
      </p:sp>
      <p:sp>
        <p:nvSpPr>
          <p:cNvPr id="388" name="Shape 388"/>
          <p:cNvSpPr/>
          <p:nvPr>
            <p:ph type="title"/>
          </p:nvPr>
        </p:nvSpPr>
        <p:spPr>
          <a:prstGeom prst="rect">
            <a:avLst/>
          </a:prstGeom>
        </p:spPr>
        <p:txBody>
          <a:bodyPr/>
          <a:lstStyle>
            <a:lvl1pPr defTabSz="467359">
              <a:spcBef>
                <a:spcPts val="2200"/>
              </a:spcBef>
              <a:defRPr sz="4800"/>
            </a:lvl1pPr>
          </a:lstStyle>
          <a:p>
            <a:pPr/>
            <a:r>
              <a:t>yamL FRONT MATTER</a:t>
            </a:r>
          </a:p>
        </p:txBody>
      </p:sp>
      <p:sp>
        <p:nvSpPr>
          <p:cNvPr id="389" name="Shape 389"/>
          <p:cNvSpPr/>
          <p:nvPr>
            <p:ph type="body" idx="1"/>
          </p:nvPr>
        </p:nvSpPr>
        <p:spPr>
          <a:xfrm>
            <a:off x="406400" y="2791177"/>
            <a:ext cx="12192000" cy="6108701"/>
          </a:xfrm>
          <a:prstGeom prst="rect">
            <a:avLst/>
          </a:prstGeom>
        </p:spPr>
        <p:txBody>
          <a:bodyPr/>
          <a:lstStyle/>
          <a:p>
            <a:pPr marL="0" indent="0">
              <a:buClrTx/>
              <a:buSzTx/>
              <a:buFontTx/>
              <a:buNone/>
              <a:defRPr i="1"/>
            </a:pPr>
            <a:r>
              <a:t>“Any file that contains a </a:t>
            </a:r>
            <a:r>
              <a:rPr i="0" u="sng">
                <a:solidFill>
                  <a:schemeClr val="accent1"/>
                </a:solidFill>
                <a:hlinkClick r:id="rId3" invalidUrl="" action="" tgtFrame="" tooltip="" history="1" highlightClick="0" endSnd="0"/>
              </a:rPr>
              <a:t>YAML</a:t>
            </a:r>
            <a:r>
              <a:rPr i="0">
                <a:solidFill>
                  <a:schemeClr val="accent1"/>
                </a:solidFill>
              </a:rPr>
              <a:t>*</a:t>
            </a:r>
            <a:r>
              <a:t> front matter block will be processed by Jekyll as a special file. The front matter must be the </a:t>
            </a:r>
            <a:r>
              <a:rPr>
                <a:latin typeface="Avenir Next Demi Bold"/>
                <a:ea typeface="Avenir Next Demi Bold"/>
                <a:cs typeface="Avenir Next Demi Bold"/>
                <a:sym typeface="Avenir Next Demi Bold"/>
              </a:rPr>
              <a:t>first</a:t>
            </a:r>
            <a:r>
              <a:t> thing in the file and must take the form of </a:t>
            </a:r>
            <a:r>
              <a:rPr>
                <a:latin typeface="Avenir Next Demi Bold"/>
                <a:ea typeface="Avenir Next Demi Bold"/>
                <a:cs typeface="Avenir Next Demi Bold"/>
                <a:sym typeface="Avenir Next Demi Bold"/>
              </a:rPr>
              <a:t>valid YAML</a:t>
            </a:r>
            <a:r>
              <a:t> set between</a:t>
            </a:r>
            <a:r>
              <a:rPr>
                <a:latin typeface="Avenir Next Demi Bold"/>
                <a:ea typeface="Avenir Next Demi Bold"/>
                <a:cs typeface="Avenir Next Demi Bold"/>
                <a:sym typeface="Avenir Next Demi Bold"/>
              </a:rPr>
              <a:t> triple-dashed lines</a:t>
            </a:r>
            <a:r>
              <a:t>.”</a:t>
            </a:r>
            <a:r>
              <a:rPr i="0"/>
              <a:t> </a:t>
            </a:r>
            <a:endParaRPr i="0"/>
          </a:p>
          <a:p>
            <a:pPr marL="0" indent="0">
              <a:buClrTx/>
              <a:buSzTx/>
              <a:buFontTx/>
              <a:buNone/>
              <a:defRPr i="1"/>
            </a:pPr>
            <a:r>
              <a:rPr i="0"/>
              <a:t>(Source: </a:t>
            </a:r>
            <a:r>
              <a:rPr i="0" u="sng">
                <a:solidFill>
                  <a:schemeClr val="accent1"/>
                </a:solidFill>
                <a:hlinkClick r:id="rId4" invalidUrl="" action="" tgtFrame="" tooltip="" history="1" highlightClick="0" endSnd="0"/>
              </a:rPr>
              <a:t>Jekyll Documentation</a:t>
            </a:r>
            <a:r>
              <a:rPr i="0"/>
              <a:t>)</a:t>
            </a:r>
            <a:endParaRPr i="0"/>
          </a:p>
        </p:txBody>
      </p:sp>
      <p:sp>
        <p:nvSpPr>
          <p:cNvPr id="390" name="Shape 39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94" name="Shape 394"/>
          <p:cNvSpPr/>
          <p:nvPr>
            <p:ph type="body" idx="13"/>
          </p:nvPr>
        </p:nvSpPr>
        <p:spPr>
          <a:prstGeom prst="rect">
            <a:avLst/>
          </a:prstGeom>
        </p:spPr>
        <p:txBody>
          <a:bodyPr/>
          <a:lstStyle/>
          <a:p>
            <a:pPr/>
            <a:r>
              <a:t>Create a blog with jekyll</a:t>
            </a:r>
          </a:p>
        </p:txBody>
      </p:sp>
      <p:sp>
        <p:nvSpPr>
          <p:cNvPr id="395" name="Shape 395"/>
          <p:cNvSpPr/>
          <p:nvPr>
            <p:ph type="title"/>
          </p:nvPr>
        </p:nvSpPr>
        <p:spPr>
          <a:prstGeom prst="rect">
            <a:avLst/>
          </a:prstGeom>
        </p:spPr>
        <p:txBody>
          <a:bodyPr/>
          <a:lstStyle>
            <a:lvl1pPr defTabSz="467359">
              <a:spcBef>
                <a:spcPts val="2200"/>
              </a:spcBef>
              <a:defRPr sz="4800"/>
            </a:lvl1pPr>
          </a:lstStyle>
          <a:p>
            <a:pPr/>
            <a:r>
              <a:t>yamL Front Matter</a:t>
            </a:r>
          </a:p>
        </p:txBody>
      </p:sp>
      <p:sp>
        <p:nvSpPr>
          <p:cNvPr id="396" name="Shape 396"/>
          <p:cNvSpPr/>
          <p:nvPr>
            <p:ph type="body" idx="1"/>
          </p:nvPr>
        </p:nvSpPr>
        <p:spPr>
          <a:xfrm>
            <a:off x="406400" y="2791177"/>
            <a:ext cx="12192000" cy="6108701"/>
          </a:xfrm>
          <a:prstGeom prst="rect">
            <a:avLst/>
          </a:prstGeom>
        </p:spPr>
        <p:txBody>
          <a:bodyPr/>
          <a:lstStyle/>
          <a:p>
            <a:pPr>
              <a:defRPr i="1"/>
            </a:pPr>
          </a:p>
          <a:p>
            <a:pPr>
              <a:defRPr i="1"/>
            </a:pPr>
            <a:r>
              <a:t> `cd dactl`</a:t>
            </a:r>
          </a:p>
          <a:p>
            <a:pPr>
              <a:defRPr i="1"/>
            </a:pPr>
            <a:r>
              <a:t>`bundle install` </a:t>
            </a:r>
          </a:p>
          <a:p>
            <a:pPr>
              <a:defRPr i="1"/>
            </a:pPr>
            <a:r>
              <a:t>`jekyll -s`</a:t>
            </a:r>
          </a:p>
          <a:p>
            <a:pPr>
              <a:defRPr i="1"/>
            </a:pPr>
          </a:p>
        </p:txBody>
      </p:sp>
      <p:sp>
        <p:nvSpPr>
          <p:cNvPr id="397" name="Shape 39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8" name="carbon(1).png"/>
          <p:cNvPicPr>
            <a:picLocks noChangeAspect="1"/>
          </p:cNvPicPr>
          <p:nvPr/>
        </p:nvPicPr>
        <p:blipFill>
          <a:blip r:embed="rId3">
            <a:extLst/>
          </a:blip>
          <a:stretch>
            <a:fillRect/>
          </a:stretch>
        </p:blipFill>
        <p:spPr>
          <a:xfrm>
            <a:off x="0" y="2191260"/>
            <a:ext cx="13004800" cy="8511369"/>
          </a:xfrm>
          <a:prstGeom prst="rect">
            <a:avLst/>
          </a:prstGeom>
          <a:ln w="12700">
            <a:miter lim="400000"/>
          </a:ln>
        </p:spPr>
      </p:pic>
      <p:sp>
        <p:nvSpPr>
          <p:cNvPr id="399" name="Shape 399"/>
          <p:cNvSpPr/>
          <p:nvPr/>
        </p:nvSpPr>
        <p:spPr>
          <a:xfrm>
            <a:off x="3818623" y="2230945"/>
            <a:ext cx="4351554"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100" u="sng">
                <a:solidFill>
                  <a:schemeClr val="accent1"/>
                </a:solidFill>
                <a:latin typeface="Avenir Next Demi Bold"/>
                <a:ea typeface="Avenir Next Demi Bold"/>
                <a:cs typeface="Avenir Next Demi Bold"/>
                <a:sym typeface="Avenir Next Demi Bold"/>
                <a:hlinkClick r:id="rId4" invalidUrl="" action="" tgtFrame="" tooltip="" history="1" highlightClick="0" endSnd="0"/>
              </a:defRPr>
            </a:lvl1pPr>
          </a:lstStyle>
          <a:p>
            <a:pPr>
              <a:defRPr u="none">
                <a:solidFill>
                  <a:srgbClr val="838787"/>
                </a:solidFill>
              </a:defRPr>
            </a:pPr>
            <a:r>
              <a:rPr u="sng">
                <a:solidFill>
                  <a:schemeClr val="accent1"/>
                </a:solidFill>
                <a:hlinkClick r:id="rId4" invalidUrl="" action="" tgtFrame="" tooltip="" history="1" highlightClick="0" endSnd="0"/>
              </a:rPr>
              <a:t>View This Post</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03" name="Shape 403"/>
          <p:cNvSpPr/>
          <p:nvPr>
            <p:ph type="body" idx="13"/>
          </p:nvPr>
        </p:nvSpPr>
        <p:spPr>
          <a:prstGeom prst="rect">
            <a:avLst/>
          </a:prstGeom>
        </p:spPr>
        <p:txBody>
          <a:bodyPr/>
          <a:lstStyle/>
          <a:p>
            <a:pPr/>
            <a:r>
              <a:t>Create a blog with jekyll</a:t>
            </a:r>
          </a:p>
        </p:txBody>
      </p:sp>
      <p:sp>
        <p:nvSpPr>
          <p:cNvPr id="404" name="Shape 404"/>
          <p:cNvSpPr/>
          <p:nvPr>
            <p:ph type="title"/>
          </p:nvPr>
        </p:nvSpPr>
        <p:spPr>
          <a:prstGeom prst="rect">
            <a:avLst/>
          </a:prstGeom>
        </p:spPr>
        <p:txBody>
          <a:bodyPr/>
          <a:lstStyle>
            <a:lvl1pPr defTabSz="467359">
              <a:spcBef>
                <a:spcPts val="2200"/>
              </a:spcBef>
              <a:defRPr sz="4800"/>
            </a:lvl1pPr>
          </a:lstStyle>
          <a:p>
            <a:pPr/>
            <a:r>
              <a:t>yamL front matter</a:t>
            </a:r>
          </a:p>
        </p:txBody>
      </p:sp>
      <p:sp>
        <p:nvSpPr>
          <p:cNvPr id="405" name="Shape 405"/>
          <p:cNvSpPr/>
          <p:nvPr>
            <p:ph type="body" idx="1"/>
          </p:nvPr>
        </p:nvSpPr>
        <p:spPr>
          <a:xfrm>
            <a:off x="406400" y="2791177"/>
            <a:ext cx="12192000" cy="6108701"/>
          </a:xfrm>
          <a:prstGeom prst="rect">
            <a:avLst/>
          </a:prstGeom>
        </p:spPr>
        <p:txBody>
          <a:bodyPr/>
          <a:lstStyle/>
          <a:p>
            <a:pPr>
              <a:buChar char="‣"/>
            </a:pPr>
            <a:r>
              <a:t>Let’s  create the front matter for our new post and view it on our local server by saving the file and then refreshing the local version of our site.</a:t>
            </a:r>
          </a:p>
          <a:p>
            <a:pPr>
              <a:buChar char="‣"/>
            </a:pPr>
            <a:r>
              <a:t>The server needs to be reset for changes to to _config.yml to appear however, changes to bother files will generally appear with a refresh.</a:t>
            </a:r>
          </a:p>
        </p:txBody>
      </p:sp>
      <p:sp>
        <p:nvSpPr>
          <p:cNvPr id="406" name="Shape 40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10" name="Shape 410"/>
          <p:cNvSpPr/>
          <p:nvPr>
            <p:ph type="body" idx="13"/>
          </p:nvPr>
        </p:nvSpPr>
        <p:spPr>
          <a:prstGeom prst="rect">
            <a:avLst/>
          </a:prstGeom>
        </p:spPr>
        <p:txBody>
          <a:bodyPr/>
          <a:lstStyle/>
          <a:p>
            <a:pPr/>
            <a:r>
              <a:t>Create a blog with jekyll</a:t>
            </a:r>
          </a:p>
        </p:txBody>
      </p:sp>
      <p:sp>
        <p:nvSpPr>
          <p:cNvPr id="411" name="Shape 411"/>
          <p:cNvSpPr/>
          <p:nvPr>
            <p:ph type="title"/>
          </p:nvPr>
        </p:nvSpPr>
        <p:spPr>
          <a:prstGeom prst="rect">
            <a:avLst/>
          </a:prstGeom>
        </p:spPr>
        <p:txBody>
          <a:bodyPr/>
          <a:lstStyle>
            <a:lvl1pPr defTabSz="467359">
              <a:spcBef>
                <a:spcPts val="2200"/>
              </a:spcBef>
              <a:defRPr sz="4800"/>
            </a:lvl1pPr>
          </a:lstStyle>
          <a:p>
            <a:pPr/>
            <a:r>
              <a:t>YAML FRONT MATTER</a:t>
            </a:r>
          </a:p>
        </p:txBody>
      </p:sp>
      <p:sp>
        <p:nvSpPr>
          <p:cNvPr id="412" name="Shape 412"/>
          <p:cNvSpPr/>
          <p:nvPr>
            <p:ph type="body" idx="1"/>
          </p:nvPr>
        </p:nvSpPr>
        <p:spPr>
          <a:xfrm>
            <a:off x="406400" y="2791177"/>
            <a:ext cx="12192000" cy="6108701"/>
          </a:xfrm>
          <a:prstGeom prst="rect">
            <a:avLst/>
          </a:prstGeom>
        </p:spPr>
        <p:txBody>
          <a:bodyPr/>
          <a:lstStyle/>
          <a:p>
            <a:pPr marL="408940" indent="-408940" defTabSz="537463">
              <a:spcBef>
                <a:spcPts val="2500"/>
              </a:spcBef>
              <a:buChar char="‣"/>
              <a:defRPr sz="3128"/>
            </a:pPr>
            <a:r>
              <a:t>Paste this into the top of your empty blog post file.</a:t>
            </a:r>
          </a:p>
          <a:p>
            <a:pPr marL="0" indent="0" defTabSz="420623">
              <a:spcBef>
                <a:spcPts val="0"/>
              </a:spcBef>
              <a:buClrTx/>
              <a:buSzTx/>
              <a:buFontTx/>
              <a:buNone/>
              <a:defRPr sz="2760">
                <a:solidFill>
                  <a:srgbClr val="919191"/>
                </a:solidFill>
                <a:latin typeface="Monaco"/>
                <a:ea typeface="Monaco"/>
                <a:cs typeface="Monaco"/>
                <a:sym typeface="Monaco"/>
              </a:defRPr>
            </a:pPr>
            <a:r>
              <a:t>---</a:t>
            </a:r>
            <a:endParaRPr>
              <a:solidFill>
                <a:srgbClr val="333344"/>
              </a:solidFill>
            </a:endParaRPr>
          </a:p>
          <a:p>
            <a:pPr marL="0" indent="0" defTabSz="420623">
              <a:spcBef>
                <a:spcPts val="0"/>
              </a:spcBef>
              <a:buClrTx/>
              <a:buSzTx/>
              <a:buFontTx/>
              <a:buNone/>
              <a:defRPr sz="2760">
                <a:solidFill>
                  <a:srgbClr val="333344"/>
                </a:solidFill>
                <a:latin typeface="Monaco"/>
                <a:ea typeface="Monaco"/>
                <a:cs typeface="Monaco"/>
                <a:sym typeface="Monaco"/>
              </a:defRPr>
            </a:pPr>
            <a:r>
              <a:t>layout</a:t>
            </a:r>
            <a:r>
              <a:rPr>
                <a:solidFill>
                  <a:srgbClr val="FF5600"/>
                </a:solidFill>
              </a:rPr>
              <a:t>:</a:t>
            </a:r>
            <a:r>
              <a:t> post</a:t>
            </a:r>
          </a:p>
          <a:p>
            <a:pPr marL="0" indent="0" defTabSz="420623">
              <a:spcBef>
                <a:spcPts val="0"/>
              </a:spcBef>
              <a:buClrTx/>
              <a:buSzTx/>
              <a:buFontTx/>
              <a:buNone/>
              <a:defRPr sz="2760">
                <a:solidFill>
                  <a:srgbClr val="01A33F"/>
                </a:solidFill>
                <a:latin typeface="Monaco"/>
                <a:ea typeface="Monaco"/>
                <a:cs typeface="Monaco"/>
                <a:sym typeface="Monaco"/>
              </a:defRPr>
            </a:pPr>
            <a:r>
              <a:rPr>
                <a:solidFill>
                  <a:srgbClr val="333344"/>
                </a:solidFill>
              </a:rPr>
              <a:t>title</a:t>
            </a:r>
            <a:r>
              <a:rPr>
                <a:solidFill>
                  <a:srgbClr val="FF5600"/>
                </a:solidFill>
              </a:rPr>
              <a:t>:</a:t>
            </a:r>
            <a:r>
              <a:rPr>
                <a:solidFill>
                  <a:srgbClr val="333344"/>
                </a:solidFill>
              </a:rPr>
              <a:t>  </a:t>
            </a:r>
            <a:r>
              <a:t>"Welcome to dactl!"</a:t>
            </a:r>
            <a:endParaRPr>
              <a:solidFill>
                <a:srgbClr val="333344"/>
              </a:solidFill>
            </a:endParaRPr>
          </a:p>
          <a:p>
            <a:pPr marL="0" indent="0" defTabSz="420623">
              <a:spcBef>
                <a:spcPts val="0"/>
              </a:spcBef>
              <a:buClrTx/>
              <a:buSzTx/>
              <a:buFontTx/>
              <a:buNone/>
              <a:defRPr sz="2760">
                <a:solidFill>
                  <a:srgbClr val="333344"/>
                </a:solidFill>
                <a:latin typeface="Monaco"/>
                <a:ea typeface="Monaco"/>
                <a:cs typeface="Monaco"/>
                <a:sym typeface="Monaco"/>
              </a:defRPr>
            </a:pPr>
            <a:r>
              <a:t>tags</a:t>
            </a:r>
            <a:r>
              <a:rPr>
                <a:solidFill>
                  <a:srgbClr val="FF5600"/>
                </a:solidFill>
              </a:rPr>
              <a:t>:</a:t>
            </a:r>
          </a:p>
          <a:p>
            <a:pPr marL="0" indent="0" defTabSz="420623">
              <a:spcBef>
                <a:spcPts val="0"/>
              </a:spcBef>
              <a:buClrTx/>
              <a:buSzTx/>
              <a:buFontTx/>
              <a:buNone/>
              <a:defRPr sz="2760">
                <a:solidFill>
                  <a:srgbClr val="333344"/>
                </a:solidFill>
                <a:latin typeface="Monaco"/>
                <a:ea typeface="Monaco"/>
                <a:cs typeface="Monaco"/>
                <a:sym typeface="Monaco"/>
              </a:defRPr>
            </a:pPr>
            <a:r>
              <a:t>  </a:t>
            </a:r>
            <a:r>
              <a:rPr>
                <a:solidFill>
                  <a:srgbClr val="FF5600"/>
                </a:solidFill>
              </a:rPr>
              <a:t>-</a:t>
            </a:r>
            <a:r>
              <a:t> dactl</a:t>
            </a:r>
          </a:p>
          <a:p>
            <a:pPr marL="0" indent="0" defTabSz="420623">
              <a:spcBef>
                <a:spcPts val="0"/>
              </a:spcBef>
              <a:buClrTx/>
              <a:buSzTx/>
              <a:buFontTx/>
              <a:buNone/>
              <a:defRPr sz="2760">
                <a:solidFill>
                  <a:srgbClr val="333344"/>
                </a:solidFill>
                <a:latin typeface="Monaco"/>
                <a:ea typeface="Monaco"/>
                <a:cs typeface="Monaco"/>
                <a:sym typeface="Monaco"/>
              </a:defRPr>
            </a:pPr>
            <a:r>
              <a:t>  </a:t>
            </a:r>
            <a:r>
              <a:rPr>
                <a:solidFill>
                  <a:srgbClr val="FF5600"/>
                </a:solidFill>
              </a:rPr>
              <a:t>-</a:t>
            </a:r>
            <a:r>
              <a:t> jekyll</a:t>
            </a:r>
          </a:p>
          <a:p>
            <a:pPr marL="0" indent="0" defTabSz="420623">
              <a:spcBef>
                <a:spcPts val="0"/>
              </a:spcBef>
              <a:buClrTx/>
              <a:buSzTx/>
              <a:buFontTx/>
              <a:buNone/>
              <a:defRPr sz="2760">
                <a:solidFill>
                  <a:srgbClr val="333344"/>
                </a:solidFill>
                <a:latin typeface="Monaco"/>
                <a:ea typeface="Monaco"/>
                <a:cs typeface="Monaco"/>
                <a:sym typeface="Monaco"/>
              </a:defRPr>
            </a:pPr>
            <a:r>
              <a:t>hero</a:t>
            </a:r>
            <a:r>
              <a:rPr>
                <a:solidFill>
                  <a:srgbClr val="FF5600"/>
                </a:solidFill>
              </a:rPr>
              <a:t>:</a:t>
            </a:r>
            <a:r>
              <a:t> https</a:t>
            </a:r>
            <a:r>
              <a:rPr>
                <a:solidFill>
                  <a:srgbClr val="FF5600"/>
                </a:solidFill>
              </a:rPr>
              <a:t>://</a:t>
            </a:r>
            <a:r>
              <a:t>source</a:t>
            </a:r>
            <a:r>
              <a:rPr>
                <a:solidFill>
                  <a:srgbClr val="FF5600"/>
                </a:solidFill>
              </a:rPr>
              <a:t>.</a:t>
            </a:r>
            <a:r>
              <a:t>unsplash</a:t>
            </a:r>
            <a:r>
              <a:rPr>
                <a:solidFill>
                  <a:srgbClr val="FF5600"/>
                </a:solidFill>
              </a:rPr>
              <a:t>.</a:t>
            </a:r>
            <a:r>
              <a:t>com</a:t>
            </a:r>
            <a:r>
              <a:rPr>
                <a:solidFill>
                  <a:srgbClr val="FF5600"/>
                </a:solidFill>
              </a:rPr>
              <a:t>/</a:t>
            </a:r>
            <a:r>
              <a:t>collection</a:t>
            </a:r>
            <a:r>
              <a:rPr>
                <a:solidFill>
                  <a:srgbClr val="FF5600"/>
                </a:solidFill>
              </a:rPr>
              <a:t>/</a:t>
            </a:r>
            <a:r>
              <a:t>430471</a:t>
            </a:r>
            <a:r>
              <a:rPr>
                <a:solidFill>
                  <a:srgbClr val="FF5600"/>
                </a:solidFill>
              </a:rPr>
              <a:t>/</a:t>
            </a:r>
          </a:p>
          <a:p>
            <a:pPr marL="0" indent="0" defTabSz="420623">
              <a:spcBef>
                <a:spcPts val="0"/>
              </a:spcBef>
              <a:buClrTx/>
              <a:buSzTx/>
              <a:buFontTx/>
              <a:buNone/>
              <a:defRPr sz="2760">
                <a:solidFill>
                  <a:srgbClr val="333344"/>
                </a:solidFill>
                <a:latin typeface="Monaco"/>
                <a:ea typeface="Monaco"/>
                <a:cs typeface="Monaco"/>
                <a:sym typeface="Monaco"/>
              </a:defRPr>
            </a:pPr>
            <a:r>
              <a:t>overlay</a:t>
            </a:r>
            <a:r>
              <a:rPr>
                <a:solidFill>
                  <a:srgbClr val="FF5600"/>
                </a:solidFill>
              </a:rPr>
              <a:t>:</a:t>
            </a:r>
            <a:r>
              <a:t> red</a:t>
            </a:r>
          </a:p>
          <a:p>
            <a:pPr marL="0" indent="0" defTabSz="420623">
              <a:spcBef>
                <a:spcPts val="0"/>
              </a:spcBef>
              <a:buClrTx/>
              <a:buSzTx/>
              <a:buFontTx/>
              <a:buNone/>
              <a:defRPr sz="2760">
                <a:solidFill>
                  <a:srgbClr val="333344"/>
                </a:solidFill>
                <a:latin typeface="Monaco"/>
                <a:ea typeface="Monaco"/>
                <a:cs typeface="Monaco"/>
                <a:sym typeface="Monaco"/>
              </a:defRPr>
            </a:pPr>
            <a:r>
              <a:t>published</a:t>
            </a:r>
            <a:r>
              <a:rPr>
                <a:solidFill>
                  <a:srgbClr val="FF5600"/>
                </a:solidFill>
              </a:rPr>
              <a:t>:</a:t>
            </a:r>
            <a:r>
              <a:t> true</a:t>
            </a:r>
          </a:p>
          <a:p>
            <a:pPr marL="0" indent="0" defTabSz="420623">
              <a:spcBef>
                <a:spcPts val="0"/>
              </a:spcBef>
              <a:buClrTx/>
              <a:buSzTx/>
              <a:buFontTx/>
              <a:buNone/>
              <a:defRPr sz="2760">
                <a:solidFill>
                  <a:srgbClr val="333344"/>
                </a:solidFill>
                <a:latin typeface="Monaco"/>
                <a:ea typeface="Monaco"/>
                <a:cs typeface="Monaco"/>
                <a:sym typeface="Monaco"/>
              </a:defRPr>
            </a:pPr>
          </a:p>
          <a:p>
            <a:pPr marL="0" indent="0" defTabSz="420623">
              <a:spcBef>
                <a:spcPts val="0"/>
              </a:spcBef>
              <a:buClrTx/>
              <a:buSzTx/>
              <a:buFontTx/>
              <a:buNone/>
              <a:defRPr sz="2760">
                <a:solidFill>
                  <a:srgbClr val="919191"/>
                </a:solidFill>
                <a:latin typeface="Monaco"/>
                <a:ea typeface="Monaco"/>
                <a:cs typeface="Monaco"/>
                <a:sym typeface="Monaco"/>
              </a:defRPr>
            </a:pPr>
            <a:r>
              <a:t>---</a:t>
            </a:r>
          </a:p>
        </p:txBody>
      </p:sp>
      <p:sp>
        <p:nvSpPr>
          <p:cNvPr id="413" name="Shape 41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4" name="Shape 414"/>
          <p:cNvSpPr/>
          <p:nvPr/>
        </p:nvSpPr>
        <p:spPr>
          <a:xfrm>
            <a:off x="9411461" y="0"/>
            <a:ext cx="3593339"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Jekyll Documentation</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81" name="Shape 181"/>
          <p:cNvSpPr/>
          <p:nvPr>
            <p:ph type="body" idx="13"/>
          </p:nvPr>
        </p:nvSpPr>
        <p:spPr>
          <a:prstGeom prst="rect">
            <a:avLst/>
          </a:prstGeom>
        </p:spPr>
        <p:txBody>
          <a:bodyPr/>
          <a:lstStyle/>
          <a:p>
            <a:pPr/>
            <a:r>
              <a:t>Create a blog with jekyll</a:t>
            </a:r>
          </a:p>
        </p:txBody>
      </p:sp>
      <p:sp>
        <p:nvSpPr>
          <p:cNvPr id="182" name="Shape 182"/>
          <p:cNvSpPr/>
          <p:nvPr>
            <p:ph type="title"/>
          </p:nvPr>
        </p:nvSpPr>
        <p:spPr>
          <a:prstGeom prst="rect">
            <a:avLst/>
          </a:prstGeom>
        </p:spPr>
        <p:txBody>
          <a:bodyPr/>
          <a:lstStyle>
            <a:lvl1pPr defTabSz="467359">
              <a:spcBef>
                <a:spcPts val="2200"/>
              </a:spcBef>
              <a:defRPr sz="4800"/>
            </a:lvl1pPr>
          </a:lstStyle>
          <a:p>
            <a:pPr/>
            <a:r>
              <a:t>SOME OF THE TOPICS WE WILL COVER</a:t>
            </a:r>
          </a:p>
        </p:txBody>
      </p:sp>
      <p:sp>
        <p:nvSpPr>
          <p:cNvPr id="183" name="Shape 183"/>
          <p:cNvSpPr/>
          <p:nvPr>
            <p:ph type="body" idx="1"/>
          </p:nvPr>
        </p:nvSpPr>
        <p:spPr>
          <a:xfrm>
            <a:off x="406400" y="2749550"/>
            <a:ext cx="12192000" cy="6108700"/>
          </a:xfrm>
          <a:prstGeom prst="rect">
            <a:avLst/>
          </a:prstGeom>
        </p:spPr>
        <p:txBody>
          <a:bodyPr numCol="2" spcCol="609600"/>
          <a:lstStyle/>
          <a:p>
            <a:pPr/>
            <a:r>
              <a:t>Static vs. Dynamic Sites</a:t>
            </a:r>
          </a:p>
          <a:p>
            <a:pPr/>
            <a:r>
              <a:t>Installing Jekyll</a:t>
            </a:r>
          </a:p>
          <a:p>
            <a:pPr/>
            <a:r>
              <a:t>Jekyll Project Structure</a:t>
            </a:r>
          </a:p>
          <a:p>
            <a:pPr/>
            <a:r>
              <a:t>Editing Sitewide Variables</a:t>
            </a:r>
          </a:p>
          <a:p>
            <a:pPr/>
            <a:r>
              <a:t>Creating a Post</a:t>
            </a:r>
          </a:p>
          <a:p>
            <a:pPr/>
            <a:r>
              <a:t>Adding images</a:t>
            </a:r>
          </a:p>
          <a:p>
            <a:pPr/>
            <a:r>
              <a:t>Adding Custom Overlay Colors</a:t>
            </a:r>
          </a:p>
        </p:txBody>
      </p:sp>
      <p:sp>
        <p:nvSpPr>
          <p:cNvPr id="184" name="Shape 184"/>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18" name="Shape 418"/>
          <p:cNvSpPr/>
          <p:nvPr>
            <p:ph type="body" idx="13"/>
          </p:nvPr>
        </p:nvSpPr>
        <p:spPr>
          <a:prstGeom prst="rect">
            <a:avLst/>
          </a:prstGeom>
        </p:spPr>
        <p:txBody>
          <a:bodyPr/>
          <a:lstStyle/>
          <a:p>
            <a:pPr/>
            <a:r>
              <a:t>Create a blog with jekyll</a:t>
            </a:r>
          </a:p>
        </p:txBody>
      </p:sp>
      <p:sp>
        <p:nvSpPr>
          <p:cNvPr id="419" name="Shape 419"/>
          <p:cNvSpPr/>
          <p:nvPr>
            <p:ph type="title"/>
          </p:nvPr>
        </p:nvSpPr>
        <p:spPr>
          <a:prstGeom prst="rect">
            <a:avLst/>
          </a:prstGeom>
        </p:spPr>
        <p:txBody>
          <a:bodyPr/>
          <a:lstStyle>
            <a:lvl1pPr defTabSz="467359">
              <a:spcBef>
                <a:spcPts val="2200"/>
              </a:spcBef>
              <a:defRPr sz="4800"/>
            </a:lvl1pPr>
          </a:lstStyle>
          <a:p>
            <a:pPr/>
            <a:r>
              <a:t>YAML FRONT MATTER</a:t>
            </a:r>
          </a:p>
        </p:txBody>
      </p:sp>
      <p:sp>
        <p:nvSpPr>
          <p:cNvPr id="420" name="Shape 420"/>
          <p:cNvSpPr/>
          <p:nvPr>
            <p:ph type="body" idx="1"/>
          </p:nvPr>
        </p:nvSpPr>
        <p:spPr>
          <a:xfrm>
            <a:off x="406400" y="2791177"/>
            <a:ext cx="12192000" cy="6108701"/>
          </a:xfrm>
          <a:prstGeom prst="rect">
            <a:avLst/>
          </a:prstGeom>
        </p:spPr>
        <p:txBody>
          <a:bodyPr/>
          <a:lstStyle/>
          <a:p>
            <a:pPr>
              <a:buChar char="‣"/>
            </a:pPr>
            <a:r>
              <a:t>View new post on your site.</a:t>
            </a:r>
          </a:p>
          <a:p>
            <a:pPr>
              <a:buChar char="‣"/>
            </a:pPr>
            <a:r>
              <a:t>Check-in:</a:t>
            </a:r>
          </a:p>
          <a:p>
            <a:pPr lvl="1" marL="1320800" indent="-660400">
              <a:buClrTx/>
              <a:buSzPct val="100000"/>
              <a:buFontTx/>
              <a:buAutoNum type="arabicPeriod" startAt="1"/>
            </a:pPr>
            <a:r>
              <a:t>Change overlay from red to blue, green, purple or orange.</a:t>
            </a:r>
          </a:p>
          <a:p>
            <a:pPr lvl="1" marL="1320800" indent="-660400">
              <a:buClrTx/>
              <a:buSzPct val="100000"/>
              <a:buFontTx/>
              <a:buAutoNum type="arabicPeriod" startAt="1"/>
            </a:pPr>
            <a:r>
              <a:t>Change title of the post.</a:t>
            </a:r>
          </a:p>
        </p:txBody>
      </p:sp>
      <p:sp>
        <p:nvSpPr>
          <p:cNvPr id="421" name="Shape 42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25" name="Shape 425"/>
          <p:cNvSpPr/>
          <p:nvPr>
            <p:ph type="body" idx="13"/>
          </p:nvPr>
        </p:nvSpPr>
        <p:spPr>
          <a:prstGeom prst="rect">
            <a:avLst/>
          </a:prstGeom>
        </p:spPr>
        <p:txBody>
          <a:bodyPr/>
          <a:lstStyle/>
          <a:p>
            <a:pPr/>
            <a:r>
              <a:t>Create a blog with jekyll</a:t>
            </a:r>
          </a:p>
        </p:txBody>
      </p:sp>
      <p:sp>
        <p:nvSpPr>
          <p:cNvPr id="426" name="Shape 426"/>
          <p:cNvSpPr/>
          <p:nvPr>
            <p:ph type="title"/>
          </p:nvPr>
        </p:nvSpPr>
        <p:spPr>
          <a:prstGeom prst="rect">
            <a:avLst/>
          </a:prstGeom>
        </p:spPr>
        <p:txBody>
          <a:bodyPr/>
          <a:lstStyle>
            <a:lvl1pPr defTabSz="467359">
              <a:spcBef>
                <a:spcPts val="2200"/>
              </a:spcBef>
              <a:defRPr sz="4800"/>
            </a:lvl1pPr>
          </a:lstStyle>
          <a:p>
            <a:pPr/>
            <a:r>
              <a:t>Adding content</a:t>
            </a:r>
          </a:p>
        </p:txBody>
      </p:sp>
      <p:sp>
        <p:nvSpPr>
          <p:cNvPr id="427" name="Shape 427"/>
          <p:cNvSpPr/>
          <p:nvPr>
            <p:ph type="body" idx="1"/>
          </p:nvPr>
        </p:nvSpPr>
        <p:spPr>
          <a:xfrm>
            <a:off x="406400" y="2791177"/>
            <a:ext cx="12192000" cy="6108701"/>
          </a:xfrm>
          <a:prstGeom prst="rect">
            <a:avLst/>
          </a:prstGeom>
        </p:spPr>
        <p:txBody>
          <a:bodyPr/>
          <a:lstStyle/>
          <a:p>
            <a:pPr>
              <a:buChar char="‣"/>
            </a:pPr>
            <a:r>
              <a:t>Below the 3 dashes associated with YAML Front Matter we can begin writing our content!</a:t>
            </a:r>
          </a:p>
          <a:p>
            <a:pPr>
              <a:buChar char="‣"/>
            </a:pPr>
            <a:r>
              <a:t>We will be writing our content in Markdown.</a:t>
            </a:r>
          </a:p>
        </p:txBody>
      </p:sp>
      <p:sp>
        <p:nvSpPr>
          <p:cNvPr id="428" name="Shape 42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32" name="Shape 432"/>
          <p:cNvSpPr/>
          <p:nvPr>
            <p:ph type="body" idx="13"/>
          </p:nvPr>
        </p:nvSpPr>
        <p:spPr>
          <a:prstGeom prst="rect">
            <a:avLst/>
          </a:prstGeom>
        </p:spPr>
        <p:txBody>
          <a:bodyPr/>
          <a:lstStyle/>
          <a:p>
            <a:pPr/>
            <a:r>
              <a:t>Create a blog with jekyll</a:t>
            </a:r>
          </a:p>
        </p:txBody>
      </p:sp>
      <p:sp>
        <p:nvSpPr>
          <p:cNvPr id="433" name="Shape 433"/>
          <p:cNvSpPr/>
          <p:nvPr>
            <p:ph type="title"/>
          </p:nvPr>
        </p:nvSpPr>
        <p:spPr>
          <a:prstGeom prst="rect">
            <a:avLst/>
          </a:prstGeom>
        </p:spPr>
        <p:txBody>
          <a:bodyPr/>
          <a:lstStyle>
            <a:lvl1pPr defTabSz="467359">
              <a:spcBef>
                <a:spcPts val="2200"/>
              </a:spcBef>
              <a:defRPr sz="4800" u="sng">
                <a:hlinkClick r:id="rId3" invalidUrl="" action="" tgtFrame="" tooltip="" history="1" highlightClick="0" endSnd="0"/>
              </a:defRPr>
            </a:lvl1pPr>
          </a:lstStyle>
          <a:p>
            <a:pPr>
              <a:defRPr u="none"/>
            </a:pPr>
            <a:r>
              <a:rPr u="sng">
                <a:hlinkClick r:id="rId3" invalidUrl="" action="" tgtFrame="" tooltip="" history="1" highlightClick="0" endSnd="0"/>
              </a:rPr>
              <a:t>MARKDOWN REVIEW</a:t>
            </a:r>
          </a:p>
        </p:txBody>
      </p:sp>
      <p:sp>
        <p:nvSpPr>
          <p:cNvPr id="434" name="Shape 434"/>
          <p:cNvSpPr/>
          <p:nvPr>
            <p:ph type="body" idx="1"/>
          </p:nvPr>
        </p:nvSpPr>
        <p:spPr>
          <a:xfrm>
            <a:off x="406400" y="2791177"/>
            <a:ext cx="12192000" cy="6108701"/>
          </a:xfrm>
          <a:prstGeom prst="rect">
            <a:avLst/>
          </a:prstGeom>
        </p:spPr>
        <p:txBody>
          <a:bodyPr/>
          <a:lstStyle/>
          <a:p>
            <a:pPr>
              <a:buChar char="‣"/>
            </a:pPr>
          </a:p>
        </p:txBody>
      </p:sp>
      <p:sp>
        <p:nvSpPr>
          <p:cNvPr id="435" name="Shape 43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6" name="Shape 436"/>
          <p:cNvSpPr/>
          <p:nvPr/>
        </p:nvSpPr>
        <p:spPr>
          <a:xfrm>
            <a:off x="8940630" y="905023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4" invalidUrl="" action="" tgtFrame="" tooltip="" history="1" highlightClick="0" endSnd="0"/>
              </a:rPr>
              <a:t>Jekyll Documentation</a:t>
            </a:r>
          </a:p>
        </p:txBody>
      </p:sp>
      <p:pic>
        <p:nvPicPr>
          <p:cNvPr id="437" name="markdown-editor.png"/>
          <p:cNvPicPr>
            <a:picLocks noChangeAspect="1"/>
          </p:cNvPicPr>
          <p:nvPr/>
        </p:nvPicPr>
        <p:blipFill>
          <a:blip r:embed="rId5">
            <a:extLst/>
          </a:blip>
          <a:stretch>
            <a:fillRect/>
          </a:stretch>
        </p:blipFill>
        <p:spPr>
          <a:xfrm>
            <a:off x="292299" y="2449328"/>
            <a:ext cx="13004801" cy="7752082"/>
          </a:xfrm>
          <a:prstGeom prst="rect">
            <a:avLst/>
          </a:prstGeom>
          <a:ln w="12700">
            <a:miter lim="400000"/>
          </a:ln>
        </p:spPr>
      </p:pic>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41" name="Shape 441"/>
          <p:cNvSpPr/>
          <p:nvPr>
            <p:ph type="body" idx="13"/>
          </p:nvPr>
        </p:nvSpPr>
        <p:spPr>
          <a:prstGeom prst="rect">
            <a:avLst/>
          </a:prstGeom>
        </p:spPr>
        <p:txBody>
          <a:bodyPr/>
          <a:lstStyle/>
          <a:p>
            <a:pPr/>
            <a:r>
              <a:t>Create a blog with jekyll</a:t>
            </a:r>
          </a:p>
        </p:txBody>
      </p:sp>
      <p:sp>
        <p:nvSpPr>
          <p:cNvPr id="442" name="Shape 442"/>
          <p:cNvSpPr/>
          <p:nvPr>
            <p:ph type="title"/>
          </p:nvPr>
        </p:nvSpPr>
        <p:spPr>
          <a:prstGeom prst="rect">
            <a:avLst/>
          </a:prstGeom>
        </p:spPr>
        <p:txBody>
          <a:bodyPr/>
          <a:lstStyle>
            <a:lvl1pPr defTabSz="467359">
              <a:spcBef>
                <a:spcPts val="2200"/>
              </a:spcBef>
              <a:defRPr sz="4800" u="sng">
                <a:hlinkClick r:id="rId3" invalidUrl="" action="" tgtFrame="" tooltip="" history="1" highlightClick="0" endSnd="0"/>
              </a:defRPr>
            </a:lvl1pPr>
          </a:lstStyle>
          <a:p>
            <a:pPr>
              <a:defRPr u="none"/>
            </a:pPr>
            <a:r>
              <a:rPr u="sng">
                <a:hlinkClick r:id="rId3" invalidUrl="" action="" tgtFrame="" tooltip="" history="1" highlightClick="0" endSnd="0"/>
              </a:rPr>
              <a:t>MARKDOWN REVIEW</a:t>
            </a:r>
          </a:p>
        </p:txBody>
      </p:sp>
      <p:sp>
        <p:nvSpPr>
          <p:cNvPr id="443" name="Shape 443"/>
          <p:cNvSpPr/>
          <p:nvPr>
            <p:ph type="body" idx="1"/>
          </p:nvPr>
        </p:nvSpPr>
        <p:spPr>
          <a:xfrm>
            <a:off x="406400" y="2791177"/>
            <a:ext cx="12192000" cy="6108701"/>
          </a:xfrm>
          <a:prstGeom prst="rect">
            <a:avLst/>
          </a:prstGeom>
        </p:spPr>
        <p:txBody>
          <a:bodyPr/>
          <a:lstStyle/>
          <a:p>
            <a:pPr>
              <a:buChar char="‣"/>
            </a:pPr>
            <a:r>
              <a:rPr u="sng">
                <a:solidFill>
                  <a:schemeClr val="accent1"/>
                </a:solidFill>
                <a:hlinkClick r:id="rId3" invalidUrl="" action="" tgtFrame="" tooltip="" history="1" highlightClick="0" endSnd="0"/>
              </a:rPr>
              <a:t>https://markdown-it.github.io/</a:t>
            </a:r>
          </a:p>
          <a:p>
            <a:pPr>
              <a:buChar char="‣"/>
            </a:pPr>
            <a:r>
              <a:t>Play around on Markdown-it and create a sample blog post (keep it short and sweet).</a:t>
            </a:r>
          </a:p>
        </p:txBody>
      </p:sp>
      <p:sp>
        <p:nvSpPr>
          <p:cNvPr id="444" name="Shape 44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48" name="Shape 448"/>
          <p:cNvSpPr/>
          <p:nvPr>
            <p:ph type="body" idx="13"/>
          </p:nvPr>
        </p:nvSpPr>
        <p:spPr>
          <a:prstGeom prst="rect">
            <a:avLst/>
          </a:prstGeom>
        </p:spPr>
        <p:txBody>
          <a:bodyPr/>
          <a:lstStyle/>
          <a:p>
            <a:pPr/>
            <a:r>
              <a:t>Create a blog with jekyll</a:t>
            </a:r>
          </a:p>
        </p:txBody>
      </p:sp>
      <p:sp>
        <p:nvSpPr>
          <p:cNvPr id="449" name="Shape 449"/>
          <p:cNvSpPr/>
          <p:nvPr>
            <p:ph type="title"/>
          </p:nvPr>
        </p:nvSpPr>
        <p:spPr>
          <a:prstGeom prst="rect">
            <a:avLst/>
          </a:prstGeom>
        </p:spPr>
        <p:txBody>
          <a:bodyPr/>
          <a:lstStyle>
            <a:lvl1pPr defTabSz="467359">
              <a:spcBef>
                <a:spcPts val="2200"/>
              </a:spcBef>
              <a:defRPr sz="4800"/>
            </a:lvl1pPr>
          </a:lstStyle>
          <a:p>
            <a:pPr/>
            <a:r>
              <a:t>ADDING CONTENT - BLOG POST</a:t>
            </a:r>
          </a:p>
        </p:txBody>
      </p:sp>
      <p:sp>
        <p:nvSpPr>
          <p:cNvPr id="450" name="Shape 450"/>
          <p:cNvSpPr/>
          <p:nvPr>
            <p:ph type="body" idx="1"/>
          </p:nvPr>
        </p:nvSpPr>
        <p:spPr>
          <a:xfrm>
            <a:off x="406400" y="2791177"/>
            <a:ext cx="12192000" cy="6108701"/>
          </a:xfrm>
          <a:prstGeom prst="rect">
            <a:avLst/>
          </a:prstGeom>
        </p:spPr>
        <p:txBody>
          <a:bodyPr/>
          <a:lstStyle/>
          <a:p>
            <a:pPr>
              <a:buChar char="‣"/>
              <a:defRPr>
                <a:solidFill>
                  <a:schemeClr val="accent1"/>
                </a:solidFill>
                <a:latin typeface="Avenir Next Demi Bold"/>
                <a:ea typeface="Avenir Next Demi Bold"/>
                <a:cs typeface="Avenir Next Demi Bold"/>
                <a:sym typeface="Avenir Next Demi Bold"/>
              </a:defRPr>
            </a:pPr>
            <a:r>
              <a:t>Activity: Write a post about something(s) you’ve learned or enjoyed at Codeland so far! </a:t>
            </a:r>
          </a:p>
          <a:p>
            <a:pPr>
              <a:buChar char="‣"/>
            </a:pPr>
            <a:r>
              <a:t>Either write your post in Markdown-it and paste it into your file or write Markdown from scratch into our blog post file (under the YAML)</a:t>
            </a:r>
          </a:p>
          <a:p>
            <a:pPr>
              <a:buChar char="‣"/>
            </a:pPr>
            <a:r>
              <a:t>Save post</a:t>
            </a:r>
          </a:p>
        </p:txBody>
      </p:sp>
      <p:sp>
        <p:nvSpPr>
          <p:cNvPr id="451" name="Shape 45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55" name="Shape 455"/>
          <p:cNvSpPr/>
          <p:nvPr>
            <p:ph type="body" idx="13"/>
          </p:nvPr>
        </p:nvSpPr>
        <p:spPr>
          <a:prstGeom prst="rect">
            <a:avLst/>
          </a:prstGeom>
        </p:spPr>
        <p:txBody>
          <a:bodyPr/>
          <a:lstStyle/>
          <a:p>
            <a:pPr/>
            <a:r>
              <a:t>Create a blog with jekyll</a:t>
            </a:r>
          </a:p>
        </p:txBody>
      </p:sp>
      <p:sp>
        <p:nvSpPr>
          <p:cNvPr id="456" name="Shape 456"/>
          <p:cNvSpPr/>
          <p:nvPr>
            <p:ph type="title"/>
          </p:nvPr>
        </p:nvSpPr>
        <p:spPr>
          <a:prstGeom prst="rect">
            <a:avLst/>
          </a:prstGeom>
        </p:spPr>
        <p:txBody>
          <a:bodyPr/>
          <a:lstStyle>
            <a:lvl1pPr defTabSz="467359">
              <a:spcBef>
                <a:spcPts val="2200"/>
              </a:spcBef>
              <a:defRPr sz="4800"/>
            </a:lvl1pPr>
          </a:lstStyle>
          <a:p>
            <a:pPr/>
            <a:r>
              <a:t>PUBLISH CONTENT - GITHUB PAGES</a:t>
            </a:r>
          </a:p>
        </p:txBody>
      </p:sp>
      <p:sp>
        <p:nvSpPr>
          <p:cNvPr id="457" name="Shape 457"/>
          <p:cNvSpPr/>
          <p:nvPr>
            <p:ph type="body" idx="1"/>
          </p:nvPr>
        </p:nvSpPr>
        <p:spPr>
          <a:xfrm>
            <a:off x="143971" y="2791177"/>
            <a:ext cx="12192001" cy="6108701"/>
          </a:xfrm>
          <a:prstGeom prst="rect">
            <a:avLst/>
          </a:prstGeom>
        </p:spPr>
        <p:txBody>
          <a:bodyPr/>
          <a:lstStyle/>
          <a:p>
            <a:pPr>
              <a:buChar char="‣"/>
              <a:defRPr>
                <a:solidFill>
                  <a:schemeClr val="accent1"/>
                </a:solidFill>
                <a:latin typeface="Avenir Next Demi Bold"/>
                <a:ea typeface="Avenir Next Demi Bold"/>
                <a:cs typeface="Avenir Next Demi Bold"/>
                <a:sym typeface="Avenir Next Demi Bold"/>
              </a:defRPr>
            </a:pPr>
            <a:r>
              <a:t>Activity: Publish our work on Github!</a:t>
            </a:r>
          </a:p>
          <a:p>
            <a:pPr>
              <a:buChar char="‣"/>
            </a:pPr>
            <a:r>
              <a:t>Commit work to GitHub via command line:</a:t>
            </a:r>
          </a:p>
          <a:p>
            <a:pPr marL="0" indent="0" defTabSz="457200">
              <a:spcBef>
                <a:spcPts val="0"/>
              </a:spcBef>
              <a:buClrTx/>
              <a:buSzTx/>
              <a:buFontTx/>
              <a:buNone/>
              <a:defRPr sz="2700">
                <a:solidFill>
                  <a:srgbClr val="333344"/>
                </a:solidFill>
                <a:latin typeface="Monaco"/>
                <a:ea typeface="Monaco"/>
                <a:cs typeface="Monaco"/>
                <a:sym typeface="Monaco"/>
              </a:defRPr>
            </a:pPr>
            <a:r>
              <a:t>git status</a:t>
            </a:r>
          </a:p>
          <a:p>
            <a:pPr marL="0" indent="0" defTabSz="457200">
              <a:spcBef>
                <a:spcPts val="0"/>
              </a:spcBef>
              <a:buClrTx/>
              <a:buSzTx/>
              <a:buFontTx/>
              <a:buNone/>
              <a:defRPr sz="2700">
                <a:solidFill>
                  <a:srgbClr val="333344"/>
                </a:solidFill>
                <a:latin typeface="Monaco"/>
                <a:ea typeface="Monaco"/>
                <a:cs typeface="Monaco"/>
                <a:sym typeface="Monaco"/>
              </a:defRPr>
            </a:pPr>
            <a:r>
              <a:t>git add </a:t>
            </a:r>
            <a:r>
              <a:rPr>
                <a:solidFill>
                  <a:srgbClr val="FF7800"/>
                </a:solidFill>
              </a:rPr>
              <a:t>.</a:t>
            </a:r>
          </a:p>
          <a:p>
            <a:pPr marL="0" indent="0" defTabSz="457200">
              <a:spcBef>
                <a:spcPts val="0"/>
              </a:spcBef>
              <a:buClrTx/>
              <a:buSzTx/>
              <a:buFontTx/>
              <a:buNone/>
              <a:defRPr sz="2700">
                <a:solidFill>
                  <a:srgbClr val="409B1C"/>
                </a:solidFill>
                <a:latin typeface="Monaco"/>
                <a:ea typeface="Monaco"/>
                <a:cs typeface="Monaco"/>
                <a:sym typeface="Monaco"/>
              </a:defRPr>
            </a:pPr>
            <a:r>
              <a:rPr>
                <a:solidFill>
                  <a:srgbClr val="333344"/>
                </a:solidFill>
              </a:rPr>
              <a:t>git commit </a:t>
            </a:r>
            <a:r>
              <a:rPr>
                <a:solidFill>
                  <a:srgbClr val="FF7800"/>
                </a:solidFill>
              </a:rPr>
              <a:t>-</a:t>
            </a:r>
            <a:r>
              <a:rPr>
                <a:solidFill>
                  <a:srgbClr val="333344"/>
                </a:solidFill>
              </a:rPr>
              <a:t>m </a:t>
            </a:r>
            <a:r>
              <a:t>"commit message"</a:t>
            </a:r>
            <a:endParaRPr>
              <a:solidFill>
                <a:srgbClr val="333344"/>
              </a:solidFill>
            </a:endParaRPr>
          </a:p>
          <a:p>
            <a:pPr marL="0" indent="0" defTabSz="457200">
              <a:spcBef>
                <a:spcPts val="0"/>
              </a:spcBef>
              <a:buClrTx/>
              <a:buSzTx/>
              <a:buFontTx/>
              <a:buNone/>
              <a:defRPr sz="2700">
                <a:solidFill>
                  <a:srgbClr val="333344"/>
                </a:solidFill>
                <a:latin typeface="Monaco"/>
                <a:ea typeface="Monaco"/>
                <a:cs typeface="Monaco"/>
                <a:sym typeface="Monaco"/>
              </a:defRPr>
            </a:pPr>
            <a:r>
              <a:t>git push</a:t>
            </a:r>
          </a:p>
          <a:p>
            <a:pPr marL="156882" indent="-156882" defTabSz="457200">
              <a:spcBef>
                <a:spcPts val="0"/>
              </a:spcBef>
              <a:buChar char="‣"/>
              <a:defRPr sz="1200">
                <a:solidFill>
                  <a:srgbClr val="333344"/>
                </a:solidFill>
                <a:latin typeface="Monaco"/>
                <a:ea typeface="Monaco"/>
                <a:cs typeface="Monaco"/>
                <a:sym typeface="Monaco"/>
              </a:defRPr>
            </a:pPr>
          </a:p>
          <a:p>
            <a:pPr>
              <a:buChar char="‣"/>
            </a:pPr>
            <a:r>
              <a:t>After successfully committing to GitHub, go to your repository’s settings page: </a:t>
            </a:r>
          </a:p>
        </p:txBody>
      </p:sp>
      <p:sp>
        <p:nvSpPr>
          <p:cNvPr id="458" name="Shape 45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9" name="Screen Shot 2018-04-08 at 11.44.57 PM.png"/>
          <p:cNvPicPr>
            <a:picLocks noChangeAspect="1"/>
          </p:cNvPicPr>
          <p:nvPr/>
        </p:nvPicPr>
        <p:blipFill>
          <a:blip r:embed="rId3">
            <a:extLst/>
          </a:blip>
          <a:stretch>
            <a:fillRect/>
          </a:stretch>
        </p:blipFill>
        <p:spPr>
          <a:xfrm>
            <a:off x="1606706" y="7875610"/>
            <a:ext cx="8457834" cy="1349399"/>
          </a:xfrm>
          <a:prstGeom prst="rect">
            <a:avLst/>
          </a:prstGeom>
          <a:ln w="12700">
            <a:miter lim="400000"/>
          </a:ln>
        </p:spPr>
      </p:pic>
      <p:sp>
        <p:nvSpPr>
          <p:cNvPr id="460" name="Shape 460"/>
          <p:cNvSpPr/>
          <p:nvPr/>
        </p:nvSpPr>
        <p:spPr>
          <a:xfrm>
            <a:off x="8719735" y="8720858"/>
            <a:ext cx="1048667" cy="336687"/>
          </a:xfrm>
          <a:prstGeom prst="rect">
            <a:avLst/>
          </a:prstGeom>
          <a:ln w="762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64" name="Shape 464"/>
          <p:cNvSpPr/>
          <p:nvPr>
            <p:ph type="body" idx="13"/>
          </p:nvPr>
        </p:nvSpPr>
        <p:spPr>
          <a:prstGeom prst="rect">
            <a:avLst/>
          </a:prstGeom>
        </p:spPr>
        <p:txBody>
          <a:bodyPr/>
          <a:lstStyle/>
          <a:p>
            <a:pPr/>
            <a:r>
              <a:t>Create a blog with jekyll</a:t>
            </a:r>
          </a:p>
        </p:txBody>
      </p:sp>
      <p:sp>
        <p:nvSpPr>
          <p:cNvPr id="465" name="Shape 465"/>
          <p:cNvSpPr/>
          <p:nvPr>
            <p:ph type="title"/>
          </p:nvPr>
        </p:nvSpPr>
        <p:spPr>
          <a:prstGeom prst="rect">
            <a:avLst/>
          </a:prstGeom>
        </p:spPr>
        <p:txBody>
          <a:bodyPr/>
          <a:lstStyle>
            <a:lvl1pPr defTabSz="467359">
              <a:spcBef>
                <a:spcPts val="2200"/>
              </a:spcBef>
              <a:defRPr sz="4800"/>
            </a:lvl1pPr>
          </a:lstStyle>
          <a:p>
            <a:pPr/>
            <a:r>
              <a:t>PUBLISH CONTENT - GITHUB PAGES</a:t>
            </a:r>
          </a:p>
        </p:txBody>
      </p:sp>
      <p:sp>
        <p:nvSpPr>
          <p:cNvPr id="466" name="Shape 466"/>
          <p:cNvSpPr/>
          <p:nvPr>
            <p:ph type="body" idx="1"/>
          </p:nvPr>
        </p:nvSpPr>
        <p:spPr>
          <a:xfrm>
            <a:off x="143971" y="2791177"/>
            <a:ext cx="12192001" cy="6108701"/>
          </a:xfrm>
          <a:prstGeom prst="rect">
            <a:avLst/>
          </a:prstGeom>
        </p:spPr>
        <p:txBody>
          <a:bodyPr/>
          <a:lstStyle>
            <a:lvl1pPr>
              <a:buChar char="‣"/>
            </a:lvl1pPr>
          </a:lstStyle>
          <a:p>
            <a:pPr/>
            <a:r>
              <a:t>Scroll down to the GitHub Pages section of settings and select master branch as the source.</a:t>
            </a:r>
          </a:p>
        </p:txBody>
      </p:sp>
      <p:sp>
        <p:nvSpPr>
          <p:cNvPr id="467" name="Shape 46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68" name="Screen Shot 2018-04-08 at 11.40.02 PM.png"/>
          <p:cNvPicPr>
            <a:picLocks noChangeAspect="1"/>
          </p:cNvPicPr>
          <p:nvPr/>
        </p:nvPicPr>
        <p:blipFill>
          <a:blip r:embed="rId3">
            <a:extLst/>
          </a:blip>
          <a:stretch>
            <a:fillRect/>
          </a:stretch>
        </p:blipFill>
        <p:spPr>
          <a:xfrm>
            <a:off x="952500" y="3854820"/>
            <a:ext cx="11099801" cy="8064501"/>
          </a:xfrm>
          <a:prstGeom prst="rect">
            <a:avLst/>
          </a:prstGeom>
          <a:ln w="12700">
            <a:miter lim="400000"/>
          </a:ln>
        </p:spPr>
      </p:pic>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72" name="Shape 472"/>
          <p:cNvSpPr/>
          <p:nvPr>
            <p:ph type="body" idx="13"/>
          </p:nvPr>
        </p:nvSpPr>
        <p:spPr>
          <a:prstGeom prst="rect">
            <a:avLst/>
          </a:prstGeom>
        </p:spPr>
        <p:txBody>
          <a:bodyPr/>
          <a:lstStyle/>
          <a:p>
            <a:pPr/>
            <a:r>
              <a:t>Create a blog with jekyll</a:t>
            </a:r>
          </a:p>
        </p:txBody>
      </p:sp>
      <p:sp>
        <p:nvSpPr>
          <p:cNvPr id="473" name="Shape 473"/>
          <p:cNvSpPr/>
          <p:nvPr>
            <p:ph type="title"/>
          </p:nvPr>
        </p:nvSpPr>
        <p:spPr>
          <a:prstGeom prst="rect">
            <a:avLst/>
          </a:prstGeom>
        </p:spPr>
        <p:txBody>
          <a:bodyPr/>
          <a:lstStyle>
            <a:lvl1pPr defTabSz="467359">
              <a:spcBef>
                <a:spcPts val="2200"/>
              </a:spcBef>
              <a:defRPr sz="4800"/>
            </a:lvl1pPr>
          </a:lstStyle>
          <a:p>
            <a:pPr/>
            <a:r>
              <a:t>PUBLISH CONTENT - GITHUB PAGES</a:t>
            </a:r>
          </a:p>
        </p:txBody>
      </p:sp>
      <p:sp>
        <p:nvSpPr>
          <p:cNvPr id="474" name="Shape 474"/>
          <p:cNvSpPr/>
          <p:nvPr>
            <p:ph type="body" idx="1"/>
          </p:nvPr>
        </p:nvSpPr>
        <p:spPr>
          <a:xfrm>
            <a:off x="143971" y="2791177"/>
            <a:ext cx="12192001" cy="6108701"/>
          </a:xfrm>
          <a:prstGeom prst="rect">
            <a:avLst/>
          </a:prstGeom>
        </p:spPr>
        <p:txBody>
          <a:bodyPr/>
          <a:lstStyle>
            <a:lvl1pPr>
              <a:buChar char="‣"/>
            </a:lvl1pPr>
          </a:lstStyle>
          <a:p>
            <a:pPr/>
            <a:r>
              <a:t>If all went well then you should see a green message appear after refreshing the page. You can click the link to view your blog on GitHub.</a:t>
            </a:r>
          </a:p>
        </p:txBody>
      </p:sp>
      <p:sp>
        <p:nvSpPr>
          <p:cNvPr id="475" name="Shape 47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6" name="Shape 476"/>
          <p:cNvSpPr/>
          <p:nvPr/>
        </p:nvSpPr>
        <p:spPr>
          <a:xfrm>
            <a:off x="-697076" y="8614964"/>
            <a:ext cx="14889069" cy="2164214"/>
          </a:xfrm>
          <a:prstGeom prst="rect">
            <a:avLst/>
          </a:prstGeom>
          <a:solidFill>
            <a:srgbClr val="EBEBEB"/>
          </a:solidFill>
          <a:ln w="12700">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pic>
        <p:nvPicPr>
          <p:cNvPr id="477" name="Screen Shot 2018-04-08 at 11.42.07 PM.png"/>
          <p:cNvPicPr>
            <a:picLocks noChangeAspect="1"/>
          </p:cNvPicPr>
          <p:nvPr/>
        </p:nvPicPr>
        <p:blipFill>
          <a:blip r:embed="rId3">
            <a:extLst/>
          </a:blip>
          <a:stretch>
            <a:fillRect/>
          </a:stretch>
        </p:blipFill>
        <p:spPr>
          <a:xfrm>
            <a:off x="1677987" y="4723321"/>
            <a:ext cx="9906001" cy="7912101"/>
          </a:xfrm>
          <a:prstGeom prst="rect">
            <a:avLst/>
          </a:prstGeom>
          <a:ln w="12700">
            <a:miter lim="400000"/>
          </a:ln>
        </p:spPr>
      </p:pic>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81" name="Shape 481"/>
          <p:cNvSpPr/>
          <p:nvPr>
            <p:ph type="body" idx="13"/>
          </p:nvPr>
        </p:nvSpPr>
        <p:spPr>
          <a:prstGeom prst="rect">
            <a:avLst/>
          </a:prstGeom>
        </p:spPr>
        <p:txBody>
          <a:bodyPr/>
          <a:lstStyle/>
          <a:p>
            <a:pPr/>
            <a:r>
              <a:t>Create a blog with jekyll</a:t>
            </a:r>
          </a:p>
        </p:txBody>
      </p:sp>
      <p:sp>
        <p:nvSpPr>
          <p:cNvPr id="482" name="Shape 482"/>
          <p:cNvSpPr/>
          <p:nvPr>
            <p:ph type="title"/>
          </p:nvPr>
        </p:nvSpPr>
        <p:spPr>
          <a:prstGeom prst="rect">
            <a:avLst/>
          </a:prstGeom>
        </p:spPr>
        <p:txBody>
          <a:bodyPr/>
          <a:lstStyle>
            <a:lvl1pPr defTabSz="467359">
              <a:spcBef>
                <a:spcPts val="2200"/>
              </a:spcBef>
              <a:defRPr sz="4800"/>
            </a:lvl1pPr>
          </a:lstStyle>
          <a:p>
            <a:pPr/>
            <a:r>
              <a:t>ADDING CONTENT - about page</a:t>
            </a:r>
          </a:p>
        </p:txBody>
      </p:sp>
      <p:sp>
        <p:nvSpPr>
          <p:cNvPr id="483" name="Shape 483"/>
          <p:cNvSpPr/>
          <p:nvPr>
            <p:ph type="body" idx="1"/>
          </p:nvPr>
        </p:nvSpPr>
        <p:spPr>
          <a:xfrm>
            <a:off x="406400" y="2791177"/>
            <a:ext cx="12192000" cy="6108701"/>
          </a:xfrm>
          <a:prstGeom prst="rect">
            <a:avLst/>
          </a:prstGeom>
        </p:spPr>
        <p:txBody>
          <a:bodyPr/>
          <a:lstStyle/>
          <a:p>
            <a:pPr>
              <a:buChar char="‣"/>
              <a:defRPr>
                <a:solidFill>
                  <a:schemeClr val="accent1"/>
                </a:solidFill>
                <a:latin typeface="Avenir Next Demi Bold"/>
                <a:ea typeface="Avenir Next Demi Bold"/>
                <a:cs typeface="Avenir Next Demi Bold"/>
                <a:sym typeface="Avenir Next Demi Bold"/>
              </a:defRPr>
            </a:pPr>
            <a:r>
              <a:t>Activity: Edit About page to better reflect YOU! </a:t>
            </a:r>
          </a:p>
          <a:p>
            <a:pPr>
              <a:buChar char="‣"/>
            </a:pPr>
            <a:r>
              <a:t>Edit About.md</a:t>
            </a:r>
          </a:p>
          <a:p>
            <a:pPr>
              <a:buChar char="‣"/>
            </a:pPr>
            <a:r>
              <a:t>Save file</a:t>
            </a:r>
          </a:p>
          <a:p>
            <a:pPr>
              <a:buChar char="‣"/>
            </a:pPr>
            <a:r>
              <a:t>Refresh browser and see your new about page by clicking on the “About” link in the nav!</a:t>
            </a:r>
          </a:p>
        </p:txBody>
      </p:sp>
      <p:sp>
        <p:nvSpPr>
          <p:cNvPr id="484" name="Shape 48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88" name="Shape 488"/>
          <p:cNvSpPr/>
          <p:nvPr>
            <p:ph type="body" idx="13"/>
          </p:nvPr>
        </p:nvSpPr>
        <p:spPr>
          <a:prstGeom prst="rect">
            <a:avLst/>
          </a:prstGeom>
        </p:spPr>
        <p:txBody>
          <a:bodyPr/>
          <a:lstStyle/>
          <a:p>
            <a:pPr/>
            <a:r>
              <a:t>Create a blog with jekyll</a:t>
            </a:r>
          </a:p>
        </p:txBody>
      </p:sp>
      <p:sp>
        <p:nvSpPr>
          <p:cNvPr id="489" name="Shape 489"/>
          <p:cNvSpPr/>
          <p:nvPr>
            <p:ph type="title"/>
          </p:nvPr>
        </p:nvSpPr>
        <p:spPr>
          <a:prstGeom prst="rect">
            <a:avLst/>
          </a:prstGeom>
        </p:spPr>
        <p:txBody>
          <a:bodyPr/>
          <a:lstStyle>
            <a:lvl1pPr defTabSz="467359">
              <a:spcBef>
                <a:spcPts val="2200"/>
              </a:spcBef>
              <a:defRPr sz="4800"/>
            </a:lvl1pPr>
          </a:lstStyle>
          <a:p>
            <a:pPr/>
            <a:r>
              <a:t>ADDING CONTENT - ABOUT PAGE</a:t>
            </a:r>
          </a:p>
        </p:txBody>
      </p:sp>
      <p:sp>
        <p:nvSpPr>
          <p:cNvPr id="490" name="Shape 490"/>
          <p:cNvSpPr/>
          <p:nvPr>
            <p:ph type="body" idx="1"/>
          </p:nvPr>
        </p:nvSpPr>
        <p:spPr>
          <a:xfrm>
            <a:off x="406400" y="2791177"/>
            <a:ext cx="12192000" cy="6108701"/>
          </a:xfrm>
          <a:prstGeom prst="rect">
            <a:avLst/>
          </a:prstGeom>
        </p:spPr>
        <p:txBody>
          <a:bodyPr/>
          <a:lstStyle/>
          <a:p>
            <a:pPr>
              <a:buChar char="‣"/>
              <a:defRPr>
                <a:solidFill>
                  <a:schemeClr val="accent1"/>
                </a:solidFill>
                <a:latin typeface="Avenir Next Demi Bold"/>
                <a:ea typeface="Avenir Next Demi Bold"/>
                <a:cs typeface="Avenir Next Demi Bold"/>
                <a:sym typeface="Avenir Next Demi Bold"/>
              </a:defRPr>
            </a:pPr>
            <a:r>
              <a:t>Activity: Edit About page to better reflect YOU! </a:t>
            </a:r>
          </a:p>
          <a:p>
            <a:pPr>
              <a:buChar char="‣"/>
            </a:pPr>
            <a:r>
              <a:t>Either write your post in Markdown-it and paste it into your file or write Markdown from scratch into our blog post file (under the YAML)</a:t>
            </a:r>
          </a:p>
          <a:p>
            <a:pPr>
              <a:buChar char="‣"/>
            </a:pPr>
            <a:r>
              <a:t>Save post</a:t>
            </a:r>
          </a:p>
          <a:p>
            <a:pPr>
              <a:buChar char="‣"/>
            </a:pPr>
            <a:r>
              <a:t>Refresh browser and see your new post!</a:t>
            </a:r>
          </a:p>
        </p:txBody>
      </p:sp>
      <p:sp>
        <p:nvSpPr>
          <p:cNvPr id="491" name="Shape 49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86" name="Shape 186"/>
          <p:cNvSpPr/>
          <p:nvPr>
            <p:ph type="body" idx="13"/>
          </p:nvPr>
        </p:nvSpPr>
        <p:spPr>
          <a:prstGeom prst="rect">
            <a:avLst/>
          </a:prstGeom>
        </p:spPr>
        <p:txBody>
          <a:bodyPr/>
          <a:lstStyle/>
          <a:p>
            <a:pPr/>
            <a:r>
              <a:t>Create a blog with jekyll</a:t>
            </a:r>
          </a:p>
        </p:txBody>
      </p:sp>
      <p:sp>
        <p:nvSpPr>
          <p:cNvPr id="187" name="Shape 187"/>
          <p:cNvSpPr/>
          <p:nvPr>
            <p:ph type="title"/>
          </p:nvPr>
        </p:nvSpPr>
        <p:spPr>
          <a:prstGeom prst="rect">
            <a:avLst/>
          </a:prstGeom>
        </p:spPr>
        <p:txBody>
          <a:bodyPr/>
          <a:lstStyle>
            <a:lvl1pPr defTabSz="467359">
              <a:spcBef>
                <a:spcPts val="2200"/>
              </a:spcBef>
              <a:defRPr sz="4800"/>
            </a:lvl1pPr>
          </a:lstStyle>
          <a:p>
            <a:pPr/>
            <a:r>
              <a:t>Static vs dynamic websites</a:t>
            </a:r>
          </a:p>
        </p:txBody>
      </p:sp>
      <p:sp>
        <p:nvSpPr>
          <p:cNvPr id="188" name="Shape 188"/>
          <p:cNvSpPr/>
          <p:nvPr>
            <p:ph type="body" idx="1"/>
          </p:nvPr>
        </p:nvSpPr>
        <p:spPr>
          <a:xfrm>
            <a:off x="406400" y="2749550"/>
            <a:ext cx="12192000" cy="6108700"/>
          </a:xfrm>
          <a:prstGeom prst="rect">
            <a:avLst/>
          </a:prstGeom>
        </p:spPr>
        <p:txBody>
          <a:bodyPr numCol="2" spcCol="609600"/>
          <a:lstStyle/>
          <a:p>
            <a:pPr/>
            <a:r>
              <a:t>Static websites unlike dynamic websites:</a:t>
            </a:r>
          </a:p>
          <a:p>
            <a:pPr/>
            <a:r>
              <a:t>Don’t have to maintain or secure databases</a:t>
            </a:r>
          </a:p>
          <a:p>
            <a:pPr/>
            <a:r>
              <a:t>Display the same information for all readers</a:t>
            </a:r>
          </a:p>
          <a:p>
            <a:pPr/>
          </a:p>
          <a:p>
            <a:pPr/>
            <a:r>
              <a:t>Less expensive to host</a:t>
            </a:r>
          </a:p>
          <a:p>
            <a:pPr/>
            <a:r>
              <a:t>Load faster</a:t>
            </a:r>
          </a:p>
          <a:p>
            <a:pPr/>
            <a:r>
              <a:t>Less prone to hacking</a:t>
            </a:r>
          </a:p>
          <a:p>
            <a:pPr/>
            <a:r>
              <a:t>Usually don’t have CMS</a:t>
            </a:r>
          </a:p>
        </p:txBody>
      </p:sp>
      <p:sp>
        <p:nvSpPr>
          <p:cNvPr id="189" name="Shape 189"/>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95" name="Shape 495"/>
          <p:cNvSpPr/>
          <p:nvPr>
            <p:ph type="body" idx="13"/>
          </p:nvPr>
        </p:nvSpPr>
        <p:spPr>
          <a:prstGeom prst="rect">
            <a:avLst/>
          </a:prstGeom>
        </p:spPr>
        <p:txBody>
          <a:bodyPr/>
          <a:lstStyle/>
          <a:p>
            <a:pPr/>
            <a:r>
              <a:t>Create a blog with jekyll</a:t>
            </a:r>
          </a:p>
        </p:txBody>
      </p:sp>
      <p:sp>
        <p:nvSpPr>
          <p:cNvPr id="496" name="Shape 496"/>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497" name="Shape 497"/>
          <p:cNvSpPr/>
          <p:nvPr>
            <p:ph type="body" idx="1"/>
          </p:nvPr>
        </p:nvSpPr>
        <p:spPr>
          <a:xfrm>
            <a:off x="406400" y="2791177"/>
            <a:ext cx="12192000" cy="6108701"/>
          </a:xfrm>
          <a:prstGeom prst="rect">
            <a:avLst/>
          </a:prstGeom>
        </p:spPr>
        <p:txBody>
          <a:bodyPr/>
          <a:lstStyle>
            <a:lvl1pPr>
              <a:buChar char="‣"/>
              <a:defRPr>
                <a:solidFill>
                  <a:schemeClr val="accent1"/>
                </a:solidFill>
                <a:latin typeface="Avenir Next Demi Bold"/>
                <a:ea typeface="Avenir Next Demi Bold"/>
                <a:cs typeface="Avenir Next Demi Bold"/>
                <a:sym typeface="Avenir Next Demi Bold"/>
              </a:defRPr>
            </a:lvl1pPr>
          </a:lstStyle>
          <a:p>
            <a:pPr/>
            <a:r>
              <a:t>Activity: Edit About page to better reflect YOU! </a:t>
            </a:r>
          </a:p>
        </p:txBody>
      </p:sp>
      <p:sp>
        <p:nvSpPr>
          <p:cNvPr id="498" name="Shape 49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99" name="generic-about.png"/>
          <p:cNvPicPr>
            <a:picLocks noChangeAspect="1"/>
          </p:cNvPicPr>
          <p:nvPr/>
        </p:nvPicPr>
        <p:blipFill>
          <a:blip r:embed="rId3">
            <a:extLst/>
          </a:blip>
          <a:stretch>
            <a:fillRect/>
          </a:stretch>
        </p:blipFill>
        <p:spPr>
          <a:xfrm>
            <a:off x="341114" y="2321277"/>
            <a:ext cx="11963401" cy="7048501"/>
          </a:xfrm>
          <a:prstGeom prst="rect">
            <a:avLst/>
          </a:prstGeom>
          <a:ln w="12700">
            <a:miter lim="400000"/>
          </a:ln>
        </p:spPr>
      </p:pic>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03" name="Shape 503"/>
          <p:cNvSpPr/>
          <p:nvPr>
            <p:ph type="body" idx="13"/>
          </p:nvPr>
        </p:nvSpPr>
        <p:spPr>
          <a:prstGeom prst="rect">
            <a:avLst/>
          </a:prstGeom>
        </p:spPr>
        <p:txBody>
          <a:bodyPr/>
          <a:lstStyle/>
          <a:p>
            <a:pPr/>
            <a:r>
              <a:t>Create a blog with jekyll</a:t>
            </a:r>
          </a:p>
        </p:txBody>
      </p:sp>
      <p:sp>
        <p:nvSpPr>
          <p:cNvPr id="504" name="Shape 504"/>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505" name="Shape 505"/>
          <p:cNvSpPr/>
          <p:nvPr>
            <p:ph type="body" idx="1"/>
          </p:nvPr>
        </p:nvSpPr>
        <p:spPr>
          <a:xfrm>
            <a:off x="406400" y="2791177"/>
            <a:ext cx="12192000" cy="6108701"/>
          </a:xfrm>
          <a:prstGeom prst="rect">
            <a:avLst/>
          </a:prstGeom>
        </p:spPr>
        <p:txBody>
          <a:bodyPr/>
          <a:lstStyle>
            <a:lvl1pPr>
              <a:buChar char="‣"/>
            </a:lvl1pPr>
          </a:lstStyle>
          <a:p>
            <a:pPr/>
            <a:r>
              <a:t>Currently our about.md file is using our author photos which are defined in the config file.</a:t>
            </a:r>
          </a:p>
        </p:txBody>
      </p:sp>
      <p:sp>
        <p:nvSpPr>
          <p:cNvPr id="506" name="Shape 50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10" name="Shape 510"/>
          <p:cNvSpPr/>
          <p:nvPr>
            <p:ph type="body" idx="13"/>
          </p:nvPr>
        </p:nvSpPr>
        <p:spPr>
          <a:prstGeom prst="rect">
            <a:avLst/>
          </a:prstGeom>
        </p:spPr>
        <p:txBody>
          <a:bodyPr/>
          <a:lstStyle/>
          <a:p>
            <a:pPr/>
            <a:r>
              <a:t>Create a blog with jekyll</a:t>
            </a:r>
          </a:p>
        </p:txBody>
      </p:sp>
      <p:sp>
        <p:nvSpPr>
          <p:cNvPr id="511" name="Shape 511"/>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512" name="Shape 51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13" name="Screen Shot 2018-04-07 at 5.31.33 PM.png"/>
          <p:cNvPicPr>
            <a:picLocks noChangeAspect="1"/>
          </p:cNvPicPr>
          <p:nvPr/>
        </p:nvPicPr>
        <p:blipFill>
          <a:blip r:embed="rId3">
            <a:extLst/>
          </a:blip>
          <a:stretch>
            <a:fillRect/>
          </a:stretch>
        </p:blipFill>
        <p:spPr>
          <a:xfrm>
            <a:off x="1416050" y="2501900"/>
            <a:ext cx="9156700" cy="3581400"/>
          </a:xfrm>
          <a:prstGeom prst="rect">
            <a:avLst/>
          </a:prstGeom>
          <a:ln w="12700">
            <a:miter lim="400000"/>
          </a:ln>
        </p:spPr>
      </p:pic>
      <p:pic>
        <p:nvPicPr>
          <p:cNvPr id="514" name="Screen Shot 2018-04-07 at 5.32.03 PM.png"/>
          <p:cNvPicPr>
            <a:picLocks noChangeAspect="1"/>
          </p:cNvPicPr>
          <p:nvPr/>
        </p:nvPicPr>
        <p:blipFill>
          <a:blip r:embed="rId4">
            <a:extLst/>
          </a:blip>
          <a:stretch>
            <a:fillRect/>
          </a:stretch>
        </p:blipFill>
        <p:spPr>
          <a:xfrm>
            <a:off x="2686050" y="6289575"/>
            <a:ext cx="7632700" cy="2908301"/>
          </a:xfrm>
          <a:prstGeom prst="rect">
            <a:avLst/>
          </a:prstGeom>
          <a:ln w="12700">
            <a:miter lim="400000"/>
          </a:ln>
        </p:spPr>
      </p:pic>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18" name="Shape 518"/>
          <p:cNvSpPr/>
          <p:nvPr>
            <p:ph type="body" idx="13"/>
          </p:nvPr>
        </p:nvSpPr>
        <p:spPr>
          <a:prstGeom prst="rect">
            <a:avLst/>
          </a:prstGeom>
        </p:spPr>
        <p:txBody>
          <a:bodyPr/>
          <a:lstStyle/>
          <a:p>
            <a:pPr/>
            <a:r>
              <a:t>Create a blog with jekyll</a:t>
            </a:r>
          </a:p>
        </p:txBody>
      </p:sp>
      <p:sp>
        <p:nvSpPr>
          <p:cNvPr id="519" name="Shape 519"/>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520" name="Shape 520"/>
          <p:cNvSpPr/>
          <p:nvPr>
            <p:ph type="body" idx="1"/>
          </p:nvPr>
        </p:nvSpPr>
        <p:spPr>
          <a:xfrm>
            <a:off x="406400" y="2791177"/>
            <a:ext cx="12192000" cy="6108701"/>
          </a:xfrm>
          <a:prstGeom prst="rect">
            <a:avLst/>
          </a:prstGeom>
        </p:spPr>
        <p:txBody>
          <a:bodyPr/>
          <a:lstStyle/>
          <a:p>
            <a:pPr>
              <a:buChar char="‣"/>
            </a:pPr>
            <a:r>
              <a:t>Update author photo by uploading an image of yourself or your favorite animal/character to the uploads folder.</a:t>
            </a:r>
          </a:p>
          <a:p>
            <a:pPr>
              <a:buChar char="‣"/>
            </a:pPr>
            <a:r>
              <a:t>Name the file firstname.png (or whatever file extension)</a:t>
            </a:r>
          </a:p>
          <a:p>
            <a:pPr>
              <a:buChar char="‣"/>
            </a:pPr>
            <a:r>
              <a:t>then in your config file change line 38 from  </a:t>
            </a:r>
          </a:p>
          <a:p>
            <a:pPr>
              <a:buChar char="‣"/>
            </a:pPr>
            <a:r>
              <a:t> </a:t>
            </a:r>
            <a:r>
              <a:rPr>
                <a:latin typeface="Avenir Next Demi Bold"/>
                <a:ea typeface="Avenir Next Demi Bold"/>
                <a:cs typeface="Avenir Next Demi Bold"/>
                <a:sym typeface="Avenir Next Demi Bold"/>
              </a:rPr>
              <a:t>photo                     : “uploads/me2.png"</a:t>
            </a:r>
            <a:r>
              <a:t> to </a:t>
            </a:r>
          </a:p>
          <a:p>
            <a:pPr>
              <a:buChar char="‣"/>
            </a:pPr>
            <a:r>
              <a:t>  photo                    : “uploads/firstname.png"</a:t>
            </a:r>
          </a:p>
        </p:txBody>
      </p:sp>
      <p:sp>
        <p:nvSpPr>
          <p:cNvPr id="521" name="Shape 52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25" name="Shape 525"/>
          <p:cNvSpPr/>
          <p:nvPr>
            <p:ph type="body" idx="13"/>
          </p:nvPr>
        </p:nvSpPr>
        <p:spPr>
          <a:prstGeom prst="rect">
            <a:avLst/>
          </a:prstGeom>
        </p:spPr>
        <p:txBody>
          <a:bodyPr/>
          <a:lstStyle/>
          <a:p>
            <a:pPr/>
            <a:r>
              <a:t>Create a blog with jekyll</a:t>
            </a:r>
          </a:p>
        </p:txBody>
      </p:sp>
      <p:sp>
        <p:nvSpPr>
          <p:cNvPr id="526" name="Shape 526"/>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527" name="Shape 527"/>
          <p:cNvSpPr/>
          <p:nvPr>
            <p:ph type="body" idx="1"/>
          </p:nvPr>
        </p:nvSpPr>
        <p:spPr>
          <a:xfrm>
            <a:off x="406400" y="2791177"/>
            <a:ext cx="12192000" cy="6108701"/>
          </a:xfrm>
          <a:prstGeom prst="rect">
            <a:avLst/>
          </a:prstGeom>
        </p:spPr>
        <p:txBody>
          <a:bodyPr/>
          <a:lstStyle/>
          <a:p>
            <a:pPr>
              <a:buChar char="‣"/>
            </a:pPr>
            <a:r>
              <a:t> Restart server to see the changes we made to config file reflected on the about page.</a:t>
            </a:r>
          </a:p>
          <a:p>
            <a:pPr>
              <a:buChar char="‣"/>
            </a:pPr>
          </a:p>
        </p:txBody>
      </p:sp>
      <p:sp>
        <p:nvSpPr>
          <p:cNvPr id="528" name="Shape 52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29" name="restart-server.png"/>
          <p:cNvPicPr>
            <a:picLocks noChangeAspect="1"/>
          </p:cNvPicPr>
          <p:nvPr/>
        </p:nvPicPr>
        <p:blipFill>
          <a:blip r:embed="rId3">
            <a:extLst/>
          </a:blip>
          <a:stretch>
            <a:fillRect/>
          </a:stretch>
        </p:blipFill>
        <p:spPr>
          <a:xfrm>
            <a:off x="-228600" y="3938166"/>
            <a:ext cx="13004800" cy="4930393"/>
          </a:xfrm>
          <a:prstGeom prst="rect">
            <a:avLst/>
          </a:prstGeom>
          <a:ln w="12700">
            <a:miter lim="400000"/>
          </a:ln>
        </p:spPr>
      </p:pic>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33" name="Shape 533"/>
          <p:cNvSpPr/>
          <p:nvPr>
            <p:ph type="body" idx="13"/>
          </p:nvPr>
        </p:nvSpPr>
        <p:spPr>
          <a:prstGeom prst="rect">
            <a:avLst/>
          </a:prstGeom>
        </p:spPr>
        <p:txBody>
          <a:bodyPr/>
          <a:lstStyle/>
          <a:p>
            <a:pPr/>
            <a:r>
              <a:t>Create a blog with jekyll</a:t>
            </a:r>
          </a:p>
        </p:txBody>
      </p:sp>
      <p:sp>
        <p:nvSpPr>
          <p:cNvPr id="534" name="Shape 534"/>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535" name="Shape 535"/>
          <p:cNvSpPr/>
          <p:nvPr>
            <p:ph type="body" idx="1"/>
          </p:nvPr>
        </p:nvSpPr>
        <p:spPr>
          <a:xfrm>
            <a:off x="406400" y="2791177"/>
            <a:ext cx="12192000" cy="6108701"/>
          </a:xfrm>
          <a:prstGeom prst="rect">
            <a:avLst/>
          </a:prstGeom>
        </p:spPr>
        <p:txBody>
          <a:bodyPr/>
          <a:lstStyle>
            <a:lvl1pPr>
              <a:buChar char="‣"/>
              <a:defRPr>
                <a:solidFill>
                  <a:schemeClr val="accent1"/>
                </a:solidFill>
                <a:latin typeface="Avenir Next Demi Bold"/>
                <a:ea typeface="Avenir Next Demi Bold"/>
                <a:cs typeface="Avenir Next Demi Bold"/>
                <a:sym typeface="Avenir Next Demi Bold"/>
              </a:defRPr>
            </a:lvl1pPr>
          </a:lstStyle>
          <a:p>
            <a:pPr/>
            <a:r>
              <a:t>Activity: Edit About page to better reflect YOU! </a:t>
            </a:r>
          </a:p>
        </p:txBody>
      </p:sp>
      <p:sp>
        <p:nvSpPr>
          <p:cNvPr id="536" name="Shape 53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37" name="Screen Shot 2018-04-07 at 5.38.53 PM.png"/>
          <p:cNvPicPr>
            <a:picLocks noChangeAspect="1"/>
          </p:cNvPicPr>
          <p:nvPr/>
        </p:nvPicPr>
        <p:blipFill>
          <a:blip r:embed="rId3">
            <a:extLst/>
          </a:blip>
          <a:stretch>
            <a:fillRect/>
          </a:stretch>
        </p:blipFill>
        <p:spPr>
          <a:xfrm>
            <a:off x="349250" y="2298700"/>
            <a:ext cx="12306300" cy="7010400"/>
          </a:xfrm>
          <a:prstGeom prst="rect">
            <a:avLst/>
          </a:prstGeom>
          <a:ln w="12700">
            <a:miter lim="400000"/>
          </a:ln>
        </p:spPr>
      </p:pic>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41" name="Shape 541"/>
          <p:cNvSpPr/>
          <p:nvPr>
            <p:ph type="body" idx="13"/>
          </p:nvPr>
        </p:nvSpPr>
        <p:spPr>
          <a:prstGeom prst="rect">
            <a:avLst/>
          </a:prstGeom>
        </p:spPr>
        <p:txBody>
          <a:bodyPr/>
          <a:lstStyle/>
          <a:p>
            <a:pPr/>
            <a:r>
              <a:t>Create a blog with jekyll</a:t>
            </a:r>
          </a:p>
        </p:txBody>
      </p:sp>
      <p:sp>
        <p:nvSpPr>
          <p:cNvPr id="542" name="Shape 542"/>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543" name="Shape 543"/>
          <p:cNvSpPr/>
          <p:nvPr>
            <p:ph type="body" idx="1"/>
          </p:nvPr>
        </p:nvSpPr>
        <p:spPr>
          <a:xfrm>
            <a:off x="406400" y="2791177"/>
            <a:ext cx="12192000" cy="6108701"/>
          </a:xfrm>
          <a:prstGeom prst="rect">
            <a:avLst/>
          </a:prstGeom>
        </p:spPr>
        <p:txBody>
          <a:bodyPr/>
          <a:lstStyle/>
          <a:p>
            <a:pPr>
              <a:buChar char="‣"/>
            </a:pPr>
            <a:r>
              <a:t>To change the image on a blog post go to </a:t>
            </a:r>
            <a:r>
              <a:rPr u="sng">
                <a:solidFill>
                  <a:schemeClr val="accent1"/>
                </a:solidFill>
                <a:hlinkClick r:id="rId3" invalidUrl="" action="" tgtFrame="" tooltip="" history="1" highlightClick="0" endSnd="0"/>
              </a:rPr>
              <a:t>http://www.unsplash.com</a:t>
            </a:r>
          </a:p>
          <a:p>
            <a:pPr>
              <a:buChar char="‣"/>
            </a:pPr>
            <a:r>
              <a:t>Find an image and then copy paste it into the hero: part of the YAML for the post where you want to update the image. You should replace the old URL entirely. </a:t>
            </a:r>
          </a:p>
        </p:txBody>
      </p:sp>
      <p:sp>
        <p:nvSpPr>
          <p:cNvPr id="544" name="Shape 54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48" name="Shape 548"/>
          <p:cNvSpPr/>
          <p:nvPr>
            <p:ph type="body" idx="13"/>
          </p:nvPr>
        </p:nvSpPr>
        <p:spPr>
          <a:prstGeom prst="rect">
            <a:avLst/>
          </a:prstGeom>
        </p:spPr>
        <p:txBody>
          <a:bodyPr/>
          <a:lstStyle/>
          <a:p>
            <a:pPr/>
            <a:r>
              <a:t>Create a blog with jekyll</a:t>
            </a:r>
          </a:p>
        </p:txBody>
      </p:sp>
      <p:sp>
        <p:nvSpPr>
          <p:cNvPr id="549" name="Shape 549"/>
          <p:cNvSpPr/>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50" name="Shape 550"/>
          <p:cNvSpPr/>
          <p:nvPr>
            <p:ph type="body" idx="1"/>
          </p:nvPr>
        </p:nvSpPr>
        <p:spPr>
          <a:xfrm>
            <a:off x="406400" y="2791177"/>
            <a:ext cx="12192000" cy="6108701"/>
          </a:xfrm>
          <a:prstGeom prst="rect">
            <a:avLst/>
          </a:prstGeom>
        </p:spPr>
        <p:txBody>
          <a:bodyPr/>
          <a:lstStyle/>
          <a:p>
            <a:pPr>
              <a:buChar char="‣"/>
            </a:pPr>
            <a:r>
              <a:t>Partial layouts can be found in the </a:t>
            </a:r>
            <a:r>
              <a:rPr>
                <a:latin typeface="Avenir Next Demi Bold"/>
                <a:ea typeface="Avenir Next Demi Bold"/>
                <a:cs typeface="Avenir Next Demi Bold"/>
                <a:sym typeface="Avenir Next Demi Bold"/>
              </a:rPr>
              <a:t>/_includes </a:t>
            </a:r>
            <a:r>
              <a:t>folder of our project. These are HTML templates with re-usable elements that are found on multiple pages such as as the header, footer, etc.</a:t>
            </a:r>
          </a:p>
          <a:p>
            <a:pPr>
              <a:buChar char="‣"/>
              <a:defRPr>
                <a:solidFill>
                  <a:schemeClr val="accent1"/>
                </a:solidFill>
                <a:latin typeface="Avenir Next Demi Bold"/>
                <a:ea typeface="Avenir Next Demi Bold"/>
                <a:cs typeface="Avenir Next Demi Bold"/>
                <a:sym typeface="Avenir Next Demi Bold"/>
              </a:defRPr>
            </a:pPr>
            <a:r>
              <a:t>Activity: Add social icons to all of our posts.</a:t>
            </a:r>
          </a:p>
        </p:txBody>
      </p:sp>
      <p:sp>
        <p:nvSpPr>
          <p:cNvPr id="551" name="Shape 55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52" name="Screen Shot 2018-04-08 at 11.13.13 PM.png"/>
          <p:cNvPicPr>
            <a:picLocks noChangeAspect="1"/>
          </p:cNvPicPr>
          <p:nvPr/>
        </p:nvPicPr>
        <p:blipFill>
          <a:blip r:embed="rId3">
            <a:extLst/>
          </a:blip>
          <a:stretch>
            <a:fillRect/>
          </a:stretch>
        </p:blipFill>
        <p:spPr>
          <a:xfrm>
            <a:off x="3790949" y="6692531"/>
            <a:ext cx="5422901" cy="2044701"/>
          </a:xfrm>
          <a:prstGeom prst="rect">
            <a:avLst/>
          </a:prstGeom>
          <a:ln w="12700">
            <a:miter lim="400000"/>
          </a:ln>
        </p:spPr>
      </p:pic>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56" name="Shape 556"/>
          <p:cNvSpPr/>
          <p:nvPr>
            <p:ph type="body" idx="13"/>
          </p:nvPr>
        </p:nvSpPr>
        <p:spPr>
          <a:prstGeom prst="rect">
            <a:avLst/>
          </a:prstGeom>
        </p:spPr>
        <p:txBody>
          <a:bodyPr/>
          <a:lstStyle/>
          <a:p>
            <a:pPr/>
            <a:r>
              <a:t>Create a blog with jekyll</a:t>
            </a:r>
          </a:p>
        </p:txBody>
      </p:sp>
      <p:sp>
        <p:nvSpPr>
          <p:cNvPr id="557" name="Shape 557"/>
          <p:cNvSpPr/>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58" name="Shape 558"/>
          <p:cNvSpPr/>
          <p:nvPr>
            <p:ph type="body" idx="1"/>
          </p:nvPr>
        </p:nvSpPr>
        <p:spPr>
          <a:xfrm>
            <a:off x="406400" y="2791177"/>
            <a:ext cx="12192000" cy="6108701"/>
          </a:xfrm>
          <a:prstGeom prst="rect">
            <a:avLst/>
          </a:prstGeom>
        </p:spPr>
        <p:txBody>
          <a:bodyPr numCol="2" spcCol="609600"/>
          <a:lstStyle/>
          <a:p>
            <a:pPr>
              <a:buChar char="‣"/>
            </a:pPr>
            <a:r>
              <a:t>We will be using</a:t>
            </a:r>
            <a:r>
              <a:rPr u="sng">
                <a:solidFill>
                  <a:schemeClr val="accent1"/>
                </a:solidFill>
                <a:hlinkClick r:id="rId3" invalidUrl="" action="" tgtFrame="" tooltip="" history="1" highlightClick="0" endSnd="0"/>
              </a:rPr>
              <a:t> Font Awesome</a:t>
            </a:r>
            <a:r>
              <a:t>’s free social icons.</a:t>
            </a:r>
          </a:p>
          <a:p>
            <a:pPr>
              <a:buChar char="‣"/>
            </a:pPr>
          </a:p>
          <a:p>
            <a:pPr>
              <a:buChar char="‣"/>
            </a:pPr>
          </a:p>
          <a:p>
            <a:pPr>
              <a:buChar char="‣"/>
            </a:pPr>
          </a:p>
          <a:p>
            <a:pPr>
              <a:buChar char="‣"/>
            </a:pPr>
          </a:p>
          <a:p>
            <a:pPr>
              <a:buChar char="‣"/>
            </a:pPr>
            <a:r>
              <a:t>Already referenced in our head.html:</a:t>
            </a:r>
          </a:p>
          <a:p>
            <a:pPr marL="0" indent="0" defTabSz="457200">
              <a:spcBef>
                <a:spcPts val="0"/>
              </a:spcBef>
              <a:buClrTx/>
              <a:buSzTx/>
              <a:buFontTx/>
              <a:buNone/>
              <a:defRPr sz="2200">
                <a:solidFill>
                  <a:srgbClr val="8C868F"/>
                </a:solidFill>
                <a:latin typeface="Monaco"/>
                <a:ea typeface="Monaco"/>
                <a:cs typeface="Monaco"/>
                <a:sym typeface="Monaco"/>
              </a:defRPr>
            </a:pPr>
            <a:r>
              <a:t>&lt;!--- Font Awesome --&gt;</a:t>
            </a:r>
            <a:endParaRPr>
              <a:solidFill>
                <a:srgbClr val="333344"/>
              </a:solidFill>
            </a:endParaRPr>
          </a:p>
          <a:p>
            <a:pPr marL="0" indent="0" defTabSz="457200">
              <a:spcBef>
                <a:spcPts val="0"/>
              </a:spcBef>
              <a:buClrTx/>
              <a:buSzTx/>
              <a:buFontTx/>
              <a:buNone/>
              <a:defRPr sz="2200">
                <a:solidFill>
                  <a:srgbClr val="333344"/>
                </a:solidFill>
                <a:latin typeface="Monaco"/>
                <a:ea typeface="Monaco"/>
                <a:cs typeface="Monaco"/>
                <a:sym typeface="Monaco"/>
              </a:defRPr>
            </a:pPr>
          </a:p>
          <a:p>
            <a:pPr marL="0" indent="0" defTabSz="457200">
              <a:spcBef>
                <a:spcPts val="0"/>
              </a:spcBef>
              <a:buClrTx/>
              <a:buSzTx/>
              <a:buFontTx/>
              <a:buNone/>
              <a:defRPr sz="2200">
                <a:solidFill>
                  <a:srgbClr val="409B1C"/>
                </a:solidFill>
                <a:latin typeface="Monaco"/>
                <a:ea typeface="Monaco"/>
                <a:cs typeface="Monaco"/>
                <a:sym typeface="Monaco"/>
              </a:defRPr>
            </a:pPr>
            <a:r>
              <a:rPr>
                <a:solidFill>
                  <a:srgbClr val="3A4A64"/>
                </a:solidFill>
              </a:rPr>
              <a:t>&lt;link rel=</a:t>
            </a:r>
            <a:r>
              <a:t>"stylesheet"</a:t>
            </a:r>
            <a:r>
              <a:rPr>
                <a:solidFill>
                  <a:srgbClr val="3A4A64"/>
                </a:solidFill>
              </a:rPr>
              <a:t> href=</a:t>
            </a:r>
            <a:r>
              <a:t>"https://use.fontawesome.com/releases/v5.0.9/css/all.css"</a:t>
            </a:r>
            <a:r>
              <a:rPr>
                <a:solidFill>
                  <a:srgbClr val="3A4A64"/>
                </a:solidFill>
              </a:rPr>
              <a:t> integrity=</a:t>
            </a:r>
            <a:r>
              <a:t>"sha384-5SOiIsAziJl6AWe0HWRKTXlfcSHKmYV4RBF18PPJ173Kzn7jzMyFuTtk8JA7QQG1"</a:t>
            </a:r>
            <a:r>
              <a:rPr>
                <a:solidFill>
                  <a:srgbClr val="3A4A64"/>
                </a:solidFill>
              </a:rPr>
              <a:t> crossorigin=</a:t>
            </a:r>
            <a:r>
              <a:t>"anonymous"</a:t>
            </a:r>
            <a:r>
              <a:rPr>
                <a:solidFill>
                  <a:srgbClr val="3A4A64"/>
                </a:solidFill>
              </a:rPr>
              <a:t>&gt;</a:t>
            </a:r>
          </a:p>
        </p:txBody>
      </p:sp>
      <p:sp>
        <p:nvSpPr>
          <p:cNvPr id="559" name="Shape 55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60" name="Screen Shot 2018-04-08 at 11.31.15 PM.png"/>
          <p:cNvPicPr>
            <a:picLocks noChangeAspect="1"/>
          </p:cNvPicPr>
          <p:nvPr/>
        </p:nvPicPr>
        <p:blipFill>
          <a:blip r:embed="rId4">
            <a:extLst/>
          </a:blip>
          <a:stretch>
            <a:fillRect/>
          </a:stretch>
        </p:blipFill>
        <p:spPr>
          <a:xfrm>
            <a:off x="372575" y="5329077"/>
            <a:ext cx="6184906" cy="3440288"/>
          </a:xfrm>
          <a:prstGeom prst="rect">
            <a:avLst/>
          </a:prstGeom>
          <a:ln w="12700">
            <a:miter lim="400000"/>
          </a:ln>
        </p:spPr>
      </p:pic>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64" name="Shape 564"/>
          <p:cNvSpPr/>
          <p:nvPr>
            <p:ph type="body" idx="13"/>
          </p:nvPr>
        </p:nvSpPr>
        <p:spPr>
          <a:prstGeom prst="rect">
            <a:avLst/>
          </a:prstGeom>
        </p:spPr>
        <p:txBody>
          <a:bodyPr/>
          <a:lstStyle/>
          <a:p>
            <a:pPr/>
            <a:r>
              <a:t>Create a blog with jekyll</a:t>
            </a:r>
          </a:p>
        </p:txBody>
      </p:sp>
      <p:sp>
        <p:nvSpPr>
          <p:cNvPr id="565" name="Shape 565"/>
          <p:cNvSpPr/>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66" name="Shape 566"/>
          <p:cNvSpPr/>
          <p:nvPr>
            <p:ph type="body" idx="1"/>
          </p:nvPr>
        </p:nvSpPr>
        <p:spPr>
          <a:xfrm>
            <a:off x="406400" y="2791177"/>
            <a:ext cx="12192000" cy="6108701"/>
          </a:xfrm>
          <a:prstGeom prst="rect">
            <a:avLst/>
          </a:prstGeom>
        </p:spPr>
        <p:txBody>
          <a:bodyPr/>
          <a:lstStyle/>
          <a:p>
            <a:pPr marL="297815" indent="-297815" defTabSz="391414">
              <a:spcBef>
                <a:spcPts val="1800"/>
              </a:spcBef>
              <a:buChar char="‣"/>
              <a:defRPr sz="2278"/>
            </a:pPr>
            <a:r>
              <a:t>Create a file named share_icons.html in the post folder within the _includes folder.</a:t>
            </a:r>
          </a:p>
          <a:p>
            <a:pPr marL="297815" indent="-297815" defTabSz="391414">
              <a:spcBef>
                <a:spcPts val="1800"/>
              </a:spcBef>
              <a:buChar char="‣"/>
              <a:defRPr sz="2278"/>
            </a:pPr>
            <a:r>
              <a:t>Add a link to the partial file we just created (code below)  in our post layout in _layouts/post.html</a:t>
            </a:r>
          </a:p>
          <a:p>
            <a:pPr marL="0" indent="0" defTabSz="306324">
              <a:spcBef>
                <a:spcPts val="0"/>
              </a:spcBef>
              <a:buClrTx/>
              <a:buSzTx/>
              <a:buFontTx/>
              <a:buNone/>
              <a:defRPr sz="1742">
                <a:solidFill>
                  <a:srgbClr val="333344"/>
                </a:solidFill>
                <a:latin typeface="Monaco"/>
                <a:ea typeface="Monaco"/>
                <a:cs typeface="Monaco"/>
                <a:sym typeface="Monaco"/>
              </a:defRPr>
            </a:pPr>
            <a:r>
              <a:t>---</a:t>
            </a:r>
          </a:p>
          <a:p>
            <a:pPr marL="0" indent="0" defTabSz="306324">
              <a:spcBef>
                <a:spcPts val="0"/>
              </a:spcBef>
              <a:buClrTx/>
              <a:buSzTx/>
              <a:buFontTx/>
              <a:buNone/>
              <a:defRPr sz="1742">
                <a:solidFill>
                  <a:srgbClr val="333344"/>
                </a:solidFill>
                <a:latin typeface="Monaco"/>
                <a:ea typeface="Monaco"/>
                <a:cs typeface="Monaco"/>
                <a:sym typeface="Monaco"/>
              </a:defRPr>
            </a:pPr>
            <a:r>
              <a:t>layout: default</a:t>
            </a:r>
          </a:p>
          <a:p>
            <a:pPr marL="0" indent="0" defTabSz="306324">
              <a:spcBef>
                <a:spcPts val="0"/>
              </a:spcBef>
              <a:buClrTx/>
              <a:buSzTx/>
              <a:buFontTx/>
              <a:buNone/>
              <a:defRPr sz="1742">
                <a:solidFill>
                  <a:srgbClr val="333344"/>
                </a:solidFill>
                <a:latin typeface="Monaco"/>
                <a:ea typeface="Monaco"/>
                <a:cs typeface="Monaco"/>
                <a:sym typeface="Monaco"/>
              </a:defRPr>
            </a:pPr>
            <a:r>
              <a:t>---</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3B5BB5"/>
                </a:solidFill>
              </a:rPr>
              <a:t>include</a:t>
            </a:r>
            <a:r>
              <a:t> post.html post=page %}</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8C868F"/>
                </a:solidFill>
                <a:latin typeface="Monaco"/>
                <a:ea typeface="Monaco"/>
                <a:cs typeface="Monaco"/>
                <a:sym typeface="Monaco"/>
              </a:defRPr>
            </a:pPr>
            <a:r>
              <a:t>&lt;!-- The following line links to the partial we created for our social-share-icons --&gt;</a:t>
            </a:r>
            <a:endParaRPr>
              <a:solidFill>
                <a:srgbClr val="333344"/>
              </a:solidFill>
            </a:endParaR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3B5BB5"/>
                </a:solidFill>
              </a:rPr>
              <a:t>include</a:t>
            </a:r>
            <a:r>
              <a:t> post/share_icons.html %}</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FF7800"/>
                </a:solidFill>
              </a:rPr>
              <a:t>if</a:t>
            </a:r>
            <a:r>
              <a:t> site.author.disqus %}</a:t>
            </a:r>
          </a:p>
          <a:p>
            <a:pPr marL="0" indent="0" defTabSz="306324">
              <a:spcBef>
                <a:spcPts val="0"/>
              </a:spcBef>
              <a:buClrTx/>
              <a:buSzTx/>
              <a:buFontTx/>
              <a:buNone/>
              <a:defRPr sz="1742">
                <a:solidFill>
                  <a:srgbClr val="333344"/>
                </a:solidFill>
                <a:latin typeface="Monaco"/>
                <a:ea typeface="Monaco"/>
                <a:cs typeface="Monaco"/>
                <a:sym typeface="Monaco"/>
              </a:defRPr>
            </a:pPr>
            <a:r>
              <a:t>    {% </a:t>
            </a:r>
            <a:r>
              <a:rPr>
                <a:solidFill>
                  <a:srgbClr val="3B5BB5"/>
                </a:solidFill>
              </a:rPr>
              <a:t>include</a:t>
            </a:r>
            <a:r>
              <a:t> externals/disqus.html %}</a:t>
            </a:r>
          </a:p>
          <a:p>
            <a:pPr marL="0" indent="0" defTabSz="306324">
              <a:spcBef>
                <a:spcPts val="0"/>
              </a:spcBef>
              <a:buClrTx/>
              <a:buSzTx/>
              <a:buFontTx/>
              <a:buNone/>
              <a:defRPr sz="1742">
                <a:solidFill>
                  <a:srgbClr val="333344"/>
                </a:solidFill>
                <a:latin typeface="Monaco"/>
                <a:ea typeface="Monaco"/>
                <a:cs typeface="Monaco"/>
                <a:sym typeface="Monaco"/>
              </a:defRPr>
            </a:pPr>
            <a:r>
              <a:t>{% endif %}</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3B5BB5"/>
                </a:solidFill>
              </a:rPr>
              <a:t>include</a:t>
            </a:r>
            <a:r>
              <a:t> post/related.html %}</a:t>
            </a:r>
          </a:p>
        </p:txBody>
      </p:sp>
      <p:sp>
        <p:nvSpPr>
          <p:cNvPr id="567" name="Shape 56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68" name="Screen Shot 2018-04-08 at 11.17.15 PM.png"/>
          <p:cNvPicPr>
            <a:picLocks noChangeAspect="1"/>
          </p:cNvPicPr>
          <p:nvPr/>
        </p:nvPicPr>
        <p:blipFill>
          <a:blip r:embed="rId3">
            <a:extLst/>
          </a:blip>
          <a:stretch>
            <a:fillRect/>
          </a:stretch>
        </p:blipFill>
        <p:spPr>
          <a:xfrm>
            <a:off x="8561537" y="4524617"/>
            <a:ext cx="3822701" cy="1358901"/>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91" name="Shape 191"/>
          <p:cNvSpPr/>
          <p:nvPr>
            <p:ph type="body" idx="13"/>
          </p:nvPr>
        </p:nvSpPr>
        <p:spPr>
          <a:xfrm>
            <a:off x="889000" y="2908300"/>
            <a:ext cx="11226800" cy="4546600"/>
          </a:xfrm>
          <a:prstGeom prst="rect">
            <a:avLst/>
          </a:prstGeom>
        </p:spPr>
        <p:txBody>
          <a:bodyPr/>
          <a:lstStyle>
            <a:lvl1pPr marL="444500" indent="-444500">
              <a:lnSpc>
                <a:spcPct val="100000"/>
              </a:lnSpc>
              <a:spcBef>
                <a:spcPts val="2800"/>
              </a:spcBef>
              <a:buClr>
                <a:schemeClr val="accent1"/>
              </a:buClr>
              <a:buSzPct val="104999"/>
              <a:buFont typeface="Avenir Next"/>
              <a:buChar char="▸"/>
              <a:defRPr cap="none" i="1" sz="3400">
                <a:latin typeface="Avenir Next Medium"/>
                <a:ea typeface="Avenir Next Medium"/>
                <a:cs typeface="Avenir Next Medium"/>
                <a:sym typeface="Avenir Next Medium"/>
              </a:defRPr>
            </a:lvl1pPr>
          </a:lstStyle>
          <a:p>
            <a:pPr/>
            <a:r>
              <a:t>A “Jekyll website” is a “static (plain HTML) website that has been created using Jekyll. Jekyll is software that creates websites. Jekyll isn’t actually “running” the live website; rather, Jekyll is a “static site generator”: it helps you create the static site files, which you then host just as you would any other HTML website.</a:t>
            </a:r>
          </a:p>
        </p:txBody>
      </p:sp>
      <p:sp>
        <p:nvSpPr>
          <p:cNvPr id="192" name="Shape 192"/>
          <p:cNvSpPr/>
          <p:nvPr>
            <p:ph type="body" idx="14"/>
          </p:nvPr>
        </p:nvSpPr>
        <p:spPr>
          <a:prstGeom prst="rect">
            <a:avLst/>
          </a:prstGeom>
        </p:spPr>
        <p:txBody>
          <a:bodyPr/>
          <a:lstStyle>
            <a:lvl1pPr>
              <a:defRPr u="sng">
                <a:solidFill>
                  <a:schemeClr val="accent1"/>
                </a:solidFill>
                <a:hlinkClick r:id="rId3" invalidUrl="" action="" tgtFrame="" tooltip="" history="1" highlightClick="0" endSnd="0"/>
              </a:defRPr>
            </a:lvl1pPr>
          </a:lstStyle>
          <a:p>
            <a:pPr>
              <a:defRPr u="none">
                <a:solidFill>
                  <a:srgbClr val="838787"/>
                </a:solidFill>
              </a:defRPr>
            </a:pPr>
            <a:r>
              <a:rPr u="sng">
                <a:solidFill>
                  <a:schemeClr val="accent1"/>
                </a:solidFill>
                <a:hlinkClick r:id="rId3" invalidUrl="" action="" tgtFrame="" tooltip="" history="1" highlightClick="0" endSnd="0"/>
              </a:rPr>
              <a:t>Programming Historian</a:t>
            </a:r>
          </a:p>
        </p:txBody>
      </p:sp>
      <p:sp>
        <p:nvSpPr>
          <p:cNvPr id="193" name="Shape 193"/>
          <p:cNvSpPr/>
          <p:nvPr>
            <p:ph type="body" idx="15"/>
          </p:nvPr>
        </p:nvSpPr>
        <p:spPr>
          <a:prstGeom prst="rect">
            <a:avLst/>
          </a:prstGeom>
        </p:spPr>
        <p:txBody>
          <a:bodyPr/>
          <a:lstStyle/>
          <a:p>
            <a:pPr/>
            <a:r>
              <a:t>Create a blog with jekyll</a:t>
            </a:r>
          </a:p>
        </p:txBody>
      </p:sp>
      <p:sp>
        <p:nvSpPr>
          <p:cNvPr id="194" name="Shape 194"/>
          <p:cNvSpPr/>
          <p:nvPr>
            <p:ph type="title" idx="4294967295"/>
          </p:nvPr>
        </p:nvSpPr>
        <p:spPr>
          <a:prstGeom prst="rect">
            <a:avLst/>
          </a:prstGeom>
        </p:spPr>
        <p:txBody>
          <a:bodyPr/>
          <a:lstStyle>
            <a:lvl1pPr defTabSz="467359">
              <a:spcBef>
                <a:spcPts val="2200"/>
              </a:spcBef>
              <a:defRPr sz="4800"/>
            </a:lvl1pPr>
          </a:lstStyle>
          <a:p>
            <a:pPr/>
            <a:r>
              <a:t>What is jekyll?</a:t>
            </a: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72" name="Shape 572"/>
          <p:cNvSpPr/>
          <p:nvPr>
            <p:ph type="body" idx="13"/>
          </p:nvPr>
        </p:nvSpPr>
        <p:spPr>
          <a:prstGeom prst="rect">
            <a:avLst/>
          </a:prstGeom>
        </p:spPr>
        <p:txBody>
          <a:bodyPr/>
          <a:lstStyle/>
          <a:p>
            <a:pPr/>
            <a:r>
              <a:t>Create a blog with jekyll</a:t>
            </a:r>
          </a:p>
        </p:txBody>
      </p:sp>
      <p:sp>
        <p:nvSpPr>
          <p:cNvPr id="573" name="Shape 573"/>
          <p:cNvSpPr/>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74" name="Shape 574"/>
          <p:cNvSpPr/>
          <p:nvPr>
            <p:ph type="body" idx="1"/>
          </p:nvPr>
        </p:nvSpPr>
        <p:spPr>
          <a:xfrm>
            <a:off x="406400" y="2908299"/>
            <a:ext cx="12192000" cy="6108701"/>
          </a:xfrm>
          <a:prstGeom prst="rect">
            <a:avLst/>
          </a:prstGeom>
        </p:spPr>
        <p:txBody>
          <a:bodyPr/>
          <a:lstStyle/>
          <a:p>
            <a:pPr marL="413384" indent="-413384" defTabSz="543305">
              <a:spcBef>
                <a:spcPts val="2600"/>
              </a:spcBef>
              <a:buChar char="‣"/>
              <a:defRPr sz="3162"/>
            </a:pPr>
            <a:r>
              <a:t>Add HTML for social icons to share_icons.html</a:t>
            </a: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A4A64"/>
                </a:solidFill>
              </a:rPr>
              <a:t>&lt;div class=</a:t>
            </a:r>
            <a:r>
              <a:t>"share-page"</a:t>
            </a:r>
            <a:r>
              <a:rPr>
                <a:solidFill>
                  <a:srgbClr val="3A4A64"/>
                </a:solidFill>
              </a:rPr>
              <a:t>&gt;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r>
              <a:rPr>
                <a:solidFill>
                  <a:srgbClr val="3A4A64"/>
                </a:solidFill>
              </a:rPr>
              <a:t>&lt;h3&gt;</a:t>
            </a:r>
            <a:r>
              <a:t>Share "{{ page.title }}":</a:t>
            </a:r>
            <a:r>
              <a:rPr>
                <a:solidFill>
                  <a:srgbClr val="3A4A64"/>
                </a:solidFill>
              </a:rPr>
              <a:t>&lt;/h3&gt;</a:t>
            </a: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A4A64"/>
                </a:solidFill>
                <a:latin typeface="Monaco"/>
                <a:ea typeface="Monaco"/>
                <a:cs typeface="Monaco"/>
                <a:sym typeface="Monaco"/>
              </a:defRPr>
            </a:pPr>
            <a:r>
              <a:t>&lt;ul class=</a:t>
            </a:r>
            <a:r>
              <a:rPr>
                <a:solidFill>
                  <a:srgbClr val="409B1C"/>
                </a:solidFill>
              </a:rPr>
              <a:t>"icons"</a:t>
            </a:r>
            <a:r>
              <a:t>&gt;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33344"/>
                </a:solidFill>
              </a:rPr>
              <a:t> </a:t>
            </a:r>
            <a:r>
              <a:rPr>
                <a:solidFill>
                  <a:srgbClr val="3A4A64"/>
                </a:solidFill>
              </a:rPr>
              <a:t>&lt;li&gt;&lt;a href=</a:t>
            </a:r>
            <a:r>
              <a:t>"https://twitter.com/intent/tweet?text={{ page.title }}</a:t>
            </a:r>
            <a:r>
              <a:rPr>
                <a:solidFill>
                  <a:srgbClr val="F8F8F8"/>
                </a:solidFill>
              </a:rPr>
              <a:t>&amp;</a:t>
            </a:r>
            <a:r>
              <a:t>url={{ site.url }}{{ page.url }}</a:t>
            </a:r>
            <a:r>
              <a:rPr>
                <a:solidFill>
                  <a:srgbClr val="F8F8F8"/>
                </a:solidFill>
              </a:rPr>
              <a:t>&amp;</a:t>
            </a:r>
            <a:r>
              <a:t>via={{ site.author.twitter }}</a:t>
            </a:r>
            <a:r>
              <a:rPr>
                <a:solidFill>
                  <a:srgbClr val="F8F8F8"/>
                </a:solidFill>
              </a:rPr>
              <a:t>&amp;</a:t>
            </a:r>
            <a:r>
              <a:t>related={{ site.author.twitter }}"</a:t>
            </a:r>
            <a:r>
              <a:rPr>
                <a:solidFill>
                  <a:srgbClr val="3A4A64"/>
                </a:solidFill>
              </a:rPr>
              <a:t> rel=</a:t>
            </a:r>
            <a:r>
              <a:t>"nofollow"</a:t>
            </a:r>
            <a:r>
              <a:rPr>
                <a:solidFill>
                  <a:srgbClr val="3A4A64"/>
                </a:solidFill>
              </a:rPr>
              <a:t> target=</a:t>
            </a:r>
            <a:r>
              <a:t>"_blank"</a:t>
            </a:r>
            <a:r>
              <a:rPr>
                <a:solidFill>
                  <a:srgbClr val="3A4A64"/>
                </a:solidFill>
              </a:rPr>
              <a:t> title=</a:t>
            </a:r>
            <a:r>
              <a:t>"Share on Twitter"</a:t>
            </a:r>
            <a:r>
              <a:rPr>
                <a:solidFill>
                  <a:srgbClr val="3A4A64"/>
                </a:solidFill>
              </a:rPr>
              <a:t>&gt;&lt;i class=</a:t>
            </a:r>
            <a:r>
              <a:t>"fab fa-twitter"</a:t>
            </a:r>
            <a:r>
              <a:rPr>
                <a:solidFill>
                  <a:srgbClr val="3A4A64"/>
                </a:solidFill>
              </a:rPr>
              <a:t>&gt;&lt;/i&gt;&lt;/a&gt;&lt;/li&gt;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33344"/>
                </a:solidFill>
              </a:rPr>
              <a:t> </a:t>
            </a:r>
            <a:r>
              <a:rPr>
                <a:solidFill>
                  <a:srgbClr val="3A4A64"/>
                </a:solidFill>
              </a:rPr>
              <a:t>&lt;li&gt;&lt;a href=</a:t>
            </a:r>
            <a:r>
              <a:t>"https://facebook.com/sharer.php?u={{ site.url }}{{ page.url }}"</a:t>
            </a:r>
            <a:r>
              <a:rPr>
                <a:solidFill>
                  <a:srgbClr val="3A4A64"/>
                </a:solidFill>
              </a:rPr>
              <a:t> rel=</a:t>
            </a:r>
            <a:r>
              <a:t>"nofollow"</a:t>
            </a:r>
            <a:r>
              <a:rPr>
                <a:solidFill>
                  <a:srgbClr val="3A4A64"/>
                </a:solidFill>
              </a:rPr>
              <a:t> target=</a:t>
            </a:r>
            <a:r>
              <a:t>"_blank"</a:t>
            </a:r>
            <a:r>
              <a:rPr>
                <a:solidFill>
                  <a:srgbClr val="3A4A64"/>
                </a:solidFill>
              </a:rPr>
              <a:t> title=</a:t>
            </a:r>
            <a:r>
              <a:t>"Share on Facebook"</a:t>
            </a:r>
            <a:r>
              <a:rPr>
                <a:solidFill>
                  <a:srgbClr val="3A4A64"/>
                </a:solidFill>
              </a:rPr>
              <a:t>&gt;&lt;i class=</a:t>
            </a:r>
            <a:r>
              <a:t>"fab fa-facebook-f"</a:t>
            </a:r>
            <a:r>
              <a:rPr>
                <a:solidFill>
                  <a:srgbClr val="3A4A64"/>
                </a:solidFill>
              </a:rPr>
              <a:t>&gt;</a:t>
            </a:r>
            <a:r>
              <a:rPr>
                <a:solidFill>
                  <a:srgbClr val="3B5BB5"/>
                </a:solidFill>
              </a:rPr>
              <a:t>&amp;nbsp;</a:t>
            </a:r>
            <a:r>
              <a:rPr>
                <a:solidFill>
                  <a:srgbClr val="3A4A64"/>
                </a:solidFill>
              </a:rPr>
              <a:t>&lt;/i&gt;&lt;/a&gt;&lt;/li&gt;</a:t>
            </a:r>
            <a:endParaRPr>
              <a:solidFill>
                <a:srgbClr val="333344"/>
              </a:solidFill>
            </a:endParaR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33344"/>
                </a:solidFill>
              </a:rPr>
              <a:t> </a:t>
            </a:r>
            <a:r>
              <a:rPr>
                <a:solidFill>
                  <a:srgbClr val="3A4A64"/>
                </a:solidFill>
              </a:rPr>
              <a:t>&lt;li&gt;&lt;a href=</a:t>
            </a:r>
            <a:r>
              <a:t>"https://www.linkedin.com/shareArticle?mini=true</a:t>
            </a:r>
            <a:r>
              <a:rPr>
                <a:solidFill>
                  <a:srgbClr val="F8F8F8"/>
                </a:solidFill>
              </a:rPr>
              <a:t>&amp;</a:t>
            </a:r>
            <a:r>
              <a:t>url={{ site.url }}{{ site.baseurl }}{{ page.url }}</a:t>
            </a:r>
            <a:r>
              <a:rPr>
                <a:solidFill>
                  <a:srgbClr val="F8F8F8"/>
                </a:solidFill>
              </a:rPr>
              <a:t>&amp;</a:t>
            </a:r>
            <a:r>
              <a:t>title={{ page.title }}</a:t>
            </a:r>
            <a:r>
              <a:rPr>
                <a:solidFill>
                  <a:srgbClr val="F8F8F8"/>
                </a:solidFill>
              </a:rPr>
              <a:t>&amp;</a:t>
            </a:r>
            <a:r>
              <a:t>summary={{ page.description }}</a:t>
            </a:r>
            <a:r>
              <a:rPr>
                <a:solidFill>
                  <a:srgbClr val="F8F8F8"/>
                </a:solidFill>
              </a:rPr>
              <a:t>&amp;</a:t>
            </a:r>
            <a:r>
              <a:t>source={{ site.title }}"</a:t>
            </a:r>
            <a:endParaRPr>
              <a:solidFill>
                <a:srgbClr val="3A4A64"/>
              </a:solidFill>
            </a:endParaR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A4A64"/>
                </a:solidFill>
              </a:rPr>
              <a:t>onclick=</a:t>
            </a:r>
            <a:r>
              <a:t>"window.open(this.href, ‘pop-up’, ‘left=20,top=20,width=500,height=500,toolbar=1,resizable=0’); return false;"</a:t>
            </a:r>
            <a:endParaRPr>
              <a:solidFill>
                <a:srgbClr val="3A4A64"/>
              </a:solidFill>
            </a:endParaR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A4A64"/>
                </a:solidFill>
              </a:rPr>
              <a:t>title=</a:t>
            </a:r>
            <a:r>
              <a:t>"Share on LinkedIn"</a:t>
            </a:r>
            <a:r>
              <a:rPr>
                <a:solidFill>
                  <a:srgbClr val="3A4A64"/>
                </a:solidFill>
              </a:rPr>
              <a:t>&gt;&lt;i class=</a:t>
            </a:r>
            <a:r>
              <a:t>"fab fa-linkedin-in"</a:t>
            </a:r>
            <a:r>
              <a:rPr>
                <a:solidFill>
                  <a:srgbClr val="3A4A64"/>
                </a:solidFill>
              </a:rPr>
              <a:t>&gt;&lt;/i&gt;&lt;/a&gt;&lt;/li&gt;</a:t>
            </a:r>
            <a:endParaRPr>
              <a:solidFill>
                <a:srgbClr val="333344"/>
              </a:solidFill>
            </a:endParaRPr>
          </a:p>
          <a:p>
            <a:pPr marL="0" indent="0" defTabSz="425195">
              <a:spcBef>
                <a:spcPts val="0"/>
              </a:spcBef>
              <a:buClrTx/>
              <a:buSzTx/>
              <a:buFontTx/>
              <a:buNone/>
              <a:defRPr sz="1395">
                <a:solidFill>
                  <a:srgbClr val="3A4A64"/>
                </a:solidFill>
                <a:latin typeface="Monaco"/>
                <a:ea typeface="Monaco"/>
                <a:cs typeface="Monaco"/>
                <a:sym typeface="Monaco"/>
              </a:defRPr>
            </a:pPr>
            <a:r>
              <a:t>&lt;/ul&gt;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A4A64"/>
                </a:solidFill>
                <a:latin typeface="Monaco"/>
                <a:ea typeface="Monaco"/>
                <a:cs typeface="Monaco"/>
                <a:sym typeface="Monaco"/>
              </a:defRPr>
            </a:pPr>
            <a:r>
              <a:t>&lt;/div&gt;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r>
              <a:t>{% </a:t>
            </a:r>
            <a:r>
              <a:rPr>
                <a:solidFill>
                  <a:srgbClr val="3B5BB5"/>
                </a:solidFill>
              </a:rPr>
              <a:t>include</a:t>
            </a:r>
            <a:r>
              <a:t> post/related.html %}</a:t>
            </a:r>
          </a:p>
        </p:txBody>
      </p:sp>
      <p:sp>
        <p:nvSpPr>
          <p:cNvPr id="575" name="Shape 57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79" name="Shape 579"/>
          <p:cNvSpPr/>
          <p:nvPr>
            <p:ph type="body" idx="13"/>
          </p:nvPr>
        </p:nvSpPr>
        <p:spPr>
          <a:prstGeom prst="rect">
            <a:avLst/>
          </a:prstGeom>
        </p:spPr>
        <p:txBody>
          <a:bodyPr/>
          <a:lstStyle/>
          <a:p>
            <a:pPr/>
            <a:r>
              <a:t>Create a blog with jekyll</a:t>
            </a:r>
          </a:p>
        </p:txBody>
      </p:sp>
      <p:sp>
        <p:nvSpPr>
          <p:cNvPr id="580" name="Shape 580"/>
          <p:cNvSpPr/>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81" name="Shape 581"/>
          <p:cNvSpPr/>
          <p:nvPr>
            <p:ph type="body" idx="1"/>
          </p:nvPr>
        </p:nvSpPr>
        <p:spPr>
          <a:xfrm>
            <a:off x="406400" y="2908300"/>
            <a:ext cx="12192000" cy="6108700"/>
          </a:xfrm>
          <a:prstGeom prst="rect">
            <a:avLst/>
          </a:prstGeom>
        </p:spPr>
        <p:txBody>
          <a:bodyPr numCol="2" spcCol="609600"/>
          <a:lstStyle/>
          <a:p>
            <a:pPr marL="431165" indent="-431165" defTabSz="566674">
              <a:spcBef>
                <a:spcPts val="2700"/>
              </a:spcBef>
              <a:buChar char="‣"/>
              <a:defRPr sz="3298"/>
            </a:pPr>
            <a:r>
              <a:t>Add styling for social </a:t>
            </a:r>
            <a:r>
              <a:rPr sz="3492"/>
              <a:t>icons in the _icons.scss file in our _sass folder. </a:t>
            </a:r>
            <a:endParaRPr sz="3492"/>
          </a:p>
          <a:p>
            <a:pPr marL="431165" indent="-431165" defTabSz="566674">
              <a:spcBef>
                <a:spcPts val="2700"/>
              </a:spcBef>
              <a:buChar char="‣"/>
              <a:defRPr sz="3492"/>
            </a:pPr>
          </a:p>
          <a:p>
            <a:pPr marL="431165" indent="-431165" defTabSz="566674">
              <a:spcBef>
                <a:spcPts val="2700"/>
              </a:spcBef>
              <a:buChar char="‣"/>
              <a:defRPr sz="3492"/>
            </a:pPr>
          </a:p>
          <a:p>
            <a:pPr marL="431165" indent="-431165" defTabSz="566674">
              <a:spcBef>
                <a:spcPts val="2700"/>
              </a:spcBef>
              <a:buChar char="‣"/>
              <a:defRPr sz="3492"/>
            </a:pPr>
          </a:p>
          <a:p>
            <a:pPr marL="431164" indent="-431164" defTabSz="566674">
              <a:spcBef>
                <a:spcPts val="2700"/>
              </a:spcBef>
              <a:buChar char="‣"/>
              <a:defRPr sz="1940"/>
            </a:pPr>
            <a:endParaRPr>
              <a:solidFill>
                <a:srgbClr val="333344"/>
              </a:solidFill>
            </a:endParaRPr>
          </a:p>
          <a:p>
            <a:pPr marL="0" indent="0" defTabSz="443484">
              <a:spcBef>
                <a:spcPts val="0"/>
              </a:spcBef>
              <a:buClrTx/>
              <a:buSzTx/>
              <a:buFontTx/>
              <a:buNone/>
              <a:defRPr sz="1940">
                <a:solidFill>
                  <a:srgbClr val="8C868F"/>
                </a:solidFill>
                <a:latin typeface="Monaco"/>
                <a:ea typeface="Monaco"/>
                <a:cs typeface="Monaco"/>
                <a:sym typeface="Monaco"/>
              </a:defRPr>
            </a:pPr>
            <a:r>
              <a:t>// /* Style all font awesome icons */</a:t>
            </a:r>
            <a:endParaRPr>
              <a:solidFill>
                <a:srgbClr val="333344"/>
              </a:solidFill>
            </a:endParaRPr>
          </a:p>
          <a:p>
            <a:pPr marL="0" indent="0" defTabSz="443484">
              <a:spcBef>
                <a:spcPts val="0"/>
              </a:spcBef>
              <a:buClrTx/>
              <a:buSzTx/>
              <a:buFontTx/>
              <a:buNone/>
              <a:defRPr sz="1940">
                <a:solidFill>
                  <a:srgbClr val="333344"/>
                </a:solidFill>
                <a:latin typeface="Monaco"/>
                <a:ea typeface="Monaco"/>
                <a:cs typeface="Monaco"/>
                <a:sym typeface="Monaco"/>
              </a:defRPr>
            </a:pPr>
            <a:r>
              <a:t>.fab {</a:t>
            </a:r>
          </a:p>
          <a:p>
            <a:pPr marL="0" indent="0" defTabSz="443484">
              <a:spcBef>
                <a:spcPts val="0"/>
              </a:spcBef>
              <a:buClrTx/>
              <a:buSzTx/>
              <a:buFontTx/>
              <a:buNone/>
              <a:defRPr sz="1940">
                <a:solidFill>
                  <a:srgbClr val="333344"/>
                </a:solidFill>
                <a:latin typeface="Monaco"/>
                <a:ea typeface="Monaco"/>
                <a:cs typeface="Monaco"/>
                <a:sym typeface="Monaco"/>
              </a:defRPr>
            </a:pPr>
            <a:r>
              <a:t>    padding</a:t>
            </a:r>
            <a:r>
              <a:rPr>
                <a:solidFill>
                  <a:srgbClr val="FF7800"/>
                </a:solidFill>
              </a:rPr>
              <a:t>:</a:t>
            </a:r>
            <a:r>
              <a:t> 20px;</a:t>
            </a:r>
          </a:p>
          <a:p>
            <a:pPr marL="0" indent="0" defTabSz="443484">
              <a:spcBef>
                <a:spcPts val="0"/>
              </a:spcBef>
              <a:buClrTx/>
              <a:buSzTx/>
              <a:buFontTx/>
              <a:buNone/>
              <a:defRPr sz="1940">
                <a:solidFill>
                  <a:srgbClr val="333344"/>
                </a:solidFill>
                <a:latin typeface="Monaco"/>
                <a:ea typeface="Monaco"/>
                <a:cs typeface="Monaco"/>
                <a:sym typeface="Monaco"/>
              </a:defRPr>
            </a:pPr>
            <a:r>
              <a:t>    width</a:t>
            </a:r>
            <a:r>
              <a:rPr>
                <a:solidFill>
                  <a:srgbClr val="FF7800"/>
                </a:solidFill>
              </a:rPr>
              <a:t>:</a:t>
            </a:r>
            <a:r>
              <a:t> 100px;</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3B5BB5"/>
                </a:solidFill>
              </a:rPr>
              <a:t>text</a:t>
            </a:r>
            <a:r>
              <a:rPr>
                <a:solidFill>
                  <a:srgbClr val="FF7800"/>
                </a:solidFill>
              </a:rPr>
              <a:t>-</a:t>
            </a:r>
            <a:r>
              <a:rPr>
                <a:solidFill>
                  <a:srgbClr val="3B5BB5"/>
                </a:solidFill>
              </a:rPr>
              <a:t>align</a:t>
            </a:r>
            <a:r>
              <a:rPr>
                <a:solidFill>
                  <a:srgbClr val="FF7800"/>
                </a:solidFill>
              </a:rPr>
              <a:t>:</a:t>
            </a:r>
            <a:r>
              <a:t> center;</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3B5BB5"/>
                </a:solidFill>
              </a:rPr>
              <a:t>text</a:t>
            </a:r>
            <a:r>
              <a:rPr>
                <a:solidFill>
                  <a:srgbClr val="FF7800"/>
                </a:solidFill>
              </a:rPr>
              <a:t>-</a:t>
            </a:r>
            <a:r>
              <a:t>decoration</a:t>
            </a:r>
            <a:r>
              <a:rPr>
                <a:solidFill>
                  <a:srgbClr val="FF7800"/>
                </a:solidFill>
              </a:rPr>
              <a:t>:</a:t>
            </a:r>
            <a:r>
              <a:t> none;</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3B5BB5"/>
                </a:solidFill>
              </a:rPr>
              <a:t>color</a:t>
            </a:r>
            <a:r>
              <a:rPr>
                <a:solidFill>
                  <a:srgbClr val="FF7800"/>
                </a:solidFill>
              </a:rPr>
              <a:t>:</a:t>
            </a:r>
            <a:r>
              <a:t> white;</a:t>
            </a:r>
          </a:p>
          <a:p>
            <a:pPr marL="0" indent="0" defTabSz="443484">
              <a:spcBef>
                <a:spcPts val="0"/>
              </a:spcBef>
              <a:buClrTx/>
              <a:buSzTx/>
              <a:buFontTx/>
              <a:buNone/>
              <a:defRPr sz="1940">
                <a:solidFill>
                  <a:srgbClr val="333344"/>
                </a:solidFill>
                <a:latin typeface="Monaco"/>
                <a:ea typeface="Monaco"/>
                <a:cs typeface="Monaco"/>
                <a:sym typeface="Monaco"/>
              </a:defRPr>
            </a:pPr>
            <a:r>
              <a:t>}</a:t>
            </a:r>
          </a:p>
          <a:p>
            <a:pPr marL="0" indent="0" defTabSz="443484">
              <a:spcBef>
                <a:spcPts val="0"/>
              </a:spcBef>
              <a:buClrTx/>
              <a:buSzTx/>
              <a:buFontTx/>
              <a:buNone/>
              <a:defRPr sz="1940">
                <a:solidFill>
                  <a:srgbClr val="333344"/>
                </a:solidFill>
                <a:latin typeface="Monaco"/>
                <a:ea typeface="Monaco"/>
                <a:cs typeface="Monaco"/>
                <a:sym typeface="Monaco"/>
              </a:defRPr>
            </a:pPr>
          </a:p>
          <a:p>
            <a:pPr marL="0" indent="0" defTabSz="443484">
              <a:spcBef>
                <a:spcPts val="0"/>
              </a:spcBef>
              <a:buClrTx/>
              <a:buSzTx/>
              <a:buFontTx/>
              <a:buNone/>
              <a:defRPr sz="1940">
                <a:solidFill>
                  <a:srgbClr val="333344"/>
                </a:solidFill>
                <a:latin typeface="Monaco"/>
                <a:ea typeface="Monaco"/>
                <a:cs typeface="Monaco"/>
                <a:sym typeface="Monaco"/>
              </a:defRPr>
            </a:pPr>
          </a:p>
          <a:p>
            <a:pPr marL="0" indent="0" defTabSz="443484">
              <a:spcBef>
                <a:spcPts val="0"/>
              </a:spcBef>
              <a:buClrTx/>
              <a:buSzTx/>
              <a:buFontTx/>
              <a:buNone/>
              <a:defRPr sz="1940">
                <a:solidFill>
                  <a:srgbClr val="333344"/>
                </a:solidFill>
                <a:latin typeface="Monaco"/>
                <a:ea typeface="Monaco"/>
                <a:cs typeface="Monaco"/>
                <a:sym typeface="Monaco"/>
              </a:defRPr>
            </a:pPr>
            <a:r>
              <a:t>ul.icons {</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FF7800"/>
                </a:solidFill>
              </a:rPr>
              <a:t>-</a:t>
            </a:r>
            <a:r>
              <a:t>webkit</a:t>
            </a:r>
            <a:r>
              <a:rPr>
                <a:solidFill>
                  <a:srgbClr val="FF7800"/>
                </a:solidFill>
              </a:rPr>
              <a:t>-</a:t>
            </a:r>
            <a:r>
              <a:t>padding</a:t>
            </a:r>
            <a:r>
              <a:rPr>
                <a:solidFill>
                  <a:srgbClr val="FF7800"/>
                </a:solidFill>
              </a:rPr>
              <a:t>-</a:t>
            </a:r>
            <a:r>
              <a:t>start</a:t>
            </a:r>
            <a:r>
              <a:rPr>
                <a:solidFill>
                  <a:srgbClr val="FF7800"/>
                </a:solidFill>
              </a:rPr>
              <a:t>:</a:t>
            </a:r>
            <a:r>
              <a:t> 0px;</a:t>
            </a:r>
          </a:p>
          <a:p>
            <a:pPr marL="0" indent="0" defTabSz="443484">
              <a:spcBef>
                <a:spcPts val="0"/>
              </a:spcBef>
              <a:buClrTx/>
              <a:buSzTx/>
              <a:buFontTx/>
              <a:buNone/>
              <a:defRPr sz="1940">
                <a:solidFill>
                  <a:srgbClr val="333344"/>
                </a:solidFill>
                <a:latin typeface="Monaco"/>
                <a:ea typeface="Monaco"/>
                <a:cs typeface="Monaco"/>
                <a:sym typeface="Monaco"/>
              </a:defRPr>
            </a:pPr>
            <a:r>
              <a:t>}</a:t>
            </a:r>
          </a:p>
          <a:p>
            <a:pPr marL="0" indent="0" defTabSz="443484">
              <a:spcBef>
                <a:spcPts val="0"/>
              </a:spcBef>
              <a:buClrTx/>
              <a:buSzTx/>
              <a:buFontTx/>
              <a:buNone/>
              <a:defRPr sz="1940">
                <a:solidFill>
                  <a:srgbClr val="333344"/>
                </a:solidFill>
                <a:latin typeface="Monaco"/>
                <a:ea typeface="Monaco"/>
                <a:cs typeface="Monaco"/>
                <a:sym typeface="Monaco"/>
              </a:defRPr>
            </a:pPr>
            <a:r>
              <a:t>ul.icons li {</a:t>
            </a:r>
          </a:p>
          <a:p>
            <a:pPr marL="0" indent="0" defTabSz="443484">
              <a:spcBef>
                <a:spcPts val="0"/>
              </a:spcBef>
              <a:buClrTx/>
              <a:buSzTx/>
              <a:buFontTx/>
              <a:buNone/>
              <a:defRPr sz="1940">
                <a:solidFill>
                  <a:srgbClr val="333344"/>
                </a:solidFill>
                <a:latin typeface="Monaco"/>
                <a:ea typeface="Monaco"/>
                <a:cs typeface="Monaco"/>
                <a:sym typeface="Monaco"/>
              </a:defRPr>
            </a:pPr>
            <a:r>
              <a:t>  display</a:t>
            </a:r>
            <a:r>
              <a:rPr>
                <a:solidFill>
                  <a:srgbClr val="FF7800"/>
                </a:solidFill>
              </a:rPr>
              <a:t>:</a:t>
            </a:r>
            <a:r>
              <a:t> inline</a:t>
            </a:r>
            <a:r>
              <a:rPr>
                <a:solidFill>
                  <a:srgbClr val="FF7800"/>
                </a:solidFill>
              </a:rPr>
              <a:t>-</a:t>
            </a:r>
            <a:r>
              <a:t>block;</a:t>
            </a:r>
          </a:p>
          <a:p>
            <a:pPr marL="0" indent="0" defTabSz="443484">
              <a:spcBef>
                <a:spcPts val="0"/>
              </a:spcBef>
              <a:buClrTx/>
              <a:buSzTx/>
              <a:buFontTx/>
              <a:buNone/>
              <a:defRPr sz="1940">
                <a:solidFill>
                  <a:srgbClr val="333344"/>
                </a:solidFill>
                <a:latin typeface="Monaco"/>
                <a:ea typeface="Monaco"/>
                <a:cs typeface="Monaco"/>
                <a:sym typeface="Monaco"/>
              </a:defRPr>
            </a:pPr>
            <a:r>
              <a:t>  margin</a:t>
            </a:r>
            <a:r>
              <a:rPr>
                <a:solidFill>
                  <a:srgbClr val="FF7800"/>
                </a:solidFill>
              </a:rPr>
              <a:t>:</a:t>
            </a:r>
            <a:r>
              <a:t> 10px;</a:t>
            </a:r>
          </a:p>
          <a:p>
            <a:pPr marL="0" indent="0" defTabSz="443484">
              <a:spcBef>
                <a:spcPts val="0"/>
              </a:spcBef>
              <a:buClrTx/>
              <a:buSzTx/>
              <a:buFontTx/>
              <a:buNone/>
              <a:defRPr sz="1940">
                <a:solidFill>
                  <a:srgbClr val="333344"/>
                </a:solidFill>
                <a:latin typeface="Monaco"/>
                <a:ea typeface="Monaco"/>
                <a:cs typeface="Monaco"/>
                <a:sym typeface="Monaco"/>
              </a:defRPr>
            </a:pPr>
            <a:r>
              <a:t>}</a:t>
            </a:r>
          </a:p>
        </p:txBody>
      </p:sp>
      <p:sp>
        <p:nvSpPr>
          <p:cNvPr id="582" name="Shape 58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86" name="Shape 586"/>
          <p:cNvSpPr/>
          <p:nvPr>
            <p:ph type="body" idx="13"/>
          </p:nvPr>
        </p:nvSpPr>
        <p:spPr>
          <a:prstGeom prst="rect">
            <a:avLst/>
          </a:prstGeom>
        </p:spPr>
        <p:txBody>
          <a:bodyPr/>
          <a:lstStyle/>
          <a:p>
            <a:pPr/>
            <a:r>
              <a:t>Create a blog with jekyll</a:t>
            </a:r>
          </a:p>
        </p:txBody>
      </p:sp>
      <p:sp>
        <p:nvSpPr>
          <p:cNvPr id="587" name="Shape 587"/>
          <p:cNvSpPr/>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88" name="Shape 588"/>
          <p:cNvSpPr/>
          <p:nvPr>
            <p:ph type="body" idx="1"/>
          </p:nvPr>
        </p:nvSpPr>
        <p:spPr>
          <a:xfrm>
            <a:off x="406400" y="2908300"/>
            <a:ext cx="12192000" cy="6108700"/>
          </a:xfrm>
          <a:prstGeom prst="rect">
            <a:avLst/>
          </a:prstGeom>
        </p:spPr>
        <p:txBody>
          <a:bodyPr numCol="2" spcCol="609600"/>
          <a:lstStyle/>
          <a:p>
            <a:pPr>
              <a:buChar char="‣"/>
            </a:pPr>
            <a:r>
              <a:t>Add background-color for social icons in the _icons.scss file in our _sass folder. According to the </a:t>
            </a:r>
            <a:r>
              <a:rPr u="sng">
                <a:solidFill>
                  <a:schemeClr val="accent1"/>
                </a:solidFill>
                <a:hlinkClick r:id="rId3" invalidUrl="" action="" tgtFrame="" tooltip="" history="1" highlightClick="0" endSnd="0"/>
              </a:rPr>
              <a:t>brands colors</a:t>
            </a:r>
            <a:r>
              <a:t>. </a:t>
            </a:r>
          </a:p>
          <a:p>
            <a:pPr>
              <a:buChar char="‣"/>
            </a:pPr>
          </a:p>
          <a:p>
            <a:pPr>
              <a:buChar char="‣"/>
            </a:pPr>
          </a:p>
          <a:p>
            <a:pPr>
              <a:buChar char="‣"/>
            </a:pPr>
            <a:endParaRPr>
              <a:solidFill>
                <a:srgbClr val="333344"/>
              </a:solidFill>
            </a:endParaRPr>
          </a:p>
          <a:p>
            <a:pPr marL="0" indent="0" defTabSz="457200">
              <a:spcBef>
                <a:spcPts val="0"/>
              </a:spcBef>
              <a:buClrTx/>
              <a:buSzTx/>
              <a:buFontTx/>
              <a:buNone/>
              <a:defRPr sz="2000">
                <a:solidFill>
                  <a:srgbClr val="8C868F"/>
                </a:solidFill>
                <a:latin typeface="Monaco"/>
                <a:ea typeface="Monaco"/>
                <a:cs typeface="Monaco"/>
                <a:sym typeface="Monaco"/>
              </a:defRPr>
            </a:pPr>
            <a:r>
              <a:t>// /* Style all font awesome icons */</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i.fab.fa</a:t>
            </a:r>
            <a:r>
              <a:rPr>
                <a:solidFill>
                  <a:srgbClr val="FF7800"/>
                </a:solidFill>
              </a:rPr>
              <a:t>-</a:t>
            </a:r>
            <a:r>
              <a:t>twitter {</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  background</a:t>
            </a:r>
            <a:r>
              <a:rPr>
                <a:solidFill>
                  <a:srgbClr val="FF7800"/>
                </a:solidFill>
              </a:rPr>
              <a:t>-</a:t>
            </a:r>
            <a:r>
              <a:rPr>
                <a:solidFill>
                  <a:srgbClr val="3B5BB5"/>
                </a:solidFill>
              </a:rPr>
              <a:t>color</a:t>
            </a:r>
            <a:r>
              <a:rPr>
                <a:solidFill>
                  <a:srgbClr val="FF7800"/>
                </a:solidFill>
              </a:rPr>
              <a:t>:</a:t>
            </a:r>
            <a:r>
              <a:t> #1da1f2;</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a:t>
            </a:r>
          </a:p>
          <a:p>
            <a:pPr marL="0" indent="0" defTabSz="457200">
              <a:spcBef>
                <a:spcPts val="0"/>
              </a:spcBef>
              <a:buClrTx/>
              <a:buSzTx/>
              <a:buFontTx/>
              <a:buNone/>
              <a:defRPr sz="2000">
                <a:solidFill>
                  <a:srgbClr val="333344"/>
                </a:solidFill>
                <a:latin typeface="Monaco"/>
                <a:ea typeface="Monaco"/>
                <a:cs typeface="Monaco"/>
                <a:sym typeface="Monaco"/>
              </a:defRPr>
            </a:pPr>
            <a:r>
              <a:t>i.fab.fa</a:t>
            </a:r>
            <a:r>
              <a:rPr>
                <a:solidFill>
                  <a:srgbClr val="FF7800"/>
                </a:solidFill>
              </a:rPr>
              <a:t>-</a:t>
            </a:r>
            <a:r>
              <a:t>linkedin</a:t>
            </a:r>
            <a:r>
              <a:rPr>
                <a:solidFill>
                  <a:srgbClr val="FF7800"/>
                </a:solidFill>
              </a:rPr>
              <a:t>-in</a:t>
            </a:r>
            <a:r>
              <a:t> {</a:t>
            </a:r>
          </a:p>
          <a:p>
            <a:pPr marL="0" indent="0" defTabSz="457200">
              <a:spcBef>
                <a:spcPts val="0"/>
              </a:spcBef>
              <a:buClrTx/>
              <a:buSzTx/>
              <a:buFontTx/>
              <a:buNone/>
              <a:defRPr sz="2000">
                <a:solidFill>
                  <a:srgbClr val="333344"/>
                </a:solidFill>
                <a:latin typeface="Monaco"/>
                <a:ea typeface="Monaco"/>
                <a:cs typeface="Monaco"/>
                <a:sym typeface="Monaco"/>
              </a:defRPr>
            </a:pPr>
            <a:r>
              <a:t>  background</a:t>
            </a:r>
            <a:r>
              <a:rPr>
                <a:solidFill>
                  <a:srgbClr val="FF7800"/>
                </a:solidFill>
              </a:rPr>
              <a:t>-</a:t>
            </a:r>
            <a:r>
              <a:rPr>
                <a:solidFill>
                  <a:srgbClr val="3B5BB5"/>
                </a:solidFill>
              </a:rPr>
              <a:t>color</a:t>
            </a:r>
            <a:r>
              <a:rPr>
                <a:solidFill>
                  <a:srgbClr val="FF7800"/>
                </a:solidFill>
              </a:rPr>
              <a:t>:</a:t>
            </a:r>
            <a:r>
              <a:t> #0077b5;</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a:t>
            </a:r>
          </a:p>
          <a:p>
            <a:pPr marL="0" indent="0" defTabSz="457200">
              <a:spcBef>
                <a:spcPts val="0"/>
              </a:spcBef>
              <a:buClrTx/>
              <a:buSzTx/>
              <a:buFontTx/>
              <a:buNone/>
              <a:defRPr sz="2000">
                <a:solidFill>
                  <a:srgbClr val="333344"/>
                </a:solidFill>
                <a:latin typeface="Monaco"/>
                <a:ea typeface="Monaco"/>
                <a:cs typeface="Monaco"/>
                <a:sym typeface="Monaco"/>
              </a:defRPr>
            </a:pPr>
            <a:r>
              <a:t>i.fab.fa</a:t>
            </a:r>
            <a:r>
              <a:rPr>
                <a:solidFill>
                  <a:srgbClr val="FF7800"/>
                </a:solidFill>
              </a:rPr>
              <a:t>-</a:t>
            </a:r>
            <a:r>
              <a:t>facebook</a:t>
            </a:r>
            <a:r>
              <a:rPr>
                <a:solidFill>
                  <a:srgbClr val="FF7800"/>
                </a:solidFill>
              </a:rPr>
              <a:t>-</a:t>
            </a:r>
            <a:r>
              <a:t>f {</a:t>
            </a:r>
          </a:p>
          <a:p>
            <a:pPr marL="0" indent="0" defTabSz="457200">
              <a:spcBef>
                <a:spcPts val="0"/>
              </a:spcBef>
              <a:buClrTx/>
              <a:buSzTx/>
              <a:buFontTx/>
              <a:buNone/>
              <a:defRPr sz="2000">
                <a:solidFill>
                  <a:srgbClr val="333344"/>
                </a:solidFill>
                <a:latin typeface="Monaco"/>
                <a:ea typeface="Monaco"/>
                <a:cs typeface="Monaco"/>
                <a:sym typeface="Monaco"/>
              </a:defRPr>
            </a:pPr>
            <a:r>
              <a:t>  background</a:t>
            </a:r>
            <a:r>
              <a:rPr>
                <a:solidFill>
                  <a:srgbClr val="FF7800"/>
                </a:solidFill>
              </a:rPr>
              <a:t>-</a:t>
            </a:r>
            <a:r>
              <a:rPr>
                <a:solidFill>
                  <a:srgbClr val="3B5BB5"/>
                </a:solidFill>
              </a:rPr>
              <a:t>color</a:t>
            </a:r>
            <a:r>
              <a:rPr>
                <a:solidFill>
                  <a:srgbClr val="FF7800"/>
                </a:solidFill>
              </a:rPr>
              <a:t>:</a:t>
            </a:r>
            <a:r>
              <a:t> #3b5998;</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a:t>
            </a:r>
          </a:p>
          <a:p>
            <a:pPr marL="0" indent="0" defTabSz="457200">
              <a:spcBef>
                <a:spcPts val="0"/>
              </a:spcBef>
              <a:buClrTx/>
              <a:buSzTx/>
              <a:buFontTx/>
              <a:buNone/>
              <a:defRPr sz="2000">
                <a:solidFill>
                  <a:srgbClr val="333344"/>
                </a:solidFill>
                <a:latin typeface="Monaco"/>
                <a:ea typeface="Monaco"/>
                <a:cs typeface="Monaco"/>
                <a:sym typeface="Monaco"/>
              </a:defRPr>
            </a:pPr>
          </a:p>
        </p:txBody>
      </p:sp>
      <p:sp>
        <p:nvSpPr>
          <p:cNvPr id="589" name="Shape 58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93" name="Shape 593"/>
          <p:cNvSpPr/>
          <p:nvPr>
            <p:ph type="body" idx="13"/>
          </p:nvPr>
        </p:nvSpPr>
        <p:spPr>
          <a:prstGeom prst="rect">
            <a:avLst/>
          </a:prstGeom>
        </p:spPr>
        <p:txBody>
          <a:bodyPr/>
          <a:lstStyle/>
          <a:p>
            <a:pPr/>
            <a:r>
              <a:t>Create a blog with jekyll</a:t>
            </a:r>
          </a:p>
        </p:txBody>
      </p:sp>
      <p:sp>
        <p:nvSpPr>
          <p:cNvPr id="594" name="Shape 594"/>
          <p:cNvSpPr/>
          <p:nvPr>
            <p:ph type="title"/>
          </p:nvPr>
        </p:nvSpPr>
        <p:spPr>
          <a:prstGeom prst="rect">
            <a:avLst/>
          </a:prstGeom>
        </p:spPr>
        <p:txBody>
          <a:bodyPr/>
          <a:lstStyle>
            <a:lvl1pPr defTabSz="467359">
              <a:spcBef>
                <a:spcPts val="2200"/>
              </a:spcBef>
              <a:defRPr sz="4800"/>
            </a:lvl1pPr>
          </a:lstStyle>
          <a:p>
            <a:pPr/>
            <a:r>
              <a:t>EDIT CSS - UPDATE HEADER COLOR</a:t>
            </a:r>
          </a:p>
        </p:txBody>
      </p:sp>
      <p:sp>
        <p:nvSpPr>
          <p:cNvPr id="595" name="Shape 595"/>
          <p:cNvSpPr/>
          <p:nvPr>
            <p:ph type="body" idx="1"/>
          </p:nvPr>
        </p:nvSpPr>
        <p:spPr>
          <a:xfrm>
            <a:off x="406400" y="2791177"/>
            <a:ext cx="12192000" cy="6108701"/>
          </a:xfrm>
          <a:prstGeom prst="rect">
            <a:avLst/>
          </a:prstGeom>
        </p:spPr>
        <p:txBody>
          <a:bodyPr/>
          <a:lstStyle>
            <a:lvl1pPr>
              <a:buChar char="‣"/>
            </a:lvl1pPr>
          </a:lstStyle>
          <a:p>
            <a:pPr/>
            <a:r>
              <a:t>Edit css in _SASS/_variables.scss</a:t>
            </a:r>
          </a:p>
        </p:txBody>
      </p:sp>
      <p:sp>
        <p:nvSpPr>
          <p:cNvPr id="596" name="Shape 59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97" name="scsscolors.png"/>
          <p:cNvPicPr>
            <a:picLocks noChangeAspect="1"/>
          </p:cNvPicPr>
          <p:nvPr/>
        </p:nvPicPr>
        <p:blipFill>
          <a:blip r:embed="rId3">
            <a:extLst/>
          </a:blip>
          <a:stretch>
            <a:fillRect/>
          </a:stretch>
        </p:blipFill>
        <p:spPr>
          <a:xfrm>
            <a:off x="3392802" y="3466038"/>
            <a:ext cx="5953646" cy="5847869"/>
          </a:xfrm>
          <a:prstGeom prst="rect">
            <a:avLst/>
          </a:prstGeom>
          <a:ln w="12700">
            <a:miter lim="400000"/>
          </a:ln>
        </p:spPr>
      </p:pic>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01" name="Shape 601"/>
          <p:cNvSpPr/>
          <p:nvPr>
            <p:ph type="body" idx="13"/>
          </p:nvPr>
        </p:nvSpPr>
        <p:spPr>
          <a:prstGeom prst="rect">
            <a:avLst/>
          </a:prstGeom>
        </p:spPr>
        <p:txBody>
          <a:bodyPr/>
          <a:lstStyle/>
          <a:p>
            <a:pPr/>
            <a:r>
              <a:t>Create a blog with jekyll</a:t>
            </a:r>
          </a:p>
        </p:txBody>
      </p:sp>
      <p:sp>
        <p:nvSpPr>
          <p:cNvPr id="602" name="Shape 602"/>
          <p:cNvSpPr/>
          <p:nvPr>
            <p:ph type="title"/>
          </p:nvPr>
        </p:nvSpPr>
        <p:spPr>
          <a:prstGeom prst="rect">
            <a:avLst/>
          </a:prstGeom>
        </p:spPr>
        <p:txBody>
          <a:bodyPr/>
          <a:lstStyle>
            <a:lvl1pPr defTabSz="467359">
              <a:spcBef>
                <a:spcPts val="2200"/>
              </a:spcBef>
              <a:defRPr sz="4800"/>
            </a:lvl1pPr>
          </a:lstStyle>
          <a:p>
            <a:pPr/>
            <a:r>
              <a:t>EDIT CSS - UPDATE HEADER COLOR</a:t>
            </a:r>
          </a:p>
        </p:txBody>
      </p:sp>
      <p:sp>
        <p:nvSpPr>
          <p:cNvPr id="603" name="Shape 603"/>
          <p:cNvSpPr/>
          <p:nvPr>
            <p:ph type="body" idx="1"/>
          </p:nvPr>
        </p:nvSpPr>
        <p:spPr>
          <a:xfrm>
            <a:off x="406400" y="2791177"/>
            <a:ext cx="12192000" cy="6108701"/>
          </a:xfrm>
          <a:prstGeom prst="rect">
            <a:avLst/>
          </a:prstGeom>
        </p:spPr>
        <p:txBody>
          <a:bodyPr numCol="2" spcCol="609600"/>
          <a:lstStyle/>
          <a:p>
            <a:pPr>
              <a:buChar char="‣"/>
            </a:pPr>
            <a:r>
              <a:t>Change the hex color in line 24: </a:t>
            </a:r>
          </a:p>
          <a:p>
            <a:pPr marL="0" indent="0" defTabSz="457200">
              <a:spcBef>
                <a:spcPts val="0"/>
              </a:spcBef>
              <a:buClrTx/>
              <a:buSzTx/>
              <a:buFontTx/>
              <a:buNone/>
              <a:defRPr sz="3100">
                <a:solidFill>
                  <a:srgbClr val="333344"/>
                </a:solidFill>
                <a:latin typeface="Monaco"/>
                <a:ea typeface="Monaco"/>
                <a:cs typeface="Monaco"/>
                <a:sym typeface="Monaco"/>
              </a:defRPr>
            </a:pPr>
            <a:r>
              <a:t>$link-color: </a:t>
            </a:r>
            <a:r>
              <a:rPr>
                <a:solidFill>
                  <a:srgbClr val="8C868F"/>
                </a:solidFill>
              </a:rPr>
              <a:t>#8BC34A;</a:t>
            </a: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405279" indent="-405279" defTabSz="457200">
              <a:spcBef>
                <a:spcPts val="0"/>
              </a:spcBef>
              <a:buChar char="‣"/>
              <a:defRPr sz="3100">
                <a:solidFill>
                  <a:srgbClr val="333344"/>
                </a:solidFill>
                <a:latin typeface="Monaco"/>
                <a:ea typeface="Monaco"/>
                <a:cs typeface="Monaco"/>
                <a:sym typeface="Monaco"/>
              </a:defRPr>
            </a:pPr>
            <a:r>
              <a:rPr>
                <a:solidFill>
                  <a:srgbClr val="8C868F"/>
                </a:solidFill>
              </a:rPr>
              <a:t>Updated to: </a:t>
            </a: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r>
              <a:t>$link-color: </a:t>
            </a:r>
            <a:r>
              <a:rPr>
                <a:solidFill>
                  <a:srgbClr val="8C868F"/>
                </a:solidFill>
              </a:rPr>
              <a:t>#c34f4a;</a:t>
            </a: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r>
              <a:rPr>
                <a:solidFill>
                  <a:srgbClr val="8C868F"/>
                </a:solidFill>
              </a:rPr>
              <a:t>Feel free to pick your own color!</a:t>
            </a:r>
          </a:p>
        </p:txBody>
      </p:sp>
      <p:sp>
        <p:nvSpPr>
          <p:cNvPr id="604" name="Shape 60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05" name="Screen Shot 2018-04-08 at 11.59.22 PM.png"/>
          <p:cNvPicPr>
            <a:picLocks noChangeAspect="1"/>
          </p:cNvPicPr>
          <p:nvPr/>
        </p:nvPicPr>
        <p:blipFill>
          <a:blip r:embed="rId3">
            <a:extLst/>
          </a:blip>
          <a:stretch>
            <a:fillRect/>
          </a:stretch>
        </p:blipFill>
        <p:spPr>
          <a:xfrm>
            <a:off x="6258594" y="6302930"/>
            <a:ext cx="6357248" cy="2364721"/>
          </a:xfrm>
          <a:prstGeom prst="rect">
            <a:avLst/>
          </a:prstGeom>
          <a:ln w="12700">
            <a:miter lim="400000"/>
          </a:ln>
        </p:spPr>
      </p:pic>
      <p:pic>
        <p:nvPicPr>
          <p:cNvPr id="606" name="Screen Shot 2018-04-08 at 11.55.30 PM.png"/>
          <p:cNvPicPr>
            <a:picLocks noChangeAspect="1"/>
          </p:cNvPicPr>
          <p:nvPr/>
        </p:nvPicPr>
        <p:blipFill>
          <a:blip r:embed="rId4">
            <a:extLst/>
          </a:blip>
          <a:stretch>
            <a:fillRect/>
          </a:stretch>
        </p:blipFill>
        <p:spPr>
          <a:xfrm>
            <a:off x="275071" y="6280463"/>
            <a:ext cx="5461876" cy="2530555"/>
          </a:xfrm>
          <a:prstGeom prst="rect">
            <a:avLst/>
          </a:prstGeom>
          <a:ln w="12700">
            <a:miter lim="400000"/>
          </a:ln>
        </p:spPr>
      </p:pic>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10" name="Shape 610"/>
          <p:cNvSpPr/>
          <p:nvPr>
            <p:ph type="body" idx="13"/>
          </p:nvPr>
        </p:nvSpPr>
        <p:spPr>
          <a:prstGeom prst="rect">
            <a:avLst/>
          </a:prstGeom>
        </p:spPr>
        <p:txBody>
          <a:bodyPr/>
          <a:lstStyle/>
          <a:p>
            <a:pPr/>
            <a:r>
              <a:t>Create a blog with jekyll</a:t>
            </a:r>
          </a:p>
        </p:txBody>
      </p:sp>
      <p:sp>
        <p:nvSpPr>
          <p:cNvPr id="611" name="Shape 611"/>
          <p:cNvSpPr/>
          <p:nvPr>
            <p:ph type="title"/>
          </p:nvPr>
        </p:nvSpPr>
        <p:spPr>
          <a:prstGeom prst="rect">
            <a:avLst/>
          </a:prstGeom>
        </p:spPr>
        <p:txBody>
          <a:bodyPr/>
          <a:lstStyle>
            <a:lvl1pPr defTabSz="467359">
              <a:spcBef>
                <a:spcPts val="2200"/>
              </a:spcBef>
              <a:defRPr sz="4800"/>
            </a:lvl1pPr>
          </a:lstStyle>
          <a:p>
            <a:pPr/>
            <a:r>
              <a:t>CREATE NEW POST OVERLAY</a:t>
            </a:r>
          </a:p>
        </p:txBody>
      </p:sp>
      <p:sp>
        <p:nvSpPr>
          <p:cNvPr id="612" name="Shape 612"/>
          <p:cNvSpPr/>
          <p:nvPr>
            <p:ph type="body" idx="1"/>
          </p:nvPr>
        </p:nvSpPr>
        <p:spPr>
          <a:xfrm>
            <a:off x="406400" y="2791177"/>
            <a:ext cx="12192000" cy="6108701"/>
          </a:xfrm>
          <a:prstGeom prst="rect">
            <a:avLst/>
          </a:prstGeom>
        </p:spPr>
        <p:txBody>
          <a:bodyPr/>
          <a:lstStyle/>
          <a:p>
            <a:pPr>
              <a:buChar char="‣"/>
            </a:pPr>
            <a:r>
              <a:t>Did you try to change the post overlay color to a color other than red, blue, green, purple or orange?</a:t>
            </a:r>
          </a:p>
          <a:p>
            <a:pPr>
              <a:buChar char="‣"/>
            </a:pPr>
            <a:r>
              <a:t>If so! That shouldn’t have worked. Let’s add a new custom color by navigating to _includes &gt; utils &gt; hero.html</a:t>
            </a:r>
          </a:p>
          <a:p>
            <a:pPr>
              <a:buChar char="‣"/>
              <a:defRPr>
                <a:solidFill>
                  <a:schemeClr val="accent1"/>
                </a:solidFill>
                <a:latin typeface="Avenir Next Demi Bold"/>
                <a:ea typeface="Avenir Next Demi Bold"/>
                <a:cs typeface="Avenir Next Demi Bold"/>
                <a:sym typeface="Avenir Next Demi Bold"/>
              </a:defRPr>
            </a:pPr>
            <a:r>
              <a:t>Activity: Create a custom overlay color to better fit your ideal blog aesthetic. </a:t>
            </a:r>
          </a:p>
        </p:txBody>
      </p:sp>
      <p:sp>
        <p:nvSpPr>
          <p:cNvPr id="613" name="Shape 61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17" name="Shape 617"/>
          <p:cNvSpPr/>
          <p:nvPr>
            <p:ph type="body" idx="13"/>
          </p:nvPr>
        </p:nvSpPr>
        <p:spPr>
          <a:prstGeom prst="rect">
            <a:avLst/>
          </a:prstGeom>
        </p:spPr>
        <p:txBody>
          <a:bodyPr/>
          <a:lstStyle/>
          <a:p>
            <a:pPr/>
            <a:r>
              <a:t>Create a blog with jekyll</a:t>
            </a:r>
          </a:p>
        </p:txBody>
      </p:sp>
      <p:sp>
        <p:nvSpPr>
          <p:cNvPr id="618" name="Shape 618"/>
          <p:cNvSpPr/>
          <p:nvPr>
            <p:ph type="title"/>
          </p:nvPr>
        </p:nvSpPr>
        <p:spPr>
          <a:prstGeom prst="rect">
            <a:avLst/>
          </a:prstGeom>
        </p:spPr>
        <p:txBody>
          <a:bodyPr/>
          <a:lstStyle>
            <a:lvl1pPr defTabSz="467359">
              <a:spcBef>
                <a:spcPts val="2200"/>
              </a:spcBef>
              <a:defRPr sz="4800"/>
            </a:lvl1pPr>
          </a:lstStyle>
          <a:p>
            <a:pPr/>
            <a:r>
              <a:t>CREATE NEW POST OVERLAY</a:t>
            </a:r>
          </a:p>
        </p:txBody>
      </p:sp>
      <p:sp>
        <p:nvSpPr>
          <p:cNvPr id="619" name="Shape 619"/>
          <p:cNvSpPr/>
          <p:nvPr>
            <p:ph type="body" idx="1"/>
          </p:nvPr>
        </p:nvSpPr>
        <p:spPr>
          <a:xfrm>
            <a:off x="406400" y="2791177"/>
            <a:ext cx="12192000" cy="6108701"/>
          </a:xfrm>
          <a:prstGeom prst="rect">
            <a:avLst/>
          </a:prstGeom>
        </p:spPr>
        <p:txBody>
          <a:bodyPr/>
          <a:lstStyle>
            <a:lvl1pPr>
              <a:buChar char="‣"/>
            </a:lvl1pPr>
          </a:lstStyle>
          <a:p>
            <a:pPr/>
            <a:r>
              <a:t>Currently in hero.html only red, blue, green, purple or orange are defined and the fallback is a white color.</a:t>
            </a:r>
          </a:p>
        </p:txBody>
      </p:sp>
      <p:sp>
        <p:nvSpPr>
          <p:cNvPr id="620" name="Shape 62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1" name="Shape 621"/>
          <p:cNvSpPr/>
          <p:nvPr/>
        </p:nvSpPr>
        <p:spPr>
          <a:xfrm>
            <a:off x="8940630" y="905023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Jekyll Documentation</a:t>
            </a:r>
          </a:p>
        </p:txBody>
      </p:sp>
      <p:pic>
        <p:nvPicPr>
          <p:cNvPr id="622" name="post-overlay.png"/>
          <p:cNvPicPr>
            <a:picLocks noChangeAspect="1"/>
          </p:cNvPicPr>
          <p:nvPr/>
        </p:nvPicPr>
        <p:blipFill>
          <a:blip r:embed="rId4">
            <a:extLst/>
          </a:blip>
          <a:stretch>
            <a:fillRect/>
          </a:stretch>
        </p:blipFill>
        <p:spPr>
          <a:xfrm>
            <a:off x="0" y="4060765"/>
            <a:ext cx="13004801" cy="6167719"/>
          </a:xfrm>
          <a:prstGeom prst="rect">
            <a:avLst/>
          </a:prstGeom>
          <a:ln w="12700">
            <a:miter lim="400000"/>
          </a:ln>
        </p:spPr>
      </p:pic>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26" name="Shape 626"/>
          <p:cNvSpPr/>
          <p:nvPr>
            <p:ph type="body" idx="13"/>
          </p:nvPr>
        </p:nvSpPr>
        <p:spPr>
          <a:prstGeom prst="rect">
            <a:avLst/>
          </a:prstGeom>
        </p:spPr>
        <p:txBody>
          <a:bodyPr/>
          <a:lstStyle/>
          <a:p>
            <a:pPr/>
            <a:r>
              <a:t>Create a blog with jekyll</a:t>
            </a:r>
          </a:p>
        </p:txBody>
      </p:sp>
      <p:sp>
        <p:nvSpPr>
          <p:cNvPr id="627" name="Shape 627"/>
          <p:cNvSpPr/>
          <p:nvPr>
            <p:ph type="title"/>
          </p:nvPr>
        </p:nvSpPr>
        <p:spPr>
          <a:prstGeom prst="rect">
            <a:avLst/>
          </a:prstGeom>
        </p:spPr>
        <p:txBody>
          <a:bodyPr/>
          <a:lstStyle>
            <a:lvl1pPr defTabSz="467359">
              <a:spcBef>
                <a:spcPts val="2200"/>
              </a:spcBef>
              <a:defRPr sz="4800"/>
            </a:lvl1pPr>
          </a:lstStyle>
          <a:p>
            <a:pPr/>
            <a:r>
              <a:t>CREATE NEW POST OVERLAY</a:t>
            </a:r>
          </a:p>
        </p:txBody>
      </p:sp>
      <p:sp>
        <p:nvSpPr>
          <p:cNvPr id="628" name="Shape 628"/>
          <p:cNvSpPr/>
          <p:nvPr>
            <p:ph type="body" idx="1"/>
          </p:nvPr>
        </p:nvSpPr>
        <p:spPr>
          <a:xfrm>
            <a:off x="406400" y="2791177"/>
            <a:ext cx="12192000" cy="6108701"/>
          </a:xfrm>
          <a:prstGeom prst="rect">
            <a:avLst/>
          </a:prstGeom>
        </p:spPr>
        <p:txBody>
          <a:bodyPr/>
          <a:lstStyle/>
          <a:p>
            <a:pPr>
              <a:buChar char="‣"/>
            </a:pPr>
            <a:r>
              <a:t>Create bubblegum color</a:t>
            </a:r>
          </a:p>
          <a:p>
            <a:pPr marL="0" indent="0" defTabSz="457200">
              <a:spcBef>
                <a:spcPts val="0"/>
              </a:spcBef>
              <a:buClrTx/>
              <a:buSzTx/>
              <a:buFontTx/>
              <a:buNone/>
              <a:defRPr sz="3000">
                <a:solidFill>
                  <a:srgbClr val="01A33F"/>
                </a:solidFill>
                <a:latin typeface="Monaco"/>
                <a:ea typeface="Monaco"/>
                <a:cs typeface="Monaco"/>
                <a:sym typeface="Monaco"/>
              </a:defRPr>
            </a:pPr>
            <a:r>
              <a:rPr>
                <a:solidFill>
                  <a:srgbClr val="333344"/>
                </a:solidFill>
              </a:rPr>
              <a:t>{</a:t>
            </a:r>
            <a:r>
              <a:rPr>
                <a:solidFill>
                  <a:srgbClr val="FF5600"/>
                </a:solidFill>
              </a:rPr>
              <a:t>%</a:t>
            </a:r>
            <a:r>
              <a:rPr>
                <a:solidFill>
                  <a:srgbClr val="333344"/>
                </a:solidFill>
              </a:rPr>
              <a:t> </a:t>
            </a:r>
            <a:r>
              <a:rPr>
                <a:solidFill>
                  <a:srgbClr val="FF5600"/>
                </a:solidFill>
              </a:rPr>
              <a:t>if</a:t>
            </a:r>
            <a:r>
              <a:rPr>
                <a:solidFill>
                  <a:srgbClr val="333344"/>
                </a:solidFill>
              </a:rPr>
              <a:t> post.overlay </a:t>
            </a:r>
            <a:r>
              <a:rPr>
                <a:solidFill>
                  <a:srgbClr val="FF5600"/>
                </a:solidFill>
              </a:rPr>
              <a:t>==</a:t>
            </a:r>
            <a:r>
              <a:rPr>
                <a:solidFill>
                  <a:srgbClr val="333344"/>
                </a:solidFill>
              </a:rPr>
              <a:t> </a:t>
            </a:r>
            <a:r>
              <a:t>"bubblegum"</a:t>
            </a:r>
            <a:r>
              <a:rPr>
                <a:solidFill>
                  <a:srgbClr val="333344"/>
                </a:solidFill>
              </a:rPr>
              <a:t> </a:t>
            </a:r>
            <a:r>
              <a:rPr>
                <a:solidFill>
                  <a:srgbClr val="FF5600"/>
                </a:solidFill>
              </a:rPr>
              <a:t>%</a:t>
            </a:r>
            <a:r>
              <a:rPr>
                <a:solidFill>
                  <a:srgbClr val="333344"/>
                </a:solidFill>
              </a:rPr>
              <a:t>}{</a:t>
            </a:r>
            <a:r>
              <a:rPr>
                <a:solidFill>
                  <a:srgbClr val="FF5600"/>
                </a:solidFill>
              </a:rPr>
              <a:t>%</a:t>
            </a:r>
            <a:r>
              <a:rPr>
                <a:solidFill>
                  <a:srgbClr val="333344"/>
                </a:solidFill>
              </a:rPr>
              <a:t> assign overlay</a:t>
            </a:r>
            <a:r>
              <a:rPr>
                <a:solidFill>
                  <a:srgbClr val="FF5600"/>
                </a:solidFill>
              </a:rPr>
              <a:t>=</a:t>
            </a:r>
            <a:r>
              <a:t>"rgba(236, 151, 209,"</a:t>
            </a:r>
            <a:r>
              <a:rPr>
                <a:solidFill>
                  <a:srgbClr val="333344"/>
                </a:solidFill>
              </a:rPr>
              <a:t> </a:t>
            </a:r>
            <a:r>
              <a:rPr>
                <a:solidFill>
                  <a:srgbClr val="FF5600"/>
                </a:solidFill>
              </a:rPr>
              <a:t>%</a:t>
            </a:r>
            <a:r>
              <a:rPr>
                <a:solidFill>
                  <a:srgbClr val="333344"/>
                </a:solidFill>
              </a:rPr>
              <a:t>}{</a:t>
            </a:r>
            <a:r>
              <a:rPr>
                <a:solidFill>
                  <a:srgbClr val="FF5600"/>
                </a:solidFill>
              </a:rPr>
              <a:t>%</a:t>
            </a:r>
            <a:r>
              <a:rPr>
                <a:solidFill>
                  <a:srgbClr val="333344"/>
                </a:solidFill>
              </a:rPr>
              <a:t>endif </a:t>
            </a:r>
            <a:r>
              <a:rPr>
                <a:solidFill>
                  <a:srgbClr val="FF5600"/>
                </a:solidFill>
              </a:rPr>
              <a:t>%</a:t>
            </a:r>
            <a:r>
              <a:rPr>
                <a:solidFill>
                  <a:srgbClr val="333344"/>
                </a:solidFill>
              </a:rPr>
              <a:t>}</a:t>
            </a:r>
            <a:endParaRPr>
              <a:solidFill>
                <a:srgbClr val="333344"/>
              </a:solidFill>
            </a:endParaRPr>
          </a:p>
          <a:p>
            <a:pPr marL="156882" indent="-156882" defTabSz="457200">
              <a:spcBef>
                <a:spcPts val="0"/>
              </a:spcBef>
              <a:buChar char="‣"/>
              <a:defRPr sz="3000">
                <a:solidFill>
                  <a:srgbClr val="929292"/>
                </a:solidFill>
                <a:latin typeface="Monaco"/>
                <a:ea typeface="Monaco"/>
                <a:cs typeface="Monaco"/>
                <a:sym typeface="Monaco"/>
              </a:defRPr>
            </a:pPr>
          </a:p>
          <a:p>
            <a:pPr marL="0" indent="0" defTabSz="457200">
              <a:spcBef>
                <a:spcPts val="0"/>
              </a:spcBef>
              <a:buClrTx/>
              <a:buSzTx/>
              <a:buFontTx/>
              <a:buNone/>
              <a:defRPr sz="3000">
                <a:solidFill>
                  <a:srgbClr val="929292"/>
                </a:solidFill>
                <a:latin typeface="Monaco"/>
                <a:ea typeface="Monaco"/>
                <a:cs typeface="Monaco"/>
                <a:sym typeface="Monaco"/>
              </a:defRPr>
            </a:pPr>
            <a:r>
              <a:t>{% if post.overlay == “YOUR CUSTOM COLOR" %}{% assign overlay="rgba(R, G, B," %}{%endif %}</a:t>
            </a:r>
            <a:endParaRPr>
              <a:solidFill>
                <a:srgbClr val="333344"/>
              </a:solidFill>
            </a:endParaRPr>
          </a:p>
          <a:p>
            <a:pPr marL="392205" indent="-392205" defTabSz="457200">
              <a:spcBef>
                <a:spcPts val="0"/>
              </a:spcBef>
              <a:buChar char="‣"/>
              <a:defRPr sz="3000">
                <a:solidFill>
                  <a:srgbClr val="929292"/>
                </a:solidFill>
                <a:latin typeface="Monaco"/>
                <a:ea typeface="Monaco"/>
                <a:cs typeface="Monaco"/>
                <a:sym typeface="Monaco"/>
              </a:defRPr>
            </a:pPr>
            <a:r>
              <a:rPr>
                <a:solidFill>
                  <a:srgbClr val="333344"/>
                </a:solidFill>
              </a:rPr>
              <a:t>Choose your own color at: </a:t>
            </a:r>
            <a:r>
              <a:rPr u="sng">
                <a:solidFill>
                  <a:schemeClr val="accent1"/>
                </a:solidFill>
                <a:hlinkClick r:id="rId3" invalidUrl="" action="" tgtFrame="" tooltip="" history="1" highlightClick="0" endSnd="0"/>
              </a:rPr>
              <a:t>https://developer.mozilla.org/en-US/docs/Web/CSS/CSS_Colors/Color_picker_tool</a:t>
            </a:r>
          </a:p>
        </p:txBody>
      </p:sp>
      <p:sp>
        <p:nvSpPr>
          <p:cNvPr id="629" name="Shape 62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30" name="Screen Shot 2018-04-07 at 5.14.12 PM.png"/>
          <p:cNvPicPr>
            <a:picLocks noChangeAspect="1"/>
          </p:cNvPicPr>
          <p:nvPr/>
        </p:nvPicPr>
        <p:blipFill>
          <a:blip r:embed="rId4">
            <a:extLst/>
          </a:blip>
          <a:stretch>
            <a:fillRect/>
          </a:stretch>
        </p:blipFill>
        <p:spPr>
          <a:xfrm>
            <a:off x="7114614" y="1097583"/>
            <a:ext cx="3649035" cy="2511212"/>
          </a:xfrm>
          <a:prstGeom prst="rect">
            <a:avLst/>
          </a:prstGeom>
          <a:ln w="12700">
            <a:miter lim="400000"/>
          </a:ln>
        </p:spPr>
      </p:pic>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34" name="Shape 634"/>
          <p:cNvSpPr/>
          <p:nvPr>
            <p:ph type="body" idx="13"/>
          </p:nvPr>
        </p:nvSpPr>
        <p:spPr>
          <a:prstGeom prst="rect">
            <a:avLst/>
          </a:prstGeom>
        </p:spPr>
        <p:txBody>
          <a:bodyPr/>
          <a:lstStyle/>
          <a:p>
            <a:pPr/>
            <a:r>
              <a:t>Create a blog with jekyll</a:t>
            </a:r>
          </a:p>
        </p:txBody>
      </p:sp>
      <p:sp>
        <p:nvSpPr>
          <p:cNvPr id="635" name="Shape 635"/>
          <p:cNvSpPr/>
          <p:nvPr>
            <p:ph type="title"/>
          </p:nvPr>
        </p:nvSpPr>
        <p:spPr>
          <a:prstGeom prst="rect">
            <a:avLst/>
          </a:prstGeom>
        </p:spPr>
        <p:txBody>
          <a:bodyPr/>
          <a:lstStyle>
            <a:lvl1pPr defTabSz="467359">
              <a:spcBef>
                <a:spcPts val="2200"/>
              </a:spcBef>
              <a:defRPr sz="4800"/>
            </a:lvl1pPr>
          </a:lstStyle>
          <a:p>
            <a:pPr/>
            <a:r>
              <a:t>CREATE NEW POST OVERLAY</a:t>
            </a:r>
          </a:p>
        </p:txBody>
      </p:sp>
      <p:sp>
        <p:nvSpPr>
          <p:cNvPr id="636" name="Shape 636"/>
          <p:cNvSpPr/>
          <p:nvPr>
            <p:ph type="body" idx="1"/>
          </p:nvPr>
        </p:nvSpPr>
        <p:spPr>
          <a:xfrm>
            <a:off x="406400" y="2791177"/>
            <a:ext cx="12192000" cy="6108701"/>
          </a:xfrm>
          <a:prstGeom prst="rect">
            <a:avLst/>
          </a:prstGeom>
        </p:spPr>
        <p:txBody>
          <a:bodyPr/>
          <a:lstStyle/>
          <a:p>
            <a:pPr>
              <a:buChar char="‣"/>
            </a:pPr>
            <a:r>
              <a:t>Change front matter:</a:t>
            </a:r>
          </a:p>
          <a:p>
            <a:pPr lvl="1">
              <a:buChar char="‣"/>
            </a:pPr>
            <a:r>
              <a:t>overlay: bubblegum</a:t>
            </a:r>
          </a:p>
          <a:p>
            <a:pPr>
              <a:buChar char="‣"/>
            </a:pPr>
            <a:r>
              <a:t>Refresh blog and see new bubble gum colored post!</a:t>
            </a:r>
          </a:p>
        </p:txBody>
      </p:sp>
      <p:sp>
        <p:nvSpPr>
          <p:cNvPr id="637" name="Shape 63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38" name="Screen Shot 2018-04-07 at 5.16.01 PM.png"/>
          <p:cNvPicPr>
            <a:picLocks noChangeAspect="1"/>
          </p:cNvPicPr>
          <p:nvPr/>
        </p:nvPicPr>
        <p:blipFill>
          <a:blip r:embed="rId3">
            <a:extLst/>
          </a:blip>
          <a:stretch>
            <a:fillRect/>
          </a:stretch>
        </p:blipFill>
        <p:spPr>
          <a:xfrm>
            <a:off x="3449279" y="5656317"/>
            <a:ext cx="6574353" cy="3536205"/>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98" name="Shape 198"/>
          <p:cNvSpPr/>
          <p:nvPr>
            <p:ph type="body" idx="13"/>
          </p:nvPr>
        </p:nvSpPr>
        <p:spPr>
          <a:prstGeom prst="rect">
            <a:avLst/>
          </a:prstGeom>
        </p:spPr>
        <p:txBody>
          <a:bodyPr/>
          <a:lstStyle/>
          <a:p>
            <a:pPr/>
            <a:r>
              <a:t>Create a blog with jekyll</a:t>
            </a:r>
          </a:p>
        </p:txBody>
      </p:sp>
      <p:sp>
        <p:nvSpPr>
          <p:cNvPr id="199" name="Shape 199"/>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00" name="Shape 200"/>
          <p:cNvSpPr/>
          <p:nvPr>
            <p:ph type="body" idx="1"/>
          </p:nvPr>
        </p:nvSpPr>
        <p:spPr>
          <a:xfrm>
            <a:off x="406400" y="2791177"/>
            <a:ext cx="12192000" cy="6108701"/>
          </a:xfrm>
          <a:prstGeom prst="rect">
            <a:avLst/>
          </a:prstGeom>
        </p:spPr>
        <p:txBody>
          <a:bodyPr/>
          <a:lstStyle/>
          <a:p>
            <a:pPr marL="422275" indent="-422275" defTabSz="554990">
              <a:spcBef>
                <a:spcPts val="2600"/>
              </a:spcBef>
              <a:defRPr sz="3230"/>
            </a:pPr>
            <a:r>
              <a:t>Documentation Sites</a:t>
            </a:r>
          </a:p>
          <a:p>
            <a:pPr lvl="1" marL="844550" indent="-422275" defTabSz="554990">
              <a:spcBef>
                <a:spcPts val="2600"/>
              </a:spcBef>
              <a:defRPr sz="3230"/>
            </a:pPr>
            <a:r>
              <a:t>Ruby </a:t>
            </a:r>
            <a:r>
              <a:rPr u="sng">
                <a:solidFill>
                  <a:schemeClr val="accent1"/>
                </a:solidFill>
                <a:hlinkClick r:id="rId2" invalidUrl="" action="" tgtFrame="" tooltip="" history="1" highlightClick="0" endSnd="0"/>
              </a:rPr>
              <a:t>https://www.ruby-lang.org/en/</a:t>
            </a:r>
          </a:p>
          <a:p>
            <a:pPr lvl="1" marL="844550" indent="-422275" defTabSz="554990">
              <a:spcBef>
                <a:spcPts val="2600"/>
              </a:spcBef>
              <a:defRPr sz="3230"/>
            </a:pPr>
            <a:r>
              <a:t>Bootstrap </a:t>
            </a:r>
            <a:r>
              <a:rPr u="sng">
                <a:solidFill>
                  <a:schemeClr val="accent1"/>
                </a:solidFill>
                <a:hlinkClick r:id="rId3" invalidUrl="" action="" tgtFrame="" tooltip="" history="1" highlightClick="0" endSnd="0"/>
              </a:rPr>
              <a:t>https://getbootstrap.com/</a:t>
            </a:r>
          </a:p>
          <a:p>
            <a:pPr marL="422275" indent="-422275" defTabSz="554990">
              <a:spcBef>
                <a:spcPts val="2600"/>
              </a:spcBef>
              <a:defRPr sz="3230"/>
            </a:pPr>
            <a:r>
              <a:t>Blogs/Personal Websites</a:t>
            </a:r>
          </a:p>
          <a:p>
            <a:pPr lvl="1" marL="844550" indent="-422275" defTabSz="554990">
              <a:spcBef>
                <a:spcPts val="2600"/>
              </a:spcBef>
              <a:defRPr sz="3230"/>
            </a:pPr>
            <a:r>
              <a:rPr u="sng">
                <a:solidFill>
                  <a:schemeClr val="accent1"/>
                </a:solidFill>
                <a:hlinkClick r:id="rId4" invalidUrl="" action="" tgtFrame="" tooltip="" history="1" highlightClick="0" endSnd="0"/>
              </a:rPr>
              <a:t>https://zachholman.com</a:t>
            </a:r>
          </a:p>
          <a:p>
            <a:pPr lvl="1" marL="844550" indent="-422275" defTabSz="554990">
              <a:spcBef>
                <a:spcPts val="2600"/>
              </a:spcBef>
              <a:defRPr sz="3230"/>
            </a:pPr>
            <a:r>
              <a:rPr u="sng">
                <a:solidFill>
                  <a:schemeClr val="accent1"/>
                </a:solidFill>
                <a:hlinkClick r:id="rId5" invalidUrl="" action="" tgtFrame="" tooltip="" history="1" highlightClick="0" endSnd="0"/>
              </a:rPr>
              <a:t>www.datalogues.com</a:t>
            </a:r>
            <a:r>
              <a:t>	(Monica’s blog!)</a:t>
            </a:r>
          </a:p>
          <a:p>
            <a:pPr lvl="1" marL="844550" indent="-422275" defTabSz="554990">
              <a:spcBef>
                <a:spcPts val="2600"/>
              </a:spcBef>
              <a:defRPr sz="3230"/>
            </a:pPr>
            <a:r>
              <a:rPr u="sng">
                <a:solidFill>
                  <a:schemeClr val="accent1"/>
                </a:solidFill>
                <a:hlinkClick r:id="rId6" invalidUrl="" action="" tgtFrame="" tooltip="" history="1" highlightClick="0" endSnd="0"/>
              </a:rPr>
              <a:t>https://www.chenhuijing.com/</a:t>
            </a:r>
          </a:p>
        </p:txBody>
      </p:sp>
      <p:sp>
        <p:nvSpPr>
          <p:cNvPr id="201" name="Shape 201"/>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03" name="Shape 203"/>
          <p:cNvSpPr/>
          <p:nvPr>
            <p:ph type="body" idx="13"/>
          </p:nvPr>
        </p:nvSpPr>
        <p:spPr>
          <a:prstGeom prst="rect">
            <a:avLst/>
          </a:prstGeom>
        </p:spPr>
        <p:txBody>
          <a:bodyPr/>
          <a:lstStyle/>
          <a:p>
            <a:pPr/>
            <a:r>
              <a:t>Create a blog with jekyll</a:t>
            </a:r>
          </a:p>
        </p:txBody>
      </p:sp>
      <p:sp>
        <p:nvSpPr>
          <p:cNvPr id="204" name="Shape 204"/>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05" name="Shape 205"/>
          <p:cNvSpPr/>
          <p:nvPr>
            <p:ph type="body" idx="1"/>
          </p:nvPr>
        </p:nvSpPr>
        <p:spPr>
          <a:xfrm>
            <a:off x="406400" y="2791177"/>
            <a:ext cx="12192000" cy="6108701"/>
          </a:xfrm>
          <a:prstGeom prst="rect">
            <a:avLst/>
          </a:prstGeom>
        </p:spPr>
        <p:txBody>
          <a:bodyPr/>
          <a:lstStyle/>
          <a:p>
            <a:pPr marL="422275" indent="-422275" defTabSz="554990">
              <a:spcBef>
                <a:spcPts val="2600"/>
              </a:spcBef>
              <a:defRPr i="1" sz="3230"/>
            </a:pPr>
          </a:p>
          <a:p>
            <a:pPr marL="422275" indent="-422275" defTabSz="554990">
              <a:spcBef>
                <a:spcPts val="2600"/>
              </a:spcBef>
              <a:defRPr i="1" sz="3230"/>
            </a:pPr>
            <a:r>
              <a:t>Ruby documentation https://www.ruby-lang.org/en/</a:t>
            </a:r>
          </a:p>
          <a:p>
            <a:pPr marL="422275" indent="-422275" defTabSz="554990">
              <a:spcBef>
                <a:spcPts val="2600"/>
              </a:spcBef>
              <a:defRPr i="1" sz="3230"/>
            </a:pPr>
            <a:r>
              <a:t>Bootstrap documentation https://getbootstrap.com/</a:t>
            </a:r>
          </a:p>
          <a:p>
            <a:pPr marL="422275" indent="-422275" defTabSz="554990">
              <a:spcBef>
                <a:spcPts val="2600"/>
              </a:spcBef>
              <a:defRPr i="1" sz="3230"/>
            </a:pPr>
            <a:r>
              <a:t>Blog/Personal Website</a:t>
            </a:r>
          </a:p>
          <a:p>
            <a:pPr marL="422275" indent="-422275" defTabSz="554990">
              <a:spcBef>
                <a:spcPts val="2600"/>
              </a:spcBef>
              <a:defRPr i="1" sz="3230"/>
            </a:pPr>
            <a:r>
              <a:t>https://zachholman.com</a:t>
            </a:r>
          </a:p>
          <a:p>
            <a:pPr marL="422275" indent="-422275" defTabSz="554990">
              <a:spcBef>
                <a:spcPts val="2600"/>
              </a:spcBef>
              <a:defRPr i="1" sz="3230"/>
            </a:pPr>
            <a:r>
              <a:t>www.datalogues.com	</a:t>
            </a:r>
          </a:p>
          <a:p>
            <a:pPr marL="422275" indent="-422275" defTabSz="554990">
              <a:spcBef>
                <a:spcPts val="2600"/>
              </a:spcBef>
              <a:defRPr i="1" sz="3230"/>
            </a:pPr>
            <a:r>
              <a:rPr u="sng">
                <a:solidFill>
                  <a:schemeClr val="accent1"/>
                </a:solidFill>
                <a:hlinkClick r:id="rId2" invalidUrl="" action="" tgtFrame="" tooltip="" history="1" highlightClick="0" endSnd="0"/>
              </a:rPr>
              <a:t>https://www.chenhuijing.com/#%F0%9F%8E%AE</a:t>
            </a:r>
          </a:p>
        </p:txBody>
      </p:sp>
      <p:sp>
        <p:nvSpPr>
          <p:cNvPr id="206" name="Shape 206"/>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7" name="Screen Shot 2018-04-07 at 2.12.42 PM.png"/>
          <p:cNvPicPr>
            <a:picLocks noChangeAspect="1"/>
          </p:cNvPicPr>
          <p:nvPr/>
        </p:nvPicPr>
        <p:blipFill>
          <a:blip r:embed="rId3">
            <a:extLst/>
          </a:blip>
          <a:stretch>
            <a:fillRect/>
          </a:stretch>
        </p:blipFill>
        <p:spPr>
          <a:xfrm>
            <a:off x="406399" y="2454021"/>
            <a:ext cx="12192002" cy="6699758"/>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09" name="Shape 209"/>
          <p:cNvSpPr/>
          <p:nvPr>
            <p:ph type="body" idx="13"/>
          </p:nvPr>
        </p:nvSpPr>
        <p:spPr>
          <a:prstGeom prst="rect">
            <a:avLst/>
          </a:prstGeom>
        </p:spPr>
        <p:txBody>
          <a:bodyPr/>
          <a:lstStyle/>
          <a:p>
            <a:pPr/>
            <a:r>
              <a:t>Create a blog with jekyll</a:t>
            </a:r>
          </a:p>
        </p:txBody>
      </p:sp>
      <p:sp>
        <p:nvSpPr>
          <p:cNvPr id="210" name="Shape 210"/>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11" name="Shape 211"/>
          <p:cNvSpPr/>
          <p:nvPr>
            <p:ph type="body" idx="1"/>
          </p:nvPr>
        </p:nvSpPr>
        <p:spPr>
          <a:xfrm>
            <a:off x="406400" y="2791177"/>
            <a:ext cx="12192000" cy="6108701"/>
          </a:xfrm>
          <a:prstGeom prst="rect">
            <a:avLst/>
          </a:prstGeom>
        </p:spPr>
        <p:txBody>
          <a:bodyPr/>
          <a:lstStyle/>
          <a:p>
            <a:pPr marL="422275" indent="-422275" defTabSz="554990">
              <a:spcBef>
                <a:spcPts val="2600"/>
              </a:spcBef>
              <a:defRPr i="1" sz="3230"/>
            </a:pPr>
          </a:p>
          <a:p>
            <a:pPr marL="422275" indent="-422275" defTabSz="554990">
              <a:spcBef>
                <a:spcPts val="2600"/>
              </a:spcBef>
              <a:defRPr i="1" sz="3230"/>
            </a:pPr>
            <a:r>
              <a:t>Ruby documentation https://www.ruby-lang.org/en/</a:t>
            </a:r>
          </a:p>
          <a:p>
            <a:pPr marL="422275" indent="-422275" defTabSz="554990">
              <a:spcBef>
                <a:spcPts val="2600"/>
              </a:spcBef>
              <a:defRPr i="1" sz="3230"/>
            </a:pPr>
            <a:r>
              <a:t>Bootstrap documentation https://getbootstrap.com/</a:t>
            </a:r>
          </a:p>
          <a:p>
            <a:pPr marL="422275" indent="-422275" defTabSz="554990">
              <a:spcBef>
                <a:spcPts val="2600"/>
              </a:spcBef>
              <a:defRPr i="1" sz="3230"/>
            </a:pPr>
            <a:r>
              <a:t>Blog/Personal Website</a:t>
            </a:r>
          </a:p>
          <a:p>
            <a:pPr marL="422275" indent="-422275" defTabSz="554990">
              <a:spcBef>
                <a:spcPts val="2600"/>
              </a:spcBef>
              <a:defRPr i="1" sz="3230"/>
            </a:pPr>
            <a:r>
              <a:t>https://zachholman.com</a:t>
            </a:r>
          </a:p>
          <a:p>
            <a:pPr marL="422275" indent="-422275" defTabSz="554990">
              <a:spcBef>
                <a:spcPts val="2600"/>
              </a:spcBef>
              <a:defRPr i="1" sz="3230"/>
            </a:pPr>
            <a:r>
              <a:t>www.datalogues.com	</a:t>
            </a:r>
          </a:p>
          <a:p>
            <a:pPr marL="422275" indent="-422275" defTabSz="554990">
              <a:spcBef>
                <a:spcPts val="2600"/>
              </a:spcBef>
              <a:defRPr i="1" sz="3230"/>
            </a:pPr>
            <a:r>
              <a:rPr u="sng">
                <a:solidFill>
                  <a:schemeClr val="accent1"/>
                </a:solidFill>
                <a:hlinkClick r:id="rId2" invalidUrl="" action="" tgtFrame="" tooltip="" history="1" highlightClick="0" endSnd="0"/>
              </a:rPr>
              <a:t>https://www.chenhuijing.com/#%F0%9F%8E%AE</a:t>
            </a:r>
          </a:p>
        </p:txBody>
      </p:sp>
      <p:sp>
        <p:nvSpPr>
          <p:cNvPr id="212" name="Shape 212"/>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3" name="Screen Shot 2018-04-07 at 2.12.53 PM.png"/>
          <p:cNvPicPr>
            <a:picLocks noChangeAspect="1"/>
          </p:cNvPicPr>
          <p:nvPr/>
        </p:nvPicPr>
        <p:blipFill>
          <a:blip r:embed="rId3">
            <a:extLst/>
          </a:blip>
          <a:stretch>
            <a:fillRect/>
          </a:stretch>
        </p:blipFill>
        <p:spPr>
          <a:xfrm>
            <a:off x="508649" y="2480614"/>
            <a:ext cx="11987502" cy="6729827"/>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