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media1.mp4" ContentType="video/unknown"/>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media2.mp4" ContentType="video/unknown"/>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media3.mp4" ContentType="video/unknown"/>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 Id="rId3" Type="http://schemas.openxmlformats.org/officeDocument/2006/relationships/hyperlink" Target="https://jekyllrb.com/docs/frontmatter/" TargetMode="Externa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50.xml.rels><?xml version="1.0" encoding="UTF-8" standalone="yes"?><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51.xml.rels><?xml version="1.0" encoding="UTF-8" standalone="yes"?><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 Id="rId3" Type="http://schemas.openxmlformats.org/officeDocument/2006/relationships/hyperlink" Target="https://jekyllrb.com/docs/frontmatter/" TargetMode="Externa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 Id="rId3" Type="http://schemas.openxmlformats.org/officeDocument/2006/relationships/hyperlink" Target="https://jekyllrb.com/docs/frontmatt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Main difference between static and dynamic websites is that static websites do not have databases or server-side languages. Source: https://about.gitlab.com/2016/06/03/ssg-overview-gitlab-pages-part-1-dynamic-x-static/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r>
              <a:t>Source: borrowed some verbiage from https://programminghistorian.org/lessons/building-static-sites-with-jekyll-github-pages</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sldImg"/>
          </p:nvPr>
        </p:nvSpPr>
        <p:spPr>
          <a:prstGeom prst="rect">
            <a:avLst/>
          </a:prstGeom>
        </p:spPr>
        <p:txBody>
          <a:bodyPr/>
          <a:lstStyle/>
          <a:p>
            <a:pPr/>
          </a:p>
        </p:txBody>
      </p:sp>
      <p:sp>
        <p:nvSpPr>
          <p:cNvPr id="340" name="Shape 340"/>
          <p:cNvSpPr/>
          <p:nvPr>
            <p:ph type="body" sz="quarter" idx="1"/>
          </p:nvPr>
        </p:nvSpPr>
        <p:spPr>
          <a:prstGeom prst="rect">
            <a:avLst/>
          </a:prstGeom>
        </p:spPr>
        <p:txBody>
          <a:bodyPr/>
          <a:lstStyle/>
          <a:p>
            <a:pPr/>
            <a:r>
              <a:t>Source: borrowed some verbiage from https://programminghistorian.org/lessons/building-static-sites-with-jekyll-github-pages</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ph type="sldImg"/>
          </p:nvPr>
        </p:nvSpPr>
        <p:spPr>
          <a:prstGeom prst="rect">
            <a:avLst/>
          </a:prstGeom>
        </p:spPr>
        <p:txBody>
          <a:bodyPr/>
          <a:lstStyle/>
          <a:p>
            <a:pPr/>
          </a:p>
        </p:txBody>
      </p:sp>
      <p:sp>
        <p:nvSpPr>
          <p:cNvPr id="348" name="Shape 34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sldImg"/>
          </p:nvPr>
        </p:nvSpPr>
        <p:spPr>
          <a:prstGeom prst="rect">
            <a:avLst/>
          </a:prstGeom>
        </p:spPr>
        <p:txBody>
          <a:bodyPr/>
          <a:lstStyle/>
          <a:p>
            <a:pPr/>
          </a:p>
        </p:txBody>
      </p:sp>
      <p:sp>
        <p:nvSpPr>
          <p:cNvPr id="356" name="Shape 35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Shape 363"/>
          <p:cNvSpPr/>
          <p:nvPr>
            <p:ph type="sldImg"/>
          </p:nvPr>
        </p:nvSpPr>
        <p:spPr>
          <a:prstGeom prst="rect">
            <a:avLst/>
          </a:prstGeom>
        </p:spPr>
        <p:txBody>
          <a:bodyPr/>
          <a:lstStyle/>
          <a:p>
            <a:pPr/>
          </a:p>
        </p:txBody>
      </p:sp>
      <p:sp>
        <p:nvSpPr>
          <p:cNvPr id="364" name="Shape 364"/>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Shape 371"/>
          <p:cNvSpPr/>
          <p:nvPr>
            <p:ph type="sldImg"/>
          </p:nvPr>
        </p:nvSpPr>
        <p:spPr>
          <a:prstGeom prst="rect">
            <a:avLst/>
          </a:prstGeom>
        </p:spPr>
        <p:txBody>
          <a:bodyPr/>
          <a:lstStyle/>
          <a:p>
            <a:pPr/>
          </a:p>
        </p:txBody>
      </p:sp>
      <p:sp>
        <p:nvSpPr>
          <p:cNvPr id="372" name="Shape 372"/>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Shape 379"/>
          <p:cNvSpPr/>
          <p:nvPr>
            <p:ph type="sldImg"/>
          </p:nvPr>
        </p:nvSpPr>
        <p:spPr>
          <a:prstGeom prst="rect">
            <a:avLst/>
          </a:prstGeom>
        </p:spPr>
        <p:txBody>
          <a:bodyPr/>
          <a:lstStyle/>
          <a:p>
            <a:pPr/>
          </a:p>
        </p:txBody>
      </p:sp>
      <p:sp>
        <p:nvSpPr>
          <p:cNvPr id="380" name="Shape 38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Shape 387"/>
          <p:cNvSpPr/>
          <p:nvPr>
            <p:ph type="sldImg"/>
          </p:nvPr>
        </p:nvSpPr>
        <p:spPr>
          <a:prstGeom prst="rect">
            <a:avLst/>
          </a:prstGeom>
        </p:spPr>
        <p:txBody>
          <a:bodyPr/>
          <a:lstStyle/>
          <a:p>
            <a:pPr/>
          </a:p>
        </p:txBody>
      </p:sp>
      <p:sp>
        <p:nvSpPr>
          <p:cNvPr id="388" name="Shape 38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Shape 399"/>
          <p:cNvSpPr/>
          <p:nvPr>
            <p:ph type="sldImg"/>
          </p:nvPr>
        </p:nvSpPr>
        <p:spPr>
          <a:prstGeom prst="rect">
            <a:avLst/>
          </a:prstGeom>
        </p:spPr>
        <p:txBody>
          <a:bodyPr/>
          <a:lstStyle/>
          <a:p>
            <a:pPr/>
          </a:p>
        </p:txBody>
      </p:sp>
      <p:sp>
        <p:nvSpPr>
          <p:cNvPr id="400" name="Shape 40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Shape 406"/>
          <p:cNvSpPr/>
          <p:nvPr>
            <p:ph type="sldImg"/>
          </p:nvPr>
        </p:nvSpPr>
        <p:spPr>
          <a:prstGeom prst="rect">
            <a:avLst/>
          </a:prstGeom>
        </p:spPr>
        <p:txBody>
          <a:bodyPr/>
          <a:lstStyle/>
          <a:p>
            <a:pPr/>
          </a:p>
        </p:txBody>
      </p:sp>
      <p:sp>
        <p:nvSpPr>
          <p:cNvPr id="407" name="Shape 407"/>
          <p:cNvSpPr/>
          <p:nvPr>
            <p:ph type="body" sz="quarter" idx="1"/>
          </p:nvPr>
        </p:nvSpPr>
        <p:spPr>
          <a:prstGeom prst="rect">
            <a:avLst/>
          </a:prstGeom>
        </p:spPr>
        <p:txBody>
          <a:bodyPr/>
          <a:lstStyle/>
          <a:p>
            <a:pPr/>
            <a:r>
              <a:t>Front matter is used to tell Jekyll how a Markdown file should be processed. Source: </a:t>
            </a:r>
            <a:r>
              <a:rPr u="sng">
                <a:solidFill>
                  <a:schemeClr val="accent1"/>
                </a:solidFill>
                <a:hlinkClick r:id="rId3" invalidUrl="" action="" tgtFrame="" tooltip="" history="1" highlightClick="0" endSnd="0"/>
              </a:rPr>
              <a:t>https://jekyllrb.com/docs/frontmatter/</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Jekyll uses Ruby — but you do not have to know Ruby to use Jekyll.</a:t>
            </a:r>
          </a:p>
          <a:p>
            <a:pPr/>
          </a:p>
          <a:p>
            <a:pPr/>
            <a:r>
              <a:t>Jekyll compiles HTML/CSS and JS files for us! That is the magic of Jekyll.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ph type="sldImg"/>
          </p:nvPr>
        </p:nvSpPr>
        <p:spPr>
          <a:prstGeom prst="rect">
            <a:avLst/>
          </a:prstGeom>
        </p:spPr>
        <p:txBody>
          <a:bodyPr/>
          <a:lstStyle/>
          <a:p>
            <a:pPr/>
          </a:p>
        </p:txBody>
      </p:sp>
      <p:sp>
        <p:nvSpPr>
          <p:cNvPr id="416" name="Shape 416"/>
          <p:cNvSpPr/>
          <p:nvPr>
            <p:ph type="body" sz="quarter" idx="1"/>
          </p:nvPr>
        </p:nvSpPr>
        <p:spPr>
          <a:prstGeom prst="rect">
            <a:avLst/>
          </a:prstGeom>
        </p:spPr>
        <p:txBody>
          <a:bodyPr/>
          <a:lstStyle/>
          <a:p>
            <a:pPr/>
            <a:r>
              <a:t>Front matter is used to tell Jekyll how a Markdown file should be processed.</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ph type="sldImg"/>
          </p:nvPr>
        </p:nvSpPr>
        <p:spPr>
          <a:prstGeom prst="rect">
            <a:avLst/>
          </a:prstGeom>
        </p:spPr>
        <p:txBody>
          <a:bodyPr/>
          <a:lstStyle/>
          <a:p>
            <a:pPr/>
          </a:p>
        </p:txBody>
      </p:sp>
      <p:sp>
        <p:nvSpPr>
          <p:cNvPr id="423" name="Shape 42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0" name="Shape 430"/>
          <p:cNvSpPr/>
          <p:nvPr>
            <p:ph type="sldImg"/>
          </p:nvPr>
        </p:nvSpPr>
        <p:spPr>
          <a:prstGeom prst="rect">
            <a:avLst/>
          </a:prstGeom>
        </p:spPr>
        <p:txBody>
          <a:bodyPr/>
          <a:lstStyle/>
          <a:p>
            <a:pPr/>
          </a:p>
        </p:txBody>
      </p:sp>
      <p:sp>
        <p:nvSpPr>
          <p:cNvPr id="431" name="Shape 43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Shape 437"/>
          <p:cNvSpPr/>
          <p:nvPr>
            <p:ph type="sldImg"/>
          </p:nvPr>
        </p:nvSpPr>
        <p:spPr>
          <a:prstGeom prst="rect">
            <a:avLst/>
          </a:prstGeom>
        </p:spPr>
        <p:txBody>
          <a:bodyPr/>
          <a:lstStyle/>
          <a:p>
            <a:pPr/>
          </a:p>
        </p:txBody>
      </p:sp>
      <p:sp>
        <p:nvSpPr>
          <p:cNvPr id="438" name="Shape 43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 name="Shape 444"/>
          <p:cNvSpPr/>
          <p:nvPr>
            <p:ph type="sldImg"/>
          </p:nvPr>
        </p:nvSpPr>
        <p:spPr>
          <a:prstGeom prst="rect">
            <a:avLst/>
          </a:prstGeom>
        </p:spPr>
        <p:txBody>
          <a:bodyPr/>
          <a:lstStyle/>
          <a:p>
            <a:pPr/>
          </a:p>
        </p:txBody>
      </p:sp>
      <p:sp>
        <p:nvSpPr>
          <p:cNvPr id="445" name="Shape 445"/>
          <p:cNvSpPr/>
          <p:nvPr>
            <p:ph type="body" sz="quarter" idx="1"/>
          </p:nvPr>
        </p:nvSpPr>
        <p:spPr>
          <a:prstGeom prst="rect">
            <a:avLst/>
          </a:prstGeom>
        </p:spPr>
        <p:txBody>
          <a:bodyPr/>
          <a:lstStyle/>
          <a:p>
            <a:pPr/>
            <a:r>
              <a:t>Who knows what Markdown is?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 name="Shape 453"/>
          <p:cNvSpPr/>
          <p:nvPr>
            <p:ph type="sldImg"/>
          </p:nvPr>
        </p:nvSpPr>
        <p:spPr>
          <a:prstGeom prst="rect">
            <a:avLst/>
          </a:prstGeom>
        </p:spPr>
        <p:txBody>
          <a:bodyPr/>
          <a:lstStyle/>
          <a:p>
            <a:pPr/>
          </a:p>
        </p:txBody>
      </p:sp>
      <p:sp>
        <p:nvSpPr>
          <p:cNvPr id="454" name="Shape 454"/>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 name="Shape 460"/>
          <p:cNvSpPr/>
          <p:nvPr>
            <p:ph type="sldImg"/>
          </p:nvPr>
        </p:nvSpPr>
        <p:spPr>
          <a:prstGeom prst="rect">
            <a:avLst/>
          </a:prstGeom>
        </p:spPr>
        <p:txBody>
          <a:bodyPr/>
          <a:lstStyle/>
          <a:p>
            <a:pPr/>
          </a:p>
        </p:txBody>
      </p:sp>
      <p:sp>
        <p:nvSpPr>
          <p:cNvPr id="461" name="Shape 46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Shape 467"/>
          <p:cNvSpPr/>
          <p:nvPr>
            <p:ph type="sldImg"/>
          </p:nvPr>
        </p:nvSpPr>
        <p:spPr>
          <a:prstGeom prst="rect">
            <a:avLst/>
          </a:prstGeom>
        </p:spPr>
        <p:txBody>
          <a:bodyPr/>
          <a:lstStyle/>
          <a:p>
            <a:pPr/>
          </a:p>
        </p:txBody>
      </p:sp>
      <p:sp>
        <p:nvSpPr>
          <p:cNvPr id="468" name="Shape 46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sldImg"/>
          </p:nvPr>
        </p:nvSpPr>
        <p:spPr>
          <a:prstGeom prst="rect">
            <a:avLst/>
          </a:prstGeom>
        </p:spPr>
        <p:txBody>
          <a:bodyPr/>
          <a:lstStyle/>
          <a:p>
            <a:pPr/>
          </a:p>
        </p:txBody>
      </p:sp>
      <p:sp>
        <p:nvSpPr>
          <p:cNvPr id="477" name="Shape 477"/>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Shape 484"/>
          <p:cNvSpPr/>
          <p:nvPr>
            <p:ph type="sldImg"/>
          </p:nvPr>
        </p:nvSpPr>
        <p:spPr>
          <a:prstGeom prst="rect">
            <a:avLst/>
          </a:prstGeom>
        </p:spPr>
        <p:txBody>
          <a:bodyPr/>
          <a:lstStyle/>
          <a:p>
            <a:pPr/>
          </a:p>
        </p:txBody>
      </p:sp>
      <p:sp>
        <p:nvSpPr>
          <p:cNvPr id="485" name="Shape 48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r>
              <a:t>Now that know what Jekyll is let’s pair up into groups of 3 and start installing software to run our Jekyll setup.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 name="Shape 493"/>
          <p:cNvSpPr/>
          <p:nvPr>
            <p:ph type="sldImg"/>
          </p:nvPr>
        </p:nvSpPr>
        <p:spPr>
          <a:prstGeom prst="rect">
            <a:avLst/>
          </a:prstGeom>
        </p:spPr>
        <p:txBody>
          <a:bodyPr/>
          <a:lstStyle/>
          <a:p>
            <a:pPr/>
          </a:p>
        </p:txBody>
      </p:sp>
      <p:sp>
        <p:nvSpPr>
          <p:cNvPr id="494" name="Shape 494"/>
          <p:cNvSpPr/>
          <p:nvPr>
            <p:ph type="body" sz="quarter" idx="1"/>
          </p:nvPr>
        </p:nvSpPr>
        <p:spPr>
          <a:prstGeom prst="rect">
            <a:avLst/>
          </a:prstGeom>
        </p:spPr>
        <p:txBody>
          <a:bodyPr/>
          <a:lstStyle/>
          <a:p>
            <a:pPr/>
            <a:r>
              <a:t>Any changes committed made to the master branch will be published.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hape 500"/>
          <p:cNvSpPr/>
          <p:nvPr>
            <p:ph type="sldImg"/>
          </p:nvPr>
        </p:nvSpPr>
        <p:spPr>
          <a:prstGeom prst="rect">
            <a:avLst/>
          </a:prstGeom>
        </p:spPr>
        <p:txBody>
          <a:bodyPr/>
          <a:lstStyle/>
          <a:p>
            <a:pPr/>
          </a:p>
        </p:txBody>
      </p:sp>
      <p:sp>
        <p:nvSpPr>
          <p:cNvPr id="501" name="Shape 50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7" name="Shape 507"/>
          <p:cNvSpPr/>
          <p:nvPr>
            <p:ph type="sldImg"/>
          </p:nvPr>
        </p:nvSpPr>
        <p:spPr>
          <a:prstGeom prst="rect">
            <a:avLst/>
          </a:prstGeom>
        </p:spPr>
        <p:txBody>
          <a:bodyPr/>
          <a:lstStyle/>
          <a:p>
            <a:pPr/>
          </a:p>
        </p:txBody>
      </p:sp>
      <p:sp>
        <p:nvSpPr>
          <p:cNvPr id="508" name="Shape 50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5" name="Shape 515"/>
          <p:cNvSpPr/>
          <p:nvPr>
            <p:ph type="sldImg"/>
          </p:nvPr>
        </p:nvSpPr>
        <p:spPr>
          <a:prstGeom prst="rect">
            <a:avLst/>
          </a:prstGeom>
        </p:spPr>
        <p:txBody>
          <a:bodyPr/>
          <a:lstStyle/>
          <a:p>
            <a:pPr/>
          </a:p>
        </p:txBody>
      </p:sp>
      <p:sp>
        <p:nvSpPr>
          <p:cNvPr id="516" name="Shape 51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2" name="Shape 522"/>
          <p:cNvSpPr/>
          <p:nvPr>
            <p:ph type="sldImg"/>
          </p:nvPr>
        </p:nvSpPr>
        <p:spPr>
          <a:prstGeom prst="rect">
            <a:avLst/>
          </a:prstGeom>
        </p:spPr>
        <p:txBody>
          <a:bodyPr/>
          <a:lstStyle/>
          <a:p>
            <a:pPr/>
          </a:p>
        </p:txBody>
      </p:sp>
      <p:sp>
        <p:nvSpPr>
          <p:cNvPr id="523" name="Shape 52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Shape 530"/>
          <p:cNvSpPr/>
          <p:nvPr>
            <p:ph type="sldImg"/>
          </p:nvPr>
        </p:nvSpPr>
        <p:spPr>
          <a:prstGeom prst="rect">
            <a:avLst/>
          </a:prstGeom>
        </p:spPr>
        <p:txBody>
          <a:bodyPr/>
          <a:lstStyle/>
          <a:p>
            <a:pPr/>
          </a:p>
        </p:txBody>
      </p:sp>
      <p:sp>
        <p:nvSpPr>
          <p:cNvPr id="531" name="Shape 53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7" name="Shape 537"/>
          <p:cNvSpPr/>
          <p:nvPr>
            <p:ph type="sldImg"/>
          </p:nvPr>
        </p:nvSpPr>
        <p:spPr>
          <a:prstGeom prst="rect">
            <a:avLst/>
          </a:prstGeom>
        </p:spPr>
        <p:txBody>
          <a:bodyPr/>
          <a:lstStyle/>
          <a:p>
            <a:pPr/>
          </a:p>
        </p:txBody>
      </p:sp>
      <p:sp>
        <p:nvSpPr>
          <p:cNvPr id="538" name="Shape 53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 name="Shape 545"/>
          <p:cNvSpPr/>
          <p:nvPr>
            <p:ph type="sldImg"/>
          </p:nvPr>
        </p:nvSpPr>
        <p:spPr>
          <a:prstGeom prst="rect">
            <a:avLst/>
          </a:prstGeom>
        </p:spPr>
        <p:txBody>
          <a:bodyPr/>
          <a:lstStyle/>
          <a:p>
            <a:pPr/>
          </a:p>
        </p:txBody>
      </p:sp>
      <p:sp>
        <p:nvSpPr>
          <p:cNvPr id="546" name="Shape 54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3" name="Shape 553"/>
          <p:cNvSpPr/>
          <p:nvPr>
            <p:ph type="sldImg"/>
          </p:nvPr>
        </p:nvSpPr>
        <p:spPr>
          <a:prstGeom prst="rect">
            <a:avLst/>
          </a:prstGeom>
        </p:spPr>
        <p:txBody>
          <a:bodyPr/>
          <a:lstStyle/>
          <a:p>
            <a:pPr/>
          </a:p>
        </p:txBody>
      </p:sp>
      <p:sp>
        <p:nvSpPr>
          <p:cNvPr id="554" name="Shape 554"/>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0" name="Shape 560"/>
          <p:cNvSpPr/>
          <p:nvPr>
            <p:ph type="sldImg"/>
          </p:nvPr>
        </p:nvSpPr>
        <p:spPr>
          <a:prstGeom prst="rect">
            <a:avLst/>
          </a:prstGeom>
        </p:spPr>
        <p:txBody>
          <a:bodyPr/>
          <a:lstStyle/>
          <a:p>
            <a:pPr/>
          </a:p>
        </p:txBody>
      </p:sp>
      <p:sp>
        <p:nvSpPr>
          <p:cNvPr id="561" name="Shape 56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r>
              <a:t>First open the command line — ask someone if you don’t know where that is. </a:t>
            </a:r>
          </a:p>
          <a:p>
            <a:pPr/>
          </a:p>
          <a:p>
            <a:pPr/>
            <a:r>
              <a:t>Then go to the git website to download git — git is a software for version controlling code. A lot of code that is shared open source is shared through services like github that are version control systems but also can function as social networks to share code. </a:t>
            </a:r>
          </a:p>
          <a:p>
            <a:pPr/>
          </a:p>
          <a:p>
            <a:pPr/>
            <a:r>
              <a:t>We can confirm install by checking the git version.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8" name="Shape 568"/>
          <p:cNvSpPr/>
          <p:nvPr>
            <p:ph type="sldImg"/>
          </p:nvPr>
        </p:nvSpPr>
        <p:spPr>
          <a:prstGeom prst="rect">
            <a:avLst/>
          </a:prstGeom>
        </p:spPr>
        <p:txBody>
          <a:bodyPr/>
          <a:lstStyle/>
          <a:p>
            <a:pPr/>
          </a:p>
        </p:txBody>
      </p:sp>
      <p:sp>
        <p:nvSpPr>
          <p:cNvPr id="569" name="Shape 569"/>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 name="Shape 576"/>
          <p:cNvSpPr/>
          <p:nvPr>
            <p:ph type="sldImg"/>
          </p:nvPr>
        </p:nvSpPr>
        <p:spPr>
          <a:prstGeom prst="rect">
            <a:avLst/>
          </a:prstGeom>
        </p:spPr>
        <p:txBody>
          <a:bodyPr/>
          <a:lstStyle/>
          <a:p>
            <a:pPr/>
          </a:p>
        </p:txBody>
      </p:sp>
      <p:sp>
        <p:nvSpPr>
          <p:cNvPr id="577" name="Shape 577"/>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4" name="Shape 584"/>
          <p:cNvSpPr/>
          <p:nvPr>
            <p:ph type="sldImg"/>
          </p:nvPr>
        </p:nvSpPr>
        <p:spPr>
          <a:prstGeom prst="rect">
            <a:avLst/>
          </a:prstGeom>
        </p:spPr>
        <p:txBody>
          <a:bodyPr/>
          <a:lstStyle/>
          <a:p>
            <a:pPr/>
          </a:p>
        </p:txBody>
      </p:sp>
      <p:sp>
        <p:nvSpPr>
          <p:cNvPr id="585" name="Shape 58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1" name="Shape 591"/>
          <p:cNvSpPr/>
          <p:nvPr>
            <p:ph type="sldImg"/>
          </p:nvPr>
        </p:nvSpPr>
        <p:spPr>
          <a:prstGeom prst="rect">
            <a:avLst/>
          </a:prstGeom>
        </p:spPr>
        <p:txBody>
          <a:bodyPr/>
          <a:lstStyle/>
          <a:p>
            <a:pPr/>
          </a:p>
        </p:txBody>
      </p:sp>
      <p:sp>
        <p:nvSpPr>
          <p:cNvPr id="592" name="Shape 592"/>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8" name="Shape 598"/>
          <p:cNvSpPr/>
          <p:nvPr>
            <p:ph type="sldImg"/>
          </p:nvPr>
        </p:nvSpPr>
        <p:spPr>
          <a:prstGeom prst="rect">
            <a:avLst/>
          </a:prstGeom>
        </p:spPr>
        <p:txBody>
          <a:bodyPr/>
          <a:lstStyle/>
          <a:p>
            <a:pPr/>
          </a:p>
        </p:txBody>
      </p:sp>
      <p:sp>
        <p:nvSpPr>
          <p:cNvPr id="599" name="Shape 599"/>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5" name="Shape 605"/>
          <p:cNvSpPr/>
          <p:nvPr>
            <p:ph type="sldImg"/>
          </p:nvPr>
        </p:nvSpPr>
        <p:spPr>
          <a:prstGeom prst="rect">
            <a:avLst/>
          </a:prstGeom>
        </p:spPr>
        <p:txBody>
          <a:bodyPr/>
          <a:lstStyle/>
          <a:p>
            <a:pPr/>
          </a:p>
        </p:txBody>
      </p:sp>
      <p:sp>
        <p:nvSpPr>
          <p:cNvPr id="606" name="Shape 60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3" name="Shape 613"/>
          <p:cNvSpPr/>
          <p:nvPr>
            <p:ph type="sldImg"/>
          </p:nvPr>
        </p:nvSpPr>
        <p:spPr>
          <a:prstGeom prst="rect">
            <a:avLst/>
          </a:prstGeom>
        </p:spPr>
        <p:txBody>
          <a:bodyPr/>
          <a:lstStyle/>
          <a:p>
            <a:pPr/>
          </a:p>
        </p:txBody>
      </p:sp>
      <p:sp>
        <p:nvSpPr>
          <p:cNvPr id="614" name="Shape 614"/>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2" name="Shape 622"/>
          <p:cNvSpPr/>
          <p:nvPr>
            <p:ph type="sldImg"/>
          </p:nvPr>
        </p:nvSpPr>
        <p:spPr>
          <a:prstGeom prst="rect">
            <a:avLst/>
          </a:prstGeom>
        </p:spPr>
        <p:txBody>
          <a:bodyPr/>
          <a:lstStyle/>
          <a:p>
            <a:pPr/>
          </a:p>
        </p:txBody>
      </p:sp>
      <p:sp>
        <p:nvSpPr>
          <p:cNvPr id="623" name="Shape 62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9" name="Shape 629"/>
          <p:cNvSpPr/>
          <p:nvPr>
            <p:ph type="sldImg"/>
          </p:nvPr>
        </p:nvSpPr>
        <p:spPr>
          <a:prstGeom prst="rect">
            <a:avLst/>
          </a:prstGeom>
        </p:spPr>
        <p:txBody>
          <a:bodyPr/>
          <a:lstStyle/>
          <a:p>
            <a:pPr/>
          </a:p>
        </p:txBody>
      </p:sp>
      <p:sp>
        <p:nvSpPr>
          <p:cNvPr id="630" name="Shape 63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8" name="Shape 638"/>
          <p:cNvSpPr/>
          <p:nvPr>
            <p:ph type="sldImg"/>
          </p:nvPr>
        </p:nvSpPr>
        <p:spPr>
          <a:prstGeom prst="rect">
            <a:avLst/>
          </a:prstGeom>
        </p:spPr>
        <p:txBody>
          <a:bodyPr/>
          <a:lstStyle/>
          <a:p>
            <a:pPr/>
          </a:p>
        </p:txBody>
      </p:sp>
      <p:sp>
        <p:nvSpPr>
          <p:cNvPr id="639" name="Shape 639"/>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p>
            <a:pPr/>
            <a:r>
              <a:t>Next let’s set up git to configure the variables associated with any changes you make….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6" name="Shape 646"/>
          <p:cNvSpPr/>
          <p:nvPr>
            <p:ph type="sldImg"/>
          </p:nvPr>
        </p:nvSpPr>
        <p:spPr>
          <a:prstGeom prst="rect">
            <a:avLst/>
          </a:prstGeom>
        </p:spPr>
        <p:txBody>
          <a:bodyPr/>
          <a:lstStyle/>
          <a:p>
            <a:pPr/>
          </a:p>
        </p:txBody>
      </p:sp>
      <p:sp>
        <p:nvSpPr>
          <p:cNvPr id="647" name="Shape 647"/>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4" name="Shape 654"/>
          <p:cNvSpPr/>
          <p:nvPr>
            <p:ph type="sldImg"/>
          </p:nvPr>
        </p:nvSpPr>
        <p:spPr>
          <a:prstGeom prst="rect">
            <a:avLst/>
          </a:prstGeom>
        </p:spPr>
        <p:txBody>
          <a:bodyPr/>
          <a:lstStyle/>
          <a:p>
            <a:pPr/>
          </a:p>
        </p:txBody>
      </p:sp>
      <p:sp>
        <p:nvSpPr>
          <p:cNvPr id="655" name="Shape 65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r>
              <a:t>Homebrew (OS X)</a:t>
            </a:r>
          </a:p>
          <a:p>
            <a:pPr/>
            <a:r>
              <a:t>On macOS (High) Sierra and OS X El Capitan, Ruby 2.0 is included.</a:t>
            </a:r>
          </a:p>
          <a:p>
            <a:pPr/>
          </a:p>
          <a:p>
            <a:pPr/>
            <a:r>
              <a:t>Many people on OS X use Homebrew as a package manager. It is really easy to get a newer version of Ruby using Homebrew:</a:t>
            </a:r>
          </a:p>
          <a:p>
            <a:pPr/>
          </a:p>
          <a:p>
            <a:pPr/>
            <a:r>
              <a:t>$ brew install ruby</a:t>
            </a:r>
          </a:p>
          <a:p>
            <a:pPr/>
            <a:r>
              <a:t>This should install the latest Ruby version.</a:t>
            </a:r>
          </a:p>
          <a:p>
            <a:pPr/>
          </a:p>
          <a:p>
            <a:pPr/>
            <a:r>
              <a:t>RubyInstaller</a:t>
            </a:r>
          </a:p>
          <a:p>
            <a:pPr/>
            <a:r>
              <a:t>If you are on Windows, there is a great project to help you install Ruby: RubyInstaller. It gives you everything you need to set up a full Ruby development environment on Windows.</a:t>
            </a:r>
          </a:p>
          <a:p>
            <a:pPr/>
          </a:p>
          <a:p>
            <a:pPr/>
            <a:r>
              <a:t>Just download it, run it, and you are done!</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r>
              <a:t>Homebrew (OS X)</a:t>
            </a:r>
          </a:p>
          <a:p>
            <a:pPr/>
            <a:r>
              <a:t>On macOS (High) Sierra and OS X El Capitan, Ruby 2.0 is included.</a:t>
            </a:r>
          </a:p>
          <a:p>
            <a:pPr/>
          </a:p>
          <a:p>
            <a:pPr/>
            <a:r>
              <a:t>Many people on OS X use Homebrew as a package manager. It is really easy to get a newer version of Ruby using Homebrew:</a:t>
            </a:r>
          </a:p>
          <a:p>
            <a:pPr/>
          </a:p>
          <a:p>
            <a:pPr/>
            <a:r>
              <a:t>$ brew install ruby</a:t>
            </a:r>
          </a:p>
          <a:p>
            <a:pPr/>
            <a:r>
              <a:t>This should install the latest Ruby version.</a:t>
            </a:r>
          </a:p>
          <a:p>
            <a:pPr/>
          </a:p>
          <a:p>
            <a:pPr/>
            <a:r>
              <a:t>RubyInstaller</a:t>
            </a:r>
          </a:p>
          <a:p>
            <a:pPr/>
            <a:r>
              <a:t>If you are on Windows, there is a great project to help you install Ruby: RubyInstaller. It gives you everything you need to set up a full Ruby development environment on Windows.</a:t>
            </a:r>
          </a:p>
          <a:p>
            <a:pPr/>
          </a:p>
          <a:p>
            <a:pPr/>
            <a:r>
              <a:t>Just download it, run it, and you are done!</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ph type="sldImg"/>
          </p:nvPr>
        </p:nvSpPr>
        <p:spPr>
          <a:prstGeom prst="rect">
            <a:avLst/>
          </a:prstGeom>
        </p:spPr>
        <p:txBody>
          <a:bodyPr/>
          <a:lstStyle/>
          <a:p>
            <a:pPr/>
          </a:p>
        </p:txBody>
      </p:sp>
      <p:sp>
        <p:nvSpPr>
          <p:cNvPr id="319" name="Shape 319"/>
          <p:cNvSpPr/>
          <p:nvPr>
            <p:ph type="body" sz="quarter" idx="1"/>
          </p:nvPr>
        </p:nvSpPr>
        <p:spPr>
          <a:prstGeom prst="rect">
            <a:avLst/>
          </a:prstGeom>
        </p:spPr>
        <p:txBody>
          <a:bodyPr/>
          <a:lstStyle/>
          <a:p>
            <a:pPr/>
            <a:r>
              <a:t>Front matter is used to tell Jekyll how a Markdown file should be processed. Source: </a:t>
            </a:r>
            <a:r>
              <a:rPr u="sng">
                <a:solidFill>
                  <a:schemeClr val="accent1"/>
                </a:solidFill>
                <a:hlinkClick r:id="rId3" invalidUrl="" action="" tgtFrame="" tooltip="" history="1" highlightClick="0" endSnd="0"/>
              </a:rPr>
              <a:t>https://jekyllrb.com/docs/frontmatter/</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ph type="sldImg"/>
          </p:nvPr>
        </p:nvSpPr>
        <p:spPr>
          <a:prstGeom prst="rect">
            <a:avLst/>
          </a:prstGeom>
        </p:spPr>
        <p:txBody>
          <a:bodyPr/>
          <a:lstStyle/>
          <a:p>
            <a:pPr/>
          </a:p>
        </p:txBody>
      </p:sp>
      <p:sp>
        <p:nvSpPr>
          <p:cNvPr id="326" name="Shape 326"/>
          <p:cNvSpPr/>
          <p:nvPr>
            <p:ph type="body" sz="quarter" idx="1"/>
          </p:nvPr>
        </p:nvSpPr>
        <p:spPr>
          <a:prstGeom prst="rect">
            <a:avLst/>
          </a:prstGeom>
        </p:spPr>
        <p:txBody>
          <a:bodyPr/>
          <a:lstStyle/>
          <a:p>
            <a:pPr/>
            <a:r>
              <a:t>Front matter is used to tell Jekyll how a Markdown file should be processed. Source: </a:t>
            </a:r>
            <a:r>
              <a:rPr u="sng">
                <a:solidFill>
                  <a:schemeClr val="accent1"/>
                </a:solidFill>
                <a:hlinkClick r:id="rId3" invalidUrl="" action="" tgtFrame="" tooltip="" history="1" highlightClick="0" endSnd="0"/>
              </a:rPr>
              <a:t>https://jekyllrb.com/docs/frontmatter/</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twitter.com/waterproofheart" TargetMode="External"/><Relationship Id="rId3" Type="http://schemas.openxmlformats.org/officeDocument/2006/relationships/hyperlink" Target="http://www.aboutmonica.com" TargetMode="External"/><Relationship Id="rId4"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4"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5"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3"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4"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5"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3"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4"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5"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6"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4"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5"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6"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4"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Monica Powell •  Codeland 2018                                 @waterproofheart •  www.aboutmonica.com"/>
          <p:cNvSpPr txBox="1"/>
          <p:nvPr/>
        </p:nvSpPr>
        <p:spPr>
          <a:xfrm>
            <a:off x="69137" y="9309100"/>
            <a:ext cx="12866526" cy="444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r>
              <a:t>Monica Powell •  Codeland 2018                                 </a:t>
            </a:r>
            <a:r>
              <a:rPr u="sng">
                <a:solidFill>
                  <a:schemeClr val="accent1"/>
                </a:solidFill>
                <a:hlinkClick r:id="rId2" invalidUrl="" action="" tgtFrame="" tooltip="" history="1" highlightClick="0" endSnd="0"/>
              </a:rPr>
              <a:t>@waterproofheart</a:t>
            </a:r>
            <a:r>
              <a:t> •  </a:t>
            </a:r>
            <a:r>
              <a:rPr u="sng">
                <a:solidFill>
                  <a:schemeClr val="accent1"/>
                </a:solidFill>
                <a:hlinkClick r:id="rId3" invalidUrl="" action="" tgtFrame="" tooltip="" history="1" highlightClick="0" endSnd="0"/>
              </a:rPr>
              <a:t>www.aboutmonica.com</a:t>
            </a:r>
            <a:r>
              <a:rPr u="sng">
                <a:solidFill>
                  <a:schemeClr val="accent1"/>
                </a:solidFill>
                <a:hlinkClick r:id="rId3" invalidUrl="" action="" tgtFrame="" tooltip="" history="1" highlightClick="0" endSnd="0"/>
              </a:rPr>
              <a:t> </a:t>
            </a:r>
          </a:p>
        </p:txBody>
      </p:sp>
      <p:pic>
        <p:nvPicPr>
          <p:cNvPr id="85" name="twitter_icon.png" descr="twitter_icon.png"/>
          <p:cNvPicPr>
            <a:picLocks noChangeAspect="1"/>
          </p:cNvPicPr>
          <p:nvPr/>
        </p:nvPicPr>
        <p:blipFill>
          <a:blip r:embed="rId4">
            <a:extLst/>
          </a:blip>
          <a:stretch>
            <a:fillRect/>
          </a:stretch>
        </p:blipFill>
        <p:spPr>
          <a:xfrm>
            <a:off x="6402387" y="9302750"/>
            <a:ext cx="457201" cy="457200"/>
          </a:xfrm>
          <a:prstGeom prst="rect">
            <a:avLst/>
          </a:prstGeom>
          <a:ln w="12700">
            <a:miter lim="400000"/>
          </a:ln>
        </p:spPr>
      </p:pic>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3"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4"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5" name="Title Text"/>
          <p:cNvSpPr txBox="1"/>
          <p:nvPr>
            <p:ph type="title"/>
          </p:nvPr>
        </p:nvSpPr>
        <p:spPr>
          <a:xfrm>
            <a:off x="406400" y="1536700"/>
            <a:ext cx="6299200" cy="723900"/>
          </a:xfrm>
          <a:prstGeom prst="rect">
            <a:avLst/>
          </a:prstGeom>
        </p:spPr>
        <p:txBody>
          <a:bodyPr/>
          <a:lstStyle/>
          <a:p>
            <a:pPr/>
            <a:r>
              <a:t>Title Text</a:t>
            </a:r>
          </a:p>
        </p:txBody>
      </p:sp>
      <p:sp>
        <p:nvSpPr>
          <p:cNvPr id="96"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ruby-lang.org/en/" TargetMode="External"/><Relationship Id="rId3" Type="http://schemas.openxmlformats.org/officeDocument/2006/relationships/hyperlink" Target="https://getbootstrap.com/" TargetMode="External"/><Relationship Id="rId4" Type="http://schemas.openxmlformats.org/officeDocument/2006/relationships/hyperlink" Target="https://zachholman.com" TargetMode="External"/><Relationship Id="rId5" Type="http://schemas.openxmlformats.org/officeDocument/2006/relationships/hyperlink" Target="http://www.datalogues.com" TargetMode="External"/><Relationship Id="rId6" Type="http://schemas.openxmlformats.org/officeDocument/2006/relationships/hyperlink" Target="https://www.chenhuijing.com/"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video" Target="../media/media2.mp4"/><Relationship Id="rId4" Type="http://schemas.microsoft.com/office/2007/relationships/media" Target="../media/media2.mp4"/><Relationship Id="rId5"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git-scm.com/downloads"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mailto:johndoe@example.com"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rubyinstaller.org/"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twitter.com/waterproofheart" TargetMode="External"/><Relationship Id="rId3" Type="http://schemas.openxmlformats.org/officeDocument/2006/relationships/hyperlink" Target="http://www.aboutmonica.com/" TargetMode="External"/><Relationship Id="rId4" Type="http://schemas.openxmlformats.org/officeDocument/2006/relationships/hyperlink" Target="https://niamurrell.com/"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 TargetMode="External"/><Relationship Id="rId3" Type="http://schemas.openxmlformats.org/officeDocument/2006/relationships/hyperlink" Target="https://github.com/M0nica/dactl" TargetMode="External"/><Relationship Id="rId4" Type="http://schemas.openxmlformats.org/officeDocument/2006/relationships/hyperlink" Target="https://github.com/YOUR_USERNAME/dactl" TargetMode="Externa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 TargetMode="External"/><Relationship Id="rId3" Type="http://schemas.openxmlformats.org/officeDocument/2006/relationships/hyperlink" Target="https://github.com/M0nica/dactl" TargetMode="External"/><Relationship Id="rId4" Type="http://schemas.openxmlformats.org/officeDocument/2006/relationships/hyperlink" Target="https://github.com/YOUR_USERNAME/dactl" TargetMode="External"/><Relationship Id="rId5" Type="http://schemas.openxmlformats.org/officeDocument/2006/relationships/image" Target="../media/image1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 TargetMode="External"/><Relationship Id="rId3" Type="http://schemas.openxmlformats.org/officeDocument/2006/relationships/hyperlink" Target="https://github.com/M0nica/dactl" TargetMode="External"/><Relationship Id="rId4" Type="http://schemas.openxmlformats.org/officeDocument/2006/relationships/hyperlink" Target="https://github.com/YOUR_USERNAME/dactl" TargetMode="Externa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127.0.0.1:4000/dactl/" TargetMode="External"/><Relationship Id="rId3" Type="http://schemas.openxmlformats.org/officeDocument/2006/relationships/image" Target="../media/image1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video" Target="../media/media2.mp4"/><Relationship Id="rId3" Type="http://schemas.microsoft.com/office/2007/relationships/media" Target="../media/media2.mp4"/><Relationship Id="rId4" Type="http://schemas.openxmlformats.org/officeDocument/2006/relationships/image" Target="../media/image9.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s://programminghistorian.org/lessons/building-static-sites-with-jekyll-github-pages" TargetMode="Externa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programminghistorian.org/lessons/building-static-sites-with-jekyll-github-pages" TargetMode="Externa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s://programminghistorian.org/lessons/building-static-sites-with-jekyll-github-pages" TargetMode="Externa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s://programminghistorian.org/lessons/building-static-sites-with-jekyll-github-pages" TargetMode="Externa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hyperlink" Target="https://programminghistorian.org/lessons/building-static-sites-with-jekyll-github-pages" TargetMode="Externa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video" Target="../media/media3.mp4"/><Relationship Id="rId3" Type="http://schemas.microsoft.com/office/2007/relationships/media" Target="../media/media3.mp4"/><Relationship Id="rId4" Type="http://schemas.openxmlformats.org/officeDocument/2006/relationships/image" Target="../media/image14.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hyperlink" Target="https://jekyllrb.com/docs/posts/" TargetMode="Externa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hyperlink" Target="http://yaml.org/" TargetMode="External"/><Relationship Id="rId4" Type="http://schemas.openxmlformats.org/officeDocument/2006/relationships/hyperlink" Target="https://jekyllrb.com/docs/frontmatter/" TargetMode="Externa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hyperlink" Target="https://melangue.github.io/dactl/posts/yaml-frontmatter"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hyperlink" Target="https://jekyllrb.com/docs/posts/" TargetMode="Externa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hyperlink" Target="https://markdown-it.github.io/" TargetMode="External"/><Relationship Id="rId4" Type="http://schemas.openxmlformats.org/officeDocument/2006/relationships/hyperlink" Target="https://jekyllrb.com/docs/posts/" TargetMode="External"/><Relationship Id="rId5" Type="http://schemas.openxmlformats.org/officeDocument/2006/relationships/image" Target="../media/image16.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hyperlink" Target="https://markdown-it.github.io/" TargetMode="Externa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22.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hyperlink" Target="http://www.unsplash.com" TargetMode="Externa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about.gitlab.com/2016/06/03/ssg-overview-gitlab-pages-part-1-dynamic-x-static/" TargetMode="Externa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hyperlink" Target="https://fontawesome.com/icons?d=gallery" TargetMode="External"/><Relationship Id="rId4" Type="http://schemas.openxmlformats.org/officeDocument/2006/relationships/image" Target="../media/image25.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hyperlink" Target="https://brandcolors.net/" TargetMode="External"/></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28.png"/><Relationship Id="rId4" Type="http://schemas.openxmlformats.org/officeDocument/2006/relationships/image" Target="../media/image29.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 Id="rId3" Type="http://schemas.openxmlformats.org/officeDocument/2006/relationships/hyperlink" Target="https://jekyllrb.com/docs/posts/" TargetMode="External"/><Relationship Id="rId4" Type="http://schemas.openxmlformats.org/officeDocument/2006/relationships/image" Target="../media/image30.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 Id="rId3" Type="http://schemas.openxmlformats.org/officeDocument/2006/relationships/hyperlink" Target="https://developer.mozilla.org/en-US/docs/Web/CSS/CSS_Colors/Color_picker_tool" TargetMode="External"/><Relationship Id="rId4" Type="http://schemas.openxmlformats.org/officeDocument/2006/relationships/image" Target="../media/image3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programminghistorian.org/lessons/building-static-sites-with-jekyll-github-pages#what-are-static-sites-jekyll-etc--why-might-i-care-" TargetMode="Externa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 Id="rId3" Type="http://schemas.openxmlformats.org/officeDocument/2006/relationships/image" Target="../media/image32.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mailto:monica@AboutMonica.com"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ruby-lang.org/en/" TargetMode="External"/><Relationship Id="rId3" Type="http://schemas.openxmlformats.org/officeDocument/2006/relationships/hyperlink" Target="https://getbootstrap.com/" TargetMode="External"/><Relationship Id="rId4" Type="http://schemas.openxmlformats.org/officeDocument/2006/relationships/hyperlink" Target="https://zachholman.com" TargetMode="External"/><Relationship Id="rId5" Type="http://schemas.openxmlformats.org/officeDocument/2006/relationships/hyperlink" Target="http://www.datalogues.com" TargetMode="External"/><Relationship Id="rId6" Type="http://schemas.openxmlformats.org/officeDocument/2006/relationships/hyperlink" Target="https://www.chenhuijing.com/"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168" name="Writing Working GIF by pamelaespino-original.mp4" descr="Writing Working GIF by pamelaespino-original.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 y="-2161394"/>
            <a:ext cx="13004801" cy="13004801"/>
          </a:xfrm>
          <a:prstGeom prst="rect">
            <a:avLst/>
          </a:prstGeom>
          <a:ln w="12700">
            <a:miter lim="400000"/>
          </a:ln>
        </p:spPr>
      </p:pic>
      <p:sp>
        <p:nvSpPr>
          <p:cNvPr id="169" name="Rectangle"/>
          <p:cNvSpPr/>
          <p:nvPr/>
        </p:nvSpPr>
        <p:spPr>
          <a:xfrm>
            <a:off x="-28433" y="4900209"/>
            <a:ext cx="13344574" cy="349979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70" name="CREATE A BLOG WITH JEKYLL"/>
          <p:cNvSpPr txBox="1"/>
          <p:nvPr>
            <p:ph type="ctrTitle"/>
          </p:nvPr>
        </p:nvSpPr>
        <p:spPr>
          <a:prstGeom prst="rect">
            <a:avLst/>
          </a:prstGeom>
        </p:spPr>
        <p:txBody>
          <a:bodyPr/>
          <a:lstStyle>
            <a:lvl1pPr defTabSz="368045">
              <a:defRPr sz="10710">
                <a:solidFill>
                  <a:srgbClr val="34A5DB"/>
                </a:solidFill>
              </a:defRPr>
            </a:lvl1pPr>
          </a:lstStyle>
          <a:p>
            <a:pPr/>
            <a:r>
              <a:t>CREATE A BLOG WITH JEKYLL</a:t>
            </a:r>
          </a:p>
        </p:txBody>
      </p:sp>
      <p:sp>
        <p:nvSpPr>
          <p:cNvPr id="171" name="cOdeland 2018 | by monica powell"/>
          <p:cNvSpPr txBox="1"/>
          <p:nvPr>
            <p:ph type="subTitle" sz="quarter" idx="1"/>
          </p:nvPr>
        </p:nvSpPr>
        <p:spPr>
          <a:prstGeom prst="rect">
            <a:avLst/>
          </a:prstGeom>
        </p:spPr>
        <p:txBody>
          <a:bodyPr/>
          <a:lstStyle>
            <a:lvl1pPr>
              <a:defRPr>
                <a:solidFill>
                  <a:srgbClr val="68BFB1"/>
                </a:solidFill>
              </a:defRPr>
            </a:lvl1pPr>
          </a:lstStyle>
          <a:p>
            <a:pPr/>
            <a:r>
              <a:t>cOdeland 2018 | by monica powell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1919999" fill="hold"/>
                                        <p:tgtEl>
                                          <p:spTgt spid="168"/>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68"/>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17" name="Create a blog with jekyll"/>
          <p:cNvSpPr txBox="1"/>
          <p:nvPr>
            <p:ph type="body" idx="13"/>
          </p:nvPr>
        </p:nvSpPr>
        <p:spPr>
          <a:prstGeom prst="rect">
            <a:avLst/>
          </a:prstGeom>
        </p:spPr>
        <p:txBody>
          <a:bodyPr/>
          <a:lstStyle/>
          <a:p>
            <a:pPr/>
            <a:r>
              <a:t>Create a blog with jekyll</a:t>
            </a:r>
          </a:p>
        </p:txBody>
      </p:sp>
      <p:sp>
        <p:nvSpPr>
          <p:cNvPr id="218" name="Websites powered by jekyll"/>
          <p:cNvSpPr txBox="1"/>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19" name="Ruby documentation https://www.ruby-lang.org/en/…"/>
          <p:cNvSpPr txBox="1"/>
          <p:nvPr>
            <p:ph type="body" idx="1"/>
          </p:nvPr>
        </p:nvSpPr>
        <p:spPr>
          <a:xfrm>
            <a:off x="406400" y="2791177"/>
            <a:ext cx="12192000" cy="6108701"/>
          </a:xfrm>
          <a:prstGeom prst="rect">
            <a:avLst/>
          </a:prstGeom>
        </p:spPr>
        <p:txBody>
          <a:bodyPr/>
          <a:lstStyle/>
          <a:p>
            <a:pPr marL="422275" indent="-422275" defTabSz="554990">
              <a:spcBef>
                <a:spcPts val="2600"/>
              </a:spcBef>
              <a:defRPr i="1" sz="3230">
                <a:latin typeface="Avenir Next"/>
                <a:ea typeface="Avenir Next"/>
                <a:cs typeface="Avenir Next"/>
                <a:sym typeface="Avenir Next"/>
              </a:defRPr>
            </a:pPr>
          </a:p>
          <a:p>
            <a:pPr marL="422275" indent="-422275" defTabSz="554990">
              <a:spcBef>
                <a:spcPts val="2600"/>
              </a:spcBef>
              <a:defRPr i="1" sz="3230">
                <a:latin typeface="Avenir Next"/>
                <a:ea typeface="Avenir Next"/>
                <a:cs typeface="Avenir Next"/>
                <a:sym typeface="Avenir Next"/>
              </a:defRPr>
            </a:pPr>
            <a:r>
              <a:t>Ruby documentation https://www.ruby-lang.org/en/</a:t>
            </a:r>
          </a:p>
          <a:p>
            <a:pPr marL="422275" indent="-422275" defTabSz="554990">
              <a:spcBef>
                <a:spcPts val="2600"/>
              </a:spcBef>
              <a:defRPr i="1" sz="3230">
                <a:latin typeface="Avenir Next"/>
                <a:ea typeface="Avenir Next"/>
                <a:cs typeface="Avenir Next"/>
                <a:sym typeface="Avenir Next"/>
              </a:defRPr>
            </a:pPr>
            <a:r>
              <a:t>Bootstrap documentation https://getbootstrap.com/</a:t>
            </a:r>
          </a:p>
          <a:p>
            <a:pPr marL="422275" indent="-422275" defTabSz="554990">
              <a:spcBef>
                <a:spcPts val="2600"/>
              </a:spcBef>
              <a:defRPr i="1" sz="3230">
                <a:latin typeface="Avenir Next"/>
                <a:ea typeface="Avenir Next"/>
                <a:cs typeface="Avenir Next"/>
                <a:sym typeface="Avenir Next"/>
              </a:defRPr>
            </a:pPr>
            <a:r>
              <a:t>Blog/Personal Website</a:t>
            </a:r>
          </a:p>
          <a:p>
            <a:pPr marL="422275" indent="-422275" defTabSz="554990">
              <a:spcBef>
                <a:spcPts val="2600"/>
              </a:spcBef>
              <a:defRPr i="1" sz="3230">
                <a:latin typeface="Avenir Next"/>
                <a:ea typeface="Avenir Next"/>
                <a:cs typeface="Avenir Next"/>
                <a:sym typeface="Avenir Next"/>
              </a:defRPr>
            </a:pPr>
            <a:r>
              <a:t>https://zachholman.com</a:t>
            </a:r>
          </a:p>
          <a:p>
            <a:pPr marL="422275" indent="-422275" defTabSz="554990">
              <a:spcBef>
                <a:spcPts val="2600"/>
              </a:spcBef>
              <a:defRPr i="1" sz="3230">
                <a:latin typeface="Avenir Next"/>
                <a:ea typeface="Avenir Next"/>
                <a:cs typeface="Avenir Next"/>
                <a:sym typeface="Avenir Next"/>
              </a:defRPr>
            </a:pPr>
            <a:r>
              <a:t>www.datalogues.com	</a:t>
            </a:r>
          </a:p>
          <a:p>
            <a:pPr marL="422275" indent="-422275" defTabSz="554990">
              <a:spcBef>
                <a:spcPts val="2600"/>
              </a:spcBef>
              <a:defRPr i="1" sz="3230">
                <a:latin typeface="Avenir Next"/>
                <a:ea typeface="Avenir Next"/>
                <a:cs typeface="Avenir Next"/>
                <a:sym typeface="Avenir Next"/>
              </a:defRPr>
            </a:pPr>
            <a:r>
              <a:rPr u="sng">
                <a:solidFill>
                  <a:schemeClr val="accent1"/>
                </a:solidFill>
                <a:hlinkClick r:id="rId2" invalidUrl="" action="" tgtFrame="" tooltip="" history="1" highlightClick="0" endSnd="0"/>
              </a:rPr>
              <a:t>https://www.chenhuijing.com/#%F0%9F%8E%AE</a:t>
            </a:r>
          </a:p>
        </p:txBody>
      </p:sp>
      <p:sp>
        <p:nvSpPr>
          <p:cNvPr id="22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1" name="Screen Shot 2018-04-07 at 2.12.53 PM.png" descr="Screen Shot 2018-04-07 at 2.12.53 PM.png"/>
          <p:cNvPicPr>
            <a:picLocks noChangeAspect="1"/>
          </p:cNvPicPr>
          <p:nvPr/>
        </p:nvPicPr>
        <p:blipFill>
          <a:blip r:embed="rId3">
            <a:extLst/>
          </a:blip>
          <a:stretch>
            <a:fillRect/>
          </a:stretch>
        </p:blipFill>
        <p:spPr>
          <a:xfrm>
            <a:off x="508649" y="2480614"/>
            <a:ext cx="11987502" cy="672982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23" name="Create a blog with jekyll"/>
          <p:cNvSpPr txBox="1"/>
          <p:nvPr>
            <p:ph type="body" idx="13"/>
          </p:nvPr>
        </p:nvSpPr>
        <p:spPr>
          <a:prstGeom prst="rect">
            <a:avLst/>
          </a:prstGeom>
        </p:spPr>
        <p:txBody>
          <a:bodyPr/>
          <a:lstStyle/>
          <a:p>
            <a:pPr/>
            <a:r>
              <a:t>Create a blog with jekyll</a:t>
            </a:r>
          </a:p>
        </p:txBody>
      </p:sp>
      <p:sp>
        <p:nvSpPr>
          <p:cNvPr id="224" name="Websites powered by jekyll"/>
          <p:cNvSpPr txBox="1"/>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25" name="Ruby documentation https://www.ruby-lang.org/en/…"/>
          <p:cNvSpPr txBox="1"/>
          <p:nvPr>
            <p:ph type="body" idx="1"/>
          </p:nvPr>
        </p:nvSpPr>
        <p:spPr>
          <a:xfrm>
            <a:off x="406400" y="2791177"/>
            <a:ext cx="12192000" cy="6108701"/>
          </a:xfrm>
          <a:prstGeom prst="rect">
            <a:avLst/>
          </a:prstGeom>
        </p:spPr>
        <p:txBody>
          <a:bodyPr/>
          <a:lstStyle/>
          <a:p>
            <a:pPr marL="422275" indent="-422275" defTabSz="554990">
              <a:spcBef>
                <a:spcPts val="2600"/>
              </a:spcBef>
              <a:defRPr i="1" sz="3230">
                <a:latin typeface="Avenir Next"/>
                <a:ea typeface="Avenir Next"/>
                <a:cs typeface="Avenir Next"/>
                <a:sym typeface="Avenir Next"/>
              </a:defRPr>
            </a:pPr>
          </a:p>
          <a:p>
            <a:pPr marL="422275" indent="-422275" defTabSz="554990">
              <a:spcBef>
                <a:spcPts val="2600"/>
              </a:spcBef>
              <a:defRPr i="1" sz="3230">
                <a:latin typeface="Avenir Next"/>
                <a:ea typeface="Avenir Next"/>
                <a:cs typeface="Avenir Next"/>
                <a:sym typeface="Avenir Next"/>
              </a:defRPr>
            </a:pPr>
            <a:r>
              <a:t>Ruby documentation https://www.ruby-lang.org/en/</a:t>
            </a:r>
          </a:p>
          <a:p>
            <a:pPr marL="422275" indent="-422275" defTabSz="554990">
              <a:spcBef>
                <a:spcPts val="2600"/>
              </a:spcBef>
              <a:defRPr i="1" sz="3230">
                <a:latin typeface="Avenir Next"/>
                <a:ea typeface="Avenir Next"/>
                <a:cs typeface="Avenir Next"/>
                <a:sym typeface="Avenir Next"/>
              </a:defRPr>
            </a:pPr>
            <a:r>
              <a:t>Bootstrap documentation https://getbootstrap.com/</a:t>
            </a:r>
          </a:p>
          <a:p>
            <a:pPr marL="422275" indent="-422275" defTabSz="554990">
              <a:spcBef>
                <a:spcPts val="2600"/>
              </a:spcBef>
              <a:defRPr i="1" sz="3230">
                <a:latin typeface="Avenir Next"/>
                <a:ea typeface="Avenir Next"/>
                <a:cs typeface="Avenir Next"/>
                <a:sym typeface="Avenir Next"/>
              </a:defRPr>
            </a:pPr>
            <a:r>
              <a:t>Blog/Personal Website</a:t>
            </a:r>
          </a:p>
          <a:p>
            <a:pPr marL="422275" indent="-422275" defTabSz="554990">
              <a:spcBef>
                <a:spcPts val="2600"/>
              </a:spcBef>
              <a:defRPr i="1" sz="3230">
                <a:latin typeface="Avenir Next"/>
                <a:ea typeface="Avenir Next"/>
                <a:cs typeface="Avenir Next"/>
                <a:sym typeface="Avenir Next"/>
              </a:defRPr>
            </a:pPr>
            <a:r>
              <a:t>https://zachholman.com</a:t>
            </a:r>
          </a:p>
          <a:p>
            <a:pPr marL="422275" indent="-422275" defTabSz="554990">
              <a:spcBef>
                <a:spcPts val="2600"/>
              </a:spcBef>
              <a:defRPr i="1" sz="3230">
                <a:latin typeface="Avenir Next"/>
                <a:ea typeface="Avenir Next"/>
                <a:cs typeface="Avenir Next"/>
                <a:sym typeface="Avenir Next"/>
              </a:defRPr>
            </a:pPr>
            <a:r>
              <a:t>www.datalogues.com	</a:t>
            </a:r>
          </a:p>
          <a:p>
            <a:pPr marL="422275" indent="-422275" defTabSz="554990">
              <a:spcBef>
                <a:spcPts val="2600"/>
              </a:spcBef>
              <a:defRPr i="1" sz="3230">
                <a:latin typeface="Avenir Next"/>
                <a:ea typeface="Avenir Next"/>
                <a:cs typeface="Avenir Next"/>
                <a:sym typeface="Avenir Next"/>
              </a:defRPr>
            </a:pPr>
            <a:r>
              <a:rPr u="sng">
                <a:solidFill>
                  <a:schemeClr val="accent1"/>
                </a:solidFill>
                <a:hlinkClick r:id="rId2" invalidUrl="" action="" tgtFrame="" tooltip="" history="1" highlightClick="0" endSnd="0"/>
              </a:rPr>
              <a:t>https://www.chenhuijing.com/#%F0%9F%8E%AE</a:t>
            </a:r>
          </a:p>
        </p:txBody>
      </p:sp>
      <p:sp>
        <p:nvSpPr>
          <p:cNvPr id="22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7" name="Screen Shot 2018-04-07 at 2.13.03 PM.png" descr="Screen Shot 2018-04-07 at 2.13.03 PM.png"/>
          <p:cNvPicPr>
            <a:picLocks noChangeAspect="1"/>
          </p:cNvPicPr>
          <p:nvPr/>
        </p:nvPicPr>
        <p:blipFill>
          <a:blip r:embed="rId3">
            <a:extLst/>
          </a:blip>
          <a:stretch>
            <a:fillRect/>
          </a:stretch>
        </p:blipFill>
        <p:spPr>
          <a:xfrm>
            <a:off x="503846" y="2053905"/>
            <a:ext cx="11997108" cy="725227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29" name="Create a blog with jekyll"/>
          <p:cNvSpPr txBox="1"/>
          <p:nvPr>
            <p:ph type="body" idx="13"/>
          </p:nvPr>
        </p:nvSpPr>
        <p:spPr>
          <a:prstGeom prst="rect">
            <a:avLst/>
          </a:prstGeom>
        </p:spPr>
        <p:txBody>
          <a:bodyPr/>
          <a:lstStyle/>
          <a:p>
            <a:pPr/>
            <a:r>
              <a:t>Create a blog with jekyll</a:t>
            </a:r>
          </a:p>
        </p:txBody>
      </p:sp>
      <p:sp>
        <p:nvSpPr>
          <p:cNvPr id="230" name="Websites powered by jekyll"/>
          <p:cNvSpPr txBox="1"/>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31" name="Ruby documentation https://www.ruby-lang.org/en/…"/>
          <p:cNvSpPr txBox="1"/>
          <p:nvPr>
            <p:ph type="body" idx="1"/>
          </p:nvPr>
        </p:nvSpPr>
        <p:spPr>
          <a:xfrm>
            <a:off x="406400" y="2791177"/>
            <a:ext cx="12192000" cy="6108701"/>
          </a:xfrm>
          <a:prstGeom prst="rect">
            <a:avLst/>
          </a:prstGeom>
        </p:spPr>
        <p:txBody>
          <a:bodyPr/>
          <a:lstStyle/>
          <a:p>
            <a:pPr marL="422275" indent="-422275" defTabSz="554990">
              <a:spcBef>
                <a:spcPts val="2600"/>
              </a:spcBef>
              <a:defRPr i="1" sz="3230">
                <a:latin typeface="Avenir Next"/>
                <a:ea typeface="Avenir Next"/>
                <a:cs typeface="Avenir Next"/>
                <a:sym typeface="Avenir Next"/>
              </a:defRPr>
            </a:pPr>
          </a:p>
          <a:p>
            <a:pPr marL="422275" indent="-422275" defTabSz="554990">
              <a:spcBef>
                <a:spcPts val="2600"/>
              </a:spcBef>
              <a:defRPr i="1" sz="3230">
                <a:latin typeface="Avenir Next"/>
                <a:ea typeface="Avenir Next"/>
                <a:cs typeface="Avenir Next"/>
                <a:sym typeface="Avenir Next"/>
              </a:defRPr>
            </a:pPr>
            <a:r>
              <a:t>Ruby documentation https://www.ruby-lang.org/en/</a:t>
            </a:r>
          </a:p>
          <a:p>
            <a:pPr marL="422275" indent="-422275" defTabSz="554990">
              <a:spcBef>
                <a:spcPts val="2600"/>
              </a:spcBef>
              <a:defRPr i="1" sz="3230">
                <a:latin typeface="Avenir Next"/>
                <a:ea typeface="Avenir Next"/>
                <a:cs typeface="Avenir Next"/>
                <a:sym typeface="Avenir Next"/>
              </a:defRPr>
            </a:pPr>
            <a:r>
              <a:t>Bootstrap documentation https://getbootstrap.com/</a:t>
            </a:r>
          </a:p>
          <a:p>
            <a:pPr marL="422275" indent="-422275" defTabSz="554990">
              <a:spcBef>
                <a:spcPts val="2600"/>
              </a:spcBef>
              <a:defRPr i="1" sz="3230">
                <a:latin typeface="Avenir Next"/>
                <a:ea typeface="Avenir Next"/>
                <a:cs typeface="Avenir Next"/>
                <a:sym typeface="Avenir Next"/>
              </a:defRPr>
            </a:pPr>
            <a:r>
              <a:t>Blog/Personal Website</a:t>
            </a:r>
          </a:p>
          <a:p>
            <a:pPr marL="422275" indent="-422275" defTabSz="554990">
              <a:spcBef>
                <a:spcPts val="2600"/>
              </a:spcBef>
              <a:defRPr i="1" sz="3230">
                <a:latin typeface="Avenir Next"/>
                <a:ea typeface="Avenir Next"/>
                <a:cs typeface="Avenir Next"/>
                <a:sym typeface="Avenir Next"/>
              </a:defRPr>
            </a:pPr>
            <a:r>
              <a:t>https://zachholman.com</a:t>
            </a:r>
          </a:p>
          <a:p>
            <a:pPr marL="422275" indent="-422275" defTabSz="554990">
              <a:spcBef>
                <a:spcPts val="2600"/>
              </a:spcBef>
              <a:defRPr i="1" sz="3230">
                <a:latin typeface="Avenir Next"/>
                <a:ea typeface="Avenir Next"/>
                <a:cs typeface="Avenir Next"/>
                <a:sym typeface="Avenir Next"/>
              </a:defRPr>
            </a:pPr>
            <a:r>
              <a:t>www.datalogues.com	</a:t>
            </a:r>
          </a:p>
          <a:p>
            <a:pPr marL="422275" indent="-422275" defTabSz="554990">
              <a:spcBef>
                <a:spcPts val="2600"/>
              </a:spcBef>
              <a:defRPr i="1" sz="3230">
                <a:latin typeface="Avenir Next"/>
                <a:ea typeface="Avenir Next"/>
                <a:cs typeface="Avenir Next"/>
                <a:sym typeface="Avenir Next"/>
              </a:defRPr>
            </a:pPr>
            <a:r>
              <a:rPr u="sng">
                <a:solidFill>
                  <a:schemeClr val="accent1"/>
                </a:solidFill>
                <a:hlinkClick r:id="rId2" invalidUrl="" action="" tgtFrame="" tooltip="" history="1" highlightClick="0" endSnd="0"/>
              </a:rPr>
              <a:t>https://www.chenhuijing.com/#%F0%9F%8E%AE</a:t>
            </a:r>
          </a:p>
        </p:txBody>
      </p:sp>
      <p:sp>
        <p:nvSpPr>
          <p:cNvPr id="23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3" name="Screen Shot 2018-04-07 at 2.13.12 PM.png" descr="Screen Shot 2018-04-07 at 2.13.12 PM.png"/>
          <p:cNvPicPr>
            <a:picLocks noChangeAspect="1"/>
          </p:cNvPicPr>
          <p:nvPr/>
        </p:nvPicPr>
        <p:blipFill>
          <a:blip r:embed="rId3">
            <a:extLst/>
          </a:blip>
          <a:stretch>
            <a:fillRect/>
          </a:stretch>
        </p:blipFill>
        <p:spPr>
          <a:xfrm>
            <a:off x="406400" y="2274636"/>
            <a:ext cx="11176000" cy="705852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35" name="Create a blog with jekyll"/>
          <p:cNvSpPr txBox="1"/>
          <p:nvPr>
            <p:ph type="body" idx="13"/>
          </p:nvPr>
        </p:nvSpPr>
        <p:spPr>
          <a:prstGeom prst="rect">
            <a:avLst/>
          </a:prstGeom>
        </p:spPr>
        <p:txBody>
          <a:bodyPr/>
          <a:lstStyle/>
          <a:p>
            <a:pPr/>
            <a:r>
              <a:t>Create a blog with jekyll</a:t>
            </a:r>
          </a:p>
        </p:txBody>
      </p:sp>
      <p:sp>
        <p:nvSpPr>
          <p:cNvPr id="236" name="Websites powered by jekyll"/>
          <p:cNvSpPr txBox="1"/>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37" name="Ruby documentation https://www.ruby-lang.org/en/…"/>
          <p:cNvSpPr txBox="1"/>
          <p:nvPr>
            <p:ph type="body" idx="1"/>
          </p:nvPr>
        </p:nvSpPr>
        <p:spPr>
          <a:xfrm>
            <a:off x="406400" y="2791177"/>
            <a:ext cx="12192000" cy="6108701"/>
          </a:xfrm>
          <a:prstGeom prst="rect">
            <a:avLst/>
          </a:prstGeom>
        </p:spPr>
        <p:txBody>
          <a:bodyPr/>
          <a:lstStyle/>
          <a:p>
            <a:pPr marL="422275" indent="-422275" defTabSz="554990">
              <a:spcBef>
                <a:spcPts val="2600"/>
              </a:spcBef>
              <a:defRPr i="1" sz="3230">
                <a:latin typeface="Avenir Next"/>
                <a:ea typeface="Avenir Next"/>
                <a:cs typeface="Avenir Next"/>
                <a:sym typeface="Avenir Next"/>
              </a:defRPr>
            </a:pPr>
          </a:p>
          <a:p>
            <a:pPr marL="422275" indent="-422275" defTabSz="554990">
              <a:spcBef>
                <a:spcPts val="2600"/>
              </a:spcBef>
              <a:defRPr i="1" sz="3230">
                <a:latin typeface="Avenir Next"/>
                <a:ea typeface="Avenir Next"/>
                <a:cs typeface="Avenir Next"/>
                <a:sym typeface="Avenir Next"/>
              </a:defRPr>
            </a:pPr>
            <a:r>
              <a:t>Ruby documentation https://www.ruby-lang.org/en/</a:t>
            </a:r>
          </a:p>
          <a:p>
            <a:pPr marL="422275" indent="-422275" defTabSz="554990">
              <a:spcBef>
                <a:spcPts val="2600"/>
              </a:spcBef>
              <a:defRPr i="1" sz="3230">
                <a:latin typeface="Avenir Next"/>
                <a:ea typeface="Avenir Next"/>
                <a:cs typeface="Avenir Next"/>
                <a:sym typeface="Avenir Next"/>
              </a:defRPr>
            </a:pPr>
            <a:r>
              <a:t>Bootstrap documentation https://getbootstrap.com/</a:t>
            </a:r>
          </a:p>
          <a:p>
            <a:pPr marL="422275" indent="-422275" defTabSz="554990">
              <a:spcBef>
                <a:spcPts val="2600"/>
              </a:spcBef>
              <a:defRPr i="1" sz="3230">
                <a:latin typeface="Avenir Next"/>
                <a:ea typeface="Avenir Next"/>
                <a:cs typeface="Avenir Next"/>
                <a:sym typeface="Avenir Next"/>
              </a:defRPr>
            </a:pPr>
            <a:r>
              <a:t>Blog/Personal Website</a:t>
            </a:r>
          </a:p>
          <a:p>
            <a:pPr marL="422275" indent="-422275" defTabSz="554990">
              <a:spcBef>
                <a:spcPts val="2600"/>
              </a:spcBef>
              <a:defRPr i="1" sz="3230">
                <a:latin typeface="Avenir Next"/>
                <a:ea typeface="Avenir Next"/>
                <a:cs typeface="Avenir Next"/>
                <a:sym typeface="Avenir Next"/>
              </a:defRPr>
            </a:pPr>
            <a:r>
              <a:t>https://zachholman.com</a:t>
            </a:r>
          </a:p>
          <a:p>
            <a:pPr marL="422275" indent="-422275" defTabSz="554990">
              <a:spcBef>
                <a:spcPts val="2600"/>
              </a:spcBef>
              <a:defRPr i="1" sz="3230">
                <a:latin typeface="Avenir Next"/>
                <a:ea typeface="Avenir Next"/>
                <a:cs typeface="Avenir Next"/>
                <a:sym typeface="Avenir Next"/>
              </a:defRPr>
            </a:pPr>
            <a:r>
              <a:t>www.datalogues.com	</a:t>
            </a:r>
          </a:p>
          <a:p>
            <a:pPr marL="422275" indent="-422275" defTabSz="554990">
              <a:spcBef>
                <a:spcPts val="2600"/>
              </a:spcBef>
              <a:defRPr i="1" sz="3230">
                <a:latin typeface="Avenir Next"/>
                <a:ea typeface="Avenir Next"/>
                <a:cs typeface="Avenir Next"/>
                <a:sym typeface="Avenir Next"/>
              </a:defRPr>
            </a:pPr>
            <a:r>
              <a:rPr u="sng">
                <a:solidFill>
                  <a:schemeClr val="accent1"/>
                </a:solidFill>
                <a:hlinkClick r:id="rId2" invalidUrl="" action="" tgtFrame="" tooltip="" history="1" highlightClick="0" endSnd="0"/>
              </a:rPr>
              <a:t>https://www.chenhuijing.com/#%F0%9F%8E%AE</a:t>
            </a:r>
          </a:p>
        </p:txBody>
      </p:sp>
      <p:sp>
        <p:nvSpPr>
          <p:cNvPr id="23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9" name="Screen Shot 2018-04-07 at 2.13.19 PM.png" descr="Screen Shot 2018-04-07 at 2.13.19 PM.png"/>
          <p:cNvPicPr>
            <a:picLocks noChangeAspect="1"/>
          </p:cNvPicPr>
          <p:nvPr/>
        </p:nvPicPr>
        <p:blipFill>
          <a:blip r:embed="rId3">
            <a:extLst/>
          </a:blip>
          <a:stretch>
            <a:fillRect/>
          </a:stretch>
        </p:blipFill>
        <p:spPr>
          <a:xfrm>
            <a:off x="444205" y="2126398"/>
            <a:ext cx="11570774" cy="7188257"/>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41" name="Create a blog with jekyll"/>
          <p:cNvSpPr txBox="1"/>
          <p:nvPr>
            <p:ph type="body" idx="13"/>
          </p:nvPr>
        </p:nvSpPr>
        <p:spPr>
          <a:prstGeom prst="rect">
            <a:avLst/>
          </a:prstGeom>
        </p:spPr>
        <p:txBody>
          <a:bodyPr/>
          <a:lstStyle/>
          <a:p>
            <a:pPr/>
            <a:r>
              <a:t>Create a blog with jekyll</a:t>
            </a:r>
          </a:p>
        </p:txBody>
      </p:sp>
      <p:sp>
        <p:nvSpPr>
          <p:cNvPr id="242" name="Websites powered by jekyll"/>
          <p:cNvSpPr txBox="1"/>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43" name="Documentation Sites…"/>
          <p:cNvSpPr txBox="1"/>
          <p:nvPr>
            <p:ph type="body" idx="1"/>
          </p:nvPr>
        </p:nvSpPr>
        <p:spPr>
          <a:xfrm>
            <a:off x="406400" y="2791177"/>
            <a:ext cx="12192000" cy="6108701"/>
          </a:xfrm>
          <a:prstGeom prst="rect">
            <a:avLst/>
          </a:prstGeom>
        </p:spPr>
        <p:txBody>
          <a:bodyPr/>
          <a:lstStyle/>
          <a:p>
            <a:pPr marL="422275" indent="-422275" defTabSz="554990">
              <a:spcBef>
                <a:spcPts val="2600"/>
              </a:spcBef>
              <a:defRPr sz="3230"/>
            </a:pPr>
            <a:r>
              <a:t>Documentation Sites</a:t>
            </a:r>
          </a:p>
          <a:p>
            <a:pPr lvl="1" marL="844550" indent="-422275" defTabSz="554990">
              <a:spcBef>
                <a:spcPts val="2600"/>
              </a:spcBef>
              <a:defRPr sz="3230"/>
            </a:pPr>
            <a:r>
              <a:t>Ruby </a:t>
            </a:r>
            <a:r>
              <a:rPr u="sng">
                <a:solidFill>
                  <a:schemeClr val="accent1"/>
                </a:solidFill>
                <a:hlinkClick r:id="rId2" invalidUrl="" action="" tgtFrame="" tooltip="" history="1" highlightClick="0" endSnd="0"/>
              </a:rPr>
              <a:t>https://www.ruby-lang.org/en/</a:t>
            </a:r>
          </a:p>
          <a:p>
            <a:pPr lvl="1" marL="844550" indent="-422275" defTabSz="554990">
              <a:spcBef>
                <a:spcPts val="2600"/>
              </a:spcBef>
              <a:defRPr sz="3230"/>
            </a:pPr>
            <a:r>
              <a:t>Bootstrap </a:t>
            </a:r>
            <a:r>
              <a:rPr u="sng">
                <a:solidFill>
                  <a:schemeClr val="accent1"/>
                </a:solidFill>
                <a:hlinkClick r:id="rId3" invalidUrl="" action="" tgtFrame="" tooltip="" history="1" highlightClick="0" endSnd="0"/>
              </a:rPr>
              <a:t>https://getbootstrap.com/</a:t>
            </a:r>
          </a:p>
          <a:p>
            <a:pPr marL="422275" indent="-422275" defTabSz="554990">
              <a:spcBef>
                <a:spcPts val="2600"/>
              </a:spcBef>
              <a:defRPr sz="3230"/>
            </a:pPr>
            <a:r>
              <a:t>Blogs/Personal Websites</a:t>
            </a:r>
          </a:p>
          <a:p>
            <a:pPr lvl="1" marL="844550" indent="-422275" defTabSz="554990">
              <a:spcBef>
                <a:spcPts val="2600"/>
              </a:spcBef>
              <a:defRPr sz="3230"/>
            </a:pPr>
            <a:r>
              <a:rPr u="sng">
                <a:solidFill>
                  <a:schemeClr val="accent1"/>
                </a:solidFill>
                <a:hlinkClick r:id="rId4" invalidUrl="" action="" tgtFrame="" tooltip="" history="1" highlightClick="0" endSnd="0"/>
              </a:rPr>
              <a:t>https://zachholman.com</a:t>
            </a:r>
          </a:p>
          <a:p>
            <a:pPr lvl="1" marL="844550" indent="-422275" defTabSz="554990">
              <a:spcBef>
                <a:spcPts val="2600"/>
              </a:spcBef>
              <a:defRPr sz="3230"/>
            </a:pPr>
            <a:r>
              <a:rPr u="sng">
                <a:solidFill>
                  <a:schemeClr val="accent1"/>
                </a:solidFill>
                <a:hlinkClick r:id="rId5" invalidUrl="" action="" tgtFrame="" tooltip="" history="1" highlightClick="0" endSnd="0"/>
              </a:rPr>
              <a:t>www.datalogues.com</a:t>
            </a:r>
            <a:r>
              <a:t>	(Monica’s blog!)</a:t>
            </a:r>
          </a:p>
          <a:p>
            <a:pPr lvl="1" marL="844550" indent="-422275" defTabSz="554990">
              <a:spcBef>
                <a:spcPts val="2600"/>
              </a:spcBef>
              <a:defRPr sz="3230"/>
            </a:pPr>
            <a:r>
              <a:rPr u="sng">
                <a:solidFill>
                  <a:schemeClr val="accent1"/>
                </a:solidFill>
                <a:hlinkClick r:id="rId6" invalidUrl="" action="" tgtFrame="" tooltip="" history="1" highlightClick="0" endSnd="0"/>
              </a:rPr>
              <a:t>https://www.chenhuijing.com/</a:t>
            </a:r>
          </a:p>
        </p:txBody>
      </p:sp>
      <p:sp>
        <p:nvSpPr>
          <p:cNvPr id="24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246" name="Confused The Simpsons GIF-original.mp4" descr="Confused The Simpsons GIF-original.mp4"/>
          <p:cNvPicPr>
            <a:picLocks noChangeAspect="0"/>
          </p:cNvPicPr>
          <p:nvPr>
            <a:videoFile r:link="rId3"/>
            <p:extLst>
              <p:ext uri="{DAA4B4D4-6D71-4841-9C94-3DE7FCFB9230}">
                <p14:media xmlns:p14="http://schemas.microsoft.com/office/powerpoint/2010/main" r:embed="rId4"/>
              </p:ext>
            </p:extLst>
          </p:nvPr>
        </p:nvPicPr>
        <p:blipFill>
          <a:blip r:embed="rId5">
            <a:extLst/>
          </a:blip>
          <a:stretch>
            <a:fillRect/>
          </a:stretch>
        </p:blipFill>
        <p:spPr>
          <a:xfrm>
            <a:off x="-31929" y="-34709"/>
            <a:ext cx="13004801" cy="9753601"/>
          </a:xfrm>
          <a:prstGeom prst="rect">
            <a:avLst/>
          </a:prstGeom>
          <a:ln w="12700">
            <a:miter lim="400000"/>
          </a:ln>
        </p:spPr>
      </p:pic>
      <p:sp>
        <p:nvSpPr>
          <p:cNvPr id="247" name="INSTALLATION FEST"/>
          <p:cNvSpPr txBox="1"/>
          <p:nvPr>
            <p:ph type="title"/>
          </p:nvPr>
        </p:nvSpPr>
        <p:spPr>
          <a:prstGeom prst="rect">
            <a:avLst/>
          </a:prstGeom>
        </p:spPr>
        <p:txBody>
          <a:bodyPr/>
          <a:lstStyle>
            <a:lvl1pPr>
              <a:defRPr>
                <a:solidFill>
                  <a:srgbClr val="FFFFFF"/>
                </a:solidFill>
              </a:defRPr>
            </a:lvl1pPr>
          </a:lstStyle>
          <a:p>
            <a:pPr/>
            <a:r>
              <a:t>INSTALLATION FEST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500000" fill="hold"/>
                                        <p:tgtEl>
                                          <p:spTgt spid="246"/>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46"/>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51" name="Create a blog with jekyll"/>
          <p:cNvSpPr txBox="1"/>
          <p:nvPr>
            <p:ph type="body" idx="13"/>
          </p:nvPr>
        </p:nvSpPr>
        <p:spPr>
          <a:prstGeom prst="rect">
            <a:avLst/>
          </a:prstGeom>
        </p:spPr>
        <p:txBody>
          <a:bodyPr/>
          <a:lstStyle/>
          <a:p>
            <a:pPr/>
            <a:r>
              <a:t>Create a blog with jekyll</a:t>
            </a:r>
          </a:p>
        </p:txBody>
      </p:sp>
      <p:sp>
        <p:nvSpPr>
          <p:cNvPr id="252"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53" name="Open Command Line…"/>
          <p:cNvSpPr txBox="1"/>
          <p:nvPr>
            <p:ph type="body" idx="1"/>
          </p:nvPr>
        </p:nvSpPr>
        <p:spPr>
          <a:xfrm>
            <a:off x="406400" y="2791177"/>
            <a:ext cx="12192000" cy="6108701"/>
          </a:xfrm>
          <a:prstGeom prst="rect">
            <a:avLst/>
          </a:prstGeom>
        </p:spPr>
        <p:txBody>
          <a:bodyPr/>
          <a:lstStyle/>
          <a:p>
            <a:pPr marL="660400" indent="-660400">
              <a:buClrTx/>
              <a:buSzPct val="100000"/>
              <a:buFontTx/>
              <a:buAutoNum type="arabicPeriod" startAt="1"/>
            </a:pPr>
            <a:r>
              <a:t>Open Command Line</a:t>
            </a:r>
          </a:p>
          <a:p>
            <a:pPr marL="660400" indent="-660400">
              <a:buClrTx/>
              <a:buSzPct val="100000"/>
              <a:buFontTx/>
              <a:buAutoNum type="arabicPeriod" startAt="1"/>
            </a:pPr>
            <a:r>
              <a:t>Install git from </a:t>
            </a:r>
            <a:r>
              <a:rPr u="sng">
                <a:solidFill>
                  <a:schemeClr val="accent1"/>
                </a:solidFill>
                <a:hlinkClick r:id="rId3" invalidUrl="" action="" tgtFrame="" tooltip="" history="1" highlightClick="0" endSnd="0"/>
              </a:rPr>
              <a:t>https://git-scm.com/downloads</a:t>
            </a:r>
          </a:p>
          <a:p>
            <a:pPr marL="660400" indent="-660400">
              <a:buClrTx/>
              <a:buSzPct val="100000"/>
              <a:buFontTx/>
              <a:buAutoNum type="arabicPeriod" startAt="1"/>
              <a:defRPr i="1">
                <a:latin typeface="Avenir Next"/>
                <a:ea typeface="Avenir Next"/>
                <a:cs typeface="Avenir Next"/>
                <a:sym typeface="Avenir Next"/>
              </a:defRPr>
            </a:pPr>
            <a:r>
              <a:rPr i="0">
                <a:latin typeface="Avenir Next Medium"/>
                <a:ea typeface="Avenir Next Medium"/>
                <a:cs typeface="Avenir Next Medium"/>
                <a:sym typeface="Avenir Next Medium"/>
              </a:rPr>
              <a:t>Confirm installation by running: </a:t>
            </a:r>
          </a:p>
          <a:p>
            <a:pPr marL="405279" indent="-405279" defTabSz="457200">
              <a:spcBef>
                <a:spcPts val="0"/>
              </a:spcBef>
              <a:buChar char="‣"/>
              <a:defRPr sz="2800">
                <a:solidFill>
                  <a:srgbClr val="333344"/>
                </a:solidFill>
                <a:latin typeface="Monaco"/>
                <a:ea typeface="Monaco"/>
                <a:cs typeface="Monaco"/>
                <a:sym typeface="Monaco"/>
              </a:defRPr>
            </a:pPr>
            <a:r>
              <a:t>$ git —</a:t>
            </a:r>
            <a:r>
              <a:rPr>
                <a:solidFill>
                  <a:srgbClr val="3B5BB5"/>
                </a:solidFill>
              </a:rPr>
              <a:t>version</a:t>
            </a:r>
          </a:p>
        </p:txBody>
      </p:sp>
      <p:sp>
        <p:nvSpPr>
          <p:cNvPr id="25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58" name="Create a blog with jekyll"/>
          <p:cNvSpPr txBox="1"/>
          <p:nvPr>
            <p:ph type="body" idx="13"/>
          </p:nvPr>
        </p:nvSpPr>
        <p:spPr>
          <a:prstGeom prst="rect">
            <a:avLst/>
          </a:prstGeom>
        </p:spPr>
        <p:txBody>
          <a:bodyPr/>
          <a:lstStyle/>
          <a:p>
            <a:pPr/>
            <a:r>
              <a:t>Create a blog with jekyll</a:t>
            </a:r>
          </a:p>
        </p:txBody>
      </p:sp>
      <p:sp>
        <p:nvSpPr>
          <p:cNvPr id="259"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60" name="Configure git with your name and e-mail address.…"/>
          <p:cNvSpPr txBox="1"/>
          <p:nvPr>
            <p:ph type="body" idx="1"/>
          </p:nvPr>
        </p:nvSpPr>
        <p:spPr>
          <a:xfrm>
            <a:off x="406400" y="2791177"/>
            <a:ext cx="12192000" cy="6108701"/>
          </a:xfrm>
          <a:prstGeom prst="rect">
            <a:avLst/>
          </a:prstGeom>
        </p:spPr>
        <p:txBody>
          <a:bodyPr/>
          <a:lstStyle/>
          <a:p>
            <a:pPr/>
            <a:r>
              <a:t>Configure git with </a:t>
            </a:r>
            <a:r>
              <a:rPr b="1">
                <a:solidFill>
                  <a:schemeClr val="accent1">
                    <a:hueOff val="262910"/>
                    <a:satOff val="3867"/>
                    <a:lumOff val="-18039"/>
                  </a:schemeClr>
                </a:solidFill>
                <a:latin typeface="Avenir Next"/>
                <a:ea typeface="Avenir Next"/>
                <a:cs typeface="Avenir Next"/>
                <a:sym typeface="Avenir Next"/>
              </a:rPr>
              <a:t>your</a:t>
            </a:r>
            <a:r>
              <a:rPr b="1">
                <a:latin typeface="Avenir Next"/>
                <a:ea typeface="Avenir Next"/>
                <a:cs typeface="Avenir Next"/>
                <a:sym typeface="Avenir Next"/>
              </a:rPr>
              <a:t> </a:t>
            </a:r>
            <a:r>
              <a:t>name and e-mail address.</a:t>
            </a:r>
          </a:p>
          <a:p>
            <a:pPr marL="0" indent="0" defTabSz="457200">
              <a:spcBef>
                <a:spcPts val="0"/>
              </a:spcBef>
              <a:buClrTx/>
              <a:buSzTx/>
              <a:buFontTx/>
              <a:buNone/>
              <a:defRPr sz="2800">
                <a:solidFill>
                  <a:srgbClr val="8C868F"/>
                </a:solidFill>
                <a:latin typeface="Monaco"/>
                <a:ea typeface="Monaco"/>
                <a:cs typeface="Monaco"/>
                <a:sym typeface="Monaco"/>
              </a:defRPr>
            </a:pPr>
            <a:r>
              <a:rPr>
                <a:solidFill>
                  <a:srgbClr val="333344"/>
                </a:solidFill>
              </a:rPr>
              <a:t>$ git config </a:t>
            </a:r>
            <a:r>
              <a:t>--global user.name "John Doe"</a:t>
            </a:r>
            <a:endParaRPr>
              <a:solidFill>
                <a:srgbClr val="333344"/>
              </a:solidFill>
            </a:endParaRPr>
          </a:p>
          <a:p>
            <a:pPr marL="0" indent="0" defTabSz="457200">
              <a:spcBef>
                <a:spcPts val="0"/>
              </a:spcBef>
              <a:buClrTx/>
              <a:buSzTx/>
              <a:buFontTx/>
              <a:buNone/>
              <a:defRPr sz="2800">
                <a:solidFill>
                  <a:srgbClr val="8C868F"/>
                </a:solidFill>
                <a:latin typeface="Monaco"/>
                <a:ea typeface="Monaco"/>
                <a:cs typeface="Monaco"/>
                <a:sym typeface="Monaco"/>
              </a:defRPr>
            </a:pPr>
            <a:r>
              <a:rPr>
                <a:solidFill>
                  <a:srgbClr val="333344"/>
                </a:solidFill>
              </a:rPr>
              <a:t>$ git config </a:t>
            </a:r>
            <a:r>
              <a:t>--global user.email </a:t>
            </a:r>
            <a:r>
              <a:rPr u="sng">
                <a:solidFill>
                  <a:schemeClr val="accent1"/>
                </a:solidFill>
                <a:hlinkClick r:id="rId3" invalidUrl="" action="" tgtFrame="" tooltip="" history="1" highlightClick="0" endSnd="0"/>
              </a:rPr>
              <a:t>johndoe@example.com</a:t>
            </a:r>
          </a:p>
          <a:p>
            <a:pPr marL="0" indent="0" defTabSz="457200">
              <a:spcBef>
                <a:spcPts val="0"/>
              </a:spcBef>
              <a:buClrTx/>
              <a:buSzTx/>
              <a:buFontTx/>
              <a:buNone/>
              <a:defRPr sz="2800">
                <a:solidFill>
                  <a:srgbClr val="8C868F"/>
                </a:solidFill>
                <a:latin typeface="Monaco"/>
                <a:ea typeface="Monaco"/>
                <a:cs typeface="Monaco"/>
                <a:sym typeface="Monaco"/>
              </a:defRPr>
            </a:pPr>
          </a:p>
          <a:p>
            <a:pPr marL="0" indent="0" defTabSz="457200">
              <a:spcBef>
                <a:spcPts val="0"/>
              </a:spcBef>
              <a:buClrTx/>
              <a:buSzTx/>
              <a:buFontTx/>
              <a:buNone/>
              <a:defRPr sz="2800">
                <a:solidFill>
                  <a:srgbClr val="8C868F"/>
                </a:solidFill>
                <a:latin typeface="Monaco"/>
                <a:ea typeface="Monaco"/>
                <a:cs typeface="Monaco"/>
                <a:sym typeface="Monaco"/>
              </a:defRPr>
            </a:pPr>
          </a:p>
          <a:p>
            <a:pPr marL="0" indent="0" defTabSz="457200">
              <a:spcBef>
                <a:spcPts val="0"/>
              </a:spcBef>
              <a:buClrTx/>
              <a:buSzTx/>
              <a:buFontTx/>
              <a:buNone/>
              <a:defRPr sz="2800">
                <a:solidFill>
                  <a:srgbClr val="8C868F"/>
                </a:solidFill>
                <a:latin typeface="Monaco"/>
                <a:ea typeface="Monaco"/>
                <a:cs typeface="Monaco"/>
                <a:sym typeface="Monaco"/>
              </a:defRPr>
            </a:pPr>
            <a:r>
              <a:t>Use the same e-mail that is associated with your GitHub account. </a:t>
            </a:r>
          </a:p>
          <a:p>
            <a:pPr marL="0" indent="0" defTabSz="457200">
              <a:spcBef>
                <a:spcPts val="0"/>
              </a:spcBef>
              <a:buClrTx/>
              <a:buSzTx/>
              <a:buFontTx/>
              <a:buNone/>
              <a:defRPr sz="2800">
                <a:solidFill>
                  <a:srgbClr val="8C868F"/>
                </a:solidFill>
                <a:latin typeface="Monaco"/>
                <a:ea typeface="Monaco"/>
                <a:cs typeface="Monaco"/>
                <a:sym typeface="Monaco"/>
              </a:defRPr>
            </a:pPr>
          </a:p>
        </p:txBody>
      </p:sp>
      <p:sp>
        <p:nvSpPr>
          <p:cNvPr id="26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65" name="Create a blog with jekyll"/>
          <p:cNvSpPr txBox="1"/>
          <p:nvPr>
            <p:ph type="body" idx="13"/>
          </p:nvPr>
        </p:nvSpPr>
        <p:spPr>
          <a:prstGeom prst="rect">
            <a:avLst/>
          </a:prstGeom>
        </p:spPr>
        <p:txBody>
          <a:bodyPr/>
          <a:lstStyle/>
          <a:p>
            <a:pPr/>
            <a:r>
              <a:t>Create a blog with jekyll</a:t>
            </a:r>
          </a:p>
        </p:txBody>
      </p:sp>
      <p:sp>
        <p:nvSpPr>
          <p:cNvPr id="266"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67" name="Install Ruby…"/>
          <p:cNvSpPr txBox="1"/>
          <p:nvPr>
            <p:ph type="body" idx="1"/>
          </p:nvPr>
        </p:nvSpPr>
        <p:spPr>
          <a:xfrm>
            <a:off x="406400" y="2791177"/>
            <a:ext cx="12192000" cy="6108701"/>
          </a:xfrm>
          <a:prstGeom prst="rect">
            <a:avLst/>
          </a:prstGeom>
        </p:spPr>
        <p:txBody>
          <a:bodyPr/>
          <a:lstStyle/>
          <a:p>
            <a:pPr marL="408940" indent="-408940" defTabSz="537463">
              <a:spcBef>
                <a:spcPts val="2500"/>
              </a:spcBef>
              <a:defRPr sz="3128"/>
            </a:pPr>
            <a:r>
              <a:t>Install Ruby </a:t>
            </a:r>
          </a:p>
          <a:p>
            <a:pPr marL="408940" indent="-408940" defTabSz="537463">
              <a:spcBef>
                <a:spcPts val="2500"/>
              </a:spcBef>
              <a:defRPr sz="3128"/>
            </a:pPr>
            <a:r>
              <a:t>On Windows:</a:t>
            </a:r>
          </a:p>
          <a:p>
            <a:pPr lvl="1" marL="817880" indent="-408940" defTabSz="537463">
              <a:spcBef>
                <a:spcPts val="2500"/>
              </a:spcBef>
              <a:defRPr sz="3128"/>
            </a:pPr>
            <a:r>
              <a:t>Use </a:t>
            </a:r>
            <a:r>
              <a:rPr u="sng">
                <a:solidFill>
                  <a:schemeClr val="accent1"/>
                </a:solidFill>
                <a:hlinkClick r:id="rId3" invalidUrl="" action="" tgtFrame="" tooltip="" history="1" highlightClick="0" endSnd="0"/>
              </a:rPr>
              <a:t>RubyInstaller</a:t>
            </a:r>
            <a:r>
              <a:t> </a:t>
            </a:r>
          </a:p>
          <a:p>
            <a:pPr marL="408940" indent="-408940" defTabSz="537463">
              <a:spcBef>
                <a:spcPts val="2500"/>
              </a:spcBef>
              <a:defRPr sz="3128"/>
            </a:pPr>
            <a:r>
              <a:t>On Mac:</a:t>
            </a:r>
          </a:p>
          <a:p>
            <a:pPr lvl="1" marL="817880" indent="-408940" defTabSz="537463">
              <a:spcBef>
                <a:spcPts val="2500"/>
              </a:spcBef>
              <a:defRPr sz="3128"/>
            </a:pPr>
            <a:r>
              <a:t>By default Ruby may be installed depending on OS. If not:</a:t>
            </a:r>
          </a:p>
          <a:p>
            <a:pPr lvl="6" marL="0" indent="1261872" defTabSz="420623">
              <a:spcBef>
                <a:spcPts val="0"/>
              </a:spcBef>
              <a:buClrTx/>
              <a:buSzTx/>
              <a:buFontTx/>
              <a:buNone/>
              <a:defRPr sz="2576">
                <a:solidFill>
                  <a:srgbClr val="333344"/>
                </a:solidFill>
                <a:latin typeface="Monaco"/>
                <a:ea typeface="Monaco"/>
                <a:cs typeface="Monaco"/>
                <a:sym typeface="Monaco"/>
              </a:defRPr>
            </a:pPr>
            <a:r>
              <a:t>$ brew install ruby</a:t>
            </a:r>
          </a:p>
          <a:p>
            <a:pPr marL="0" indent="0" defTabSz="420623">
              <a:spcBef>
                <a:spcPts val="0"/>
              </a:spcBef>
              <a:buClrTx/>
              <a:buSzTx/>
              <a:buFontTx/>
              <a:buNone/>
              <a:defRPr sz="2576">
                <a:solidFill>
                  <a:srgbClr val="333344"/>
                </a:solidFill>
                <a:latin typeface="Monaco"/>
                <a:ea typeface="Monaco"/>
                <a:cs typeface="Monaco"/>
                <a:sym typeface="Monaco"/>
              </a:defRPr>
            </a:pPr>
          </a:p>
          <a:p>
            <a:pPr marL="0" indent="0" defTabSz="420623">
              <a:spcBef>
                <a:spcPts val="0"/>
              </a:spcBef>
              <a:buClrTx/>
              <a:buSzTx/>
              <a:buFontTx/>
              <a:buNone/>
              <a:defRPr sz="2576">
                <a:solidFill>
                  <a:srgbClr val="333344"/>
                </a:solidFill>
                <a:latin typeface="Monaco"/>
                <a:ea typeface="Monaco"/>
                <a:cs typeface="Monaco"/>
                <a:sym typeface="Monaco"/>
              </a:defRPr>
            </a:pPr>
          </a:p>
        </p:txBody>
      </p:sp>
      <p:sp>
        <p:nvSpPr>
          <p:cNvPr id="26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72" name="Create a blog with jekyll"/>
          <p:cNvSpPr txBox="1"/>
          <p:nvPr>
            <p:ph type="body" idx="13"/>
          </p:nvPr>
        </p:nvSpPr>
        <p:spPr>
          <a:prstGeom prst="rect">
            <a:avLst/>
          </a:prstGeom>
        </p:spPr>
        <p:txBody>
          <a:bodyPr/>
          <a:lstStyle/>
          <a:p>
            <a:pPr/>
            <a:r>
              <a:t>Create a blog with jekyll</a:t>
            </a:r>
          </a:p>
        </p:txBody>
      </p:sp>
      <p:sp>
        <p:nvSpPr>
          <p:cNvPr id="273"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74" name="Install Ruby  and check that version is great than 2.4.1…"/>
          <p:cNvSpPr txBox="1"/>
          <p:nvPr>
            <p:ph type="body" idx="1"/>
          </p:nvPr>
        </p:nvSpPr>
        <p:spPr>
          <a:xfrm>
            <a:off x="406400" y="2791177"/>
            <a:ext cx="12192000" cy="6108701"/>
          </a:xfrm>
          <a:prstGeom prst="rect">
            <a:avLst/>
          </a:prstGeom>
        </p:spPr>
        <p:txBody>
          <a:bodyPr/>
          <a:lstStyle/>
          <a:p>
            <a:pPr/>
            <a:r>
              <a:t>Install Ruby  and check that version is great than 2.4.1</a:t>
            </a:r>
          </a:p>
          <a:p>
            <a:pPr marL="0" indent="0" defTabSz="457200">
              <a:lnSpc>
                <a:spcPts val="5600"/>
              </a:lnSpc>
              <a:spcBef>
                <a:spcPts val="0"/>
              </a:spcBef>
              <a:buClrTx/>
              <a:buSzTx/>
              <a:buFontTx/>
              <a:buNone/>
              <a:defRPr sz="3500">
                <a:solidFill>
                  <a:srgbClr val="000000"/>
                </a:solidFill>
                <a:latin typeface="Courier"/>
                <a:ea typeface="Courier"/>
                <a:cs typeface="Courier"/>
                <a:sym typeface="Courier"/>
              </a:defRPr>
            </a:pPr>
            <a:r>
              <a:t>Ruby -v </a:t>
            </a:r>
          </a:p>
          <a:p>
            <a:pPr marL="0" indent="0" defTabSz="457200">
              <a:lnSpc>
                <a:spcPts val="4200"/>
              </a:lnSpc>
              <a:spcBef>
                <a:spcPts val="0"/>
              </a:spcBef>
              <a:buClrTx/>
              <a:buSzTx/>
              <a:buFontTx/>
              <a:buNone/>
              <a:defRPr sz="2400">
                <a:solidFill>
                  <a:srgbClr val="000000"/>
                </a:solidFill>
                <a:latin typeface="Courier"/>
                <a:ea typeface="Courier"/>
                <a:cs typeface="Courier"/>
                <a:sym typeface="Courier"/>
              </a:defRPr>
            </a:pPr>
          </a:p>
          <a:p>
            <a:pPr marL="0" indent="0" defTabSz="457200">
              <a:lnSpc>
                <a:spcPts val="4200"/>
              </a:lnSpc>
              <a:spcBef>
                <a:spcPts val="0"/>
              </a:spcBef>
              <a:buClrTx/>
              <a:buSzTx/>
              <a:buFontTx/>
              <a:buNone/>
              <a:defRPr sz="2400">
                <a:solidFill>
                  <a:srgbClr val="000000"/>
                </a:solidFill>
                <a:latin typeface="Courier"/>
                <a:ea typeface="Courier"/>
                <a:cs typeface="Courier"/>
                <a:sym typeface="Courier"/>
              </a:defRPr>
            </a:pPr>
          </a:p>
          <a:p>
            <a:pPr/>
            <a:r>
              <a:t>If not install the latest version of Ruby:</a:t>
            </a:r>
          </a:p>
          <a:p>
            <a:pPr marL="0" indent="0" defTabSz="457200">
              <a:lnSpc>
                <a:spcPts val="5600"/>
              </a:lnSpc>
              <a:spcBef>
                <a:spcPts val="0"/>
              </a:spcBef>
              <a:buClrTx/>
              <a:buSzTx/>
              <a:buFontTx/>
              <a:buNone/>
              <a:defRPr sz="3500">
                <a:solidFill>
                  <a:srgbClr val="000000"/>
                </a:solidFill>
                <a:latin typeface="Courier"/>
                <a:ea typeface="Courier"/>
                <a:cs typeface="Courier"/>
                <a:sym typeface="Courier"/>
              </a:defRPr>
            </a:pPr>
            <a:r>
              <a:t>rvm install ruby-2.5.1</a:t>
            </a:r>
          </a:p>
          <a:p>
            <a:pPr/>
          </a:p>
          <a:p>
            <a:pPr marL="0" indent="0" defTabSz="457200">
              <a:lnSpc>
                <a:spcPts val="2800"/>
              </a:lnSpc>
              <a:spcBef>
                <a:spcPts val="0"/>
              </a:spcBef>
              <a:buClrTx/>
              <a:buSzTx/>
              <a:buFontTx/>
              <a:buNone/>
              <a:defRPr sz="1200">
                <a:solidFill>
                  <a:srgbClr val="000000"/>
                </a:solidFill>
                <a:latin typeface="Courier"/>
                <a:ea typeface="Courier"/>
                <a:cs typeface="Courier"/>
                <a:sym typeface="Courier"/>
              </a:defRPr>
            </a:pPr>
          </a:p>
          <a:p>
            <a:pPr marL="156882" indent="-156882" defTabSz="457200">
              <a:lnSpc>
                <a:spcPts val="2800"/>
              </a:lnSpc>
              <a:spcBef>
                <a:spcPts val="0"/>
              </a:spcBef>
              <a:defRPr sz="1200">
                <a:solidFill>
                  <a:srgbClr val="000000"/>
                </a:solidFill>
                <a:latin typeface="Courier"/>
                <a:ea typeface="Courier"/>
                <a:cs typeface="Courier"/>
                <a:sym typeface="Courier"/>
              </a:defRPr>
            </a:pPr>
          </a:p>
          <a:p>
            <a:pPr marL="0" indent="0" defTabSz="457200">
              <a:lnSpc>
                <a:spcPts val="2800"/>
              </a:lnSpc>
              <a:spcBef>
                <a:spcPts val="0"/>
              </a:spcBef>
              <a:buClrTx/>
              <a:buSzTx/>
              <a:buFontTx/>
              <a:buNone/>
              <a:defRPr sz="1200">
                <a:solidFill>
                  <a:srgbClr val="000000"/>
                </a:solidFill>
                <a:latin typeface="Courier"/>
                <a:ea typeface="Courier"/>
                <a:cs typeface="Courier"/>
                <a:sym typeface="Courier"/>
              </a:defRPr>
            </a:pPr>
          </a:p>
        </p:txBody>
      </p:sp>
      <p:sp>
        <p:nvSpPr>
          <p:cNvPr id="27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73" name="Create a blog with jekyll"/>
          <p:cNvSpPr txBox="1"/>
          <p:nvPr>
            <p:ph type="body" idx="13"/>
          </p:nvPr>
        </p:nvSpPr>
        <p:spPr>
          <a:prstGeom prst="rect">
            <a:avLst/>
          </a:prstGeom>
        </p:spPr>
        <p:txBody>
          <a:bodyPr/>
          <a:lstStyle/>
          <a:p>
            <a:pPr/>
            <a:r>
              <a:t>Create a blog with jekyll</a:t>
            </a:r>
          </a:p>
        </p:txBody>
      </p:sp>
      <p:sp>
        <p:nvSpPr>
          <p:cNvPr id="174" name="about us!"/>
          <p:cNvSpPr txBox="1"/>
          <p:nvPr>
            <p:ph type="title"/>
          </p:nvPr>
        </p:nvSpPr>
        <p:spPr>
          <a:prstGeom prst="rect">
            <a:avLst/>
          </a:prstGeom>
        </p:spPr>
        <p:txBody>
          <a:bodyPr/>
          <a:lstStyle>
            <a:lvl1pPr defTabSz="467359">
              <a:spcBef>
                <a:spcPts val="2200"/>
              </a:spcBef>
              <a:defRPr sz="4800"/>
            </a:lvl1pPr>
          </a:lstStyle>
          <a:p>
            <a:pPr/>
            <a:r>
              <a:t>about us!</a:t>
            </a:r>
          </a:p>
        </p:txBody>
      </p:sp>
      <p:sp>
        <p:nvSpPr>
          <p:cNvPr id="175" name="Monica Powell, long-time #CodeNewbie!  I currently lead e-mail marketing at Jopwell and periodically write for FreeCodeCamp, Hacker Noon and Code Like A Girl.…"/>
          <p:cNvSpPr txBox="1"/>
          <p:nvPr>
            <p:ph type="body" idx="1"/>
          </p:nvPr>
        </p:nvSpPr>
        <p:spPr>
          <a:xfrm>
            <a:off x="406400" y="2749550"/>
            <a:ext cx="12192000" cy="6108700"/>
          </a:xfrm>
          <a:prstGeom prst="rect">
            <a:avLst/>
          </a:prstGeom>
        </p:spPr>
        <p:txBody>
          <a:bodyPr numCol="2" spcCol="609600"/>
          <a:lstStyle/>
          <a:p>
            <a:pPr marL="0" indent="0">
              <a:buClrTx/>
              <a:buSzTx/>
              <a:buFontTx/>
              <a:buNone/>
              <a:defRPr sz="3000"/>
            </a:pPr>
            <a:r>
              <a:rPr>
                <a:solidFill>
                  <a:schemeClr val="accent1"/>
                </a:solidFill>
              </a:rPr>
              <a:t>Monica Powell,</a:t>
            </a:r>
            <a:r>
              <a:t> long-time #CodeNewbie!  I currently lead e-mail marketing at Jopwell and periodically write for FreeCodeCamp, Hacker Noon and Code Like A Girl.</a:t>
            </a:r>
          </a:p>
          <a:p>
            <a:pPr marL="0" indent="0">
              <a:buClrTx/>
              <a:buSzTx/>
              <a:buFontTx/>
              <a:buNone/>
              <a:defRPr sz="3000"/>
            </a:pPr>
            <a:r>
              <a:t>👋🏾 Twitter: </a:t>
            </a:r>
            <a:r>
              <a:rPr u="sng">
                <a:solidFill>
                  <a:schemeClr val="accent1"/>
                </a:solidFill>
                <a:hlinkClick r:id="rId2" invalidUrl="" action="" tgtFrame="" tooltip="" history="1" highlightClick="0" endSnd="0"/>
              </a:rPr>
              <a:t>@waterproofheart</a:t>
            </a:r>
            <a:r>
              <a:t> </a:t>
            </a:r>
          </a:p>
          <a:p>
            <a:pPr marL="0" indent="0">
              <a:buClrTx/>
              <a:buSzTx/>
              <a:buFontTx/>
              <a:buNone/>
              <a:defRPr sz="3000"/>
            </a:pPr>
            <a:r>
              <a:t>🔗  </a:t>
            </a:r>
            <a:r>
              <a:rPr u="sng">
                <a:solidFill>
                  <a:schemeClr val="accent1"/>
                </a:solidFill>
                <a:hlinkClick r:id="rId3" invalidUrl="" action="" tgtFrame="" tooltip="" history="1" highlightClick="0" endSnd="0"/>
              </a:rPr>
              <a:t>www.aboutmonica.com/</a:t>
            </a:r>
          </a:p>
          <a:p>
            <a:pPr marL="0" indent="0">
              <a:buClrTx/>
              <a:buSzTx/>
              <a:buFontTx/>
              <a:buNone/>
              <a:defRPr sz="3000"/>
            </a:pPr>
            <a:r>
              <a:rPr b="1">
                <a:solidFill>
                  <a:srgbClr val="34A5D8"/>
                </a:solidFill>
                <a:latin typeface="Avenir Next"/>
                <a:ea typeface="Avenir Next"/>
                <a:cs typeface="Avenir Next"/>
                <a:sym typeface="Avenir Next"/>
              </a:rPr>
              <a:t>Nia Murrell </a:t>
            </a:r>
            <a:r>
              <a:t> is a PLACEHOLDER TEXT. Remember to ask Nia for her bio.</a:t>
            </a:r>
          </a:p>
          <a:p>
            <a:pPr marL="0" indent="0">
              <a:buClrTx/>
              <a:buSzTx/>
              <a:buFontTx/>
              <a:buNone/>
              <a:defRPr sz="3000"/>
            </a:pPr>
            <a:r>
              <a:t>🔗 </a:t>
            </a:r>
            <a:r>
              <a:rPr u="sng">
                <a:solidFill>
                  <a:schemeClr val="accent1"/>
                </a:solidFill>
                <a:hlinkClick r:id="rId4" invalidUrl="" action="" tgtFrame="" tooltip="" history="1" highlightClick="0" endSnd="0"/>
              </a:rPr>
              <a:t>www.niamurrell.com/</a:t>
            </a:r>
          </a:p>
        </p:txBody>
      </p:sp>
      <p:sp>
        <p:nvSpPr>
          <p:cNvPr id="176"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Text"/>
          <p:cNvSpPr txBox="1"/>
          <p:nvPr/>
        </p:nvSpPr>
        <p:spPr>
          <a:xfrm>
            <a:off x="6413500" y="4654550"/>
            <a:ext cx="177800"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79" name="Create a blog with jekyll"/>
          <p:cNvSpPr txBox="1"/>
          <p:nvPr>
            <p:ph type="body" idx="13"/>
          </p:nvPr>
        </p:nvSpPr>
        <p:spPr>
          <a:prstGeom prst="rect">
            <a:avLst/>
          </a:prstGeom>
        </p:spPr>
        <p:txBody>
          <a:bodyPr/>
          <a:lstStyle/>
          <a:p>
            <a:pPr/>
            <a:r>
              <a:t>Create a blog with jekyll</a:t>
            </a:r>
          </a:p>
        </p:txBody>
      </p:sp>
      <p:sp>
        <p:nvSpPr>
          <p:cNvPr id="280"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81" name="On GitHub.com fork this repository https://github.com/M0nica/dactl…"/>
          <p:cNvSpPr txBox="1"/>
          <p:nvPr>
            <p:ph type="body" idx="1"/>
          </p:nvPr>
        </p:nvSpPr>
        <p:spPr>
          <a:xfrm>
            <a:off x="406400" y="2791177"/>
            <a:ext cx="12192000" cy="6108701"/>
          </a:xfrm>
          <a:prstGeom prst="rect">
            <a:avLst/>
          </a:prstGeom>
        </p:spPr>
        <p:txBody>
          <a:bodyPr/>
          <a:lstStyle/>
          <a:p>
            <a:pPr/>
            <a:r>
              <a:t>On </a:t>
            </a:r>
            <a:r>
              <a:rPr u="sng">
                <a:solidFill>
                  <a:schemeClr val="accent1"/>
                </a:solidFill>
                <a:hlinkClick r:id="rId2" invalidUrl="" action="" tgtFrame="" tooltip="" history="1" highlightClick="0" endSnd="0"/>
              </a:rPr>
              <a:t>GitHub.com</a:t>
            </a:r>
            <a:r>
              <a:t> fork this repository </a:t>
            </a:r>
            <a:r>
              <a:rPr u="sng">
                <a:solidFill>
                  <a:schemeClr val="accent1"/>
                </a:solidFill>
                <a:hlinkClick r:id="rId3" invalidUrl="" action="" tgtFrame="" tooltip="" history="1" highlightClick="0" endSnd="0"/>
              </a:rPr>
              <a:t>https://github.com/M0nica/dactl</a:t>
            </a:r>
          </a:p>
          <a:p>
            <a:pPr/>
            <a:r>
              <a:t>On command line:</a:t>
            </a:r>
          </a:p>
          <a:p>
            <a:pPr lvl="1"/>
            <a:r>
              <a:t>Git clone </a:t>
            </a:r>
            <a:r>
              <a:rPr u="sng">
                <a:solidFill>
                  <a:schemeClr val="accent1"/>
                </a:solidFill>
                <a:hlinkClick r:id="rId4" invalidUrl="" action="" tgtFrame="" tooltip="" history="1" highlightClick="0" endSnd="0"/>
              </a:rPr>
              <a:t>https://github.com/YOUR_USERNAME/dactl</a:t>
            </a:r>
          </a:p>
          <a:p>
            <a:pPr lvl="1"/>
            <a:r>
              <a:t>Note: GitHub may prompt you to login with your credentials. </a:t>
            </a:r>
          </a:p>
        </p:txBody>
      </p:sp>
      <p:sp>
        <p:nvSpPr>
          <p:cNvPr id="28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84" name="Create a blog with jekyll"/>
          <p:cNvSpPr txBox="1"/>
          <p:nvPr>
            <p:ph type="body" idx="13"/>
          </p:nvPr>
        </p:nvSpPr>
        <p:spPr>
          <a:prstGeom prst="rect">
            <a:avLst/>
          </a:prstGeom>
        </p:spPr>
        <p:txBody>
          <a:bodyPr/>
          <a:lstStyle/>
          <a:p>
            <a:pPr/>
            <a:r>
              <a:t>Create a blog with jekyll</a:t>
            </a:r>
          </a:p>
        </p:txBody>
      </p:sp>
      <p:sp>
        <p:nvSpPr>
          <p:cNvPr id="285"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86" name="On GitHub.com fork this repository https://github.com/M0nica/dactl…"/>
          <p:cNvSpPr txBox="1"/>
          <p:nvPr>
            <p:ph type="body" idx="1"/>
          </p:nvPr>
        </p:nvSpPr>
        <p:spPr>
          <a:xfrm>
            <a:off x="406400" y="2791177"/>
            <a:ext cx="12192000" cy="6108701"/>
          </a:xfrm>
          <a:prstGeom prst="rect">
            <a:avLst/>
          </a:prstGeom>
        </p:spPr>
        <p:txBody>
          <a:bodyPr/>
          <a:lstStyle/>
          <a:p>
            <a:pPr/>
            <a:r>
              <a:t>On </a:t>
            </a:r>
            <a:r>
              <a:rPr u="sng">
                <a:solidFill>
                  <a:schemeClr val="accent1"/>
                </a:solidFill>
                <a:hlinkClick r:id="rId2" invalidUrl="" action="" tgtFrame="" tooltip="" history="1" highlightClick="0" endSnd="0"/>
              </a:rPr>
              <a:t>GitHub.com</a:t>
            </a:r>
            <a:r>
              <a:t> fork this repository </a:t>
            </a:r>
            <a:r>
              <a:rPr u="sng">
                <a:solidFill>
                  <a:schemeClr val="accent1"/>
                </a:solidFill>
                <a:hlinkClick r:id="rId3" invalidUrl="" action="" tgtFrame="" tooltip="" history="1" highlightClick="0" endSnd="0"/>
              </a:rPr>
              <a:t>https://github.com/M0nica/dactl</a:t>
            </a:r>
          </a:p>
          <a:p>
            <a:pPr>
              <a:defRPr i="1">
                <a:latin typeface="Avenir Next"/>
                <a:ea typeface="Avenir Next"/>
                <a:cs typeface="Avenir Next"/>
                <a:sym typeface="Avenir Next"/>
              </a:defRPr>
            </a:pPr>
            <a:r>
              <a:t>On command line:</a:t>
            </a:r>
          </a:p>
          <a:p>
            <a:pPr lvl="1">
              <a:defRPr i="1">
                <a:latin typeface="Avenir Next"/>
                <a:ea typeface="Avenir Next"/>
                <a:cs typeface="Avenir Next"/>
                <a:sym typeface="Avenir Next"/>
              </a:defRPr>
            </a:pPr>
            <a:r>
              <a:t>Git clone </a:t>
            </a:r>
            <a:r>
              <a:rPr u="sng">
                <a:solidFill>
                  <a:schemeClr val="accent1"/>
                </a:solidFill>
                <a:hlinkClick r:id="rId4" invalidUrl="" action="" tgtFrame="" tooltip="" history="1" highlightClick="0" endSnd="0"/>
              </a:rPr>
              <a:t>https://github.com/YOUR_USERNAME/dactl</a:t>
            </a:r>
          </a:p>
          <a:p>
            <a:pPr lvl="1"/>
            <a:r>
              <a:t>Note: GitHub may prompt you to login with your credentials. </a:t>
            </a:r>
          </a:p>
        </p:txBody>
      </p:sp>
      <p:sp>
        <p:nvSpPr>
          <p:cNvPr id="28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8" name="github-screenshot.png" descr="github-screenshot.png"/>
          <p:cNvPicPr>
            <a:picLocks noChangeAspect="1"/>
          </p:cNvPicPr>
          <p:nvPr/>
        </p:nvPicPr>
        <p:blipFill>
          <a:blip r:embed="rId5">
            <a:extLst/>
          </a:blip>
          <a:stretch>
            <a:fillRect/>
          </a:stretch>
        </p:blipFill>
        <p:spPr>
          <a:xfrm>
            <a:off x="219504" y="2620862"/>
            <a:ext cx="12565792" cy="6449331"/>
          </a:xfrm>
          <a:prstGeom prst="rect">
            <a:avLst/>
          </a:prstGeom>
          <a:ln w="12700">
            <a:miter lim="400000"/>
          </a:ln>
        </p:spPr>
      </p:pic>
      <p:sp>
        <p:nvSpPr>
          <p:cNvPr id="289" name="Rectangle"/>
          <p:cNvSpPr/>
          <p:nvPr/>
        </p:nvSpPr>
        <p:spPr>
          <a:xfrm>
            <a:off x="11473205" y="2703561"/>
            <a:ext cx="1435461" cy="590977"/>
          </a:xfrm>
          <a:prstGeom prst="rect">
            <a:avLst/>
          </a:prstGeom>
          <a:ln w="889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90" name="Rectangle"/>
          <p:cNvSpPr/>
          <p:nvPr/>
        </p:nvSpPr>
        <p:spPr>
          <a:xfrm>
            <a:off x="8281971" y="6425316"/>
            <a:ext cx="4479238" cy="1912595"/>
          </a:xfrm>
          <a:prstGeom prst="rect">
            <a:avLst/>
          </a:prstGeom>
          <a:ln w="889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91" name="1. Fork my repository at:…"/>
          <p:cNvSpPr/>
          <p:nvPr/>
        </p:nvSpPr>
        <p:spPr>
          <a:xfrm>
            <a:off x="6573051" y="1097583"/>
            <a:ext cx="4775598" cy="2644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9" y="0"/>
                </a:moveTo>
                <a:cubicBezTo>
                  <a:pt x="18940" y="0"/>
                  <a:pt x="19207" y="483"/>
                  <a:pt x="19207" y="1079"/>
                </a:cubicBezTo>
                <a:lnTo>
                  <a:pt x="19207" y="8641"/>
                </a:lnTo>
                <a:lnTo>
                  <a:pt x="21600" y="10800"/>
                </a:lnTo>
                <a:lnTo>
                  <a:pt x="19207" y="12962"/>
                </a:lnTo>
                <a:lnTo>
                  <a:pt x="19207" y="20521"/>
                </a:lnTo>
                <a:cubicBezTo>
                  <a:pt x="19207" y="21117"/>
                  <a:pt x="18940" y="21600"/>
                  <a:pt x="18609" y="21600"/>
                </a:cubicBezTo>
                <a:lnTo>
                  <a:pt x="598" y="21600"/>
                </a:lnTo>
                <a:cubicBezTo>
                  <a:pt x="267" y="21600"/>
                  <a:pt x="0" y="21117"/>
                  <a:pt x="0" y="20521"/>
                </a:cubicBezTo>
                <a:lnTo>
                  <a:pt x="0" y="1079"/>
                </a:lnTo>
                <a:cubicBezTo>
                  <a:pt x="0" y="483"/>
                  <a:pt x="267" y="0"/>
                  <a:pt x="598" y="0"/>
                </a:cubicBezTo>
                <a:lnTo>
                  <a:pt x="18609" y="0"/>
                </a:lnTo>
                <a:close/>
              </a:path>
            </a:pathLst>
          </a:custGeom>
          <a:solidFill>
            <a:schemeClr val="accent3">
              <a:hueOff val="-1187647"/>
              <a:satOff val="22407"/>
              <a:lumOff val="1862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r>
              <a:t>1. Fork my repository at:</a:t>
            </a:r>
          </a:p>
          <a:p>
            <a:pPr algn="ctr">
              <a:lnSpc>
                <a:spcPct val="80000"/>
              </a:lnSpc>
              <a:spcBef>
                <a:spcPts val="0"/>
              </a:spcBef>
              <a:defRPr cap="all" sz="2800">
                <a:solidFill>
                  <a:srgbClr val="232323"/>
                </a:solidFill>
                <a:latin typeface="+mn-lt"/>
                <a:ea typeface="+mn-ea"/>
                <a:cs typeface="+mn-cs"/>
                <a:sym typeface="DIN Condensed"/>
              </a:defRPr>
            </a:pPr>
            <a:r>
              <a:rPr u="sng">
                <a:solidFill>
                  <a:schemeClr val="accent1"/>
                </a:solidFill>
                <a:hlinkClick r:id="rId3" invalidUrl="" action="" tgtFrame="" tooltip="" history="1" highlightClick="0" endSnd="0"/>
              </a:rPr>
              <a:t>https://github.com/M0nica/dactl</a:t>
            </a:r>
          </a:p>
        </p:txBody>
      </p:sp>
      <p:sp>
        <p:nvSpPr>
          <p:cNvPr id="292" name="2. Navigate to the repository you just forked. Type ‘git clone’ in your terminal followed by this url. command should be ‘git clone url’"/>
          <p:cNvSpPr/>
          <p:nvPr/>
        </p:nvSpPr>
        <p:spPr>
          <a:xfrm>
            <a:off x="3281264" y="6059225"/>
            <a:ext cx="4775598" cy="2644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9" y="0"/>
                </a:moveTo>
                <a:cubicBezTo>
                  <a:pt x="18940" y="0"/>
                  <a:pt x="19207" y="483"/>
                  <a:pt x="19207" y="1079"/>
                </a:cubicBezTo>
                <a:lnTo>
                  <a:pt x="19207" y="8641"/>
                </a:lnTo>
                <a:lnTo>
                  <a:pt x="21600" y="10800"/>
                </a:lnTo>
                <a:lnTo>
                  <a:pt x="19207" y="12962"/>
                </a:lnTo>
                <a:lnTo>
                  <a:pt x="19207" y="20521"/>
                </a:lnTo>
                <a:cubicBezTo>
                  <a:pt x="19207" y="21117"/>
                  <a:pt x="18940" y="21600"/>
                  <a:pt x="18609" y="21600"/>
                </a:cubicBezTo>
                <a:lnTo>
                  <a:pt x="598" y="21600"/>
                </a:lnTo>
                <a:cubicBezTo>
                  <a:pt x="267" y="21600"/>
                  <a:pt x="0" y="21117"/>
                  <a:pt x="0" y="20521"/>
                </a:cubicBezTo>
                <a:lnTo>
                  <a:pt x="0" y="1079"/>
                </a:lnTo>
                <a:cubicBezTo>
                  <a:pt x="0" y="483"/>
                  <a:pt x="267" y="0"/>
                  <a:pt x="598" y="0"/>
                </a:cubicBezTo>
                <a:lnTo>
                  <a:pt x="18609" y="0"/>
                </a:lnTo>
                <a:close/>
              </a:path>
            </a:pathLst>
          </a:custGeom>
          <a:solidFill>
            <a:schemeClr val="accent3">
              <a:hueOff val="-1187647"/>
              <a:satOff val="22407"/>
              <a:lumOff val="1862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r>
              <a:t>2. Navigate to the repository you just forked. Type ‘git clone’ in your terminal followed by this url. command should be ‘git clone </a:t>
            </a:r>
            <a:r>
              <a:rPr>
                <a:solidFill>
                  <a:schemeClr val="accent5">
                    <a:hueOff val="-234537"/>
                    <a:satOff val="-1108"/>
                    <a:lumOff val="-14796"/>
                  </a:schemeClr>
                </a:solidFill>
              </a:rPr>
              <a:t>url</a:t>
            </a:r>
            <a:r>
              <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94" name="Create a blog with jekyll"/>
          <p:cNvSpPr txBox="1"/>
          <p:nvPr>
            <p:ph type="body" idx="13"/>
          </p:nvPr>
        </p:nvSpPr>
        <p:spPr>
          <a:prstGeom prst="rect">
            <a:avLst/>
          </a:prstGeom>
        </p:spPr>
        <p:txBody>
          <a:bodyPr/>
          <a:lstStyle/>
          <a:p>
            <a:pPr/>
            <a:r>
              <a:t>Create a blog with jekyll</a:t>
            </a:r>
          </a:p>
        </p:txBody>
      </p:sp>
      <p:sp>
        <p:nvSpPr>
          <p:cNvPr id="295"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296" name="On GitHub.com fork this repository https://github.com/M0nica/dactl…"/>
          <p:cNvSpPr txBox="1"/>
          <p:nvPr>
            <p:ph type="body" idx="1"/>
          </p:nvPr>
        </p:nvSpPr>
        <p:spPr>
          <a:xfrm>
            <a:off x="406400" y="2791177"/>
            <a:ext cx="12192000" cy="6108701"/>
          </a:xfrm>
          <a:prstGeom prst="rect">
            <a:avLst/>
          </a:prstGeom>
        </p:spPr>
        <p:txBody>
          <a:bodyPr/>
          <a:lstStyle/>
          <a:p>
            <a:pPr/>
            <a:r>
              <a:t>On </a:t>
            </a:r>
            <a:r>
              <a:rPr u="sng">
                <a:solidFill>
                  <a:schemeClr val="accent1"/>
                </a:solidFill>
                <a:hlinkClick r:id="rId2" invalidUrl="" action="" tgtFrame="" tooltip="" history="1" highlightClick="0" endSnd="0"/>
              </a:rPr>
              <a:t>GitHub.com</a:t>
            </a:r>
            <a:r>
              <a:t> fork this repository </a:t>
            </a:r>
            <a:r>
              <a:rPr u="sng">
                <a:solidFill>
                  <a:schemeClr val="accent1"/>
                </a:solidFill>
                <a:hlinkClick r:id="rId3" invalidUrl="" action="" tgtFrame="" tooltip="" history="1" highlightClick="0" endSnd="0"/>
              </a:rPr>
              <a:t>https://github.com/M0nica/dactl</a:t>
            </a:r>
          </a:p>
          <a:p>
            <a:pPr/>
            <a:r>
              <a:t>On command line:</a:t>
            </a:r>
          </a:p>
          <a:p>
            <a:pPr lvl="1"/>
            <a:r>
              <a:t>Git clone </a:t>
            </a:r>
            <a:r>
              <a:rPr u="sng">
                <a:solidFill>
                  <a:schemeClr val="accent1"/>
                </a:solidFill>
                <a:hlinkClick r:id="rId4" invalidUrl="" action="" tgtFrame="" tooltip="" history="1" highlightClick="0" endSnd="0"/>
              </a:rPr>
              <a:t>https://github.com/YOUR_USERNAME/dactl</a:t>
            </a:r>
          </a:p>
          <a:p>
            <a:pPr lvl="1"/>
            <a:r>
              <a:t>Note: GitHub may prompt you to login with your credentials. </a:t>
            </a:r>
          </a:p>
        </p:txBody>
      </p:sp>
      <p:sp>
        <p:nvSpPr>
          <p:cNvPr id="29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99" name="Create a blog with jekyll"/>
          <p:cNvSpPr txBox="1"/>
          <p:nvPr>
            <p:ph type="body" idx="13"/>
          </p:nvPr>
        </p:nvSpPr>
        <p:spPr>
          <a:prstGeom prst="rect">
            <a:avLst/>
          </a:prstGeom>
        </p:spPr>
        <p:txBody>
          <a:bodyPr/>
          <a:lstStyle/>
          <a:p>
            <a:pPr/>
            <a:r>
              <a:t>Create a blog with jekyll</a:t>
            </a:r>
          </a:p>
        </p:txBody>
      </p:sp>
      <p:sp>
        <p:nvSpPr>
          <p:cNvPr id="300"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301" name="Install dependencies and then view Jekyll site  on local server with the following:…"/>
          <p:cNvSpPr txBox="1"/>
          <p:nvPr>
            <p:ph type="body" idx="1"/>
          </p:nvPr>
        </p:nvSpPr>
        <p:spPr>
          <a:xfrm>
            <a:off x="406400" y="2791177"/>
            <a:ext cx="12192000" cy="6108701"/>
          </a:xfrm>
          <a:prstGeom prst="rect">
            <a:avLst/>
          </a:prstGeom>
        </p:spPr>
        <p:txBody>
          <a:bodyPr numCol="2" spcCol="609600"/>
          <a:lstStyle/>
          <a:p>
            <a:pPr/>
            <a:r>
              <a:t>Install dependencies and then view Jekyll site  on local server with the following:</a:t>
            </a:r>
          </a:p>
          <a:p>
            <a:pPr marL="0" indent="0" defTabSz="457200">
              <a:spcBef>
                <a:spcPts val="0"/>
              </a:spcBef>
              <a:buClrTx/>
              <a:buSzTx/>
              <a:buFontTx/>
              <a:buNone/>
              <a:defRPr sz="2800">
                <a:solidFill>
                  <a:srgbClr val="333344"/>
                </a:solidFill>
                <a:latin typeface="Monaco"/>
                <a:ea typeface="Monaco"/>
                <a:cs typeface="Monaco"/>
                <a:sym typeface="Monaco"/>
              </a:defRPr>
            </a:pPr>
            <a:r>
              <a:t>$ cd dactl</a:t>
            </a:r>
          </a:p>
          <a:p>
            <a:pPr marL="0" indent="0" defTabSz="457200">
              <a:spcBef>
                <a:spcPts val="0"/>
              </a:spcBef>
              <a:buClrTx/>
              <a:buSzTx/>
              <a:buFontTx/>
              <a:buNone/>
              <a:defRPr sz="2800">
                <a:solidFill>
                  <a:srgbClr val="333344"/>
                </a:solidFill>
                <a:latin typeface="Monaco"/>
                <a:ea typeface="Monaco"/>
                <a:cs typeface="Monaco"/>
                <a:sym typeface="Monaco"/>
              </a:defRPr>
            </a:pPr>
            <a:r>
              <a:t>$ bundle install</a:t>
            </a:r>
          </a:p>
          <a:p>
            <a:pPr marL="0" indent="0" defTabSz="457200">
              <a:spcBef>
                <a:spcPts val="0"/>
              </a:spcBef>
              <a:buClrTx/>
              <a:buSzTx/>
              <a:buFontTx/>
              <a:buNone/>
              <a:defRPr sz="2800">
                <a:solidFill>
                  <a:srgbClr val="333344"/>
                </a:solidFill>
                <a:latin typeface="Monaco"/>
                <a:ea typeface="Monaco"/>
                <a:cs typeface="Monaco"/>
                <a:sym typeface="Monaco"/>
              </a:defRPr>
            </a:pPr>
            <a:r>
              <a:t>$ bundle exec jekyll serve</a:t>
            </a:r>
          </a:p>
        </p:txBody>
      </p:sp>
      <p:sp>
        <p:nvSpPr>
          <p:cNvPr id="30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3" name="jekyll-serve.png" descr="jekyll-serve.png"/>
          <p:cNvPicPr>
            <a:picLocks noChangeAspect="1"/>
          </p:cNvPicPr>
          <p:nvPr/>
        </p:nvPicPr>
        <p:blipFill>
          <a:blip r:embed="rId2">
            <a:extLst/>
          </a:blip>
          <a:srcRect l="20" t="4313" r="20" b="0"/>
          <a:stretch>
            <a:fillRect/>
          </a:stretch>
        </p:blipFill>
        <p:spPr>
          <a:xfrm>
            <a:off x="6143019" y="2696647"/>
            <a:ext cx="6808358" cy="3725759"/>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05" name="Create a blog with jekyll"/>
          <p:cNvSpPr txBox="1"/>
          <p:nvPr>
            <p:ph type="body" idx="13"/>
          </p:nvPr>
        </p:nvSpPr>
        <p:spPr>
          <a:prstGeom prst="rect">
            <a:avLst/>
          </a:prstGeom>
        </p:spPr>
        <p:txBody>
          <a:bodyPr/>
          <a:lstStyle/>
          <a:p>
            <a:pPr/>
            <a:r>
              <a:t>Create a blog with jekyll</a:t>
            </a:r>
          </a:p>
        </p:txBody>
      </p:sp>
      <p:sp>
        <p:nvSpPr>
          <p:cNvPr id="306" name="Installation fest"/>
          <p:cNvSpPr txBox="1"/>
          <p:nvPr>
            <p:ph type="title"/>
          </p:nvPr>
        </p:nvSpPr>
        <p:spPr>
          <a:prstGeom prst="rect">
            <a:avLst/>
          </a:prstGeom>
        </p:spPr>
        <p:txBody>
          <a:bodyPr/>
          <a:lstStyle>
            <a:lvl1pPr defTabSz="467359">
              <a:spcBef>
                <a:spcPts val="2200"/>
              </a:spcBef>
              <a:defRPr sz="4800"/>
            </a:lvl1pPr>
          </a:lstStyle>
          <a:p>
            <a:pPr/>
            <a:r>
              <a:t>Installation fest</a:t>
            </a:r>
          </a:p>
        </p:txBody>
      </p:sp>
      <p:sp>
        <p:nvSpPr>
          <p:cNvPr id="307" name="Success! If you visit http://127.0.0.1:4000/dactl/ a page similar to this."/>
          <p:cNvSpPr txBox="1"/>
          <p:nvPr>
            <p:ph type="body" idx="1"/>
          </p:nvPr>
        </p:nvSpPr>
        <p:spPr>
          <a:xfrm>
            <a:off x="956170" y="2493385"/>
            <a:ext cx="12170132" cy="6523615"/>
          </a:xfrm>
          <a:prstGeom prst="rect">
            <a:avLst/>
          </a:prstGeom>
        </p:spPr>
        <p:txBody>
          <a:bodyPr/>
          <a:lstStyle/>
          <a:p>
            <a:pPr>
              <a:defRPr b="1">
                <a:solidFill>
                  <a:srgbClr val="4F8F00"/>
                </a:solidFill>
                <a:latin typeface="Avenir Next"/>
                <a:ea typeface="Avenir Next"/>
                <a:cs typeface="Avenir Next"/>
                <a:sym typeface="Avenir Next"/>
              </a:defRPr>
            </a:pPr>
            <a:r>
              <a:t>Success!</a:t>
            </a:r>
            <a:r>
              <a:rPr>
                <a:solidFill>
                  <a:srgbClr val="B9BFC1"/>
                </a:solidFill>
              </a:rPr>
              <a:t> </a:t>
            </a:r>
            <a:r>
              <a:rPr b="0">
                <a:solidFill>
                  <a:srgbClr val="838787"/>
                </a:solidFill>
                <a:latin typeface="Avenir Next Medium"/>
                <a:ea typeface="Avenir Next Medium"/>
                <a:cs typeface="Avenir Next Medium"/>
                <a:sym typeface="Avenir Next Medium"/>
              </a:rPr>
              <a:t>If you visit </a:t>
            </a:r>
            <a:r>
              <a:rPr b="0" u="sng">
                <a:solidFill>
                  <a:srgbClr val="838787"/>
                </a:solidFill>
                <a:latin typeface="Avenir Next Medium"/>
                <a:ea typeface="Avenir Next Medium"/>
                <a:cs typeface="Avenir Next Medium"/>
                <a:sym typeface="Avenir Next Medium"/>
                <a:hlinkClick r:id="rId2" invalidUrl="" action="" tgtFrame="" tooltip="" history="1" highlightClick="0" endSnd="0"/>
              </a:rPr>
              <a:t>http://127.0.0.1:4000/dactl/</a:t>
            </a:r>
            <a:r>
              <a:rPr b="0">
                <a:solidFill>
                  <a:srgbClr val="838787"/>
                </a:solidFill>
                <a:latin typeface="Avenir Next Medium"/>
                <a:ea typeface="Avenir Next Medium"/>
                <a:cs typeface="Avenir Next Medium"/>
                <a:sym typeface="Avenir Next Medium"/>
              </a:rPr>
              <a:t> a page similar to this.</a:t>
            </a:r>
          </a:p>
        </p:txBody>
      </p:sp>
      <p:sp>
        <p:nvSpPr>
          <p:cNvPr id="30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9" name="Screen Shot 2018-04-07 at 3.10.44 PM.png" descr="Screen Shot 2018-04-07 at 3.10.44 PM.png"/>
          <p:cNvPicPr>
            <a:picLocks noChangeAspect="1"/>
          </p:cNvPicPr>
          <p:nvPr/>
        </p:nvPicPr>
        <p:blipFill>
          <a:blip r:embed="rId3">
            <a:extLst/>
          </a:blip>
          <a:stretch>
            <a:fillRect/>
          </a:stretch>
        </p:blipFill>
        <p:spPr>
          <a:xfrm>
            <a:off x="2765439" y="3809681"/>
            <a:ext cx="7222131" cy="5475384"/>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311" name="Confused The Simpsons GIF-original.mp4" descr="Confused The Simpsons GIF-original.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31929" y="-34709"/>
            <a:ext cx="13004801" cy="9753601"/>
          </a:xfrm>
          <a:prstGeom prst="rect">
            <a:avLst/>
          </a:prstGeom>
          <a:ln w="12700">
            <a:miter lim="400000"/>
          </a:ln>
        </p:spPr>
      </p:pic>
      <p:sp>
        <p:nvSpPr>
          <p:cNvPr id="312" name="editing posts in jekyll"/>
          <p:cNvSpPr txBox="1"/>
          <p:nvPr>
            <p:ph type="title"/>
          </p:nvPr>
        </p:nvSpPr>
        <p:spPr>
          <a:prstGeom prst="rect">
            <a:avLst/>
          </a:prstGeom>
        </p:spPr>
        <p:txBody>
          <a:bodyPr/>
          <a:lstStyle>
            <a:lvl1pPr>
              <a:defRPr>
                <a:solidFill>
                  <a:srgbClr val="FFFFFF"/>
                </a:solidFill>
              </a:defRPr>
            </a:lvl1pPr>
          </a:lstStyle>
          <a:p>
            <a:pPr/>
            <a:r>
              <a:t>editing posts in jekyll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500000" fill="hold"/>
                                        <p:tgtEl>
                                          <p:spTgt spid="311"/>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311"/>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14" name="Create a blog with jekyll"/>
          <p:cNvSpPr txBox="1"/>
          <p:nvPr>
            <p:ph type="body" idx="13"/>
          </p:nvPr>
        </p:nvSpPr>
        <p:spPr>
          <a:prstGeom prst="rect">
            <a:avLst/>
          </a:prstGeom>
        </p:spPr>
        <p:txBody>
          <a:bodyPr/>
          <a:lstStyle/>
          <a:p>
            <a:pPr/>
            <a:r>
              <a:t>Create a blog with jekyll</a:t>
            </a:r>
          </a:p>
        </p:txBody>
      </p:sp>
      <p:sp>
        <p:nvSpPr>
          <p:cNvPr id="315" name="Editing jekyll files"/>
          <p:cNvSpPr txBox="1"/>
          <p:nvPr>
            <p:ph type="title"/>
          </p:nvPr>
        </p:nvSpPr>
        <p:spPr>
          <a:prstGeom prst="rect">
            <a:avLst/>
          </a:prstGeom>
        </p:spPr>
        <p:txBody>
          <a:bodyPr/>
          <a:lstStyle>
            <a:lvl1pPr defTabSz="467359">
              <a:spcBef>
                <a:spcPts val="2200"/>
              </a:spcBef>
              <a:defRPr sz="4800"/>
            </a:lvl1pPr>
          </a:lstStyle>
          <a:p>
            <a:pPr/>
            <a:r>
              <a:t>Editing jekyll files</a:t>
            </a:r>
          </a:p>
        </p:txBody>
      </p:sp>
      <p:sp>
        <p:nvSpPr>
          <p:cNvPr id="316" name="We will primarily be editing various files that Jekyll converts into HTML and CSS for the final site.…"/>
          <p:cNvSpPr txBox="1"/>
          <p:nvPr>
            <p:ph type="body" idx="1"/>
          </p:nvPr>
        </p:nvSpPr>
        <p:spPr>
          <a:xfrm>
            <a:off x="406400" y="2791177"/>
            <a:ext cx="12192000" cy="6108701"/>
          </a:xfrm>
          <a:prstGeom prst="rect">
            <a:avLst/>
          </a:prstGeom>
        </p:spPr>
        <p:txBody>
          <a:bodyPr/>
          <a:lstStyle/>
          <a:p>
            <a:pPr>
              <a:buChar char="‣"/>
            </a:pPr>
            <a:r>
              <a:t>We will primarily be editing various files that Jekyll converts into HTML and CSS for the final site. </a:t>
            </a:r>
          </a:p>
          <a:p>
            <a:pPr>
              <a:buChar char="‣"/>
              <a:defRPr>
                <a:solidFill>
                  <a:srgbClr val="FF9300"/>
                </a:solidFill>
              </a:defRPr>
            </a:pPr>
            <a:r>
              <a:t>Note that any files placed in the “_site” folder will be deleted/overridden when the website is generated. Therefore make sure you are placing your files in the correct folder. </a:t>
            </a:r>
          </a:p>
        </p:txBody>
      </p:sp>
      <p:sp>
        <p:nvSpPr>
          <p:cNvPr id="31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21" name="Create a blog with jekyll"/>
          <p:cNvSpPr txBox="1"/>
          <p:nvPr>
            <p:ph type="body" idx="13"/>
          </p:nvPr>
        </p:nvSpPr>
        <p:spPr>
          <a:prstGeom prst="rect">
            <a:avLst/>
          </a:prstGeom>
        </p:spPr>
        <p:txBody>
          <a:bodyPr/>
          <a:lstStyle/>
          <a:p>
            <a:pPr/>
            <a:r>
              <a:t>Create a blog with jekyll</a:t>
            </a:r>
          </a:p>
        </p:txBody>
      </p:sp>
      <p:sp>
        <p:nvSpPr>
          <p:cNvPr id="322" name="yamL"/>
          <p:cNvSpPr txBox="1"/>
          <p:nvPr>
            <p:ph type="title"/>
          </p:nvPr>
        </p:nvSpPr>
        <p:spPr>
          <a:prstGeom prst="rect">
            <a:avLst/>
          </a:prstGeom>
        </p:spPr>
        <p:txBody>
          <a:bodyPr/>
          <a:lstStyle>
            <a:lvl1pPr defTabSz="467359">
              <a:spcBef>
                <a:spcPts val="2200"/>
              </a:spcBef>
              <a:defRPr sz="4800"/>
            </a:lvl1pPr>
          </a:lstStyle>
          <a:p>
            <a:pPr/>
            <a:r>
              <a:t>yamL</a:t>
            </a:r>
          </a:p>
        </p:txBody>
      </p:sp>
      <p:sp>
        <p:nvSpPr>
          <p:cNvPr id="323" name="YAML stands for Yet Another Markup Language. YAML was created to be easy for humans to write and computers to read.…"/>
          <p:cNvSpPr txBox="1"/>
          <p:nvPr>
            <p:ph type="body" idx="1"/>
          </p:nvPr>
        </p:nvSpPr>
        <p:spPr>
          <a:xfrm>
            <a:off x="406400" y="2791177"/>
            <a:ext cx="12192000" cy="6108701"/>
          </a:xfrm>
          <a:prstGeom prst="rect">
            <a:avLst/>
          </a:prstGeom>
        </p:spPr>
        <p:txBody>
          <a:bodyPr/>
          <a:lstStyle/>
          <a:p>
            <a:pPr>
              <a:buChar char="‣"/>
            </a:pPr>
            <a:r>
              <a:t>YAML stands for Yet Another Markup Language. YAML was created to be easy for humans to write and computers to read.</a:t>
            </a:r>
          </a:p>
          <a:p>
            <a:pPr>
              <a:buChar char="‣"/>
            </a:pPr>
            <a:r>
              <a:t>YAML is used in Jekyll projects to define site-wide variables (in </a:t>
            </a:r>
            <a:r>
              <a:rPr b="1">
                <a:latin typeface="Avenir Next"/>
                <a:ea typeface="Avenir Next"/>
                <a:cs typeface="Avenir Next"/>
                <a:sym typeface="Avenir Next"/>
              </a:rPr>
              <a:t>_config.yml</a:t>
            </a:r>
            <a:r>
              <a:t>) and to tell Jekyll how to process various pages (in </a:t>
            </a:r>
            <a:r>
              <a:rPr b="1">
                <a:latin typeface="Avenir Next"/>
                <a:ea typeface="Avenir Next"/>
                <a:cs typeface="Avenir Next"/>
                <a:sym typeface="Avenir Next"/>
              </a:rPr>
              <a:t>front matter</a:t>
            </a:r>
            <a:r>
              <a:t> of posts). </a:t>
            </a:r>
          </a:p>
        </p:txBody>
      </p:sp>
      <p:sp>
        <p:nvSpPr>
          <p:cNvPr id="32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28" name="Create a blog with jekyll"/>
          <p:cNvSpPr txBox="1"/>
          <p:nvPr>
            <p:ph type="body" idx="13"/>
          </p:nvPr>
        </p:nvSpPr>
        <p:spPr>
          <a:prstGeom prst="rect">
            <a:avLst/>
          </a:prstGeom>
        </p:spPr>
        <p:txBody>
          <a:bodyPr/>
          <a:lstStyle/>
          <a:p>
            <a:pPr/>
            <a:r>
              <a:t>Create a blog with jekyll</a:t>
            </a:r>
          </a:p>
        </p:txBody>
      </p:sp>
      <p:sp>
        <p:nvSpPr>
          <p:cNvPr id="329" name="yamL _Config.yml"/>
          <p:cNvSpPr txBox="1"/>
          <p:nvPr>
            <p:ph type="title"/>
          </p:nvPr>
        </p:nvSpPr>
        <p:spPr>
          <a:prstGeom prst="rect">
            <a:avLst/>
          </a:prstGeom>
        </p:spPr>
        <p:txBody>
          <a:bodyPr/>
          <a:lstStyle>
            <a:lvl1pPr defTabSz="467359">
              <a:spcBef>
                <a:spcPts val="2200"/>
              </a:spcBef>
              <a:defRPr sz="4800"/>
            </a:lvl1pPr>
          </a:lstStyle>
          <a:p>
            <a:pPr/>
            <a:r>
              <a:t>yamL _Config.yml</a:t>
            </a:r>
          </a:p>
        </p:txBody>
      </p:sp>
      <p:sp>
        <p:nvSpPr>
          <p:cNvPr id="330" name="Activity: Edit at least 3 site-wide variables including title, description, and anything else you want to update in the _config.YML file."/>
          <p:cNvSpPr txBox="1"/>
          <p:nvPr>
            <p:ph type="body" idx="1"/>
          </p:nvPr>
        </p:nvSpPr>
        <p:spPr>
          <a:xfrm>
            <a:off x="406400" y="2791177"/>
            <a:ext cx="12192000" cy="6108701"/>
          </a:xfrm>
          <a:prstGeom prst="rect">
            <a:avLst/>
          </a:prstGeom>
        </p:spPr>
        <p:txBody>
          <a:bodyPr/>
          <a:lstStyle>
            <a:lvl1pPr>
              <a:buChar char="‣"/>
              <a:defRPr b="1">
                <a:solidFill>
                  <a:schemeClr val="accent1"/>
                </a:solidFill>
                <a:latin typeface="Avenir Next"/>
                <a:ea typeface="Avenir Next"/>
                <a:cs typeface="Avenir Next"/>
                <a:sym typeface="Avenir Next"/>
              </a:defRPr>
            </a:lvl1pPr>
          </a:lstStyle>
          <a:p>
            <a:pPr/>
            <a:r>
              <a:t>Activity: Edit at least 3 site-wide variables including title, description, and anything else you want to update in the _config.YML file.</a:t>
            </a:r>
          </a:p>
        </p:txBody>
      </p:sp>
      <p:sp>
        <p:nvSpPr>
          <p:cNvPr id="33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35" name="Create a blog with jekyll"/>
          <p:cNvSpPr txBox="1"/>
          <p:nvPr>
            <p:ph type="body" idx="13"/>
          </p:nvPr>
        </p:nvSpPr>
        <p:spPr>
          <a:prstGeom prst="rect">
            <a:avLst/>
          </a:prstGeom>
        </p:spPr>
        <p:txBody>
          <a:bodyPr/>
          <a:lstStyle/>
          <a:p>
            <a:pPr/>
            <a:r>
              <a:t>Create a blog with jekyll</a:t>
            </a:r>
          </a:p>
        </p:txBody>
      </p:sp>
      <p:sp>
        <p:nvSpPr>
          <p:cNvPr id="336" name="yamL _Config.yml"/>
          <p:cNvSpPr txBox="1"/>
          <p:nvPr>
            <p:ph type="title"/>
          </p:nvPr>
        </p:nvSpPr>
        <p:spPr>
          <a:prstGeom prst="rect">
            <a:avLst/>
          </a:prstGeom>
        </p:spPr>
        <p:txBody>
          <a:bodyPr/>
          <a:lstStyle>
            <a:lvl1pPr defTabSz="467359">
              <a:spcBef>
                <a:spcPts val="2200"/>
              </a:spcBef>
              <a:defRPr sz="4800"/>
            </a:lvl1pPr>
          </a:lstStyle>
          <a:p>
            <a:pPr/>
            <a:r>
              <a:t>yamL _Config.yml</a:t>
            </a:r>
          </a:p>
        </p:txBody>
      </p:sp>
      <p:sp>
        <p:nvSpPr>
          <p:cNvPr id="337" name="title: The title of your website, as you want it to appear in the header of the webpage.…"/>
          <p:cNvSpPr txBox="1"/>
          <p:nvPr>
            <p:ph type="body" idx="1"/>
          </p:nvPr>
        </p:nvSpPr>
        <p:spPr>
          <a:xfrm>
            <a:off x="406400" y="2791177"/>
            <a:ext cx="12192000" cy="6108701"/>
          </a:xfrm>
          <a:prstGeom prst="rect">
            <a:avLst/>
          </a:prstGeom>
        </p:spPr>
        <p:txBody>
          <a:bodyPr/>
          <a:lstStyle/>
          <a:p>
            <a:pPr marL="0" indent="0" defTabSz="420624">
              <a:spcBef>
                <a:spcPts val="2000"/>
              </a:spcBef>
              <a:buClrTx/>
              <a:buSzTx/>
              <a:buFontTx/>
              <a:buNone/>
              <a:defRPr sz="2448"/>
            </a:pPr>
            <a:r>
              <a:t>title: The title of your website, as you want it to appear in the header of the webpage.</a:t>
            </a:r>
          </a:p>
          <a:p>
            <a:pPr marL="0" indent="0" defTabSz="420624">
              <a:spcBef>
                <a:spcPts val="2000"/>
              </a:spcBef>
              <a:buClrTx/>
              <a:buSzTx/>
              <a:buFontTx/>
              <a:buNone/>
              <a:defRPr sz="2448"/>
            </a:pPr>
            <a:r>
              <a:t>email: Your email address.</a:t>
            </a:r>
          </a:p>
          <a:p>
            <a:pPr marL="0" indent="0" defTabSz="420624">
              <a:spcBef>
                <a:spcPts val="2000"/>
              </a:spcBef>
              <a:buClrTx/>
              <a:buSzTx/>
              <a:buFontTx/>
              <a:buNone/>
              <a:defRPr sz="2448"/>
            </a:pPr>
            <a:r>
              <a:t>description: A description of your website that will be used in search engine results and the site’s RSS feed.</a:t>
            </a:r>
          </a:p>
          <a:p>
            <a:pPr marL="0" indent="0" defTabSz="420624">
              <a:spcBef>
                <a:spcPts val="2000"/>
              </a:spcBef>
              <a:buClrTx/>
              <a:buSzTx/>
              <a:buFontTx/>
              <a:buNone/>
              <a:defRPr sz="2448"/>
            </a:pPr>
            <a:r>
              <a:t>baseurl: Fill in the quotation marks with a forward slash followed by the name of your website folder (e.g. “/JekyllDemo”) to help locate the site at the correct URL.</a:t>
            </a:r>
          </a:p>
          <a:p>
            <a:pPr marL="0" indent="0" defTabSz="420624">
              <a:spcBef>
                <a:spcPts val="2000"/>
              </a:spcBef>
              <a:buClrTx/>
              <a:buSzTx/>
              <a:buFontTx/>
              <a:buNone/>
              <a:defRPr sz="2448"/>
            </a:pPr>
            <a:r>
              <a:t>author:</a:t>
            </a:r>
          </a:p>
          <a:p>
            <a:pPr marL="0" indent="0" defTabSz="420624">
              <a:spcBef>
                <a:spcPts val="2000"/>
              </a:spcBef>
              <a:buClrTx/>
              <a:buSzTx/>
              <a:buFontTx/>
              <a:buNone/>
              <a:defRPr sz="2448"/>
            </a:pPr>
            <a:r>
              <a:t>fullname: Your full name</a:t>
            </a:r>
          </a:p>
          <a:p>
            <a:pPr marL="0" indent="0" defTabSz="420624">
              <a:spcBef>
                <a:spcPts val="2000"/>
              </a:spcBef>
              <a:buClrTx/>
              <a:buSzTx/>
              <a:buFontTx/>
              <a:buNone/>
              <a:defRPr sz="2448"/>
            </a:pPr>
            <a:r>
              <a:t>twitter: Your Twitter username (do not include @ symbol).</a:t>
            </a:r>
          </a:p>
          <a:p>
            <a:pPr marL="0" indent="0" defTabSz="420624">
              <a:spcBef>
                <a:spcPts val="2000"/>
              </a:spcBef>
              <a:buClrTx/>
              <a:buSzTx/>
              <a:buFontTx/>
              <a:buNone/>
              <a:defRPr sz="2448"/>
            </a:pPr>
            <a:r>
              <a:t>github: Your GitHub username.</a:t>
            </a:r>
          </a:p>
        </p:txBody>
      </p:sp>
      <p:sp>
        <p:nvSpPr>
          <p:cNvPr id="33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79" name="Today we will create a static blog using Jekyll."/>
          <p:cNvSpPr txBox="1"/>
          <p:nvPr>
            <p:ph type="title"/>
          </p:nvPr>
        </p:nvSpPr>
        <p:spPr>
          <a:xfrm>
            <a:off x="406400" y="2616200"/>
            <a:ext cx="12192000" cy="4521200"/>
          </a:xfrm>
          <a:prstGeom prst="rect">
            <a:avLst/>
          </a:prstGeom>
        </p:spPr>
        <p:txBody>
          <a:bodyPr/>
          <a:lstStyle/>
          <a:p>
            <a:pPr defTabSz="397256">
              <a:defRPr sz="11560"/>
            </a:pPr>
            <a:r>
              <a:t>Today we will create a static blog using </a:t>
            </a:r>
            <a:r>
              <a:rPr>
                <a:solidFill>
                  <a:srgbClr val="011993"/>
                </a:solidFill>
              </a:rPr>
              <a:t>Jekyll</a:t>
            </a:r>
            <a:r>
              <a: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42" name="Create a blog with jekyll"/>
          <p:cNvSpPr txBox="1"/>
          <p:nvPr>
            <p:ph type="body" idx="13"/>
          </p:nvPr>
        </p:nvSpPr>
        <p:spPr>
          <a:prstGeom prst="rect">
            <a:avLst/>
          </a:prstGeom>
        </p:spPr>
        <p:txBody>
          <a:bodyPr/>
          <a:lstStyle/>
          <a:p>
            <a:pPr/>
            <a:r>
              <a:t>Create a blog with jekyll</a:t>
            </a:r>
          </a:p>
        </p:txBody>
      </p:sp>
      <p:sp>
        <p:nvSpPr>
          <p:cNvPr id="343" name="yamL _Config.yml"/>
          <p:cNvSpPr txBox="1"/>
          <p:nvPr>
            <p:ph type="title"/>
          </p:nvPr>
        </p:nvSpPr>
        <p:spPr>
          <a:prstGeom prst="rect">
            <a:avLst/>
          </a:prstGeom>
        </p:spPr>
        <p:txBody>
          <a:bodyPr/>
          <a:lstStyle>
            <a:lvl1pPr defTabSz="467359">
              <a:spcBef>
                <a:spcPts val="2200"/>
              </a:spcBef>
              <a:defRPr sz="4800"/>
            </a:lvl1pPr>
          </a:lstStyle>
          <a:p>
            <a:pPr/>
            <a:r>
              <a:t>yamL _Config.yml</a:t>
            </a:r>
          </a:p>
        </p:txBody>
      </p:sp>
      <p:sp>
        <p:nvSpPr>
          <p:cNvPr id="344" name="Let’s make changes to the site in the _config.YML and view them by restarting our server.…"/>
          <p:cNvSpPr txBox="1"/>
          <p:nvPr>
            <p:ph type="body" idx="1"/>
          </p:nvPr>
        </p:nvSpPr>
        <p:spPr>
          <a:xfrm>
            <a:off x="406400" y="2791177"/>
            <a:ext cx="12192000" cy="6108701"/>
          </a:xfrm>
          <a:prstGeom prst="rect">
            <a:avLst/>
          </a:prstGeom>
        </p:spPr>
        <p:txBody>
          <a:bodyPr/>
          <a:lstStyle/>
          <a:p>
            <a:pPr marL="0" indent="0">
              <a:buClrTx/>
              <a:buSzTx/>
              <a:buFontTx/>
              <a:buNone/>
            </a:pPr>
            <a:r>
              <a:t>Let’s make changes to the site in the _config.YML and view them by restarting our server.</a:t>
            </a:r>
          </a:p>
          <a:p>
            <a:pPr marL="0" indent="0">
              <a:buClrTx/>
              <a:buSzTx/>
              <a:buFontTx/>
              <a:buNone/>
            </a:pPr>
            <a:r>
              <a:t>In the terminal:</a:t>
            </a:r>
          </a:p>
          <a:p>
            <a:pPr lvl="1" marL="0" indent="228600">
              <a:buClrTx/>
              <a:buSzTx/>
              <a:buFontTx/>
              <a:buNone/>
            </a:pPr>
            <a:r>
              <a:t>ctrl + C (to stop the server if it is running)</a:t>
            </a:r>
          </a:p>
          <a:p>
            <a:pPr lvl="1" marL="0" indent="228600">
              <a:buClrTx/>
              <a:buSzTx/>
              <a:buFontTx/>
              <a:buNone/>
            </a:pPr>
            <a:r>
              <a:t>bundle exec jekyll serve</a:t>
            </a:r>
          </a:p>
        </p:txBody>
      </p:sp>
      <p:sp>
        <p:nvSpPr>
          <p:cNvPr id="34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6" name="restart-server.png" descr="restart-server.png"/>
          <p:cNvPicPr>
            <a:picLocks noChangeAspect="1"/>
          </p:cNvPicPr>
          <p:nvPr/>
        </p:nvPicPr>
        <p:blipFill>
          <a:blip r:embed="rId3">
            <a:extLst/>
          </a:blip>
          <a:stretch>
            <a:fillRect/>
          </a:stretch>
        </p:blipFill>
        <p:spPr>
          <a:xfrm>
            <a:off x="0" y="5131966"/>
            <a:ext cx="13004800" cy="4930393"/>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50" name="Create a blog with jekyll"/>
          <p:cNvSpPr txBox="1"/>
          <p:nvPr>
            <p:ph type="body" idx="13"/>
          </p:nvPr>
        </p:nvSpPr>
        <p:spPr>
          <a:prstGeom prst="rect">
            <a:avLst/>
          </a:prstGeom>
        </p:spPr>
        <p:txBody>
          <a:bodyPr/>
          <a:lstStyle/>
          <a:p>
            <a:pPr/>
            <a:r>
              <a:t>Create a blog with jekyll</a:t>
            </a:r>
          </a:p>
        </p:txBody>
      </p:sp>
      <p:sp>
        <p:nvSpPr>
          <p:cNvPr id="351" name="NOTABLE JEKYLL FILES"/>
          <p:cNvSpPr txBox="1"/>
          <p:nvPr>
            <p:ph type="title"/>
          </p:nvPr>
        </p:nvSpPr>
        <p:spPr>
          <a:prstGeom prst="rect">
            <a:avLst/>
          </a:prstGeom>
        </p:spPr>
        <p:txBody>
          <a:bodyPr/>
          <a:lstStyle>
            <a:lvl1pPr defTabSz="467359">
              <a:spcBef>
                <a:spcPts val="2200"/>
              </a:spcBef>
              <a:defRPr sz="4800"/>
            </a:lvl1pPr>
          </a:lstStyle>
          <a:p>
            <a:pPr/>
            <a:r>
              <a:t>NOTABLE JEKYLL FILES</a:t>
            </a:r>
          </a:p>
        </p:txBody>
      </p:sp>
      <p:sp>
        <p:nvSpPr>
          <p:cNvPr id="352" name="_config.yml provides basic settings information about your site, such as the site’s title and additional possibilities we won’t cover here, like how to structure links to posts (e.g. should they follow the pattern MySite.com/year/month/day/post-title?).…"/>
          <p:cNvSpPr txBox="1"/>
          <p:nvPr>
            <p:ph type="body" idx="1"/>
          </p:nvPr>
        </p:nvSpPr>
        <p:spPr>
          <a:xfrm>
            <a:off x="406400" y="2791177"/>
            <a:ext cx="12192000" cy="6108701"/>
          </a:xfrm>
          <a:prstGeom prst="rect">
            <a:avLst/>
          </a:prstGeom>
        </p:spPr>
        <p:txBody>
          <a:bodyPr/>
          <a:lstStyle/>
          <a:p>
            <a:pPr>
              <a:buChar char="‣"/>
            </a:pPr>
            <a:r>
              <a:rPr b="1">
                <a:latin typeface="Avenir Next"/>
                <a:ea typeface="Avenir Next"/>
                <a:cs typeface="Avenir Next"/>
                <a:sym typeface="Avenir Next"/>
              </a:rPr>
              <a:t>_config.yml </a:t>
            </a:r>
            <a:r>
              <a:t>provides basic settings information about your site, such as the site’s title and additional possibilities we won’t cover here, like how to structure links to posts (e.g. should they follow the pattern MySite.com/year/month/day/post-title?).</a:t>
            </a:r>
          </a:p>
          <a:p>
            <a:pPr>
              <a:buChar char="‣"/>
            </a:pPr>
            <a:r>
              <a:rPr b="1">
                <a:latin typeface="Avenir Next"/>
                <a:ea typeface="Avenir Next"/>
                <a:cs typeface="Avenir Next"/>
                <a:sym typeface="Avenir Next"/>
              </a:rPr>
              <a:t>_includes</a:t>
            </a:r>
            <a:r>
              <a:t> folder has files that get included on all or certain pages (e.g. code to make the header contain your site title and main menu on every page of the site)</a:t>
            </a:r>
          </a:p>
        </p:txBody>
      </p:sp>
      <p:sp>
        <p:nvSpPr>
          <p:cNvPr id="35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4" name="Source: Programming Historian"/>
          <p:cNvSpPr txBox="1"/>
          <p:nvPr/>
        </p:nvSpPr>
        <p:spPr>
          <a:xfrm>
            <a:off x="8358673" y="8864003"/>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58" name="Create a blog with jekyll"/>
          <p:cNvSpPr txBox="1"/>
          <p:nvPr>
            <p:ph type="body" idx="13"/>
          </p:nvPr>
        </p:nvSpPr>
        <p:spPr>
          <a:prstGeom prst="rect">
            <a:avLst/>
          </a:prstGeom>
        </p:spPr>
        <p:txBody>
          <a:bodyPr/>
          <a:lstStyle/>
          <a:p>
            <a:pPr/>
            <a:r>
              <a:t>Create a blog with jekyll</a:t>
            </a:r>
          </a:p>
        </p:txBody>
      </p:sp>
      <p:sp>
        <p:nvSpPr>
          <p:cNvPr id="359" name="NOTABLE JEKYLL FILES"/>
          <p:cNvSpPr txBox="1"/>
          <p:nvPr>
            <p:ph type="title"/>
          </p:nvPr>
        </p:nvSpPr>
        <p:spPr>
          <a:prstGeom prst="rect">
            <a:avLst/>
          </a:prstGeom>
        </p:spPr>
        <p:txBody>
          <a:bodyPr/>
          <a:lstStyle>
            <a:lvl1pPr defTabSz="467359">
              <a:spcBef>
                <a:spcPts val="2200"/>
              </a:spcBef>
              <a:defRPr sz="4800"/>
            </a:lvl1pPr>
          </a:lstStyle>
          <a:p>
            <a:pPr/>
            <a:r>
              <a:t>NOTABLE JEKYLL FILES</a:t>
            </a:r>
          </a:p>
        </p:txBody>
      </p:sp>
      <p:sp>
        <p:nvSpPr>
          <p:cNvPr id="360" name="_layouts folder contains code that controls how the pages on your site look (default.html), as well as customizations of that code to further style blog posts (post.html) and pages (page.html)…"/>
          <p:cNvSpPr txBox="1"/>
          <p:nvPr>
            <p:ph type="body" idx="1"/>
          </p:nvPr>
        </p:nvSpPr>
        <p:spPr>
          <a:xfrm>
            <a:off x="406400" y="2791177"/>
            <a:ext cx="12192000" cy="6108701"/>
          </a:xfrm>
          <a:prstGeom prst="rect">
            <a:avLst/>
          </a:prstGeom>
        </p:spPr>
        <p:txBody>
          <a:bodyPr/>
          <a:lstStyle/>
          <a:p>
            <a:pPr>
              <a:buChar char="‣"/>
            </a:pPr>
            <a:r>
              <a:rPr b="1">
                <a:latin typeface="Avenir Next"/>
                <a:ea typeface="Avenir Next"/>
                <a:cs typeface="Avenir Next"/>
                <a:sym typeface="Avenir Next"/>
              </a:rPr>
              <a:t>_layouts</a:t>
            </a:r>
            <a:r>
              <a:t> folder contains code that controls how the pages on your site look (default.html), as well as customizations of that code to further style blog posts (post.html) and pages (page.html)</a:t>
            </a:r>
          </a:p>
          <a:p>
            <a:pPr>
              <a:buChar char="‣"/>
            </a:pPr>
            <a:r>
              <a:rPr b="1">
                <a:latin typeface="Avenir Next"/>
                <a:ea typeface="Avenir Next"/>
                <a:cs typeface="Avenir Next"/>
                <a:sym typeface="Avenir Next"/>
              </a:rPr>
              <a:t>_posts </a:t>
            </a:r>
            <a:r>
              <a:t>folder holds the individual files that each represent a blog post on your website. Adding a new post to this folder will make a new blog post appear on your website, in reverse chronological order (newest post to oldest).</a:t>
            </a:r>
          </a:p>
        </p:txBody>
      </p:sp>
      <p:sp>
        <p:nvSpPr>
          <p:cNvPr id="36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2" name="Source: Programming Historian"/>
          <p:cNvSpPr txBox="1"/>
          <p:nvPr/>
        </p:nvSpPr>
        <p:spPr>
          <a:xfrm>
            <a:off x="9242806" y="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66" name="Create a blog with jekyll"/>
          <p:cNvSpPr txBox="1"/>
          <p:nvPr>
            <p:ph type="body" idx="13"/>
          </p:nvPr>
        </p:nvSpPr>
        <p:spPr>
          <a:prstGeom prst="rect">
            <a:avLst/>
          </a:prstGeom>
        </p:spPr>
        <p:txBody>
          <a:bodyPr/>
          <a:lstStyle/>
          <a:p>
            <a:pPr/>
            <a:r>
              <a:t>Create a blog with jekyll</a:t>
            </a:r>
          </a:p>
        </p:txBody>
      </p:sp>
      <p:sp>
        <p:nvSpPr>
          <p:cNvPr id="367" name="NOTABLE JEKYLL FILES"/>
          <p:cNvSpPr txBox="1"/>
          <p:nvPr>
            <p:ph type="title"/>
          </p:nvPr>
        </p:nvSpPr>
        <p:spPr>
          <a:prstGeom prst="rect">
            <a:avLst/>
          </a:prstGeom>
        </p:spPr>
        <p:txBody>
          <a:bodyPr/>
          <a:lstStyle>
            <a:lvl1pPr defTabSz="467359">
              <a:spcBef>
                <a:spcPts val="2200"/>
              </a:spcBef>
              <a:defRPr sz="4800"/>
            </a:lvl1pPr>
          </a:lstStyle>
          <a:p>
            <a:pPr/>
            <a:r>
              <a:t>NOTABLE JEKYLL FILES</a:t>
            </a:r>
          </a:p>
        </p:txBody>
      </p:sp>
      <p:sp>
        <p:nvSpPr>
          <p:cNvPr id="368" name="_sass folder holds SCSS files that control the visual design of the site…"/>
          <p:cNvSpPr txBox="1"/>
          <p:nvPr>
            <p:ph type="body" idx="1"/>
          </p:nvPr>
        </p:nvSpPr>
        <p:spPr>
          <a:xfrm>
            <a:off x="406400" y="2791177"/>
            <a:ext cx="12192000" cy="6108701"/>
          </a:xfrm>
          <a:prstGeom prst="rect">
            <a:avLst/>
          </a:prstGeom>
        </p:spPr>
        <p:txBody>
          <a:bodyPr/>
          <a:lstStyle/>
          <a:p>
            <a:pPr>
              <a:buChar char="‣"/>
            </a:pPr>
            <a:r>
              <a:rPr b="1">
                <a:latin typeface="Avenir Next"/>
                <a:ea typeface="Avenir Next"/>
                <a:cs typeface="Avenir Next"/>
                <a:sym typeface="Avenir Next"/>
              </a:rPr>
              <a:t>_sass</a:t>
            </a:r>
            <a:r>
              <a:t> folder holds SCSS files that control the visual design of the site</a:t>
            </a:r>
          </a:p>
          <a:p>
            <a:pPr>
              <a:buChar char="‣"/>
            </a:pPr>
            <a:r>
              <a:rPr b="1">
                <a:latin typeface="Avenir Next"/>
                <a:ea typeface="Avenir Next"/>
                <a:cs typeface="Avenir Next"/>
                <a:sym typeface="Avenir Next"/>
              </a:rPr>
              <a:t>_site</a:t>
            </a:r>
            <a:r>
              <a:t> folder is where the HTML pages that appear on the web are generated and stored (e.g. you’ll write and save posts as Markdown files, but Jekyll will convert these to HTML for display in a web browser)</a:t>
            </a:r>
          </a:p>
        </p:txBody>
      </p:sp>
      <p:sp>
        <p:nvSpPr>
          <p:cNvPr id="36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0" name="Source: Programming Historian"/>
          <p:cNvSpPr txBox="1"/>
          <p:nvPr/>
        </p:nvSpPr>
        <p:spPr>
          <a:xfrm>
            <a:off x="9242806" y="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74" name="Create a blog with jekyll"/>
          <p:cNvSpPr txBox="1"/>
          <p:nvPr>
            <p:ph type="body" idx="13"/>
          </p:nvPr>
        </p:nvSpPr>
        <p:spPr>
          <a:prstGeom prst="rect">
            <a:avLst/>
          </a:prstGeom>
        </p:spPr>
        <p:txBody>
          <a:bodyPr/>
          <a:lstStyle/>
          <a:p>
            <a:pPr/>
            <a:r>
              <a:t>Create a blog with jekyll</a:t>
            </a:r>
          </a:p>
        </p:txBody>
      </p:sp>
      <p:sp>
        <p:nvSpPr>
          <p:cNvPr id="375" name="NOTABLE JEKYLL FILES"/>
          <p:cNvSpPr txBox="1"/>
          <p:nvPr>
            <p:ph type="title"/>
          </p:nvPr>
        </p:nvSpPr>
        <p:spPr>
          <a:prstGeom prst="rect">
            <a:avLst/>
          </a:prstGeom>
        </p:spPr>
        <p:txBody>
          <a:bodyPr/>
          <a:lstStyle>
            <a:lvl1pPr defTabSz="467359">
              <a:spcBef>
                <a:spcPts val="2200"/>
              </a:spcBef>
              <a:defRPr sz="4800"/>
            </a:lvl1pPr>
          </a:lstStyle>
          <a:p>
            <a:pPr/>
            <a:r>
              <a:t>NOTABLE JEKYLL FILES</a:t>
            </a:r>
          </a:p>
        </p:txBody>
      </p:sp>
      <p:sp>
        <p:nvSpPr>
          <p:cNvPr id="376" name="index.html is where the layout of the homepage is defined…"/>
          <p:cNvSpPr txBox="1"/>
          <p:nvPr>
            <p:ph type="body" idx="1"/>
          </p:nvPr>
        </p:nvSpPr>
        <p:spPr>
          <a:xfrm>
            <a:off x="406400" y="2791177"/>
            <a:ext cx="12192000" cy="6108701"/>
          </a:xfrm>
          <a:prstGeom prst="rect">
            <a:avLst/>
          </a:prstGeom>
        </p:spPr>
        <p:txBody>
          <a:bodyPr/>
          <a:lstStyle/>
          <a:p>
            <a:pPr>
              <a:buChar char="‣"/>
            </a:pPr>
            <a:r>
              <a:rPr b="1">
                <a:latin typeface="Avenir Next"/>
                <a:ea typeface="Avenir Next"/>
                <a:cs typeface="Avenir Next"/>
                <a:sym typeface="Avenir Next"/>
              </a:rPr>
              <a:t>index.html</a:t>
            </a:r>
            <a:r>
              <a:t> is where the layout of the homepage is defined</a:t>
            </a:r>
          </a:p>
          <a:p>
            <a:pPr>
              <a:buChar char="‣"/>
            </a:pPr>
            <a:r>
              <a:rPr b="1">
                <a:latin typeface="Avenir Next"/>
                <a:ea typeface="Avenir Next"/>
                <a:cs typeface="Avenir Next"/>
                <a:sym typeface="Avenir Next"/>
              </a:rPr>
              <a:t>about.md </a:t>
            </a:r>
            <a:r>
              <a:t>is an example of a Jekyll page. It’s already linked in the header of your website, and you can customize its text by opening and writing in that file. </a:t>
            </a:r>
          </a:p>
          <a:p>
            <a:pPr>
              <a:buChar char="‣"/>
            </a:pPr>
            <a:r>
              <a:rPr b="1">
                <a:latin typeface="Avenir Next"/>
                <a:ea typeface="Avenir Next"/>
                <a:cs typeface="Avenir Next"/>
                <a:sym typeface="Avenir Next"/>
              </a:rPr>
              <a:t>css </a:t>
            </a:r>
            <a:r>
              <a:t>folder holds CSS converted from SCSS that controls the visual design of the site</a:t>
            </a:r>
          </a:p>
        </p:txBody>
      </p:sp>
      <p:sp>
        <p:nvSpPr>
          <p:cNvPr id="37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8" name="Source: Programming Historian"/>
          <p:cNvSpPr txBox="1"/>
          <p:nvPr/>
        </p:nvSpPr>
        <p:spPr>
          <a:xfrm>
            <a:off x="9242806" y="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82" name="Create a blog with jekyll"/>
          <p:cNvSpPr txBox="1"/>
          <p:nvPr>
            <p:ph type="body" idx="13"/>
          </p:nvPr>
        </p:nvSpPr>
        <p:spPr>
          <a:prstGeom prst="rect">
            <a:avLst/>
          </a:prstGeom>
        </p:spPr>
        <p:txBody>
          <a:bodyPr/>
          <a:lstStyle/>
          <a:p>
            <a:pPr/>
            <a:r>
              <a:t>Create a blog with jekyll</a:t>
            </a:r>
          </a:p>
        </p:txBody>
      </p:sp>
      <p:sp>
        <p:nvSpPr>
          <p:cNvPr id="383" name="NOTABLE JEKYLL FILES"/>
          <p:cNvSpPr txBox="1"/>
          <p:nvPr>
            <p:ph type="title"/>
          </p:nvPr>
        </p:nvSpPr>
        <p:spPr>
          <a:prstGeom prst="rect">
            <a:avLst/>
          </a:prstGeom>
        </p:spPr>
        <p:txBody>
          <a:bodyPr/>
          <a:lstStyle>
            <a:lvl1pPr defTabSz="467359">
              <a:spcBef>
                <a:spcPts val="2200"/>
              </a:spcBef>
              <a:defRPr sz="4800"/>
            </a:lvl1pPr>
          </a:lstStyle>
          <a:p>
            <a:pPr/>
            <a:r>
              <a:t>NOTABLE JEKYLL FILES</a:t>
            </a:r>
          </a:p>
        </p:txBody>
      </p:sp>
      <p:sp>
        <p:nvSpPr>
          <p:cNvPr id="384" name="feed.xml lets people follow the RSS feed of your blog posts…"/>
          <p:cNvSpPr txBox="1"/>
          <p:nvPr>
            <p:ph type="body" idx="1"/>
          </p:nvPr>
        </p:nvSpPr>
        <p:spPr>
          <a:xfrm>
            <a:off x="406400" y="2791177"/>
            <a:ext cx="12192000" cy="6108701"/>
          </a:xfrm>
          <a:prstGeom prst="rect">
            <a:avLst/>
          </a:prstGeom>
        </p:spPr>
        <p:txBody>
          <a:bodyPr/>
          <a:lstStyle/>
          <a:p>
            <a:pPr>
              <a:buChar char="‣"/>
            </a:pPr>
            <a:r>
              <a:rPr b="1">
                <a:latin typeface="Avenir Next"/>
                <a:ea typeface="Avenir Next"/>
                <a:cs typeface="Avenir Next"/>
                <a:sym typeface="Avenir Next"/>
              </a:rPr>
              <a:t>feed.xml</a:t>
            </a:r>
            <a:r>
              <a:t> lets people follow the RSS feed of your blog posts</a:t>
            </a:r>
          </a:p>
          <a:p>
            <a:pPr>
              <a:buChar char="‣"/>
            </a:pPr>
            <a:r>
              <a:rPr b="1">
                <a:latin typeface="Avenir Next"/>
                <a:ea typeface="Avenir Next"/>
                <a:cs typeface="Avenir Next"/>
                <a:sym typeface="Avenir Next"/>
              </a:rPr>
              <a:t>index.html </a:t>
            </a:r>
            <a:r>
              <a:t>controls the structuring of content on your site’s homepage</a:t>
            </a:r>
          </a:p>
        </p:txBody>
      </p:sp>
      <p:sp>
        <p:nvSpPr>
          <p:cNvPr id="38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6" name="Source: Programming Historian"/>
          <p:cNvSpPr txBox="1"/>
          <p:nvPr/>
        </p:nvSpPr>
        <p:spPr>
          <a:xfrm>
            <a:off x="9242806" y="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390" name="writing GIF-original.mp4" descr="writing GIF-original.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581340" y="-1"/>
            <a:ext cx="17339733" cy="9753601"/>
          </a:xfrm>
          <a:prstGeom prst="rect">
            <a:avLst/>
          </a:prstGeom>
          <a:ln w="12700">
            <a:miter lim="400000"/>
          </a:ln>
        </p:spPr>
      </p:pic>
      <p:sp>
        <p:nvSpPr>
          <p:cNvPr id="391" name="Square"/>
          <p:cNvSpPr/>
          <p:nvPr/>
        </p:nvSpPr>
        <p:spPr>
          <a:xfrm>
            <a:off x="-13803" y="-80305"/>
            <a:ext cx="13032407" cy="13032407"/>
          </a:xfrm>
          <a:prstGeom prst="rect">
            <a:avLst/>
          </a:prstGeom>
          <a:solidFill>
            <a:srgbClr val="FFFFFF">
              <a:alpha val="47396"/>
            </a:srgbClr>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392" name="Write first blog post"/>
          <p:cNvSpPr txBox="1"/>
          <p:nvPr>
            <p:ph type="title"/>
          </p:nvPr>
        </p:nvSpPr>
        <p:spPr>
          <a:prstGeom prst="rect">
            <a:avLst/>
          </a:prstGeom>
        </p:spPr>
        <p:txBody>
          <a:bodyPr/>
          <a:lstStyle>
            <a:lvl1pPr>
              <a:defRPr>
                <a:solidFill>
                  <a:srgbClr val="34A5DB"/>
                </a:solidFill>
              </a:defRPr>
            </a:lvl1pPr>
          </a:lstStyle>
          <a:p>
            <a:pPr/>
            <a:r>
              <a:t>Write first blog post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2720000" fill="hold"/>
                                        <p:tgtEl>
                                          <p:spTgt spid="390"/>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390"/>
                </p:tgtEl>
              </p:cMediaNode>
            </p:vide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94" name="Create a blog with jekyll"/>
          <p:cNvSpPr txBox="1"/>
          <p:nvPr>
            <p:ph type="body" idx="13"/>
          </p:nvPr>
        </p:nvSpPr>
        <p:spPr>
          <a:prstGeom prst="rect">
            <a:avLst/>
          </a:prstGeom>
        </p:spPr>
        <p:txBody>
          <a:bodyPr/>
          <a:lstStyle/>
          <a:p>
            <a:pPr/>
            <a:r>
              <a:t>Create a blog with jekyll</a:t>
            </a:r>
          </a:p>
        </p:txBody>
      </p:sp>
      <p:sp>
        <p:nvSpPr>
          <p:cNvPr id="395" name="WRITE FIRST BLOG POST"/>
          <p:cNvSpPr txBox="1"/>
          <p:nvPr>
            <p:ph type="title"/>
          </p:nvPr>
        </p:nvSpPr>
        <p:spPr>
          <a:prstGeom prst="rect">
            <a:avLst/>
          </a:prstGeom>
        </p:spPr>
        <p:txBody>
          <a:bodyPr/>
          <a:lstStyle>
            <a:lvl1pPr defTabSz="467359">
              <a:spcBef>
                <a:spcPts val="2200"/>
              </a:spcBef>
              <a:defRPr sz="4800"/>
            </a:lvl1pPr>
          </a:lstStyle>
          <a:p>
            <a:pPr/>
            <a:r>
              <a:t>WRITE FIRST BLOG POST</a:t>
            </a:r>
          </a:p>
        </p:txBody>
      </p:sp>
      <p:sp>
        <p:nvSpPr>
          <p:cNvPr id="396" name="Create a file in the _posts directory.…"/>
          <p:cNvSpPr txBox="1"/>
          <p:nvPr>
            <p:ph type="body" idx="1"/>
          </p:nvPr>
        </p:nvSpPr>
        <p:spPr>
          <a:xfrm>
            <a:off x="406400" y="2791177"/>
            <a:ext cx="12192000" cy="6108701"/>
          </a:xfrm>
          <a:prstGeom prst="rect">
            <a:avLst/>
          </a:prstGeom>
        </p:spPr>
        <p:txBody>
          <a:bodyPr/>
          <a:lstStyle/>
          <a:p>
            <a:pPr marL="417830" indent="-417830" defTabSz="549148">
              <a:spcBef>
                <a:spcPts val="2600"/>
              </a:spcBef>
              <a:buChar char="‣"/>
              <a:defRPr sz="3196"/>
            </a:pPr>
            <a:r>
              <a:t>Create a file in the _posts directory.</a:t>
            </a:r>
          </a:p>
          <a:p>
            <a:pPr marL="417830" indent="-417830" defTabSz="549148">
              <a:spcBef>
                <a:spcPts val="2600"/>
              </a:spcBef>
              <a:buChar char="‣"/>
              <a:defRPr sz="3196"/>
            </a:pPr>
            <a:r>
              <a:t>“How you name files in this folder is important. Jekyll requires blog post files to be named according to the following format:</a:t>
            </a:r>
          </a:p>
          <a:p>
            <a:pPr lvl="1" marL="835660" indent="-417830" defTabSz="549148">
              <a:spcBef>
                <a:spcPts val="2600"/>
              </a:spcBef>
              <a:buChar char="‣"/>
              <a:defRPr sz="3196"/>
            </a:pPr>
            <a:r>
              <a:t>YEAR-MONTH-DAY-title.MARKUP</a:t>
            </a:r>
          </a:p>
          <a:p>
            <a:pPr marL="417830" indent="-417830" defTabSz="549148">
              <a:spcBef>
                <a:spcPts val="2600"/>
              </a:spcBef>
              <a:buChar char="‣"/>
              <a:defRPr sz="3196"/>
            </a:pPr>
            <a:r>
              <a:t>The following are examples of valid post filenames:</a:t>
            </a:r>
          </a:p>
          <a:p>
            <a:pPr lvl="1" marL="835660" indent="-417830" defTabSz="549148">
              <a:spcBef>
                <a:spcPts val="2600"/>
              </a:spcBef>
              <a:buChar char="‣"/>
              <a:defRPr sz="3196"/>
            </a:pPr>
            <a:r>
              <a:t>2018-05-04-code-land—is-awesome.md</a:t>
            </a:r>
          </a:p>
          <a:p>
            <a:pPr lvl="1" marL="835660" indent="-417830" defTabSz="549148">
              <a:spcBef>
                <a:spcPts val="2600"/>
              </a:spcBef>
              <a:buChar char="‣"/>
              <a:defRPr sz="3196"/>
            </a:pPr>
            <a:r>
              <a:t>2018-01-01-hello-world.md</a:t>
            </a:r>
          </a:p>
        </p:txBody>
      </p:sp>
      <p:sp>
        <p:nvSpPr>
          <p:cNvPr id="39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8" name="Source: Jekyll Documentation"/>
          <p:cNvSpPr txBox="1"/>
          <p:nvPr/>
        </p:nvSpPr>
        <p:spPr>
          <a:xfrm>
            <a:off x="8498342" y="9026952"/>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Jekyll Documentation</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02" name="Create a blog with jekyll"/>
          <p:cNvSpPr txBox="1"/>
          <p:nvPr>
            <p:ph type="body" idx="13"/>
          </p:nvPr>
        </p:nvSpPr>
        <p:spPr>
          <a:prstGeom prst="rect">
            <a:avLst/>
          </a:prstGeom>
        </p:spPr>
        <p:txBody>
          <a:bodyPr/>
          <a:lstStyle/>
          <a:p>
            <a:pPr/>
            <a:r>
              <a:t>Create a blog with jekyll</a:t>
            </a:r>
          </a:p>
        </p:txBody>
      </p:sp>
      <p:sp>
        <p:nvSpPr>
          <p:cNvPr id="403" name="yamL FRONT MATTER"/>
          <p:cNvSpPr txBox="1"/>
          <p:nvPr>
            <p:ph type="title"/>
          </p:nvPr>
        </p:nvSpPr>
        <p:spPr>
          <a:prstGeom prst="rect">
            <a:avLst/>
          </a:prstGeom>
        </p:spPr>
        <p:txBody>
          <a:bodyPr/>
          <a:lstStyle>
            <a:lvl1pPr defTabSz="467359">
              <a:spcBef>
                <a:spcPts val="2200"/>
              </a:spcBef>
              <a:defRPr sz="4800"/>
            </a:lvl1pPr>
          </a:lstStyle>
          <a:p>
            <a:pPr/>
            <a:r>
              <a:t>yamL FRONT MATTER</a:t>
            </a:r>
          </a:p>
        </p:txBody>
      </p:sp>
      <p:sp>
        <p:nvSpPr>
          <p:cNvPr id="404" name="“Any file that contains a YAML* front matter block will be processed by Jekyll as a special file. The front matter must be the first thing in the file and must take the form of valid YAML set between triple-dashed lines.”…"/>
          <p:cNvSpPr txBox="1"/>
          <p:nvPr>
            <p:ph type="body" idx="1"/>
          </p:nvPr>
        </p:nvSpPr>
        <p:spPr>
          <a:xfrm>
            <a:off x="406400" y="2791177"/>
            <a:ext cx="12192000" cy="6108701"/>
          </a:xfrm>
          <a:prstGeom prst="rect">
            <a:avLst/>
          </a:prstGeom>
        </p:spPr>
        <p:txBody>
          <a:bodyPr/>
          <a:lstStyle/>
          <a:p>
            <a:pPr marL="0" indent="0">
              <a:buClrTx/>
              <a:buSzTx/>
              <a:buFontTx/>
              <a:buNone/>
              <a:defRPr i="1">
                <a:latin typeface="Avenir Next"/>
                <a:ea typeface="Avenir Next"/>
                <a:cs typeface="Avenir Next"/>
                <a:sym typeface="Avenir Next"/>
              </a:defRPr>
            </a:pPr>
            <a:r>
              <a:t>“Any file that contains a </a:t>
            </a:r>
            <a:r>
              <a:rPr i="0" u="sng">
                <a:solidFill>
                  <a:schemeClr val="accent1"/>
                </a:solidFill>
                <a:latin typeface="Avenir Next Medium"/>
                <a:ea typeface="Avenir Next Medium"/>
                <a:cs typeface="Avenir Next Medium"/>
                <a:sym typeface="Avenir Next Medium"/>
                <a:hlinkClick r:id="rId3" invalidUrl="" action="" tgtFrame="" tooltip="" history="1" highlightClick="0" endSnd="0"/>
              </a:rPr>
              <a:t>YAML</a:t>
            </a:r>
            <a:r>
              <a:rPr i="0">
                <a:solidFill>
                  <a:schemeClr val="accent1"/>
                </a:solidFill>
                <a:latin typeface="Avenir Next Medium"/>
                <a:ea typeface="Avenir Next Medium"/>
                <a:cs typeface="Avenir Next Medium"/>
                <a:sym typeface="Avenir Next Medium"/>
              </a:rPr>
              <a:t>*</a:t>
            </a:r>
            <a:r>
              <a:t> front matter block will be processed by Jekyll as a special file. The front matter must be the </a:t>
            </a:r>
            <a:r>
              <a:rPr b="1"/>
              <a:t>first</a:t>
            </a:r>
            <a:r>
              <a:t> thing in the file and must take the form of </a:t>
            </a:r>
            <a:r>
              <a:rPr b="1"/>
              <a:t>valid YAML</a:t>
            </a:r>
            <a:r>
              <a:t> set between</a:t>
            </a:r>
            <a:r>
              <a:rPr b="1"/>
              <a:t> triple-dashed lines</a:t>
            </a:r>
            <a:r>
              <a:t>.”</a:t>
            </a:r>
            <a:r>
              <a:rPr i="0">
                <a:latin typeface="Avenir Next Medium"/>
                <a:ea typeface="Avenir Next Medium"/>
                <a:cs typeface="Avenir Next Medium"/>
                <a:sym typeface="Avenir Next Medium"/>
              </a:rPr>
              <a:t> </a:t>
            </a:r>
            <a:endParaRPr i="0">
              <a:latin typeface="Avenir Next Medium"/>
              <a:ea typeface="Avenir Next Medium"/>
              <a:cs typeface="Avenir Next Medium"/>
              <a:sym typeface="Avenir Next Medium"/>
            </a:endParaRPr>
          </a:p>
          <a:p>
            <a:pPr marL="0" indent="0">
              <a:buClrTx/>
              <a:buSzTx/>
              <a:buFontTx/>
              <a:buNone/>
              <a:defRPr i="1">
                <a:latin typeface="Avenir Next"/>
                <a:ea typeface="Avenir Next"/>
                <a:cs typeface="Avenir Next"/>
                <a:sym typeface="Avenir Next"/>
              </a:defRPr>
            </a:pPr>
            <a:r>
              <a:rPr i="0">
                <a:latin typeface="Avenir Next Medium"/>
                <a:ea typeface="Avenir Next Medium"/>
                <a:cs typeface="Avenir Next Medium"/>
                <a:sym typeface="Avenir Next Medium"/>
              </a:rPr>
              <a:t>(Source: </a:t>
            </a:r>
            <a:r>
              <a:rPr i="0" u="sng">
                <a:solidFill>
                  <a:schemeClr val="accent1"/>
                </a:solidFill>
                <a:latin typeface="Avenir Next Medium"/>
                <a:ea typeface="Avenir Next Medium"/>
                <a:cs typeface="Avenir Next Medium"/>
                <a:sym typeface="Avenir Next Medium"/>
                <a:hlinkClick r:id="rId4" invalidUrl="" action="" tgtFrame="" tooltip="" history="1" highlightClick="0" endSnd="0"/>
              </a:rPr>
              <a:t>Jekyll Documentation</a:t>
            </a:r>
            <a:r>
              <a:rPr i="0">
                <a:latin typeface="Avenir Next Medium"/>
                <a:ea typeface="Avenir Next Medium"/>
                <a:cs typeface="Avenir Next Medium"/>
                <a:sym typeface="Avenir Next Medium"/>
              </a:rPr>
              <a:t>)</a:t>
            </a:r>
            <a:endParaRPr i="0">
              <a:latin typeface="Avenir Next Medium"/>
              <a:ea typeface="Avenir Next Medium"/>
              <a:cs typeface="Avenir Next Medium"/>
              <a:sym typeface="Avenir Next Medium"/>
            </a:endParaRPr>
          </a:p>
        </p:txBody>
      </p:sp>
      <p:sp>
        <p:nvSpPr>
          <p:cNvPr id="40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09" name="Create a blog with jekyll"/>
          <p:cNvSpPr txBox="1"/>
          <p:nvPr>
            <p:ph type="body" idx="13"/>
          </p:nvPr>
        </p:nvSpPr>
        <p:spPr>
          <a:prstGeom prst="rect">
            <a:avLst/>
          </a:prstGeom>
        </p:spPr>
        <p:txBody>
          <a:bodyPr/>
          <a:lstStyle/>
          <a:p>
            <a:pPr/>
            <a:r>
              <a:t>Create a blog with jekyll</a:t>
            </a:r>
          </a:p>
        </p:txBody>
      </p:sp>
      <p:sp>
        <p:nvSpPr>
          <p:cNvPr id="410" name="yamL Front Matter"/>
          <p:cNvSpPr txBox="1"/>
          <p:nvPr>
            <p:ph type="title"/>
          </p:nvPr>
        </p:nvSpPr>
        <p:spPr>
          <a:prstGeom prst="rect">
            <a:avLst/>
          </a:prstGeom>
        </p:spPr>
        <p:txBody>
          <a:bodyPr/>
          <a:lstStyle>
            <a:lvl1pPr defTabSz="467359">
              <a:spcBef>
                <a:spcPts val="2200"/>
              </a:spcBef>
              <a:defRPr sz="4800"/>
            </a:lvl1pPr>
          </a:lstStyle>
          <a:p>
            <a:pPr/>
            <a:r>
              <a:t>yamL Front Matter</a:t>
            </a:r>
          </a:p>
        </p:txBody>
      </p:sp>
      <p:sp>
        <p:nvSpPr>
          <p:cNvPr id="411" name="`cd dactl`…"/>
          <p:cNvSpPr txBox="1"/>
          <p:nvPr>
            <p:ph type="body" idx="1"/>
          </p:nvPr>
        </p:nvSpPr>
        <p:spPr>
          <a:xfrm>
            <a:off x="406400" y="2791177"/>
            <a:ext cx="12192000" cy="6108701"/>
          </a:xfrm>
          <a:prstGeom prst="rect">
            <a:avLst/>
          </a:prstGeom>
        </p:spPr>
        <p:txBody>
          <a:bodyPr/>
          <a:lstStyle/>
          <a:p>
            <a:pPr>
              <a:defRPr i="1">
                <a:latin typeface="Avenir Next"/>
                <a:ea typeface="Avenir Next"/>
                <a:cs typeface="Avenir Next"/>
                <a:sym typeface="Avenir Next"/>
              </a:defRPr>
            </a:pPr>
          </a:p>
          <a:p>
            <a:pPr>
              <a:defRPr i="1">
                <a:latin typeface="Avenir Next"/>
                <a:ea typeface="Avenir Next"/>
                <a:cs typeface="Avenir Next"/>
                <a:sym typeface="Avenir Next"/>
              </a:defRPr>
            </a:pPr>
            <a:r>
              <a:t> `cd dactl`</a:t>
            </a:r>
          </a:p>
          <a:p>
            <a:pPr>
              <a:defRPr i="1">
                <a:latin typeface="Avenir Next"/>
                <a:ea typeface="Avenir Next"/>
                <a:cs typeface="Avenir Next"/>
                <a:sym typeface="Avenir Next"/>
              </a:defRPr>
            </a:pPr>
            <a:r>
              <a:t>`bundle install` </a:t>
            </a:r>
          </a:p>
          <a:p>
            <a:pPr>
              <a:defRPr i="1">
                <a:latin typeface="Avenir Next"/>
                <a:ea typeface="Avenir Next"/>
                <a:cs typeface="Avenir Next"/>
                <a:sym typeface="Avenir Next"/>
              </a:defRPr>
            </a:pPr>
            <a:r>
              <a:t>`jekyll -s`</a:t>
            </a:r>
          </a:p>
          <a:p>
            <a:pPr>
              <a:defRPr i="1">
                <a:latin typeface="Avenir Next"/>
                <a:ea typeface="Avenir Next"/>
                <a:cs typeface="Avenir Next"/>
                <a:sym typeface="Avenir Next"/>
              </a:defRPr>
            </a:pPr>
          </a:p>
        </p:txBody>
      </p:sp>
      <p:sp>
        <p:nvSpPr>
          <p:cNvPr id="41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13" name="carbon(1).png" descr="carbon(1).png"/>
          <p:cNvPicPr>
            <a:picLocks noChangeAspect="1"/>
          </p:cNvPicPr>
          <p:nvPr/>
        </p:nvPicPr>
        <p:blipFill>
          <a:blip r:embed="rId3">
            <a:extLst/>
          </a:blip>
          <a:stretch>
            <a:fillRect/>
          </a:stretch>
        </p:blipFill>
        <p:spPr>
          <a:xfrm>
            <a:off x="0" y="2191260"/>
            <a:ext cx="13004800" cy="8511369"/>
          </a:xfrm>
          <a:prstGeom prst="rect">
            <a:avLst/>
          </a:prstGeom>
          <a:ln w="12700">
            <a:miter lim="400000"/>
          </a:ln>
        </p:spPr>
      </p:pic>
      <p:sp>
        <p:nvSpPr>
          <p:cNvPr id="414" name="View This Post"/>
          <p:cNvSpPr txBox="1"/>
          <p:nvPr/>
        </p:nvSpPr>
        <p:spPr>
          <a:xfrm>
            <a:off x="3818623" y="2230945"/>
            <a:ext cx="459444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100" u="sng">
                <a:solidFill>
                  <a:schemeClr val="accent1"/>
                </a:solidFill>
                <a:latin typeface="Avenir Next"/>
                <a:ea typeface="Avenir Next"/>
                <a:cs typeface="Avenir Next"/>
                <a:sym typeface="Avenir Next"/>
                <a:hlinkClick r:id="rId4" invalidUrl="" action="" tgtFrame="" tooltip="" history="1" highlightClick="0" endSnd="0"/>
              </a:defRPr>
            </a:lvl1pPr>
          </a:lstStyle>
          <a:p>
            <a:pPr>
              <a:defRPr u="none">
                <a:solidFill>
                  <a:srgbClr val="838787"/>
                </a:solidFill>
              </a:defRPr>
            </a:pPr>
            <a:r>
              <a:rPr u="sng">
                <a:solidFill>
                  <a:schemeClr val="accent1"/>
                </a:solidFill>
                <a:hlinkClick r:id="rId4" invalidUrl="" action="" tgtFrame="" tooltip="" history="1" highlightClick="0" endSnd="0"/>
              </a:rPr>
              <a:t>View This Post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81" name="Create a blog with jekyll"/>
          <p:cNvSpPr txBox="1"/>
          <p:nvPr>
            <p:ph type="body" idx="13"/>
          </p:nvPr>
        </p:nvSpPr>
        <p:spPr>
          <a:prstGeom prst="rect">
            <a:avLst/>
          </a:prstGeom>
        </p:spPr>
        <p:txBody>
          <a:bodyPr/>
          <a:lstStyle/>
          <a:p>
            <a:pPr/>
            <a:r>
              <a:t>Create a blog with jekyll</a:t>
            </a:r>
          </a:p>
        </p:txBody>
      </p:sp>
      <p:sp>
        <p:nvSpPr>
          <p:cNvPr id="182" name="SOME OF THE TOPICS WE WILL COVER"/>
          <p:cNvSpPr txBox="1"/>
          <p:nvPr>
            <p:ph type="title"/>
          </p:nvPr>
        </p:nvSpPr>
        <p:spPr>
          <a:prstGeom prst="rect">
            <a:avLst/>
          </a:prstGeom>
        </p:spPr>
        <p:txBody>
          <a:bodyPr/>
          <a:lstStyle>
            <a:lvl1pPr defTabSz="467359">
              <a:spcBef>
                <a:spcPts val="2200"/>
              </a:spcBef>
              <a:defRPr sz="4800"/>
            </a:lvl1pPr>
          </a:lstStyle>
          <a:p>
            <a:pPr/>
            <a:r>
              <a:t>SOME OF THE TOPICS WE WILL COVER</a:t>
            </a:r>
          </a:p>
        </p:txBody>
      </p:sp>
      <p:sp>
        <p:nvSpPr>
          <p:cNvPr id="183" name="Static vs. Dynamic Sites…"/>
          <p:cNvSpPr txBox="1"/>
          <p:nvPr>
            <p:ph type="body" idx="1"/>
          </p:nvPr>
        </p:nvSpPr>
        <p:spPr>
          <a:xfrm>
            <a:off x="406400" y="2749550"/>
            <a:ext cx="12192000" cy="6108700"/>
          </a:xfrm>
          <a:prstGeom prst="rect">
            <a:avLst/>
          </a:prstGeom>
        </p:spPr>
        <p:txBody>
          <a:bodyPr numCol="2" spcCol="609600"/>
          <a:lstStyle/>
          <a:p>
            <a:pPr/>
            <a:r>
              <a:t>Static vs. Dynamic Sites</a:t>
            </a:r>
          </a:p>
          <a:p>
            <a:pPr/>
            <a:r>
              <a:t>Installing Jekyll</a:t>
            </a:r>
          </a:p>
          <a:p>
            <a:pPr/>
            <a:r>
              <a:t>Jekyll Project Structure</a:t>
            </a:r>
          </a:p>
          <a:p>
            <a:pPr/>
            <a:r>
              <a:t>Editing Sitewide Variables</a:t>
            </a:r>
          </a:p>
          <a:p>
            <a:pPr/>
            <a:r>
              <a:t>Creating a Post</a:t>
            </a:r>
          </a:p>
          <a:p>
            <a:pPr/>
            <a:r>
              <a:t>Adding images</a:t>
            </a:r>
          </a:p>
          <a:p>
            <a:pPr/>
            <a:r>
              <a:t>Adding Social Icons</a:t>
            </a:r>
          </a:p>
          <a:p>
            <a:pPr/>
            <a:r>
              <a:t>Adding Custom Overlay Colors</a:t>
            </a:r>
          </a:p>
        </p:txBody>
      </p:sp>
      <p:sp>
        <p:nvSpPr>
          <p:cNvPr id="184"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18" name="Create a blog with jekyll"/>
          <p:cNvSpPr txBox="1"/>
          <p:nvPr>
            <p:ph type="body" idx="13"/>
          </p:nvPr>
        </p:nvSpPr>
        <p:spPr>
          <a:prstGeom prst="rect">
            <a:avLst/>
          </a:prstGeom>
        </p:spPr>
        <p:txBody>
          <a:bodyPr/>
          <a:lstStyle/>
          <a:p>
            <a:pPr/>
            <a:r>
              <a:t>Create a blog with jekyll</a:t>
            </a:r>
          </a:p>
        </p:txBody>
      </p:sp>
      <p:sp>
        <p:nvSpPr>
          <p:cNvPr id="419" name="yamL front matter"/>
          <p:cNvSpPr txBox="1"/>
          <p:nvPr>
            <p:ph type="title"/>
          </p:nvPr>
        </p:nvSpPr>
        <p:spPr>
          <a:prstGeom prst="rect">
            <a:avLst/>
          </a:prstGeom>
        </p:spPr>
        <p:txBody>
          <a:bodyPr/>
          <a:lstStyle>
            <a:lvl1pPr defTabSz="467359">
              <a:spcBef>
                <a:spcPts val="2200"/>
              </a:spcBef>
              <a:defRPr sz="4800"/>
            </a:lvl1pPr>
          </a:lstStyle>
          <a:p>
            <a:pPr/>
            <a:r>
              <a:t>yamL front matter</a:t>
            </a:r>
          </a:p>
        </p:txBody>
      </p:sp>
      <p:sp>
        <p:nvSpPr>
          <p:cNvPr id="420" name="Activity: create the front matter for our new post and view it on our local server by saving the file and then refreshing the local version of our site.…"/>
          <p:cNvSpPr txBox="1"/>
          <p:nvPr>
            <p:ph type="body" idx="1"/>
          </p:nvPr>
        </p:nvSpPr>
        <p:spPr>
          <a:xfrm>
            <a:off x="406400" y="2791177"/>
            <a:ext cx="12192000" cy="6108701"/>
          </a:xfrm>
          <a:prstGeom prst="rect">
            <a:avLst/>
          </a:prstGeom>
        </p:spPr>
        <p:txBody>
          <a:bodyPr/>
          <a:lstStyle/>
          <a:p>
            <a:pPr>
              <a:buChar char="‣"/>
              <a:defRPr b="1">
                <a:solidFill>
                  <a:schemeClr val="accent1"/>
                </a:solidFill>
                <a:latin typeface="Avenir Next"/>
                <a:ea typeface="Avenir Next"/>
                <a:cs typeface="Avenir Next"/>
                <a:sym typeface="Avenir Next"/>
              </a:defRPr>
            </a:pPr>
            <a:r>
              <a:t>Activity: create the front matter for our new post and view it on our local server by saving the file and then refreshing the local version of our site.</a:t>
            </a:r>
          </a:p>
          <a:p>
            <a:pPr>
              <a:buChar char="‣"/>
            </a:pPr>
            <a:r>
              <a:t>The server needs to be reset for changes to to </a:t>
            </a:r>
            <a:r>
              <a:rPr b="1">
                <a:latin typeface="Avenir Next"/>
                <a:ea typeface="Avenir Next"/>
                <a:cs typeface="Avenir Next"/>
                <a:sym typeface="Avenir Next"/>
              </a:rPr>
              <a:t>_config.yml</a:t>
            </a:r>
            <a:r>
              <a:t> to appear however, changes to bother files will generally appear with a refresh.</a:t>
            </a:r>
          </a:p>
        </p:txBody>
      </p:sp>
      <p:sp>
        <p:nvSpPr>
          <p:cNvPr id="42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25" name="Create a blog with jekyll"/>
          <p:cNvSpPr txBox="1"/>
          <p:nvPr>
            <p:ph type="body" idx="13"/>
          </p:nvPr>
        </p:nvSpPr>
        <p:spPr>
          <a:prstGeom prst="rect">
            <a:avLst/>
          </a:prstGeom>
        </p:spPr>
        <p:txBody>
          <a:bodyPr/>
          <a:lstStyle/>
          <a:p>
            <a:pPr/>
            <a:r>
              <a:t>Create a blog with jekyll</a:t>
            </a:r>
          </a:p>
        </p:txBody>
      </p:sp>
      <p:sp>
        <p:nvSpPr>
          <p:cNvPr id="426" name="YAML FRONT MATTER"/>
          <p:cNvSpPr txBox="1"/>
          <p:nvPr>
            <p:ph type="title"/>
          </p:nvPr>
        </p:nvSpPr>
        <p:spPr>
          <a:prstGeom prst="rect">
            <a:avLst/>
          </a:prstGeom>
        </p:spPr>
        <p:txBody>
          <a:bodyPr/>
          <a:lstStyle>
            <a:lvl1pPr defTabSz="467359">
              <a:spcBef>
                <a:spcPts val="2200"/>
              </a:spcBef>
              <a:defRPr sz="4800"/>
            </a:lvl1pPr>
          </a:lstStyle>
          <a:p>
            <a:pPr/>
            <a:r>
              <a:t>YAML FRONT MATTER</a:t>
            </a:r>
          </a:p>
        </p:txBody>
      </p:sp>
      <p:sp>
        <p:nvSpPr>
          <p:cNvPr id="427" name="Paste this into the top of your empty blog post file.…"/>
          <p:cNvSpPr txBox="1"/>
          <p:nvPr>
            <p:ph type="body" idx="1"/>
          </p:nvPr>
        </p:nvSpPr>
        <p:spPr>
          <a:xfrm>
            <a:off x="406400" y="2791177"/>
            <a:ext cx="12192000" cy="6108701"/>
          </a:xfrm>
          <a:prstGeom prst="rect">
            <a:avLst/>
          </a:prstGeom>
        </p:spPr>
        <p:txBody>
          <a:bodyPr/>
          <a:lstStyle/>
          <a:p>
            <a:pPr marL="408940" indent="-408940" defTabSz="537463">
              <a:spcBef>
                <a:spcPts val="2500"/>
              </a:spcBef>
              <a:buChar char="‣"/>
              <a:defRPr sz="3128"/>
            </a:pPr>
            <a:r>
              <a:t>Paste this into the top of your empty blog post file.</a:t>
            </a:r>
          </a:p>
          <a:p>
            <a:pPr marL="0" indent="0" defTabSz="420623">
              <a:spcBef>
                <a:spcPts val="0"/>
              </a:spcBef>
              <a:buClrTx/>
              <a:buSzTx/>
              <a:buFontTx/>
              <a:buNone/>
              <a:defRPr sz="2760">
                <a:solidFill>
                  <a:srgbClr val="919191"/>
                </a:solidFill>
                <a:latin typeface="Monaco"/>
                <a:ea typeface="Monaco"/>
                <a:cs typeface="Monaco"/>
                <a:sym typeface="Monaco"/>
              </a:defRPr>
            </a:pPr>
            <a:r>
              <a:t>---</a:t>
            </a:r>
            <a:endParaRPr>
              <a:solidFill>
                <a:srgbClr val="333344"/>
              </a:solidFill>
            </a:endParaRPr>
          </a:p>
          <a:p>
            <a:pPr marL="0" indent="0" defTabSz="420623">
              <a:spcBef>
                <a:spcPts val="0"/>
              </a:spcBef>
              <a:buClrTx/>
              <a:buSzTx/>
              <a:buFontTx/>
              <a:buNone/>
              <a:defRPr sz="2760">
                <a:solidFill>
                  <a:srgbClr val="333344"/>
                </a:solidFill>
                <a:latin typeface="Monaco"/>
                <a:ea typeface="Monaco"/>
                <a:cs typeface="Monaco"/>
                <a:sym typeface="Monaco"/>
              </a:defRPr>
            </a:pPr>
            <a:r>
              <a:t>layout</a:t>
            </a:r>
            <a:r>
              <a:rPr>
                <a:solidFill>
                  <a:srgbClr val="FF5600"/>
                </a:solidFill>
              </a:rPr>
              <a:t>:</a:t>
            </a:r>
            <a:r>
              <a:t> post</a:t>
            </a:r>
          </a:p>
          <a:p>
            <a:pPr marL="0" indent="0" defTabSz="420623">
              <a:spcBef>
                <a:spcPts val="0"/>
              </a:spcBef>
              <a:buClrTx/>
              <a:buSzTx/>
              <a:buFontTx/>
              <a:buNone/>
              <a:defRPr sz="2760">
                <a:solidFill>
                  <a:srgbClr val="01A33F"/>
                </a:solidFill>
                <a:latin typeface="Monaco"/>
                <a:ea typeface="Monaco"/>
                <a:cs typeface="Monaco"/>
                <a:sym typeface="Monaco"/>
              </a:defRPr>
            </a:pPr>
            <a:r>
              <a:rPr>
                <a:solidFill>
                  <a:srgbClr val="333344"/>
                </a:solidFill>
              </a:rPr>
              <a:t>title</a:t>
            </a:r>
            <a:r>
              <a:rPr>
                <a:solidFill>
                  <a:srgbClr val="FF5600"/>
                </a:solidFill>
              </a:rPr>
              <a:t>:</a:t>
            </a:r>
            <a:r>
              <a:rPr>
                <a:solidFill>
                  <a:srgbClr val="333344"/>
                </a:solidFill>
              </a:rPr>
              <a:t>  </a:t>
            </a:r>
            <a:r>
              <a:t>"Welcome to dactl!"</a:t>
            </a:r>
            <a:endParaRPr>
              <a:solidFill>
                <a:srgbClr val="333344"/>
              </a:solidFill>
            </a:endParaRPr>
          </a:p>
          <a:p>
            <a:pPr marL="0" indent="0" defTabSz="420623">
              <a:spcBef>
                <a:spcPts val="0"/>
              </a:spcBef>
              <a:buClrTx/>
              <a:buSzTx/>
              <a:buFontTx/>
              <a:buNone/>
              <a:defRPr sz="2760">
                <a:solidFill>
                  <a:srgbClr val="333344"/>
                </a:solidFill>
                <a:latin typeface="Monaco"/>
                <a:ea typeface="Monaco"/>
                <a:cs typeface="Monaco"/>
                <a:sym typeface="Monaco"/>
              </a:defRPr>
            </a:pPr>
            <a:r>
              <a:t>tags</a:t>
            </a:r>
            <a:r>
              <a:rPr>
                <a:solidFill>
                  <a:srgbClr val="FF5600"/>
                </a:solidFill>
              </a:rPr>
              <a:t>:</a:t>
            </a:r>
          </a:p>
          <a:p>
            <a:pPr marL="0" indent="0" defTabSz="420623">
              <a:spcBef>
                <a:spcPts val="0"/>
              </a:spcBef>
              <a:buClrTx/>
              <a:buSzTx/>
              <a:buFontTx/>
              <a:buNone/>
              <a:defRPr sz="2760">
                <a:solidFill>
                  <a:srgbClr val="333344"/>
                </a:solidFill>
                <a:latin typeface="Monaco"/>
                <a:ea typeface="Monaco"/>
                <a:cs typeface="Monaco"/>
                <a:sym typeface="Monaco"/>
              </a:defRPr>
            </a:pPr>
            <a:r>
              <a:t>  </a:t>
            </a:r>
            <a:r>
              <a:rPr>
                <a:solidFill>
                  <a:srgbClr val="FF5600"/>
                </a:solidFill>
              </a:rPr>
              <a:t>-</a:t>
            </a:r>
            <a:r>
              <a:t> dactl</a:t>
            </a:r>
          </a:p>
          <a:p>
            <a:pPr marL="0" indent="0" defTabSz="420623">
              <a:spcBef>
                <a:spcPts val="0"/>
              </a:spcBef>
              <a:buClrTx/>
              <a:buSzTx/>
              <a:buFontTx/>
              <a:buNone/>
              <a:defRPr sz="2760">
                <a:solidFill>
                  <a:srgbClr val="333344"/>
                </a:solidFill>
                <a:latin typeface="Monaco"/>
                <a:ea typeface="Monaco"/>
                <a:cs typeface="Monaco"/>
                <a:sym typeface="Monaco"/>
              </a:defRPr>
            </a:pPr>
            <a:r>
              <a:t>  </a:t>
            </a:r>
            <a:r>
              <a:rPr>
                <a:solidFill>
                  <a:srgbClr val="FF5600"/>
                </a:solidFill>
              </a:rPr>
              <a:t>-</a:t>
            </a:r>
            <a:r>
              <a:t> jekyll</a:t>
            </a:r>
          </a:p>
          <a:p>
            <a:pPr marL="0" indent="0" defTabSz="420623">
              <a:spcBef>
                <a:spcPts val="0"/>
              </a:spcBef>
              <a:buClrTx/>
              <a:buSzTx/>
              <a:buFontTx/>
              <a:buNone/>
              <a:defRPr sz="2760">
                <a:solidFill>
                  <a:srgbClr val="333344"/>
                </a:solidFill>
                <a:latin typeface="Monaco"/>
                <a:ea typeface="Monaco"/>
                <a:cs typeface="Monaco"/>
                <a:sym typeface="Monaco"/>
              </a:defRPr>
            </a:pPr>
            <a:r>
              <a:t>hero</a:t>
            </a:r>
            <a:r>
              <a:rPr>
                <a:solidFill>
                  <a:srgbClr val="FF5600"/>
                </a:solidFill>
              </a:rPr>
              <a:t>:</a:t>
            </a:r>
            <a:r>
              <a:t> https</a:t>
            </a:r>
            <a:r>
              <a:rPr>
                <a:solidFill>
                  <a:srgbClr val="FF5600"/>
                </a:solidFill>
              </a:rPr>
              <a:t>://</a:t>
            </a:r>
            <a:r>
              <a:t>source</a:t>
            </a:r>
            <a:r>
              <a:rPr>
                <a:solidFill>
                  <a:srgbClr val="FF5600"/>
                </a:solidFill>
              </a:rPr>
              <a:t>.</a:t>
            </a:r>
            <a:r>
              <a:t>unsplash</a:t>
            </a:r>
            <a:r>
              <a:rPr>
                <a:solidFill>
                  <a:srgbClr val="FF5600"/>
                </a:solidFill>
              </a:rPr>
              <a:t>.</a:t>
            </a:r>
            <a:r>
              <a:t>com</a:t>
            </a:r>
            <a:r>
              <a:rPr>
                <a:solidFill>
                  <a:srgbClr val="FF5600"/>
                </a:solidFill>
              </a:rPr>
              <a:t>/</a:t>
            </a:r>
            <a:r>
              <a:t>collection</a:t>
            </a:r>
            <a:r>
              <a:rPr>
                <a:solidFill>
                  <a:srgbClr val="FF5600"/>
                </a:solidFill>
              </a:rPr>
              <a:t>/</a:t>
            </a:r>
            <a:r>
              <a:t>430471</a:t>
            </a:r>
            <a:r>
              <a:rPr>
                <a:solidFill>
                  <a:srgbClr val="FF5600"/>
                </a:solidFill>
              </a:rPr>
              <a:t>/</a:t>
            </a:r>
          </a:p>
          <a:p>
            <a:pPr marL="0" indent="0" defTabSz="420623">
              <a:spcBef>
                <a:spcPts val="0"/>
              </a:spcBef>
              <a:buClrTx/>
              <a:buSzTx/>
              <a:buFontTx/>
              <a:buNone/>
              <a:defRPr sz="2760">
                <a:solidFill>
                  <a:srgbClr val="333344"/>
                </a:solidFill>
                <a:latin typeface="Monaco"/>
                <a:ea typeface="Monaco"/>
                <a:cs typeface="Monaco"/>
                <a:sym typeface="Monaco"/>
              </a:defRPr>
            </a:pPr>
            <a:r>
              <a:t>overlay</a:t>
            </a:r>
            <a:r>
              <a:rPr>
                <a:solidFill>
                  <a:srgbClr val="FF5600"/>
                </a:solidFill>
              </a:rPr>
              <a:t>:</a:t>
            </a:r>
            <a:r>
              <a:t> red</a:t>
            </a:r>
          </a:p>
          <a:p>
            <a:pPr marL="0" indent="0" defTabSz="420623">
              <a:spcBef>
                <a:spcPts val="0"/>
              </a:spcBef>
              <a:buClrTx/>
              <a:buSzTx/>
              <a:buFontTx/>
              <a:buNone/>
              <a:defRPr sz="2760">
                <a:solidFill>
                  <a:srgbClr val="333344"/>
                </a:solidFill>
                <a:latin typeface="Monaco"/>
                <a:ea typeface="Monaco"/>
                <a:cs typeface="Monaco"/>
                <a:sym typeface="Monaco"/>
              </a:defRPr>
            </a:pPr>
            <a:r>
              <a:t>published</a:t>
            </a:r>
            <a:r>
              <a:rPr>
                <a:solidFill>
                  <a:srgbClr val="FF5600"/>
                </a:solidFill>
              </a:rPr>
              <a:t>:</a:t>
            </a:r>
            <a:r>
              <a:t> true</a:t>
            </a:r>
          </a:p>
          <a:p>
            <a:pPr marL="0" indent="0" defTabSz="420623">
              <a:spcBef>
                <a:spcPts val="0"/>
              </a:spcBef>
              <a:buClrTx/>
              <a:buSzTx/>
              <a:buFontTx/>
              <a:buNone/>
              <a:defRPr sz="2760">
                <a:solidFill>
                  <a:srgbClr val="333344"/>
                </a:solidFill>
                <a:latin typeface="Monaco"/>
                <a:ea typeface="Monaco"/>
                <a:cs typeface="Monaco"/>
                <a:sym typeface="Monaco"/>
              </a:defRPr>
            </a:pPr>
          </a:p>
          <a:p>
            <a:pPr marL="0" indent="0" defTabSz="420623">
              <a:spcBef>
                <a:spcPts val="0"/>
              </a:spcBef>
              <a:buClrTx/>
              <a:buSzTx/>
              <a:buFontTx/>
              <a:buNone/>
              <a:defRPr sz="2760">
                <a:solidFill>
                  <a:srgbClr val="919191"/>
                </a:solidFill>
                <a:latin typeface="Monaco"/>
                <a:ea typeface="Monaco"/>
                <a:cs typeface="Monaco"/>
                <a:sym typeface="Monaco"/>
              </a:defRPr>
            </a:pPr>
            <a:r>
              <a:t>---</a:t>
            </a:r>
          </a:p>
        </p:txBody>
      </p:sp>
      <p:sp>
        <p:nvSpPr>
          <p:cNvPr id="42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9" name="Source: Jekyll Documentation"/>
          <p:cNvSpPr txBox="1"/>
          <p:nvPr/>
        </p:nvSpPr>
        <p:spPr>
          <a:xfrm>
            <a:off x="9411461" y="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Jekyll Documentation</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33" name="Create a blog with jekyll"/>
          <p:cNvSpPr txBox="1"/>
          <p:nvPr>
            <p:ph type="body" idx="13"/>
          </p:nvPr>
        </p:nvSpPr>
        <p:spPr>
          <a:prstGeom prst="rect">
            <a:avLst/>
          </a:prstGeom>
        </p:spPr>
        <p:txBody>
          <a:bodyPr/>
          <a:lstStyle/>
          <a:p>
            <a:pPr/>
            <a:r>
              <a:t>Create a blog with jekyll</a:t>
            </a:r>
          </a:p>
        </p:txBody>
      </p:sp>
      <p:sp>
        <p:nvSpPr>
          <p:cNvPr id="434" name="YAML FRONT MATTER"/>
          <p:cNvSpPr txBox="1"/>
          <p:nvPr>
            <p:ph type="title"/>
          </p:nvPr>
        </p:nvSpPr>
        <p:spPr>
          <a:prstGeom prst="rect">
            <a:avLst/>
          </a:prstGeom>
        </p:spPr>
        <p:txBody>
          <a:bodyPr/>
          <a:lstStyle>
            <a:lvl1pPr defTabSz="467359">
              <a:spcBef>
                <a:spcPts val="2200"/>
              </a:spcBef>
              <a:defRPr sz="4800"/>
            </a:lvl1pPr>
          </a:lstStyle>
          <a:p>
            <a:pPr/>
            <a:r>
              <a:t>YAML FRONT MATTER</a:t>
            </a:r>
          </a:p>
        </p:txBody>
      </p:sp>
      <p:sp>
        <p:nvSpPr>
          <p:cNvPr id="435" name="View new post on your site.…"/>
          <p:cNvSpPr txBox="1"/>
          <p:nvPr>
            <p:ph type="body" idx="1"/>
          </p:nvPr>
        </p:nvSpPr>
        <p:spPr>
          <a:xfrm>
            <a:off x="406400" y="2791177"/>
            <a:ext cx="12192000" cy="6108701"/>
          </a:xfrm>
          <a:prstGeom prst="rect">
            <a:avLst/>
          </a:prstGeom>
        </p:spPr>
        <p:txBody>
          <a:bodyPr/>
          <a:lstStyle/>
          <a:p>
            <a:pPr>
              <a:buChar char="‣"/>
            </a:pPr>
            <a:r>
              <a:t>View new post on your site.</a:t>
            </a:r>
          </a:p>
          <a:p>
            <a:pPr lvl="5" marL="0" indent="1143000" defTabSz="457200">
              <a:spcBef>
                <a:spcPts val="0"/>
              </a:spcBef>
              <a:buClrTx/>
              <a:buSzTx/>
              <a:buFontTx/>
              <a:buNone/>
              <a:defRPr sz="2800">
                <a:solidFill>
                  <a:srgbClr val="333344"/>
                </a:solidFill>
                <a:latin typeface="Monaco"/>
                <a:ea typeface="Monaco"/>
                <a:cs typeface="Monaco"/>
                <a:sym typeface="Monaco"/>
              </a:defRPr>
            </a:pPr>
            <a:r>
              <a:t>$ bundle exec jekyll serve</a:t>
            </a:r>
          </a:p>
          <a:p>
            <a:pPr lvl="1" marL="1320800" indent="-660400">
              <a:buClrTx/>
              <a:buSzPct val="100000"/>
              <a:buFontTx/>
              <a:buAutoNum type="arabicPeriod" startAt="1"/>
            </a:pPr>
          </a:p>
          <a:p>
            <a:pPr>
              <a:buChar char="‣"/>
              <a:defRPr b="1">
                <a:solidFill>
                  <a:schemeClr val="accent1"/>
                </a:solidFill>
                <a:latin typeface="Avenir Next"/>
                <a:ea typeface="Avenir Next"/>
                <a:cs typeface="Avenir Next"/>
                <a:sym typeface="Avenir Next"/>
              </a:defRPr>
            </a:pPr>
            <a:r>
              <a:t>Activity edit post:</a:t>
            </a:r>
          </a:p>
          <a:p>
            <a:pPr lvl="1">
              <a:buChar char="‣"/>
            </a:pPr>
            <a:r>
              <a:t>Change photo overlay from red to blue, green, purple or orange.</a:t>
            </a:r>
          </a:p>
          <a:p>
            <a:pPr lvl="1">
              <a:buChar char="‣"/>
            </a:pPr>
            <a:r>
              <a:t>Change title of the post.</a:t>
            </a:r>
          </a:p>
        </p:txBody>
      </p:sp>
      <p:sp>
        <p:nvSpPr>
          <p:cNvPr id="43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40" name="Create a blog with jekyll"/>
          <p:cNvSpPr txBox="1"/>
          <p:nvPr>
            <p:ph type="body" idx="13"/>
          </p:nvPr>
        </p:nvSpPr>
        <p:spPr>
          <a:prstGeom prst="rect">
            <a:avLst/>
          </a:prstGeom>
        </p:spPr>
        <p:txBody>
          <a:bodyPr/>
          <a:lstStyle/>
          <a:p>
            <a:pPr/>
            <a:r>
              <a:t>Create a blog with jekyll</a:t>
            </a:r>
          </a:p>
        </p:txBody>
      </p:sp>
      <p:sp>
        <p:nvSpPr>
          <p:cNvPr id="441" name="Adding content"/>
          <p:cNvSpPr txBox="1"/>
          <p:nvPr>
            <p:ph type="title"/>
          </p:nvPr>
        </p:nvSpPr>
        <p:spPr>
          <a:prstGeom prst="rect">
            <a:avLst/>
          </a:prstGeom>
        </p:spPr>
        <p:txBody>
          <a:bodyPr/>
          <a:lstStyle>
            <a:lvl1pPr defTabSz="467359">
              <a:spcBef>
                <a:spcPts val="2200"/>
              </a:spcBef>
              <a:defRPr sz="4800"/>
            </a:lvl1pPr>
          </a:lstStyle>
          <a:p>
            <a:pPr/>
            <a:r>
              <a:t>Adding content</a:t>
            </a:r>
          </a:p>
        </p:txBody>
      </p:sp>
      <p:sp>
        <p:nvSpPr>
          <p:cNvPr id="442" name="Below the 3 dashes associated with YAML Front Matter we can begin writing our content!…"/>
          <p:cNvSpPr txBox="1"/>
          <p:nvPr>
            <p:ph type="body" idx="1"/>
          </p:nvPr>
        </p:nvSpPr>
        <p:spPr>
          <a:xfrm>
            <a:off x="406400" y="2791177"/>
            <a:ext cx="12192000" cy="6108701"/>
          </a:xfrm>
          <a:prstGeom prst="rect">
            <a:avLst/>
          </a:prstGeom>
        </p:spPr>
        <p:txBody>
          <a:bodyPr/>
          <a:lstStyle/>
          <a:p>
            <a:pPr>
              <a:buChar char="‣"/>
            </a:pPr>
            <a:r>
              <a:t>Below the 3 dashes associated with YAML Front Matter we can begin writing our content!</a:t>
            </a:r>
          </a:p>
          <a:p>
            <a:pPr>
              <a:buChar char="‣"/>
            </a:pPr>
            <a:r>
              <a:t>We will be writing our content in Markdown.</a:t>
            </a:r>
          </a:p>
        </p:txBody>
      </p:sp>
      <p:sp>
        <p:nvSpPr>
          <p:cNvPr id="44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47" name="Create a blog with jekyll"/>
          <p:cNvSpPr txBox="1"/>
          <p:nvPr>
            <p:ph type="body" idx="13"/>
          </p:nvPr>
        </p:nvSpPr>
        <p:spPr>
          <a:prstGeom prst="rect">
            <a:avLst/>
          </a:prstGeom>
        </p:spPr>
        <p:txBody>
          <a:bodyPr/>
          <a:lstStyle/>
          <a:p>
            <a:pPr/>
            <a:r>
              <a:t>Create a blog with jekyll</a:t>
            </a:r>
          </a:p>
        </p:txBody>
      </p:sp>
      <p:sp>
        <p:nvSpPr>
          <p:cNvPr id="448" name="MARKDOWN REVIEW"/>
          <p:cNvSpPr txBox="1"/>
          <p:nvPr>
            <p:ph type="title"/>
          </p:nvPr>
        </p:nvSpPr>
        <p:spPr>
          <a:prstGeom prst="rect">
            <a:avLst/>
          </a:prstGeom>
        </p:spPr>
        <p:txBody>
          <a:bodyPr/>
          <a:lstStyle>
            <a:lvl1pPr defTabSz="467359">
              <a:spcBef>
                <a:spcPts val="2200"/>
              </a:spcBef>
              <a:defRPr sz="4800" u="sng">
                <a:hlinkClick r:id="rId3" invalidUrl="" action="" tgtFrame="" tooltip="" history="1" highlightClick="0" endSnd="0"/>
              </a:defRPr>
            </a:lvl1pPr>
          </a:lstStyle>
          <a:p>
            <a:pPr>
              <a:defRPr u="none"/>
            </a:pPr>
            <a:r>
              <a:rPr u="sng">
                <a:hlinkClick r:id="rId3" invalidUrl="" action="" tgtFrame="" tooltip="" history="1" highlightClick="0" endSnd="0"/>
              </a:rPr>
              <a:t>MARKDOWN REVIEW</a:t>
            </a:r>
          </a:p>
        </p:txBody>
      </p:sp>
      <p:sp>
        <p:nvSpPr>
          <p:cNvPr id="449" name="Body"/>
          <p:cNvSpPr txBox="1"/>
          <p:nvPr>
            <p:ph type="body" idx="1"/>
          </p:nvPr>
        </p:nvSpPr>
        <p:spPr>
          <a:xfrm>
            <a:off x="406400" y="2791177"/>
            <a:ext cx="12192000" cy="6108701"/>
          </a:xfrm>
          <a:prstGeom prst="rect">
            <a:avLst/>
          </a:prstGeom>
        </p:spPr>
        <p:txBody>
          <a:bodyPr/>
          <a:lstStyle/>
          <a:p>
            <a:pPr>
              <a:buChar char="‣"/>
            </a:pPr>
          </a:p>
        </p:txBody>
      </p:sp>
      <p:sp>
        <p:nvSpPr>
          <p:cNvPr id="45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1" name="Source: Jekyll Documentation"/>
          <p:cNvSpPr txBox="1"/>
          <p:nvPr/>
        </p:nvSpPr>
        <p:spPr>
          <a:xfrm>
            <a:off x="8940630" y="905023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4" invalidUrl="" action="" tgtFrame="" tooltip="" history="1" highlightClick="0" endSnd="0"/>
              </a:rPr>
              <a:t>Jekyll Documentation</a:t>
            </a:r>
          </a:p>
        </p:txBody>
      </p:sp>
      <p:pic>
        <p:nvPicPr>
          <p:cNvPr id="452" name="markdown-editor.png" descr="markdown-editor.png"/>
          <p:cNvPicPr>
            <a:picLocks noChangeAspect="1"/>
          </p:cNvPicPr>
          <p:nvPr/>
        </p:nvPicPr>
        <p:blipFill>
          <a:blip r:embed="rId5">
            <a:extLst/>
          </a:blip>
          <a:stretch>
            <a:fillRect/>
          </a:stretch>
        </p:blipFill>
        <p:spPr>
          <a:xfrm>
            <a:off x="292299" y="2449328"/>
            <a:ext cx="13004801" cy="7752082"/>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56" name="Create a blog with jekyll"/>
          <p:cNvSpPr txBox="1"/>
          <p:nvPr>
            <p:ph type="body" idx="13"/>
          </p:nvPr>
        </p:nvSpPr>
        <p:spPr>
          <a:prstGeom prst="rect">
            <a:avLst/>
          </a:prstGeom>
        </p:spPr>
        <p:txBody>
          <a:bodyPr/>
          <a:lstStyle/>
          <a:p>
            <a:pPr/>
            <a:r>
              <a:t>Create a blog with jekyll</a:t>
            </a:r>
          </a:p>
        </p:txBody>
      </p:sp>
      <p:sp>
        <p:nvSpPr>
          <p:cNvPr id="457" name="MARKDOWN REVIEW"/>
          <p:cNvSpPr txBox="1"/>
          <p:nvPr>
            <p:ph type="title"/>
          </p:nvPr>
        </p:nvSpPr>
        <p:spPr>
          <a:prstGeom prst="rect">
            <a:avLst/>
          </a:prstGeom>
        </p:spPr>
        <p:txBody>
          <a:bodyPr/>
          <a:lstStyle>
            <a:lvl1pPr defTabSz="467359">
              <a:spcBef>
                <a:spcPts val="2200"/>
              </a:spcBef>
              <a:defRPr sz="4800" u="sng">
                <a:hlinkClick r:id="rId3" invalidUrl="" action="" tgtFrame="" tooltip="" history="1" highlightClick="0" endSnd="0"/>
              </a:defRPr>
            </a:lvl1pPr>
          </a:lstStyle>
          <a:p>
            <a:pPr>
              <a:defRPr u="none"/>
            </a:pPr>
            <a:r>
              <a:rPr u="sng">
                <a:hlinkClick r:id="rId3" invalidUrl="" action="" tgtFrame="" tooltip="" history="1" highlightClick="0" endSnd="0"/>
              </a:rPr>
              <a:t>MARKDOWN REVIEW</a:t>
            </a:r>
          </a:p>
        </p:txBody>
      </p:sp>
      <p:sp>
        <p:nvSpPr>
          <p:cNvPr id="458" name="https://markdown-it.github.io/…"/>
          <p:cNvSpPr txBox="1"/>
          <p:nvPr>
            <p:ph type="body" idx="1"/>
          </p:nvPr>
        </p:nvSpPr>
        <p:spPr>
          <a:xfrm>
            <a:off x="406400" y="2791177"/>
            <a:ext cx="12192000" cy="6108701"/>
          </a:xfrm>
          <a:prstGeom prst="rect">
            <a:avLst/>
          </a:prstGeom>
        </p:spPr>
        <p:txBody>
          <a:bodyPr/>
          <a:lstStyle/>
          <a:p>
            <a:pPr>
              <a:buChar char="‣"/>
            </a:pPr>
            <a:r>
              <a:rPr u="sng">
                <a:solidFill>
                  <a:schemeClr val="accent1"/>
                </a:solidFill>
                <a:hlinkClick r:id="rId3" invalidUrl="" action="" tgtFrame="" tooltip="" history="1" highlightClick="0" endSnd="0"/>
              </a:rPr>
              <a:t>https://markdown-it.github.io/</a:t>
            </a:r>
          </a:p>
          <a:p>
            <a:pPr>
              <a:buChar char="‣"/>
            </a:pPr>
            <a:r>
              <a:t>Play around on Markdown-it and create a sample blog post (keep it short and sweet).</a:t>
            </a:r>
          </a:p>
        </p:txBody>
      </p:sp>
      <p:sp>
        <p:nvSpPr>
          <p:cNvPr id="45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63" name="Create a blog with jekyll"/>
          <p:cNvSpPr txBox="1"/>
          <p:nvPr>
            <p:ph type="body" idx="13"/>
          </p:nvPr>
        </p:nvSpPr>
        <p:spPr>
          <a:prstGeom prst="rect">
            <a:avLst/>
          </a:prstGeom>
        </p:spPr>
        <p:txBody>
          <a:bodyPr/>
          <a:lstStyle/>
          <a:p>
            <a:pPr/>
            <a:r>
              <a:t>Create a blog with jekyll</a:t>
            </a:r>
          </a:p>
        </p:txBody>
      </p:sp>
      <p:sp>
        <p:nvSpPr>
          <p:cNvPr id="464" name="ADDING CONTENT - BLOG POST"/>
          <p:cNvSpPr txBox="1"/>
          <p:nvPr>
            <p:ph type="title"/>
          </p:nvPr>
        </p:nvSpPr>
        <p:spPr>
          <a:prstGeom prst="rect">
            <a:avLst/>
          </a:prstGeom>
        </p:spPr>
        <p:txBody>
          <a:bodyPr/>
          <a:lstStyle>
            <a:lvl1pPr defTabSz="467359">
              <a:spcBef>
                <a:spcPts val="2200"/>
              </a:spcBef>
              <a:defRPr sz="4800"/>
            </a:lvl1pPr>
          </a:lstStyle>
          <a:p>
            <a:pPr/>
            <a:r>
              <a:t>ADDING CONTENT - BLOG POST</a:t>
            </a:r>
          </a:p>
        </p:txBody>
      </p:sp>
      <p:sp>
        <p:nvSpPr>
          <p:cNvPr id="465" name="Activity: Write a post about something(s) you’ve learned or enjoyed at Codeland so far!…"/>
          <p:cNvSpPr txBox="1"/>
          <p:nvPr>
            <p:ph type="body" idx="1"/>
          </p:nvPr>
        </p:nvSpPr>
        <p:spPr>
          <a:xfrm>
            <a:off x="406400" y="2791177"/>
            <a:ext cx="12192000" cy="6108701"/>
          </a:xfrm>
          <a:prstGeom prst="rect">
            <a:avLst/>
          </a:prstGeom>
        </p:spPr>
        <p:txBody>
          <a:bodyPr/>
          <a:lstStyle/>
          <a:p>
            <a:pPr>
              <a:buChar char="‣"/>
              <a:defRPr b="1">
                <a:solidFill>
                  <a:schemeClr val="accent1"/>
                </a:solidFill>
                <a:latin typeface="Avenir Next"/>
                <a:ea typeface="Avenir Next"/>
                <a:cs typeface="Avenir Next"/>
                <a:sym typeface="Avenir Next"/>
              </a:defRPr>
            </a:pPr>
            <a:r>
              <a:t>Activity: Write a post about something(s) you’ve learned or enjoyed at Codeland so far! </a:t>
            </a:r>
          </a:p>
          <a:p>
            <a:pPr>
              <a:buChar char="‣"/>
            </a:pPr>
            <a:r>
              <a:t>Either write your post in Markdown-it and paste it into your file or write Markdown from scratch into our blog post file (under the YAML)</a:t>
            </a:r>
          </a:p>
          <a:p>
            <a:pPr>
              <a:buChar char="‣"/>
            </a:pPr>
            <a:r>
              <a:t>Save post</a:t>
            </a:r>
          </a:p>
        </p:txBody>
      </p:sp>
      <p:sp>
        <p:nvSpPr>
          <p:cNvPr id="46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70" name="Create a blog with jekyll"/>
          <p:cNvSpPr txBox="1"/>
          <p:nvPr>
            <p:ph type="body" idx="13"/>
          </p:nvPr>
        </p:nvSpPr>
        <p:spPr>
          <a:prstGeom prst="rect">
            <a:avLst/>
          </a:prstGeom>
        </p:spPr>
        <p:txBody>
          <a:bodyPr/>
          <a:lstStyle/>
          <a:p>
            <a:pPr/>
            <a:r>
              <a:t>Create a blog with jekyll</a:t>
            </a:r>
          </a:p>
        </p:txBody>
      </p:sp>
      <p:sp>
        <p:nvSpPr>
          <p:cNvPr id="471" name="PUBLISH CONTENT - GITHUB PAGES"/>
          <p:cNvSpPr txBox="1"/>
          <p:nvPr>
            <p:ph type="title"/>
          </p:nvPr>
        </p:nvSpPr>
        <p:spPr>
          <a:prstGeom prst="rect">
            <a:avLst/>
          </a:prstGeom>
        </p:spPr>
        <p:txBody>
          <a:bodyPr/>
          <a:lstStyle>
            <a:lvl1pPr defTabSz="467359">
              <a:spcBef>
                <a:spcPts val="2200"/>
              </a:spcBef>
              <a:defRPr sz="4800"/>
            </a:lvl1pPr>
          </a:lstStyle>
          <a:p>
            <a:pPr/>
            <a:r>
              <a:t>PUBLISH CONTENT - GITHUB PAGES</a:t>
            </a:r>
          </a:p>
        </p:txBody>
      </p:sp>
      <p:sp>
        <p:nvSpPr>
          <p:cNvPr id="472" name="Activity: Publish our work on Github!…"/>
          <p:cNvSpPr txBox="1"/>
          <p:nvPr>
            <p:ph type="body" idx="1"/>
          </p:nvPr>
        </p:nvSpPr>
        <p:spPr>
          <a:xfrm>
            <a:off x="143971" y="2791177"/>
            <a:ext cx="12192001" cy="6108701"/>
          </a:xfrm>
          <a:prstGeom prst="rect">
            <a:avLst/>
          </a:prstGeom>
        </p:spPr>
        <p:txBody>
          <a:bodyPr/>
          <a:lstStyle/>
          <a:p>
            <a:pPr>
              <a:buChar char="‣"/>
              <a:defRPr b="1">
                <a:solidFill>
                  <a:schemeClr val="accent1"/>
                </a:solidFill>
                <a:latin typeface="Avenir Next"/>
                <a:ea typeface="Avenir Next"/>
                <a:cs typeface="Avenir Next"/>
                <a:sym typeface="Avenir Next"/>
              </a:defRPr>
            </a:pPr>
            <a:r>
              <a:t>Activity: Publish our work on Github!</a:t>
            </a:r>
          </a:p>
          <a:p>
            <a:pPr>
              <a:buChar char="‣"/>
            </a:pPr>
            <a:r>
              <a:t>Commit work to GitHub via command line:</a:t>
            </a:r>
          </a:p>
          <a:p>
            <a:pPr marL="0" indent="0" defTabSz="457200">
              <a:spcBef>
                <a:spcPts val="0"/>
              </a:spcBef>
              <a:buClrTx/>
              <a:buSzTx/>
              <a:buFontTx/>
              <a:buNone/>
              <a:defRPr sz="2700">
                <a:solidFill>
                  <a:srgbClr val="333344"/>
                </a:solidFill>
                <a:latin typeface="Monaco"/>
                <a:ea typeface="Monaco"/>
                <a:cs typeface="Monaco"/>
                <a:sym typeface="Monaco"/>
              </a:defRPr>
            </a:pPr>
            <a:r>
              <a:t>git status</a:t>
            </a:r>
          </a:p>
          <a:p>
            <a:pPr marL="0" indent="0" defTabSz="457200">
              <a:spcBef>
                <a:spcPts val="0"/>
              </a:spcBef>
              <a:buClrTx/>
              <a:buSzTx/>
              <a:buFontTx/>
              <a:buNone/>
              <a:defRPr sz="2700">
                <a:solidFill>
                  <a:srgbClr val="333344"/>
                </a:solidFill>
                <a:latin typeface="Monaco"/>
                <a:ea typeface="Monaco"/>
                <a:cs typeface="Monaco"/>
                <a:sym typeface="Monaco"/>
              </a:defRPr>
            </a:pPr>
            <a:r>
              <a:t>git add </a:t>
            </a:r>
            <a:r>
              <a:rPr>
                <a:solidFill>
                  <a:srgbClr val="FF7800"/>
                </a:solidFill>
              </a:rPr>
              <a:t>.</a:t>
            </a:r>
          </a:p>
          <a:p>
            <a:pPr marL="0" indent="0" defTabSz="457200">
              <a:spcBef>
                <a:spcPts val="0"/>
              </a:spcBef>
              <a:buClrTx/>
              <a:buSzTx/>
              <a:buFontTx/>
              <a:buNone/>
              <a:defRPr sz="2700">
                <a:solidFill>
                  <a:srgbClr val="409B1C"/>
                </a:solidFill>
                <a:latin typeface="Monaco"/>
                <a:ea typeface="Monaco"/>
                <a:cs typeface="Monaco"/>
                <a:sym typeface="Monaco"/>
              </a:defRPr>
            </a:pPr>
            <a:r>
              <a:rPr>
                <a:solidFill>
                  <a:srgbClr val="333344"/>
                </a:solidFill>
              </a:rPr>
              <a:t>git commit </a:t>
            </a:r>
            <a:r>
              <a:rPr>
                <a:solidFill>
                  <a:srgbClr val="FF7800"/>
                </a:solidFill>
              </a:rPr>
              <a:t>-</a:t>
            </a:r>
            <a:r>
              <a:rPr>
                <a:solidFill>
                  <a:srgbClr val="333344"/>
                </a:solidFill>
              </a:rPr>
              <a:t>m </a:t>
            </a:r>
            <a:r>
              <a:t>"commit message"</a:t>
            </a:r>
            <a:endParaRPr>
              <a:solidFill>
                <a:srgbClr val="333344"/>
              </a:solidFill>
            </a:endParaRPr>
          </a:p>
          <a:p>
            <a:pPr marL="0" indent="0" defTabSz="457200">
              <a:spcBef>
                <a:spcPts val="0"/>
              </a:spcBef>
              <a:buClrTx/>
              <a:buSzTx/>
              <a:buFontTx/>
              <a:buNone/>
              <a:defRPr sz="2700">
                <a:solidFill>
                  <a:srgbClr val="333344"/>
                </a:solidFill>
                <a:latin typeface="Monaco"/>
                <a:ea typeface="Monaco"/>
                <a:cs typeface="Monaco"/>
                <a:sym typeface="Monaco"/>
              </a:defRPr>
            </a:pPr>
            <a:r>
              <a:t>git push</a:t>
            </a:r>
          </a:p>
          <a:p>
            <a:pPr marL="156882" indent="-156882" defTabSz="457200">
              <a:spcBef>
                <a:spcPts val="0"/>
              </a:spcBef>
              <a:buChar char="‣"/>
              <a:defRPr sz="1200">
                <a:solidFill>
                  <a:srgbClr val="333344"/>
                </a:solidFill>
                <a:latin typeface="Monaco"/>
                <a:ea typeface="Monaco"/>
                <a:cs typeface="Monaco"/>
                <a:sym typeface="Monaco"/>
              </a:defRPr>
            </a:pPr>
          </a:p>
          <a:p>
            <a:pPr>
              <a:buChar char="‣"/>
            </a:pPr>
            <a:r>
              <a:t>After successfully committing to GitHub, go to your repository’s settings page: </a:t>
            </a:r>
          </a:p>
        </p:txBody>
      </p:sp>
      <p:sp>
        <p:nvSpPr>
          <p:cNvPr id="47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4" name="Screen Shot 2018-04-08 at 11.44.57 PM.png" descr="Screen Shot 2018-04-08 at 11.44.57 PM.png"/>
          <p:cNvPicPr>
            <a:picLocks noChangeAspect="1"/>
          </p:cNvPicPr>
          <p:nvPr/>
        </p:nvPicPr>
        <p:blipFill>
          <a:blip r:embed="rId3">
            <a:extLst/>
          </a:blip>
          <a:stretch>
            <a:fillRect/>
          </a:stretch>
        </p:blipFill>
        <p:spPr>
          <a:xfrm>
            <a:off x="1606706" y="7875610"/>
            <a:ext cx="8457834" cy="1349399"/>
          </a:xfrm>
          <a:prstGeom prst="rect">
            <a:avLst/>
          </a:prstGeom>
          <a:ln w="12700">
            <a:miter lim="400000"/>
          </a:ln>
        </p:spPr>
      </p:pic>
      <p:sp>
        <p:nvSpPr>
          <p:cNvPr id="475" name="Rectangle"/>
          <p:cNvSpPr/>
          <p:nvPr/>
        </p:nvSpPr>
        <p:spPr>
          <a:xfrm>
            <a:off x="8719735" y="8720859"/>
            <a:ext cx="1048667" cy="336686"/>
          </a:xfrm>
          <a:prstGeom prst="rect">
            <a:avLst/>
          </a:prstGeom>
          <a:ln w="762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79" name="Create a blog with jekyll"/>
          <p:cNvSpPr txBox="1"/>
          <p:nvPr>
            <p:ph type="body" idx="13"/>
          </p:nvPr>
        </p:nvSpPr>
        <p:spPr>
          <a:prstGeom prst="rect">
            <a:avLst/>
          </a:prstGeom>
        </p:spPr>
        <p:txBody>
          <a:bodyPr/>
          <a:lstStyle/>
          <a:p>
            <a:pPr/>
            <a:r>
              <a:t>Create a blog with jekyll</a:t>
            </a:r>
          </a:p>
        </p:txBody>
      </p:sp>
      <p:sp>
        <p:nvSpPr>
          <p:cNvPr id="480" name="PUBLISH CONTENT - GITHUB PAGES"/>
          <p:cNvSpPr txBox="1"/>
          <p:nvPr>
            <p:ph type="title"/>
          </p:nvPr>
        </p:nvSpPr>
        <p:spPr>
          <a:prstGeom prst="rect">
            <a:avLst/>
          </a:prstGeom>
        </p:spPr>
        <p:txBody>
          <a:bodyPr/>
          <a:lstStyle>
            <a:lvl1pPr defTabSz="467359">
              <a:spcBef>
                <a:spcPts val="2200"/>
              </a:spcBef>
              <a:defRPr sz="4800"/>
            </a:lvl1pPr>
          </a:lstStyle>
          <a:p>
            <a:pPr/>
            <a:r>
              <a:t>PUBLISH CONTENT - GITHUB PAGES</a:t>
            </a:r>
          </a:p>
        </p:txBody>
      </p:sp>
      <p:sp>
        <p:nvSpPr>
          <p:cNvPr id="481" name="Scroll down to the GitHub Pages section of settings and select master branch as the source."/>
          <p:cNvSpPr txBox="1"/>
          <p:nvPr>
            <p:ph type="body" idx="1"/>
          </p:nvPr>
        </p:nvSpPr>
        <p:spPr>
          <a:xfrm>
            <a:off x="143971" y="2791177"/>
            <a:ext cx="12192001" cy="6108701"/>
          </a:xfrm>
          <a:prstGeom prst="rect">
            <a:avLst/>
          </a:prstGeom>
        </p:spPr>
        <p:txBody>
          <a:bodyPr/>
          <a:lstStyle>
            <a:lvl1pPr>
              <a:buChar char="‣"/>
            </a:lvl1pPr>
          </a:lstStyle>
          <a:p>
            <a:pPr/>
            <a:r>
              <a:t>Scroll down to the GitHub Pages section of settings and select master branch as the source.</a:t>
            </a:r>
          </a:p>
        </p:txBody>
      </p:sp>
      <p:sp>
        <p:nvSpPr>
          <p:cNvPr id="48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83" name="Screen Shot 2018-04-08 at 11.40.02 PM.png" descr="Screen Shot 2018-04-08 at 11.40.02 PM.png"/>
          <p:cNvPicPr>
            <a:picLocks noChangeAspect="1"/>
          </p:cNvPicPr>
          <p:nvPr/>
        </p:nvPicPr>
        <p:blipFill>
          <a:blip r:embed="rId3">
            <a:extLst/>
          </a:blip>
          <a:stretch>
            <a:fillRect/>
          </a:stretch>
        </p:blipFill>
        <p:spPr>
          <a:xfrm>
            <a:off x="952500" y="3854820"/>
            <a:ext cx="11099800" cy="8064501"/>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87" name="Create a blog with jekyll"/>
          <p:cNvSpPr txBox="1"/>
          <p:nvPr>
            <p:ph type="body" idx="13"/>
          </p:nvPr>
        </p:nvSpPr>
        <p:spPr>
          <a:prstGeom prst="rect">
            <a:avLst/>
          </a:prstGeom>
        </p:spPr>
        <p:txBody>
          <a:bodyPr/>
          <a:lstStyle/>
          <a:p>
            <a:pPr/>
            <a:r>
              <a:t>Create a blog with jekyll</a:t>
            </a:r>
          </a:p>
        </p:txBody>
      </p:sp>
      <p:sp>
        <p:nvSpPr>
          <p:cNvPr id="488" name="PUBLISH CONTENT - GITHUB PAGES"/>
          <p:cNvSpPr txBox="1"/>
          <p:nvPr>
            <p:ph type="title"/>
          </p:nvPr>
        </p:nvSpPr>
        <p:spPr>
          <a:prstGeom prst="rect">
            <a:avLst/>
          </a:prstGeom>
        </p:spPr>
        <p:txBody>
          <a:bodyPr/>
          <a:lstStyle>
            <a:lvl1pPr defTabSz="467359">
              <a:spcBef>
                <a:spcPts val="2200"/>
              </a:spcBef>
              <a:defRPr sz="4800"/>
            </a:lvl1pPr>
          </a:lstStyle>
          <a:p>
            <a:pPr/>
            <a:r>
              <a:t>PUBLISH CONTENT - GITHUB PAGES</a:t>
            </a:r>
          </a:p>
        </p:txBody>
      </p:sp>
      <p:sp>
        <p:nvSpPr>
          <p:cNvPr id="489" name="If all went well then you should see a green message appear after refreshing the page. You can click the link to view your blog on GitHub."/>
          <p:cNvSpPr txBox="1"/>
          <p:nvPr>
            <p:ph type="body" idx="1"/>
          </p:nvPr>
        </p:nvSpPr>
        <p:spPr>
          <a:xfrm>
            <a:off x="143971" y="2791177"/>
            <a:ext cx="12192001" cy="6108701"/>
          </a:xfrm>
          <a:prstGeom prst="rect">
            <a:avLst/>
          </a:prstGeom>
        </p:spPr>
        <p:txBody>
          <a:bodyPr/>
          <a:lstStyle>
            <a:lvl1pPr>
              <a:buChar char="‣"/>
            </a:lvl1pPr>
          </a:lstStyle>
          <a:p>
            <a:pPr/>
            <a:r>
              <a:t>If all went well then you should see a green message appear after refreshing the page. You can click the link to view your blog on GitHub.</a:t>
            </a:r>
          </a:p>
        </p:txBody>
      </p:sp>
      <p:sp>
        <p:nvSpPr>
          <p:cNvPr id="49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1" name="Rectangle"/>
          <p:cNvSpPr/>
          <p:nvPr/>
        </p:nvSpPr>
        <p:spPr>
          <a:xfrm>
            <a:off x="-697076" y="8614964"/>
            <a:ext cx="14889069" cy="2164215"/>
          </a:xfrm>
          <a:prstGeom prst="rect">
            <a:avLst/>
          </a:prstGeom>
          <a:solidFill>
            <a:srgbClr val="EBEBEB"/>
          </a:solidFill>
          <a:ln w="12700">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pic>
        <p:nvPicPr>
          <p:cNvPr id="492" name="Screen Shot 2018-04-08 at 11.42.07 PM.png" descr="Screen Shot 2018-04-08 at 11.42.07 PM.png"/>
          <p:cNvPicPr>
            <a:picLocks noChangeAspect="1"/>
          </p:cNvPicPr>
          <p:nvPr/>
        </p:nvPicPr>
        <p:blipFill>
          <a:blip r:embed="rId3">
            <a:extLst/>
          </a:blip>
          <a:stretch>
            <a:fillRect/>
          </a:stretch>
        </p:blipFill>
        <p:spPr>
          <a:xfrm>
            <a:off x="1677987" y="4723321"/>
            <a:ext cx="9906001" cy="79121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86" name="Create a blog with jekyll"/>
          <p:cNvSpPr txBox="1"/>
          <p:nvPr>
            <p:ph type="body" idx="13"/>
          </p:nvPr>
        </p:nvSpPr>
        <p:spPr>
          <a:prstGeom prst="rect">
            <a:avLst/>
          </a:prstGeom>
        </p:spPr>
        <p:txBody>
          <a:bodyPr/>
          <a:lstStyle/>
          <a:p>
            <a:pPr/>
            <a:r>
              <a:t>Create a blog with jekyll</a:t>
            </a:r>
          </a:p>
        </p:txBody>
      </p:sp>
      <p:sp>
        <p:nvSpPr>
          <p:cNvPr id="187" name="Static vs dynamic websites"/>
          <p:cNvSpPr txBox="1"/>
          <p:nvPr>
            <p:ph type="title"/>
          </p:nvPr>
        </p:nvSpPr>
        <p:spPr>
          <a:prstGeom prst="rect">
            <a:avLst/>
          </a:prstGeom>
        </p:spPr>
        <p:txBody>
          <a:bodyPr/>
          <a:lstStyle>
            <a:lvl1pPr defTabSz="467359">
              <a:spcBef>
                <a:spcPts val="2200"/>
              </a:spcBef>
              <a:defRPr sz="4800"/>
            </a:lvl1pPr>
          </a:lstStyle>
          <a:p>
            <a:pPr/>
            <a:r>
              <a:t>Static vs dynamic websites</a:t>
            </a:r>
          </a:p>
        </p:txBody>
      </p:sp>
      <p:sp>
        <p:nvSpPr>
          <p:cNvPr id="188" name="Static websites unlike dynamic websites:…"/>
          <p:cNvSpPr txBox="1"/>
          <p:nvPr>
            <p:ph type="body" idx="1"/>
          </p:nvPr>
        </p:nvSpPr>
        <p:spPr>
          <a:xfrm>
            <a:off x="406400" y="2749550"/>
            <a:ext cx="12192000" cy="6108700"/>
          </a:xfrm>
          <a:prstGeom prst="rect">
            <a:avLst/>
          </a:prstGeom>
        </p:spPr>
        <p:txBody>
          <a:bodyPr numCol="2" spcCol="609600"/>
          <a:lstStyle/>
          <a:p>
            <a:pPr/>
            <a:r>
              <a:t>Static websites unlike dynamic websites:</a:t>
            </a:r>
          </a:p>
          <a:p>
            <a:pPr/>
            <a:r>
              <a:t>Don’t have databases to maintain or secure</a:t>
            </a:r>
          </a:p>
          <a:p>
            <a:pPr/>
            <a:r>
              <a:t>Display the same information for all visitors</a:t>
            </a:r>
          </a:p>
          <a:p>
            <a:pPr/>
          </a:p>
          <a:p>
            <a:pPr/>
            <a:r>
              <a:t>Less expensive to host</a:t>
            </a:r>
          </a:p>
          <a:p>
            <a:pPr/>
            <a:r>
              <a:t>Load faster</a:t>
            </a:r>
          </a:p>
          <a:p>
            <a:pPr/>
            <a:r>
              <a:t>Less prone to hacking</a:t>
            </a:r>
          </a:p>
          <a:p>
            <a:pPr/>
            <a:r>
              <a:t>Usually don’t have CMS</a:t>
            </a:r>
          </a:p>
        </p:txBody>
      </p:sp>
      <p:sp>
        <p:nvSpPr>
          <p:cNvPr id="189"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96" name="Create a blog with jekyll"/>
          <p:cNvSpPr txBox="1"/>
          <p:nvPr>
            <p:ph type="body" idx="13"/>
          </p:nvPr>
        </p:nvSpPr>
        <p:spPr>
          <a:prstGeom prst="rect">
            <a:avLst/>
          </a:prstGeom>
        </p:spPr>
        <p:txBody>
          <a:bodyPr/>
          <a:lstStyle/>
          <a:p>
            <a:pPr/>
            <a:r>
              <a:t>Create a blog with jekyll</a:t>
            </a:r>
          </a:p>
        </p:txBody>
      </p:sp>
      <p:sp>
        <p:nvSpPr>
          <p:cNvPr id="497" name="ADDING CONTENT - about page"/>
          <p:cNvSpPr txBox="1"/>
          <p:nvPr>
            <p:ph type="title"/>
          </p:nvPr>
        </p:nvSpPr>
        <p:spPr>
          <a:prstGeom prst="rect">
            <a:avLst/>
          </a:prstGeom>
        </p:spPr>
        <p:txBody>
          <a:bodyPr/>
          <a:lstStyle>
            <a:lvl1pPr defTabSz="467359">
              <a:spcBef>
                <a:spcPts val="2200"/>
              </a:spcBef>
              <a:defRPr sz="4800"/>
            </a:lvl1pPr>
          </a:lstStyle>
          <a:p>
            <a:pPr/>
            <a:r>
              <a:t>ADDING CONTENT - about page</a:t>
            </a:r>
          </a:p>
        </p:txBody>
      </p:sp>
      <p:sp>
        <p:nvSpPr>
          <p:cNvPr id="498" name="Activity: Edit About page to better reflect YOU!…"/>
          <p:cNvSpPr txBox="1"/>
          <p:nvPr>
            <p:ph type="body" idx="1"/>
          </p:nvPr>
        </p:nvSpPr>
        <p:spPr>
          <a:xfrm>
            <a:off x="406400" y="2791177"/>
            <a:ext cx="12192000" cy="6108701"/>
          </a:xfrm>
          <a:prstGeom prst="rect">
            <a:avLst/>
          </a:prstGeom>
        </p:spPr>
        <p:txBody>
          <a:bodyPr/>
          <a:lstStyle/>
          <a:p>
            <a:pPr>
              <a:buChar char="‣"/>
              <a:defRPr b="1">
                <a:solidFill>
                  <a:schemeClr val="accent1"/>
                </a:solidFill>
                <a:latin typeface="Avenir Next"/>
                <a:ea typeface="Avenir Next"/>
                <a:cs typeface="Avenir Next"/>
                <a:sym typeface="Avenir Next"/>
              </a:defRPr>
            </a:pPr>
            <a:r>
              <a:t>Activity: Edit About page to better reflect YOU! </a:t>
            </a:r>
          </a:p>
          <a:p>
            <a:pPr>
              <a:buChar char="‣"/>
            </a:pPr>
            <a:r>
              <a:t>Edit </a:t>
            </a:r>
            <a:r>
              <a:rPr b="1">
                <a:latin typeface="Avenir Next"/>
                <a:ea typeface="Avenir Next"/>
                <a:cs typeface="Avenir Next"/>
                <a:sym typeface="Avenir Next"/>
              </a:rPr>
              <a:t>About.md</a:t>
            </a:r>
          </a:p>
          <a:p>
            <a:pPr>
              <a:buChar char="‣"/>
            </a:pPr>
            <a:r>
              <a:t>Save file</a:t>
            </a:r>
          </a:p>
          <a:p>
            <a:pPr>
              <a:buChar char="‣"/>
            </a:pPr>
            <a:r>
              <a:t>Refresh browser and see your new about page by clicking on the “About” link in the nav!</a:t>
            </a:r>
          </a:p>
        </p:txBody>
      </p:sp>
      <p:sp>
        <p:nvSpPr>
          <p:cNvPr id="49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03" name="Create a blog with jekyll"/>
          <p:cNvSpPr txBox="1"/>
          <p:nvPr>
            <p:ph type="body" idx="13"/>
          </p:nvPr>
        </p:nvSpPr>
        <p:spPr>
          <a:prstGeom prst="rect">
            <a:avLst/>
          </a:prstGeom>
        </p:spPr>
        <p:txBody>
          <a:bodyPr/>
          <a:lstStyle/>
          <a:p>
            <a:pPr/>
            <a:r>
              <a:t>Create a blog with jekyll</a:t>
            </a:r>
          </a:p>
        </p:txBody>
      </p:sp>
      <p:sp>
        <p:nvSpPr>
          <p:cNvPr id="504" name="ADDING CONTENT - ABOUT PAGE"/>
          <p:cNvSpPr txBox="1"/>
          <p:nvPr>
            <p:ph type="title"/>
          </p:nvPr>
        </p:nvSpPr>
        <p:spPr>
          <a:prstGeom prst="rect">
            <a:avLst/>
          </a:prstGeom>
        </p:spPr>
        <p:txBody>
          <a:bodyPr/>
          <a:lstStyle>
            <a:lvl1pPr defTabSz="467359">
              <a:spcBef>
                <a:spcPts val="2200"/>
              </a:spcBef>
              <a:defRPr sz="4800"/>
            </a:lvl1pPr>
          </a:lstStyle>
          <a:p>
            <a:pPr/>
            <a:r>
              <a:t>ADDING CONTENT - ABOUT PAGE</a:t>
            </a:r>
          </a:p>
        </p:txBody>
      </p:sp>
      <p:sp>
        <p:nvSpPr>
          <p:cNvPr id="505" name="Activity: Edit About page to better reflect YOU!…"/>
          <p:cNvSpPr txBox="1"/>
          <p:nvPr>
            <p:ph type="body" idx="1"/>
          </p:nvPr>
        </p:nvSpPr>
        <p:spPr>
          <a:xfrm>
            <a:off x="406400" y="2791177"/>
            <a:ext cx="12192000" cy="6108701"/>
          </a:xfrm>
          <a:prstGeom prst="rect">
            <a:avLst/>
          </a:prstGeom>
        </p:spPr>
        <p:txBody>
          <a:bodyPr/>
          <a:lstStyle/>
          <a:p>
            <a:pPr>
              <a:buChar char="‣"/>
              <a:defRPr b="1">
                <a:solidFill>
                  <a:schemeClr val="accent1"/>
                </a:solidFill>
                <a:latin typeface="Avenir Next"/>
                <a:ea typeface="Avenir Next"/>
                <a:cs typeface="Avenir Next"/>
                <a:sym typeface="Avenir Next"/>
              </a:defRPr>
            </a:pPr>
            <a:r>
              <a:t>Activity: Edit About page to better reflect YOU! </a:t>
            </a:r>
          </a:p>
          <a:p>
            <a:pPr>
              <a:buChar char="‣"/>
            </a:pPr>
            <a:r>
              <a:t>Either write your post in Markdown-it and paste it into your file or write Markdown from scratch into our blog post file (under the YAML)</a:t>
            </a:r>
          </a:p>
          <a:p>
            <a:pPr>
              <a:buChar char="‣"/>
            </a:pPr>
            <a:r>
              <a:t>Save post</a:t>
            </a:r>
          </a:p>
          <a:p>
            <a:pPr>
              <a:buChar char="‣"/>
            </a:pPr>
            <a:r>
              <a:t>Refresh browser and see your new post!</a:t>
            </a:r>
          </a:p>
        </p:txBody>
      </p:sp>
      <p:sp>
        <p:nvSpPr>
          <p:cNvPr id="50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10" name="Create a blog with jekyll"/>
          <p:cNvSpPr txBox="1"/>
          <p:nvPr>
            <p:ph type="body" idx="13"/>
          </p:nvPr>
        </p:nvSpPr>
        <p:spPr>
          <a:prstGeom prst="rect">
            <a:avLst/>
          </a:prstGeom>
        </p:spPr>
        <p:txBody>
          <a:bodyPr/>
          <a:lstStyle/>
          <a:p>
            <a:pPr/>
            <a:r>
              <a:t>Create a blog with jekyll</a:t>
            </a:r>
          </a:p>
        </p:txBody>
      </p:sp>
      <p:sp>
        <p:nvSpPr>
          <p:cNvPr id="511" name="ADDING CONTENT - IMAGES"/>
          <p:cNvSpPr txBox="1"/>
          <p:nvPr>
            <p:ph type="title"/>
          </p:nvPr>
        </p:nvSpPr>
        <p:spPr>
          <a:prstGeom prst="rect">
            <a:avLst/>
          </a:prstGeom>
        </p:spPr>
        <p:txBody>
          <a:bodyPr/>
          <a:lstStyle>
            <a:lvl1pPr defTabSz="467359">
              <a:spcBef>
                <a:spcPts val="2200"/>
              </a:spcBef>
              <a:defRPr sz="4800"/>
            </a:lvl1pPr>
          </a:lstStyle>
          <a:p>
            <a:pPr/>
            <a:r>
              <a:t>ADDING CONTENT - IMAGES</a:t>
            </a:r>
          </a:p>
        </p:txBody>
      </p:sp>
      <p:sp>
        <p:nvSpPr>
          <p:cNvPr id="512" name="Activity: Edit About page to better reflect YOU!"/>
          <p:cNvSpPr txBox="1"/>
          <p:nvPr>
            <p:ph type="body" idx="1"/>
          </p:nvPr>
        </p:nvSpPr>
        <p:spPr>
          <a:xfrm>
            <a:off x="406400" y="2791177"/>
            <a:ext cx="12192000" cy="6108701"/>
          </a:xfrm>
          <a:prstGeom prst="rect">
            <a:avLst/>
          </a:prstGeom>
        </p:spPr>
        <p:txBody>
          <a:bodyPr/>
          <a:lstStyle>
            <a:lvl1pPr>
              <a:buChar char="‣"/>
              <a:defRPr b="1">
                <a:solidFill>
                  <a:schemeClr val="accent1"/>
                </a:solidFill>
                <a:latin typeface="Avenir Next"/>
                <a:ea typeface="Avenir Next"/>
                <a:cs typeface="Avenir Next"/>
                <a:sym typeface="Avenir Next"/>
              </a:defRPr>
            </a:lvl1pPr>
          </a:lstStyle>
          <a:p>
            <a:pPr/>
            <a:r>
              <a:t>Activity: Edit About page to better reflect YOU! </a:t>
            </a:r>
          </a:p>
        </p:txBody>
      </p:sp>
      <p:sp>
        <p:nvSpPr>
          <p:cNvPr id="51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14" name="generic-about.png" descr="generic-about.png"/>
          <p:cNvPicPr>
            <a:picLocks noChangeAspect="1"/>
          </p:cNvPicPr>
          <p:nvPr/>
        </p:nvPicPr>
        <p:blipFill>
          <a:blip r:embed="rId3">
            <a:extLst/>
          </a:blip>
          <a:stretch>
            <a:fillRect/>
          </a:stretch>
        </p:blipFill>
        <p:spPr>
          <a:xfrm>
            <a:off x="341114" y="2321277"/>
            <a:ext cx="11963401" cy="7048501"/>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18" name="Create a blog with jekyll"/>
          <p:cNvSpPr txBox="1"/>
          <p:nvPr>
            <p:ph type="body" idx="13"/>
          </p:nvPr>
        </p:nvSpPr>
        <p:spPr>
          <a:prstGeom prst="rect">
            <a:avLst/>
          </a:prstGeom>
        </p:spPr>
        <p:txBody>
          <a:bodyPr/>
          <a:lstStyle/>
          <a:p>
            <a:pPr/>
            <a:r>
              <a:t>Create a blog with jekyll</a:t>
            </a:r>
          </a:p>
        </p:txBody>
      </p:sp>
      <p:sp>
        <p:nvSpPr>
          <p:cNvPr id="519" name="ADDING CONTENT - images"/>
          <p:cNvSpPr txBox="1"/>
          <p:nvPr>
            <p:ph type="title"/>
          </p:nvPr>
        </p:nvSpPr>
        <p:spPr>
          <a:prstGeom prst="rect">
            <a:avLst/>
          </a:prstGeom>
        </p:spPr>
        <p:txBody>
          <a:bodyPr/>
          <a:lstStyle>
            <a:lvl1pPr defTabSz="467359">
              <a:spcBef>
                <a:spcPts val="2200"/>
              </a:spcBef>
              <a:defRPr sz="4800"/>
            </a:lvl1pPr>
          </a:lstStyle>
          <a:p>
            <a:pPr/>
            <a:r>
              <a:t>ADDING CONTENT - images</a:t>
            </a:r>
          </a:p>
        </p:txBody>
      </p:sp>
      <p:sp>
        <p:nvSpPr>
          <p:cNvPr id="520" name="Currently our about.md file is using our author photos which are defined in the config file."/>
          <p:cNvSpPr txBox="1"/>
          <p:nvPr>
            <p:ph type="body" idx="1"/>
          </p:nvPr>
        </p:nvSpPr>
        <p:spPr>
          <a:xfrm>
            <a:off x="406400" y="2791177"/>
            <a:ext cx="12192000" cy="6108701"/>
          </a:xfrm>
          <a:prstGeom prst="rect">
            <a:avLst/>
          </a:prstGeom>
        </p:spPr>
        <p:txBody>
          <a:bodyPr/>
          <a:lstStyle/>
          <a:p>
            <a:pPr>
              <a:buChar char="‣"/>
            </a:pPr>
            <a:r>
              <a:t>Currently our </a:t>
            </a:r>
            <a:r>
              <a:rPr b="1">
                <a:latin typeface="Avenir Next"/>
                <a:ea typeface="Avenir Next"/>
                <a:cs typeface="Avenir Next"/>
                <a:sym typeface="Avenir Next"/>
              </a:rPr>
              <a:t>about.md</a:t>
            </a:r>
            <a:r>
              <a:t> file is using our author photos which are defined in the config file.</a:t>
            </a:r>
          </a:p>
        </p:txBody>
      </p:sp>
      <p:sp>
        <p:nvSpPr>
          <p:cNvPr id="52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25" name="Create a blog with jekyll"/>
          <p:cNvSpPr txBox="1"/>
          <p:nvPr>
            <p:ph type="body" idx="13"/>
          </p:nvPr>
        </p:nvSpPr>
        <p:spPr>
          <a:prstGeom prst="rect">
            <a:avLst/>
          </a:prstGeom>
        </p:spPr>
        <p:txBody>
          <a:bodyPr/>
          <a:lstStyle/>
          <a:p>
            <a:pPr/>
            <a:r>
              <a:t>Create a blog with jekyll</a:t>
            </a:r>
          </a:p>
        </p:txBody>
      </p:sp>
      <p:sp>
        <p:nvSpPr>
          <p:cNvPr id="526" name="ADDING CONTENT - IMAGES"/>
          <p:cNvSpPr txBox="1"/>
          <p:nvPr>
            <p:ph type="title"/>
          </p:nvPr>
        </p:nvSpPr>
        <p:spPr>
          <a:prstGeom prst="rect">
            <a:avLst/>
          </a:prstGeom>
        </p:spPr>
        <p:txBody>
          <a:bodyPr/>
          <a:lstStyle>
            <a:lvl1pPr defTabSz="467359">
              <a:spcBef>
                <a:spcPts val="2200"/>
              </a:spcBef>
              <a:defRPr sz="4800"/>
            </a:lvl1pPr>
          </a:lstStyle>
          <a:p>
            <a:pPr/>
            <a:r>
              <a:t>ADDING CONTENT - IMAGES</a:t>
            </a:r>
          </a:p>
        </p:txBody>
      </p:sp>
      <p:sp>
        <p:nvSpPr>
          <p:cNvPr id="52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28" name="Screen Shot 2018-04-07 at 5.31.33 PM.png" descr="Screen Shot 2018-04-07 at 5.31.33 PM.png"/>
          <p:cNvPicPr>
            <a:picLocks noChangeAspect="1"/>
          </p:cNvPicPr>
          <p:nvPr/>
        </p:nvPicPr>
        <p:blipFill>
          <a:blip r:embed="rId3">
            <a:extLst/>
          </a:blip>
          <a:stretch>
            <a:fillRect/>
          </a:stretch>
        </p:blipFill>
        <p:spPr>
          <a:xfrm>
            <a:off x="1416050" y="2501900"/>
            <a:ext cx="9156700" cy="3581400"/>
          </a:xfrm>
          <a:prstGeom prst="rect">
            <a:avLst/>
          </a:prstGeom>
          <a:ln w="12700">
            <a:miter lim="400000"/>
          </a:ln>
        </p:spPr>
      </p:pic>
      <p:pic>
        <p:nvPicPr>
          <p:cNvPr id="529" name="Screen Shot 2018-04-07 at 5.32.03 PM.png" descr="Screen Shot 2018-04-07 at 5.32.03 PM.png"/>
          <p:cNvPicPr>
            <a:picLocks noChangeAspect="1"/>
          </p:cNvPicPr>
          <p:nvPr/>
        </p:nvPicPr>
        <p:blipFill>
          <a:blip r:embed="rId4">
            <a:extLst/>
          </a:blip>
          <a:stretch>
            <a:fillRect/>
          </a:stretch>
        </p:blipFill>
        <p:spPr>
          <a:xfrm>
            <a:off x="2686050" y="6289575"/>
            <a:ext cx="7632700" cy="2908301"/>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33" name="Create a blog with jekyll"/>
          <p:cNvSpPr txBox="1"/>
          <p:nvPr>
            <p:ph type="body" idx="13"/>
          </p:nvPr>
        </p:nvSpPr>
        <p:spPr>
          <a:prstGeom prst="rect">
            <a:avLst/>
          </a:prstGeom>
        </p:spPr>
        <p:txBody>
          <a:bodyPr/>
          <a:lstStyle/>
          <a:p>
            <a:pPr/>
            <a:r>
              <a:t>Create a blog with jekyll</a:t>
            </a:r>
          </a:p>
        </p:txBody>
      </p:sp>
      <p:sp>
        <p:nvSpPr>
          <p:cNvPr id="534" name="ADDING CONTENT - images"/>
          <p:cNvSpPr txBox="1"/>
          <p:nvPr>
            <p:ph type="title"/>
          </p:nvPr>
        </p:nvSpPr>
        <p:spPr>
          <a:prstGeom prst="rect">
            <a:avLst/>
          </a:prstGeom>
        </p:spPr>
        <p:txBody>
          <a:bodyPr/>
          <a:lstStyle>
            <a:lvl1pPr defTabSz="467359">
              <a:spcBef>
                <a:spcPts val="2200"/>
              </a:spcBef>
              <a:defRPr sz="4800"/>
            </a:lvl1pPr>
          </a:lstStyle>
          <a:p>
            <a:pPr/>
            <a:r>
              <a:t>ADDING CONTENT - images</a:t>
            </a:r>
          </a:p>
        </p:txBody>
      </p:sp>
      <p:sp>
        <p:nvSpPr>
          <p:cNvPr id="535" name="Update author photo by uploading an image of yourself  or your favorite animal/character to the uploads folder.…"/>
          <p:cNvSpPr txBox="1"/>
          <p:nvPr>
            <p:ph type="body" idx="1"/>
          </p:nvPr>
        </p:nvSpPr>
        <p:spPr>
          <a:xfrm>
            <a:off x="406400" y="2791177"/>
            <a:ext cx="12192000" cy="6108701"/>
          </a:xfrm>
          <a:prstGeom prst="rect">
            <a:avLst/>
          </a:prstGeom>
        </p:spPr>
        <p:txBody>
          <a:bodyPr/>
          <a:lstStyle/>
          <a:p>
            <a:pPr>
              <a:buChar char="‣"/>
            </a:pPr>
            <a:r>
              <a:t>Update author photo by uploading an image of yourself  or your favorite animal/character to the </a:t>
            </a:r>
            <a:r>
              <a:rPr b="1">
                <a:latin typeface="Avenir Next"/>
                <a:ea typeface="Avenir Next"/>
                <a:cs typeface="Avenir Next"/>
                <a:sym typeface="Avenir Next"/>
              </a:rPr>
              <a:t>uploads</a:t>
            </a:r>
            <a:r>
              <a:t> folder.</a:t>
            </a:r>
          </a:p>
          <a:p>
            <a:pPr>
              <a:buChar char="‣"/>
            </a:pPr>
            <a:r>
              <a:t>Name the file firstname.png (or whatever file extension)</a:t>
            </a:r>
          </a:p>
          <a:p>
            <a:pPr>
              <a:buChar char="‣"/>
            </a:pPr>
            <a:r>
              <a:t>then in your config file change line 38 from  </a:t>
            </a:r>
          </a:p>
          <a:p>
            <a:pPr>
              <a:buChar char="‣"/>
            </a:pPr>
            <a:r>
              <a:t> </a:t>
            </a:r>
            <a:r>
              <a:rPr b="1">
                <a:latin typeface="Avenir Next"/>
                <a:ea typeface="Avenir Next"/>
                <a:cs typeface="Avenir Next"/>
                <a:sym typeface="Avenir Next"/>
              </a:rPr>
              <a:t>photo                     : “uploads/me2.png"</a:t>
            </a:r>
            <a:r>
              <a:t> to </a:t>
            </a:r>
          </a:p>
          <a:p>
            <a:pPr>
              <a:buChar char="‣"/>
            </a:pPr>
            <a:r>
              <a:t>  photo                    : “uploads/firstname.png"</a:t>
            </a:r>
          </a:p>
        </p:txBody>
      </p:sp>
      <p:sp>
        <p:nvSpPr>
          <p:cNvPr id="53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40" name="Create a blog with jekyll"/>
          <p:cNvSpPr txBox="1"/>
          <p:nvPr>
            <p:ph type="body" idx="13"/>
          </p:nvPr>
        </p:nvSpPr>
        <p:spPr>
          <a:prstGeom prst="rect">
            <a:avLst/>
          </a:prstGeom>
        </p:spPr>
        <p:txBody>
          <a:bodyPr/>
          <a:lstStyle/>
          <a:p>
            <a:pPr/>
            <a:r>
              <a:t>Create a blog with jekyll</a:t>
            </a:r>
          </a:p>
        </p:txBody>
      </p:sp>
      <p:sp>
        <p:nvSpPr>
          <p:cNvPr id="541" name="ADDING CONTENT - images"/>
          <p:cNvSpPr txBox="1"/>
          <p:nvPr>
            <p:ph type="title"/>
          </p:nvPr>
        </p:nvSpPr>
        <p:spPr>
          <a:prstGeom prst="rect">
            <a:avLst/>
          </a:prstGeom>
        </p:spPr>
        <p:txBody>
          <a:bodyPr/>
          <a:lstStyle>
            <a:lvl1pPr defTabSz="467359">
              <a:spcBef>
                <a:spcPts val="2200"/>
              </a:spcBef>
              <a:defRPr sz="4800"/>
            </a:lvl1pPr>
          </a:lstStyle>
          <a:p>
            <a:pPr/>
            <a:r>
              <a:t>ADDING CONTENT - images</a:t>
            </a:r>
          </a:p>
        </p:txBody>
      </p:sp>
      <p:sp>
        <p:nvSpPr>
          <p:cNvPr id="542" name="Restart server to see the changes we made to config file reflected on the about page."/>
          <p:cNvSpPr txBox="1"/>
          <p:nvPr>
            <p:ph type="body" idx="1"/>
          </p:nvPr>
        </p:nvSpPr>
        <p:spPr>
          <a:xfrm>
            <a:off x="406400" y="2791177"/>
            <a:ext cx="12192000" cy="6108701"/>
          </a:xfrm>
          <a:prstGeom prst="rect">
            <a:avLst/>
          </a:prstGeom>
        </p:spPr>
        <p:txBody>
          <a:bodyPr/>
          <a:lstStyle/>
          <a:p>
            <a:pPr>
              <a:buChar char="‣"/>
            </a:pPr>
            <a:r>
              <a:t>Restart server to see the changes we made to config file reflected on the about page.</a:t>
            </a:r>
          </a:p>
          <a:p>
            <a:pPr>
              <a:buChar char="‣"/>
            </a:pPr>
          </a:p>
        </p:txBody>
      </p:sp>
      <p:sp>
        <p:nvSpPr>
          <p:cNvPr id="54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44" name="restart-server.png" descr="restart-server.png"/>
          <p:cNvPicPr>
            <a:picLocks noChangeAspect="1"/>
          </p:cNvPicPr>
          <p:nvPr/>
        </p:nvPicPr>
        <p:blipFill>
          <a:blip r:embed="rId3">
            <a:extLst/>
          </a:blip>
          <a:stretch>
            <a:fillRect/>
          </a:stretch>
        </p:blipFill>
        <p:spPr>
          <a:xfrm>
            <a:off x="-228600" y="3938166"/>
            <a:ext cx="13004800" cy="4930393"/>
          </a:xfrm>
          <a:prstGeom prst="rect">
            <a:avLst/>
          </a:prstGeom>
          <a:ln w="12700">
            <a:miter lim="400000"/>
          </a:ln>
        </p:spPr>
      </p:pic>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48" name="Create a blog with jekyll"/>
          <p:cNvSpPr txBox="1"/>
          <p:nvPr>
            <p:ph type="body" idx="13"/>
          </p:nvPr>
        </p:nvSpPr>
        <p:spPr>
          <a:prstGeom prst="rect">
            <a:avLst/>
          </a:prstGeom>
        </p:spPr>
        <p:txBody>
          <a:bodyPr/>
          <a:lstStyle/>
          <a:p>
            <a:pPr/>
            <a:r>
              <a:t>Create a blog with jekyll</a:t>
            </a:r>
          </a:p>
        </p:txBody>
      </p:sp>
      <p:sp>
        <p:nvSpPr>
          <p:cNvPr id="549" name="ADDING CONTENT - IMAGES"/>
          <p:cNvSpPr txBox="1"/>
          <p:nvPr>
            <p:ph type="title"/>
          </p:nvPr>
        </p:nvSpPr>
        <p:spPr>
          <a:prstGeom prst="rect">
            <a:avLst/>
          </a:prstGeom>
        </p:spPr>
        <p:txBody>
          <a:bodyPr/>
          <a:lstStyle>
            <a:lvl1pPr defTabSz="467359">
              <a:spcBef>
                <a:spcPts val="2200"/>
              </a:spcBef>
              <a:defRPr sz="4800"/>
            </a:lvl1pPr>
          </a:lstStyle>
          <a:p>
            <a:pPr/>
            <a:r>
              <a:t>ADDING CONTENT - IMAGES</a:t>
            </a:r>
          </a:p>
        </p:txBody>
      </p:sp>
      <p:sp>
        <p:nvSpPr>
          <p:cNvPr id="550" name="Activity: Edit About page to better reflect YOU!"/>
          <p:cNvSpPr txBox="1"/>
          <p:nvPr>
            <p:ph type="body" idx="1"/>
          </p:nvPr>
        </p:nvSpPr>
        <p:spPr>
          <a:xfrm>
            <a:off x="406400" y="2791177"/>
            <a:ext cx="12192000" cy="6108701"/>
          </a:xfrm>
          <a:prstGeom prst="rect">
            <a:avLst/>
          </a:prstGeom>
        </p:spPr>
        <p:txBody>
          <a:bodyPr/>
          <a:lstStyle>
            <a:lvl1pPr>
              <a:buChar char="‣"/>
              <a:defRPr b="1">
                <a:solidFill>
                  <a:schemeClr val="accent1"/>
                </a:solidFill>
                <a:latin typeface="Avenir Next"/>
                <a:ea typeface="Avenir Next"/>
                <a:cs typeface="Avenir Next"/>
                <a:sym typeface="Avenir Next"/>
              </a:defRPr>
            </a:lvl1pPr>
          </a:lstStyle>
          <a:p>
            <a:pPr/>
            <a:r>
              <a:t>Activity: Edit About page to better reflect YOU! </a:t>
            </a:r>
          </a:p>
        </p:txBody>
      </p:sp>
      <p:sp>
        <p:nvSpPr>
          <p:cNvPr id="55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52" name="Screen Shot 2018-04-07 at 5.38.53 PM.png" descr="Screen Shot 2018-04-07 at 5.38.53 PM.png"/>
          <p:cNvPicPr>
            <a:picLocks noChangeAspect="1"/>
          </p:cNvPicPr>
          <p:nvPr/>
        </p:nvPicPr>
        <p:blipFill>
          <a:blip r:embed="rId3">
            <a:extLst/>
          </a:blip>
          <a:stretch>
            <a:fillRect/>
          </a:stretch>
        </p:blipFill>
        <p:spPr>
          <a:xfrm>
            <a:off x="349250" y="2298700"/>
            <a:ext cx="12306300" cy="7010400"/>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56" name="Create a blog with jekyll"/>
          <p:cNvSpPr txBox="1"/>
          <p:nvPr>
            <p:ph type="body" idx="13"/>
          </p:nvPr>
        </p:nvSpPr>
        <p:spPr>
          <a:prstGeom prst="rect">
            <a:avLst/>
          </a:prstGeom>
        </p:spPr>
        <p:txBody>
          <a:bodyPr/>
          <a:lstStyle/>
          <a:p>
            <a:pPr/>
            <a:r>
              <a:t>Create a blog with jekyll</a:t>
            </a:r>
          </a:p>
        </p:txBody>
      </p:sp>
      <p:sp>
        <p:nvSpPr>
          <p:cNvPr id="557" name="ADDING CONTENT - images"/>
          <p:cNvSpPr txBox="1"/>
          <p:nvPr>
            <p:ph type="title"/>
          </p:nvPr>
        </p:nvSpPr>
        <p:spPr>
          <a:prstGeom prst="rect">
            <a:avLst/>
          </a:prstGeom>
        </p:spPr>
        <p:txBody>
          <a:bodyPr/>
          <a:lstStyle>
            <a:lvl1pPr defTabSz="467359">
              <a:spcBef>
                <a:spcPts val="2200"/>
              </a:spcBef>
              <a:defRPr sz="4800"/>
            </a:lvl1pPr>
          </a:lstStyle>
          <a:p>
            <a:pPr/>
            <a:r>
              <a:t>ADDING CONTENT - images</a:t>
            </a:r>
          </a:p>
        </p:txBody>
      </p:sp>
      <p:sp>
        <p:nvSpPr>
          <p:cNvPr id="558" name="To change the image on a blog post go to http://www.unsplash.com…"/>
          <p:cNvSpPr txBox="1"/>
          <p:nvPr>
            <p:ph type="body" idx="1"/>
          </p:nvPr>
        </p:nvSpPr>
        <p:spPr>
          <a:xfrm>
            <a:off x="406400" y="2791177"/>
            <a:ext cx="12192000" cy="6108701"/>
          </a:xfrm>
          <a:prstGeom prst="rect">
            <a:avLst/>
          </a:prstGeom>
        </p:spPr>
        <p:txBody>
          <a:bodyPr/>
          <a:lstStyle/>
          <a:p>
            <a:pPr>
              <a:buChar char="‣"/>
            </a:pPr>
            <a:r>
              <a:t>To change the image on a blog post go to </a:t>
            </a:r>
            <a:r>
              <a:rPr u="sng">
                <a:solidFill>
                  <a:schemeClr val="accent1"/>
                </a:solidFill>
                <a:hlinkClick r:id="rId3" invalidUrl="" action="" tgtFrame="" tooltip="" history="1" highlightClick="0" endSnd="0"/>
              </a:rPr>
              <a:t>http://www.unsplash.com</a:t>
            </a:r>
          </a:p>
          <a:p>
            <a:pPr>
              <a:buChar char="‣"/>
            </a:pPr>
            <a:r>
              <a:t>Find an image and then copy paste it into the hero: part of the YAML for the post where you want to update the image. You should replace the old URL entirely. </a:t>
            </a:r>
          </a:p>
        </p:txBody>
      </p:sp>
      <p:sp>
        <p:nvSpPr>
          <p:cNvPr id="55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63" name="Create a blog with jekyll"/>
          <p:cNvSpPr txBox="1"/>
          <p:nvPr>
            <p:ph type="body" idx="13"/>
          </p:nvPr>
        </p:nvSpPr>
        <p:spPr>
          <a:prstGeom prst="rect">
            <a:avLst/>
          </a:prstGeom>
        </p:spPr>
        <p:txBody>
          <a:bodyPr/>
          <a:lstStyle/>
          <a:p>
            <a:pPr/>
            <a:r>
              <a:t>Create a blog with jekyll</a:t>
            </a:r>
          </a:p>
        </p:txBody>
      </p:sp>
      <p:sp>
        <p:nvSpPr>
          <p:cNvPr id="564" name="ADDING PARTIAL - social icons"/>
          <p:cNvSpPr txBox="1"/>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65" name="Partial layouts can be found in the /_includes folder of our project. These are HTML templates with re-usable elements that are found on multiple pages such as as the header, footer, etc.…"/>
          <p:cNvSpPr txBox="1"/>
          <p:nvPr>
            <p:ph type="body" idx="1"/>
          </p:nvPr>
        </p:nvSpPr>
        <p:spPr>
          <a:xfrm>
            <a:off x="406400" y="2791177"/>
            <a:ext cx="12192000" cy="6108701"/>
          </a:xfrm>
          <a:prstGeom prst="rect">
            <a:avLst/>
          </a:prstGeom>
        </p:spPr>
        <p:txBody>
          <a:bodyPr/>
          <a:lstStyle/>
          <a:p>
            <a:pPr>
              <a:buChar char="‣"/>
            </a:pPr>
            <a:r>
              <a:t>Partial layouts can be found in the </a:t>
            </a:r>
            <a:r>
              <a:rPr b="1">
                <a:latin typeface="Avenir Next"/>
                <a:ea typeface="Avenir Next"/>
                <a:cs typeface="Avenir Next"/>
                <a:sym typeface="Avenir Next"/>
              </a:rPr>
              <a:t>/_includes </a:t>
            </a:r>
            <a:r>
              <a:t>folder of our project. These are HTML templates with re-usable elements that are found on multiple pages such as as the header, footer, etc.</a:t>
            </a:r>
          </a:p>
          <a:p>
            <a:pPr>
              <a:buChar char="‣"/>
              <a:defRPr b="1">
                <a:solidFill>
                  <a:schemeClr val="accent1"/>
                </a:solidFill>
                <a:latin typeface="Avenir Next"/>
                <a:ea typeface="Avenir Next"/>
                <a:cs typeface="Avenir Next"/>
                <a:sym typeface="Avenir Next"/>
              </a:defRPr>
            </a:pPr>
            <a:r>
              <a:t>Activity: Add social icons to all of our posts.</a:t>
            </a:r>
          </a:p>
        </p:txBody>
      </p:sp>
      <p:sp>
        <p:nvSpPr>
          <p:cNvPr id="56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67" name="Screen Shot 2018-04-08 at 11.13.13 PM.png" descr="Screen Shot 2018-04-08 at 11.13.13 PM.png"/>
          <p:cNvPicPr>
            <a:picLocks noChangeAspect="1"/>
          </p:cNvPicPr>
          <p:nvPr/>
        </p:nvPicPr>
        <p:blipFill>
          <a:blip r:embed="rId3">
            <a:extLst/>
          </a:blip>
          <a:stretch>
            <a:fillRect/>
          </a:stretch>
        </p:blipFill>
        <p:spPr>
          <a:xfrm>
            <a:off x="3790950" y="6692531"/>
            <a:ext cx="5422900" cy="20447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91" name="Create a blog with jekyll"/>
          <p:cNvSpPr txBox="1"/>
          <p:nvPr>
            <p:ph type="body" idx="13"/>
          </p:nvPr>
        </p:nvSpPr>
        <p:spPr>
          <a:prstGeom prst="rect">
            <a:avLst/>
          </a:prstGeom>
        </p:spPr>
        <p:txBody>
          <a:bodyPr/>
          <a:lstStyle/>
          <a:p>
            <a:pPr/>
            <a:r>
              <a:t>Create a blog with jekyll</a:t>
            </a:r>
          </a:p>
        </p:txBody>
      </p:sp>
      <p:sp>
        <p:nvSpPr>
          <p:cNvPr id="192" name="Static vs dynamic websites"/>
          <p:cNvSpPr txBox="1"/>
          <p:nvPr>
            <p:ph type="title"/>
          </p:nvPr>
        </p:nvSpPr>
        <p:spPr>
          <a:prstGeom prst="rect">
            <a:avLst/>
          </a:prstGeom>
        </p:spPr>
        <p:txBody>
          <a:bodyPr/>
          <a:lstStyle>
            <a:lvl1pPr defTabSz="467359">
              <a:spcBef>
                <a:spcPts val="2200"/>
              </a:spcBef>
              <a:defRPr sz="4800"/>
            </a:lvl1pPr>
          </a:lstStyle>
          <a:p>
            <a:pPr/>
            <a:r>
              <a:t>Static vs dynamic websites</a:t>
            </a:r>
          </a:p>
        </p:txBody>
      </p:sp>
      <p:sp>
        <p:nvSpPr>
          <p:cNvPr id="193"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4" name="staticvsdynamic.png" descr="staticvsdynamic.png"/>
          <p:cNvPicPr>
            <a:picLocks noChangeAspect="1"/>
          </p:cNvPicPr>
          <p:nvPr/>
        </p:nvPicPr>
        <p:blipFill>
          <a:blip r:embed="rId3">
            <a:extLst/>
          </a:blip>
          <a:stretch>
            <a:fillRect/>
          </a:stretch>
        </p:blipFill>
        <p:spPr>
          <a:xfrm>
            <a:off x="1479549" y="2638777"/>
            <a:ext cx="10045701" cy="6235701"/>
          </a:xfrm>
          <a:prstGeom prst="rect">
            <a:avLst/>
          </a:prstGeom>
          <a:ln w="12700">
            <a:miter lim="400000"/>
          </a:ln>
        </p:spPr>
      </p:pic>
      <p:sp>
        <p:nvSpPr>
          <p:cNvPr id="195" name="Image Source: GitLab"/>
          <p:cNvSpPr txBox="1"/>
          <p:nvPr/>
        </p:nvSpPr>
        <p:spPr>
          <a:xfrm>
            <a:off x="10367771" y="0"/>
            <a:ext cx="2637029"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Image Source: </a:t>
            </a:r>
            <a:r>
              <a:rPr u="sng">
                <a:solidFill>
                  <a:schemeClr val="accent1"/>
                </a:solidFill>
                <a:hlinkClick r:id="rId4" invalidUrl="" action="" tgtFrame="" tooltip="" history="1" highlightClick="0" endSnd="0"/>
              </a:rPr>
              <a:t>GitLab</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71" name="Create a blog with jekyll"/>
          <p:cNvSpPr txBox="1"/>
          <p:nvPr>
            <p:ph type="body" idx="13"/>
          </p:nvPr>
        </p:nvSpPr>
        <p:spPr>
          <a:prstGeom prst="rect">
            <a:avLst/>
          </a:prstGeom>
        </p:spPr>
        <p:txBody>
          <a:bodyPr/>
          <a:lstStyle/>
          <a:p>
            <a:pPr/>
            <a:r>
              <a:t>Create a blog with jekyll</a:t>
            </a:r>
          </a:p>
        </p:txBody>
      </p:sp>
      <p:sp>
        <p:nvSpPr>
          <p:cNvPr id="572" name="ADDING PARTIAL - social icons"/>
          <p:cNvSpPr txBox="1"/>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73" name="We will be using Font Awesome’s free social icons.…"/>
          <p:cNvSpPr txBox="1"/>
          <p:nvPr>
            <p:ph type="body" idx="1"/>
          </p:nvPr>
        </p:nvSpPr>
        <p:spPr>
          <a:xfrm>
            <a:off x="406400" y="2791177"/>
            <a:ext cx="12192000" cy="6108701"/>
          </a:xfrm>
          <a:prstGeom prst="rect">
            <a:avLst/>
          </a:prstGeom>
        </p:spPr>
        <p:txBody>
          <a:bodyPr numCol="2" spcCol="609600"/>
          <a:lstStyle/>
          <a:p>
            <a:pPr>
              <a:buChar char="‣"/>
            </a:pPr>
            <a:r>
              <a:t>We will be using</a:t>
            </a:r>
            <a:r>
              <a:rPr u="sng">
                <a:solidFill>
                  <a:schemeClr val="accent1"/>
                </a:solidFill>
                <a:hlinkClick r:id="rId3" invalidUrl="" action="" tgtFrame="" tooltip="" history="1" highlightClick="0" endSnd="0"/>
              </a:rPr>
              <a:t> Font Awesome</a:t>
            </a:r>
            <a:r>
              <a:t>’s free social icons.</a:t>
            </a:r>
          </a:p>
          <a:p>
            <a:pPr>
              <a:buChar char="‣"/>
            </a:pPr>
          </a:p>
          <a:p>
            <a:pPr>
              <a:buChar char="‣"/>
            </a:pPr>
          </a:p>
          <a:p>
            <a:pPr>
              <a:buChar char="‣"/>
            </a:pPr>
          </a:p>
          <a:p>
            <a:pPr>
              <a:buChar char="‣"/>
            </a:pPr>
          </a:p>
          <a:p>
            <a:pPr>
              <a:buChar char="‣"/>
            </a:pPr>
            <a:r>
              <a:t>Already referenced in our head.html:</a:t>
            </a:r>
          </a:p>
          <a:p>
            <a:pPr marL="0" indent="0" defTabSz="457200">
              <a:spcBef>
                <a:spcPts val="0"/>
              </a:spcBef>
              <a:buClrTx/>
              <a:buSzTx/>
              <a:buFontTx/>
              <a:buNone/>
              <a:defRPr sz="2200">
                <a:solidFill>
                  <a:srgbClr val="8C868F"/>
                </a:solidFill>
                <a:latin typeface="Monaco"/>
                <a:ea typeface="Monaco"/>
                <a:cs typeface="Monaco"/>
                <a:sym typeface="Monaco"/>
              </a:defRPr>
            </a:pPr>
            <a:r>
              <a:t>&lt;!--- Font Awesome --&gt;</a:t>
            </a:r>
            <a:endParaRPr>
              <a:solidFill>
                <a:srgbClr val="333344"/>
              </a:solidFill>
            </a:endParaRPr>
          </a:p>
          <a:p>
            <a:pPr marL="0" indent="0" defTabSz="457200">
              <a:spcBef>
                <a:spcPts val="0"/>
              </a:spcBef>
              <a:buClrTx/>
              <a:buSzTx/>
              <a:buFontTx/>
              <a:buNone/>
              <a:defRPr sz="2200">
                <a:solidFill>
                  <a:srgbClr val="333344"/>
                </a:solidFill>
                <a:latin typeface="Monaco"/>
                <a:ea typeface="Monaco"/>
                <a:cs typeface="Monaco"/>
                <a:sym typeface="Monaco"/>
              </a:defRPr>
            </a:pPr>
          </a:p>
          <a:p>
            <a:pPr marL="0" indent="0" defTabSz="457200">
              <a:spcBef>
                <a:spcPts val="0"/>
              </a:spcBef>
              <a:buClrTx/>
              <a:buSzTx/>
              <a:buFontTx/>
              <a:buNone/>
              <a:defRPr sz="2200">
                <a:solidFill>
                  <a:srgbClr val="409B1C"/>
                </a:solidFill>
                <a:latin typeface="Monaco"/>
                <a:ea typeface="Monaco"/>
                <a:cs typeface="Monaco"/>
                <a:sym typeface="Monaco"/>
              </a:defRPr>
            </a:pPr>
            <a:r>
              <a:rPr>
                <a:solidFill>
                  <a:srgbClr val="3A4A64"/>
                </a:solidFill>
              </a:rPr>
              <a:t>&lt;link rel=</a:t>
            </a:r>
            <a:r>
              <a:t>"stylesheet"</a:t>
            </a:r>
            <a:r>
              <a:rPr>
                <a:solidFill>
                  <a:srgbClr val="3A4A64"/>
                </a:solidFill>
              </a:rPr>
              <a:t> href=</a:t>
            </a:r>
            <a:r>
              <a:t>"https://use.fontawesome.com/releases/v5.0.9/css/all.css"</a:t>
            </a:r>
            <a:r>
              <a:rPr>
                <a:solidFill>
                  <a:srgbClr val="3A4A64"/>
                </a:solidFill>
              </a:rPr>
              <a:t> integrity=</a:t>
            </a:r>
            <a:r>
              <a:t>"sha384-5SOiIsAziJl6AWe0HWRKTXlfcSHKmYV4RBF18PPJ173Kzn7jzMyFuTtk8JA7QQG1"</a:t>
            </a:r>
            <a:r>
              <a:rPr>
                <a:solidFill>
                  <a:srgbClr val="3A4A64"/>
                </a:solidFill>
              </a:rPr>
              <a:t> crossorigin=</a:t>
            </a:r>
            <a:r>
              <a:t>"anonymous"</a:t>
            </a:r>
            <a:r>
              <a:rPr>
                <a:solidFill>
                  <a:srgbClr val="3A4A64"/>
                </a:solidFill>
              </a:rPr>
              <a:t>&gt;</a:t>
            </a:r>
          </a:p>
        </p:txBody>
      </p:sp>
      <p:sp>
        <p:nvSpPr>
          <p:cNvPr id="57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75" name="Screen Shot 2018-04-08 at 11.31.15 PM.png" descr="Screen Shot 2018-04-08 at 11.31.15 PM.png"/>
          <p:cNvPicPr>
            <a:picLocks noChangeAspect="1"/>
          </p:cNvPicPr>
          <p:nvPr/>
        </p:nvPicPr>
        <p:blipFill>
          <a:blip r:embed="rId4">
            <a:extLst/>
          </a:blip>
          <a:stretch>
            <a:fillRect/>
          </a:stretch>
        </p:blipFill>
        <p:spPr>
          <a:xfrm>
            <a:off x="372575" y="5329077"/>
            <a:ext cx="6184906" cy="3440287"/>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79" name="Create a blog with jekyll"/>
          <p:cNvSpPr txBox="1"/>
          <p:nvPr>
            <p:ph type="body" idx="13"/>
          </p:nvPr>
        </p:nvSpPr>
        <p:spPr>
          <a:prstGeom prst="rect">
            <a:avLst/>
          </a:prstGeom>
        </p:spPr>
        <p:txBody>
          <a:bodyPr/>
          <a:lstStyle/>
          <a:p>
            <a:pPr/>
            <a:r>
              <a:t>Create a blog with jekyll</a:t>
            </a:r>
          </a:p>
        </p:txBody>
      </p:sp>
      <p:sp>
        <p:nvSpPr>
          <p:cNvPr id="580" name="ADDING PARTIAL - social icons"/>
          <p:cNvSpPr txBox="1"/>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81" name="Create a file named share_icons.html in the post folder within the _includes folder.…"/>
          <p:cNvSpPr txBox="1"/>
          <p:nvPr>
            <p:ph type="body" idx="1"/>
          </p:nvPr>
        </p:nvSpPr>
        <p:spPr>
          <a:xfrm>
            <a:off x="406400" y="2791177"/>
            <a:ext cx="12192000" cy="6108701"/>
          </a:xfrm>
          <a:prstGeom prst="rect">
            <a:avLst/>
          </a:prstGeom>
        </p:spPr>
        <p:txBody>
          <a:bodyPr/>
          <a:lstStyle/>
          <a:p>
            <a:pPr marL="297815" indent="-297815" defTabSz="391414">
              <a:spcBef>
                <a:spcPts val="1800"/>
              </a:spcBef>
              <a:buChar char="‣"/>
              <a:defRPr sz="2278"/>
            </a:pPr>
            <a:r>
              <a:t>Create a file named </a:t>
            </a:r>
            <a:r>
              <a:rPr b="1">
                <a:latin typeface="Avenir Next"/>
                <a:ea typeface="Avenir Next"/>
                <a:cs typeface="Avenir Next"/>
                <a:sym typeface="Avenir Next"/>
              </a:rPr>
              <a:t>share_icons.html</a:t>
            </a:r>
            <a:r>
              <a:t> in the post folder within the _includes folder.</a:t>
            </a:r>
          </a:p>
          <a:p>
            <a:pPr marL="297815" indent="-297815" defTabSz="391414">
              <a:spcBef>
                <a:spcPts val="1800"/>
              </a:spcBef>
              <a:buChar char="‣"/>
              <a:defRPr sz="2278"/>
            </a:pPr>
            <a:r>
              <a:t>Add a link to the partial file we just created (code below)  in our post layout in</a:t>
            </a:r>
            <a:r>
              <a:rPr b="1">
                <a:latin typeface="Avenir Next"/>
                <a:ea typeface="Avenir Next"/>
                <a:cs typeface="Avenir Next"/>
                <a:sym typeface="Avenir Next"/>
              </a:rPr>
              <a:t> _layouts/post.html</a:t>
            </a:r>
            <a:endParaRPr b="1">
              <a:latin typeface="Avenir Next"/>
              <a:ea typeface="Avenir Next"/>
              <a:cs typeface="Avenir Next"/>
              <a:sym typeface="Avenir Next"/>
            </a:endParaRPr>
          </a:p>
          <a:p>
            <a:pPr marL="0" indent="0" defTabSz="306324">
              <a:spcBef>
                <a:spcPts val="0"/>
              </a:spcBef>
              <a:buClrTx/>
              <a:buSzTx/>
              <a:buFontTx/>
              <a:buNone/>
              <a:defRPr sz="1742">
                <a:solidFill>
                  <a:srgbClr val="333344"/>
                </a:solidFill>
                <a:latin typeface="Monaco"/>
                <a:ea typeface="Monaco"/>
                <a:cs typeface="Monaco"/>
                <a:sym typeface="Monaco"/>
              </a:defRPr>
            </a:pPr>
            <a:r>
              <a:t>---</a:t>
            </a:r>
          </a:p>
          <a:p>
            <a:pPr marL="0" indent="0" defTabSz="306324">
              <a:spcBef>
                <a:spcPts val="0"/>
              </a:spcBef>
              <a:buClrTx/>
              <a:buSzTx/>
              <a:buFontTx/>
              <a:buNone/>
              <a:defRPr sz="1742">
                <a:solidFill>
                  <a:srgbClr val="333344"/>
                </a:solidFill>
                <a:latin typeface="Monaco"/>
                <a:ea typeface="Monaco"/>
                <a:cs typeface="Monaco"/>
                <a:sym typeface="Monaco"/>
              </a:defRPr>
            </a:pPr>
            <a:r>
              <a:t>layout: default</a:t>
            </a:r>
          </a:p>
          <a:p>
            <a:pPr marL="0" indent="0" defTabSz="306324">
              <a:spcBef>
                <a:spcPts val="0"/>
              </a:spcBef>
              <a:buClrTx/>
              <a:buSzTx/>
              <a:buFontTx/>
              <a:buNone/>
              <a:defRPr sz="1742">
                <a:solidFill>
                  <a:srgbClr val="333344"/>
                </a:solidFill>
                <a:latin typeface="Monaco"/>
                <a:ea typeface="Monaco"/>
                <a:cs typeface="Monaco"/>
                <a:sym typeface="Monaco"/>
              </a:defRPr>
            </a:pPr>
            <a:r>
              <a:t>---</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3B5BB5"/>
                </a:solidFill>
              </a:rPr>
              <a:t>include</a:t>
            </a:r>
            <a:r>
              <a:t> post.html post=page %}</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8C868F"/>
                </a:solidFill>
                <a:latin typeface="Monaco"/>
                <a:ea typeface="Monaco"/>
                <a:cs typeface="Monaco"/>
                <a:sym typeface="Monaco"/>
              </a:defRPr>
            </a:pPr>
            <a:r>
              <a:t>&lt;!-- The following line links to the partial we created for our social-share-icons --&gt;</a:t>
            </a:r>
            <a:endParaRPr>
              <a:solidFill>
                <a:srgbClr val="333344"/>
              </a:solidFill>
            </a:endParaR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3B5BB5"/>
                </a:solidFill>
              </a:rPr>
              <a:t>include</a:t>
            </a:r>
            <a:r>
              <a:t> post/share_icons.html %}</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FF7800"/>
                </a:solidFill>
              </a:rPr>
              <a:t>if</a:t>
            </a:r>
            <a:r>
              <a:t> site.author.disqus %}</a:t>
            </a:r>
          </a:p>
          <a:p>
            <a:pPr marL="0" indent="0" defTabSz="306324">
              <a:spcBef>
                <a:spcPts val="0"/>
              </a:spcBef>
              <a:buClrTx/>
              <a:buSzTx/>
              <a:buFontTx/>
              <a:buNone/>
              <a:defRPr sz="1742">
                <a:solidFill>
                  <a:srgbClr val="333344"/>
                </a:solidFill>
                <a:latin typeface="Monaco"/>
                <a:ea typeface="Monaco"/>
                <a:cs typeface="Monaco"/>
                <a:sym typeface="Monaco"/>
              </a:defRPr>
            </a:pPr>
            <a:r>
              <a:t>    {% </a:t>
            </a:r>
            <a:r>
              <a:rPr>
                <a:solidFill>
                  <a:srgbClr val="3B5BB5"/>
                </a:solidFill>
              </a:rPr>
              <a:t>include</a:t>
            </a:r>
            <a:r>
              <a:t> externals/disqus.html %}</a:t>
            </a:r>
          </a:p>
          <a:p>
            <a:pPr marL="0" indent="0" defTabSz="306324">
              <a:spcBef>
                <a:spcPts val="0"/>
              </a:spcBef>
              <a:buClrTx/>
              <a:buSzTx/>
              <a:buFontTx/>
              <a:buNone/>
              <a:defRPr sz="1742">
                <a:solidFill>
                  <a:srgbClr val="333344"/>
                </a:solidFill>
                <a:latin typeface="Monaco"/>
                <a:ea typeface="Monaco"/>
                <a:cs typeface="Monaco"/>
                <a:sym typeface="Monaco"/>
              </a:defRPr>
            </a:pPr>
            <a:r>
              <a:t>{% endif %}</a:t>
            </a:r>
          </a:p>
          <a:p>
            <a:pPr marL="0" indent="0" defTabSz="306324">
              <a:spcBef>
                <a:spcPts val="0"/>
              </a:spcBef>
              <a:buClrTx/>
              <a:buSzTx/>
              <a:buFontTx/>
              <a:buNone/>
              <a:defRPr sz="1742">
                <a:solidFill>
                  <a:srgbClr val="333344"/>
                </a:solidFill>
                <a:latin typeface="Monaco"/>
                <a:ea typeface="Monaco"/>
                <a:cs typeface="Monaco"/>
                <a:sym typeface="Monaco"/>
              </a:defRPr>
            </a:pPr>
          </a:p>
          <a:p>
            <a:pPr marL="0" indent="0" defTabSz="306324">
              <a:spcBef>
                <a:spcPts val="0"/>
              </a:spcBef>
              <a:buClrTx/>
              <a:buSzTx/>
              <a:buFontTx/>
              <a:buNone/>
              <a:defRPr sz="1742">
                <a:solidFill>
                  <a:srgbClr val="333344"/>
                </a:solidFill>
                <a:latin typeface="Monaco"/>
                <a:ea typeface="Monaco"/>
                <a:cs typeface="Monaco"/>
                <a:sym typeface="Monaco"/>
              </a:defRPr>
            </a:pPr>
            <a:r>
              <a:t>{% </a:t>
            </a:r>
            <a:r>
              <a:rPr>
                <a:solidFill>
                  <a:srgbClr val="3B5BB5"/>
                </a:solidFill>
              </a:rPr>
              <a:t>include</a:t>
            </a:r>
            <a:r>
              <a:t> post/related.html %}</a:t>
            </a:r>
          </a:p>
        </p:txBody>
      </p:sp>
      <p:sp>
        <p:nvSpPr>
          <p:cNvPr id="58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83" name="Screen Shot 2018-04-08 at 11.17.15 PM.png" descr="Screen Shot 2018-04-08 at 11.17.15 PM.png"/>
          <p:cNvPicPr>
            <a:picLocks noChangeAspect="1"/>
          </p:cNvPicPr>
          <p:nvPr/>
        </p:nvPicPr>
        <p:blipFill>
          <a:blip r:embed="rId3">
            <a:extLst/>
          </a:blip>
          <a:stretch>
            <a:fillRect/>
          </a:stretch>
        </p:blipFill>
        <p:spPr>
          <a:xfrm>
            <a:off x="8561537" y="4524617"/>
            <a:ext cx="3822701" cy="1358901"/>
          </a:xfrm>
          <a:prstGeom prst="rect">
            <a:avLst/>
          </a:prstGeom>
          <a:ln w="12700">
            <a:miter lim="400000"/>
          </a:ln>
        </p:spPr>
      </p:pic>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87" name="Create a blog with jekyll"/>
          <p:cNvSpPr txBox="1"/>
          <p:nvPr>
            <p:ph type="body" idx="13"/>
          </p:nvPr>
        </p:nvSpPr>
        <p:spPr>
          <a:prstGeom prst="rect">
            <a:avLst/>
          </a:prstGeom>
        </p:spPr>
        <p:txBody>
          <a:bodyPr/>
          <a:lstStyle/>
          <a:p>
            <a:pPr/>
            <a:r>
              <a:t>Create a blog with jekyll</a:t>
            </a:r>
          </a:p>
        </p:txBody>
      </p:sp>
      <p:sp>
        <p:nvSpPr>
          <p:cNvPr id="588" name="ADDING PARTIAL - social icons"/>
          <p:cNvSpPr txBox="1"/>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89" name="Add HTML for social icons to share_icons.html…"/>
          <p:cNvSpPr txBox="1"/>
          <p:nvPr>
            <p:ph type="body" idx="1"/>
          </p:nvPr>
        </p:nvSpPr>
        <p:spPr>
          <a:xfrm>
            <a:off x="406400" y="2908300"/>
            <a:ext cx="12192000" cy="6108700"/>
          </a:xfrm>
          <a:prstGeom prst="rect">
            <a:avLst/>
          </a:prstGeom>
        </p:spPr>
        <p:txBody>
          <a:bodyPr/>
          <a:lstStyle/>
          <a:p>
            <a:pPr marL="413384" indent="-413384" defTabSz="543305">
              <a:spcBef>
                <a:spcPts val="2600"/>
              </a:spcBef>
              <a:buChar char="‣"/>
              <a:defRPr sz="3162"/>
            </a:pPr>
            <a:r>
              <a:t>Add HTML for social icons to </a:t>
            </a:r>
            <a:r>
              <a:rPr b="1">
                <a:latin typeface="Avenir Next"/>
                <a:ea typeface="Avenir Next"/>
                <a:cs typeface="Avenir Next"/>
                <a:sym typeface="Avenir Next"/>
              </a:rPr>
              <a:t>share_icons.html</a:t>
            </a: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A4A64"/>
                </a:solidFill>
              </a:rPr>
              <a:t>&lt;div class=</a:t>
            </a:r>
            <a:r>
              <a:t>"share-page"</a:t>
            </a:r>
            <a:r>
              <a:rPr>
                <a:solidFill>
                  <a:srgbClr val="3A4A64"/>
                </a:solidFill>
              </a:rPr>
              <a:t>&gt;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r>
              <a:rPr>
                <a:solidFill>
                  <a:srgbClr val="3A4A64"/>
                </a:solidFill>
              </a:rPr>
              <a:t>&lt;h3&gt;</a:t>
            </a:r>
            <a:r>
              <a:t>Share "{{ page.title }}":</a:t>
            </a:r>
            <a:r>
              <a:rPr>
                <a:solidFill>
                  <a:srgbClr val="3A4A64"/>
                </a:solidFill>
              </a:rPr>
              <a:t>&lt;/h3&gt;</a:t>
            </a: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A4A64"/>
                </a:solidFill>
                <a:latin typeface="Monaco"/>
                <a:ea typeface="Monaco"/>
                <a:cs typeface="Monaco"/>
                <a:sym typeface="Monaco"/>
              </a:defRPr>
            </a:pPr>
            <a:r>
              <a:t>&lt;ul class=</a:t>
            </a:r>
            <a:r>
              <a:rPr>
                <a:solidFill>
                  <a:srgbClr val="409B1C"/>
                </a:solidFill>
              </a:rPr>
              <a:t>"icons"</a:t>
            </a:r>
            <a:r>
              <a:t>&gt;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33344"/>
                </a:solidFill>
              </a:rPr>
              <a:t> </a:t>
            </a:r>
            <a:r>
              <a:rPr>
                <a:solidFill>
                  <a:srgbClr val="3A4A64"/>
                </a:solidFill>
              </a:rPr>
              <a:t>&lt;li&gt;&lt;a href=</a:t>
            </a:r>
            <a:r>
              <a:t>"https://twitter.com/intent/tweet?text={{ page.title }}</a:t>
            </a:r>
            <a:r>
              <a:rPr>
                <a:solidFill>
                  <a:srgbClr val="F8F8F8"/>
                </a:solidFill>
              </a:rPr>
              <a:t>&amp;</a:t>
            </a:r>
            <a:r>
              <a:t>url={{ site.url }}{{ page.url }}</a:t>
            </a:r>
            <a:r>
              <a:rPr>
                <a:solidFill>
                  <a:srgbClr val="F8F8F8"/>
                </a:solidFill>
              </a:rPr>
              <a:t>&amp;</a:t>
            </a:r>
            <a:r>
              <a:t>via={{ site.author.twitter }}</a:t>
            </a:r>
            <a:r>
              <a:rPr>
                <a:solidFill>
                  <a:srgbClr val="F8F8F8"/>
                </a:solidFill>
              </a:rPr>
              <a:t>&amp;</a:t>
            </a:r>
            <a:r>
              <a:t>related={{ site.author.twitter }}"</a:t>
            </a:r>
            <a:r>
              <a:rPr>
                <a:solidFill>
                  <a:srgbClr val="3A4A64"/>
                </a:solidFill>
              </a:rPr>
              <a:t> rel=</a:t>
            </a:r>
            <a:r>
              <a:t>"nofollow"</a:t>
            </a:r>
            <a:r>
              <a:rPr>
                <a:solidFill>
                  <a:srgbClr val="3A4A64"/>
                </a:solidFill>
              </a:rPr>
              <a:t> target=</a:t>
            </a:r>
            <a:r>
              <a:t>"_blank"</a:t>
            </a:r>
            <a:r>
              <a:rPr>
                <a:solidFill>
                  <a:srgbClr val="3A4A64"/>
                </a:solidFill>
              </a:rPr>
              <a:t> title=</a:t>
            </a:r>
            <a:r>
              <a:t>"Share on Twitter"</a:t>
            </a:r>
            <a:r>
              <a:rPr>
                <a:solidFill>
                  <a:srgbClr val="3A4A64"/>
                </a:solidFill>
              </a:rPr>
              <a:t>&gt;&lt;i class=</a:t>
            </a:r>
            <a:r>
              <a:t>"fab fa-twitter"</a:t>
            </a:r>
            <a:r>
              <a:rPr>
                <a:solidFill>
                  <a:srgbClr val="3A4A64"/>
                </a:solidFill>
              </a:rPr>
              <a:t>&gt;&lt;/i&gt;&lt;/a&gt;&lt;/li&gt;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33344"/>
                </a:solidFill>
              </a:rPr>
              <a:t> </a:t>
            </a:r>
            <a:r>
              <a:rPr>
                <a:solidFill>
                  <a:srgbClr val="3A4A64"/>
                </a:solidFill>
              </a:rPr>
              <a:t>&lt;li&gt;&lt;a href=</a:t>
            </a:r>
            <a:r>
              <a:t>"https://facebook.com/sharer.php?u={{ site.url }}{{ page.url }}"</a:t>
            </a:r>
            <a:r>
              <a:rPr>
                <a:solidFill>
                  <a:srgbClr val="3A4A64"/>
                </a:solidFill>
              </a:rPr>
              <a:t> rel=</a:t>
            </a:r>
            <a:r>
              <a:t>"nofollow"</a:t>
            </a:r>
            <a:r>
              <a:rPr>
                <a:solidFill>
                  <a:srgbClr val="3A4A64"/>
                </a:solidFill>
              </a:rPr>
              <a:t> target=</a:t>
            </a:r>
            <a:r>
              <a:t>"_blank"</a:t>
            </a:r>
            <a:r>
              <a:rPr>
                <a:solidFill>
                  <a:srgbClr val="3A4A64"/>
                </a:solidFill>
              </a:rPr>
              <a:t> title=</a:t>
            </a:r>
            <a:r>
              <a:t>"Share on Facebook"</a:t>
            </a:r>
            <a:r>
              <a:rPr>
                <a:solidFill>
                  <a:srgbClr val="3A4A64"/>
                </a:solidFill>
              </a:rPr>
              <a:t>&gt;&lt;i class=</a:t>
            </a:r>
            <a:r>
              <a:t>"fab fa-facebook-f"</a:t>
            </a:r>
            <a:r>
              <a:rPr>
                <a:solidFill>
                  <a:srgbClr val="3A4A64"/>
                </a:solidFill>
              </a:rPr>
              <a:t>&gt;</a:t>
            </a:r>
            <a:r>
              <a:rPr>
                <a:solidFill>
                  <a:srgbClr val="3B5BB5"/>
                </a:solidFill>
              </a:rPr>
              <a:t>&amp;nbsp;</a:t>
            </a:r>
            <a:r>
              <a:rPr>
                <a:solidFill>
                  <a:srgbClr val="3A4A64"/>
                </a:solidFill>
              </a:rPr>
              <a:t>&lt;/i&gt;&lt;/a&gt;&lt;/li&gt;</a:t>
            </a:r>
            <a:endParaRPr>
              <a:solidFill>
                <a:srgbClr val="333344"/>
              </a:solidFill>
            </a:endParaR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33344"/>
                </a:solidFill>
              </a:rPr>
              <a:t> </a:t>
            </a:r>
            <a:r>
              <a:rPr>
                <a:solidFill>
                  <a:srgbClr val="3A4A64"/>
                </a:solidFill>
              </a:rPr>
              <a:t>&lt;li&gt;&lt;a href=</a:t>
            </a:r>
            <a:r>
              <a:t>"https://www.linkedin.com/shareArticle?mini=true</a:t>
            </a:r>
            <a:r>
              <a:rPr>
                <a:solidFill>
                  <a:srgbClr val="F8F8F8"/>
                </a:solidFill>
              </a:rPr>
              <a:t>&amp;</a:t>
            </a:r>
            <a:r>
              <a:t>url={{ site.url }}{{ site.baseurl }}{{ page.url }}</a:t>
            </a:r>
            <a:r>
              <a:rPr>
                <a:solidFill>
                  <a:srgbClr val="F8F8F8"/>
                </a:solidFill>
              </a:rPr>
              <a:t>&amp;</a:t>
            </a:r>
            <a:r>
              <a:t>title={{ page.title }}</a:t>
            </a:r>
            <a:r>
              <a:rPr>
                <a:solidFill>
                  <a:srgbClr val="F8F8F8"/>
                </a:solidFill>
              </a:rPr>
              <a:t>&amp;</a:t>
            </a:r>
            <a:r>
              <a:t>summary={{ page.description }}</a:t>
            </a:r>
            <a:r>
              <a:rPr>
                <a:solidFill>
                  <a:srgbClr val="F8F8F8"/>
                </a:solidFill>
              </a:rPr>
              <a:t>&amp;</a:t>
            </a:r>
            <a:r>
              <a:t>source={{ site.title }}"</a:t>
            </a:r>
            <a:endParaRPr>
              <a:solidFill>
                <a:srgbClr val="3A4A64"/>
              </a:solidFill>
            </a:endParaR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A4A64"/>
                </a:solidFill>
              </a:rPr>
              <a:t>onclick=</a:t>
            </a:r>
            <a:r>
              <a:t>"window.open(this.href, ‘pop-up’, ‘left=20,top=20,width=500,height=500,toolbar=1,resizable=0’); return false;"</a:t>
            </a:r>
            <a:endParaRPr>
              <a:solidFill>
                <a:srgbClr val="3A4A64"/>
              </a:solidFill>
            </a:endParaRPr>
          </a:p>
          <a:p>
            <a:pPr marL="0" indent="0" defTabSz="425195">
              <a:spcBef>
                <a:spcPts val="0"/>
              </a:spcBef>
              <a:buClrTx/>
              <a:buSzTx/>
              <a:buFontTx/>
              <a:buNone/>
              <a:defRPr sz="1395">
                <a:solidFill>
                  <a:srgbClr val="409B1C"/>
                </a:solidFill>
                <a:latin typeface="Monaco"/>
                <a:ea typeface="Monaco"/>
                <a:cs typeface="Monaco"/>
                <a:sym typeface="Monaco"/>
              </a:defRPr>
            </a:pPr>
            <a:r>
              <a:rPr>
                <a:solidFill>
                  <a:srgbClr val="3A4A64"/>
                </a:solidFill>
              </a:rPr>
              <a:t>title=</a:t>
            </a:r>
            <a:r>
              <a:t>"Share on LinkedIn"</a:t>
            </a:r>
            <a:r>
              <a:rPr>
                <a:solidFill>
                  <a:srgbClr val="3A4A64"/>
                </a:solidFill>
              </a:rPr>
              <a:t>&gt;&lt;i class=</a:t>
            </a:r>
            <a:r>
              <a:t>"fab fa-linkedin-in"</a:t>
            </a:r>
            <a:r>
              <a:rPr>
                <a:solidFill>
                  <a:srgbClr val="3A4A64"/>
                </a:solidFill>
              </a:rPr>
              <a:t>&gt;&lt;/i&gt;&lt;/a&gt;&lt;/li&gt;</a:t>
            </a:r>
            <a:endParaRPr>
              <a:solidFill>
                <a:srgbClr val="333344"/>
              </a:solidFill>
            </a:endParaRPr>
          </a:p>
          <a:p>
            <a:pPr marL="0" indent="0" defTabSz="425195">
              <a:spcBef>
                <a:spcPts val="0"/>
              </a:spcBef>
              <a:buClrTx/>
              <a:buSzTx/>
              <a:buFontTx/>
              <a:buNone/>
              <a:defRPr sz="1395">
                <a:solidFill>
                  <a:srgbClr val="3A4A64"/>
                </a:solidFill>
                <a:latin typeface="Monaco"/>
                <a:ea typeface="Monaco"/>
                <a:cs typeface="Monaco"/>
                <a:sym typeface="Monaco"/>
              </a:defRPr>
            </a:pPr>
            <a:r>
              <a:t>&lt;/ul&gt;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p>
          <a:p>
            <a:pPr marL="0" indent="0" defTabSz="425195">
              <a:spcBef>
                <a:spcPts val="0"/>
              </a:spcBef>
              <a:buClrTx/>
              <a:buSzTx/>
              <a:buFontTx/>
              <a:buNone/>
              <a:defRPr sz="1395">
                <a:solidFill>
                  <a:srgbClr val="3A4A64"/>
                </a:solidFill>
                <a:latin typeface="Monaco"/>
                <a:ea typeface="Monaco"/>
                <a:cs typeface="Monaco"/>
                <a:sym typeface="Monaco"/>
              </a:defRPr>
            </a:pPr>
            <a:r>
              <a:t>&lt;/div&gt;</a:t>
            </a:r>
            <a:endParaRPr>
              <a:solidFill>
                <a:srgbClr val="333344"/>
              </a:solidFill>
            </a:endParaRPr>
          </a:p>
          <a:p>
            <a:pPr marL="0" indent="0" defTabSz="425195">
              <a:spcBef>
                <a:spcPts val="0"/>
              </a:spcBef>
              <a:buClrTx/>
              <a:buSzTx/>
              <a:buFontTx/>
              <a:buNone/>
              <a:defRPr sz="1395">
                <a:solidFill>
                  <a:srgbClr val="333344"/>
                </a:solidFill>
                <a:latin typeface="Monaco"/>
                <a:ea typeface="Monaco"/>
                <a:cs typeface="Monaco"/>
                <a:sym typeface="Monaco"/>
              </a:defRPr>
            </a:pPr>
            <a:r>
              <a:t>{% </a:t>
            </a:r>
            <a:r>
              <a:rPr>
                <a:solidFill>
                  <a:srgbClr val="3B5BB5"/>
                </a:solidFill>
              </a:rPr>
              <a:t>include</a:t>
            </a:r>
            <a:r>
              <a:t> post/related.html %}</a:t>
            </a:r>
          </a:p>
        </p:txBody>
      </p:sp>
      <p:sp>
        <p:nvSpPr>
          <p:cNvPr id="59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94" name="Create a blog with jekyll"/>
          <p:cNvSpPr txBox="1"/>
          <p:nvPr>
            <p:ph type="body" idx="13"/>
          </p:nvPr>
        </p:nvSpPr>
        <p:spPr>
          <a:prstGeom prst="rect">
            <a:avLst/>
          </a:prstGeom>
        </p:spPr>
        <p:txBody>
          <a:bodyPr/>
          <a:lstStyle/>
          <a:p>
            <a:pPr/>
            <a:r>
              <a:t>Create a blog with jekyll</a:t>
            </a:r>
          </a:p>
        </p:txBody>
      </p:sp>
      <p:sp>
        <p:nvSpPr>
          <p:cNvPr id="595" name="ADDING PARTIAL - social icons"/>
          <p:cNvSpPr txBox="1"/>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596" name="Add styling for social icons in the _icons.scss file in our _sass folder.…"/>
          <p:cNvSpPr txBox="1"/>
          <p:nvPr>
            <p:ph type="body" idx="1"/>
          </p:nvPr>
        </p:nvSpPr>
        <p:spPr>
          <a:xfrm>
            <a:off x="406400" y="2908300"/>
            <a:ext cx="12192000" cy="6108700"/>
          </a:xfrm>
          <a:prstGeom prst="rect">
            <a:avLst/>
          </a:prstGeom>
        </p:spPr>
        <p:txBody>
          <a:bodyPr numCol="2" spcCol="609600"/>
          <a:lstStyle/>
          <a:p>
            <a:pPr marL="431165" indent="-431165" defTabSz="566674">
              <a:spcBef>
                <a:spcPts val="2700"/>
              </a:spcBef>
              <a:buChar char="‣"/>
              <a:defRPr sz="3298"/>
            </a:pPr>
            <a:r>
              <a:t>Add styling for social </a:t>
            </a:r>
            <a:r>
              <a:rPr sz="3492"/>
              <a:t>icons in the </a:t>
            </a:r>
            <a:r>
              <a:rPr b="1" sz="3492">
                <a:latin typeface="Avenir Next"/>
                <a:ea typeface="Avenir Next"/>
                <a:cs typeface="Avenir Next"/>
                <a:sym typeface="Avenir Next"/>
              </a:rPr>
              <a:t>_icons.scss</a:t>
            </a:r>
            <a:r>
              <a:rPr sz="3492"/>
              <a:t> file in our </a:t>
            </a:r>
            <a:r>
              <a:rPr b="1" sz="3492">
                <a:latin typeface="Avenir Next"/>
                <a:ea typeface="Avenir Next"/>
                <a:cs typeface="Avenir Next"/>
                <a:sym typeface="Avenir Next"/>
              </a:rPr>
              <a:t>_sass</a:t>
            </a:r>
            <a:r>
              <a:rPr sz="3492"/>
              <a:t> folder. </a:t>
            </a:r>
            <a:endParaRPr sz="3492"/>
          </a:p>
          <a:p>
            <a:pPr marL="431165" indent="-431165" defTabSz="566674">
              <a:spcBef>
                <a:spcPts val="2700"/>
              </a:spcBef>
              <a:buChar char="‣"/>
              <a:defRPr sz="3492"/>
            </a:pPr>
          </a:p>
          <a:p>
            <a:pPr marL="431165" indent="-431165" defTabSz="566674">
              <a:spcBef>
                <a:spcPts val="2700"/>
              </a:spcBef>
              <a:buChar char="‣"/>
              <a:defRPr sz="3492"/>
            </a:pPr>
          </a:p>
          <a:p>
            <a:pPr marL="431165" indent="-431165" defTabSz="566674">
              <a:spcBef>
                <a:spcPts val="2700"/>
              </a:spcBef>
              <a:buChar char="‣"/>
              <a:defRPr sz="3492"/>
            </a:pPr>
          </a:p>
          <a:p>
            <a:pPr marL="431164" indent="-431164" defTabSz="566674">
              <a:spcBef>
                <a:spcPts val="2700"/>
              </a:spcBef>
              <a:buChar char="‣"/>
              <a:defRPr sz="1940"/>
            </a:pPr>
            <a:endParaRPr>
              <a:solidFill>
                <a:srgbClr val="333344"/>
              </a:solidFill>
            </a:endParaRPr>
          </a:p>
          <a:p>
            <a:pPr marL="0" indent="0" defTabSz="443484">
              <a:spcBef>
                <a:spcPts val="0"/>
              </a:spcBef>
              <a:buClrTx/>
              <a:buSzTx/>
              <a:buFontTx/>
              <a:buNone/>
              <a:defRPr sz="1940">
                <a:solidFill>
                  <a:srgbClr val="8C868F"/>
                </a:solidFill>
                <a:latin typeface="Monaco"/>
                <a:ea typeface="Monaco"/>
                <a:cs typeface="Monaco"/>
                <a:sym typeface="Monaco"/>
              </a:defRPr>
            </a:pPr>
            <a:r>
              <a:t>// /* Style all font awesome icons */</a:t>
            </a:r>
            <a:endParaRPr>
              <a:solidFill>
                <a:srgbClr val="333344"/>
              </a:solidFill>
            </a:endParaRPr>
          </a:p>
          <a:p>
            <a:pPr marL="0" indent="0" defTabSz="443484">
              <a:spcBef>
                <a:spcPts val="0"/>
              </a:spcBef>
              <a:buClrTx/>
              <a:buSzTx/>
              <a:buFontTx/>
              <a:buNone/>
              <a:defRPr sz="1940">
                <a:solidFill>
                  <a:srgbClr val="333344"/>
                </a:solidFill>
                <a:latin typeface="Monaco"/>
                <a:ea typeface="Monaco"/>
                <a:cs typeface="Monaco"/>
                <a:sym typeface="Monaco"/>
              </a:defRPr>
            </a:pPr>
            <a:r>
              <a:t>.fab {</a:t>
            </a:r>
          </a:p>
          <a:p>
            <a:pPr marL="0" indent="0" defTabSz="443484">
              <a:spcBef>
                <a:spcPts val="0"/>
              </a:spcBef>
              <a:buClrTx/>
              <a:buSzTx/>
              <a:buFontTx/>
              <a:buNone/>
              <a:defRPr sz="1940">
                <a:solidFill>
                  <a:srgbClr val="333344"/>
                </a:solidFill>
                <a:latin typeface="Monaco"/>
                <a:ea typeface="Monaco"/>
                <a:cs typeface="Monaco"/>
                <a:sym typeface="Monaco"/>
              </a:defRPr>
            </a:pPr>
            <a:r>
              <a:t>    padding</a:t>
            </a:r>
            <a:r>
              <a:rPr>
                <a:solidFill>
                  <a:srgbClr val="FF7800"/>
                </a:solidFill>
              </a:rPr>
              <a:t>:</a:t>
            </a:r>
            <a:r>
              <a:t> 20px;</a:t>
            </a:r>
          </a:p>
          <a:p>
            <a:pPr marL="0" indent="0" defTabSz="443484">
              <a:spcBef>
                <a:spcPts val="0"/>
              </a:spcBef>
              <a:buClrTx/>
              <a:buSzTx/>
              <a:buFontTx/>
              <a:buNone/>
              <a:defRPr sz="1940">
                <a:solidFill>
                  <a:srgbClr val="333344"/>
                </a:solidFill>
                <a:latin typeface="Monaco"/>
                <a:ea typeface="Monaco"/>
                <a:cs typeface="Monaco"/>
                <a:sym typeface="Monaco"/>
              </a:defRPr>
            </a:pPr>
            <a:r>
              <a:t>    width</a:t>
            </a:r>
            <a:r>
              <a:rPr>
                <a:solidFill>
                  <a:srgbClr val="FF7800"/>
                </a:solidFill>
              </a:rPr>
              <a:t>:</a:t>
            </a:r>
            <a:r>
              <a:t> 100px;</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3B5BB5"/>
                </a:solidFill>
              </a:rPr>
              <a:t>text</a:t>
            </a:r>
            <a:r>
              <a:rPr>
                <a:solidFill>
                  <a:srgbClr val="FF7800"/>
                </a:solidFill>
              </a:rPr>
              <a:t>-</a:t>
            </a:r>
            <a:r>
              <a:rPr>
                <a:solidFill>
                  <a:srgbClr val="3B5BB5"/>
                </a:solidFill>
              </a:rPr>
              <a:t>align</a:t>
            </a:r>
            <a:r>
              <a:rPr>
                <a:solidFill>
                  <a:srgbClr val="FF7800"/>
                </a:solidFill>
              </a:rPr>
              <a:t>:</a:t>
            </a:r>
            <a:r>
              <a:t> center;</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3B5BB5"/>
                </a:solidFill>
              </a:rPr>
              <a:t>text</a:t>
            </a:r>
            <a:r>
              <a:rPr>
                <a:solidFill>
                  <a:srgbClr val="FF7800"/>
                </a:solidFill>
              </a:rPr>
              <a:t>-</a:t>
            </a:r>
            <a:r>
              <a:t>decoration</a:t>
            </a:r>
            <a:r>
              <a:rPr>
                <a:solidFill>
                  <a:srgbClr val="FF7800"/>
                </a:solidFill>
              </a:rPr>
              <a:t>:</a:t>
            </a:r>
            <a:r>
              <a:t> none;</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3B5BB5"/>
                </a:solidFill>
              </a:rPr>
              <a:t>color</a:t>
            </a:r>
            <a:r>
              <a:rPr>
                <a:solidFill>
                  <a:srgbClr val="FF7800"/>
                </a:solidFill>
              </a:rPr>
              <a:t>:</a:t>
            </a:r>
            <a:r>
              <a:t> white;</a:t>
            </a:r>
          </a:p>
          <a:p>
            <a:pPr marL="0" indent="0" defTabSz="443484">
              <a:spcBef>
                <a:spcPts val="0"/>
              </a:spcBef>
              <a:buClrTx/>
              <a:buSzTx/>
              <a:buFontTx/>
              <a:buNone/>
              <a:defRPr sz="1940">
                <a:solidFill>
                  <a:srgbClr val="333344"/>
                </a:solidFill>
                <a:latin typeface="Monaco"/>
                <a:ea typeface="Monaco"/>
                <a:cs typeface="Monaco"/>
                <a:sym typeface="Monaco"/>
              </a:defRPr>
            </a:pPr>
            <a:r>
              <a:t>}</a:t>
            </a:r>
          </a:p>
          <a:p>
            <a:pPr marL="0" indent="0" defTabSz="443484">
              <a:spcBef>
                <a:spcPts val="0"/>
              </a:spcBef>
              <a:buClrTx/>
              <a:buSzTx/>
              <a:buFontTx/>
              <a:buNone/>
              <a:defRPr sz="1940">
                <a:solidFill>
                  <a:srgbClr val="333344"/>
                </a:solidFill>
                <a:latin typeface="Monaco"/>
                <a:ea typeface="Monaco"/>
                <a:cs typeface="Monaco"/>
                <a:sym typeface="Monaco"/>
              </a:defRPr>
            </a:pPr>
          </a:p>
          <a:p>
            <a:pPr marL="0" indent="0" defTabSz="443484">
              <a:spcBef>
                <a:spcPts val="0"/>
              </a:spcBef>
              <a:buClrTx/>
              <a:buSzTx/>
              <a:buFontTx/>
              <a:buNone/>
              <a:defRPr sz="1940">
                <a:solidFill>
                  <a:srgbClr val="333344"/>
                </a:solidFill>
                <a:latin typeface="Monaco"/>
                <a:ea typeface="Monaco"/>
                <a:cs typeface="Monaco"/>
                <a:sym typeface="Monaco"/>
              </a:defRPr>
            </a:pPr>
          </a:p>
          <a:p>
            <a:pPr marL="0" indent="0" defTabSz="443484">
              <a:spcBef>
                <a:spcPts val="0"/>
              </a:spcBef>
              <a:buClrTx/>
              <a:buSzTx/>
              <a:buFontTx/>
              <a:buNone/>
              <a:defRPr sz="1940">
                <a:solidFill>
                  <a:srgbClr val="333344"/>
                </a:solidFill>
                <a:latin typeface="Monaco"/>
                <a:ea typeface="Monaco"/>
                <a:cs typeface="Monaco"/>
                <a:sym typeface="Monaco"/>
              </a:defRPr>
            </a:pPr>
            <a:r>
              <a:t>ul.icons {</a:t>
            </a:r>
          </a:p>
          <a:p>
            <a:pPr marL="0" indent="0" defTabSz="443484">
              <a:spcBef>
                <a:spcPts val="0"/>
              </a:spcBef>
              <a:buClrTx/>
              <a:buSzTx/>
              <a:buFontTx/>
              <a:buNone/>
              <a:defRPr sz="1940">
                <a:solidFill>
                  <a:srgbClr val="333344"/>
                </a:solidFill>
                <a:latin typeface="Monaco"/>
                <a:ea typeface="Monaco"/>
                <a:cs typeface="Monaco"/>
                <a:sym typeface="Monaco"/>
              </a:defRPr>
            </a:pPr>
            <a:r>
              <a:t>  </a:t>
            </a:r>
            <a:r>
              <a:rPr>
                <a:solidFill>
                  <a:srgbClr val="FF7800"/>
                </a:solidFill>
              </a:rPr>
              <a:t>-</a:t>
            </a:r>
            <a:r>
              <a:t>webkit</a:t>
            </a:r>
            <a:r>
              <a:rPr>
                <a:solidFill>
                  <a:srgbClr val="FF7800"/>
                </a:solidFill>
              </a:rPr>
              <a:t>-</a:t>
            </a:r>
            <a:r>
              <a:t>padding</a:t>
            </a:r>
            <a:r>
              <a:rPr>
                <a:solidFill>
                  <a:srgbClr val="FF7800"/>
                </a:solidFill>
              </a:rPr>
              <a:t>-</a:t>
            </a:r>
            <a:r>
              <a:t>start</a:t>
            </a:r>
            <a:r>
              <a:rPr>
                <a:solidFill>
                  <a:srgbClr val="FF7800"/>
                </a:solidFill>
              </a:rPr>
              <a:t>:</a:t>
            </a:r>
            <a:r>
              <a:t> 0px;</a:t>
            </a:r>
          </a:p>
          <a:p>
            <a:pPr marL="0" indent="0" defTabSz="443484">
              <a:spcBef>
                <a:spcPts val="0"/>
              </a:spcBef>
              <a:buClrTx/>
              <a:buSzTx/>
              <a:buFontTx/>
              <a:buNone/>
              <a:defRPr sz="1940">
                <a:solidFill>
                  <a:srgbClr val="333344"/>
                </a:solidFill>
                <a:latin typeface="Monaco"/>
                <a:ea typeface="Monaco"/>
                <a:cs typeface="Monaco"/>
                <a:sym typeface="Monaco"/>
              </a:defRPr>
            </a:pPr>
            <a:r>
              <a:t>}</a:t>
            </a:r>
          </a:p>
          <a:p>
            <a:pPr marL="0" indent="0" defTabSz="443484">
              <a:spcBef>
                <a:spcPts val="0"/>
              </a:spcBef>
              <a:buClrTx/>
              <a:buSzTx/>
              <a:buFontTx/>
              <a:buNone/>
              <a:defRPr sz="1940">
                <a:solidFill>
                  <a:srgbClr val="333344"/>
                </a:solidFill>
                <a:latin typeface="Monaco"/>
                <a:ea typeface="Monaco"/>
                <a:cs typeface="Monaco"/>
                <a:sym typeface="Monaco"/>
              </a:defRPr>
            </a:pPr>
            <a:r>
              <a:t>ul.icons li {</a:t>
            </a:r>
          </a:p>
          <a:p>
            <a:pPr marL="0" indent="0" defTabSz="443484">
              <a:spcBef>
                <a:spcPts val="0"/>
              </a:spcBef>
              <a:buClrTx/>
              <a:buSzTx/>
              <a:buFontTx/>
              <a:buNone/>
              <a:defRPr sz="1940">
                <a:solidFill>
                  <a:srgbClr val="333344"/>
                </a:solidFill>
                <a:latin typeface="Monaco"/>
                <a:ea typeface="Monaco"/>
                <a:cs typeface="Monaco"/>
                <a:sym typeface="Monaco"/>
              </a:defRPr>
            </a:pPr>
            <a:r>
              <a:t>  display</a:t>
            </a:r>
            <a:r>
              <a:rPr>
                <a:solidFill>
                  <a:srgbClr val="FF7800"/>
                </a:solidFill>
              </a:rPr>
              <a:t>:</a:t>
            </a:r>
            <a:r>
              <a:t> inline</a:t>
            </a:r>
            <a:r>
              <a:rPr>
                <a:solidFill>
                  <a:srgbClr val="FF7800"/>
                </a:solidFill>
              </a:rPr>
              <a:t>-</a:t>
            </a:r>
            <a:r>
              <a:t>block;</a:t>
            </a:r>
          </a:p>
          <a:p>
            <a:pPr marL="0" indent="0" defTabSz="443484">
              <a:spcBef>
                <a:spcPts val="0"/>
              </a:spcBef>
              <a:buClrTx/>
              <a:buSzTx/>
              <a:buFontTx/>
              <a:buNone/>
              <a:defRPr sz="1940">
                <a:solidFill>
                  <a:srgbClr val="333344"/>
                </a:solidFill>
                <a:latin typeface="Monaco"/>
                <a:ea typeface="Monaco"/>
                <a:cs typeface="Monaco"/>
                <a:sym typeface="Monaco"/>
              </a:defRPr>
            </a:pPr>
            <a:r>
              <a:t>  margin</a:t>
            </a:r>
            <a:r>
              <a:rPr>
                <a:solidFill>
                  <a:srgbClr val="FF7800"/>
                </a:solidFill>
              </a:rPr>
              <a:t>:</a:t>
            </a:r>
            <a:r>
              <a:t> 10px;</a:t>
            </a:r>
          </a:p>
          <a:p>
            <a:pPr marL="0" indent="0" defTabSz="443484">
              <a:spcBef>
                <a:spcPts val="0"/>
              </a:spcBef>
              <a:buClrTx/>
              <a:buSzTx/>
              <a:buFontTx/>
              <a:buNone/>
              <a:defRPr sz="1940">
                <a:solidFill>
                  <a:srgbClr val="333344"/>
                </a:solidFill>
                <a:latin typeface="Monaco"/>
                <a:ea typeface="Monaco"/>
                <a:cs typeface="Monaco"/>
                <a:sym typeface="Monaco"/>
              </a:defRPr>
            </a:pPr>
            <a:r>
              <a:t>}</a:t>
            </a:r>
          </a:p>
        </p:txBody>
      </p:sp>
      <p:sp>
        <p:nvSpPr>
          <p:cNvPr id="59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01" name="Create a blog with jekyll"/>
          <p:cNvSpPr txBox="1"/>
          <p:nvPr>
            <p:ph type="body" idx="13"/>
          </p:nvPr>
        </p:nvSpPr>
        <p:spPr>
          <a:prstGeom prst="rect">
            <a:avLst/>
          </a:prstGeom>
        </p:spPr>
        <p:txBody>
          <a:bodyPr/>
          <a:lstStyle/>
          <a:p>
            <a:pPr/>
            <a:r>
              <a:t>Create a blog with jekyll</a:t>
            </a:r>
          </a:p>
        </p:txBody>
      </p:sp>
      <p:sp>
        <p:nvSpPr>
          <p:cNvPr id="602" name="ADDING PARTIAL - social icons"/>
          <p:cNvSpPr txBox="1"/>
          <p:nvPr>
            <p:ph type="title"/>
          </p:nvPr>
        </p:nvSpPr>
        <p:spPr>
          <a:prstGeom prst="rect">
            <a:avLst/>
          </a:prstGeom>
        </p:spPr>
        <p:txBody>
          <a:bodyPr/>
          <a:lstStyle>
            <a:lvl1pPr defTabSz="467359">
              <a:spcBef>
                <a:spcPts val="2200"/>
              </a:spcBef>
              <a:defRPr sz="4800"/>
            </a:lvl1pPr>
          </a:lstStyle>
          <a:p>
            <a:pPr/>
            <a:r>
              <a:t>ADDING PARTIAL - social icons</a:t>
            </a:r>
          </a:p>
        </p:txBody>
      </p:sp>
      <p:sp>
        <p:nvSpPr>
          <p:cNvPr id="603" name="Add background-color for social icons in the _icons.scss file in our _sass folder. According to the brands colors.…"/>
          <p:cNvSpPr txBox="1"/>
          <p:nvPr>
            <p:ph type="body" idx="1"/>
          </p:nvPr>
        </p:nvSpPr>
        <p:spPr>
          <a:xfrm>
            <a:off x="406400" y="2908300"/>
            <a:ext cx="12192000" cy="6108700"/>
          </a:xfrm>
          <a:prstGeom prst="rect">
            <a:avLst/>
          </a:prstGeom>
        </p:spPr>
        <p:txBody>
          <a:bodyPr numCol="2" spcCol="609600"/>
          <a:lstStyle/>
          <a:p>
            <a:pPr>
              <a:buChar char="‣"/>
            </a:pPr>
            <a:r>
              <a:t>Add background-color for social icons in the </a:t>
            </a:r>
            <a:r>
              <a:rPr b="1">
                <a:latin typeface="Avenir Next"/>
                <a:ea typeface="Avenir Next"/>
                <a:cs typeface="Avenir Next"/>
                <a:sym typeface="Avenir Next"/>
              </a:rPr>
              <a:t>_icons.scss</a:t>
            </a:r>
            <a:r>
              <a:t> file in our </a:t>
            </a:r>
            <a:r>
              <a:rPr b="1">
                <a:latin typeface="Avenir Next"/>
                <a:ea typeface="Avenir Next"/>
                <a:cs typeface="Avenir Next"/>
                <a:sym typeface="Avenir Next"/>
              </a:rPr>
              <a:t>_sass </a:t>
            </a:r>
            <a:r>
              <a:t>folder. According to the </a:t>
            </a:r>
            <a:r>
              <a:rPr u="sng">
                <a:solidFill>
                  <a:schemeClr val="accent1"/>
                </a:solidFill>
                <a:hlinkClick r:id="rId3" invalidUrl="" action="" tgtFrame="" tooltip="" history="1" highlightClick="0" endSnd="0"/>
              </a:rPr>
              <a:t>brands colors</a:t>
            </a:r>
            <a:r>
              <a:t>. </a:t>
            </a:r>
          </a:p>
          <a:p>
            <a:pPr>
              <a:buChar char="‣"/>
            </a:pPr>
          </a:p>
          <a:p>
            <a:pPr>
              <a:buChar char="‣"/>
            </a:pPr>
          </a:p>
          <a:p>
            <a:pPr>
              <a:buChar char="‣"/>
            </a:pPr>
            <a:endParaRPr>
              <a:solidFill>
                <a:srgbClr val="333344"/>
              </a:solidFill>
            </a:endParaRPr>
          </a:p>
          <a:p>
            <a:pPr marL="0" indent="0" defTabSz="457200">
              <a:spcBef>
                <a:spcPts val="0"/>
              </a:spcBef>
              <a:buClrTx/>
              <a:buSzTx/>
              <a:buFontTx/>
              <a:buNone/>
              <a:defRPr sz="2000">
                <a:solidFill>
                  <a:srgbClr val="8C868F"/>
                </a:solidFill>
                <a:latin typeface="Monaco"/>
                <a:ea typeface="Monaco"/>
                <a:cs typeface="Monaco"/>
                <a:sym typeface="Monaco"/>
              </a:defRPr>
            </a:pPr>
            <a:r>
              <a:t>// /* Style all font awesome icons */</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i.fab.fa</a:t>
            </a:r>
            <a:r>
              <a:rPr>
                <a:solidFill>
                  <a:srgbClr val="FF7800"/>
                </a:solidFill>
              </a:rPr>
              <a:t>-</a:t>
            </a:r>
            <a:r>
              <a:t>twitter {</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  background</a:t>
            </a:r>
            <a:r>
              <a:rPr>
                <a:solidFill>
                  <a:srgbClr val="FF7800"/>
                </a:solidFill>
              </a:rPr>
              <a:t>-</a:t>
            </a:r>
            <a:r>
              <a:rPr>
                <a:solidFill>
                  <a:srgbClr val="3B5BB5"/>
                </a:solidFill>
              </a:rPr>
              <a:t>color</a:t>
            </a:r>
            <a:r>
              <a:rPr>
                <a:solidFill>
                  <a:srgbClr val="FF7800"/>
                </a:solidFill>
              </a:rPr>
              <a:t>:</a:t>
            </a:r>
            <a:r>
              <a:t> #1da1f2;</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a:t>
            </a:r>
          </a:p>
          <a:p>
            <a:pPr marL="0" indent="0" defTabSz="457200">
              <a:spcBef>
                <a:spcPts val="0"/>
              </a:spcBef>
              <a:buClrTx/>
              <a:buSzTx/>
              <a:buFontTx/>
              <a:buNone/>
              <a:defRPr sz="2000">
                <a:solidFill>
                  <a:srgbClr val="333344"/>
                </a:solidFill>
                <a:latin typeface="Monaco"/>
                <a:ea typeface="Monaco"/>
                <a:cs typeface="Monaco"/>
                <a:sym typeface="Monaco"/>
              </a:defRPr>
            </a:pPr>
            <a:r>
              <a:t>i.fab.fa</a:t>
            </a:r>
            <a:r>
              <a:rPr>
                <a:solidFill>
                  <a:srgbClr val="FF7800"/>
                </a:solidFill>
              </a:rPr>
              <a:t>-</a:t>
            </a:r>
            <a:r>
              <a:t>linkedin</a:t>
            </a:r>
            <a:r>
              <a:rPr>
                <a:solidFill>
                  <a:srgbClr val="FF7800"/>
                </a:solidFill>
              </a:rPr>
              <a:t>-in</a:t>
            </a:r>
            <a:r>
              <a:t> {</a:t>
            </a:r>
          </a:p>
          <a:p>
            <a:pPr marL="0" indent="0" defTabSz="457200">
              <a:spcBef>
                <a:spcPts val="0"/>
              </a:spcBef>
              <a:buClrTx/>
              <a:buSzTx/>
              <a:buFontTx/>
              <a:buNone/>
              <a:defRPr sz="2000">
                <a:solidFill>
                  <a:srgbClr val="333344"/>
                </a:solidFill>
                <a:latin typeface="Monaco"/>
                <a:ea typeface="Monaco"/>
                <a:cs typeface="Monaco"/>
                <a:sym typeface="Monaco"/>
              </a:defRPr>
            </a:pPr>
            <a:r>
              <a:t>  background</a:t>
            </a:r>
            <a:r>
              <a:rPr>
                <a:solidFill>
                  <a:srgbClr val="FF7800"/>
                </a:solidFill>
              </a:rPr>
              <a:t>-</a:t>
            </a:r>
            <a:r>
              <a:rPr>
                <a:solidFill>
                  <a:srgbClr val="3B5BB5"/>
                </a:solidFill>
              </a:rPr>
              <a:t>color</a:t>
            </a:r>
            <a:r>
              <a:rPr>
                <a:solidFill>
                  <a:srgbClr val="FF7800"/>
                </a:solidFill>
              </a:rPr>
              <a:t>:</a:t>
            </a:r>
            <a:r>
              <a:t> #0077b5;</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a:t>
            </a:r>
          </a:p>
          <a:p>
            <a:pPr marL="0" indent="0" defTabSz="457200">
              <a:spcBef>
                <a:spcPts val="0"/>
              </a:spcBef>
              <a:buClrTx/>
              <a:buSzTx/>
              <a:buFontTx/>
              <a:buNone/>
              <a:defRPr sz="2000">
                <a:solidFill>
                  <a:srgbClr val="333344"/>
                </a:solidFill>
                <a:latin typeface="Monaco"/>
                <a:ea typeface="Monaco"/>
                <a:cs typeface="Monaco"/>
                <a:sym typeface="Monaco"/>
              </a:defRPr>
            </a:pPr>
            <a:r>
              <a:t>i.fab.fa</a:t>
            </a:r>
            <a:r>
              <a:rPr>
                <a:solidFill>
                  <a:srgbClr val="FF7800"/>
                </a:solidFill>
              </a:rPr>
              <a:t>-</a:t>
            </a:r>
            <a:r>
              <a:t>facebook</a:t>
            </a:r>
            <a:r>
              <a:rPr>
                <a:solidFill>
                  <a:srgbClr val="FF7800"/>
                </a:solidFill>
              </a:rPr>
              <a:t>-</a:t>
            </a:r>
            <a:r>
              <a:t>f {</a:t>
            </a:r>
          </a:p>
          <a:p>
            <a:pPr marL="0" indent="0" defTabSz="457200">
              <a:spcBef>
                <a:spcPts val="0"/>
              </a:spcBef>
              <a:buClrTx/>
              <a:buSzTx/>
              <a:buFontTx/>
              <a:buNone/>
              <a:defRPr sz="2000">
                <a:solidFill>
                  <a:srgbClr val="333344"/>
                </a:solidFill>
                <a:latin typeface="Monaco"/>
                <a:ea typeface="Monaco"/>
                <a:cs typeface="Monaco"/>
                <a:sym typeface="Monaco"/>
              </a:defRPr>
            </a:pPr>
            <a:r>
              <a:t>  background</a:t>
            </a:r>
            <a:r>
              <a:rPr>
                <a:solidFill>
                  <a:srgbClr val="FF7800"/>
                </a:solidFill>
              </a:rPr>
              <a:t>-</a:t>
            </a:r>
            <a:r>
              <a:rPr>
                <a:solidFill>
                  <a:srgbClr val="3B5BB5"/>
                </a:solidFill>
              </a:rPr>
              <a:t>color</a:t>
            </a:r>
            <a:r>
              <a:rPr>
                <a:solidFill>
                  <a:srgbClr val="FF7800"/>
                </a:solidFill>
              </a:rPr>
              <a:t>:</a:t>
            </a:r>
            <a:r>
              <a:t> #3b5998;</a:t>
            </a:r>
          </a:p>
          <a:p>
            <a:pPr marL="0" indent="0" defTabSz="457200">
              <a:spcBef>
                <a:spcPts val="0"/>
              </a:spcBef>
              <a:buClrTx/>
              <a:buSzTx/>
              <a:buFontTx/>
              <a:buNone/>
              <a:defRPr sz="2000">
                <a:solidFill>
                  <a:srgbClr val="333344"/>
                </a:solidFill>
                <a:latin typeface="Monaco"/>
                <a:ea typeface="Monaco"/>
                <a:cs typeface="Monaco"/>
                <a:sym typeface="Monaco"/>
              </a:defRPr>
            </a:pPr>
          </a:p>
          <a:p>
            <a:pPr marL="0" indent="0" defTabSz="457200">
              <a:spcBef>
                <a:spcPts val="0"/>
              </a:spcBef>
              <a:buClrTx/>
              <a:buSzTx/>
              <a:buFontTx/>
              <a:buNone/>
              <a:defRPr sz="2000">
                <a:solidFill>
                  <a:srgbClr val="333344"/>
                </a:solidFill>
                <a:latin typeface="Monaco"/>
                <a:ea typeface="Monaco"/>
                <a:cs typeface="Monaco"/>
                <a:sym typeface="Monaco"/>
              </a:defRPr>
            </a:pPr>
            <a:r>
              <a:t>}</a:t>
            </a:r>
          </a:p>
          <a:p>
            <a:pPr marL="0" indent="0" defTabSz="457200">
              <a:spcBef>
                <a:spcPts val="0"/>
              </a:spcBef>
              <a:buClrTx/>
              <a:buSzTx/>
              <a:buFontTx/>
              <a:buNone/>
              <a:defRPr sz="2000">
                <a:solidFill>
                  <a:srgbClr val="333344"/>
                </a:solidFill>
                <a:latin typeface="Monaco"/>
                <a:ea typeface="Monaco"/>
                <a:cs typeface="Monaco"/>
                <a:sym typeface="Monaco"/>
              </a:defRPr>
            </a:pPr>
          </a:p>
        </p:txBody>
      </p:sp>
      <p:sp>
        <p:nvSpPr>
          <p:cNvPr id="60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08" name="Create a blog with jekyll"/>
          <p:cNvSpPr txBox="1"/>
          <p:nvPr>
            <p:ph type="body" idx="13"/>
          </p:nvPr>
        </p:nvSpPr>
        <p:spPr>
          <a:prstGeom prst="rect">
            <a:avLst/>
          </a:prstGeom>
        </p:spPr>
        <p:txBody>
          <a:bodyPr/>
          <a:lstStyle/>
          <a:p>
            <a:pPr/>
            <a:r>
              <a:t>Create a blog with jekyll</a:t>
            </a:r>
          </a:p>
        </p:txBody>
      </p:sp>
      <p:sp>
        <p:nvSpPr>
          <p:cNvPr id="609" name="EDIT CSS - UPDATE HEADER COLOR"/>
          <p:cNvSpPr txBox="1"/>
          <p:nvPr>
            <p:ph type="title"/>
          </p:nvPr>
        </p:nvSpPr>
        <p:spPr>
          <a:prstGeom prst="rect">
            <a:avLst/>
          </a:prstGeom>
        </p:spPr>
        <p:txBody>
          <a:bodyPr/>
          <a:lstStyle>
            <a:lvl1pPr defTabSz="467359">
              <a:spcBef>
                <a:spcPts val="2200"/>
              </a:spcBef>
              <a:defRPr sz="4800"/>
            </a:lvl1pPr>
          </a:lstStyle>
          <a:p>
            <a:pPr/>
            <a:r>
              <a:t>EDIT CSS - UPDATE HEADER COLOR</a:t>
            </a:r>
          </a:p>
        </p:txBody>
      </p:sp>
      <p:sp>
        <p:nvSpPr>
          <p:cNvPr id="610" name="Edit css in _SASS/_variables.scss"/>
          <p:cNvSpPr txBox="1"/>
          <p:nvPr>
            <p:ph type="body" idx="1"/>
          </p:nvPr>
        </p:nvSpPr>
        <p:spPr>
          <a:xfrm>
            <a:off x="406400" y="2791177"/>
            <a:ext cx="12192000" cy="6108701"/>
          </a:xfrm>
          <a:prstGeom prst="rect">
            <a:avLst/>
          </a:prstGeom>
        </p:spPr>
        <p:txBody>
          <a:bodyPr/>
          <a:lstStyle/>
          <a:p>
            <a:pPr>
              <a:buChar char="‣"/>
            </a:pPr>
            <a:r>
              <a:t>Edit css in </a:t>
            </a:r>
            <a:r>
              <a:rPr b="1">
                <a:latin typeface="Avenir Next"/>
                <a:ea typeface="Avenir Next"/>
                <a:cs typeface="Avenir Next"/>
                <a:sym typeface="Avenir Next"/>
              </a:rPr>
              <a:t>_SASS/_variables.scss</a:t>
            </a:r>
          </a:p>
        </p:txBody>
      </p:sp>
      <p:sp>
        <p:nvSpPr>
          <p:cNvPr id="61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12" name="scsscolors.png" descr="scsscolors.png"/>
          <p:cNvPicPr>
            <a:picLocks noChangeAspect="1"/>
          </p:cNvPicPr>
          <p:nvPr/>
        </p:nvPicPr>
        <p:blipFill>
          <a:blip r:embed="rId3">
            <a:extLst/>
          </a:blip>
          <a:stretch>
            <a:fillRect/>
          </a:stretch>
        </p:blipFill>
        <p:spPr>
          <a:xfrm>
            <a:off x="3392802" y="3466038"/>
            <a:ext cx="5953646" cy="5847869"/>
          </a:xfrm>
          <a:prstGeom prst="rect">
            <a:avLst/>
          </a:prstGeom>
          <a:ln w="12700">
            <a:miter lim="400000"/>
          </a:ln>
        </p:spPr>
      </p:pic>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16" name="Create a blog with jekyll"/>
          <p:cNvSpPr txBox="1"/>
          <p:nvPr>
            <p:ph type="body" idx="13"/>
          </p:nvPr>
        </p:nvSpPr>
        <p:spPr>
          <a:prstGeom prst="rect">
            <a:avLst/>
          </a:prstGeom>
        </p:spPr>
        <p:txBody>
          <a:bodyPr/>
          <a:lstStyle/>
          <a:p>
            <a:pPr/>
            <a:r>
              <a:t>Create a blog with jekyll</a:t>
            </a:r>
          </a:p>
        </p:txBody>
      </p:sp>
      <p:sp>
        <p:nvSpPr>
          <p:cNvPr id="617" name="EDIT CSS - UPDATE HEADER COLOR"/>
          <p:cNvSpPr txBox="1"/>
          <p:nvPr>
            <p:ph type="title"/>
          </p:nvPr>
        </p:nvSpPr>
        <p:spPr>
          <a:prstGeom prst="rect">
            <a:avLst/>
          </a:prstGeom>
        </p:spPr>
        <p:txBody>
          <a:bodyPr/>
          <a:lstStyle>
            <a:lvl1pPr defTabSz="467359">
              <a:spcBef>
                <a:spcPts val="2200"/>
              </a:spcBef>
              <a:defRPr sz="4800"/>
            </a:lvl1pPr>
          </a:lstStyle>
          <a:p>
            <a:pPr/>
            <a:r>
              <a:t>EDIT CSS - UPDATE HEADER COLOR</a:t>
            </a:r>
          </a:p>
        </p:txBody>
      </p:sp>
      <p:sp>
        <p:nvSpPr>
          <p:cNvPr id="618" name="Change the hex color in line 24:…"/>
          <p:cNvSpPr txBox="1"/>
          <p:nvPr>
            <p:ph type="body" idx="1"/>
          </p:nvPr>
        </p:nvSpPr>
        <p:spPr>
          <a:xfrm>
            <a:off x="406400" y="2791177"/>
            <a:ext cx="12192000" cy="6108701"/>
          </a:xfrm>
          <a:prstGeom prst="rect">
            <a:avLst/>
          </a:prstGeom>
        </p:spPr>
        <p:txBody>
          <a:bodyPr numCol="2" spcCol="609600"/>
          <a:lstStyle/>
          <a:p>
            <a:pPr>
              <a:buChar char="‣"/>
            </a:pPr>
            <a:r>
              <a:t>Change the hex color in line 24: </a:t>
            </a:r>
          </a:p>
          <a:p>
            <a:pPr marL="0" indent="0" defTabSz="457200">
              <a:spcBef>
                <a:spcPts val="0"/>
              </a:spcBef>
              <a:buClrTx/>
              <a:buSzTx/>
              <a:buFontTx/>
              <a:buNone/>
              <a:defRPr sz="3100">
                <a:solidFill>
                  <a:srgbClr val="333344"/>
                </a:solidFill>
                <a:latin typeface="Monaco"/>
                <a:ea typeface="Monaco"/>
                <a:cs typeface="Monaco"/>
                <a:sym typeface="Monaco"/>
              </a:defRPr>
            </a:pPr>
            <a:r>
              <a:t>$link-color: </a:t>
            </a:r>
            <a:r>
              <a:rPr>
                <a:solidFill>
                  <a:srgbClr val="8C868F"/>
                </a:solidFill>
              </a:rPr>
              <a:t>#8BC34A;</a:t>
            </a: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100">
                <a:solidFill>
                  <a:srgbClr val="333344"/>
                </a:solidFill>
                <a:latin typeface="Monaco"/>
                <a:ea typeface="Monaco"/>
                <a:cs typeface="Monaco"/>
                <a:sym typeface="Monaco"/>
              </a:defRPr>
            </a:pPr>
            <a:endParaRPr>
              <a:solidFill>
                <a:srgbClr val="8C868F"/>
              </a:solidFill>
            </a:endParaRPr>
          </a:p>
          <a:p>
            <a:pPr marL="405279" indent="-405279" defTabSz="457200">
              <a:spcBef>
                <a:spcPts val="0"/>
              </a:spcBef>
              <a:buChar char="‣"/>
              <a:defRPr sz="3100">
                <a:solidFill>
                  <a:srgbClr val="333344"/>
                </a:solidFill>
                <a:latin typeface="Monaco"/>
                <a:ea typeface="Monaco"/>
                <a:cs typeface="Monaco"/>
                <a:sym typeface="Monaco"/>
              </a:defRPr>
            </a:pPr>
            <a:r>
              <a:rPr>
                <a:solidFill>
                  <a:srgbClr val="8C868F"/>
                </a:solidFill>
              </a:rPr>
              <a:t>Updated to: </a:t>
            </a: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r>
              <a:t>$link-color: </a:t>
            </a:r>
            <a:r>
              <a:rPr>
                <a:solidFill>
                  <a:srgbClr val="8C868F"/>
                </a:solidFill>
              </a:rPr>
              <a:t>#c34f4a;</a:t>
            </a: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endParaRPr>
              <a:solidFill>
                <a:srgbClr val="8C868F"/>
              </a:solidFill>
            </a:endParaRPr>
          </a:p>
          <a:p>
            <a:pPr marL="0" indent="0" defTabSz="457200">
              <a:spcBef>
                <a:spcPts val="0"/>
              </a:spcBef>
              <a:buClrTx/>
              <a:buSzTx/>
              <a:buFontTx/>
              <a:buNone/>
              <a:defRPr sz="3000">
                <a:solidFill>
                  <a:srgbClr val="333344"/>
                </a:solidFill>
                <a:latin typeface="Monaco"/>
                <a:ea typeface="Monaco"/>
                <a:cs typeface="Monaco"/>
                <a:sym typeface="Monaco"/>
              </a:defRPr>
            </a:pPr>
            <a:r>
              <a:rPr>
                <a:solidFill>
                  <a:srgbClr val="8C868F"/>
                </a:solidFill>
              </a:rPr>
              <a:t>Feel free to pick your own color!</a:t>
            </a:r>
          </a:p>
        </p:txBody>
      </p:sp>
      <p:sp>
        <p:nvSpPr>
          <p:cNvPr id="61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20" name="Screen Shot 2018-04-08 at 11.59.22 PM.png" descr="Screen Shot 2018-04-08 at 11.59.22 PM.png"/>
          <p:cNvPicPr>
            <a:picLocks noChangeAspect="1"/>
          </p:cNvPicPr>
          <p:nvPr/>
        </p:nvPicPr>
        <p:blipFill>
          <a:blip r:embed="rId3">
            <a:extLst/>
          </a:blip>
          <a:stretch>
            <a:fillRect/>
          </a:stretch>
        </p:blipFill>
        <p:spPr>
          <a:xfrm>
            <a:off x="6258594" y="6302930"/>
            <a:ext cx="6357248" cy="2364721"/>
          </a:xfrm>
          <a:prstGeom prst="rect">
            <a:avLst/>
          </a:prstGeom>
          <a:ln w="12700">
            <a:miter lim="400000"/>
          </a:ln>
        </p:spPr>
      </p:pic>
      <p:pic>
        <p:nvPicPr>
          <p:cNvPr id="621" name="Screen Shot 2018-04-08 at 11.55.30 PM.png" descr="Screen Shot 2018-04-08 at 11.55.30 PM.png"/>
          <p:cNvPicPr>
            <a:picLocks noChangeAspect="1"/>
          </p:cNvPicPr>
          <p:nvPr/>
        </p:nvPicPr>
        <p:blipFill>
          <a:blip r:embed="rId4">
            <a:extLst/>
          </a:blip>
          <a:stretch>
            <a:fillRect/>
          </a:stretch>
        </p:blipFill>
        <p:spPr>
          <a:xfrm>
            <a:off x="275071" y="6280463"/>
            <a:ext cx="5461876" cy="2530555"/>
          </a:xfrm>
          <a:prstGeom prst="rect">
            <a:avLst/>
          </a:prstGeom>
          <a:ln w="12700">
            <a:miter lim="400000"/>
          </a:ln>
        </p:spPr>
      </p:pic>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25" name="Create a blog with jekyll"/>
          <p:cNvSpPr txBox="1"/>
          <p:nvPr>
            <p:ph type="body" idx="13"/>
          </p:nvPr>
        </p:nvSpPr>
        <p:spPr>
          <a:prstGeom prst="rect">
            <a:avLst/>
          </a:prstGeom>
        </p:spPr>
        <p:txBody>
          <a:bodyPr/>
          <a:lstStyle/>
          <a:p>
            <a:pPr/>
            <a:r>
              <a:t>Create a blog with jekyll</a:t>
            </a:r>
          </a:p>
        </p:txBody>
      </p:sp>
      <p:sp>
        <p:nvSpPr>
          <p:cNvPr id="626" name="CREATE NEW POST OVERLAY"/>
          <p:cNvSpPr txBox="1"/>
          <p:nvPr>
            <p:ph type="title"/>
          </p:nvPr>
        </p:nvSpPr>
        <p:spPr>
          <a:prstGeom prst="rect">
            <a:avLst/>
          </a:prstGeom>
        </p:spPr>
        <p:txBody>
          <a:bodyPr/>
          <a:lstStyle>
            <a:lvl1pPr defTabSz="467359">
              <a:spcBef>
                <a:spcPts val="2200"/>
              </a:spcBef>
              <a:defRPr sz="4800"/>
            </a:lvl1pPr>
          </a:lstStyle>
          <a:p>
            <a:pPr/>
            <a:r>
              <a:t>CREATE NEW POST OVERLAY</a:t>
            </a:r>
          </a:p>
        </p:txBody>
      </p:sp>
      <p:sp>
        <p:nvSpPr>
          <p:cNvPr id="627" name="Did you try to change the post overlay color to a color other than red, blue, green, purple or orange?…"/>
          <p:cNvSpPr txBox="1"/>
          <p:nvPr>
            <p:ph type="body" idx="1"/>
          </p:nvPr>
        </p:nvSpPr>
        <p:spPr>
          <a:xfrm>
            <a:off x="406400" y="2791177"/>
            <a:ext cx="12192000" cy="6108701"/>
          </a:xfrm>
          <a:prstGeom prst="rect">
            <a:avLst/>
          </a:prstGeom>
        </p:spPr>
        <p:txBody>
          <a:bodyPr/>
          <a:lstStyle/>
          <a:p>
            <a:pPr>
              <a:buChar char="‣"/>
            </a:pPr>
            <a:r>
              <a:t>Did you try to change the post overlay color to a color other than red, blue, green, purple or orange?</a:t>
            </a:r>
          </a:p>
          <a:p>
            <a:pPr>
              <a:buChar char="‣"/>
            </a:pPr>
            <a:r>
              <a:t>If so! That shouldn’t have worked. Let’s add a new custom color by navigating to </a:t>
            </a:r>
            <a:r>
              <a:rPr b="1">
                <a:latin typeface="Avenir Next"/>
                <a:ea typeface="Avenir Next"/>
                <a:cs typeface="Avenir Next"/>
                <a:sym typeface="Avenir Next"/>
              </a:rPr>
              <a:t>_includes</a:t>
            </a:r>
            <a:r>
              <a:t> &gt; </a:t>
            </a:r>
            <a:r>
              <a:rPr b="1">
                <a:latin typeface="Avenir Next"/>
                <a:ea typeface="Avenir Next"/>
                <a:cs typeface="Avenir Next"/>
                <a:sym typeface="Avenir Next"/>
              </a:rPr>
              <a:t>utils</a:t>
            </a:r>
            <a:r>
              <a:t> &gt; </a:t>
            </a:r>
            <a:r>
              <a:rPr b="1">
                <a:latin typeface="Avenir Next"/>
                <a:ea typeface="Avenir Next"/>
                <a:cs typeface="Avenir Next"/>
                <a:sym typeface="Avenir Next"/>
              </a:rPr>
              <a:t>hero.html</a:t>
            </a:r>
            <a:endParaRPr b="1">
              <a:latin typeface="Avenir Next"/>
              <a:ea typeface="Avenir Next"/>
              <a:cs typeface="Avenir Next"/>
              <a:sym typeface="Avenir Next"/>
            </a:endParaRPr>
          </a:p>
          <a:p>
            <a:pPr>
              <a:buChar char="‣"/>
              <a:defRPr b="1">
                <a:solidFill>
                  <a:schemeClr val="accent1"/>
                </a:solidFill>
                <a:latin typeface="Avenir Next"/>
                <a:ea typeface="Avenir Next"/>
                <a:cs typeface="Avenir Next"/>
                <a:sym typeface="Avenir Next"/>
              </a:defRPr>
            </a:pPr>
            <a:r>
              <a:t>Activity: Create a custom overlay color to better fit your ideal blog aesthetic. </a:t>
            </a:r>
          </a:p>
        </p:txBody>
      </p:sp>
      <p:sp>
        <p:nvSpPr>
          <p:cNvPr id="62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32" name="Create a blog with jekyll"/>
          <p:cNvSpPr txBox="1"/>
          <p:nvPr>
            <p:ph type="body" idx="13"/>
          </p:nvPr>
        </p:nvSpPr>
        <p:spPr>
          <a:prstGeom prst="rect">
            <a:avLst/>
          </a:prstGeom>
        </p:spPr>
        <p:txBody>
          <a:bodyPr/>
          <a:lstStyle/>
          <a:p>
            <a:pPr/>
            <a:r>
              <a:t>Create a blog with jekyll</a:t>
            </a:r>
          </a:p>
        </p:txBody>
      </p:sp>
      <p:sp>
        <p:nvSpPr>
          <p:cNvPr id="633" name="CREATE NEW POST OVERLAY"/>
          <p:cNvSpPr txBox="1"/>
          <p:nvPr>
            <p:ph type="title"/>
          </p:nvPr>
        </p:nvSpPr>
        <p:spPr>
          <a:prstGeom prst="rect">
            <a:avLst/>
          </a:prstGeom>
        </p:spPr>
        <p:txBody>
          <a:bodyPr/>
          <a:lstStyle>
            <a:lvl1pPr defTabSz="467359">
              <a:spcBef>
                <a:spcPts val="2200"/>
              </a:spcBef>
              <a:defRPr sz="4800"/>
            </a:lvl1pPr>
          </a:lstStyle>
          <a:p>
            <a:pPr/>
            <a:r>
              <a:t>CREATE NEW POST OVERLAY</a:t>
            </a:r>
          </a:p>
        </p:txBody>
      </p:sp>
      <p:sp>
        <p:nvSpPr>
          <p:cNvPr id="634" name="Currently in hero.html only red, blue, green, purple or orange are defined and the fallback is a white color."/>
          <p:cNvSpPr txBox="1"/>
          <p:nvPr>
            <p:ph type="body" idx="1"/>
          </p:nvPr>
        </p:nvSpPr>
        <p:spPr>
          <a:xfrm>
            <a:off x="406400" y="2791177"/>
            <a:ext cx="12192000" cy="6108701"/>
          </a:xfrm>
          <a:prstGeom prst="rect">
            <a:avLst/>
          </a:prstGeom>
        </p:spPr>
        <p:txBody>
          <a:bodyPr/>
          <a:lstStyle/>
          <a:p>
            <a:pPr>
              <a:buChar char="‣"/>
            </a:pPr>
            <a:r>
              <a:t>Currently in </a:t>
            </a:r>
            <a:r>
              <a:rPr b="1">
                <a:latin typeface="Avenir Next"/>
                <a:ea typeface="Avenir Next"/>
                <a:cs typeface="Avenir Next"/>
                <a:sym typeface="Avenir Next"/>
              </a:rPr>
              <a:t>hero.html</a:t>
            </a:r>
            <a:r>
              <a:t> only red, blue, green, purple or orange are defined and the fallback is a white color.</a:t>
            </a:r>
          </a:p>
        </p:txBody>
      </p:sp>
      <p:sp>
        <p:nvSpPr>
          <p:cNvPr id="63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6" name="Source: Jekyll Documentation"/>
          <p:cNvSpPr txBox="1"/>
          <p:nvPr/>
        </p:nvSpPr>
        <p:spPr>
          <a:xfrm>
            <a:off x="8940630" y="905023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Jekyll Documentation</a:t>
            </a:r>
          </a:p>
        </p:txBody>
      </p:sp>
      <p:pic>
        <p:nvPicPr>
          <p:cNvPr id="637" name="post-overlay.png" descr="post-overlay.png"/>
          <p:cNvPicPr>
            <a:picLocks noChangeAspect="1"/>
          </p:cNvPicPr>
          <p:nvPr/>
        </p:nvPicPr>
        <p:blipFill>
          <a:blip r:embed="rId4">
            <a:extLst/>
          </a:blip>
          <a:stretch>
            <a:fillRect/>
          </a:stretch>
        </p:blipFill>
        <p:spPr>
          <a:xfrm>
            <a:off x="0" y="4060766"/>
            <a:ext cx="13004801" cy="6167718"/>
          </a:xfrm>
          <a:prstGeom prst="rect">
            <a:avLst/>
          </a:prstGeom>
          <a:ln w="12700">
            <a:miter lim="400000"/>
          </a:ln>
        </p:spPr>
      </p:pic>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41" name="Create a blog with jekyll"/>
          <p:cNvSpPr txBox="1"/>
          <p:nvPr>
            <p:ph type="body" idx="13"/>
          </p:nvPr>
        </p:nvSpPr>
        <p:spPr>
          <a:prstGeom prst="rect">
            <a:avLst/>
          </a:prstGeom>
        </p:spPr>
        <p:txBody>
          <a:bodyPr/>
          <a:lstStyle/>
          <a:p>
            <a:pPr/>
            <a:r>
              <a:t>Create a blog with jekyll</a:t>
            </a:r>
          </a:p>
        </p:txBody>
      </p:sp>
      <p:sp>
        <p:nvSpPr>
          <p:cNvPr id="642" name="CREATE NEW POST OVERLAY"/>
          <p:cNvSpPr txBox="1"/>
          <p:nvPr>
            <p:ph type="title"/>
          </p:nvPr>
        </p:nvSpPr>
        <p:spPr>
          <a:prstGeom prst="rect">
            <a:avLst/>
          </a:prstGeom>
        </p:spPr>
        <p:txBody>
          <a:bodyPr/>
          <a:lstStyle>
            <a:lvl1pPr defTabSz="467359">
              <a:spcBef>
                <a:spcPts val="2200"/>
              </a:spcBef>
              <a:defRPr sz="4800"/>
            </a:lvl1pPr>
          </a:lstStyle>
          <a:p>
            <a:pPr/>
            <a:r>
              <a:t>CREATE NEW POST OVERLAY</a:t>
            </a:r>
          </a:p>
        </p:txBody>
      </p:sp>
      <p:sp>
        <p:nvSpPr>
          <p:cNvPr id="643" name="Create bubblegum color…"/>
          <p:cNvSpPr txBox="1"/>
          <p:nvPr>
            <p:ph type="body" idx="1"/>
          </p:nvPr>
        </p:nvSpPr>
        <p:spPr>
          <a:xfrm>
            <a:off x="406400" y="2791177"/>
            <a:ext cx="12192000" cy="6108701"/>
          </a:xfrm>
          <a:prstGeom prst="rect">
            <a:avLst/>
          </a:prstGeom>
        </p:spPr>
        <p:txBody>
          <a:bodyPr/>
          <a:lstStyle/>
          <a:p>
            <a:pPr>
              <a:buChar char="‣"/>
            </a:pPr>
            <a:r>
              <a:t>Create bubblegum color</a:t>
            </a:r>
          </a:p>
          <a:p>
            <a:pPr marL="0" indent="0" defTabSz="457200">
              <a:spcBef>
                <a:spcPts val="0"/>
              </a:spcBef>
              <a:buClrTx/>
              <a:buSzTx/>
              <a:buFontTx/>
              <a:buNone/>
              <a:defRPr sz="3000">
                <a:solidFill>
                  <a:srgbClr val="01A33F"/>
                </a:solidFill>
                <a:latin typeface="Monaco"/>
                <a:ea typeface="Monaco"/>
                <a:cs typeface="Monaco"/>
                <a:sym typeface="Monaco"/>
              </a:defRPr>
            </a:pPr>
            <a:r>
              <a:rPr>
                <a:solidFill>
                  <a:srgbClr val="333344"/>
                </a:solidFill>
              </a:rPr>
              <a:t>{</a:t>
            </a:r>
            <a:r>
              <a:rPr>
                <a:solidFill>
                  <a:srgbClr val="FF5600"/>
                </a:solidFill>
              </a:rPr>
              <a:t>%</a:t>
            </a:r>
            <a:r>
              <a:rPr>
                <a:solidFill>
                  <a:srgbClr val="333344"/>
                </a:solidFill>
              </a:rPr>
              <a:t> </a:t>
            </a:r>
            <a:r>
              <a:rPr>
                <a:solidFill>
                  <a:srgbClr val="FF5600"/>
                </a:solidFill>
              </a:rPr>
              <a:t>if</a:t>
            </a:r>
            <a:r>
              <a:rPr>
                <a:solidFill>
                  <a:srgbClr val="333344"/>
                </a:solidFill>
              </a:rPr>
              <a:t> post.overlay </a:t>
            </a:r>
            <a:r>
              <a:rPr>
                <a:solidFill>
                  <a:srgbClr val="FF5600"/>
                </a:solidFill>
              </a:rPr>
              <a:t>==</a:t>
            </a:r>
            <a:r>
              <a:rPr>
                <a:solidFill>
                  <a:srgbClr val="333344"/>
                </a:solidFill>
              </a:rPr>
              <a:t> </a:t>
            </a:r>
            <a:r>
              <a:t>"bubblegum"</a:t>
            </a:r>
            <a:r>
              <a:rPr>
                <a:solidFill>
                  <a:srgbClr val="333344"/>
                </a:solidFill>
              </a:rPr>
              <a:t> </a:t>
            </a:r>
            <a:r>
              <a:rPr>
                <a:solidFill>
                  <a:srgbClr val="FF5600"/>
                </a:solidFill>
              </a:rPr>
              <a:t>%</a:t>
            </a:r>
            <a:r>
              <a:rPr>
                <a:solidFill>
                  <a:srgbClr val="333344"/>
                </a:solidFill>
              </a:rPr>
              <a:t>}{</a:t>
            </a:r>
            <a:r>
              <a:rPr>
                <a:solidFill>
                  <a:srgbClr val="FF5600"/>
                </a:solidFill>
              </a:rPr>
              <a:t>%</a:t>
            </a:r>
            <a:r>
              <a:rPr>
                <a:solidFill>
                  <a:srgbClr val="333344"/>
                </a:solidFill>
              </a:rPr>
              <a:t> assign overlay</a:t>
            </a:r>
            <a:r>
              <a:rPr>
                <a:solidFill>
                  <a:srgbClr val="FF5600"/>
                </a:solidFill>
              </a:rPr>
              <a:t>=</a:t>
            </a:r>
            <a:r>
              <a:t>"rgba(236, 151, 209,"</a:t>
            </a:r>
            <a:r>
              <a:rPr>
                <a:solidFill>
                  <a:srgbClr val="333344"/>
                </a:solidFill>
              </a:rPr>
              <a:t> </a:t>
            </a:r>
            <a:r>
              <a:rPr>
                <a:solidFill>
                  <a:srgbClr val="FF5600"/>
                </a:solidFill>
              </a:rPr>
              <a:t>%</a:t>
            </a:r>
            <a:r>
              <a:rPr>
                <a:solidFill>
                  <a:srgbClr val="333344"/>
                </a:solidFill>
              </a:rPr>
              <a:t>}{</a:t>
            </a:r>
            <a:r>
              <a:rPr>
                <a:solidFill>
                  <a:srgbClr val="FF5600"/>
                </a:solidFill>
              </a:rPr>
              <a:t>%</a:t>
            </a:r>
            <a:r>
              <a:rPr>
                <a:solidFill>
                  <a:srgbClr val="333344"/>
                </a:solidFill>
              </a:rPr>
              <a:t>endif </a:t>
            </a:r>
            <a:r>
              <a:rPr>
                <a:solidFill>
                  <a:srgbClr val="FF5600"/>
                </a:solidFill>
              </a:rPr>
              <a:t>%</a:t>
            </a:r>
            <a:r>
              <a:rPr>
                <a:solidFill>
                  <a:srgbClr val="333344"/>
                </a:solidFill>
              </a:rPr>
              <a:t>}</a:t>
            </a:r>
            <a:endParaRPr>
              <a:solidFill>
                <a:srgbClr val="333344"/>
              </a:solidFill>
            </a:endParaRPr>
          </a:p>
          <a:p>
            <a:pPr marL="156882" indent="-156882" defTabSz="457200">
              <a:spcBef>
                <a:spcPts val="0"/>
              </a:spcBef>
              <a:buChar char="‣"/>
              <a:defRPr sz="3000">
                <a:solidFill>
                  <a:srgbClr val="929292"/>
                </a:solidFill>
                <a:latin typeface="Monaco"/>
                <a:ea typeface="Monaco"/>
                <a:cs typeface="Monaco"/>
                <a:sym typeface="Monaco"/>
              </a:defRPr>
            </a:pPr>
          </a:p>
          <a:p>
            <a:pPr marL="0" indent="0" defTabSz="457200">
              <a:spcBef>
                <a:spcPts val="0"/>
              </a:spcBef>
              <a:buClrTx/>
              <a:buSzTx/>
              <a:buFontTx/>
              <a:buNone/>
              <a:defRPr sz="3000">
                <a:solidFill>
                  <a:srgbClr val="929292"/>
                </a:solidFill>
                <a:latin typeface="Monaco"/>
                <a:ea typeface="Monaco"/>
                <a:cs typeface="Monaco"/>
                <a:sym typeface="Monaco"/>
              </a:defRPr>
            </a:pPr>
            <a:r>
              <a:t>{% if post.overlay == “YOUR CUSTOM COLOR" %}{% assign overlay="rgba(R, G, B," %}{%endif %}</a:t>
            </a:r>
            <a:endParaRPr>
              <a:solidFill>
                <a:srgbClr val="333344"/>
              </a:solidFill>
            </a:endParaRPr>
          </a:p>
          <a:p>
            <a:pPr marL="392205" indent="-392205" defTabSz="457200">
              <a:spcBef>
                <a:spcPts val="0"/>
              </a:spcBef>
              <a:buChar char="‣"/>
              <a:defRPr sz="3000">
                <a:solidFill>
                  <a:srgbClr val="929292"/>
                </a:solidFill>
                <a:latin typeface="Monaco"/>
                <a:ea typeface="Monaco"/>
                <a:cs typeface="Monaco"/>
                <a:sym typeface="Monaco"/>
              </a:defRPr>
            </a:pPr>
            <a:r>
              <a:rPr>
                <a:solidFill>
                  <a:srgbClr val="333344"/>
                </a:solidFill>
              </a:rPr>
              <a:t>Choose your own color at: </a:t>
            </a:r>
            <a:r>
              <a:rPr u="sng">
                <a:solidFill>
                  <a:schemeClr val="accent1"/>
                </a:solidFill>
                <a:hlinkClick r:id="rId3" invalidUrl="" action="" tgtFrame="" tooltip="" history="1" highlightClick="0" endSnd="0"/>
              </a:rPr>
              <a:t>https://developer.mozilla.org/en-US/docs/Web/CSS/CSS_Colors/Color_picker_tool</a:t>
            </a:r>
          </a:p>
        </p:txBody>
      </p:sp>
      <p:sp>
        <p:nvSpPr>
          <p:cNvPr id="64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45" name="Screen Shot 2018-04-07 at 5.14.12 PM.png" descr="Screen Shot 2018-04-07 at 5.14.12 PM.png"/>
          <p:cNvPicPr>
            <a:picLocks noChangeAspect="1"/>
          </p:cNvPicPr>
          <p:nvPr/>
        </p:nvPicPr>
        <p:blipFill>
          <a:blip r:embed="rId4">
            <a:extLst/>
          </a:blip>
          <a:stretch>
            <a:fillRect/>
          </a:stretch>
        </p:blipFill>
        <p:spPr>
          <a:xfrm>
            <a:off x="7114614" y="1097583"/>
            <a:ext cx="3649035" cy="251121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99" name="A “Jekyll website” is a “static (plain HTML) website that has been created using Jekyll. Jekyll is software that creates websites. Jekyll isn’t actually “running” the live website; rather, Jekyll is a “static site generator”: it helps you create the static site files, which you then host just as you would any other HTML website."/>
          <p:cNvSpPr txBox="1"/>
          <p:nvPr>
            <p:ph type="body" idx="13"/>
          </p:nvPr>
        </p:nvSpPr>
        <p:spPr>
          <a:xfrm>
            <a:off x="889000" y="2908300"/>
            <a:ext cx="11226800" cy="4546600"/>
          </a:xfrm>
          <a:prstGeom prst="rect">
            <a:avLst/>
          </a:prstGeom>
        </p:spPr>
        <p:txBody>
          <a:bodyPr/>
          <a:lstStyle>
            <a:lvl1pPr marL="444500" indent="-444500">
              <a:lnSpc>
                <a:spcPct val="100000"/>
              </a:lnSpc>
              <a:spcBef>
                <a:spcPts val="2800"/>
              </a:spcBef>
              <a:buClr>
                <a:schemeClr val="accent1"/>
              </a:buClr>
              <a:buSzPct val="104999"/>
              <a:buFont typeface="Avenir Next"/>
              <a:buChar char="▸"/>
              <a:defRPr cap="none" i="1" sz="3400">
                <a:latin typeface="Avenir Next"/>
                <a:ea typeface="Avenir Next"/>
                <a:cs typeface="Avenir Next"/>
                <a:sym typeface="Avenir Next"/>
              </a:defRPr>
            </a:lvl1pPr>
          </a:lstStyle>
          <a:p>
            <a:pPr/>
            <a:r>
              <a:t>A “Jekyll website” is a “static (plain HTML) website that has been created using Jekyll. Jekyll is software that creates websites. Jekyll isn’t actually “running” the live website; rather, Jekyll is a “static site generator”: it helps you create the static site files, which you then host just as you would any other HTML website.</a:t>
            </a:r>
          </a:p>
        </p:txBody>
      </p:sp>
      <p:sp>
        <p:nvSpPr>
          <p:cNvPr id="200" name="Programming Historian"/>
          <p:cNvSpPr txBox="1"/>
          <p:nvPr>
            <p:ph type="body" idx="14"/>
          </p:nvPr>
        </p:nvSpPr>
        <p:spPr>
          <a:prstGeom prst="rect">
            <a:avLst/>
          </a:prstGeom>
        </p:spPr>
        <p:txBody>
          <a:bodyPr/>
          <a:lstStyle>
            <a:lvl1pPr>
              <a:defRPr u="sng">
                <a:solidFill>
                  <a:schemeClr val="accent1"/>
                </a:solidFill>
                <a:hlinkClick r:id="rId3" invalidUrl="" action="" tgtFrame="" tooltip="" history="1" highlightClick="0" endSnd="0"/>
              </a:defRPr>
            </a:lvl1pPr>
          </a:lstStyle>
          <a:p>
            <a:pPr>
              <a:defRPr u="none">
                <a:solidFill>
                  <a:srgbClr val="838787"/>
                </a:solidFill>
              </a:defRPr>
            </a:pPr>
            <a:r>
              <a:rPr u="sng">
                <a:solidFill>
                  <a:schemeClr val="accent1"/>
                </a:solidFill>
                <a:hlinkClick r:id="rId3" invalidUrl="" action="" tgtFrame="" tooltip="" history="1" highlightClick="0" endSnd="0"/>
              </a:rPr>
              <a:t>Programming Historian</a:t>
            </a:r>
          </a:p>
        </p:txBody>
      </p:sp>
      <p:sp>
        <p:nvSpPr>
          <p:cNvPr id="201" name="Create a blog with jekyll"/>
          <p:cNvSpPr txBox="1"/>
          <p:nvPr>
            <p:ph type="body" idx="15"/>
          </p:nvPr>
        </p:nvSpPr>
        <p:spPr>
          <a:prstGeom prst="rect">
            <a:avLst/>
          </a:prstGeom>
        </p:spPr>
        <p:txBody>
          <a:bodyPr/>
          <a:lstStyle/>
          <a:p>
            <a:pPr/>
            <a:r>
              <a:t>Create a blog with jekyll</a:t>
            </a:r>
          </a:p>
        </p:txBody>
      </p:sp>
      <p:sp>
        <p:nvSpPr>
          <p:cNvPr id="202" name="What is jekyll?"/>
          <p:cNvSpPr txBox="1"/>
          <p:nvPr>
            <p:ph type="title" idx="4294967295"/>
          </p:nvPr>
        </p:nvSpPr>
        <p:spPr>
          <a:prstGeom prst="rect">
            <a:avLst/>
          </a:prstGeom>
        </p:spPr>
        <p:txBody>
          <a:bodyPr/>
          <a:lstStyle>
            <a:lvl1pPr defTabSz="467359">
              <a:spcBef>
                <a:spcPts val="2200"/>
              </a:spcBef>
              <a:defRPr sz="4800"/>
            </a:lvl1pPr>
          </a:lstStyle>
          <a:p>
            <a:pPr/>
            <a:r>
              <a:t>What is jekyll?</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649" name="Create a blog with jekyll"/>
          <p:cNvSpPr txBox="1"/>
          <p:nvPr>
            <p:ph type="body" idx="13"/>
          </p:nvPr>
        </p:nvSpPr>
        <p:spPr>
          <a:prstGeom prst="rect">
            <a:avLst/>
          </a:prstGeom>
        </p:spPr>
        <p:txBody>
          <a:bodyPr/>
          <a:lstStyle/>
          <a:p>
            <a:pPr/>
            <a:r>
              <a:t>Create a blog with jekyll</a:t>
            </a:r>
          </a:p>
        </p:txBody>
      </p:sp>
      <p:sp>
        <p:nvSpPr>
          <p:cNvPr id="650" name="CREATE NEW POST OVERLAY"/>
          <p:cNvSpPr txBox="1"/>
          <p:nvPr>
            <p:ph type="title"/>
          </p:nvPr>
        </p:nvSpPr>
        <p:spPr>
          <a:prstGeom prst="rect">
            <a:avLst/>
          </a:prstGeom>
        </p:spPr>
        <p:txBody>
          <a:bodyPr/>
          <a:lstStyle>
            <a:lvl1pPr defTabSz="467359">
              <a:spcBef>
                <a:spcPts val="2200"/>
              </a:spcBef>
              <a:defRPr sz="4800"/>
            </a:lvl1pPr>
          </a:lstStyle>
          <a:p>
            <a:pPr/>
            <a:r>
              <a:t>CREATE NEW POST OVERLAY</a:t>
            </a:r>
          </a:p>
        </p:txBody>
      </p:sp>
      <p:sp>
        <p:nvSpPr>
          <p:cNvPr id="651" name="Change front matter:…"/>
          <p:cNvSpPr txBox="1"/>
          <p:nvPr>
            <p:ph type="body" idx="1"/>
          </p:nvPr>
        </p:nvSpPr>
        <p:spPr>
          <a:xfrm>
            <a:off x="406400" y="2791177"/>
            <a:ext cx="12192000" cy="6108701"/>
          </a:xfrm>
          <a:prstGeom prst="rect">
            <a:avLst/>
          </a:prstGeom>
        </p:spPr>
        <p:txBody>
          <a:bodyPr/>
          <a:lstStyle/>
          <a:p>
            <a:pPr>
              <a:buChar char="‣"/>
            </a:pPr>
            <a:r>
              <a:t>Change front matter:</a:t>
            </a:r>
          </a:p>
          <a:p>
            <a:pPr lvl="1">
              <a:buChar char="‣"/>
            </a:pPr>
            <a:r>
              <a:t>overlay: bubblegum</a:t>
            </a:r>
          </a:p>
          <a:p>
            <a:pPr>
              <a:buChar char="‣"/>
            </a:pPr>
            <a:r>
              <a:t>Refresh blog and see new bubble gum colored post!</a:t>
            </a:r>
          </a:p>
        </p:txBody>
      </p:sp>
      <p:sp>
        <p:nvSpPr>
          <p:cNvPr id="65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53" name="Screen Shot 2018-04-07 at 5.16.01 PM.png" descr="Screen Shot 2018-04-07 at 5.16.01 PM.png"/>
          <p:cNvPicPr>
            <a:picLocks noChangeAspect="1"/>
          </p:cNvPicPr>
          <p:nvPr/>
        </p:nvPicPr>
        <p:blipFill>
          <a:blip r:embed="rId3">
            <a:extLst/>
          </a:blip>
          <a:stretch>
            <a:fillRect/>
          </a:stretch>
        </p:blipFill>
        <p:spPr>
          <a:xfrm>
            <a:off x="3449279" y="5656317"/>
            <a:ext cx="6574353" cy="3536205"/>
          </a:xfrm>
          <a:prstGeom prst="rect">
            <a:avLst/>
          </a:prstGeom>
          <a:ln w="12700">
            <a:miter lim="400000"/>
          </a:ln>
        </p:spPr>
      </p:pic>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 THANK YOU!"/>
          <p:cNvSpPr txBox="1"/>
          <p:nvPr>
            <p:ph type="title" idx="4294967295"/>
          </p:nvPr>
        </p:nvSpPr>
        <p:spPr>
          <a:xfrm>
            <a:off x="-577716" y="2363654"/>
            <a:ext cx="14160233" cy="2793664"/>
          </a:xfrm>
          <a:prstGeom prst="rect">
            <a:avLst/>
          </a:prstGeom>
        </p:spPr>
        <p:txBody>
          <a:bodyPr/>
          <a:lstStyle>
            <a:lvl1pPr algn="ctr" defTabSz="554990">
              <a:spcBef>
                <a:spcPts val="0"/>
              </a:spcBef>
              <a:defRPr sz="16150">
                <a:solidFill>
                  <a:srgbClr val="34A5DB"/>
                </a:solidFill>
              </a:defRPr>
            </a:lvl1pPr>
          </a:lstStyle>
          <a:p>
            <a:pPr/>
            <a:r>
              <a:t>🎉 THANK YOU!</a:t>
            </a:r>
          </a:p>
        </p:txBody>
      </p:sp>
      <p:sp>
        <p:nvSpPr>
          <p:cNvPr id="658" name="qUESTIONS?"/>
          <p:cNvSpPr txBox="1"/>
          <p:nvPr/>
        </p:nvSpPr>
        <p:spPr>
          <a:xfrm>
            <a:off x="887657" y="7101921"/>
            <a:ext cx="4824142" cy="30217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338835">
              <a:lnSpc>
                <a:spcPct val="80000"/>
              </a:lnSpc>
              <a:spcBef>
                <a:spcPts val="0"/>
              </a:spcBef>
              <a:defRPr cap="all" sz="9628">
                <a:solidFill>
                  <a:srgbClr val="34A5DB"/>
                </a:solidFill>
                <a:latin typeface="+mn-lt"/>
                <a:ea typeface="+mn-ea"/>
                <a:cs typeface="+mn-cs"/>
                <a:sym typeface="DIN Condensed"/>
              </a:defRPr>
            </a:lvl1pPr>
          </a:lstStyle>
          <a:p>
            <a:pPr/>
            <a:r>
              <a:t>qUESTIONS? </a:t>
            </a:r>
          </a:p>
        </p:txBody>
      </p:sp>
      <p:sp>
        <p:nvSpPr>
          <p:cNvPr id="659" name="Feel free to e-mail me at: Monica@AboutMonica.com"/>
          <p:cNvSpPr txBox="1"/>
          <p:nvPr>
            <p:ph type="body" sz="quarter" idx="4294967295"/>
          </p:nvPr>
        </p:nvSpPr>
        <p:spPr>
          <a:xfrm>
            <a:off x="5708067" y="7042266"/>
            <a:ext cx="8453191" cy="2418364"/>
          </a:xfrm>
          <a:prstGeom prst="rect">
            <a:avLst/>
          </a:prstGeom>
        </p:spPr>
        <p:txBody>
          <a:bodyPr/>
          <a:lstStyle/>
          <a:p>
            <a:pPr lvl="1" marL="0" indent="228600">
              <a:buClrTx/>
              <a:buSzTx/>
              <a:buFontTx/>
              <a:buNone/>
              <a:defRPr b="1">
                <a:solidFill>
                  <a:schemeClr val="accent1"/>
                </a:solidFill>
                <a:latin typeface="Avenir Next"/>
                <a:ea typeface="Avenir Next"/>
                <a:cs typeface="Avenir Next"/>
                <a:sym typeface="Avenir Next"/>
              </a:defRPr>
            </a:pPr>
            <a:r>
              <a:t>Feel free to e-mail me at: </a:t>
            </a:r>
            <a:r>
              <a:rPr u="sng">
                <a:hlinkClick r:id="rId2" invalidUrl="" action="" tgtFrame="" tooltip="" history="1" highlightClick="0" endSnd="0"/>
              </a:rPr>
              <a:t>Monica@AboutMonica.com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06" name="Create a blog with jekyll"/>
          <p:cNvSpPr txBox="1"/>
          <p:nvPr>
            <p:ph type="body" idx="13"/>
          </p:nvPr>
        </p:nvSpPr>
        <p:spPr>
          <a:prstGeom prst="rect">
            <a:avLst/>
          </a:prstGeom>
        </p:spPr>
        <p:txBody>
          <a:bodyPr/>
          <a:lstStyle/>
          <a:p>
            <a:pPr/>
            <a:r>
              <a:t>Create a blog with jekyll</a:t>
            </a:r>
          </a:p>
        </p:txBody>
      </p:sp>
      <p:sp>
        <p:nvSpPr>
          <p:cNvPr id="207" name="Websites powered by jekyll"/>
          <p:cNvSpPr txBox="1"/>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08" name="Documentation Sites…"/>
          <p:cNvSpPr txBox="1"/>
          <p:nvPr>
            <p:ph type="body" idx="1"/>
          </p:nvPr>
        </p:nvSpPr>
        <p:spPr>
          <a:xfrm>
            <a:off x="406400" y="2791177"/>
            <a:ext cx="12192000" cy="6108701"/>
          </a:xfrm>
          <a:prstGeom prst="rect">
            <a:avLst/>
          </a:prstGeom>
        </p:spPr>
        <p:txBody>
          <a:bodyPr/>
          <a:lstStyle/>
          <a:p>
            <a:pPr marL="422275" indent="-422275" defTabSz="554990">
              <a:spcBef>
                <a:spcPts val="2600"/>
              </a:spcBef>
              <a:defRPr sz="3230"/>
            </a:pPr>
            <a:r>
              <a:t>Documentation Sites</a:t>
            </a:r>
          </a:p>
          <a:p>
            <a:pPr lvl="1" marL="844550" indent="-422275" defTabSz="554990">
              <a:spcBef>
                <a:spcPts val="2600"/>
              </a:spcBef>
              <a:defRPr sz="3230"/>
            </a:pPr>
            <a:r>
              <a:t>Ruby </a:t>
            </a:r>
            <a:r>
              <a:rPr u="sng">
                <a:solidFill>
                  <a:schemeClr val="accent1"/>
                </a:solidFill>
                <a:hlinkClick r:id="rId2" invalidUrl="" action="" tgtFrame="" tooltip="" history="1" highlightClick="0" endSnd="0"/>
              </a:rPr>
              <a:t>https://www.ruby-lang.org/en/</a:t>
            </a:r>
          </a:p>
          <a:p>
            <a:pPr lvl="1" marL="844550" indent="-422275" defTabSz="554990">
              <a:spcBef>
                <a:spcPts val="2600"/>
              </a:spcBef>
              <a:defRPr sz="3230"/>
            </a:pPr>
            <a:r>
              <a:t>Bootstrap </a:t>
            </a:r>
            <a:r>
              <a:rPr u="sng">
                <a:solidFill>
                  <a:schemeClr val="accent1"/>
                </a:solidFill>
                <a:hlinkClick r:id="rId3" invalidUrl="" action="" tgtFrame="" tooltip="" history="1" highlightClick="0" endSnd="0"/>
              </a:rPr>
              <a:t>https://getbootstrap.com/</a:t>
            </a:r>
          </a:p>
          <a:p>
            <a:pPr marL="422275" indent="-422275" defTabSz="554990">
              <a:spcBef>
                <a:spcPts val="2600"/>
              </a:spcBef>
              <a:defRPr sz="3230"/>
            </a:pPr>
            <a:r>
              <a:t>Blogs/Personal Websites</a:t>
            </a:r>
          </a:p>
          <a:p>
            <a:pPr lvl="1" marL="844550" indent="-422275" defTabSz="554990">
              <a:spcBef>
                <a:spcPts val="2600"/>
              </a:spcBef>
              <a:defRPr sz="3230"/>
            </a:pPr>
            <a:r>
              <a:rPr u="sng">
                <a:solidFill>
                  <a:schemeClr val="accent1"/>
                </a:solidFill>
                <a:hlinkClick r:id="rId4" invalidUrl="" action="" tgtFrame="" tooltip="" history="1" highlightClick="0" endSnd="0"/>
              </a:rPr>
              <a:t>https://zachholman.com</a:t>
            </a:r>
          </a:p>
          <a:p>
            <a:pPr lvl="1" marL="844550" indent="-422275" defTabSz="554990">
              <a:spcBef>
                <a:spcPts val="2600"/>
              </a:spcBef>
              <a:defRPr sz="3230"/>
            </a:pPr>
            <a:r>
              <a:rPr u="sng">
                <a:solidFill>
                  <a:schemeClr val="accent1"/>
                </a:solidFill>
                <a:hlinkClick r:id="rId5" invalidUrl="" action="" tgtFrame="" tooltip="" history="1" highlightClick="0" endSnd="0"/>
              </a:rPr>
              <a:t>www.datalogues.com</a:t>
            </a:r>
            <a:r>
              <a:t>	(Monica’s blog!)</a:t>
            </a:r>
          </a:p>
          <a:p>
            <a:pPr lvl="1" marL="844550" indent="-422275" defTabSz="554990">
              <a:spcBef>
                <a:spcPts val="2600"/>
              </a:spcBef>
              <a:defRPr sz="3230"/>
            </a:pPr>
            <a:r>
              <a:rPr u="sng">
                <a:solidFill>
                  <a:schemeClr val="accent1"/>
                </a:solidFill>
                <a:hlinkClick r:id="rId6" invalidUrl="" action="" tgtFrame="" tooltip="" history="1" highlightClick="0" endSnd="0"/>
              </a:rPr>
              <a:t>https://www.chenhuijing.com/</a:t>
            </a:r>
          </a:p>
        </p:txBody>
      </p:sp>
      <p:sp>
        <p:nvSpPr>
          <p:cNvPr id="209"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11" name="Create a blog with jekyll"/>
          <p:cNvSpPr txBox="1"/>
          <p:nvPr>
            <p:ph type="body" idx="13"/>
          </p:nvPr>
        </p:nvSpPr>
        <p:spPr>
          <a:prstGeom prst="rect">
            <a:avLst/>
          </a:prstGeom>
        </p:spPr>
        <p:txBody>
          <a:bodyPr/>
          <a:lstStyle/>
          <a:p>
            <a:pPr/>
            <a:r>
              <a:t>Create a blog with jekyll</a:t>
            </a:r>
          </a:p>
        </p:txBody>
      </p:sp>
      <p:sp>
        <p:nvSpPr>
          <p:cNvPr id="212" name="Websites powered by jekyll"/>
          <p:cNvSpPr txBox="1"/>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13" name="Ruby documentation https://www.ruby-lang.org/en/…"/>
          <p:cNvSpPr txBox="1"/>
          <p:nvPr>
            <p:ph type="body" idx="1"/>
          </p:nvPr>
        </p:nvSpPr>
        <p:spPr>
          <a:xfrm>
            <a:off x="406400" y="2791177"/>
            <a:ext cx="12192000" cy="6108701"/>
          </a:xfrm>
          <a:prstGeom prst="rect">
            <a:avLst/>
          </a:prstGeom>
        </p:spPr>
        <p:txBody>
          <a:bodyPr/>
          <a:lstStyle/>
          <a:p>
            <a:pPr marL="422275" indent="-422275" defTabSz="554990">
              <a:spcBef>
                <a:spcPts val="2600"/>
              </a:spcBef>
              <a:defRPr i="1" sz="3230">
                <a:latin typeface="Avenir Next"/>
                <a:ea typeface="Avenir Next"/>
                <a:cs typeface="Avenir Next"/>
                <a:sym typeface="Avenir Next"/>
              </a:defRPr>
            </a:pPr>
          </a:p>
          <a:p>
            <a:pPr marL="422275" indent="-422275" defTabSz="554990">
              <a:spcBef>
                <a:spcPts val="2600"/>
              </a:spcBef>
              <a:defRPr i="1" sz="3230">
                <a:latin typeface="Avenir Next"/>
                <a:ea typeface="Avenir Next"/>
                <a:cs typeface="Avenir Next"/>
                <a:sym typeface="Avenir Next"/>
              </a:defRPr>
            </a:pPr>
            <a:r>
              <a:t>Ruby documentation https://www.ruby-lang.org/en/</a:t>
            </a:r>
          </a:p>
          <a:p>
            <a:pPr marL="422275" indent="-422275" defTabSz="554990">
              <a:spcBef>
                <a:spcPts val="2600"/>
              </a:spcBef>
              <a:defRPr i="1" sz="3230">
                <a:latin typeface="Avenir Next"/>
                <a:ea typeface="Avenir Next"/>
                <a:cs typeface="Avenir Next"/>
                <a:sym typeface="Avenir Next"/>
              </a:defRPr>
            </a:pPr>
            <a:r>
              <a:t>Bootstrap documentation https://getbootstrap.com/</a:t>
            </a:r>
          </a:p>
          <a:p>
            <a:pPr marL="422275" indent="-422275" defTabSz="554990">
              <a:spcBef>
                <a:spcPts val="2600"/>
              </a:spcBef>
              <a:defRPr i="1" sz="3230">
                <a:latin typeface="Avenir Next"/>
                <a:ea typeface="Avenir Next"/>
                <a:cs typeface="Avenir Next"/>
                <a:sym typeface="Avenir Next"/>
              </a:defRPr>
            </a:pPr>
            <a:r>
              <a:t>Blog/Personal Website</a:t>
            </a:r>
          </a:p>
          <a:p>
            <a:pPr marL="422275" indent="-422275" defTabSz="554990">
              <a:spcBef>
                <a:spcPts val="2600"/>
              </a:spcBef>
              <a:defRPr i="1" sz="3230">
                <a:latin typeface="Avenir Next"/>
                <a:ea typeface="Avenir Next"/>
                <a:cs typeface="Avenir Next"/>
                <a:sym typeface="Avenir Next"/>
              </a:defRPr>
            </a:pPr>
            <a:r>
              <a:t>https://zachholman.com</a:t>
            </a:r>
          </a:p>
          <a:p>
            <a:pPr marL="422275" indent="-422275" defTabSz="554990">
              <a:spcBef>
                <a:spcPts val="2600"/>
              </a:spcBef>
              <a:defRPr i="1" sz="3230">
                <a:latin typeface="Avenir Next"/>
                <a:ea typeface="Avenir Next"/>
                <a:cs typeface="Avenir Next"/>
                <a:sym typeface="Avenir Next"/>
              </a:defRPr>
            </a:pPr>
            <a:r>
              <a:t>www.datalogues.com	</a:t>
            </a:r>
          </a:p>
          <a:p>
            <a:pPr marL="422275" indent="-422275" defTabSz="554990">
              <a:spcBef>
                <a:spcPts val="2600"/>
              </a:spcBef>
              <a:defRPr i="1" sz="3230">
                <a:latin typeface="Avenir Next"/>
                <a:ea typeface="Avenir Next"/>
                <a:cs typeface="Avenir Next"/>
                <a:sym typeface="Avenir Next"/>
              </a:defRPr>
            </a:pPr>
            <a:r>
              <a:rPr u="sng">
                <a:solidFill>
                  <a:schemeClr val="accent1"/>
                </a:solidFill>
                <a:hlinkClick r:id="rId2" invalidUrl="" action="" tgtFrame="" tooltip="" history="1" highlightClick="0" endSnd="0"/>
              </a:rPr>
              <a:t>https://www.chenhuijing.com/#%F0%9F%8E%AE</a:t>
            </a:r>
          </a:p>
        </p:txBody>
      </p:sp>
      <p:sp>
        <p:nvSpPr>
          <p:cNvPr id="214" name="Slide Number"/>
          <p:cNvSpPr txBox="1"/>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5" name="Screen Shot 2018-04-07 at 2.12.42 PM.png" descr="Screen Shot 2018-04-07 at 2.12.42 PM.png"/>
          <p:cNvPicPr>
            <a:picLocks noChangeAspect="1"/>
          </p:cNvPicPr>
          <p:nvPr/>
        </p:nvPicPr>
        <p:blipFill>
          <a:blip r:embed="rId3">
            <a:extLst/>
          </a:blip>
          <a:stretch>
            <a:fillRect/>
          </a:stretch>
        </p:blipFill>
        <p:spPr>
          <a:xfrm>
            <a:off x="406399" y="2454021"/>
            <a:ext cx="12192002" cy="669975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