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notesSlides/notesSlide1.xml" ContentType="application/vnd.openxmlformats-officedocument.presentationml.notesSlide+xml"/>
  <Override PartName="/ppt/media/media2.mp4" ContentType="video/unknown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media3.mp4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 that know what Jekyll is let’s pair up into groups of 3 and start installing software to run our Jekyll setup.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open the command line — ask someone if you don’t know where that is. </a:t>
            </a:r>
          </a:p>
          <a:p>
            <a:pPr/>
          </a:p>
          <a:p>
            <a:pPr/>
            <a:r>
              <a:t>Then go to the git website to download git — git is a software for version controlling code. A lot of code that is shared open source is shared through services like github that are version control systems but also can function as social networks to share code. </a:t>
            </a:r>
          </a:p>
          <a:p>
            <a:pPr/>
          </a:p>
          <a:p>
            <a:pPr/>
            <a:r>
              <a:t>We can confirm install by checking the git version.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let’s set up git to configure the variables associated with any changes you make….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Homebrew (OS X)</a:t>
            </a:r>
          </a:p>
          <a:p>
            <a:pPr/>
            <a:r>
              <a:t>On macOS (High) Sierra and OS X El Capitan, Ruby 2.0 is included.</a:t>
            </a:r>
          </a:p>
          <a:p>
            <a:pPr/>
          </a:p>
          <a:p>
            <a:pPr/>
            <a:r>
              <a:t>Many people on OS X use Homebrew as a package manager. It is really easy to get a newer version of Ruby using Homebrew:</a:t>
            </a:r>
          </a:p>
          <a:p>
            <a:pPr/>
          </a:p>
          <a:p>
            <a:pPr/>
            <a:r>
              <a:t>$ brew install ruby</a:t>
            </a:r>
          </a:p>
          <a:p>
            <a:pPr/>
            <a:r>
              <a:t>This should install the latest Ruby version.</a:t>
            </a:r>
          </a:p>
          <a:p>
            <a:pPr/>
          </a:p>
          <a:p>
            <a:pPr/>
            <a:r>
              <a:t>RubyInstaller</a:t>
            </a:r>
          </a:p>
          <a:p>
            <a:pPr/>
            <a:r>
              <a:t>If you are on Windows, there is a great project to help you install Ruby: RubyInstaller. It gives you everything you need to set up a full Ruby development environment on Windows.</a:t>
            </a:r>
          </a:p>
          <a:p>
            <a:pPr/>
          </a:p>
          <a:p>
            <a:pPr/>
            <a:r>
              <a:t>Just download it, run it, and you are done!</a:t>
            </a:r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Front matter is used to tell Jekyll how a Markdown file should be processed.</a:t>
            </a:r>
          </a:p>
          <a:p>
            <a:pPr/>
          </a:p>
          <a:p>
            <a:pPr/>
            <a:r>
              <a:t>This file will create a blog post with the post layout titled “YAML front matter in posts”. It will be tagged with jekyll, dactl and howto. It will have a hero image (specified in hero url above) and an orange overlay.</a:t>
            </a:r>
          </a:p>
          <a:p>
            <a:pPr/>
          </a:p>
          <a:p>
            <a:pPr/>
            <a:r>
              <a:t>---</a:t>
            </a:r>
          </a:p>
          <a:p>
            <a:pPr/>
            <a:r>
              <a:t>layout: post</a:t>
            </a:r>
          </a:p>
          <a:p>
            <a:pPr/>
            <a:r>
              <a:t>title: YAML front matter in posts</a:t>
            </a:r>
          </a:p>
          <a:p>
            <a:pPr/>
            <a:r>
              <a:t>tags:</a:t>
            </a:r>
          </a:p>
          <a:p>
            <a:pPr/>
            <a:r>
              <a:t>  - jekyll</a:t>
            </a:r>
          </a:p>
          <a:p>
            <a:pPr/>
            <a:r>
              <a:t>  - dactl</a:t>
            </a:r>
          </a:p>
          <a:p>
            <a:pPr/>
            <a:r>
              <a:t>  - howto</a:t>
            </a:r>
          </a:p>
          <a:p>
            <a:pPr/>
            <a:r>
              <a:t>hero: https://source.unsplash.com/collection/345758/</a:t>
            </a:r>
          </a:p>
          <a:p>
            <a:pPr/>
            <a:r>
              <a:t>overlay: orange</a:t>
            </a:r>
          </a:p>
          <a:p>
            <a:pPr/>
            <a:r>
              <a:t>---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ubyinstaller.org/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" TargetMode="External"/><Relationship Id="rId3" Type="http://schemas.openxmlformats.org/officeDocument/2006/relationships/hyperlink" Target="https://github.com/M0nica/dactl" TargetMode="External"/><Relationship Id="rId4" Type="http://schemas.openxmlformats.org/officeDocument/2006/relationships/hyperlink" Target="https://github.com/YOUR_USERNAME/dactl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melangue.github.io/dactl/posts/yaml-frontmatter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video" Target="../media/media3.mp4"/><Relationship Id="rId3" Type="http://schemas.microsoft.com/office/2007/relationships/media" Target="../media/media3.mp4"/><Relationship Id="rId4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carbon.now.sh/?bg=rgba(235,235,235,1)&amp;t=material&amp;wt=none&amp;l=auto&amp;ds=true&amp;dsyoff=20px&amp;dsblur=68px&amp;wc=true&amp;wa=true&amp;pv=48px&amp;ph=32px&amp;ln=false&amp;fm=Hack&amp;fs=14px&amp;si=false&amp;code=---%250Alayout%253A%2520post%250Atitle%253A%2520YAML%2520front%2520matter%2520in%2520posts%250Atags%253A%250A%2520%2520-%2520jekyll%250A%2520%2520-%2520dactl%250A%2520%2520-%2520howto%250Ahero%253A%2520https%253A%252F%252Fsource.unsplash.com%252Fcollection%252F345758%252F%250Aoverlay%253A%2520orange%250A---&amp;es=2x&amp;wm=false" TargetMode="External"/><Relationship Id="rId3" Type="http://schemas.openxmlformats.org/officeDocument/2006/relationships/hyperlink" Target="http://markup.su/highlighter/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programminghistorian.org/lessons/building-static-sites-with-jekyll-github-pages" TargetMode="External"/><Relationship Id="rId3" Type="http://schemas.openxmlformats.org/officeDocument/2006/relationships/hyperlink" Target="http://girldevelopit.github.io/gdi-featured-git-github/#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programminghistorian.org/lessons/building-static-sites-with-jekyll-github-pages#what-are-static-sites-jekyll-etc--why-might-i-care-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chenhuijing.com/#%F0%9F%8E%AE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video" Target="../media/media2.mp4"/><Relationship Id="rId4" Type="http://schemas.microsoft.com/office/2007/relationships/media" Target="../media/media2.mp4"/><Relationship Id="rId5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-scm.com/downloads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johndoe@example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Writing Working GIF by pamelaespino-original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-1" y="-2161394"/>
            <a:ext cx="13004801" cy="130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-28433" y="4900209"/>
            <a:ext cx="13344574" cy="3499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8" name="Shape 16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68045">
              <a:defRPr sz="10710">
                <a:solidFill>
                  <a:srgbClr val="34A5DB"/>
                </a:solidFill>
              </a:defRPr>
            </a:lvl1pPr>
          </a:lstStyle>
          <a:p>
            <a:pPr/>
            <a:r>
              <a:t>CREATE A BLOG WITH JEKYLL</a:t>
            </a:r>
          </a:p>
        </p:txBody>
      </p:sp>
      <p:sp>
        <p:nvSpPr>
          <p:cNvPr id="169" name="Shape 16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BFB1"/>
                </a:solidFill>
              </a:defRPr>
            </a:lvl1pPr>
          </a:lstStyle>
          <a:p>
            <a:pPr/>
            <a:r>
              <a:t>cOdeland 2018 | by monica powell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9999" fill="hold"/>
                                        <p:tgtEl>
                                          <p:spTgt spid="1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66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Installation fest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406400" y="2791177"/>
            <a:ext cx="12192000" cy="6108701"/>
          </a:xfrm>
          <a:prstGeom prst="rect">
            <a:avLst/>
          </a:prstGeom>
        </p:spPr>
        <p:txBody>
          <a:bodyPr/>
          <a:lstStyle/>
          <a:p>
            <a:pPr/>
            <a:r>
              <a:t>INSERT instructions for logging into github </a:t>
            </a:r>
          </a:p>
        </p:txBody>
      </p:sp>
      <p:sp>
        <p:nvSpPr>
          <p:cNvPr id="215" name="Shape 21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Installation fest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xfrm>
            <a:off x="406400" y="2791177"/>
            <a:ext cx="12192000" cy="6108701"/>
          </a:xfrm>
          <a:prstGeom prst="rect">
            <a:avLst/>
          </a:prstGeom>
        </p:spPr>
        <p:txBody>
          <a:bodyPr/>
          <a:lstStyle/>
          <a:p>
            <a:pPr/>
            <a:r>
              <a:t>Install Ruby </a:t>
            </a:r>
          </a:p>
          <a:p>
            <a:pPr/>
            <a:r>
              <a:t>On Windows:</a:t>
            </a:r>
          </a:p>
          <a:p>
            <a:pPr lvl="1"/>
            <a:r>
              <a:t>Use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RubyInstaller</a:t>
            </a:r>
            <a:r>
              <a:t> </a:t>
            </a:r>
          </a:p>
          <a:p>
            <a:pPr/>
            <a:r>
              <a:t>On Mac:</a:t>
            </a:r>
          </a:p>
          <a:p>
            <a:pPr lvl="1" marL="0" indent="228600" defTabSz="457200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33334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$ brew install ruby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33334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333344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sp>
        <p:nvSpPr>
          <p:cNvPr id="220" name="Shape 22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Installation fest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xfrm>
            <a:off x="406400" y="2791177"/>
            <a:ext cx="12192000" cy="6108701"/>
          </a:xfrm>
          <a:prstGeom prst="rect">
            <a:avLst/>
          </a:prstGeom>
        </p:spPr>
        <p:txBody>
          <a:bodyPr/>
          <a:lstStyle/>
          <a:p>
            <a:pPr/>
            <a:r>
              <a:t>On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GitHub.com</a:t>
            </a:r>
            <a:r>
              <a:t> fork this repository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https://github.com/M0nica/dactl</a:t>
            </a:r>
          </a:p>
          <a:p>
            <a:pPr>
              <a:defRPr i="1"/>
            </a:pPr>
            <a:r>
              <a:t>On command line:</a:t>
            </a:r>
          </a:p>
          <a:p>
            <a:pPr lvl="1">
              <a:defRPr i="1"/>
            </a:pPr>
            <a:r>
              <a:t>Git clone 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https://github.com/YOUR_USERNAME/dactl</a:t>
            </a:r>
          </a:p>
        </p:txBody>
      </p:sp>
      <p:sp>
        <p:nvSpPr>
          <p:cNvPr id="227" name="Shape 22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230" name="Shape 2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Installation fest</a:t>
            </a: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xfrm>
            <a:off x="406400" y="2791177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</a:p>
          <a:p>
            <a:pPr>
              <a:defRPr i="1"/>
            </a:pPr>
            <a:r>
              <a:t> `cd dactl`</a:t>
            </a:r>
          </a:p>
          <a:p>
            <a:pPr>
              <a:defRPr i="1"/>
            </a:pPr>
            <a:r>
              <a:t>`bundle install` </a:t>
            </a:r>
          </a:p>
          <a:p>
            <a:pPr>
              <a:defRPr i="1"/>
            </a:pPr>
            <a:r>
              <a:t>`jekyll -s`</a:t>
            </a:r>
          </a:p>
        </p:txBody>
      </p:sp>
      <p:sp>
        <p:nvSpPr>
          <p:cNvPr id="232" name="Shape 23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yamL Front Matter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xfrm>
            <a:off x="406400" y="2791177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</a:p>
          <a:p>
            <a:pPr>
              <a:defRPr i="1"/>
            </a:pPr>
            <a:r>
              <a:t> `cd dactl`</a:t>
            </a:r>
          </a:p>
          <a:p>
            <a:pPr>
              <a:defRPr i="1"/>
            </a:pPr>
            <a:r>
              <a:t>`bundle install` </a:t>
            </a:r>
          </a:p>
          <a:p>
            <a:pPr>
              <a:defRPr i="1"/>
            </a:pPr>
            <a:r>
              <a:t>`jekyll -s`</a:t>
            </a:r>
          </a:p>
          <a:p>
            <a:pPr>
              <a:defRPr i="1"/>
            </a:pPr>
          </a:p>
        </p:txBody>
      </p:sp>
      <p:sp>
        <p:nvSpPr>
          <p:cNvPr id="237" name="Shape 23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8" name="carbon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191260"/>
            <a:ext cx="13004800" cy="8511369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3818623" y="2230945"/>
            <a:ext cx="435155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100" u="sng">
                <a:solidFill>
                  <a:schemeClr val="accent1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838787"/>
                </a:solidFill>
              </a:defRPr>
            </a:pP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View This Post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writing GIF-original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-1581340" y="-1"/>
            <a:ext cx="17339733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-13803" y="-80305"/>
            <a:ext cx="13032407" cy="13032407"/>
          </a:xfrm>
          <a:prstGeom prst="rect">
            <a:avLst/>
          </a:prstGeom>
          <a:solidFill>
            <a:srgbClr val="FFFFFF">
              <a:alpha val="4739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4A5DB"/>
                </a:solidFill>
              </a:defRPr>
            </a:lvl1pPr>
          </a:lstStyle>
          <a:p>
            <a:pPr/>
            <a:r>
              <a:t>Write first blog post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20000" fill="hold"/>
                                        <p:tgtEl>
                                          <p:spTgt spid="2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243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Resources (VISUALS)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 numCol="2" spcCol="609600"/>
          <a:lstStyle/>
          <a:p>
            <a:pPr/>
            <a:r>
              <a:t>Giphy</a:t>
            </a:r>
          </a:p>
          <a:p>
            <a:pPr/>
            <a:r>
              <a:t>For code: </a:t>
            </a:r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Carbon.now.sh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http://markup.su/highlighter/</a:t>
            </a:r>
          </a:p>
        </p:txBody>
      </p:sp>
      <p:sp>
        <p:nvSpPr>
          <p:cNvPr id="250" name="Shape 25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253" name="Shape 2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Resources (Content)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 numCol="2" spcCol="609600"/>
          <a:lstStyle/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Programming Historian 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http://girldevelopit.github.io/gdi-featured-git-github/#/</a:t>
            </a:r>
          </a:p>
          <a:p>
            <a:pPr/>
          </a:p>
          <a:p>
            <a:pPr/>
            <a:r>
              <a:t>Giphy</a:t>
            </a:r>
          </a:p>
        </p:txBody>
      </p:sp>
      <p:sp>
        <p:nvSpPr>
          <p:cNvPr id="255" name="Shape 25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Hello!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1"/>
                </a:solidFill>
              </a:rPr>
              <a:t>Monica Powell </a:t>
            </a:r>
            <a:r>
              <a:t>is a long-time #CodeNewbie who currently leads e-mail marketing at Jopwell and periodically writes for FreeCodeCamp, Hacker Noon and Code Like A Girl.</a:t>
            </a:r>
          </a:p>
          <a:p>
            <a:pPr/>
            <a:r>
              <a:rPr>
                <a:solidFill>
                  <a:srgbClr val="34A5D8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Nia Murrell </a:t>
            </a:r>
            <a:r>
              <a:t> is a PLACEHOLDER TEXT.</a:t>
            </a:r>
          </a:p>
        </p:txBody>
      </p:sp>
      <p:sp>
        <p:nvSpPr>
          <p:cNvPr id="174" name="Shape 174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406400" y="2616200"/>
            <a:ext cx="12192000" cy="4521200"/>
          </a:xfrm>
          <a:prstGeom prst="rect">
            <a:avLst/>
          </a:prstGeom>
        </p:spPr>
        <p:txBody>
          <a:bodyPr/>
          <a:lstStyle/>
          <a:p>
            <a:pPr defTabSz="397256">
              <a:defRPr sz="11560"/>
            </a:pPr>
            <a:r>
              <a:t>Today we will create a static blog using </a:t>
            </a:r>
            <a:r>
              <a:rPr>
                <a:solidFill>
                  <a:srgbClr val="011993"/>
                </a:solidFill>
              </a:rPr>
              <a:t>Jekyll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Static vs dynamic websites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 numCol="2" spcCol="609600"/>
          <a:lstStyle/>
          <a:p>
            <a:pPr/>
            <a:r>
              <a:t>Static websites unlike dynamic websites:</a:t>
            </a:r>
          </a:p>
          <a:p>
            <a:pPr/>
            <a:r>
              <a:t>Never have databases </a:t>
            </a:r>
          </a:p>
          <a:p>
            <a:pPr/>
            <a:r>
              <a:t>Display the same information for all readers</a:t>
            </a:r>
          </a:p>
          <a:p>
            <a:pPr/>
          </a:p>
          <a:p>
            <a:pPr/>
          </a:p>
          <a:p>
            <a:pPr/>
            <a:r>
              <a:t>Less expensive to host</a:t>
            </a:r>
          </a:p>
          <a:p>
            <a:pPr/>
            <a:r>
              <a:t>Load faster</a:t>
            </a:r>
          </a:p>
          <a:p>
            <a:pPr/>
            <a:r>
              <a:t>Less prone to hacking</a:t>
            </a:r>
          </a:p>
          <a:p>
            <a:pPr/>
            <a:r>
              <a:t>Usually don’t have CMS</a:t>
            </a:r>
          </a:p>
        </p:txBody>
      </p:sp>
      <p:sp>
        <p:nvSpPr>
          <p:cNvPr id="181" name="Shape 181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body" idx="13"/>
          </p:nvPr>
        </p:nvSpPr>
        <p:spPr>
          <a:xfrm>
            <a:off x="889000" y="2908300"/>
            <a:ext cx="11226800" cy="4546600"/>
          </a:xfrm>
          <a:prstGeom prst="rect">
            <a:avLst/>
          </a:prstGeom>
        </p:spPr>
        <p:txBody>
          <a:bodyPr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i="1" sz="3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 “Jekyll website” is a “static (plain HTML) website that has been created using Jekyll. Jekyll is software that creates websites. Jekyll isn’t actually “running” the live website; rather, Jekyll is a “static site generator”: it helps you create the static site files, which you then host just as you would any other HTML website.</a:t>
            </a:r>
          </a:p>
        </p:txBody>
      </p:sp>
      <p:sp>
        <p:nvSpPr>
          <p:cNvPr id="184" name="Shape 184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chemeClr val="accent1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838787"/>
                </a:solidFill>
              </a:defRPr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Programming Historian</a:t>
            </a:r>
          </a:p>
        </p:txBody>
      </p:sp>
      <p:sp>
        <p:nvSpPr>
          <p:cNvPr id="185" name="Shape 185"/>
          <p:cNvSpPr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186" name="Shape 186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jekyll?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Websites powered by jekyll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406400" y="2791177"/>
            <a:ext cx="12192000" cy="6108701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i="1" sz="3230"/>
            </a:pPr>
          </a:p>
          <a:p>
            <a:pPr marL="422275" indent="-422275" defTabSz="554990">
              <a:spcBef>
                <a:spcPts val="2600"/>
              </a:spcBef>
              <a:defRPr i="1" sz="3230"/>
            </a:pPr>
            <a:r>
              <a:t>Ruby documentation https://www.ruby-lang.org/en/</a:t>
            </a:r>
          </a:p>
          <a:p>
            <a:pPr marL="422275" indent="-422275" defTabSz="554990">
              <a:spcBef>
                <a:spcPts val="2600"/>
              </a:spcBef>
              <a:defRPr i="1" sz="3230"/>
            </a:pPr>
            <a:r>
              <a:t>Bootstrap documentation https://getbootstrap.com/</a:t>
            </a:r>
          </a:p>
          <a:p>
            <a:pPr marL="422275" indent="-422275" defTabSz="554990">
              <a:spcBef>
                <a:spcPts val="2600"/>
              </a:spcBef>
              <a:defRPr i="1" sz="3230"/>
            </a:pPr>
            <a:r>
              <a:t>Blog/Personal Website</a:t>
            </a:r>
          </a:p>
          <a:p>
            <a:pPr marL="422275" indent="-422275" defTabSz="554990">
              <a:spcBef>
                <a:spcPts val="2600"/>
              </a:spcBef>
              <a:defRPr i="1" sz="3230"/>
            </a:pPr>
            <a:r>
              <a:t>https://zachholman.com</a:t>
            </a:r>
          </a:p>
          <a:p>
            <a:pPr marL="422275" indent="-422275" defTabSz="554990">
              <a:spcBef>
                <a:spcPts val="2600"/>
              </a:spcBef>
              <a:defRPr i="1" sz="3230"/>
            </a:pPr>
            <a:r>
              <a:t>www.datalogues.com	</a:t>
            </a:r>
          </a:p>
          <a:p>
            <a:pPr marL="422275" indent="-422275" defTabSz="554990">
              <a:spcBef>
                <a:spcPts val="2600"/>
              </a:spcBef>
              <a:defRPr i="1" sz="3230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https://www.chenhuijing.com/#%F0%9F%8E%AE</a:t>
            </a:r>
          </a:p>
        </p:txBody>
      </p:sp>
      <p:sp>
        <p:nvSpPr>
          <p:cNvPr id="191" name="Shape 191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Confused The Simpsons GIF-original.mp4"/>
          <p:cNvPicPr>
            <a:picLocks noChangeAspect="0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-31929" y="-34709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INSTALLATION FEST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00" fill="hold"/>
                                        <p:tgtEl>
                                          <p:spTgt spid="1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9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Installation fest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xfrm>
            <a:off x="406400" y="2791177"/>
            <a:ext cx="12192000" cy="6108701"/>
          </a:xfrm>
          <a:prstGeom prst="rect">
            <a:avLst/>
          </a:prstGeom>
        </p:spPr>
        <p:txBody>
          <a:bodyPr/>
          <a:lstStyle/>
          <a:p>
            <a:pPr marL="660400" indent="-660400">
              <a:buClrTx/>
              <a:buSzPct val="100000"/>
              <a:buFontTx/>
              <a:buAutoNum type="arabicPeriod" startAt="1"/>
            </a:pPr>
            <a:r>
              <a:t>Open Command Line</a:t>
            </a:r>
          </a:p>
          <a:p>
            <a:pPr marL="660400" indent="-660400">
              <a:buClrTx/>
              <a:buSzPct val="100000"/>
              <a:buFontTx/>
              <a:buAutoNum type="arabicPeriod" startAt="1"/>
            </a:pPr>
            <a:r>
              <a:t>Install git from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https://git-scm.com/downloads</a:t>
            </a:r>
          </a:p>
          <a:p>
            <a:pPr marL="660400" indent="-660400">
              <a:buClrTx/>
              <a:buSzPct val="100000"/>
              <a:buFontTx/>
              <a:buAutoNum type="arabicPeriod" startAt="1"/>
              <a:defRPr i="1"/>
            </a:pPr>
            <a:r>
              <a:rPr i="0"/>
              <a:t>Confirm installation by running: </a:t>
            </a:r>
          </a:p>
          <a:p>
            <a:pPr marL="405279" indent="-405279" defTabSz="457200">
              <a:spcBef>
                <a:spcPts val="0"/>
              </a:spcBef>
              <a:buChar char="‣"/>
              <a:defRPr sz="2800">
                <a:solidFill>
                  <a:srgbClr val="333344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$ git —</a:t>
            </a:r>
            <a:r>
              <a:rPr>
                <a:solidFill>
                  <a:srgbClr val="3B5BB5"/>
                </a:solidFill>
              </a:rPr>
              <a:t>version</a:t>
            </a:r>
          </a:p>
        </p:txBody>
      </p:sp>
      <p:sp>
        <p:nvSpPr>
          <p:cNvPr id="201" name="Shape 201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Installation fest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xfrm>
            <a:off x="406400" y="2791177"/>
            <a:ext cx="12192000" cy="6108701"/>
          </a:xfrm>
          <a:prstGeom prst="rect">
            <a:avLst/>
          </a:prstGeom>
        </p:spPr>
        <p:txBody>
          <a:bodyPr/>
          <a:lstStyle/>
          <a:p>
            <a:pPr/>
            <a:r>
              <a:t>Configure git with </a:t>
            </a:r>
            <a:r>
              <a:rPr>
                <a:solidFill>
                  <a:schemeClr val="accent1">
                    <a:hueOff val="262910"/>
                    <a:satOff val="3867"/>
                    <a:lumOff val="-1803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your</a:t>
            </a: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 </a:t>
            </a:r>
            <a:r>
              <a:t>name and e-mail address.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8C868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33344"/>
                </a:solidFill>
              </a:rPr>
              <a:t>$ git config </a:t>
            </a:r>
            <a:r>
              <a:t>--global user.name "John Doe"</a:t>
            </a:r>
            <a:endParaRPr>
              <a:solidFill>
                <a:srgbClr val="333344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2800">
                <a:solidFill>
                  <a:srgbClr val="8C868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33344"/>
                </a:solidFill>
              </a:rPr>
              <a:t>$ git config </a:t>
            </a:r>
            <a:r>
              <a:t>--global user.email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johndoe@example.com</a:t>
            </a:r>
          </a:p>
        </p:txBody>
      </p:sp>
      <p:sp>
        <p:nvSpPr>
          <p:cNvPr id="208" name="Shape 208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