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media1.mp4" ContentType="vide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media2.mp4" ContentType="vide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media3.mp4" ContentType="video/unknown"/>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Jekyll uses Ruby — but you do not have to know Ruby to use Jekyll.</a:t>
            </a:r>
          </a:p>
          <a:p>
            <a:pPr/>
          </a:p>
          <a:p>
            <a:pPr/>
            <a:r>
              <a:t>Jekyll compiles HTML/CSS and JS files for us! That is the magic of Jekyll.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sldImg"/>
          </p:nvPr>
        </p:nvSpPr>
        <p:spPr>
          <a:prstGeom prst="rect">
            <a:avLst/>
          </a:prstGeom>
        </p:spPr>
        <p:txBody>
          <a:bodyPr/>
          <a:lstStyle/>
          <a:p>
            <a:pPr/>
          </a:p>
        </p:txBody>
      </p:sp>
      <p:sp>
        <p:nvSpPr>
          <p:cNvPr id="371" name="Shape 37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r>
              <a:t>Front matter is used to tell Jekyll how a Markdown file should be processed.</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Now that know what Jekyll is let’s pair up into groups of 3 and start installing software to run our Jekyll setup.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a:p>
        </p:txBody>
      </p:sp>
      <p:sp>
        <p:nvSpPr>
          <p:cNvPr id="414" name="Shape 41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sldImg"/>
          </p:nvPr>
        </p:nvSpPr>
        <p:spPr>
          <a:prstGeom prst="rect">
            <a:avLst/>
          </a:prstGeom>
        </p:spPr>
        <p:txBody>
          <a:bodyPr/>
          <a:lstStyle/>
          <a:p>
            <a:pPr/>
          </a:p>
        </p:txBody>
      </p:sp>
      <p:sp>
        <p:nvSpPr>
          <p:cNvPr id="421" name="Shape 42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Who knows what Markdown is?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a:pPr/>
          </a:p>
        </p:txBody>
      </p:sp>
      <p:sp>
        <p:nvSpPr>
          <p:cNvPr id="437" name="Shape 43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sldImg"/>
          </p:nvPr>
        </p:nvSpPr>
        <p:spPr>
          <a:prstGeom prst="rect">
            <a:avLst/>
          </a:prstGeom>
        </p:spPr>
        <p:txBody>
          <a:bodyPr/>
          <a:lstStyle/>
          <a:p>
            <a:pPr/>
          </a:p>
        </p:txBody>
      </p:sp>
      <p:sp>
        <p:nvSpPr>
          <p:cNvPr id="468" name="Shape 46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ph type="sldImg"/>
          </p:nvPr>
        </p:nvSpPr>
        <p:spPr>
          <a:prstGeom prst="rect">
            <a:avLst/>
          </a:prstGeom>
        </p:spPr>
        <p:txBody>
          <a:bodyPr/>
          <a:lstStyle/>
          <a:p>
            <a:pPr/>
          </a:p>
        </p:txBody>
      </p:sp>
      <p:sp>
        <p:nvSpPr>
          <p:cNvPr id="476" name="Shape 476"/>
          <p:cNvSpPr/>
          <p:nvPr>
            <p:ph type="body" sz="quarter" idx="1"/>
          </p:nvPr>
        </p:nvSpPr>
        <p:spPr>
          <a:prstGeom prst="rect">
            <a:avLst/>
          </a:prstGeom>
        </p:spPr>
        <p:txBody>
          <a:bodyPr/>
          <a:lstStyle/>
          <a:p>
            <a:pPr/>
            <a:r>
              <a:t>Any changes committed made to the master branch will be published.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sldImg"/>
          </p:nvPr>
        </p:nvSpPr>
        <p:spPr>
          <a:prstGeom prst="rect">
            <a:avLst/>
          </a:prstGeom>
        </p:spPr>
        <p:txBody>
          <a:bodyPr/>
          <a:lstStyle/>
          <a:p>
            <a:pPr/>
          </a:p>
        </p:txBody>
      </p:sp>
      <p:sp>
        <p:nvSpPr>
          <p:cNvPr id="483" name="Shape 48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First open the command line — ask someone if you don’t know where that is. </a:t>
            </a:r>
          </a:p>
          <a:p>
            <a:pPr/>
          </a:p>
          <a:p>
            <a:pPr/>
            <a:r>
              <a:t>Then go to the git website to download git — git is a software for version controlling code. A lot of code that is shared open source is shared through services like github that are version control systems but also can function as social networks to share code. </a:t>
            </a:r>
          </a:p>
          <a:p>
            <a:pPr/>
          </a:p>
          <a:p>
            <a:pPr/>
            <a:r>
              <a:t>We can confirm install by checking the git version.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sldImg"/>
          </p:nvPr>
        </p:nvSpPr>
        <p:spPr>
          <a:prstGeom prst="rect">
            <a:avLst/>
          </a:prstGeom>
        </p:spPr>
        <p:txBody>
          <a:bodyPr/>
          <a:lstStyle/>
          <a:p>
            <a:pPr/>
          </a:p>
        </p:txBody>
      </p:sp>
      <p:sp>
        <p:nvSpPr>
          <p:cNvPr id="490" name="Shape 49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sldImg"/>
          </p:nvPr>
        </p:nvSpPr>
        <p:spPr>
          <a:prstGeom prst="rect">
            <a:avLst/>
          </a:prstGeom>
        </p:spPr>
        <p:txBody>
          <a:bodyPr/>
          <a:lstStyle/>
          <a:p>
            <a:pPr/>
          </a:p>
        </p:txBody>
      </p:sp>
      <p:sp>
        <p:nvSpPr>
          <p:cNvPr id="498" name="Shape 49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sldImg"/>
          </p:nvPr>
        </p:nvSpPr>
        <p:spPr>
          <a:prstGeom prst="rect">
            <a:avLst/>
          </a:prstGeom>
        </p:spPr>
        <p:txBody>
          <a:bodyPr/>
          <a:lstStyle/>
          <a:p>
            <a:pPr/>
          </a:p>
        </p:txBody>
      </p:sp>
      <p:sp>
        <p:nvSpPr>
          <p:cNvPr id="505" name="Shape 50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sldImg"/>
          </p:nvPr>
        </p:nvSpPr>
        <p:spPr>
          <a:prstGeom prst="rect">
            <a:avLst/>
          </a:prstGeom>
        </p:spPr>
        <p:txBody>
          <a:bodyPr/>
          <a:lstStyle/>
          <a:p>
            <a:pPr/>
          </a:p>
        </p:txBody>
      </p:sp>
      <p:sp>
        <p:nvSpPr>
          <p:cNvPr id="513" name="Shape 51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Shape 519"/>
          <p:cNvSpPr/>
          <p:nvPr>
            <p:ph type="sldImg"/>
          </p:nvPr>
        </p:nvSpPr>
        <p:spPr>
          <a:prstGeom prst="rect">
            <a:avLst/>
          </a:prstGeom>
        </p:spPr>
        <p:txBody>
          <a:bodyPr/>
          <a:lstStyle/>
          <a:p>
            <a:pPr/>
          </a:p>
        </p:txBody>
      </p:sp>
      <p:sp>
        <p:nvSpPr>
          <p:cNvPr id="520" name="Shape 52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Img"/>
          </p:nvPr>
        </p:nvSpPr>
        <p:spPr>
          <a:prstGeom prst="rect">
            <a:avLst/>
          </a:prstGeom>
        </p:spPr>
        <p:txBody>
          <a:bodyPr/>
          <a:lstStyle/>
          <a:p>
            <a:pPr/>
          </a:p>
        </p:txBody>
      </p:sp>
      <p:sp>
        <p:nvSpPr>
          <p:cNvPr id="543" name="Shape 54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Shape 550"/>
          <p:cNvSpPr/>
          <p:nvPr>
            <p:ph type="sldImg"/>
          </p:nvPr>
        </p:nvSpPr>
        <p:spPr>
          <a:prstGeom prst="rect">
            <a:avLst/>
          </a:prstGeom>
        </p:spPr>
        <p:txBody>
          <a:bodyPr/>
          <a:lstStyle/>
          <a:p>
            <a:pPr/>
          </a:p>
        </p:txBody>
      </p:sp>
      <p:sp>
        <p:nvSpPr>
          <p:cNvPr id="551" name="Shape 55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sldImg"/>
          </p:nvPr>
        </p:nvSpPr>
        <p:spPr>
          <a:prstGeom prst="rect">
            <a:avLst/>
          </a:prstGeom>
        </p:spPr>
        <p:txBody>
          <a:bodyPr/>
          <a:lstStyle/>
          <a:p>
            <a:pPr/>
          </a:p>
        </p:txBody>
      </p:sp>
      <p:sp>
        <p:nvSpPr>
          <p:cNvPr id="559" name="Shape 55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Next let’s set up git to configure the variables associated with any changes you make….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Shape 566"/>
          <p:cNvSpPr/>
          <p:nvPr>
            <p:ph type="sldImg"/>
          </p:nvPr>
        </p:nvSpPr>
        <p:spPr>
          <a:prstGeom prst="rect">
            <a:avLst/>
          </a:prstGeom>
        </p:spPr>
        <p:txBody>
          <a:bodyPr/>
          <a:lstStyle/>
          <a:p>
            <a:pPr/>
          </a:p>
        </p:txBody>
      </p:sp>
      <p:sp>
        <p:nvSpPr>
          <p:cNvPr id="567" name="Shape 56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Shape 580"/>
          <p:cNvSpPr/>
          <p:nvPr>
            <p:ph type="sldImg"/>
          </p:nvPr>
        </p:nvSpPr>
        <p:spPr>
          <a:prstGeom prst="rect">
            <a:avLst/>
          </a:prstGeom>
        </p:spPr>
        <p:txBody>
          <a:bodyPr/>
          <a:lstStyle/>
          <a:p>
            <a:pPr/>
          </a:p>
        </p:txBody>
      </p:sp>
      <p:sp>
        <p:nvSpPr>
          <p:cNvPr id="581" name="Shape 58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Shape 595"/>
          <p:cNvSpPr/>
          <p:nvPr>
            <p:ph type="sldImg"/>
          </p:nvPr>
        </p:nvSpPr>
        <p:spPr>
          <a:prstGeom prst="rect">
            <a:avLst/>
          </a:prstGeom>
        </p:spPr>
        <p:txBody>
          <a:bodyPr/>
          <a:lstStyle/>
          <a:p>
            <a:pPr/>
          </a:p>
        </p:txBody>
      </p:sp>
      <p:sp>
        <p:nvSpPr>
          <p:cNvPr id="596" name="Shape 59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sldImg"/>
          </p:nvPr>
        </p:nvSpPr>
        <p:spPr>
          <a:prstGeom prst="rect">
            <a:avLst/>
          </a:prstGeom>
        </p:spPr>
        <p:txBody>
          <a:bodyPr/>
          <a:lstStyle/>
          <a:p>
            <a:pPr/>
          </a:p>
        </p:txBody>
      </p:sp>
      <p:sp>
        <p:nvSpPr>
          <p:cNvPr id="605" name="Shape 60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 name="Shape 611"/>
          <p:cNvSpPr/>
          <p:nvPr>
            <p:ph type="sldImg"/>
          </p:nvPr>
        </p:nvSpPr>
        <p:spPr>
          <a:prstGeom prst="rect">
            <a:avLst/>
          </a:prstGeom>
        </p:spPr>
        <p:txBody>
          <a:bodyPr/>
          <a:lstStyle/>
          <a:p>
            <a:pPr/>
          </a:p>
        </p:txBody>
      </p:sp>
      <p:sp>
        <p:nvSpPr>
          <p:cNvPr id="612" name="Shape 61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sldImg"/>
          </p:nvPr>
        </p:nvSpPr>
        <p:spPr>
          <a:prstGeom prst="rect">
            <a:avLst/>
          </a:prstGeom>
        </p:spPr>
        <p:txBody>
          <a:bodyPr/>
          <a:lstStyle/>
          <a:p>
            <a:pPr/>
          </a:p>
        </p:txBody>
      </p:sp>
      <p:sp>
        <p:nvSpPr>
          <p:cNvPr id="629" name="Shape 62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6" name="Shape 636"/>
          <p:cNvSpPr/>
          <p:nvPr>
            <p:ph type="sldImg"/>
          </p:nvPr>
        </p:nvSpPr>
        <p:spPr>
          <a:prstGeom prst="rect">
            <a:avLst/>
          </a:prstGeom>
        </p:spPr>
        <p:txBody>
          <a:bodyPr/>
          <a:lstStyle/>
          <a:p>
            <a:pPr/>
          </a:p>
        </p:txBody>
      </p:sp>
      <p:sp>
        <p:nvSpPr>
          <p:cNvPr id="637" name="Shape 63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sldImg"/>
          </p:nvPr>
        </p:nvSpPr>
        <p:spPr>
          <a:prstGeom prst="rect">
            <a:avLst/>
          </a:prstGeom>
        </p:spPr>
        <p:txBody>
          <a:bodyPr/>
          <a:lstStyle/>
          <a:p>
            <a:pPr/>
          </a:p>
        </p:txBody>
      </p:sp>
      <p:sp>
        <p:nvSpPr>
          <p:cNvPr id="302" name="Shape 302"/>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video" Target="../media/media2.mp4"/><Relationship Id="rId4" Type="http://schemas.microsoft.com/office/2007/relationships/media" Target="../media/media2.mp4"/><Relationship Id="rId5"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git-scm.com/downloads"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mailto:johndoe@example.com"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rubyinstaller.org/"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 Id="rId5"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hyperlink" Target="https://niamurrell.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127.0.0.1:4000/dactl/" TargetMode="External"/><Relationship Id="rId3"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programminghistorian.org/lessons/building-static-sites-with-jekyll-github-page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programminghistorian.org/lessons/building-static-sites-with-jekyll-github-pages"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programminghistorian.org/lessons/building-static-sites-with-jekyll-github-pages"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programminghistorian.org/lessons/building-static-sites-with-jekyll-github-pages"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programminghistorian.org/lessons/building-static-sites-with-jekyll-github-page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3.mp4"/><Relationship Id="rId3" Type="http://schemas.microsoft.com/office/2007/relationships/media" Target="../media/media3.mp4"/><Relationship Id="rId4" Type="http://schemas.openxmlformats.org/officeDocument/2006/relationships/image" Target="../media/image1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jekyllrb.com/docs/posts/"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yaml.org/" TargetMode="External"/><Relationship Id="rId4" Type="http://schemas.openxmlformats.org/officeDocument/2006/relationships/hyperlink" Target="https://jekyllrb.com/docs/frontmatter/"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https://melangue.github.io/dactl/posts/yaml-frontmatter"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jekyllrb.com/docs/post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markdown-it.github.io/" TargetMode="External"/><Relationship Id="rId4" Type="http://schemas.openxmlformats.org/officeDocument/2006/relationships/hyperlink" Target="https://jekyllrb.com/docs/posts/" TargetMode="External"/><Relationship Id="rId5" Type="http://schemas.openxmlformats.org/officeDocument/2006/relationships/image" Target="../media/image1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markdown-it.github.io/"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0.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hyperlink" Target="http://www.unsplash.com" TargetMode="Externa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hyperlink" Target="https://fontawesome.com/icons?d=gallery" TargetMode="External"/><Relationship Id="rId4" Type="http://schemas.openxmlformats.org/officeDocument/2006/relationships/image" Target="../media/image2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programminghistorian.org/lessons/building-static-sites-with-jekyll-github-pages#what-are-static-sites-jekyll-etc--why-might-i-care-" TargetMode="Externa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hyperlink" Target="https://brandcolors.net/" TargetMode="Externa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27.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hyperlink" Target="https://jekyllrb.com/docs/posts/" TargetMode="External"/><Relationship Id="rId4" Type="http://schemas.openxmlformats.org/officeDocument/2006/relationships/image" Target="../media/image28.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hyperlink" Target="https://developer.mozilla.org/en-US/docs/Web/CSS/CSS_Colors/Color_picker_tool" TargetMode="External"/><Relationship Id="rId4" Type="http://schemas.openxmlformats.org/officeDocument/2006/relationships/image" Target="../media/image29.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166" name="Writing Working GIF by pamelaespino-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 y="-2161394"/>
            <a:ext cx="13004801" cy="13004801"/>
          </a:xfrm>
          <a:prstGeom prst="rect">
            <a:avLst/>
          </a:prstGeom>
          <a:ln w="12700">
            <a:miter lim="400000"/>
          </a:ln>
        </p:spPr>
      </p:pic>
      <p:sp>
        <p:nvSpPr>
          <p:cNvPr id="167" name="Shape 167"/>
          <p:cNvSpPr/>
          <p:nvPr/>
        </p:nvSpPr>
        <p:spPr>
          <a:xfrm>
            <a:off x="-28433" y="4900209"/>
            <a:ext cx="13344574" cy="349979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68" name="Shape 168"/>
          <p:cNvSpPr/>
          <p:nvPr>
            <p:ph type="ctrTitle"/>
          </p:nvPr>
        </p:nvSpPr>
        <p:spPr>
          <a:prstGeom prst="rect">
            <a:avLst/>
          </a:prstGeom>
        </p:spPr>
        <p:txBody>
          <a:bodyPr/>
          <a:lstStyle>
            <a:lvl1pPr defTabSz="368045">
              <a:defRPr sz="10710">
                <a:solidFill>
                  <a:srgbClr val="34A5DB"/>
                </a:solidFill>
              </a:defRPr>
            </a:lvl1pPr>
          </a:lstStyle>
          <a:p>
            <a:pPr/>
            <a:r>
              <a:t>CREATE A BLOG WITH JEKYLL</a:t>
            </a:r>
          </a:p>
        </p:txBody>
      </p:sp>
      <p:sp>
        <p:nvSpPr>
          <p:cNvPr id="169" name="Shape 169"/>
          <p:cNvSpPr/>
          <p:nvPr>
            <p:ph type="subTitle" sz="quarter" idx="1"/>
          </p:nvPr>
        </p:nvSpPr>
        <p:spPr>
          <a:prstGeom prst="rect">
            <a:avLst/>
          </a:prstGeom>
        </p:spPr>
        <p:txBody>
          <a:bodyPr/>
          <a:lstStyle>
            <a:lvl1pPr>
              <a:defRPr>
                <a:solidFill>
                  <a:srgbClr val="68BFB1"/>
                </a:solidFill>
              </a:defRPr>
            </a:lvl1pPr>
          </a:lstStyle>
          <a:p>
            <a:pPr/>
            <a:r>
              <a:t>cOdeland 2018 | by monica powell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1919999" fill="hold"/>
                                        <p:tgtEl>
                                          <p:spTgt spid="16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6"/>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3" name="Shape 213"/>
          <p:cNvSpPr/>
          <p:nvPr>
            <p:ph type="body" idx="13"/>
          </p:nvPr>
        </p:nvSpPr>
        <p:spPr>
          <a:prstGeom prst="rect">
            <a:avLst/>
          </a:prstGeom>
        </p:spPr>
        <p:txBody>
          <a:bodyPr/>
          <a:lstStyle/>
          <a:p>
            <a:pPr/>
            <a:r>
              <a:t>Create a blog with jekyll</a:t>
            </a:r>
          </a:p>
        </p:txBody>
      </p:sp>
      <p:sp>
        <p:nvSpPr>
          <p:cNvPr id="214" name="Shape 214"/>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5" name="Shape 215"/>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16" name="Shape 21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Screen Shot 2018-04-07 at 2.13.03 PM.png"/>
          <p:cNvPicPr>
            <a:picLocks noChangeAspect="1"/>
          </p:cNvPicPr>
          <p:nvPr/>
        </p:nvPicPr>
        <p:blipFill>
          <a:blip r:embed="rId3">
            <a:extLst/>
          </a:blip>
          <a:stretch>
            <a:fillRect/>
          </a:stretch>
        </p:blipFill>
        <p:spPr>
          <a:xfrm>
            <a:off x="503846" y="2447471"/>
            <a:ext cx="11997108" cy="7252273"/>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9" name="Shape 219"/>
          <p:cNvSpPr/>
          <p:nvPr>
            <p:ph type="body" idx="13"/>
          </p:nvPr>
        </p:nvSpPr>
        <p:spPr>
          <a:prstGeom prst="rect">
            <a:avLst/>
          </a:prstGeom>
        </p:spPr>
        <p:txBody>
          <a:bodyPr/>
          <a:lstStyle/>
          <a:p>
            <a:pPr/>
            <a:r>
              <a:t>Create a blog with jekyll</a:t>
            </a:r>
          </a:p>
        </p:txBody>
      </p:sp>
      <p:sp>
        <p:nvSpPr>
          <p:cNvPr id="220" name="Shape 220"/>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1" name="Shape 221"/>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22" name="Shape 22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3" name="Screen Shot 2018-04-07 at 2.13.12 PM.png"/>
          <p:cNvPicPr>
            <a:picLocks noChangeAspect="1"/>
          </p:cNvPicPr>
          <p:nvPr/>
        </p:nvPicPr>
        <p:blipFill>
          <a:blip r:embed="rId3">
            <a:extLst/>
          </a:blip>
          <a:stretch>
            <a:fillRect/>
          </a:stretch>
        </p:blipFill>
        <p:spPr>
          <a:xfrm>
            <a:off x="491639" y="2485206"/>
            <a:ext cx="11176001" cy="705852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5" name="Shape 225"/>
          <p:cNvSpPr/>
          <p:nvPr>
            <p:ph type="body" idx="13"/>
          </p:nvPr>
        </p:nvSpPr>
        <p:spPr>
          <a:prstGeom prst="rect">
            <a:avLst/>
          </a:prstGeom>
        </p:spPr>
        <p:txBody>
          <a:bodyPr/>
          <a:lstStyle/>
          <a:p>
            <a:pPr/>
            <a:r>
              <a:t>Create a blog with jekyll</a:t>
            </a:r>
          </a:p>
        </p:txBody>
      </p:sp>
      <p:sp>
        <p:nvSpPr>
          <p:cNvPr id="226" name="Shape 226"/>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7" name="Shape 227"/>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28" name="Shape 22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9" name="Screen Shot 2018-04-07 at 2.13.19 PM.png"/>
          <p:cNvPicPr>
            <a:picLocks noChangeAspect="1"/>
          </p:cNvPicPr>
          <p:nvPr/>
        </p:nvPicPr>
        <p:blipFill>
          <a:blip r:embed="rId3">
            <a:extLst/>
          </a:blip>
          <a:stretch>
            <a:fillRect/>
          </a:stretch>
        </p:blipFill>
        <p:spPr>
          <a:xfrm>
            <a:off x="444205" y="2354998"/>
            <a:ext cx="11570774" cy="718825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31" name="Shape 231"/>
          <p:cNvSpPr/>
          <p:nvPr>
            <p:ph type="body" idx="13"/>
          </p:nvPr>
        </p:nvSpPr>
        <p:spPr>
          <a:prstGeom prst="rect">
            <a:avLst/>
          </a:prstGeom>
        </p:spPr>
        <p:txBody>
          <a:bodyPr/>
          <a:lstStyle/>
          <a:p>
            <a:pPr/>
            <a:r>
              <a:t>Create a blog with jekyll</a:t>
            </a:r>
          </a:p>
        </p:txBody>
      </p:sp>
      <p:sp>
        <p:nvSpPr>
          <p:cNvPr id="232" name="Shape 232"/>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33" name="Shape 233"/>
          <p:cNvSpPr/>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34" name="Shape 23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36" name="Confused The Simpsons GIF-original.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31929" y="-34709"/>
            <a:ext cx="13004801" cy="9753601"/>
          </a:xfrm>
          <a:prstGeom prst="rect">
            <a:avLst/>
          </a:prstGeom>
          <a:ln w="12700">
            <a:miter lim="400000"/>
          </a:ln>
        </p:spPr>
      </p:pic>
      <p:sp>
        <p:nvSpPr>
          <p:cNvPr id="237" name="Shape 237"/>
          <p:cNvSpPr/>
          <p:nvPr>
            <p:ph type="title"/>
          </p:nvPr>
        </p:nvSpPr>
        <p:spPr>
          <a:prstGeom prst="rect">
            <a:avLst/>
          </a:prstGeom>
        </p:spPr>
        <p:txBody>
          <a:bodyPr/>
          <a:lstStyle>
            <a:lvl1pPr>
              <a:defRPr>
                <a:solidFill>
                  <a:srgbClr val="FFFFFF"/>
                </a:solidFill>
              </a:defRPr>
            </a:lvl1pPr>
          </a:lstStyle>
          <a:p>
            <a:pPr/>
            <a:r>
              <a:t>INSTALLATION FEST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3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3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1" name="Shape 241"/>
          <p:cNvSpPr/>
          <p:nvPr>
            <p:ph type="body" idx="13"/>
          </p:nvPr>
        </p:nvSpPr>
        <p:spPr>
          <a:prstGeom prst="rect">
            <a:avLst/>
          </a:prstGeom>
        </p:spPr>
        <p:txBody>
          <a:bodyPr/>
          <a:lstStyle/>
          <a:p>
            <a:pPr/>
            <a:r>
              <a:t>Create a blog with jekyll</a:t>
            </a:r>
          </a:p>
        </p:txBody>
      </p:sp>
      <p:sp>
        <p:nvSpPr>
          <p:cNvPr id="242" name="Shape 242"/>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43" name="Shape 243"/>
          <p:cNvSpPr/>
          <p:nvPr>
            <p:ph type="body" idx="1"/>
          </p:nvPr>
        </p:nvSpPr>
        <p:spPr>
          <a:xfrm>
            <a:off x="406400" y="2791177"/>
            <a:ext cx="12192000" cy="6108701"/>
          </a:xfrm>
          <a:prstGeom prst="rect">
            <a:avLst/>
          </a:prstGeom>
        </p:spPr>
        <p:txBody>
          <a:bodyPr/>
          <a:lstStyle/>
          <a:p>
            <a:pPr marL="660400" indent="-660400">
              <a:buClrTx/>
              <a:buSzPct val="100000"/>
              <a:buFontTx/>
              <a:buAutoNum type="arabicPeriod" startAt="1"/>
            </a:pPr>
            <a:r>
              <a:t>Open Command Line</a:t>
            </a:r>
          </a:p>
          <a:p>
            <a:pPr marL="660400" indent="-660400">
              <a:buClrTx/>
              <a:buSzPct val="100000"/>
              <a:buFontTx/>
              <a:buAutoNum type="arabicPeriod" startAt="1"/>
            </a:pPr>
            <a:r>
              <a:t>Install git from </a:t>
            </a:r>
            <a:r>
              <a:rPr u="sng">
                <a:solidFill>
                  <a:schemeClr val="accent1"/>
                </a:solidFill>
                <a:hlinkClick r:id="rId3" invalidUrl="" action="" tgtFrame="" tooltip="" history="1" highlightClick="0" endSnd="0"/>
              </a:rPr>
              <a:t>https://git-scm.com/downloads</a:t>
            </a:r>
          </a:p>
          <a:p>
            <a:pPr marL="660400" indent="-660400">
              <a:buClrTx/>
              <a:buSzPct val="100000"/>
              <a:buFontTx/>
              <a:buAutoNum type="arabicPeriod" startAt="1"/>
              <a:defRPr i="1"/>
            </a:pPr>
            <a:r>
              <a:rPr i="0"/>
              <a:t>Confirm installation by running: </a:t>
            </a:r>
          </a:p>
          <a:p>
            <a:pPr marL="405279" indent="-405279" defTabSz="457200">
              <a:spcBef>
                <a:spcPts val="0"/>
              </a:spcBef>
              <a:buChar char="‣"/>
              <a:defRPr sz="2800">
                <a:solidFill>
                  <a:srgbClr val="333344"/>
                </a:solidFill>
                <a:latin typeface="Monaco"/>
                <a:ea typeface="Monaco"/>
                <a:cs typeface="Monaco"/>
                <a:sym typeface="Monaco"/>
              </a:defRPr>
            </a:pPr>
            <a:r>
              <a:t>$ git —</a:t>
            </a:r>
            <a:r>
              <a:rPr>
                <a:solidFill>
                  <a:srgbClr val="3B5BB5"/>
                </a:solidFill>
              </a:rPr>
              <a:t>version</a:t>
            </a:r>
          </a:p>
        </p:txBody>
      </p:sp>
      <p:sp>
        <p:nvSpPr>
          <p:cNvPr id="244" name="Shape 24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8" name="Shape 248"/>
          <p:cNvSpPr/>
          <p:nvPr>
            <p:ph type="body" idx="13"/>
          </p:nvPr>
        </p:nvSpPr>
        <p:spPr>
          <a:prstGeom prst="rect">
            <a:avLst/>
          </a:prstGeom>
        </p:spPr>
        <p:txBody>
          <a:bodyPr/>
          <a:lstStyle/>
          <a:p>
            <a:pPr/>
            <a:r>
              <a:t>Create a blog with jekyll</a:t>
            </a:r>
          </a:p>
        </p:txBody>
      </p:sp>
      <p:sp>
        <p:nvSpPr>
          <p:cNvPr id="249" name="Shape 249"/>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50" name="Shape 250"/>
          <p:cNvSpPr/>
          <p:nvPr>
            <p:ph type="body" idx="1"/>
          </p:nvPr>
        </p:nvSpPr>
        <p:spPr>
          <a:xfrm>
            <a:off x="406400" y="2791177"/>
            <a:ext cx="12192000" cy="6108701"/>
          </a:xfrm>
          <a:prstGeom prst="rect">
            <a:avLst/>
          </a:prstGeom>
        </p:spPr>
        <p:txBody>
          <a:bodyPr/>
          <a:lstStyle/>
          <a:p>
            <a:pPr/>
            <a:r>
              <a:t>Configure git with </a:t>
            </a:r>
            <a:r>
              <a:rPr>
                <a:solidFill>
                  <a:schemeClr val="accent1">
                    <a:hueOff val="262910"/>
                    <a:satOff val="3867"/>
                    <a:lumOff val="-18039"/>
                  </a:schemeClr>
                </a:solidFill>
                <a:latin typeface="Avenir Next Demi Bold"/>
                <a:ea typeface="Avenir Next Demi Bold"/>
                <a:cs typeface="Avenir Next Demi Bold"/>
                <a:sym typeface="Avenir Next Demi Bold"/>
              </a:rPr>
              <a:t>your</a:t>
            </a:r>
            <a:r>
              <a:rPr>
                <a:latin typeface="Avenir Next Demi Bold"/>
                <a:ea typeface="Avenir Next Demi Bold"/>
                <a:cs typeface="Avenir Next Demi Bold"/>
                <a:sym typeface="Avenir Next Demi Bold"/>
              </a:rPr>
              <a:t> </a:t>
            </a:r>
            <a:r>
              <a:t>name and e-mail address.</a:t>
            </a: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user.name "John Doe"</a:t>
            </a:r>
            <a:endParaRPr>
              <a:solidFill>
                <a:srgbClr val="333344"/>
              </a:solidFill>
            </a:endParaRP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user.email </a:t>
            </a:r>
            <a:r>
              <a:rPr u="sng">
                <a:solidFill>
                  <a:schemeClr val="accent1"/>
                </a:solidFill>
                <a:hlinkClick r:id="rId3" invalidUrl="" action="" tgtFrame="" tooltip="" history="1" highlightClick="0" endSnd="0"/>
              </a:rPr>
              <a:t>johndoe@example.com</a:t>
            </a: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r>
              <a:t>Use the same e-mail that is associated with your GitHub account. </a:t>
            </a:r>
          </a:p>
          <a:p>
            <a:pPr marL="0" indent="0" defTabSz="457200">
              <a:spcBef>
                <a:spcPts val="0"/>
              </a:spcBef>
              <a:buClrTx/>
              <a:buSzTx/>
              <a:buFontTx/>
              <a:buNone/>
              <a:defRPr sz="2800">
                <a:solidFill>
                  <a:srgbClr val="8C868F"/>
                </a:solidFill>
                <a:latin typeface="Monaco"/>
                <a:ea typeface="Monaco"/>
                <a:cs typeface="Monaco"/>
                <a:sym typeface="Monaco"/>
              </a:defRPr>
            </a:pPr>
          </a:p>
        </p:txBody>
      </p:sp>
      <p:sp>
        <p:nvSpPr>
          <p:cNvPr id="251" name="Shape 25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5" name="Shape 255"/>
          <p:cNvSpPr/>
          <p:nvPr>
            <p:ph type="body" idx="13"/>
          </p:nvPr>
        </p:nvSpPr>
        <p:spPr>
          <a:prstGeom prst="rect">
            <a:avLst/>
          </a:prstGeom>
        </p:spPr>
        <p:txBody>
          <a:bodyPr/>
          <a:lstStyle/>
          <a:p>
            <a:pPr/>
            <a:r>
              <a:t>Create a blog with jekyll</a:t>
            </a:r>
          </a:p>
        </p:txBody>
      </p:sp>
      <p:sp>
        <p:nvSpPr>
          <p:cNvPr id="256" name="Shape 256"/>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57" name="Shape 257"/>
          <p:cNvSpPr/>
          <p:nvPr>
            <p:ph type="body" idx="1"/>
          </p:nvPr>
        </p:nvSpPr>
        <p:spPr>
          <a:xfrm>
            <a:off x="406400" y="2791177"/>
            <a:ext cx="12192000" cy="6108701"/>
          </a:xfrm>
          <a:prstGeom prst="rect">
            <a:avLst/>
          </a:prstGeom>
        </p:spPr>
        <p:txBody>
          <a:bodyPr/>
          <a:lstStyle/>
          <a:p>
            <a:pPr marL="408940" indent="-408940" defTabSz="537463">
              <a:spcBef>
                <a:spcPts val="2500"/>
              </a:spcBef>
              <a:defRPr sz="3128"/>
            </a:pPr>
            <a:r>
              <a:t>Install Ruby </a:t>
            </a:r>
          </a:p>
          <a:p>
            <a:pPr marL="408940" indent="-408940" defTabSz="537463">
              <a:spcBef>
                <a:spcPts val="2500"/>
              </a:spcBef>
              <a:defRPr sz="3128"/>
            </a:pPr>
            <a:r>
              <a:t>On Windows:</a:t>
            </a:r>
          </a:p>
          <a:p>
            <a:pPr lvl="1" marL="817880" indent="-408940" defTabSz="537463">
              <a:spcBef>
                <a:spcPts val="2500"/>
              </a:spcBef>
              <a:defRPr sz="3128"/>
            </a:pPr>
            <a:r>
              <a:t>Use </a:t>
            </a:r>
            <a:r>
              <a:rPr u="sng">
                <a:solidFill>
                  <a:schemeClr val="accent1"/>
                </a:solidFill>
                <a:hlinkClick r:id="rId3" invalidUrl="" action="" tgtFrame="" tooltip="" history="1" highlightClick="0" endSnd="0"/>
              </a:rPr>
              <a:t>RubyInstaller</a:t>
            </a:r>
            <a:r>
              <a:t> </a:t>
            </a:r>
          </a:p>
          <a:p>
            <a:pPr marL="408940" indent="-408940" defTabSz="537463">
              <a:spcBef>
                <a:spcPts val="2500"/>
              </a:spcBef>
              <a:defRPr sz="3128"/>
            </a:pPr>
            <a:r>
              <a:t>On Mac:</a:t>
            </a:r>
          </a:p>
          <a:p>
            <a:pPr lvl="1" marL="817880" indent="-408940" defTabSz="537463">
              <a:spcBef>
                <a:spcPts val="2500"/>
              </a:spcBef>
              <a:defRPr sz="3128"/>
            </a:pPr>
            <a:r>
              <a:t>By default Ruby may be installed depending on OS. If not:</a:t>
            </a:r>
          </a:p>
          <a:p>
            <a:pPr lvl="6" marL="0" indent="1261872" defTabSz="420623">
              <a:spcBef>
                <a:spcPts val="0"/>
              </a:spcBef>
              <a:buClrTx/>
              <a:buSzTx/>
              <a:buFontTx/>
              <a:buNone/>
              <a:defRPr sz="2576">
                <a:solidFill>
                  <a:srgbClr val="333344"/>
                </a:solidFill>
                <a:latin typeface="Monaco"/>
                <a:ea typeface="Monaco"/>
                <a:cs typeface="Monaco"/>
                <a:sym typeface="Monaco"/>
              </a:defRPr>
            </a:pPr>
            <a:r>
              <a:t>$ brew install ruby</a:t>
            </a:r>
          </a:p>
          <a:p>
            <a:pPr marL="0" indent="0" defTabSz="420623">
              <a:spcBef>
                <a:spcPts val="0"/>
              </a:spcBef>
              <a:buClrTx/>
              <a:buSzTx/>
              <a:buFontTx/>
              <a:buNone/>
              <a:defRPr sz="2576">
                <a:solidFill>
                  <a:srgbClr val="333344"/>
                </a:solidFill>
                <a:latin typeface="Monaco"/>
                <a:ea typeface="Monaco"/>
                <a:cs typeface="Monaco"/>
                <a:sym typeface="Monaco"/>
              </a:defRPr>
            </a:pPr>
          </a:p>
          <a:p>
            <a:pPr marL="0" indent="0" defTabSz="420623">
              <a:spcBef>
                <a:spcPts val="0"/>
              </a:spcBef>
              <a:buClrTx/>
              <a:buSzTx/>
              <a:buFontTx/>
              <a:buNone/>
              <a:defRPr sz="2576">
                <a:solidFill>
                  <a:srgbClr val="333344"/>
                </a:solidFill>
                <a:latin typeface="Monaco"/>
                <a:ea typeface="Monaco"/>
                <a:cs typeface="Monaco"/>
                <a:sym typeface="Monaco"/>
              </a:defRPr>
            </a:pPr>
          </a:p>
        </p:txBody>
      </p:sp>
      <p:sp>
        <p:nvSpPr>
          <p:cNvPr id="258" name="Shape 25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2" name="Shape 262"/>
          <p:cNvSpPr/>
          <p:nvPr>
            <p:ph type="body" idx="13"/>
          </p:nvPr>
        </p:nvSpPr>
        <p:spPr>
          <a:prstGeom prst="rect">
            <a:avLst/>
          </a:prstGeom>
        </p:spPr>
        <p:txBody>
          <a:bodyPr/>
          <a:lstStyle/>
          <a:p>
            <a:pPr/>
            <a:r>
              <a:t>Create a blog with jekyll</a:t>
            </a:r>
          </a:p>
        </p:txBody>
      </p:sp>
      <p:sp>
        <p:nvSpPr>
          <p:cNvPr id="263" name="Shape 263"/>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64" name="Shape 264"/>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65" name="Shape 26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7" name="Shape 267"/>
          <p:cNvSpPr/>
          <p:nvPr>
            <p:ph type="body" idx="13"/>
          </p:nvPr>
        </p:nvSpPr>
        <p:spPr>
          <a:prstGeom prst="rect">
            <a:avLst/>
          </a:prstGeom>
        </p:spPr>
        <p:txBody>
          <a:bodyPr/>
          <a:lstStyle/>
          <a:p>
            <a:pPr/>
            <a:r>
              <a:t>Create a blog with jekyll</a:t>
            </a:r>
          </a:p>
        </p:txBody>
      </p:sp>
      <p:sp>
        <p:nvSpPr>
          <p:cNvPr id="268" name="Shape 268"/>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69" name="Shape 269"/>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defRPr i="1"/>
            </a:pPr>
            <a:r>
              <a:t>On command line:</a:t>
            </a:r>
          </a:p>
          <a:p>
            <a:pPr lvl="1">
              <a:defRPr i="1"/>
            </a:pPr>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70" name="Shape 27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1" name="github-screenshot.png"/>
          <p:cNvPicPr>
            <a:picLocks noChangeAspect="1"/>
          </p:cNvPicPr>
          <p:nvPr/>
        </p:nvPicPr>
        <p:blipFill>
          <a:blip r:embed="rId5">
            <a:extLst/>
          </a:blip>
          <a:stretch>
            <a:fillRect/>
          </a:stretch>
        </p:blipFill>
        <p:spPr>
          <a:xfrm>
            <a:off x="219504" y="2620862"/>
            <a:ext cx="12565792" cy="6449331"/>
          </a:xfrm>
          <a:prstGeom prst="rect">
            <a:avLst/>
          </a:prstGeom>
          <a:ln w="12700">
            <a:miter lim="400000"/>
          </a:ln>
        </p:spPr>
      </p:pic>
      <p:sp>
        <p:nvSpPr>
          <p:cNvPr id="272" name="Shape 272"/>
          <p:cNvSpPr/>
          <p:nvPr/>
        </p:nvSpPr>
        <p:spPr>
          <a:xfrm>
            <a:off x="11473205" y="2703561"/>
            <a:ext cx="1435461" cy="590977"/>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3" name="Shape 273"/>
          <p:cNvSpPr/>
          <p:nvPr/>
        </p:nvSpPr>
        <p:spPr>
          <a:xfrm>
            <a:off x="8281971" y="6425316"/>
            <a:ext cx="4479238" cy="1912595"/>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4" name="Shape 274"/>
          <p:cNvSpPr/>
          <p:nvPr/>
        </p:nvSpPr>
        <p:spPr>
          <a:xfrm>
            <a:off x="6573051" y="1097583"/>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1. Fork my repository at:</a:t>
            </a:r>
          </a:p>
          <a:p>
            <a:pPr algn="ctr">
              <a:lnSpc>
                <a:spcPct val="80000"/>
              </a:lnSpc>
              <a:spcBef>
                <a:spcPts val="0"/>
              </a:spcBef>
              <a:defRPr cap="all" sz="2800">
                <a:solidFill>
                  <a:srgbClr val="232323"/>
                </a:solidFill>
                <a:latin typeface="+mn-lt"/>
                <a:ea typeface="+mn-ea"/>
                <a:cs typeface="+mn-cs"/>
                <a:sym typeface="DIN Condensed"/>
              </a:defRPr>
            </a:pPr>
            <a:r>
              <a:rPr u="sng">
                <a:solidFill>
                  <a:schemeClr val="accent1"/>
                </a:solidFill>
                <a:hlinkClick r:id="rId3" invalidUrl="" action="" tgtFrame="" tooltip="" history="1" highlightClick="0" endSnd="0"/>
              </a:rPr>
              <a:t>https://github.com/M0nica/dactl</a:t>
            </a:r>
          </a:p>
        </p:txBody>
      </p:sp>
      <p:sp>
        <p:nvSpPr>
          <p:cNvPr id="275" name="Shape 275"/>
          <p:cNvSpPr/>
          <p:nvPr/>
        </p:nvSpPr>
        <p:spPr>
          <a:xfrm>
            <a:off x="3281264" y="6059225"/>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2. Navigate to the repository you just forked. Type ‘git clone’ in your terminal followed by this url. command should be ‘git clone </a:t>
            </a:r>
            <a:r>
              <a:rPr>
                <a:solidFill>
                  <a:schemeClr val="accent5">
                    <a:hueOff val="-234537"/>
                    <a:satOff val="-1108"/>
                    <a:lumOff val="-14796"/>
                  </a:schemeClr>
                </a:solidFill>
              </a:rPr>
              <a:t>url</a:t>
            </a:r>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1" name="Shape 171"/>
          <p:cNvSpPr/>
          <p:nvPr>
            <p:ph type="body" idx="13"/>
          </p:nvPr>
        </p:nvSpPr>
        <p:spPr>
          <a:prstGeom prst="rect">
            <a:avLst/>
          </a:prstGeom>
        </p:spPr>
        <p:txBody>
          <a:bodyPr/>
          <a:lstStyle/>
          <a:p>
            <a:pPr/>
            <a:r>
              <a:t>Create a blog with jekyll</a:t>
            </a:r>
          </a:p>
        </p:txBody>
      </p:sp>
      <p:sp>
        <p:nvSpPr>
          <p:cNvPr id="172" name="Shape 172"/>
          <p:cNvSpPr/>
          <p:nvPr>
            <p:ph type="title"/>
          </p:nvPr>
        </p:nvSpPr>
        <p:spPr>
          <a:prstGeom prst="rect">
            <a:avLst/>
          </a:prstGeom>
        </p:spPr>
        <p:txBody>
          <a:bodyPr/>
          <a:lstStyle>
            <a:lvl1pPr defTabSz="467359">
              <a:spcBef>
                <a:spcPts val="2200"/>
              </a:spcBef>
              <a:defRPr sz="4800"/>
            </a:lvl1pPr>
          </a:lstStyle>
          <a:p>
            <a:pPr/>
            <a:r>
              <a:t>about us!</a:t>
            </a:r>
          </a:p>
        </p:txBody>
      </p:sp>
      <p:sp>
        <p:nvSpPr>
          <p:cNvPr id="173" name="Shape 173"/>
          <p:cNvSpPr/>
          <p:nvPr>
            <p:ph type="body" idx="1"/>
          </p:nvPr>
        </p:nvSpPr>
        <p:spPr>
          <a:xfrm>
            <a:off x="406400" y="2749550"/>
            <a:ext cx="12192000" cy="6108700"/>
          </a:xfrm>
          <a:prstGeom prst="rect">
            <a:avLst/>
          </a:prstGeom>
        </p:spPr>
        <p:txBody>
          <a:bodyPr numCol="2" spcCol="609600"/>
          <a:lstStyle/>
          <a:p>
            <a:pPr marL="0" indent="0">
              <a:buClrTx/>
              <a:buSzTx/>
              <a:buFontTx/>
              <a:buNone/>
              <a:defRPr sz="3000"/>
            </a:pPr>
            <a:r>
              <a:rPr>
                <a:solidFill>
                  <a:schemeClr val="accent1"/>
                </a:solidFill>
              </a:rPr>
              <a:t>Monica Powell,</a:t>
            </a:r>
            <a:r>
              <a:t> long-time #CodeNewbie!  I currently lead e-mail marketing at Jopwell and periodically write for FreeCodeCamp, Hacker Noon and Code Like A Girl.</a:t>
            </a:r>
          </a:p>
          <a:p>
            <a:pPr marL="0" indent="0">
              <a:buClrTx/>
              <a:buSzTx/>
              <a:buFontTx/>
              <a:buNone/>
              <a:defRPr sz="3000"/>
            </a:pPr>
            <a:r>
              <a:t>👋🏾 Twitter: </a:t>
            </a:r>
            <a:r>
              <a:rPr u="sng">
                <a:solidFill>
                  <a:schemeClr val="accent1"/>
                </a:solidFill>
                <a:hlinkClick r:id="rId2" invalidUrl="" action="" tgtFrame="" tooltip="" history="1" highlightClick="0" endSnd="0"/>
              </a:rPr>
              <a:t>@waterproofheart</a:t>
            </a:r>
            <a:r>
              <a:t> </a:t>
            </a:r>
          </a:p>
          <a:p>
            <a:pPr marL="0" indent="0">
              <a:buClrTx/>
              <a:buSzTx/>
              <a:buFontTx/>
              <a:buNone/>
              <a:defRPr sz="3000"/>
            </a:pPr>
            <a:r>
              <a:t>🔗  </a:t>
            </a:r>
            <a:r>
              <a:rPr u="sng">
                <a:solidFill>
                  <a:schemeClr val="accent1"/>
                </a:solidFill>
                <a:hlinkClick r:id="rId3" invalidUrl="" action="" tgtFrame="" tooltip="" history="1" highlightClick="0" endSnd="0"/>
              </a:rPr>
              <a:t>www.aboutmonica.com/</a:t>
            </a:r>
          </a:p>
          <a:p>
            <a:pPr marL="0" indent="0">
              <a:buClrTx/>
              <a:buSzTx/>
              <a:buFontTx/>
              <a:buNone/>
              <a:defRPr sz="3000"/>
            </a:pPr>
            <a:r>
              <a:rPr>
                <a:solidFill>
                  <a:srgbClr val="34A5D8"/>
                </a:solidFill>
                <a:latin typeface="Avenir Next Demi Bold"/>
                <a:ea typeface="Avenir Next Demi Bold"/>
                <a:cs typeface="Avenir Next Demi Bold"/>
                <a:sym typeface="Avenir Next Demi Bold"/>
              </a:rPr>
              <a:t>Nia Murrell </a:t>
            </a:r>
            <a:r>
              <a:t> is a PLACEHOLDER TEXT. Remember to ask Nia for her bio.</a:t>
            </a:r>
          </a:p>
          <a:p>
            <a:pPr marL="0" indent="0">
              <a:buClrTx/>
              <a:buSzTx/>
              <a:buFontTx/>
              <a:buNone/>
              <a:defRPr sz="3000"/>
            </a:pPr>
            <a:r>
              <a:t>🔗 </a:t>
            </a:r>
            <a:r>
              <a:rPr u="sng">
                <a:solidFill>
                  <a:schemeClr val="accent1"/>
                </a:solidFill>
                <a:hlinkClick r:id="rId4" invalidUrl="" action="" tgtFrame="" tooltip="" history="1" highlightClick="0" endSnd="0"/>
              </a:rPr>
              <a:t>www.niamurrell.com/</a:t>
            </a:r>
          </a:p>
        </p:txBody>
      </p:sp>
      <p:sp>
        <p:nvSpPr>
          <p:cNvPr id="174" name="Shape 174"/>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Shape 175"/>
          <p:cNvSpPr/>
          <p:nvPr/>
        </p:nvSpPr>
        <p:spPr>
          <a:xfrm>
            <a:off x="6413500" y="4654550"/>
            <a:ext cx="1778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7" name="Shape 277"/>
          <p:cNvSpPr/>
          <p:nvPr>
            <p:ph type="body" idx="13"/>
          </p:nvPr>
        </p:nvSpPr>
        <p:spPr>
          <a:prstGeom prst="rect">
            <a:avLst/>
          </a:prstGeom>
        </p:spPr>
        <p:txBody>
          <a:bodyPr/>
          <a:lstStyle/>
          <a:p>
            <a:pPr/>
            <a:r>
              <a:t>Create a blog with jekyll</a:t>
            </a:r>
          </a:p>
        </p:txBody>
      </p:sp>
      <p:sp>
        <p:nvSpPr>
          <p:cNvPr id="278" name="Shape 278"/>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79" name="Shape 279"/>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80" name="Shape 28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2" name="Shape 282"/>
          <p:cNvSpPr/>
          <p:nvPr>
            <p:ph type="body" idx="13"/>
          </p:nvPr>
        </p:nvSpPr>
        <p:spPr>
          <a:prstGeom prst="rect">
            <a:avLst/>
          </a:prstGeom>
        </p:spPr>
        <p:txBody>
          <a:bodyPr/>
          <a:lstStyle/>
          <a:p>
            <a:pPr/>
            <a:r>
              <a:t>Create a blog with jekyll</a:t>
            </a:r>
          </a:p>
        </p:txBody>
      </p:sp>
      <p:sp>
        <p:nvSpPr>
          <p:cNvPr id="283" name="Shape 283"/>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84" name="Shape 284"/>
          <p:cNvSpPr/>
          <p:nvPr>
            <p:ph type="body" idx="1"/>
          </p:nvPr>
        </p:nvSpPr>
        <p:spPr>
          <a:xfrm>
            <a:off x="406400" y="2791177"/>
            <a:ext cx="12192000" cy="6108701"/>
          </a:xfrm>
          <a:prstGeom prst="rect">
            <a:avLst/>
          </a:prstGeom>
        </p:spPr>
        <p:txBody>
          <a:bodyPr numCol="2" spcCol="609600"/>
          <a:lstStyle/>
          <a:p>
            <a:pPr/>
            <a:r>
              <a:t>Install dependencies and then view Jekyll site  on local server with the following:</a:t>
            </a:r>
          </a:p>
          <a:p>
            <a:pPr marL="0" indent="0" defTabSz="457200">
              <a:spcBef>
                <a:spcPts val="0"/>
              </a:spcBef>
              <a:buClrTx/>
              <a:buSzTx/>
              <a:buFontTx/>
              <a:buNone/>
              <a:defRPr sz="2800">
                <a:solidFill>
                  <a:srgbClr val="333344"/>
                </a:solidFill>
                <a:latin typeface="Monaco"/>
                <a:ea typeface="Monaco"/>
                <a:cs typeface="Monaco"/>
                <a:sym typeface="Monaco"/>
              </a:defRPr>
            </a:pPr>
            <a:r>
              <a:t>$ cd dactl</a:t>
            </a:r>
          </a:p>
          <a:p>
            <a:pPr marL="0" indent="0" defTabSz="457200">
              <a:spcBef>
                <a:spcPts val="0"/>
              </a:spcBef>
              <a:buClrTx/>
              <a:buSzTx/>
              <a:buFontTx/>
              <a:buNone/>
              <a:defRPr sz="2800">
                <a:solidFill>
                  <a:srgbClr val="333344"/>
                </a:solidFill>
                <a:latin typeface="Monaco"/>
                <a:ea typeface="Monaco"/>
                <a:cs typeface="Monaco"/>
                <a:sym typeface="Monaco"/>
              </a:defRPr>
            </a:pPr>
            <a:r>
              <a:t>$ bundle install</a:t>
            </a:r>
          </a:p>
          <a:p>
            <a:pPr marL="0" indent="0" defTabSz="457200">
              <a:spcBef>
                <a:spcPts val="0"/>
              </a:spcBef>
              <a:buClrTx/>
              <a:buSzTx/>
              <a:buFontTx/>
              <a:buNone/>
              <a:defRPr sz="2800">
                <a:solidFill>
                  <a:srgbClr val="333344"/>
                </a:solidFill>
                <a:latin typeface="Monaco"/>
                <a:ea typeface="Monaco"/>
                <a:cs typeface="Monaco"/>
                <a:sym typeface="Monaco"/>
              </a:defRPr>
            </a:pPr>
            <a:r>
              <a:t>$ bundle exec jekyll serve</a:t>
            </a:r>
          </a:p>
        </p:txBody>
      </p:sp>
      <p:sp>
        <p:nvSpPr>
          <p:cNvPr id="285" name="Shape 28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jekyll-serve.png"/>
          <p:cNvPicPr>
            <a:picLocks noChangeAspect="1"/>
          </p:cNvPicPr>
          <p:nvPr/>
        </p:nvPicPr>
        <p:blipFill>
          <a:blip r:embed="rId2">
            <a:extLst/>
          </a:blip>
          <a:srcRect l="20" t="4313" r="20" b="0"/>
          <a:stretch>
            <a:fillRect/>
          </a:stretch>
        </p:blipFill>
        <p:spPr>
          <a:xfrm>
            <a:off x="6143019" y="2696647"/>
            <a:ext cx="6808358" cy="3725759"/>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8" name="Shape 288"/>
          <p:cNvSpPr/>
          <p:nvPr>
            <p:ph type="body" idx="13"/>
          </p:nvPr>
        </p:nvSpPr>
        <p:spPr>
          <a:prstGeom prst="rect">
            <a:avLst/>
          </a:prstGeom>
        </p:spPr>
        <p:txBody>
          <a:bodyPr/>
          <a:lstStyle/>
          <a:p>
            <a:pPr/>
            <a:r>
              <a:t>Create a blog with jekyll</a:t>
            </a:r>
          </a:p>
        </p:txBody>
      </p:sp>
      <p:sp>
        <p:nvSpPr>
          <p:cNvPr id="289" name="Shape 289"/>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90" name="Shape 290"/>
          <p:cNvSpPr/>
          <p:nvPr>
            <p:ph type="body" idx="1"/>
          </p:nvPr>
        </p:nvSpPr>
        <p:spPr>
          <a:xfrm>
            <a:off x="956170" y="2493385"/>
            <a:ext cx="12170132" cy="6523615"/>
          </a:xfrm>
          <a:prstGeom prst="rect">
            <a:avLst/>
          </a:prstGeom>
        </p:spPr>
        <p:txBody>
          <a:bodyPr/>
          <a:lstStyle/>
          <a:p>
            <a:pPr>
              <a:defRPr>
                <a:solidFill>
                  <a:srgbClr val="4F8F00"/>
                </a:solidFill>
                <a:latin typeface="Avenir Next Demi Bold"/>
                <a:ea typeface="Avenir Next Demi Bold"/>
                <a:cs typeface="Avenir Next Demi Bold"/>
                <a:sym typeface="Avenir Next Demi Bold"/>
              </a:defRPr>
            </a:pPr>
            <a:r>
              <a:t>Success!</a:t>
            </a:r>
            <a:r>
              <a:rPr>
                <a:solidFill>
                  <a:srgbClr val="B9BFC1"/>
                </a:solidFill>
              </a:rPr>
              <a:t> </a:t>
            </a:r>
            <a:r>
              <a:rPr>
                <a:solidFill>
                  <a:srgbClr val="838787"/>
                </a:solidFill>
                <a:latin typeface="Avenir Next Medium"/>
                <a:ea typeface="Avenir Next Medium"/>
                <a:cs typeface="Avenir Next Medium"/>
                <a:sym typeface="Avenir Next Medium"/>
              </a:rPr>
              <a:t>If you visit </a:t>
            </a:r>
            <a:r>
              <a:rPr u="sng">
                <a:solidFill>
                  <a:srgbClr val="838787"/>
                </a:solidFill>
                <a:latin typeface="Avenir Next Medium"/>
                <a:ea typeface="Avenir Next Medium"/>
                <a:cs typeface="Avenir Next Medium"/>
                <a:sym typeface="Avenir Next Medium"/>
                <a:hlinkClick r:id="rId2" invalidUrl="" action="" tgtFrame="" tooltip="" history="1" highlightClick="0" endSnd="0"/>
              </a:rPr>
              <a:t>http://127.0.0.1:4000/dactl/</a:t>
            </a:r>
            <a:r>
              <a:rPr>
                <a:solidFill>
                  <a:srgbClr val="838787"/>
                </a:solidFill>
                <a:latin typeface="Avenir Next Medium"/>
                <a:ea typeface="Avenir Next Medium"/>
                <a:cs typeface="Avenir Next Medium"/>
                <a:sym typeface="Avenir Next Medium"/>
              </a:rPr>
              <a:t> a page similar to this.</a:t>
            </a:r>
          </a:p>
        </p:txBody>
      </p:sp>
      <p:sp>
        <p:nvSpPr>
          <p:cNvPr id="291" name="Shape 29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2" name="Screen Shot 2018-04-07 at 3.10.44 PM.png"/>
          <p:cNvPicPr>
            <a:picLocks noChangeAspect="1"/>
          </p:cNvPicPr>
          <p:nvPr/>
        </p:nvPicPr>
        <p:blipFill>
          <a:blip r:embed="rId3">
            <a:extLst/>
          </a:blip>
          <a:stretch>
            <a:fillRect/>
          </a:stretch>
        </p:blipFill>
        <p:spPr>
          <a:xfrm>
            <a:off x="2765439" y="3809681"/>
            <a:ext cx="7789439" cy="5905483"/>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94" name="Confused The Simpsons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1929" y="-34709"/>
            <a:ext cx="13004801" cy="9753601"/>
          </a:xfrm>
          <a:prstGeom prst="rect">
            <a:avLst/>
          </a:prstGeom>
          <a:ln w="12700">
            <a:miter lim="400000"/>
          </a:ln>
        </p:spPr>
      </p:pic>
      <p:sp>
        <p:nvSpPr>
          <p:cNvPr id="295" name="Shape 295"/>
          <p:cNvSpPr/>
          <p:nvPr>
            <p:ph type="title"/>
          </p:nvPr>
        </p:nvSpPr>
        <p:spPr>
          <a:prstGeom prst="rect">
            <a:avLst/>
          </a:prstGeom>
        </p:spPr>
        <p:txBody>
          <a:bodyPr/>
          <a:lstStyle>
            <a:lvl1pPr>
              <a:defRPr>
                <a:solidFill>
                  <a:srgbClr val="FFFFFF"/>
                </a:solidFill>
              </a:defRPr>
            </a:lvl1pPr>
          </a:lstStyle>
          <a:p>
            <a:pPr/>
            <a:r>
              <a:t>editing posts in jekyll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94"/>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94"/>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7" name="Shape 297"/>
          <p:cNvSpPr/>
          <p:nvPr>
            <p:ph type="body" idx="13"/>
          </p:nvPr>
        </p:nvSpPr>
        <p:spPr>
          <a:prstGeom prst="rect">
            <a:avLst/>
          </a:prstGeom>
        </p:spPr>
        <p:txBody>
          <a:bodyPr/>
          <a:lstStyle/>
          <a:p>
            <a:pPr/>
            <a:r>
              <a:t>Create a blog with jekyll</a:t>
            </a:r>
          </a:p>
        </p:txBody>
      </p:sp>
      <p:sp>
        <p:nvSpPr>
          <p:cNvPr id="298" name="Shape 298"/>
          <p:cNvSpPr/>
          <p:nvPr>
            <p:ph type="title"/>
          </p:nvPr>
        </p:nvSpPr>
        <p:spPr>
          <a:prstGeom prst="rect">
            <a:avLst/>
          </a:prstGeom>
        </p:spPr>
        <p:txBody>
          <a:bodyPr/>
          <a:lstStyle>
            <a:lvl1pPr defTabSz="467359">
              <a:spcBef>
                <a:spcPts val="2200"/>
              </a:spcBef>
              <a:defRPr sz="4800"/>
            </a:lvl1pPr>
          </a:lstStyle>
          <a:p>
            <a:pPr/>
            <a:r>
              <a:t>Editing jekyll files</a:t>
            </a:r>
          </a:p>
        </p:txBody>
      </p:sp>
      <p:sp>
        <p:nvSpPr>
          <p:cNvPr id="299" name="Shape 299"/>
          <p:cNvSpPr/>
          <p:nvPr>
            <p:ph type="body" idx="1"/>
          </p:nvPr>
        </p:nvSpPr>
        <p:spPr>
          <a:xfrm>
            <a:off x="406400" y="2791177"/>
            <a:ext cx="12192000" cy="6108701"/>
          </a:xfrm>
          <a:prstGeom prst="rect">
            <a:avLst/>
          </a:prstGeom>
        </p:spPr>
        <p:txBody>
          <a:bodyPr/>
          <a:lstStyle/>
          <a:p>
            <a:pPr>
              <a:buChar char="‣"/>
            </a:pPr>
            <a:r>
              <a:t>We will primarily be editing various files that Jekyll converts into HTML and CSS for the final site. </a:t>
            </a:r>
          </a:p>
          <a:p>
            <a:pPr>
              <a:buChar char="‣"/>
              <a:defRPr>
                <a:solidFill>
                  <a:srgbClr val="FF9300"/>
                </a:solidFill>
              </a:defRPr>
            </a:pPr>
            <a:r>
              <a:t>Note that any files placed in the “_site” folder will be deleted/overridden when the website is generated. Therefore make sure you are placing your files in the correct folder. </a:t>
            </a:r>
          </a:p>
        </p:txBody>
      </p:sp>
      <p:sp>
        <p:nvSpPr>
          <p:cNvPr id="300" name="Shape 3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04" name="Shape 304"/>
          <p:cNvSpPr/>
          <p:nvPr>
            <p:ph type="body" idx="13"/>
          </p:nvPr>
        </p:nvSpPr>
        <p:spPr>
          <a:prstGeom prst="rect">
            <a:avLst/>
          </a:prstGeom>
        </p:spPr>
        <p:txBody>
          <a:bodyPr/>
          <a:lstStyle/>
          <a:p>
            <a:pPr/>
            <a:r>
              <a:t>Create a blog with jekyll</a:t>
            </a:r>
          </a:p>
        </p:txBody>
      </p:sp>
      <p:sp>
        <p:nvSpPr>
          <p:cNvPr id="305" name="Shape 305"/>
          <p:cNvSpPr/>
          <p:nvPr>
            <p:ph type="title"/>
          </p:nvPr>
        </p:nvSpPr>
        <p:spPr>
          <a:prstGeom prst="rect">
            <a:avLst/>
          </a:prstGeom>
        </p:spPr>
        <p:txBody>
          <a:bodyPr/>
          <a:lstStyle>
            <a:lvl1pPr defTabSz="467359">
              <a:spcBef>
                <a:spcPts val="2200"/>
              </a:spcBef>
              <a:defRPr sz="4800"/>
            </a:lvl1pPr>
          </a:lstStyle>
          <a:p>
            <a:pPr/>
            <a:r>
              <a:t>yamL</a:t>
            </a:r>
          </a:p>
        </p:txBody>
      </p:sp>
      <p:sp>
        <p:nvSpPr>
          <p:cNvPr id="306" name="Shape 306"/>
          <p:cNvSpPr/>
          <p:nvPr>
            <p:ph type="body" idx="1"/>
          </p:nvPr>
        </p:nvSpPr>
        <p:spPr>
          <a:xfrm>
            <a:off x="406400" y="2791177"/>
            <a:ext cx="12192000" cy="6108701"/>
          </a:xfrm>
          <a:prstGeom prst="rect">
            <a:avLst/>
          </a:prstGeom>
        </p:spPr>
        <p:txBody>
          <a:bodyPr/>
          <a:lstStyle/>
          <a:p>
            <a:pPr>
              <a:buChar char="‣"/>
            </a:pPr>
            <a:r>
              <a:t>YAML stands for Yet Another Markup Language. YAML was created to be easy for humans to write and computers to read.</a:t>
            </a:r>
          </a:p>
          <a:p>
            <a:pPr>
              <a:buChar char="‣"/>
            </a:pPr>
            <a:r>
              <a:t>YAML is used in Jekyll projects to define site-wide variables (in </a:t>
            </a:r>
            <a:r>
              <a:rPr>
                <a:latin typeface="Avenir Next Demi Bold"/>
                <a:ea typeface="Avenir Next Demi Bold"/>
                <a:cs typeface="Avenir Next Demi Bold"/>
                <a:sym typeface="Avenir Next Demi Bold"/>
              </a:rPr>
              <a:t>_config.yml</a:t>
            </a:r>
            <a:r>
              <a:t>) and to tell Jekyll how to process various pages (in </a:t>
            </a:r>
            <a:r>
              <a:rPr>
                <a:latin typeface="Avenir Next Demi Bold"/>
                <a:ea typeface="Avenir Next Demi Bold"/>
                <a:cs typeface="Avenir Next Demi Bold"/>
                <a:sym typeface="Avenir Next Demi Bold"/>
              </a:rPr>
              <a:t>front matter</a:t>
            </a:r>
            <a:r>
              <a:t> of posts). </a:t>
            </a:r>
          </a:p>
        </p:txBody>
      </p:sp>
      <p:sp>
        <p:nvSpPr>
          <p:cNvPr id="307" name="Shape 30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1" name="Shape 311"/>
          <p:cNvSpPr/>
          <p:nvPr>
            <p:ph type="body" idx="13"/>
          </p:nvPr>
        </p:nvSpPr>
        <p:spPr>
          <a:prstGeom prst="rect">
            <a:avLst/>
          </a:prstGeom>
        </p:spPr>
        <p:txBody>
          <a:bodyPr/>
          <a:lstStyle/>
          <a:p>
            <a:pPr/>
            <a:r>
              <a:t>Create a blog with jekyll</a:t>
            </a:r>
          </a:p>
        </p:txBody>
      </p:sp>
      <p:sp>
        <p:nvSpPr>
          <p:cNvPr id="312" name="Shape 312"/>
          <p:cNvSpPr/>
          <p:nvPr>
            <p:ph type="title"/>
          </p:nvPr>
        </p:nvSpPr>
        <p:spPr>
          <a:prstGeom prst="rect">
            <a:avLst/>
          </a:prstGeom>
        </p:spPr>
        <p:txBody>
          <a:bodyPr/>
          <a:lstStyle>
            <a:lvl1pPr defTabSz="467359">
              <a:spcBef>
                <a:spcPts val="2200"/>
              </a:spcBef>
              <a:defRPr sz="4800"/>
            </a:lvl1pPr>
          </a:lstStyle>
          <a:p>
            <a:pPr/>
            <a:r>
              <a:t>yamL _Config.yml</a:t>
            </a:r>
          </a:p>
        </p:txBody>
      </p:sp>
      <p:sp>
        <p:nvSpPr>
          <p:cNvPr id="313" name="Shape 313"/>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at least 3 site-wide variables including title, description, and anything else you want to update in the _config.YML file.</a:t>
            </a:r>
          </a:p>
        </p:txBody>
      </p:sp>
      <p:sp>
        <p:nvSpPr>
          <p:cNvPr id="314" name="Shape 31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8" name="Shape 318"/>
          <p:cNvSpPr/>
          <p:nvPr>
            <p:ph type="body" idx="13"/>
          </p:nvPr>
        </p:nvSpPr>
        <p:spPr>
          <a:prstGeom prst="rect">
            <a:avLst/>
          </a:prstGeom>
        </p:spPr>
        <p:txBody>
          <a:bodyPr/>
          <a:lstStyle/>
          <a:p>
            <a:pPr/>
            <a:r>
              <a:t>Create a blog with jekyll</a:t>
            </a:r>
          </a:p>
        </p:txBody>
      </p:sp>
      <p:sp>
        <p:nvSpPr>
          <p:cNvPr id="319" name="Shape 319"/>
          <p:cNvSpPr/>
          <p:nvPr>
            <p:ph type="title"/>
          </p:nvPr>
        </p:nvSpPr>
        <p:spPr>
          <a:prstGeom prst="rect">
            <a:avLst/>
          </a:prstGeom>
        </p:spPr>
        <p:txBody>
          <a:bodyPr/>
          <a:lstStyle>
            <a:lvl1pPr defTabSz="467359">
              <a:spcBef>
                <a:spcPts val="2200"/>
              </a:spcBef>
              <a:defRPr sz="4800"/>
            </a:lvl1pPr>
          </a:lstStyle>
          <a:p>
            <a:pPr/>
            <a:r>
              <a:t>yamL _Config.yml</a:t>
            </a:r>
          </a:p>
        </p:txBody>
      </p:sp>
      <p:sp>
        <p:nvSpPr>
          <p:cNvPr id="320" name="Shape 320"/>
          <p:cNvSpPr/>
          <p:nvPr>
            <p:ph type="body" idx="1"/>
          </p:nvPr>
        </p:nvSpPr>
        <p:spPr>
          <a:xfrm>
            <a:off x="406400" y="2791177"/>
            <a:ext cx="12192000" cy="6108701"/>
          </a:xfrm>
          <a:prstGeom prst="rect">
            <a:avLst/>
          </a:prstGeom>
        </p:spPr>
        <p:txBody>
          <a:bodyPr/>
          <a:lstStyle/>
          <a:p>
            <a:pPr marL="0" indent="0" defTabSz="420624">
              <a:spcBef>
                <a:spcPts val="2000"/>
              </a:spcBef>
              <a:buClrTx/>
              <a:buSzTx/>
              <a:buFontTx/>
              <a:buNone/>
              <a:defRPr sz="2448"/>
            </a:pPr>
            <a:r>
              <a:t>title: The title of your website, as you want it to appear in the header of the webpage.</a:t>
            </a:r>
          </a:p>
          <a:p>
            <a:pPr marL="0" indent="0" defTabSz="420624">
              <a:spcBef>
                <a:spcPts val="2000"/>
              </a:spcBef>
              <a:buClrTx/>
              <a:buSzTx/>
              <a:buFontTx/>
              <a:buNone/>
              <a:defRPr sz="2448"/>
            </a:pPr>
            <a:r>
              <a:t>email: Your email address.</a:t>
            </a:r>
          </a:p>
          <a:p>
            <a:pPr marL="0" indent="0" defTabSz="420624">
              <a:spcBef>
                <a:spcPts val="2000"/>
              </a:spcBef>
              <a:buClrTx/>
              <a:buSzTx/>
              <a:buFontTx/>
              <a:buNone/>
              <a:defRPr sz="2448"/>
            </a:pPr>
            <a:r>
              <a:t>description: A description of your website that will be used in search engine results and the site’s RSS feed.</a:t>
            </a:r>
          </a:p>
          <a:p>
            <a:pPr marL="0" indent="0" defTabSz="420624">
              <a:spcBef>
                <a:spcPts val="2000"/>
              </a:spcBef>
              <a:buClrTx/>
              <a:buSzTx/>
              <a:buFontTx/>
              <a:buNone/>
              <a:defRPr sz="2448"/>
            </a:pPr>
            <a:r>
              <a:t>baseurl: Fill in the quotation marks with a forward slash followed by the name of your website folder (e.g. “/JekyllDemo”) to help locate the site at the correct URL.</a:t>
            </a:r>
          </a:p>
          <a:p>
            <a:pPr marL="0" indent="0" defTabSz="420624">
              <a:spcBef>
                <a:spcPts val="2000"/>
              </a:spcBef>
              <a:buClrTx/>
              <a:buSzTx/>
              <a:buFontTx/>
              <a:buNone/>
              <a:defRPr sz="2448"/>
            </a:pPr>
            <a:r>
              <a:t>author:</a:t>
            </a:r>
          </a:p>
          <a:p>
            <a:pPr marL="0" indent="0" defTabSz="420624">
              <a:spcBef>
                <a:spcPts val="2000"/>
              </a:spcBef>
              <a:buClrTx/>
              <a:buSzTx/>
              <a:buFontTx/>
              <a:buNone/>
              <a:defRPr sz="2448"/>
            </a:pPr>
            <a:r>
              <a:t>fullname: Your full name</a:t>
            </a:r>
          </a:p>
          <a:p>
            <a:pPr marL="0" indent="0" defTabSz="420624">
              <a:spcBef>
                <a:spcPts val="2000"/>
              </a:spcBef>
              <a:buClrTx/>
              <a:buSzTx/>
              <a:buFontTx/>
              <a:buNone/>
              <a:defRPr sz="2448"/>
            </a:pPr>
            <a:r>
              <a:t>twitter: Your Twitter username (do not include @ symbol).</a:t>
            </a:r>
          </a:p>
          <a:p>
            <a:pPr marL="0" indent="0" defTabSz="420624">
              <a:spcBef>
                <a:spcPts val="2000"/>
              </a:spcBef>
              <a:buClrTx/>
              <a:buSzTx/>
              <a:buFontTx/>
              <a:buNone/>
              <a:defRPr sz="2448"/>
            </a:pPr>
            <a:r>
              <a:t>github: Your GitHub username.</a:t>
            </a:r>
          </a:p>
        </p:txBody>
      </p:sp>
      <p:sp>
        <p:nvSpPr>
          <p:cNvPr id="321" name="Shape 3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5" name="Shape 325"/>
          <p:cNvSpPr/>
          <p:nvPr>
            <p:ph type="body" idx="13"/>
          </p:nvPr>
        </p:nvSpPr>
        <p:spPr>
          <a:prstGeom prst="rect">
            <a:avLst/>
          </a:prstGeom>
        </p:spPr>
        <p:txBody>
          <a:bodyPr/>
          <a:lstStyle/>
          <a:p>
            <a:pPr/>
            <a:r>
              <a:t>Create a blog with jekyll</a:t>
            </a:r>
          </a:p>
        </p:txBody>
      </p:sp>
      <p:sp>
        <p:nvSpPr>
          <p:cNvPr id="326" name="Shape 326"/>
          <p:cNvSpPr/>
          <p:nvPr>
            <p:ph type="title"/>
          </p:nvPr>
        </p:nvSpPr>
        <p:spPr>
          <a:prstGeom prst="rect">
            <a:avLst/>
          </a:prstGeom>
        </p:spPr>
        <p:txBody>
          <a:bodyPr/>
          <a:lstStyle>
            <a:lvl1pPr defTabSz="467359">
              <a:spcBef>
                <a:spcPts val="2200"/>
              </a:spcBef>
              <a:defRPr sz="4800"/>
            </a:lvl1pPr>
          </a:lstStyle>
          <a:p>
            <a:pPr/>
            <a:r>
              <a:t>yamL _Config.yml</a:t>
            </a:r>
          </a:p>
        </p:txBody>
      </p:sp>
      <p:sp>
        <p:nvSpPr>
          <p:cNvPr id="327" name="Shape 327"/>
          <p:cNvSpPr/>
          <p:nvPr>
            <p:ph type="body" idx="1"/>
          </p:nvPr>
        </p:nvSpPr>
        <p:spPr>
          <a:xfrm>
            <a:off x="406400" y="2791177"/>
            <a:ext cx="12192000" cy="6108701"/>
          </a:xfrm>
          <a:prstGeom prst="rect">
            <a:avLst/>
          </a:prstGeom>
        </p:spPr>
        <p:txBody>
          <a:bodyPr/>
          <a:lstStyle/>
          <a:p>
            <a:pPr marL="0" indent="0">
              <a:buClrTx/>
              <a:buSzTx/>
              <a:buFontTx/>
              <a:buNone/>
            </a:pPr>
            <a:r>
              <a:t>Let’s make changes to the site in the _config.YML and view them by restarting our server.</a:t>
            </a:r>
          </a:p>
          <a:p>
            <a:pPr marL="0" indent="0">
              <a:buClrTx/>
              <a:buSzTx/>
              <a:buFontTx/>
              <a:buNone/>
            </a:pPr>
            <a:r>
              <a:t>In the terminal:</a:t>
            </a:r>
          </a:p>
          <a:p>
            <a:pPr lvl="1" marL="0" indent="228600">
              <a:buClrTx/>
              <a:buSzTx/>
              <a:buFontTx/>
              <a:buNone/>
            </a:pPr>
            <a:r>
              <a:t>ctrl + C (to stop the server if it is running)</a:t>
            </a:r>
          </a:p>
          <a:p>
            <a:pPr lvl="1" marL="0" indent="228600">
              <a:buClrTx/>
              <a:buSzTx/>
              <a:buFontTx/>
              <a:buNone/>
            </a:pPr>
            <a:r>
              <a:t>bundle exec jekyll serve</a:t>
            </a:r>
          </a:p>
        </p:txBody>
      </p:sp>
      <p:sp>
        <p:nvSpPr>
          <p:cNvPr id="328" name="Shape 32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9" name="restart-server.png"/>
          <p:cNvPicPr>
            <a:picLocks noChangeAspect="1"/>
          </p:cNvPicPr>
          <p:nvPr/>
        </p:nvPicPr>
        <p:blipFill>
          <a:blip r:embed="rId3">
            <a:extLst/>
          </a:blip>
          <a:stretch>
            <a:fillRect/>
          </a:stretch>
        </p:blipFill>
        <p:spPr>
          <a:xfrm>
            <a:off x="0" y="5131966"/>
            <a:ext cx="13004801" cy="4930393"/>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33" name="Shape 333"/>
          <p:cNvSpPr/>
          <p:nvPr>
            <p:ph type="body" idx="13"/>
          </p:nvPr>
        </p:nvSpPr>
        <p:spPr>
          <a:prstGeom prst="rect">
            <a:avLst/>
          </a:prstGeom>
        </p:spPr>
        <p:txBody>
          <a:bodyPr/>
          <a:lstStyle/>
          <a:p>
            <a:pPr/>
            <a:r>
              <a:t>Create a blog with jekyll</a:t>
            </a:r>
          </a:p>
        </p:txBody>
      </p:sp>
      <p:sp>
        <p:nvSpPr>
          <p:cNvPr id="334" name="Shape 334"/>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35" name="Shape 335"/>
          <p:cNvSpPr/>
          <p:nvPr>
            <p:ph type="body" idx="1"/>
          </p:nvPr>
        </p:nvSpPr>
        <p:spPr>
          <a:xfrm>
            <a:off x="406400" y="2791177"/>
            <a:ext cx="12192000" cy="6108701"/>
          </a:xfrm>
          <a:prstGeom prst="rect">
            <a:avLst/>
          </a:prstGeom>
        </p:spPr>
        <p:txBody>
          <a:bodyPr/>
          <a:lstStyle/>
          <a:p>
            <a:pPr>
              <a:buChar char="‣"/>
            </a:pPr>
            <a:r>
              <a:t>_config.yml provides basic settings information about your site, such as the site’s title and additional possibilities we won’t cover here, like how to structure links to posts (e.g. should they follow the pattern MySite.com/year/month/day/post-title?).</a:t>
            </a:r>
          </a:p>
          <a:p>
            <a:pPr>
              <a:buChar char="‣"/>
            </a:pPr>
            <a:r>
              <a:t>_includes folder has files that get included on all or certain pages (e.g. code to make the header contain your site title and main menu on every page of the site)</a:t>
            </a:r>
          </a:p>
        </p:txBody>
      </p:sp>
      <p:sp>
        <p:nvSpPr>
          <p:cNvPr id="336" name="Shape 33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Shape 337"/>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7" name="Shape 177"/>
          <p:cNvSpPr/>
          <p:nvPr>
            <p:ph type="title"/>
          </p:nvPr>
        </p:nvSpPr>
        <p:spPr>
          <a:xfrm>
            <a:off x="406400" y="2616200"/>
            <a:ext cx="12192000" cy="4521200"/>
          </a:xfrm>
          <a:prstGeom prst="rect">
            <a:avLst/>
          </a:prstGeom>
        </p:spPr>
        <p:txBody>
          <a:bodyPr/>
          <a:lstStyle/>
          <a:p>
            <a:pPr defTabSz="397256">
              <a:defRPr sz="11560"/>
            </a:pPr>
            <a:r>
              <a:t>Today we will create a static blog using </a:t>
            </a:r>
            <a:r>
              <a:rPr>
                <a:solidFill>
                  <a:srgbClr val="011993"/>
                </a:solidFill>
              </a:rPr>
              <a:t>Jekyll</a:t>
            </a:r>
            <a:r>
              <a: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1" name="Shape 341"/>
          <p:cNvSpPr/>
          <p:nvPr>
            <p:ph type="body" idx="13"/>
          </p:nvPr>
        </p:nvSpPr>
        <p:spPr>
          <a:prstGeom prst="rect">
            <a:avLst/>
          </a:prstGeom>
        </p:spPr>
        <p:txBody>
          <a:bodyPr/>
          <a:lstStyle/>
          <a:p>
            <a:pPr/>
            <a:r>
              <a:t>Create a blog with jekyll</a:t>
            </a:r>
          </a:p>
        </p:txBody>
      </p:sp>
      <p:sp>
        <p:nvSpPr>
          <p:cNvPr id="342" name="Shape 342"/>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43" name="Shape 343"/>
          <p:cNvSpPr/>
          <p:nvPr>
            <p:ph type="body" idx="1"/>
          </p:nvPr>
        </p:nvSpPr>
        <p:spPr>
          <a:xfrm>
            <a:off x="406400" y="2791177"/>
            <a:ext cx="12192000" cy="6108701"/>
          </a:xfrm>
          <a:prstGeom prst="rect">
            <a:avLst/>
          </a:prstGeom>
        </p:spPr>
        <p:txBody>
          <a:bodyPr/>
          <a:lstStyle/>
          <a:p>
            <a:pPr>
              <a:buChar char="‣"/>
            </a:pPr>
            <a:r>
              <a:t>_layouts folder contains code that controls how the pages on your site look (default.html), as well as customizations of that code to further style blog posts (post.html) and pages (page.html)</a:t>
            </a:r>
          </a:p>
          <a:p>
            <a:pPr>
              <a:buChar char="‣"/>
            </a:pPr>
            <a:r>
              <a:t>_posts folder holds the individual files that each represent a blog post on your website. Adding a new post to this folder will make a new blog post appear on your website, in reverse chronological order (newest post to oldest).</a:t>
            </a:r>
          </a:p>
        </p:txBody>
      </p:sp>
      <p:sp>
        <p:nvSpPr>
          <p:cNvPr id="344" name="Shape 34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Shape 345"/>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9" name="Shape 349"/>
          <p:cNvSpPr/>
          <p:nvPr>
            <p:ph type="body" idx="13"/>
          </p:nvPr>
        </p:nvSpPr>
        <p:spPr>
          <a:prstGeom prst="rect">
            <a:avLst/>
          </a:prstGeom>
        </p:spPr>
        <p:txBody>
          <a:bodyPr/>
          <a:lstStyle/>
          <a:p>
            <a:pPr/>
            <a:r>
              <a:t>Create a blog with jekyll</a:t>
            </a:r>
          </a:p>
        </p:txBody>
      </p:sp>
      <p:sp>
        <p:nvSpPr>
          <p:cNvPr id="350" name="Shape 350"/>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51" name="Shape 351"/>
          <p:cNvSpPr/>
          <p:nvPr>
            <p:ph type="body" idx="1"/>
          </p:nvPr>
        </p:nvSpPr>
        <p:spPr>
          <a:xfrm>
            <a:off x="406400" y="2791177"/>
            <a:ext cx="12192000" cy="6108701"/>
          </a:xfrm>
          <a:prstGeom prst="rect">
            <a:avLst/>
          </a:prstGeom>
        </p:spPr>
        <p:txBody>
          <a:bodyPr/>
          <a:lstStyle/>
          <a:p>
            <a:pPr>
              <a:buChar char="‣"/>
            </a:pPr>
            <a:r>
              <a:t>_sass folder holds SCSS files that control the visual design of the site</a:t>
            </a:r>
          </a:p>
          <a:p>
            <a:pPr>
              <a:buChar char="‣"/>
            </a:pPr>
            <a:r>
              <a:t>_site folder is where the HTML pages that appear on the web are generated and stored (e.g. you’ll write and save posts as Markdown files, but Jekyll will convert these to HTML for display in a web browser)</a:t>
            </a:r>
          </a:p>
        </p:txBody>
      </p:sp>
      <p:sp>
        <p:nvSpPr>
          <p:cNvPr id="352" name="Shape 35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Shape 353"/>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7" name="Shape 357"/>
          <p:cNvSpPr/>
          <p:nvPr>
            <p:ph type="body" idx="13"/>
          </p:nvPr>
        </p:nvSpPr>
        <p:spPr>
          <a:prstGeom prst="rect">
            <a:avLst/>
          </a:prstGeom>
        </p:spPr>
        <p:txBody>
          <a:bodyPr/>
          <a:lstStyle/>
          <a:p>
            <a:pPr/>
            <a:r>
              <a:t>Create a blog with jekyll</a:t>
            </a:r>
          </a:p>
        </p:txBody>
      </p:sp>
      <p:sp>
        <p:nvSpPr>
          <p:cNvPr id="358" name="Shape 358"/>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59" name="Shape 359"/>
          <p:cNvSpPr/>
          <p:nvPr>
            <p:ph type="body" idx="1"/>
          </p:nvPr>
        </p:nvSpPr>
        <p:spPr>
          <a:xfrm>
            <a:off x="406400" y="2791177"/>
            <a:ext cx="12192000" cy="6108701"/>
          </a:xfrm>
          <a:prstGeom prst="rect">
            <a:avLst/>
          </a:prstGeom>
        </p:spPr>
        <p:txBody>
          <a:bodyPr/>
          <a:lstStyle/>
          <a:p>
            <a:pPr>
              <a:buChar char="‣"/>
            </a:pPr>
            <a:r>
              <a:t>index.html is where the layout of the homepage is defined</a:t>
            </a:r>
          </a:p>
          <a:p>
            <a:pPr>
              <a:buChar char="‣"/>
            </a:pPr>
            <a:r>
              <a:t>about.md is an example of a Jekyll page. It’s already linked in the header of your website, and you can customize its text by opening and writing in that file. </a:t>
            </a:r>
          </a:p>
          <a:p>
            <a:pPr>
              <a:buChar char="‣"/>
            </a:pPr>
            <a:r>
              <a:t>css folder holds CSS converted from SCSS that controls the visual design of the site</a:t>
            </a:r>
          </a:p>
        </p:txBody>
      </p:sp>
      <p:sp>
        <p:nvSpPr>
          <p:cNvPr id="360" name="Shape 36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1" name="Shape 361"/>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65" name="Shape 365"/>
          <p:cNvSpPr/>
          <p:nvPr>
            <p:ph type="body" idx="13"/>
          </p:nvPr>
        </p:nvSpPr>
        <p:spPr>
          <a:prstGeom prst="rect">
            <a:avLst/>
          </a:prstGeom>
        </p:spPr>
        <p:txBody>
          <a:bodyPr/>
          <a:lstStyle/>
          <a:p>
            <a:pPr/>
            <a:r>
              <a:t>Create a blog with jekyll</a:t>
            </a:r>
          </a:p>
        </p:txBody>
      </p:sp>
      <p:sp>
        <p:nvSpPr>
          <p:cNvPr id="366" name="Shape 366"/>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67" name="Shape 367"/>
          <p:cNvSpPr/>
          <p:nvPr>
            <p:ph type="body" idx="1"/>
          </p:nvPr>
        </p:nvSpPr>
        <p:spPr>
          <a:xfrm>
            <a:off x="406400" y="2791177"/>
            <a:ext cx="12192000" cy="6108701"/>
          </a:xfrm>
          <a:prstGeom prst="rect">
            <a:avLst/>
          </a:prstGeom>
        </p:spPr>
        <p:txBody>
          <a:bodyPr/>
          <a:lstStyle/>
          <a:p>
            <a:pPr>
              <a:buChar char="‣"/>
            </a:pPr>
            <a:r>
              <a:t>feed.xml lets people follow the RSS feed of your blog posts</a:t>
            </a:r>
          </a:p>
          <a:p>
            <a:pPr>
              <a:buChar char="‣"/>
            </a:pPr>
            <a:r>
              <a:t>index.html controls the structuring of content on your site’s homepage</a:t>
            </a:r>
          </a:p>
        </p:txBody>
      </p:sp>
      <p:sp>
        <p:nvSpPr>
          <p:cNvPr id="368" name="Shape 36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Shape 369"/>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73" name="writing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81340" y="-1"/>
            <a:ext cx="17339733" cy="9753601"/>
          </a:xfrm>
          <a:prstGeom prst="rect">
            <a:avLst/>
          </a:prstGeom>
          <a:ln w="12700">
            <a:miter lim="400000"/>
          </a:ln>
        </p:spPr>
      </p:pic>
      <p:sp>
        <p:nvSpPr>
          <p:cNvPr id="374" name="Shape 374"/>
          <p:cNvSpPr/>
          <p:nvPr/>
        </p:nvSpPr>
        <p:spPr>
          <a:xfrm>
            <a:off x="-13803" y="-80305"/>
            <a:ext cx="13032407" cy="13032407"/>
          </a:xfrm>
          <a:prstGeom prst="rect">
            <a:avLst/>
          </a:prstGeom>
          <a:solidFill>
            <a:srgbClr val="FFFFFF">
              <a:alpha val="47396"/>
            </a:srgbClr>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75" name="Shape 375"/>
          <p:cNvSpPr/>
          <p:nvPr>
            <p:ph type="title"/>
          </p:nvPr>
        </p:nvSpPr>
        <p:spPr>
          <a:prstGeom prst="rect">
            <a:avLst/>
          </a:prstGeom>
        </p:spPr>
        <p:txBody>
          <a:bodyPr/>
          <a:lstStyle>
            <a:lvl1pPr>
              <a:defRPr>
                <a:solidFill>
                  <a:srgbClr val="34A5DB"/>
                </a:solidFill>
              </a:defRPr>
            </a:lvl1pPr>
          </a:lstStyle>
          <a:p>
            <a:pPr/>
            <a:r>
              <a:t>Write first blog post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720000" fill="hold"/>
                                        <p:tgtEl>
                                          <p:spTgt spid="37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73"/>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77" name="Shape 377"/>
          <p:cNvSpPr/>
          <p:nvPr>
            <p:ph type="body" idx="13"/>
          </p:nvPr>
        </p:nvSpPr>
        <p:spPr>
          <a:prstGeom prst="rect">
            <a:avLst/>
          </a:prstGeom>
        </p:spPr>
        <p:txBody>
          <a:bodyPr/>
          <a:lstStyle/>
          <a:p>
            <a:pPr/>
            <a:r>
              <a:t>Create a blog with jekyll</a:t>
            </a:r>
          </a:p>
        </p:txBody>
      </p:sp>
      <p:sp>
        <p:nvSpPr>
          <p:cNvPr id="378" name="Shape 378"/>
          <p:cNvSpPr/>
          <p:nvPr>
            <p:ph type="title"/>
          </p:nvPr>
        </p:nvSpPr>
        <p:spPr>
          <a:prstGeom prst="rect">
            <a:avLst/>
          </a:prstGeom>
        </p:spPr>
        <p:txBody>
          <a:bodyPr/>
          <a:lstStyle>
            <a:lvl1pPr defTabSz="467359">
              <a:spcBef>
                <a:spcPts val="2200"/>
              </a:spcBef>
              <a:defRPr sz="4800"/>
            </a:lvl1pPr>
          </a:lstStyle>
          <a:p>
            <a:pPr/>
            <a:r>
              <a:t>WRITE FIRST BLOG POST</a:t>
            </a:r>
          </a:p>
        </p:txBody>
      </p:sp>
      <p:sp>
        <p:nvSpPr>
          <p:cNvPr id="379" name="Shape 379"/>
          <p:cNvSpPr/>
          <p:nvPr>
            <p:ph type="body" idx="1"/>
          </p:nvPr>
        </p:nvSpPr>
        <p:spPr>
          <a:xfrm>
            <a:off x="406400" y="2791177"/>
            <a:ext cx="12192000" cy="6108701"/>
          </a:xfrm>
          <a:prstGeom prst="rect">
            <a:avLst/>
          </a:prstGeom>
        </p:spPr>
        <p:txBody>
          <a:bodyPr/>
          <a:lstStyle/>
          <a:p>
            <a:pPr marL="417830" indent="-417830" defTabSz="549148">
              <a:spcBef>
                <a:spcPts val="2600"/>
              </a:spcBef>
              <a:buChar char="‣"/>
              <a:defRPr sz="3196"/>
            </a:pPr>
            <a:r>
              <a:t>C</a:t>
            </a:r>
            <a:r>
              <a:rPr>
                <a:latin typeface="Avenir Next Demi Bold"/>
                <a:ea typeface="Avenir Next Demi Bold"/>
                <a:cs typeface="Avenir Next Demi Bold"/>
                <a:sym typeface="Avenir Next Demi Bold"/>
              </a:rPr>
              <a:t>reate a file in the _posts directory.</a:t>
            </a:r>
            <a:endParaRPr>
              <a:latin typeface="Avenir Next Demi Bold"/>
              <a:ea typeface="Avenir Next Demi Bold"/>
              <a:cs typeface="Avenir Next Demi Bold"/>
              <a:sym typeface="Avenir Next Demi Bold"/>
            </a:endParaRPr>
          </a:p>
          <a:p>
            <a:pPr marL="417830" indent="-417830" defTabSz="549148">
              <a:spcBef>
                <a:spcPts val="2600"/>
              </a:spcBef>
              <a:buChar char="‣"/>
              <a:defRPr sz="3196"/>
            </a:pPr>
            <a:r>
              <a:rPr>
                <a:latin typeface="Avenir Next Demi Bold"/>
                <a:ea typeface="Avenir Next Demi Bold"/>
                <a:cs typeface="Avenir Next Demi Bold"/>
                <a:sym typeface="Avenir Next Demi Bold"/>
              </a:rPr>
              <a:t>“How you name files in this folder is important. Jekyll requires blog post files to be named according to the following format:</a:t>
            </a:r>
            <a:endParaRPr>
              <a:latin typeface="Avenir Next Demi Bold"/>
              <a:ea typeface="Avenir Next Demi Bold"/>
              <a:cs typeface="Avenir Next Demi Bold"/>
              <a:sym typeface="Avenir Next Demi Bold"/>
            </a:endParaRPr>
          </a:p>
          <a:p>
            <a:pPr lvl="1" marL="835660" indent="-417830" defTabSz="549148">
              <a:spcBef>
                <a:spcPts val="2600"/>
              </a:spcBef>
              <a:buChar char="‣"/>
              <a:defRPr sz="3196">
                <a:latin typeface="Avenir Next Demi Bold"/>
                <a:ea typeface="Avenir Next Demi Bold"/>
                <a:cs typeface="Avenir Next Demi Bold"/>
                <a:sym typeface="Avenir Next Demi Bold"/>
              </a:defRPr>
            </a:pPr>
            <a:r>
              <a:t>YEAR-MONTH-DAY-title.MARKUP</a:t>
            </a:r>
          </a:p>
          <a:p>
            <a:pPr marL="417830" indent="-417830" defTabSz="549148">
              <a:spcBef>
                <a:spcPts val="2600"/>
              </a:spcBef>
              <a:buChar char="‣"/>
              <a:defRPr sz="3196">
                <a:latin typeface="Avenir Next Demi Bold"/>
                <a:ea typeface="Avenir Next Demi Bold"/>
                <a:cs typeface="Avenir Next Demi Bold"/>
                <a:sym typeface="Avenir Next Demi Bold"/>
              </a:defRPr>
            </a:pPr>
            <a:r>
              <a:t>The following are examples of valid post filenames:</a:t>
            </a:r>
          </a:p>
          <a:p>
            <a:pPr lvl="1" marL="835660" indent="-417830" defTabSz="549148">
              <a:spcBef>
                <a:spcPts val="2600"/>
              </a:spcBef>
              <a:buChar char="‣"/>
              <a:defRPr sz="3196">
                <a:latin typeface="Avenir Next Demi Bold"/>
                <a:ea typeface="Avenir Next Demi Bold"/>
                <a:cs typeface="Avenir Next Demi Bold"/>
                <a:sym typeface="Avenir Next Demi Bold"/>
              </a:defRPr>
            </a:pPr>
            <a:r>
              <a:t>2018-05-04-code-land—is-awesome.md</a:t>
            </a:r>
          </a:p>
          <a:p>
            <a:pPr lvl="1" marL="835660" indent="-417830" defTabSz="549148">
              <a:spcBef>
                <a:spcPts val="2600"/>
              </a:spcBef>
              <a:buChar char="‣"/>
              <a:defRPr sz="3196">
                <a:latin typeface="Avenir Next Demi Bold"/>
                <a:ea typeface="Avenir Next Demi Bold"/>
                <a:cs typeface="Avenir Next Demi Bold"/>
                <a:sym typeface="Avenir Next Demi Bold"/>
              </a:defRPr>
            </a:pPr>
            <a:r>
              <a:t>2018-01-01-hello-world.md</a:t>
            </a:r>
          </a:p>
        </p:txBody>
      </p:sp>
      <p:sp>
        <p:nvSpPr>
          <p:cNvPr id="380" name="Shape 38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1" name="Shape 381"/>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85" name="Shape 385"/>
          <p:cNvSpPr/>
          <p:nvPr>
            <p:ph type="body" idx="13"/>
          </p:nvPr>
        </p:nvSpPr>
        <p:spPr>
          <a:prstGeom prst="rect">
            <a:avLst/>
          </a:prstGeom>
        </p:spPr>
        <p:txBody>
          <a:bodyPr/>
          <a:lstStyle/>
          <a:p>
            <a:pPr/>
            <a:r>
              <a:t>Create a blog with jekyll</a:t>
            </a:r>
          </a:p>
        </p:txBody>
      </p:sp>
      <p:sp>
        <p:nvSpPr>
          <p:cNvPr id="386" name="Shape 386"/>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387" name="Shape 387"/>
          <p:cNvSpPr/>
          <p:nvPr>
            <p:ph type="body" idx="1"/>
          </p:nvPr>
        </p:nvSpPr>
        <p:spPr>
          <a:xfrm>
            <a:off x="406400" y="2791177"/>
            <a:ext cx="12192000" cy="6108701"/>
          </a:xfrm>
          <a:prstGeom prst="rect">
            <a:avLst/>
          </a:prstGeom>
        </p:spPr>
        <p:txBody>
          <a:bodyPr/>
          <a:lstStyle/>
          <a:p>
            <a:pPr marL="0" indent="0">
              <a:buClrTx/>
              <a:buSzTx/>
              <a:buFontTx/>
              <a:buNone/>
              <a:defRPr i="1"/>
            </a:pPr>
            <a:r>
              <a:t>“Any file that contains a </a:t>
            </a:r>
            <a:r>
              <a:rPr i="0" u="sng">
                <a:solidFill>
                  <a:schemeClr val="accent1"/>
                </a:solidFill>
                <a:hlinkClick r:id="rId3" invalidUrl="" action="" tgtFrame="" tooltip="" history="1" highlightClick="0" endSnd="0"/>
              </a:rPr>
              <a:t>YAML</a:t>
            </a:r>
            <a:r>
              <a:rPr i="0">
                <a:solidFill>
                  <a:schemeClr val="accent1"/>
                </a:solidFill>
              </a:rPr>
              <a:t>*</a:t>
            </a:r>
            <a:r>
              <a:t> front matter block will be processed by Jekyll as a special file. The front matter must be the </a:t>
            </a:r>
            <a:r>
              <a:rPr>
                <a:latin typeface="Avenir Next Demi Bold"/>
                <a:ea typeface="Avenir Next Demi Bold"/>
                <a:cs typeface="Avenir Next Demi Bold"/>
                <a:sym typeface="Avenir Next Demi Bold"/>
              </a:rPr>
              <a:t>first</a:t>
            </a:r>
            <a:r>
              <a:t> thing in the file and must take the form of </a:t>
            </a:r>
            <a:r>
              <a:rPr>
                <a:latin typeface="Avenir Next Demi Bold"/>
                <a:ea typeface="Avenir Next Demi Bold"/>
                <a:cs typeface="Avenir Next Demi Bold"/>
                <a:sym typeface="Avenir Next Demi Bold"/>
              </a:rPr>
              <a:t>valid YAML</a:t>
            </a:r>
            <a:r>
              <a:t> set between</a:t>
            </a:r>
            <a:r>
              <a:rPr>
                <a:latin typeface="Avenir Next Demi Bold"/>
                <a:ea typeface="Avenir Next Demi Bold"/>
                <a:cs typeface="Avenir Next Demi Bold"/>
                <a:sym typeface="Avenir Next Demi Bold"/>
              </a:rPr>
              <a:t> triple-dashed lines</a:t>
            </a:r>
            <a:r>
              <a:t>.”</a:t>
            </a:r>
            <a:r>
              <a:rPr i="0"/>
              <a:t> </a:t>
            </a:r>
            <a:endParaRPr i="0"/>
          </a:p>
          <a:p>
            <a:pPr marL="0" indent="0">
              <a:buClrTx/>
              <a:buSzTx/>
              <a:buFontTx/>
              <a:buNone/>
              <a:defRPr i="1"/>
            </a:pPr>
            <a:r>
              <a:rPr i="0"/>
              <a:t>(Source: </a:t>
            </a:r>
            <a:r>
              <a:rPr i="0" u="sng">
                <a:solidFill>
                  <a:schemeClr val="accent1"/>
                </a:solidFill>
                <a:hlinkClick r:id="rId4" invalidUrl="" action="" tgtFrame="" tooltip="" history="1" highlightClick="0" endSnd="0"/>
              </a:rPr>
              <a:t>Jekyll Documentation</a:t>
            </a:r>
            <a:r>
              <a:rPr i="0"/>
              <a:t>)</a:t>
            </a:r>
            <a:endParaRPr i="0"/>
          </a:p>
        </p:txBody>
      </p:sp>
      <p:sp>
        <p:nvSpPr>
          <p:cNvPr id="388" name="Shape 38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92" name="Shape 392"/>
          <p:cNvSpPr/>
          <p:nvPr>
            <p:ph type="body" idx="13"/>
          </p:nvPr>
        </p:nvSpPr>
        <p:spPr>
          <a:prstGeom prst="rect">
            <a:avLst/>
          </a:prstGeom>
        </p:spPr>
        <p:txBody>
          <a:bodyPr/>
          <a:lstStyle/>
          <a:p>
            <a:pPr/>
            <a:r>
              <a:t>Create a blog with jekyll</a:t>
            </a:r>
          </a:p>
        </p:txBody>
      </p:sp>
      <p:sp>
        <p:nvSpPr>
          <p:cNvPr id="393" name="Shape 393"/>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394" name="Shape 394"/>
          <p:cNvSpPr/>
          <p:nvPr>
            <p:ph type="body" idx="1"/>
          </p:nvPr>
        </p:nvSpPr>
        <p:spPr>
          <a:xfrm>
            <a:off x="406400" y="2791177"/>
            <a:ext cx="12192000" cy="6108701"/>
          </a:xfrm>
          <a:prstGeom prst="rect">
            <a:avLst/>
          </a:prstGeom>
        </p:spPr>
        <p:txBody>
          <a:bodyPr/>
          <a:lstStyle/>
          <a:p>
            <a:pPr>
              <a:defRPr i="1"/>
            </a:pPr>
          </a:p>
          <a:p>
            <a:pPr>
              <a:defRPr i="1"/>
            </a:pPr>
            <a:r>
              <a:t> `cd dactl`</a:t>
            </a:r>
          </a:p>
          <a:p>
            <a:pPr>
              <a:defRPr i="1"/>
            </a:pPr>
            <a:r>
              <a:t>`bundle install` </a:t>
            </a:r>
          </a:p>
          <a:p>
            <a:pPr>
              <a:defRPr i="1"/>
            </a:pPr>
            <a:r>
              <a:t>`jekyll -s`</a:t>
            </a:r>
          </a:p>
          <a:p>
            <a:pPr>
              <a:defRPr i="1"/>
            </a:pPr>
          </a:p>
        </p:txBody>
      </p:sp>
      <p:sp>
        <p:nvSpPr>
          <p:cNvPr id="395" name="Shape 39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6" name="carbon(1).png"/>
          <p:cNvPicPr>
            <a:picLocks noChangeAspect="1"/>
          </p:cNvPicPr>
          <p:nvPr/>
        </p:nvPicPr>
        <p:blipFill>
          <a:blip r:embed="rId3">
            <a:extLst/>
          </a:blip>
          <a:stretch>
            <a:fillRect/>
          </a:stretch>
        </p:blipFill>
        <p:spPr>
          <a:xfrm>
            <a:off x="0" y="2191260"/>
            <a:ext cx="13004800" cy="8511369"/>
          </a:xfrm>
          <a:prstGeom prst="rect">
            <a:avLst/>
          </a:prstGeom>
          <a:ln w="12700">
            <a:miter lim="400000"/>
          </a:ln>
        </p:spPr>
      </p:pic>
      <p:sp>
        <p:nvSpPr>
          <p:cNvPr id="397" name="Shape 397"/>
          <p:cNvSpPr/>
          <p:nvPr/>
        </p:nvSpPr>
        <p:spPr>
          <a:xfrm>
            <a:off x="3818623" y="2230945"/>
            <a:ext cx="435155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100" u="sng">
                <a:solidFill>
                  <a:schemeClr val="accent1"/>
                </a:solidFill>
                <a:latin typeface="Avenir Next Demi Bold"/>
                <a:ea typeface="Avenir Next Demi Bold"/>
                <a:cs typeface="Avenir Next Demi Bold"/>
                <a:sym typeface="Avenir Next Demi Bold"/>
                <a:hlinkClick r:id="rId4" invalidUrl="" action="" tgtFrame="" tooltip="" history="1" highlightClick="0" endSnd="0"/>
              </a:defRPr>
            </a:lvl1pPr>
          </a:lstStyle>
          <a:p>
            <a:pPr>
              <a:defRPr u="none">
                <a:solidFill>
                  <a:srgbClr val="838787"/>
                </a:solidFill>
              </a:defRPr>
            </a:pPr>
            <a:r>
              <a:rPr u="sng">
                <a:solidFill>
                  <a:schemeClr val="accent1"/>
                </a:solidFill>
                <a:hlinkClick r:id="rId4" invalidUrl="" action="" tgtFrame="" tooltip="" history="1" highlightClick="0" endSnd="0"/>
              </a:rPr>
              <a:t>View This Post</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1" name="Shape 401"/>
          <p:cNvSpPr/>
          <p:nvPr>
            <p:ph type="body" idx="13"/>
          </p:nvPr>
        </p:nvSpPr>
        <p:spPr>
          <a:prstGeom prst="rect">
            <a:avLst/>
          </a:prstGeom>
        </p:spPr>
        <p:txBody>
          <a:bodyPr/>
          <a:lstStyle/>
          <a:p>
            <a:pPr/>
            <a:r>
              <a:t>Create a blog with jekyll</a:t>
            </a:r>
          </a:p>
        </p:txBody>
      </p:sp>
      <p:sp>
        <p:nvSpPr>
          <p:cNvPr id="402" name="Shape 402"/>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03" name="Shape 403"/>
          <p:cNvSpPr/>
          <p:nvPr>
            <p:ph type="body" idx="1"/>
          </p:nvPr>
        </p:nvSpPr>
        <p:spPr>
          <a:xfrm>
            <a:off x="406400" y="2791177"/>
            <a:ext cx="12192000" cy="6108701"/>
          </a:xfrm>
          <a:prstGeom prst="rect">
            <a:avLst/>
          </a:prstGeom>
        </p:spPr>
        <p:txBody>
          <a:bodyPr/>
          <a:lstStyle/>
          <a:p>
            <a:pPr>
              <a:buChar char="‣"/>
            </a:pPr>
            <a:r>
              <a:t>Let’s  create the front matter for our new post and view it on our local server by saving the file and then refreshing the local version of our site.</a:t>
            </a:r>
          </a:p>
          <a:p>
            <a:pPr>
              <a:buChar char="‣"/>
            </a:pPr>
            <a:r>
              <a:t>The server needs to be reset for changes to to _config.yml to appear however, changes to bother files will generally appear with a refresh.</a:t>
            </a:r>
          </a:p>
        </p:txBody>
      </p:sp>
      <p:sp>
        <p:nvSpPr>
          <p:cNvPr id="404" name="Shape 4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8" name="Shape 408"/>
          <p:cNvSpPr/>
          <p:nvPr>
            <p:ph type="body" idx="13"/>
          </p:nvPr>
        </p:nvSpPr>
        <p:spPr>
          <a:prstGeom prst="rect">
            <a:avLst/>
          </a:prstGeom>
        </p:spPr>
        <p:txBody>
          <a:bodyPr/>
          <a:lstStyle/>
          <a:p>
            <a:pPr/>
            <a:r>
              <a:t>Create a blog with jekyll</a:t>
            </a:r>
          </a:p>
        </p:txBody>
      </p:sp>
      <p:sp>
        <p:nvSpPr>
          <p:cNvPr id="409" name="Shape 409"/>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10" name="Shape 410"/>
          <p:cNvSpPr/>
          <p:nvPr>
            <p:ph type="body" idx="1"/>
          </p:nvPr>
        </p:nvSpPr>
        <p:spPr>
          <a:xfrm>
            <a:off x="406400" y="2791177"/>
            <a:ext cx="12192000" cy="6108701"/>
          </a:xfrm>
          <a:prstGeom prst="rect">
            <a:avLst/>
          </a:prstGeom>
        </p:spPr>
        <p:txBody>
          <a:bodyPr/>
          <a:lstStyle/>
          <a:p>
            <a:pPr marL="408940" indent="-408940" defTabSz="537463">
              <a:spcBef>
                <a:spcPts val="2500"/>
              </a:spcBef>
              <a:buChar char="‣"/>
              <a:defRPr sz="3128"/>
            </a:pPr>
            <a:r>
              <a:t>Paste this into the top of your empty blog post file.</a:t>
            </a:r>
          </a:p>
          <a:p>
            <a:pPr marL="0" indent="0" defTabSz="420623">
              <a:spcBef>
                <a:spcPts val="0"/>
              </a:spcBef>
              <a:buClrTx/>
              <a:buSzTx/>
              <a:buFontTx/>
              <a:buNone/>
              <a:defRPr sz="2760">
                <a:solidFill>
                  <a:srgbClr val="919191"/>
                </a:solidFill>
                <a:latin typeface="Monaco"/>
                <a:ea typeface="Monaco"/>
                <a:cs typeface="Monaco"/>
                <a:sym typeface="Monaco"/>
              </a:defRPr>
            </a:pPr>
            <a:r>
              <a:t>---</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layout</a:t>
            </a:r>
            <a:r>
              <a:rPr>
                <a:solidFill>
                  <a:srgbClr val="FF5600"/>
                </a:solidFill>
              </a:rPr>
              <a:t>:</a:t>
            </a:r>
            <a:r>
              <a:t> post</a:t>
            </a:r>
          </a:p>
          <a:p>
            <a:pPr marL="0" indent="0" defTabSz="420623">
              <a:spcBef>
                <a:spcPts val="0"/>
              </a:spcBef>
              <a:buClrTx/>
              <a:buSzTx/>
              <a:buFontTx/>
              <a:buNone/>
              <a:defRPr sz="2760">
                <a:solidFill>
                  <a:srgbClr val="01A33F"/>
                </a:solidFill>
                <a:latin typeface="Monaco"/>
                <a:ea typeface="Monaco"/>
                <a:cs typeface="Monaco"/>
                <a:sym typeface="Monaco"/>
              </a:defRPr>
            </a:pPr>
            <a:r>
              <a:rPr>
                <a:solidFill>
                  <a:srgbClr val="333344"/>
                </a:solidFill>
              </a:rPr>
              <a:t>title</a:t>
            </a:r>
            <a:r>
              <a:rPr>
                <a:solidFill>
                  <a:srgbClr val="FF5600"/>
                </a:solidFill>
              </a:rPr>
              <a:t>:</a:t>
            </a:r>
            <a:r>
              <a:rPr>
                <a:solidFill>
                  <a:srgbClr val="333344"/>
                </a:solidFill>
              </a:rPr>
              <a:t>  </a:t>
            </a:r>
            <a:r>
              <a:t>"Welcome to dactl!"</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tags</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dactl</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jekyll</a:t>
            </a:r>
          </a:p>
          <a:p>
            <a:pPr marL="0" indent="0" defTabSz="420623">
              <a:spcBef>
                <a:spcPts val="0"/>
              </a:spcBef>
              <a:buClrTx/>
              <a:buSzTx/>
              <a:buFontTx/>
              <a:buNone/>
              <a:defRPr sz="2760">
                <a:solidFill>
                  <a:srgbClr val="333344"/>
                </a:solidFill>
                <a:latin typeface="Monaco"/>
                <a:ea typeface="Monaco"/>
                <a:cs typeface="Monaco"/>
                <a:sym typeface="Monaco"/>
              </a:defRPr>
            </a:pPr>
            <a:r>
              <a:t>hero</a:t>
            </a:r>
            <a:r>
              <a:rPr>
                <a:solidFill>
                  <a:srgbClr val="FF5600"/>
                </a:solidFill>
              </a:rPr>
              <a:t>:</a:t>
            </a:r>
            <a:r>
              <a:t> https</a:t>
            </a:r>
            <a:r>
              <a:rPr>
                <a:solidFill>
                  <a:srgbClr val="FF5600"/>
                </a:solidFill>
              </a:rPr>
              <a:t>://</a:t>
            </a:r>
            <a:r>
              <a:t>source</a:t>
            </a:r>
            <a:r>
              <a:rPr>
                <a:solidFill>
                  <a:srgbClr val="FF5600"/>
                </a:solidFill>
              </a:rPr>
              <a:t>.</a:t>
            </a:r>
            <a:r>
              <a:t>unsplash</a:t>
            </a:r>
            <a:r>
              <a:rPr>
                <a:solidFill>
                  <a:srgbClr val="FF5600"/>
                </a:solidFill>
              </a:rPr>
              <a:t>.</a:t>
            </a:r>
            <a:r>
              <a:t>com</a:t>
            </a:r>
            <a:r>
              <a:rPr>
                <a:solidFill>
                  <a:srgbClr val="FF5600"/>
                </a:solidFill>
              </a:rPr>
              <a:t>/</a:t>
            </a:r>
            <a:r>
              <a:t>collection</a:t>
            </a:r>
            <a:r>
              <a:rPr>
                <a:solidFill>
                  <a:srgbClr val="FF5600"/>
                </a:solidFill>
              </a:rPr>
              <a:t>/</a:t>
            </a:r>
            <a:r>
              <a:t>430471</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overlay</a:t>
            </a:r>
            <a:r>
              <a:rPr>
                <a:solidFill>
                  <a:srgbClr val="FF5600"/>
                </a:solidFill>
              </a:rPr>
              <a:t>:</a:t>
            </a:r>
            <a:r>
              <a:t> red</a:t>
            </a:r>
          </a:p>
          <a:p>
            <a:pPr marL="0" indent="0" defTabSz="420623">
              <a:spcBef>
                <a:spcPts val="0"/>
              </a:spcBef>
              <a:buClrTx/>
              <a:buSzTx/>
              <a:buFontTx/>
              <a:buNone/>
              <a:defRPr sz="2760">
                <a:solidFill>
                  <a:srgbClr val="333344"/>
                </a:solidFill>
                <a:latin typeface="Monaco"/>
                <a:ea typeface="Monaco"/>
                <a:cs typeface="Monaco"/>
                <a:sym typeface="Monaco"/>
              </a:defRPr>
            </a:pPr>
            <a:r>
              <a:t>published</a:t>
            </a:r>
            <a:r>
              <a:rPr>
                <a:solidFill>
                  <a:srgbClr val="FF5600"/>
                </a:solidFill>
              </a:rPr>
              <a:t>:</a:t>
            </a:r>
            <a:r>
              <a:t> true</a:t>
            </a:r>
          </a:p>
          <a:p>
            <a:pPr marL="0" indent="0" defTabSz="420623">
              <a:spcBef>
                <a:spcPts val="0"/>
              </a:spcBef>
              <a:buClrTx/>
              <a:buSzTx/>
              <a:buFontTx/>
              <a:buNone/>
              <a:defRPr sz="2760">
                <a:solidFill>
                  <a:srgbClr val="333344"/>
                </a:solidFill>
                <a:latin typeface="Monaco"/>
                <a:ea typeface="Monaco"/>
                <a:cs typeface="Monaco"/>
                <a:sym typeface="Monaco"/>
              </a:defRPr>
            </a:pPr>
          </a:p>
          <a:p>
            <a:pPr marL="0" indent="0" defTabSz="420623">
              <a:spcBef>
                <a:spcPts val="0"/>
              </a:spcBef>
              <a:buClrTx/>
              <a:buSzTx/>
              <a:buFontTx/>
              <a:buNone/>
              <a:defRPr sz="2760">
                <a:solidFill>
                  <a:srgbClr val="919191"/>
                </a:solidFill>
                <a:latin typeface="Monaco"/>
                <a:ea typeface="Monaco"/>
                <a:cs typeface="Monaco"/>
                <a:sym typeface="Monaco"/>
              </a:defRPr>
            </a:pPr>
            <a:r>
              <a:t>---</a:t>
            </a:r>
          </a:p>
        </p:txBody>
      </p:sp>
      <p:sp>
        <p:nvSpPr>
          <p:cNvPr id="411" name="Shape 41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Shape 412"/>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9" name="Shape 179"/>
          <p:cNvSpPr/>
          <p:nvPr>
            <p:ph type="body" idx="13"/>
          </p:nvPr>
        </p:nvSpPr>
        <p:spPr>
          <a:prstGeom prst="rect">
            <a:avLst/>
          </a:prstGeom>
        </p:spPr>
        <p:txBody>
          <a:bodyPr/>
          <a:lstStyle/>
          <a:p>
            <a:pPr/>
            <a:r>
              <a:t>Create a blog with jekyll</a:t>
            </a:r>
          </a:p>
        </p:txBody>
      </p:sp>
      <p:sp>
        <p:nvSpPr>
          <p:cNvPr id="180" name="Shape 180"/>
          <p:cNvSpPr/>
          <p:nvPr>
            <p:ph type="title"/>
          </p:nvPr>
        </p:nvSpPr>
        <p:spPr>
          <a:prstGeom prst="rect">
            <a:avLst/>
          </a:prstGeom>
        </p:spPr>
        <p:txBody>
          <a:bodyPr/>
          <a:lstStyle>
            <a:lvl1pPr defTabSz="467359">
              <a:spcBef>
                <a:spcPts val="2200"/>
              </a:spcBef>
              <a:defRPr sz="4800"/>
            </a:lvl1pPr>
          </a:lstStyle>
          <a:p>
            <a:pPr/>
            <a:r>
              <a:t>SOME OF THE TOPICS WE WILL COVER</a:t>
            </a:r>
          </a:p>
        </p:txBody>
      </p:sp>
      <p:sp>
        <p:nvSpPr>
          <p:cNvPr id="181" name="Shape 181"/>
          <p:cNvSpPr/>
          <p:nvPr>
            <p:ph type="body" idx="1"/>
          </p:nvPr>
        </p:nvSpPr>
        <p:spPr>
          <a:xfrm>
            <a:off x="406400" y="2749550"/>
            <a:ext cx="12192000" cy="6108700"/>
          </a:xfrm>
          <a:prstGeom prst="rect">
            <a:avLst/>
          </a:prstGeom>
        </p:spPr>
        <p:txBody>
          <a:bodyPr numCol="2" spcCol="609600"/>
          <a:lstStyle/>
          <a:p>
            <a:pPr/>
            <a:r>
              <a:t>Static vs. Dynamic Sites</a:t>
            </a:r>
          </a:p>
          <a:p>
            <a:pPr/>
            <a:r>
              <a:t>Installing Jekyll</a:t>
            </a:r>
          </a:p>
          <a:p>
            <a:pPr/>
            <a:r>
              <a:t>Jekyll Project Structure</a:t>
            </a:r>
          </a:p>
          <a:p>
            <a:pPr/>
            <a:r>
              <a:t>Editing Sitewide Variables</a:t>
            </a:r>
          </a:p>
          <a:p>
            <a:pPr/>
            <a:r>
              <a:t>Creating a Post</a:t>
            </a:r>
          </a:p>
          <a:p>
            <a:pPr/>
            <a:r>
              <a:t>Adding images</a:t>
            </a:r>
          </a:p>
          <a:p>
            <a:pPr/>
            <a:r>
              <a:t>Adding Custom Overlay Colors</a:t>
            </a:r>
          </a:p>
        </p:txBody>
      </p:sp>
      <p:sp>
        <p:nvSpPr>
          <p:cNvPr id="182" name="Shape 182"/>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6" name="Shape 416"/>
          <p:cNvSpPr/>
          <p:nvPr>
            <p:ph type="body" idx="13"/>
          </p:nvPr>
        </p:nvSpPr>
        <p:spPr>
          <a:prstGeom prst="rect">
            <a:avLst/>
          </a:prstGeom>
        </p:spPr>
        <p:txBody>
          <a:bodyPr/>
          <a:lstStyle/>
          <a:p>
            <a:pPr/>
            <a:r>
              <a:t>Create a blog with jekyll</a:t>
            </a:r>
          </a:p>
        </p:txBody>
      </p:sp>
      <p:sp>
        <p:nvSpPr>
          <p:cNvPr id="417" name="Shape 417"/>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18" name="Shape 418"/>
          <p:cNvSpPr/>
          <p:nvPr>
            <p:ph type="body" idx="1"/>
          </p:nvPr>
        </p:nvSpPr>
        <p:spPr>
          <a:xfrm>
            <a:off x="406400" y="2791177"/>
            <a:ext cx="12192000" cy="6108701"/>
          </a:xfrm>
          <a:prstGeom prst="rect">
            <a:avLst/>
          </a:prstGeom>
        </p:spPr>
        <p:txBody>
          <a:bodyPr/>
          <a:lstStyle/>
          <a:p>
            <a:pPr>
              <a:buChar char="‣"/>
            </a:pPr>
            <a:r>
              <a:t>View new post on your site.</a:t>
            </a:r>
          </a:p>
          <a:p>
            <a:pPr>
              <a:buChar char="‣"/>
            </a:pPr>
            <a:r>
              <a:t>Check-in:</a:t>
            </a:r>
          </a:p>
          <a:p>
            <a:pPr lvl="1" marL="1320800" indent="-660400">
              <a:buClrTx/>
              <a:buSzPct val="100000"/>
              <a:buFontTx/>
              <a:buAutoNum type="arabicPeriod" startAt="1"/>
            </a:pPr>
            <a:r>
              <a:t>Change overlay from red to blue, green, purple or orange.</a:t>
            </a:r>
          </a:p>
          <a:p>
            <a:pPr lvl="1" marL="1320800" indent="-660400">
              <a:buClrTx/>
              <a:buSzPct val="100000"/>
              <a:buFontTx/>
              <a:buAutoNum type="arabicPeriod" startAt="1"/>
            </a:pPr>
            <a:r>
              <a:t>Change title of the post.</a:t>
            </a:r>
          </a:p>
        </p:txBody>
      </p:sp>
      <p:sp>
        <p:nvSpPr>
          <p:cNvPr id="419" name="Shape 41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23" name="Shape 423"/>
          <p:cNvSpPr/>
          <p:nvPr>
            <p:ph type="body" idx="13"/>
          </p:nvPr>
        </p:nvSpPr>
        <p:spPr>
          <a:prstGeom prst="rect">
            <a:avLst/>
          </a:prstGeom>
        </p:spPr>
        <p:txBody>
          <a:bodyPr/>
          <a:lstStyle/>
          <a:p>
            <a:pPr/>
            <a:r>
              <a:t>Create a blog with jekyll</a:t>
            </a:r>
          </a:p>
        </p:txBody>
      </p:sp>
      <p:sp>
        <p:nvSpPr>
          <p:cNvPr id="424" name="Shape 424"/>
          <p:cNvSpPr/>
          <p:nvPr>
            <p:ph type="title"/>
          </p:nvPr>
        </p:nvSpPr>
        <p:spPr>
          <a:prstGeom prst="rect">
            <a:avLst/>
          </a:prstGeom>
        </p:spPr>
        <p:txBody>
          <a:bodyPr/>
          <a:lstStyle>
            <a:lvl1pPr defTabSz="467359">
              <a:spcBef>
                <a:spcPts val="2200"/>
              </a:spcBef>
              <a:defRPr sz="4800"/>
            </a:lvl1pPr>
          </a:lstStyle>
          <a:p>
            <a:pPr/>
            <a:r>
              <a:t>Adding content</a:t>
            </a:r>
          </a:p>
        </p:txBody>
      </p:sp>
      <p:sp>
        <p:nvSpPr>
          <p:cNvPr id="425" name="Shape 425"/>
          <p:cNvSpPr/>
          <p:nvPr>
            <p:ph type="body" idx="1"/>
          </p:nvPr>
        </p:nvSpPr>
        <p:spPr>
          <a:xfrm>
            <a:off x="406400" y="2791177"/>
            <a:ext cx="12192000" cy="6108701"/>
          </a:xfrm>
          <a:prstGeom prst="rect">
            <a:avLst/>
          </a:prstGeom>
        </p:spPr>
        <p:txBody>
          <a:bodyPr/>
          <a:lstStyle/>
          <a:p>
            <a:pPr>
              <a:buChar char="‣"/>
            </a:pPr>
            <a:r>
              <a:t>Below the 3 dashes associated with YAML Front Matter we can begin writing our content!</a:t>
            </a:r>
          </a:p>
          <a:p>
            <a:pPr>
              <a:buChar char="‣"/>
            </a:pPr>
            <a:r>
              <a:t>We will be writing our content in Markdown.</a:t>
            </a:r>
          </a:p>
        </p:txBody>
      </p:sp>
      <p:sp>
        <p:nvSpPr>
          <p:cNvPr id="426" name="Shape 42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0" name="Shape 430"/>
          <p:cNvSpPr/>
          <p:nvPr>
            <p:ph type="body" idx="13"/>
          </p:nvPr>
        </p:nvSpPr>
        <p:spPr>
          <a:prstGeom prst="rect">
            <a:avLst/>
          </a:prstGeom>
        </p:spPr>
        <p:txBody>
          <a:bodyPr/>
          <a:lstStyle/>
          <a:p>
            <a:pPr/>
            <a:r>
              <a:t>Create a blog with jekyll</a:t>
            </a:r>
          </a:p>
        </p:txBody>
      </p:sp>
      <p:sp>
        <p:nvSpPr>
          <p:cNvPr id="431" name="Shape 431"/>
          <p:cNvSpPr/>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32" name="Shape 432"/>
          <p:cNvSpPr/>
          <p:nvPr>
            <p:ph type="body" idx="1"/>
          </p:nvPr>
        </p:nvSpPr>
        <p:spPr>
          <a:xfrm>
            <a:off x="406400" y="2791177"/>
            <a:ext cx="12192000" cy="6108701"/>
          </a:xfrm>
          <a:prstGeom prst="rect">
            <a:avLst/>
          </a:prstGeom>
        </p:spPr>
        <p:txBody>
          <a:bodyPr/>
          <a:lstStyle/>
          <a:p>
            <a:pPr>
              <a:buChar char="‣"/>
            </a:pPr>
          </a:p>
        </p:txBody>
      </p:sp>
      <p:sp>
        <p:nvSpPr>
          <p:cNvPr id="433" name="Shape 43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4" name="Shape 434"/>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4" invalidUrl="" action="" tgtFrame="" tooltip="" history="1" highlightClick="0" endSnd="0"/>
              </a:rPr>
              <a:t>Jekyll Documentation</a:t>
            </a:r>
          </a:p>
        </p:txBody>
      </p:sp>
      <p:pic>
        <p:nvPicPr>
          <p:cNvPr id="435" name="markdown-editor.png"/>
          <p:cNvPicPr>
            <a:picLocks noChangeAspect="1"/>
          </p:cNvPicPr>
          <p:nvPr/>
        </p:nvPicPr>
        <p:blipFill>
          <a:blip r:embed="rId5">
            <a:extLst/>
          </a:blip>
          <a:stretch>
            <a:fillRect/>
          </a:stretch>
        </p:blipFill>
        <p:spPr>
          <a:xfrm>
            <a:off x="292299" y="2449328"/>
            <a:ext cx="13004801" cy="7752082"/>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9" name="Shape 439"/>
          <p:cNvSpPr/>
          <p:nvPr>
            <p:ph type="body" idx="13"/>
          </p:nvPr>
        </p:nvSpPr>
        <p:spPr>
          <a:prstGeom prst="rect">
            <a:avLst/>
          </a:prstGeom>
        </p:spPr>
        <p:txBody>
          <a:bodyPr/>
          <a:lstStyle/>
          <a:p>
            <a:pPr/>
            <a:r>
              <a:t>Create a blog with jekyll</a:t>
            </a:r>
          </a:p>
        </p:txBody>
      </p:sp>
      <p:sp>
        <p:nvSpPr>
          <p:cNvPr id="440" name="Shape 440"/>
          <p:cNvSpPr/>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41" name="Shape 441"/>
          <p:cNvSpPr/>
          <p:nvPr>
            <p:ph type="body" idx="1"/>
          </p:nvPr>
        </p:nvSpPr>
        <p:spPr>
          <a:xfrm>
            <a:off x="406400" y="2791177"/>
            <a:ext cx="12192000" cy="6108701"/>
          </a:xfrm>
          <a:prstGeom prst="rect">
            <a:avLst/>
          </a:prstGeom>
        </p:spPr>
        <p:txBody>
          <a:bodyPr/>
          <a:lstStyle/>
          <a:p>
            <a:pPr>
              <a:buChar char="‣"/>
            </a:pPr>
            <a:r>
              <a:rPr u="sng">
                <a:solidFill>
                  <a:schemeClr val="accent1"/>
                </a:solidFill>
                <a:hlinkClick r:id="rId3" invalidUrl="" action="" tgtFrame="" tooltip="" history="1" highlightClick="0" endSnd="0"/>
              </a:rPr>
              <a:t>https://markdown-it.github.io/</a:t>
            </a:r>
          </a:p>
          <a:p>
            <a:pPr>
              <a:buChar char="‣"/>
            </a:pPr>
            <a:r>
              <a:t>Play around on Markdown-it and create a sample blog post (keep it short and sweet).</a:t>
            </a:r>
          </a:p>
        </p:txBody>
      </p:sp>
      <p:sp>
        <p:nvSpPr>
          <p:cNvPr id="442" name="Shape 44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6" name="Shape 446"/>
          <p:cNvSpPr/>
          <p:nvPr>
            <p:ph type="body" idx="13"/>
          </p:nvPr>
        </p:nvSpPr>
        <p:spPr>
          <a:prstGeom prst="rect">
            <a:avLst/>
          </a:prstGeom>
        </p:spPr>
        <p:txBody>
          <a:bodyPr/>
          <a:lstStyle/>
          <a:p>
            <a:pPr/>
            <a:r>
              <a:t>Create a blog with jekyll</a:t>
            </a:r>
          </a:p>
        </p:txBody>
      </p:sp>
      <p:sp>
        <p:nvSpPr>
          <p:cNvPr id="447" name="Shape 447"/>
          <p:cNvSpPr/>
          <p:nvPr>
            <p:ph type="title"/>
          </p:nvPr>
        </p:nvSpPr>
        <p:spPr>
          <a:prstGeom prst="rect">
            <a:avLst/>
          </a:prstGeom>
        </p:spPr>
        <p:txBody>
          <a:bodyPr/>
          <a:lstStyle>
            <a:lvl1pPr defTabSz="467359">
              <a:spcBef>
                <a:spcPts val="2200"/>
              </a:spcBef>
              <a:defRPr sz="4800"/>
            </a:lvl1pPr>
          </a:lstStyle>
          <a:p>
            <a:pPr/>
            <a:r>
              <a:t>ADDING CONTENT - BLOG POST</a:t>
            </a:r>
          </a:p>
        </p:txBody>
      </p:sp>
      <p:sp>
        <p:nvSpPr>
          <p:cNvPr id="448" name="Shape 448"/>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Write a post about something(s) you’ve learned or enjoyed at Codeland so far! </a:t>
            </a:r>
          </a:p>
          <a:p>
            <a:pPr>
              <a:buChar char="‣"/>
            </a:pPr>
            <a:r>
              <a:t>Either write your post in Markdown-it and paste it into your file or write Markdown from scratch into our blog post file (under the YAML)</a:t>
            </a:r>
          </a:p>
          <a:p>
            <a:pPr>
              <a:buChar char="‣"/>
            </a:pPr>
            <a:r>
              <a:t>Save post</a:t>
            </a:r>
          </a:p>
        </p:txBody>
      </p:sp>
      <p:sp>
        <p:nvSpPr>
          <p:cNvPr id="449" name="Shape 44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53" name="Shape 453"/>
          <p:cNvSpPr/>
          <p:nvPr>
            <p:ph type="body" idx="13"/>
          </p:nvPr>
        </p:nvSpPr>
        <p:spPr>
          <a:prstGeom prst="rect">
            <a:avLst/>
          </a:prstGeom>
        </p:spPr>
        <p:txBody>
          <a:bodyPr/>
          <a:lstStyle/>
          <a:p>
            <a:pPr/>
            <a:r>
              <a:t>Create a blog with jekyll</a:t>
            </a:r>
          </a:p>
        </p:txBody>
      </p:sp>
      <p:sp>
        <p:nvSpPr>
          <p:cNvPr id="454" name="Shape 454"/>
          <p:cNvSpPr/>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55" name="Shape 455"/>
          <p:cNvSpPr/>
          <p:nvPr>
            <p:ph type="body" idx="1"/>
          </p:nvPr>
        </p:nvSpPr>
        <p:spPr>
          <a:xfrm>
            <a:off x="143971" y="2791177"/>
            <a:ext cx="12192001"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Publish our work on Github!</a:t>
            </a:r>
          </a:p>
          <a:p>
            <a:pPr>
              <a:buChar char="‣"/>
            </a:pPr>
            <a:r>
              <a:t>Commit work to GitHub via command line:</a:t>
            </a:r>
          </a:p>
          <a:p>
            <a:pPr marL="0" indent="0" defTabSz="457200">
              <a:spcBef>
                <a:spcPts val="0"/>
              </a:spcBef>
              <a:buClrTx/>
              <a:buSzTx/>
              <a:buFontTx/>
              <a:buNone/>
              <a:defRPr sz="2700">
                <a:solidFill>
                  <a:srgbClr val="333344"/>
                </a:solidFill>
                <a:latin typeface="Monaco"/>
                <a:ea typeface="Monaco"/>
                <a:cs typeface="Monaco"/>
                <a:sym typeface="Monaco"/>
              </a:defRPr>
            </a:pPr>
            <a:r>
              <a:t>git status</a:t>
            </a:r>
          </a:p>
          <a:p>
            <a:pPr marL="0" indent="0" defTabSz="457200">
              <a:spcBef>
                <a:spcPts val="0"/>
              </a:spcBef>
              <a:buClrTx/>
              <a:buSzTx/>
              <a:buFontTx/>
              <a:buNone/>
              <a:defRPr sz="2700">
                <a:solidFill>
                  <a:srgbClr val="333344"/>
                </a:solidFill>
                <a:latin typeface="Monaco"/>
                <a:ea typeface="Monaco"/>
                <a:cs typeface="Monaco"/>
                <a:sym typeface="Monaco"/>
              </a:defRPr>
            </a:pPr>
            <a:r>
              <a:t>git add </a:t>
            </a:r>
            <a:r>
              <a:rPr>
                <a:solidFill>
                  <a:srgbClr val="FF7800"/>
                </a:solidFill>
              </a:rPr>
              <a:t>.</a:t>
            </a:r>
          </a:p>
          <a:p>
            <a:pPr marL="0" indent="0" defTabSz="457200">
              <a:spcBef>
                <a:spcPts val="0"/>
              </a:spcBef>
              <a:buClrTx/>
              <a:buSzTx/>
              <a:buFontTx/>
              <a:buNone/>
              <a:defRPr sz="2700">
                <a:solidFill>
                  <a:srgbClr val="409B1C"/>
                </a:solidFill>
                <a:latin typeface="Monaco"/>
                <a:ea typeface="Monaco"/>
                <a:cs typeface="Monaco"/>
                <a:sym typeface="Monaco"/>
              </a:defRPr>
            </a:pPr>
            <a:r>
              <a:rPr>
                <a:solidFill>
                  <a:srgbClr val="333344"/>
                </a:solidFill>
              </a:rPr>
              <a:t>git commit </a:t>
            </a:r>
            <a:r>
              <a:rPr>
                <a:solidFill>
                  <a:srgbClr val="FF7800"/>
                </a:solidFill>
              </a:rPr>
              <a:t>-</a:t>
            </a:r>
            <a:r>
              <a:rPr>
                <a:solidFill>
                  <a:srgbClr val="333344"/>
                </a:solidFill>
              </a:rPr>
              <a:t>m </a:t>
            </a:r>
            <a:r>
              <a:t>"commit message"</a:t>
            </a:r>
            <a:endParaRPr>
              <a:solidFill>
                <a:srgbClr val="333344"/>
              </a:solidFill>
            </a:endParaRPr>
          </a:p>
          <a:p>
            <a:pPr marL="0" indent="0" defTabSz="457200">
              <a:spcBef>
                <a:spcPts val="0"/>
              </a:spcBef>
              <a:buClrTx/>
              <a:buSzTx/>
              <a:buFontTx/>
              <a:buNone/>
              <a:defRPr sz="2700">
                <a:solidFill>
                  <a:srgbClr val="333344"/>
                </a:solidFill>
                <a:latin typeface="Monaco"/>
                <a:ea typeface="Monaco"/>
                <a:cs typeface="Monaco"/>
                <a:sym typeface="Monaco"/>
              </a:defRPr>
            </a:pPr>
            <a:r>
              <a:t>git push</a:t>
            </a:r>
          </a:p>
          <a:p>
            <a:pPr marL="156882" indent="-156882" defTabSz="457200">
              <a:spcBef>
                <a:spcPts val="0"/>
              </a:spcBef>
              <a:buChar char="‣"/>
              <a:defRPr sz="1200">
                <a:solidFill>
                  <a:srgbClr val="333344"/>
                </a:solidFill>
                <a:latin typeface="Monaco"/>
                <a:ea typeface="Monaco"/>
                <a:cs typeface="Monaco"/>
                <a:sym typeface="Monaco"/>
              </a:defRPr>
            </a:pPr>
          </a:p>
          <a:p>
            <a:pPr>
              <a:buChar char="‣"/>
            </a:pPr>
            <a:r>
              <a:t>After successfully committing to GitHub, go to your repository’s settings page: </a:t>
            </a:r>
          </a:p>
        </p:txBody>
      </p:sp>
      <p:sp>
        <p:nvSpPr>
          <p:cNvPr id="456" name="Shape 45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7" name="Screen Shot 2018-04-08 at 11.44.57 PM.png"/>
          <p:cNvPicPr>
            <a:picLocks noChangeAspect="1"/>
          </p:cNvPicPr>
          <p:nvPr/>
        </p:nvPicPr>
        <p:blipFill>
          <a:blip r:embed="rId3">
            <a:extLst/>
          </a:blip>
          <a:stretch>
            <a:fillRect/>
          </a:stretch>
        </p:blipFill>
        <p:spPr>
          <a:xfrm>
            <a:off x="1536699" y="8038558"/>
            <a:ext cx="8915401" cy="1422401"/>
          </a:xfrm>
          <a:prstGeom prst="rect">
            <a:avLst/>
          </a:prstGeom>
          <a:ln w="12700">
            <a:miter lim="400000"/>
          </a:ln>
        </p:spPr>
      </p:pic>
      <p:sp>
        <p:nvSpPr>
          <p:cNvPr id="458" name="Shape 458"/>
          <p:cNvSpPr/>
          <p:nvPr/>
        </p:nvSpPr>
        <p:spPr>
          <a:xfrm>
            <a:off x="8929068" y="8907085"/>
            <a:ext cx="1344919" cy="431801"/>
          </a:xfrm>
          <a:prstGeom prst="rect">
            <a:avLst/>
          </a:prstGeom>
          <a:ln w="762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62" name="Shape 462"/>
          <p:cNvSpPr/>
          <p:nvPr>
            <p:ph type="body" idx="13"/>
          </p:nvPr>
        </p:nvSpPr>
        <p:spPr>
          <a:prstGeom prst="rect">
            <a:avLst/>
          </a:prstGeom>
        </p:spPr>
        <p:txBody>
          <a:bodyPr/>
          <a:lstStyle/>
          <a:p>
            <a:pPr/>
            <a:r>
              <a:t>Create a blog with jekyll</a:t>
            </a:r>
          </a:p>
        </p:txBody>
      </p:sp>
      <p:sp>
        <p:nvSpPr>
          <p:cNvPr id="463" name="Shape 463"/>
          <p:cNvSpPr/>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64" name="Shape 464"/>
          <p:cNvSpPr/>
          <p:nvPr>
            <p:ph type="body" idx="1"/>
          </p:nvPr>
        </p:nvSpPr>
        <p:spPr>
          <a:xfrm>
            <a:off x="143971" y="2791177"/>
            <a:ext cx="12192001" cy="6108701"/>
          </a:xfrm>
          <a:prstGeom prst="rect">
            <a:avLst/>
          </a:prstGeom>
        </p:spPr>
        <p:txBody>
          <a:bodyPr/>
          <a:lstStyle>
            <a:lvl1pPr>
              <a:buChar char="‣"/>
            </a:lvl1pPr>
          </a:lstStyle>
          <a:p>
            <a:pPr/>
            <a:r>
              <a:t>Scroll down to the GitHub Pages section of settings and select master branch as the source.</a:t>
            </a:r>
          </a:p>
        </p:txBody>
      </p:sp>
      <p:sp>
        <p:nvSpPr>
          <p:cNvPr id="465" name="Shape 46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6" name="Screen Shot 2018-04-08 at 11.40.02 PM.png"/>
          <p:cNvPicPr>
            <a:picLocks noChangeAspect="1"/>
          </p:cNvPicPr>
          <p:nvPr/>
        </p:nvPicPr>
        <p:blipFill>
          <a:blip r:embed="rId3">
            <a:extLst/>
          </a:blip>
          <a:stretch>
            <a:fillRect/>
          </a:stretch>
        </p:blipFill>
        <p:spPr>
          <a:xfrm>
            <a:off x="1105583" y="3854820"/>
            <a:ext cx="11099801" cy="8064501"/>
          </a:xfrm>
          <a:prstGeom prst="rect">
            <a:avLst/>
          </a:prstGeom>
          <a:ln w="12700">
            <a:miter lim="400000"/>
          </a:ln>
        </p:spPr>
      </p:pic>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0" name="Shape 470"/>
          <p:cNvSpPr/>
          <p:nvPr>
            <p:ph type="body" idx="13"/>
          </p:nvPr>
        </p:nvSpPr>
        <p:spPr>
          <a:prstGeom prst="rect">
            <a:avLst/>
          </a:prstGeom>
        </p:spPr>
        <p:txBody>
          <a:bodyPr/>
          <a:lstStyle/>
          <a:p>
            <a:pPr/>
            <a:r>
              <a:t>Create a blog with jekyll</a:t>
            </a:r>
          </a:p>
        </p:txBody>
      </p:sp>
      <p:sp>
        <p:nvSpPr>
          <p:cNvPr id="471" name="Shape 471"/>
          <p:cNvSpPr/>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72" name="Shape 472"/>
          <p:cNvSpPr/>
          <p:nvPr>
            <p:ph type="body" idx="1"/>
          </p:nvPr>
        </p:nvSpPr>
        <p:spPr>
          <a:xfrm>
            <a:off x="143971" y="2791177"/>
            <a:ext cx="12192001" cy="6108701"/>
          </a:xfrm>
          <a:prstGeom prst="rect">
            <a:avLst/>
          </a:prstGeom>
        </p:spPr>
        <p:txBody>
          <a:bodyPr/>
          <a:lstStyle>
            <a:lvl1pPr>
              <a:buChar char="‣"/>
            </a:lvl1pPr>
          </a:lstStyle>
          <a:p>
            <a:pPr/>
            <a:r>
              <a:t>If all went well then you should see a green message appear after refreshing the page. You can click the link to view your blog on GitHub.</a:t>
            </a:r>
          </a:p>
        </p:txBody>
      </p:sp>
      <p:sp>
        <p:nvSpPr>
          <p:cNvPr id="473" name="Shape 47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4" name="Screen Shot 2018-04-08 at 11.42.07 PM.png"/>
          <p:cNvPicPr>
            <a:picLocks noChangeAspect="1"/>
          </p:cNvPicPr>
          <p:nvPr/>
        </p:nvPicPr>
        <p:blipFill>
          <a:blip r:embed="rId3">
            <a:extLst/>
          </a:blip>
          <a:stretch>
            <a:fillRect/>
          </a:stretch>
        </p:blipFill>
        <p:spPr>
          <a:xfrm>
            <a:off x="1803513" y="5002661"/>
            <a:ext cx="9906001" cy="7912101"/>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8" name="Shape 478"/>
          <p:cNvSpPr/>
          <p:nvPr>
            <p:ph type="body" idx="13"/>
          </p:nvPr>
        </p:nvSpPr>
        <p:spPr>
          <a:prstGeom prst="rect">
            <a:avLst/>
          </a:prstGeom>
        </p:spPr>
        <p:txBody>
          <a:bodyPr/>
          <a:lstStyle/>
          <a:p>
            <a:pPr/>
            <a:r>
              <a:t>Create a blog with jekyll</a:t>
            </a:r>
          </a:p>
        </p:txBody>
      </p:sp>
      <p:sp>
        <p:nvSpPr>
          <p:cNvPr id="479" name="Shape 479"/>
          <p:cNvSpPr/>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80" name="Shape 480"/>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Edit About page to better reflect YOU! </a:t>
            </a:r>
          </a:p>
          <a:p>
            <a:pPr>
              <a:buChar char="‣"/>
            </a:pPr>
            <a:r>
              <a:t>Edit About.md</a:t>
            </a:r>
          </a:p>
          <a:p>
            <a:pPr>
              <a:buChar char="‣"/>
            </a:pPr>
            <a:r>
              <a:t>Save file</a:t>
            </a:r>
          </a:p>
          <a:p>
            <a:pPr>
              <a:buChar char="‣"/>
            </a:pPr>
            <a:r>
              <a:t>Refresh browser and see your new about page by clicking on the “About” link in the nav!</a:t>
            </a:r>
          </a:p>
        </p:txBody>
      </p:sp>
      <p:sp>
        <p:nvSpPr>
          <p:cNvPr id="481" name="Shape 48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85" name="Shape 485"/>
          <p:cNvSpPr/>
          <p:nvPr>
            <p:ph type="body" idx="13"/>
          </p:nvPr>
        </p:nvSpPr>
        <p:spPr>
          <a:prstGeom prst="rect">
            <a:avLst/>
          </a:prstGeom>
        </p:spPr>
        <p:txBody>
          <a:bodyPr/>
          <a:lstStyle/>
          <a:p>
            <a:pPr/>
            <a:r>
              <a:t>Create a blog with jekyll</a:t>
            </a:r>
          </a:p>
        </p:txBody>
      </p:sp>
      <p:sp>
        <p:nvSpPr>
          <p:cNvPr id="486" name="Shape 486"/>
          <p:cNvSpPr/>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87" name="Shape 487"/>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Edit About page to better reflect YOU! </a:t>
            </a:r>
          </a:p>
          <a:p>
            <a:pPr>
              <a:buChar char="‣"/>
            </a:pPr>
            <a:r>
              <a:t>Either write your post in Markdown-it and paste it into your file or write Markdown from scratch into our blog post file (under the YAML)</a:t>
            </a:r>
          </a:p>
          <a:p>
            <a:pPr>
              <a:buChar char="‣"/>
            </a:pPr>
            <a:r>
              <a:t>Save post</a:t>
            </a:r>
          </a:p>
          <a:p>
            <a:pPr>
              <a:buChar char="‣"/>
            </a:pPr>
            <a:r>
              <a:t>Refresh browser and see your new post!</a:t>
            </a:r>
          </a:p>
        </p:txBody>
      </p:sp>
      <p:sp>
        <p:nvSpPr>
          <p:cNvPr id="488" name="Shape 48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4" name="Shape 184"/>
          <p:cNvSpPr/>
          <p:nvPr>
            <p:ph type="body" idx="13"/>
          </p:nvPr>
        </p:nvSpPr>
        <p:spPr>
          <a:prstGeom prst="rect">
            <a:avLst/>
          </a:prstGeom>
        </p:spPr>
        <p:txBody>
          <a:bodyPr/>
          <a:lstStyle/>
          <a:p>
            <a:pPr/>
            <a:r>
              <a:t>Create a blog with jekyll</a:t>
            </a:r>
          </a:p>
        </p:txBody>
      </p:sp>
      <p:sp>
        <p:nvSpPr>
          <p:cNvPr id="185" name="Shape 185"/>
          <p:cNvSpPr/>
          <p:nvPr>
            <p:ph type="title"/>
          </p:nvPr>
        </p:nvSpPr>
        <p:spPr>
          <a:prstGeom prst="rect">
            <a:avLst/>
          </a:prstGeom>
        </p:spPr>
        <p:txBody>
          <a:bodyPr/>
          <a:lstStyle>
            <a:lvl1pPr defTabSz="467359">
              <a:spcBef>
                <a:spcPts val="2200"/>
              </a:spcBef>
              <a:defRPr sz="4800"/>
            </a:lvl1pPr>
          </a:lstStyle>
          <a:p>
            <a:pPr/>
            <a:r>
              <a:t>Static vs dynamic websites</a:t>
            </a:r>
          </a:p>
        </p:txBody>
      </p:sp>
      <p:sp>
        <p:nvSpPr>
          <p:cNvPr id="186" name="Shape 186"/>
          <p:cNvSpPr/>
          <p:nvPr>
            <p:ph type="body" idx="1"/>
          </p:nvPr>
        </p:nvSpPr>
        <p:spPr>
          <a:xfrm>
            <a:off x="406400" y="2749550"/>
            <a:ext cx="12192000" cy="6108700"/>
          </a:xfrm>
          <a:prstGeom prst="rect">
            <a:avLst/>
          </a:prstGeom>
        </p:spPr>
        <p:txBody>
          <a:bodyPr numCol="2" spcCol="609600"/>
          <a:lstStyle/>
          <a:p>
            <a:pPr/>
            <a:r>
              <a:t>Static websites unlike dynamic websites:</a:t>
            </a:r>
          </a:p>
          <a:p>
            <a:pPr/>
            <a:r>
              <a:t>Don’t have to maintain or secure databases</a:t>
            </a:r>
          </a:p>
          <a:p>
            <a:pPr/>
            <a:r>
              <a:t>Display the same information for all readers</a:t>
            </a:r>
          </a:p>
          <a:p>
            <a:pPr/>
          </a:p>
          <a:p>
            <a:pPr/>
            <a:r>
              <a:t>Less expensive to host</a:t>
            </a:r>
          </a:p>
          <a:p>
            <a:pPr/>
            <a:r>
              <a:t>Load faster</a:t>
            </a:r>
          </a:p>
          <a:p>
            <a:pPr/>
            <a:r>
              <a:t>Less prone to hacking</a:t>
            </a:r>
          </a:p>
          <a:p>
            <a:pPr/>
            <a:r>
              <a:t>Usually don’t have CMS</a:t>
            </a:r>
          </a:p>
        </p:txBody>
      </p:sp>
      <p:sp>
        <p:nvSpPr>
          <p:cNvPr id="187" name="Shape 187"/>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92" name="Shape 492"/>
          <p:cNvSpPr/>
          <p:nvPr>
            <p:ph type="body" idx="13"/>
          </p:nvPr>
        </p:nvSpPr>
        <p:spPr>
          <a:prstGeom prst="rect">
            <a:avLst/>
          </a:prstGeom>
        </p:spPr>
        <p:txBody>
          <a:bodyPr/>
          <a:lstStyle/>
          <a:p>
            <a:pPr/>
            <a:r>
              <a:t>Create a blog with jekyll</a:t>
            </a:r>
          </a:p>
        </p:txBody>
      </p:sp>
      <p:sp>
        <p:nvSpPr>
          <p:cNvPr id="493" name="Shape 493"/>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94" name="Shape 494"/>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About page to better reflect YOU! </a:t>
            </a:r>
          </a:p>
        </p:txBody>
      </p:sp>
      <p:sp>
        <p:nvSpPr>
          <p:cNvPr id="495" name="Shape 49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6" name="generic-about.png"/>
          <p:cNvPicPr>
            <a:picLocks noChangeAspect="1"/>
          </p:cNvPicPr>
          <p:nvPr/>
        </p:nvPicPr>
        <p:blipFill>
          <a:blip r:embed="rId3">
            <a:extLst/>
          </a:blip>
          <a:stretch>
            <a:fillRect/>
          </a:stretch>
        </p:blipFill>
        <p:spPr>
          <a:xfrm>
            <a:off x="341114" y="2321277"/>
            <a:ext cx="11963401" cy="7048501"/>
          </a:xfrm>
          <a:prstGeom prst="rect">
            <a:avLst/>
          </a:prstGeom>
          <a:ln w="12700">
            <a:miter lim="400000"/>
          </a:ln>
        </p:spPr>
      </p:pic>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00" name="Shape 500"/>
          <p:cNvSpPr/>
          <p:nvPr>
            <p:ph type="body" idx="13"/>
          </p:nvPr>
        </p:nvSpPr>
        <p:spPr>
          <a:prstGeom prst="rect">
            <a:avLst/>
          </a:prstGeom>
        </p:spPr>
        <p:txBody>
          <a:bodyPr/>
          <a:lstStyle/>
          <a:p>
            <a:pPr/>
            <a:r>
              <a:t>Create a blog with jekyll</a:t>
            </a:r>
          </a:p>
        </p:txBody>
      </p:sp>
      <p:sp>
        <p:nvSpPr>
          <p:cNvPr id="501" name="Shape 501"/>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02" name="Shape 502"/>
          <p:cNvSpPr/>
          <p:nvPr>
            <p:ph type="body" idx="1"/>
          </p:nvPr>
        </p:nvSpPr>
        <p:spPr>
          <a:xfrm>
            <a:off x="406400" y="2791177"/>
            <a:ext cx="12192000" cy="6108701"/>
          </a:xfrm>
          <a:prstGeom prst="rect">
            <a:avLst/>
          </a:prstGeom>
        </p:spPr>
        <p:txBody>
          <a:bodyPr/>
          <a:lstStyle>
            <a:lvl1pPr>
              <a:buChar char="‣"/>
            </a:lvl1pPr>
          </a:lstStyle>
          <a:p>
            <a:pPr/>
            <a:r>
              <a:t>Currently our about.md file is using our author photos which are defined in the config file.</a:t>
            </a:r>
          </a:p>
        </p:txBody>
      </p:sp>
      <p:sp>
        <p:nvSpPr>
          <p:cNvPr id="503" name="Shape 50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07" name="Shape 507"/>
          <p:cNvSpPr/>
          <p:nvPr>
            <p:ph type="body" idx="13"/>
          </p:nvPr>
        </p:nvSpPr>
        <p:spPr>
          <a:prstGeom prst="rect">
            <a:avLst/>
          </a:prstGeom>
        </p:spPr>
        <p:txBody>
          <a:bodyPr/>
          <a:lstStyle/>
          <a:p>
            <a:pPr/>
            <a:r>
              <a:t>Create a blog with jekyll</a:t>
            </a:r>
          </a:p>
        </p:txBody>
      </p:sp>
      <p:sp>
        <p:nvSpPr>
          <p:cNvPr id="508" name="Shape 508"/>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09" name="Shape 50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0" name="Screen Shot 2018-04-07 at 5.31.33 PM.png"/>
          <p:cNvPicPr>
            <a:picLocks noChangeAspect="1"/>
          </p:cNvPicPr>
          <p:nvPr/>
        </p:nvPicPr>
        <p:blipFill>
          <a:blip r:embed="rId3">
            <a:extLst/>
          </a:blip>
          <a:stretch>
            <a:fillRect/>
          </a:stretch>
        </p:blipFill>
        <p:spPr>
          <a:xfrm>
            <a:off x="1416050" y="2501900"/>
            <a:ext cx="9156700" cy="3581400"/>
          </a:xfrm>
          <a:prstGeom prst="rect">
            <a:avLst/>
          </a:prstGeom>
          <a:ln w="12700">
            <a:miter lim="400000"/>
          </a:ln>
        </p:spPr>
      </p:pic>
      <p:pic>
        <p:nvPicPr>
          <p:cNvPr id="511" name="Screen Shot 2018-04-07 at 5.32.03 PM.png"/>
          <p:cNvPicPr>
            <a:picLocks noChangeAspect="1"/>
          </p:cNvPicPr>
          <p:nvPr/>
        </p:nvPicPr>
        <p:blipFill>
          <a:blip r:embed="rId4">
            <a:extLst/>
          </a:blip>
          <a:stretch>
            <a:fillRect/>
          </a:stretch>
        </p:blipFill>
        <p:spPr>
          <a:xfrm>
            <a:off x="2686050" y="6556275"/>
            <a:ext cx="7632700" cy="2908301"/>
          </a:xfrm>
          <a:prstGeom prst="rect">
            <a:avLst/>
          </a:prstGeom>
          <a:ln w="12700">
            <a:miter lim="400000"/>
          </a:ln>
        </p:spPr>
      </p:pic>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5" name="Shape 515"/>
          <p:cNvSpPr/>
          <p:nvPr>
            <p:ph type="body" idx="13"/>
          </p:nvPr>
        </p:nvSpPr>
        <p:spPr>
          <a:prstGeom prst="rect">
            <a:avLst/>
          </a:prstGeom>
        </p:spPr>
        <p:txBody>
          <a:bodyPr/>
          <a:lstStyle/>
          <a:p>
            <a:pPr/>
            <a:r>
              <a:t>Create a blog with jekyll</a:t>
            </a:r>
          </a:p>
        </p:txBody>
      </p:sp>
      <p:sp>
        <p:nvSpPr>
          <p:cNvPr id="516" name="Shape 516"/>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17" name="Shape 517"/>
          <p:cNvSpPr/>
          <p:nvPr>
            <p:ph type="body" idx="1"/>
          </p:nvPr>
        </p:nvSpPr>
        <p:spPr>
          <a:xfrm>
            <a:off x="406400" y="2791177"/>
            <a:ext cx="12192000" cy="6108701"/>
          </a:xfrm>
          <a:prstGeom prst="rect">
            <a:avLst/>
          </a:prstGeom>
        </p:spPr>
        <p:txBody>
          <a:bodyPr/>
          <a:lstStyle/>
          <a:p>
            <a:pPr>
              <a:buChar char="‣"/>
            </a:pPr>
            <a:r>
              <a:t>Update author photo by uploading an image of yourself or your favorite animal/character to the uploads folder.</a:t>
            </a:r>
          </a:p>
          <a:p>
            <a:pPr>
              <a:buChar char="‣"/>
            </a:pPr>
            <a:r>
              <a:t>Name the file firstname.png (or whatever file extension)</a:t>
            </a:r>
          </a:p>
          <a:p>
            <a:pPr>
              <a:buChar char="‣"/>
            </a:pPr>
            <a:r>
              <a:t>then in your config file change line 38 from  </a:t>
            </a:r>
          </a:p>
          <a:p>
            <a:pPr>
              <a:buChar char="‣"/>
            </a:pPr>
            <a:r>
              <a:t> </a:t>
            </a:r>
            <a:r>
              <a:rPr>
                <a:latin typeface="Avenir Next Demi Bold"/>
                <a:ea typeface="Avenir Next Demi Bold"/>
                <a:cs typeface="Avenir Next Demi Bold"/>
                <a:sym typeface="Avenir Next Demi Bold"/>
              </a:rPr>
              <a:t>photo                     : “uploads/me2.png"</a:t>
            </a:r>
            <a:r>
              <a:t> to </a:t>
            </a:r>
          </a:p>
          <a:p>
            <a:pPr>
              <a:buChar char="‣"/>
            </a:pPr>
            <a:r>
              <a:t>  photo                    : “uploads/firstname.png"</a:t>
            </a:r>
          </a:p>
        </p:txBody>
      </p:sp>
      <p:sp>
        <p:nvSpPr>
          <p:cNvPr id="518" name="Shape 51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22" name="Shape 522"/>
          <p:cNvSpPr/>
          <p:nvPr>
            <p:ph type="body" idx="13"/>
          </p:nvPr>
        </p:nvSpPr>
        <p:spPr>
          <a:prstGeom prst="rect">
            <a:avLst/>
          </a:prstGeom>
        </p:spPr>
        <p:txBody>
          <a:bodyPr/>
          <a:lstStyle/>
          <a:p>
            <a:pPr/>
            <a:r>
              <a:t>Create a blog with jekyll</a:t>
            </a:r>
          </a:p>
        </p:txBody>
      </p:sp>
      <p:sp>
        <p:nvSpPr>
          <p:cNvPr id="523" name="Shape 523"/>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24" name="Shape 524"/>
          <p:cNvSpPr/>
          <p:nvPr>
            <p:ph type="body" idx="1"/>
          </p:nvPr>
        </p:nvSpPr>
        <p:spPr>
          <a:xfrm>
            <a:off x="406400" y="2791177"/>
            <a:ext cx="12192000" cy="6108701"/>
          </a:xfrm>
          <a:prstGeom prst="rect">
            <a:avLst/>
          </a:prstGeom>
        </p:spPr>
        <p:txBody>
          <a:bodyPr/>
          <a:lstStyle/>
          <a:p>
            <a:pPr>
              <a:buChar char="‣"/>
            </a:pPr>
            <a:r>
              <a:t> Restart server to see the changes we made to config file reflected on the about page.</a:t>
            </a:r>
          </a:p>
          <a:p>
            <a:pPr>
              <a:buChar char="‣"/>
            </a:pPr>
          </a:p>
        </p:txBody>
      </p:sp>
      <p:sp>
        <p:nvSpPr>
          <p:cNvPr id="525" name="Shape 52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6" name="restart-server.png"/>
          <p:cNvPicPr>
            <a:picLocks noChangeAspect="1"/>
          </p:cNvPicPr>
          <p:nvPr/>
        </p:nvPicPr>
        <p:blipFill>
          <a:blip r:embed="rId3">
            <a:extLst/>
          </a:blip>
          <a:stretch>
            <a:fillRect/>
          </a:stretch>
        </p:blipFill>
        <p:spPr>
          <a:xfrm>
            <a:off x="-228600" y="3938166"/>
            <a:ext cx="13004800" cy="4930393"/>
          </a:xfrm>
          <a:prstGeom prst="rect">
            <a:avLst/>
          </a:prstGeom>
          <a:ln w="12700">
            <a:miter lim="400000"/>
          </a:ln>
        </p:spPr>
      </p:pic>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30" name="Shape 530"/>
          <p:cNvSpPr/>
          <p:nvPr>
            <p:ph type="body" idx="13"/>
          </p:nvPr>
        </p:nvSpPr>
        <p:spPr>
          <a:prstGeom prst="rect">
            <a:avLst/>
          </a:prstGeom>
        </p:spPr>
        <p:txBody>
          <a:bodyPr/>
          <a:lstStyle/>
          <a:p>
            <a:pPr/>
            <a:r>
              <a:t>Create a blog with jekyll</a:t>
            </a:r>
          </a:p>
        </p:txBody>
      </p:sp>
      <p:sp>
        <p:nvSpPr>
          <p:cNvPr id="531" name="Shape 531"/>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32" name="Shape 532"/>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About page to better reflect YOU! </a:t>
            </a:r>
          </a:p>
        </p:txBody>
      </p:sp>
      <p:sp>
        <p:nvSpPr>
          <p:cNvPr id="533" name="Shape 53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4" name="Screen Shot 2018-04-07 at 5.38.53 PM.png"/>
          <p:cNvPicPr>
            <a:picLocks noChangeAspect="1"/>
          </p:cNvPicPr>
          <p:nvPr/>
        </p:nvPicPr>
        <p:blipFill>
          <a:blip r:embed="rId3">
            <a:extLst/>
          </a:blip>
          <a:stretch>
            <a:fillRect/>
          </a:stretch>
        </p:blipFill>
        <p:spPr>
          <a:xfrm>
            <a:off x="349250" y="2298700"/>
            <a:ext cx="12306300" cy="7010400"/>
          </a:xfrm>
          <a:prstGeom prst="rect">
            <a:avLst/>
          </a:prstGeom>
          <a:ln w="12700">
            <a:miter lim="400000"/>
          </a:ln>
        </p:spPr>
      </p:pic>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38" name="Shape 538"/>
          <p:cNvSpPr/>
          <p:nvPr>
            <p:ph type="body" idx="13"/>
          </p:nvPr>
        </p:nvSpPr>
        <p:spPr>
          <a:prstGeom prst="rect">
            <a:avLst/>
          </a:prstGeom>
        </p:spPr>
        <p:txBody>
          <a:bodyPr/>
          <a:lstStyle/>
          <a:p>
            <a:pPr/>
            <a:r>
              <a:t>Create a blog with jekyll</a:t>
            </a:r>
          </a:p>
        </p:txBody>
      </p:sp>
      <p:sp>
        <p:nvSpPr>
          <p:cNvPr id="539" name="Shape 539"/>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40" name="Shape 540"/>
          <p:cNvSpPr/>
          <p:nvPr>
            <p:ph type="body" idx="1"/>
          </p:nvPr>
        </p:nvSpPr>
        <p:spPr>
          <a:xfrm>
            <a:off x="406400" y="2791177"/>
            <a:ext cx="12192000" cy="6108701"/>
          </a:xfrm>
          <a:prstGeom prst="rect">
            <a:avLst/>
          </a:prstGeom>
        </p:spPr>
        <p:txBody>
          <a:bodyPr/>
          <a:lstStyle/>
          <a:p>
            <a:pPr>
              <a:buChar char="‣"/>
            </a:pPr>
            <a:r>
              <a:t>To change the image on a blog post go to </a:t>
            </a:r>
            <a:r>
              <a:rPr u="sng">
                <a:solidFill>
                  <a:schemeClr val="accent1"/>
                </a:solidFill>
                <a:hlinkClick r:id="rId3" invalidUrl="" action="" tgtFrame="" tooltip="" history="1" highlightClick="0" endSnd="0"/>
              </a:rPr>
              <a:t>http://www.unsplash.com</a:t>
            </a:r>
          </a:p>
          <a:p>
            <a:pPr>
              <a:buChar char="‣"/>
            </a:pPr>
            <a:r>
              <a:t>Find an image and then copy paste it into the hero: part of the YAML for the post where you want to update the image. You should replace the old URL entirely. </a:t>
            </a:r>
          </a:p>
        </p:txBody>
      </p:sp>
      <p:sp>
        <p:nvSpPr>
          <p:cNvPr id="541" name="Shape 54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5" name="Shape 545"/>
          <p:cNvSpPr/>
          <p:nvPr>
            <p:ph type="body" idx="13"/>
          </p:nvPr>
        </p:nvSpPr>
        <p:spPr>
          <a:prstGeom prst="rect">
            <a:avLst/>
          </a:prstGeom>
        </p:spPr>
        <p:txBody>
          <a:bodyPr/>
          <a:lstStyle/>
          <a:p>
            <a:pPr/>
            <a:r>
              <a:t>Create a blog with jekyll</a:t>
            </a:r>
          </a:p>
        </p:txBody>
      </p:sp>
      <p:sp>
        <p:nvSpPr>
          <p:cNvPr id="546" name="Shape 546"/>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47" name="Shape 547"/>
          <p:cNvSpPr/>
          <p:nvPr>
            <p:ph type="body" idx="1"/>
          </p:nvPr>
        </p:nvSpPr>
        <p:spPr>
          <a:xfrm>
            <a:off x="406400" y="2791177"/>
            <a:ext cx="12192000" cy="6108701"/>
          </a:xfrm>
          <a:prstGeom prst="rect">
            <a:avLst/>
          </a:prstGeom>
        </p:spPr>
        <p:txBody>
          <a:bodyPr/>
          <a:lstStyle/>
          <a:p>
            <a:pPr>
              <a:buChar char="‣"/>
            </a:pPr>
            <a:r>
              <a:t>Partial layouts can be found in the </a:t>
            </a:r>
            <a:r>
              <a:rPr>
                <a:latin typeface="Avenir Next Demi Bold"/>
                <a:ea typeface="Avenir Next Demi Bold"/>
                <a:cs typeface="Avenir Next Demi Bold"/>
                <a:sym typeface="Avenir Next Demi Bold"/>
              </a:rPr>
              <a:t>/_includes </a:t>
            </a:r>
            <a:r>
              <a:t>folder of our project. These are HTML templates with re-usable elements that are found on multiple pages such as as the header, footer, etc.</a:t>
            </a:r>
          </a:p>
          <a:p>
            <a:pPr>
              <a:buChar char="‣"/>
              <a:defRPr>
                <a:solidFill>
                  <a:schemeClr val="accent1"/>
                </a:solidFill>
                <a:latin typeface="Avenir Next Demi Bold"/>
                <a:ea typeface="Avenir Next Demi Bold"/>
                <a:cs typeface="Avenir Next Demi Bold"/>
                <a:sym typeface="Avenir Next Demi Bold"/>
              </a:defRPr>
            </a:pPr>
            <a:r>
              <a:t>Activity: Add social icons to all of our posts.</a:t>
            </a:r>
          </a:p>
        </p:txBody>
      </p:sp>
      <p:sp>
        <p:nvSpPr>
          <p:cNvPr id="548" name="Shape 54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9" name="Screen Shot 2018-04-08 at 11.13.13 PM.png"/>
          <p:cNvPicPr>
            <a:picLocks noChangeAspect="1"/>
          </p:cNvPicPr>
          <p:nvPr/>
        </p:nvPicPr>
        <p:blipFill>
          <a:blip r:embed="rId3">
            <a:extLst/>
          </a:blip>
          <a:stretch>
            <a:fillRect/>
          </a:stretch>
        </p:blipFill>
        <p:spPr>
          <a:xfrm>
            <a:off x="3790949" y="6692531"/>
            <a:ext cx="5422901" cy="2044701"/>
          </a:xfrm>
          <a:prstGeom prst="rect">
            <a:avLst/>
          </a:prstGeom>
          <a:ln w="12700">
            <a:miter lim="400000"/>
          </a:ln>
        </p:spPr>
      </p:pic>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53" name="Shape 553"/>
          <p:cNvSpPr/>
          <p:nvPr>
            <p:ph type="body" idx="13"/>
          </p:nvPr>
        </p:nvSpPr>
        <p:spPr>
          <a:prstGeom prst="rect">
            <a:avLst/>
          </a:prstGeom>
        </p:spPr>
        <p:txBody>
          <a:bodyPr/>
          <a:lstStyle/>
          <a:p>
            <a:pPr/>
            <a:r>
              <a:t>Create a blog with jekyll</a:t>
            </a:r>
          </a:p>
        </p:txBody>
      </p:sp>
      <p:sp>
        <p:nvSpPr>
          <p:cNvPr id="554" name="Shape 554"/>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55" name="Shape 555"/>
          <p:cNvSpPr/>
          <p:nvPr>
            <p:ph type="body" idx="1"/>
          </p:nvPr>
        </p:nvSpPr>
        <p:spPr>
          <a:xfrm>
            <a:off x="406400" y="2791177"/>
            <a:ext cx="12192000" cy="6108701"/>
          </a:xfrm>
          <a:prstGeom prst="rect">
            <a:avLst/>
          </a:prstGeom>
        </p:spPr>
        <p:txBody>
          <a:bodyPr numCol="2" spcCol="609600"/>
          <a:lstStyle/>
          <a:p>
            <a:pPr>
              <a:buChar char="‣"/>
            </a:pPr>
            <a:r>
              <a:t>We will be using</a:t>
            </a:r>
            <a:r>
              <a:rPr u="sng">
                <a:solidFill>
                  <a:schemeClr val="accent1"/>
                </a:solidFill>
                <a:hlinkClick r:id="rId3" invalidUrl="" action="" tgtFrame="" tooltip="" history="1" highlightClick="0" endSnd="0"/>
              </a:rPr>
              <a:t> Font Awesome</a:t>
            </a:r>
            <a:r>
              <a:t>’s free social icons.</a:t>
            </a:r>
          </a:p>
          <a:p>
            <a:pPr>
              <a:buChar char="‣"/>
            </a:pPr>
          </a:p>
          <a:p>
            <a:pPr>
              <a:buChar char="‣"/>
            </a:pPr>
          </a:p>
          <a:p>
            <a:pPr>
              <a:buChar char="‣"/>
            </a:pPr>
          </a:p>
          <a:p>
            <a:pPr>
              <a:buChar char="‣"/>
            </a:pPr>
          </a:p>
          <a:p>
            <a:pPr>
              <a:buChar char="‣"/>
            </a:pPr>
            <a:r>
              <a:t>Already referenced in our head.html:</a:t>
            </a:r>
          </a:p>
          <a:p>
            <a:pPr marL="0" indent="0" defTabSz="457200">
              <a:spcBef>
                <a:spcPts val="0"/>
              </a:spcBef>
              <a:buClrTx/>
              <a:buSzTx/>
              <a:buFontTx/>
              <a:buNone/>
              <a:defRPr sz="2200">
                <a:solidFill>
                  <a:srgbClr val="8C868F"/>
                </a:solidFill>
                <a:latin typeface="Monaco"/>
                <a:ea typeface="Monaco"/>
                <a:cs typeface="Monaco"/>
                <a:sym typeface="Monaco"/>
              </a:defRPr>
            </a:pPr>
            <a:r>
              <a:t>&lt;!--- Font Awesome --&gt;</a:t>
            </a:r>
            <a:endParaRPr>
              <a:solidFill>
                <a:srgbClr val="333344"/>
              </a:solidFill>
            </a:endParaRPr>
          </a:p>
          <a:p>
            <a:pPr marL="0" indent="0" defTabSz="457200">
              <a:spcBef>
                <a:spcPts val="0"/>
              </a:spcBef>
              <a:buClrTx/>
              <a:buSzTx/>
              <a:buFontTx/>
              <a:buNone/>
              <a:defRPr sz="2200">
                <a:solidFill>
                  <a:srgbClr val="333344"/>
                </a:solidFill>
                <a:latin typeface="Monaco"/>
                <a:ea typeface="Monaco"/>
                <a:cs typeface="Monaco"/>
                <a:sym typeface="Monaco"/>
              </a:defRPr>
            </a:pPr>
          </a:p>
          <a:p>
            <a:pPr marL="0" indent="0" defTabSz="457200">
              <a:spcBef>
                <a:spcPts val="0"/>
              </a:spcBef>
              <a:buClrTx/>
              <a:buSzTx/>
              <a:buFontTx/>
              <a:buNone/>
              <a:defRPr sz="2200">
                <a:solidFill>
                  <a:srgbClr val="409B1C"/>
                </a:solidFill>
                <a:latin typeface="Monaco"/>
                <a:ea typeface="Monaco"/>
                <a:cs typeface="Monaco"/>
                <a:sym typeface="Monaco"/>
              </a:defRPr>
            </a:pPr>
            <a:r>
              <a:rPr>
                <a:solidFill>
                  <a:srgbClr val="3A4A64"/>
                </a:solidFill>
              </a:rPr>
              <a:t>&lt;link rel=</a:t>
            </a:r>
            <a:r>
              <a:t>"stylesheet"</a:t>
            </a:r>
            <a:r>
              <a:rPr>
                <a:solidFill>
                  <a:srgbClr val="3A4A64"/>
                </a:solidFill>
              </a:rPr>
              <a:t> href=</a:t>
            </a:r>
            <a:r>
              <a:t>"https://use.fontawesome.com/releases/v5.0.9/css/all.css"</a:t>
            </a:r>
            <a:r>
              <a:rPr>
                <a:solidFill>
                  <a:srgbClr val="3A4A64"/>
                </a:solidFill>
              </a:rPr>
              <a:t> integrity=</a:t>
            </a:r>
            <a:r>
              <a:t>"sha384-5SOiIsAziJl6AWe0HWRKTXlfcSHKmYV4RBF18PPJ173Kzn7jzMyFuTtk8JA7QQG1"</a:t>
            </a:r>
            <a:r>
              <a:rPr>
                <a:solidFill>
                  <a:srgbClr val="3A4A64"/>
                </a:solidFill>
              </a:rPr>
              <a:t> crossorigin=</a:t>
            </a:r>
            <a:r>
              <a:t>"anonymous"</a:t>
            </a:r>
            <a:r>
              <a:rPr>
                <a:solidFill>
                  <a:srgbClr val="3A4A64"/>
                </a:solidFill>
              </a:rPr>
              <a:t>&gt;</a:t>
            </a:r>
          </a:p>
        </p:txBody>
      </p:sp>
      <p:sp>
        <p:nvSpPr>
          <p:cNvPr id="556" name="Shape 55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7" name="Screen Shot 2018-04-08 at 11.31.15 PM.png"/>
          <p:cNvPicPr>
            <a:picLocks noChangeAspect="1"/>
          </p:cNvPicPr>
          <p:nvPr/>
        </p:nvPicPr>
        <p:blipFill>
          <a:blip r:embed="rId4">
            <a:extLst/>
          </a:blip>
          <a:stretch>
            <a:fillRect/>
          </a:stretch>
        </p:blipFill>
        <p:spPr>
          <a:xfrm>
            <a:off x="372575" y="5329077"/>
            <a:ext cx="6184906" cy="3440288"/>
          </a:xfrm>
          <a:prstGeom prst="rect">
            <a:avLst/>
          </a:prstGeom>
          <a:ln w="12700">
            <a:miter lim="400000"/>
          </a:ln>
        </p:spPr>
      </p:pic>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61" name="Shape 561"/>
          <p:cNvSpPr/>
          <p:nvPr>
            <p:ph type="body" idx="13"/>
          </p:nvPr>
        </p:nvSpPr>
        <p:spPr>
          <a:prstGeom prst="rect">
            <a:avLst/>
          </a:prstGeom>
        </p:spPr>
        <p:txBody>
          <a:bodyPr/>
          <a:lstStyle/>
          <a:p>
            <a:pPr/>
            <a:r>
              <a:t>Create a blog with jekyll</a:t>
            </a:r>
          </a:p>
        </p:txBody>
      </p:sp>
      <p:sp>
        <p:nvSpPr>
          <p:cNvPr id="562" name="Shape 562"/>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63" name="Shape 563"/>
          <p:cNvSpPr/>
          <p:nvPr>
            <p:ph type="body" idx="1"/>
          </p:nvPr>
        </p:nvSpPr>
        <p:spPr>
          <a:xfrm>
            <a:off x="406400" y="2791177"/>
            <a:ext cx="12192000" cy="6108701"/>
          </a:xfrm>
          <a:prstGeom prst="rect">
            <a:avLst/>
          </a:prstGeom>
        </p:spPr>
        <p:txBody>
          <a:bodyPr/>
          <a:lstStyle/>
          <a:p>
            <a:pPr marL="297815" indent="-297815" defTabSz="391414">
              <a:spcBef>
                <a:spcPts val="1800"/>
              </a:spcBef>
              <a:buChar char="‣"/>
              <a:defRPr sz="2278"/>
            </a:pPr>
            <a:r>
              <a:t>Create a file named share_icons.html in the post folder within the _includes folder.</a:t>
            </a:r>
          </a:p>
          <a:p>
            <a:pPr marL="297815" indent="-297815" defTabSz="391414">
              <a:spcBef>
                <a:spcPts val="1800"/>
              </a:spcBef>
              <a:buChar char="‣"/>
              <a:defRPr sz="2278"/>
            </a:pPr>
            <a:r>
              <a:t>Add a link to the partial file we just created (code below)  in our post layout in _layouts/post.html</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r>
              <a:t>layout: default</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post.html post=page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8C868F"/>
                </a:solidFill>
                <a:latin typeface="Monaco"/>
                <a:ea typeface="Monaco"/>
                <a:cs typeface="Monaco"/>
                <a:sym typeface="Monaco"/>
              </a:defRPr>
            </a:pPr>
            <a:r>
              <a:t>&lt;!-- The following line links to the partial we created for our social-share-icons --&gt;</a:t>
            </a:r>
            <a:endParaRPr>
              <a:solidFill>
                <a:srgbClr val="333344"/>
              </a:solidFill>
            </a:endParaR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post/share_icons.html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FF7800"/>
                </a:solidFill>
              </a:rPr>
              <a:t>if</a:t>
            </a:r>
            <a:r>
              <a:t> site.author.disqus %}</a:t>
            </a:r>
          </a:p>
          <a:p>
            <a:pPr marL="0" indent="0" defTabSz="306324">
              <a:spcBef>
                <a:spcPts val="0"/>
              </a:spcBef>
              <a:buClrTx/>
              <a:buSzTx/>
              <a:buFontTx/>
              <a:buNone/>
              <a:defRPr sz="1742">
                <a:solidFill>
                  <a:srgbClr val="333344"/>
                </a:solidFill>
                <a:latin typeface="Monaco"/>
                <a:ea typeface="Monaco"/>
                <a:cs typeface="Monaco"/>
                <a:sym typeface="Monaco"/>
              </a:defRPr>
            </a:pPr>
            <a:r>
              <a:t>    {% </a:t>
            </a:r>
            <a:r>
              <a:rPr>
                <a:solidFill>
                  <a:srgbClr val="3B5BB5"/>
                </a:solidFill>
              </a:rPr>
              <a:t>include</a:t>
            </a:r>
            <a:r>
              <a:t> externals/disqus.html %}</a:t>
            </a:r>
          </a:p>
          <a:p>
            <a:pPr marL="0" indent="0" defTabSz="306324">
              <a:spcBef>
                <a:spcPts val="0"/>
              </a:spcBef>
              <a:buClrTx/>
              <a:buSzTx/>
              <a:buFontTx/>
              <a:buNone/>
              <a:defRPr sz="1742">
                <a:solidFill>
                  <a:srgbClr val="333344"/>
                </a:solidFill>
                <a:latin typeface="Monaco"/>
                <a:ea typeface="Monaco"/>
                <a:cs typeface="Monaco"/>
                <a:sym typeface="Monaco"/>
              </a:defRPr>
            </a:pPr>
            <a:r>
              <a:t>{% endif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64" name="Shape 56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5" name="Screen Shot 2018-04-08 at 11.17.15 PM.png"/>
          <p:cNvPicPr>
            <a:picLocks noChangeAspect="1"/>
          </p:cNvPicPr>
          <p:nvPr/>
        </p:nvPicPr>
        <p:blipFill>
          <a:blip r:embed="rId3">
            <a:extLst/>
          </a:blip>
          <a:stretch>
            <a:fillRect/>
          </a:stretch>
        </p:blipFill>
        <p:spPr>
          <a:xfrm>
            <a:off x="8561537" y="4524617"/>
            <a:ext cx="3822701" cy="13589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9" name="Shape 189"/>
          <p:cNvSpPr/>
          <p:nvPr>
            <p:ph type="body" idx="13"/>
          </p:nvPr>
        </p:nvSpPr>
        <p:spPr>
          <a:xfrm>
            <a:off x="889000" y="2908300"/>
            <a:ext cx="11226800" cy="4546600"/>
          </a:xfrm>
          <a:prstGeom prst="rect">
            <a:avLst/>
          </a:prstGeom>
        </p:spPr>
        <p:txBody>
          <a:bodyPr/>
          <a:lstStyle>
            <a:lvl1pPr marL="444500" indent="-444500">
              <a:lnSpc>
                <a:spcPct val="100000"/>
              </a:lnSpc>
              <a:spcBef>
                <a:spcPts val="2800"/>
              </a:spcBef>
              <a:buClr>
                <a:schemeClr val="accent1"/>
              </a:buClr>
              <a:buSzPct val="104999"/>
              <a:buFont typeface="Avenir Next"/>
              <a:buChar char="▸"/>
              <a:defRPr cap="none" i="1" sz="3400">
                <a:latin typeface="Avenir Next Medium"/>
                <a:ea typeface="Avenir Next Medium"/>
                <a:cs typeface="Avenir Next Medium"/>
                <a:sym typeface="Avenir Next Medium"/>
              </a:defRPr>
            </a:lvl1pPr>
          </a:lstStyle>
          <a:p>
            <a:pPr/>
            <a:r>
              <a:t>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a:t>
            </a:r>
          </a:p>
        </p:txBody>
      </p:sp>
      <p:sp>
        <p:nvSpPr>
          <p:cNvPr id="190" name="Shape 190"/>
          <p:cNvSpPr/>
          <p:nvPr>
            <p:ph type="body" idx="14"/>
          </p:nvPr>
        </p:nvSpPr>
        <p:spPr>
          <a:prstGeom prst="rect">
            <a:avLst/>
          </a:prstGeom>
        </p:spPr>
        <p:txBody>
          <a:bodyPr/>
          <a:lstStyle>
            <a:lvl1pPr>
              <a:defRPr u="sng">
                <a:solidFill>
                  <a:schemeClr val="accent1"/>
                </a:solidFill>
                <a:hlinkClick r:id="rId3" invalidUrl="" action="" tgtFrame="" tooltip="" history="1" highlightClick="0" endSnd="0"/>
              </a:defRPr>
            </a:lvl1pPr>
          </a:lstStyle>
          <a:p>
            <a:pPr>
              <a:defRPr u="none">
                <a:solidFill>
                  <a:srgbClr val="838787"/>
                </a:solidFill>
              </a:defRPr>
            </a:pPr>
            <a:r>
              <a:rPr u="sng">
                <a:solidFill>
                  <a:schemeClr val="accent1"/>
                </a:solidFill>
                <a:hlinkClick r:id="rId3" invalidUrl="" action="" tgtFrame="" tooltip="" history="1" highlightClick="0" endSnd="0"/>
              </a:rPr>
              <a:t>Programming Historian</a:t>
            </a:r>
          </a:p>
        </p:txBody>
      </p:sp>
      <p:sp>
        <p:nvSpPr>
          <p:cNvPr id="191" name="Shape 191"/>
          <p:cNvSpPr/>
          <p:nvPr>
            <p:ph type="body" idx="15"/>
          </p:nvPr>
        </p:nvSpPr>
        <p:spPr>
          <a:prstGeom prst="rect">
            <a:avLst/>
          </a:prstGeom>
        </p:spPr>
        <p:txBody>
          <a:bodyPr/>
          <a:lstStyle/>
          <a:p>
            <a:pPr/>
            <a:r>
              <a:t>Create a blog with jekyll</a:t>
            </a:r>
          </a:p>
        </p:txBody>
      </p:sp>
      <p:sp>
        <p:nvSpPr>
          <p:cNvPr id="192" name="Shape 192"/>
          <p:cNvSpPr/>
          <p:nvPr>
            <p:ph type="title" idx="4294967295"/>
          </p:nvPr>
        </p:nvSpPr>
        <p:spPr>
          <a:prstGeom prst="rect">
            <a:avLst/>
          </a:prstGeom>
        </p:spPr>
        <p:txBody>
          <a:bodyPr/>
          <a:lstStyle>
            <a:lvl1pPr defTabSz="467359">
              <a:spcBef>
                <a:spcPts val="2200"/>
              </a:spcBef>
              <a:defRPr sz="4800"/>
            </a:lvl1pPr>
          </a:lstStyle>
          <a:p>
            <a:pPr/>
            <a:r>
              <a:t>What is jekyll?</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69" name="Shape 569"/>
          <p:cNvSpPr/>
          <p:nvPr>
            <p:ph type="body" idx="13"/>
          </p:nvPr>
        </p:nvSpPr>
        <p:spPr>
          <a:prstGeom prst="rect">
            <a:avLst/>
          </a:prstGeom>
        </p:spPr>
        <p:txBody>
          <a:bodyPr/>
          <a:lstStyle/>
          <a:p>
            <a:pPr/>
            <a:r>
              <a:t>Create a blog with jekyll</a:t>
            </a:r>
          </a:p>
        </p:txBody>
      </p:sp>
      <p:sp>
        <p:nvSpPr>
          <p:cNvPr id="570" name="Shape 570"/>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71" name="Shape 571"/>
          <p:cNvSpPr/>
          <p:nvPr>
            <p:ph type="body" idx="1"/>
          </p:nvPr>
        </p:nvSpPr>
        <p:spPr>
          <a:xfrm>
            <a:off x="406400" y="2908299"/>
            <a:ext cx="12192000" cy="6108701"/>
          </a:xfrm>
          <a:prstGeom prst="rect">
            <a:avLst/>
          </a:prstGeom>
        </p:spPr>
        <p:txBody>
          <a:bodyPr/>
          <a:lstStyle/>
          <a:p>
            <a:pPr marL="413384" indent="-413384" defTabSz="543305">
              <a:spcBef>
                <a:spcPts val="2600"/>
              </a:spcBef>
              <a:buChar char="‣"/>
              <a:defRPr sz="3162"/>
            </a:pPr>
            <a:r>
              <a:t>Add HTML for social icons to share_icons.html</a:t>
            </a: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&lt;div class=</a:t>
            </a:r>
            <a:r>
              <a:t>"share-page"</a:t>
            </a:r>
            <a:r>
              <a:rPr>
                <a:solidFill>
                  <a:srgbClr val="3A4A64"/>
                </a:solidFill>
              </a:rP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rPr>
                <a:solidFill>
                  <a:srgbClr val="3A4A64"/>
                </a:solidFill>
              </a:rPr>
              <a:t>&lt;h3&gt;</a:t>
            </a:r>
            <a:r>
              <a:t>Share "{{ page.title }}":</a:t>
            </a:r>
            <a:r>
              <a:rPr>
                <a:solidFill>
                  <a:srgbClr val="3A4A64"/>
                </a:solidFill>
              </a:rPr>
              <a:t>&lt;/h3&gt;</a:t>
            </a: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&lt;ul class=</a:t>
            </a:r>
            <a:r>
              <a:rPr>
                <a:solidFill>
                  <a:srgbClr val="409B1C"/>
                </a:solidFill>
              </a:rPr>
              <a:t>"icons"</a:t>
            </a:r>
            <a: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"https://twitter.com/intent/tweet?text={{ page.title }}</a:t>
            </a:r>
            <a:r>
              <a:rPr>
                <a:solidFill>
                  <a:srgbClr val="F8F8F8"/>
                </a:solidFill>
              </a:rPr>
              <a:t>&amp;</a:t>
            </a:r>
            <a:r>
              <a:t>url={{ site.url }}{{ page.url }}</a:t>
            </a:r>
            <a:r>
              <a:rPr>
                <a:solidFill>
                  <a:srgbClr val="F8F8F8"/>
                </a:solidFill>
              </a:rPr>
              <a:t>&amp;</a:t>
            </a:r>
            <a:r>
              <a:t>via={{ site.author.twitter }}</a:t>
            </a:r>
            <a:r>
              <a:rPr>
                <a:solidFill>
                  <a:srgbClr val="F8F8F8"/>
                </a:solidFill>
              </a:rPr>
              <a:t>&amp;</a:t>
            </a:r>
            <a:r>
              <a:t>related={{ site.author.twitter }}"</a:t>
            </a:r>
            <a:r>
              <a:rPr>
                <a:solidFill>
                  <a:srgbClr val="3A4A64"/>
                </a:solidFill>
              </a:rPr>
              <a:t> rel=</a:t>
            </a:r>
            <a:r>
              <a:t>"nofollow"</a:t>
            </a:r>
            <a:r>
              <a:rPr>
                <a:solidFill>
                  <a:srgbClr val="3A4A64"/>
                </a:solidFill>
              </a:rPr>
              <a:t> target=</a:t>
            </a:r>
            <a:r>
              <a:t>"_blank"</a:t>
            </a:r>
            <a:r>
              <a:rPr>
                <a:solidFill>
                  <a:srgbClr val="3A4A64"/>
                </a:solidFill>
              </a:rPr>
              <a:t> title=</a:t>
            </a:r>
            <a:r>
              <a:t>"Share on Twitter"</a:t>
            </a:r>
            <a:r>
              <a:rPr>
                <a:solidFill>
                  <a:srgbClr val="3A4A64"/>
                </a:solidFill>
              </a:rPr>
              <a:t>&gt;&lt;i class=</a:t>
            </a:r>
            <a:r>
              <a:t>"fab fa-twitter"</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"https://facebook.com/sharer.php?u={{ site.url }}{{ page.url }}"</a:t>
            </a:r>
            <a:r>
              <a:rPr>
                <a:solidFill>
                  <a:srgbClr val="3A4A64"/>
                </a:solidFill>
              </a:rPr>
              <a:t> rel=</a:t>
            </a:r>
            <a:r>
              <a:t>"nofollow"</a:t>
            </a:r>
            <a:r>
              <a:rPr>
                <a:solidFill>
                  <a:srgbClr val="3A4A64"/>
                </a:solidFill>
              </a:rPr>
              <a:t> target=</a:t>
            </a:r>
            <a:r>
              <a:t>"_blank"</a:t>
            </a:r>
            <a:r>
              <a:rPr>
                <a:solidFill>
                  <a:srgbClr val="3A4A64"/>
                </a:solidFill>
              </a:rPr>
              <a:t> title=</a:t>
            </a:r>
            <a:r>
              <a:t>"Share on Facebook"</a:t>
            </a:r>
            <a:r>
              <a:rPr>
                <a:solidFill>
                  <a:srgbClr val="3A4A64"/>
                </a:solidFill>
              </a:rPr>
              <a:t>&gt;&lt;i class=</a:t>
            </a:r>
            <a:r>
              <a:t>"fab fa-facebook-f"</a:t>
            </a:r>
            <a:r>
              <a:rPr>
                <a:solidFill>
                  <a:srgbClr val="3A4A64"/>
                </a:solidFill>
              </a:rPr>
              <a:t>&gt;</a:t>
            </a:r>
            <a:r>
              <a:rPr>
                <a:solidFill>
                  <a:srgbClr val="3B5BB5"/>
                </a:solidFill>
              </a:rPr>
              <a:t>&amp;nbsp;</a:t>
            </a:r>
            <a:r>
              <a:rPr>
                <a:solidFill>
                  <a:srgbClr val="3A4A64"/>
                </a:solidFill>
              </a:rPr>
              <a:t>&lt;/i&gt;&lt;/a&gt;&lt;/li&gt;</a:t>
            </a:r>
            <a:endParaRPr>
              <a:solidFill>
                <a:srgbClr val="33334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"https://www.linkedin.com/shareArticle?mini=true</a:t>
            </a:r>
            <a:r>
              <a:rPr>
                <a:solidFill>
                  <a:srgbClr val="F8F8F8"/>
                </a:solidFill>
              </a:rPr>
              <a:t>&amp;</a:t>
            </a:r>
            <a:r>
              <a:t>url={{ site.url }}{{ site.baseurl }}{{ page.url }}</a:t>
            </a:r>
            <a:r>
              <a:rPr>
                <a:solidFill>
                  <a:srgbClr val="F8F8F8"/>
                </a:solidFill>
              </a:rPr>
              <a:t>&amp;</a:t>
            </a:r>
            <a:r>
              <a:t>title={{ page.title }}</a:t>
            </a:r>
            <a:r>
              <a:rPr>
                <a:solidFill>
                  <a:srgbClr val="F8F8F8"/>
                </a:solidFill>
              </a:rPr>
              <a:t>&amp;</a:t>
            </a:r>
            <a:r>
              <a:t>summary={{ page.description }}</a:t>
            </a:r>
            <a:r>
              <a:rPr>
                <a:solidFill>
                  <a:srgbClr val="F8F8F8"/>
                </a:solidFill>
              </a:rPr>
              <a:t>&amp;</a:t>
            </a:r>
            <a:r>
              <a:t>source={{ site.title }}"</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onclick=</a:t>
            </a:r>
            <a:r>
              <a:t>"window.open(this.href, ‘pop-up’, ‘left=20,top=20,width=500,height=500,toolbar=1,resizable=0’); return false;"</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title=</a:t>
            </a:r>
            <a:r>
              <a:t>"Share on LinkedIn"</a:t>
            </a:r>
            <a:r>
              <a:rPr>
                <a:solidFill>
                  <a:srgbClr val="3A4A64"/>
                </a:solidFill>
              </a:rPr>
              <a:t>&gt;&lt;i class=</a:t>
            </a:r>
            <a:r>
              <a:t>"fab fa-linkedin-in"</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A4A64"/>
                </a:solidFill>
                <a:latin typeface="Monaco"/>
                <a:ea typeface="Monaco"/>
                <a:cs typeface="Monaco"/>
                <a:sym typeface="Monaco"/>
              </a:defRPr>
            </a:pPr>
            <a:r>
              <a:t>&lt;/ul&gt;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&lt;/div&gt;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72" name="Shape 57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6" name="Shape 576"/>
          <p:cNvSpPr/>
          <p:nvPr>
            <p:ph type="body" idx="13"/>
          </p:nvPr>
        </p:nvSpPr>
        <p:spPr>
          <a:prstGeom prst="rect">
            <a:avLst/>
          </a:prstGeom>
        </p:spPr>
        <p:txBody>
          <a:bodyPr/>
          <a:lstStyle/>
          <a:p>
            <a:pPr/>
            <a:r>
              <a:t>Create a blog with jekyll</a:t>
            </a:r>
          </a:p>
        </p:txBody>
      </p:sp>
      <p:sp>
        <p:nvSpPr>
          <p:cNvPr id="577" name="Shape 577"/>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78" name="Shape 578"/>
          <p:cNvSpPr/>
          <p:nvPr>
            <p:ph type="body" idx="1"/>
          </p:nvPr>
        </p:nvSpPr>
        <p:spPr>
          <a:xfrm>
            <a:off x="406400" y="2908300"/>
            <a:ext cx="12192000" cy="6108700"/>
          </a:xfrm>
          <a:prstGeom prst="rect">
            <a:avLst/>
          </a:prstGeom>
        </p:spPr>
        <p:txBody>
          <a:bodyPr numCol="2" spcCol="609600"/>
          <a:lstStyle/>
          <a:p>
            <a:pPr marL="431165" indent="-431165" defTabSz="566674">
              <a:spcBef>
                <a:spcPts val="2700"/>
              </a:spcBef>
              <a:buChar char="‣"/>
              <a:defRPr sz="3298"/>
            </a:pPr>
            <a:r>
              <a:t>Add styling for social </a:t>
            </a:r>
            <a:r>
              <a:rPr sz="3492"/>
              <a:t>icons in the _icons.scss file in our _sass folder. </a:t>
            </a:r>
            <a:endParaRPr sz="3492"/>
          </a:p>
          <a:p>
            <a:pPr marL="431165" indent="-431165" defTabSz="566674">
              <a:spcBef>
                <a:spcPts val="2700"/>
              </a:spcBef>
              <a:buChar char="‣"/>
              <a:defRPr sz="3492"/>
            </a:pPr>
          </a:p>
          <a:p>
            <a:pPr marL="431165" indent="-431165" defTabSz="566674">
              <a:spcBef>
                <a:spcPts val="2700"/>
              </a:spcBef>
              <a:buChar char="‣"/>
              <a:defRPr sz="3492"/>
            </a:pPr>
          </a:p>
          <a:p>
            <a:pPr marL="431165" indent="-431165" defTabSz="566674">
              <a:spcBef>
                <a:spcPts val="2700"/>
              </a:spcBef>
              <a:buChar char="‣"/>
              <a:defRPr sz="3492"/>
            </a:pPr>
          </a:p>
          <a:p>
            <a:pPr marL="431164" indent="-431164" defTabSz="566674">
              <a:spcBef>
                <a:spcPts val="2700"/>
              </a:spcBef>
              <a:buChar char="‣"/>
              <a:defRPr sz="1940"/>
            </a:pPr>
            <a:endParaRPr>
              <a:solidFill>
                <a:srgbClr val="333344"/>
              </a:solidFill>
            </a:endParaRPr>
          </a:p>
          <a:p>
            <a:pPr marL="0" indent="0" defTabSz="443484">
              <a:spcBef>
                <a:spcPts val="0"/>
              </a:spcBef>
              <a:buClrTx/>
              <a:buSzTx/>
              <a:buFontTx/>
              <a:buNone/>
              <a:defRPr sz="1940">
                <a:solidFill>
                  <a:srgbClr val="8C868F"/>
                </a:solidFill>
                <a:latin typeface="Monaco"/>
                <a:ea typeface="Monaco"/>
                <a:cs typeface="Monaco"/>
                <a:sym typeface="Monaco"/>
              </a:defRPr>
            </a:pPr>
            <a:r>
              <a:t>// /* Style all font awesome icons */</a:t>
            </a:r>
            <a:endParaRPr>
              <a:solidFill>
                <a:srgbClr val="333344"/>
              </a:solidFill>
            </a:endParaRPr>
          </a:p>
          <a:p>
            <a:pPr marL="0" indent="0" defTabSz="443484">
              <a:spcBef>
                <a:spcPts val="0"/>
              </a:spcBef>
              <a:buClrTx/>
              <a:buSzTx/>
              <a:buFontTx/>
              <a:buNone/>
              <a:defRPr sz="1940">
                <a:solidFill>
                  <a:srgbClr val="333344"/>
                </a:solidFill>
                <a:latin typeface="Monaco"/>
                <a:ea typeface="Monaco"/>
                <a:cs typeface="Monaco"/>
                <a:sym typeface="Monaco"/>
              </a:defRPr>
            </a:pPr>
            <a:r>
              <a:t>.fab {</a:t>
            </a:r>
          </a:p>
          <a:p>
            <a:pPr marL="0" indent="0" defTabSz="443484">
              <a:spcBef>
                <a:spcPts val="0"/>
              </a:spcBef>
              <a:buClrTx/>
              <a:buSzTx/>
              <a:buFontTx/>
              <a:buNone/>
              <a:defRPr sz="1940">
                <a:solidFill>
                  <a:srgbClr val="333344"/>
                </a:solidFill>
                <a:latin typeface="Monaco"/>
                <a:ea typeface="Monaco"/>
                <a:cs typeface="Monaco"/>
                <a:sym typeface="Monaco"/>
              </a:defRPr>
            </a:pPr>
            <a:r>
              <a:t>    padding</a:t>
            </a:r>
            <a:r>
              <a:rPr>
                <a:solidFill>
                  <a:srgbClr val="FF7800"/>
                </a:solidFill>
              </a:rPr>
              <a:t>:</a:t>
            </a:r>
            <a:r>
              <a:t> 20px;</a:t>
            </a:r>
          </a:p>
          <a:p>
            <a:pPr marL="0" indent="0" defTabSz="443484">
              <a:spcBef>
                <a:spcPts val="0"/>
              </a:spcBef>
              <a:buClrTx/>
              <a:buSzTx/>
              <a:buFontTx/>
              <a:buNone/>
              <a:defRPr sz="1940">
                <a:solidFill>
                  <a:srgbClr val="333344"/>
                </a:solidFill>
                <a:latin typeface="Monaco"/>
                <a:ea typeface="Monaco"/>
                <a:cs typeface="Monaco"/>
                <a:sym typeface="Monaco"/>
              </a:defRPr>
            </a:pPr>
            <a:r>
              <a:t>    width</a:t>
            </a:r>
            <a:r>
              <a:rPr>
                <a:solidFill>
                  <a:srgbClr val="FF7800"/>
                </a:solidFill>
              </a:rPr>
              <a:t>:</a:t>
            </a:r>
            <a:r>
              <a:t> 100px;</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rPr>
                <a:solidFill>
                  <a:srgbClr val="3B5BB5"/>
                </a:solidFill>
              </a:rPr>
              <a:t>align</a:t>
            </a:r>
            <a:r>
              <a:rPr>
                <a:solidFill>
                  <a:srgbClr val="FF7800"/>
                </a:solidFill>
              </a:rPr>
              <a:t>:</a:t>
            </a:r>
            <a:r>
              <a:t> center;</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t>decoration</a:t>
            </a:r>
            <a:r>
              <a:rPr>
                <a:solidFill>
                  <a:srgbClr val="FF7800"/>
                </a:solidFill>
              </a:rPr>
              <a:t>:</a:t>
            </a:r>
            <a:r>
              <a:t> none;</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color</a:t>
            </a:r>
            <a:r>
              <a:rPr>
                <a:solidFill>
                  <a:srgbClr val="FF7800"/>
                </a:solidFill>
              </a:rPr>
              <a:t>:</a:t>
            </a:r>
            <a:r>
              <a:t> white;</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r>
              <a:t>ul.icons {</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FF7800"/>
                </a:solidFill>
              </a:rPr>
              <a:t>-</a:t>
            </a:r>
            <a:r>
              <a:t>webkit</a:t>
            </a:r>
            <a:r>
              <a:rPr>
                <a:solidFill>
                  <a:srgbClr val="FF7800"/>
                </a:solidFill>
              </a:rPr>
              <a:t>-</a:t>
            </a:r>
            <a:r>
              <a:t>padding</a:t>
            </a:r>
            <a:r>
              <a:rPr>
                <a:solidFill>
                  <a:srgbClr val="FF7800"/>
                </a:solidFill>
              </a:rPr>
              <a:t>-</a:t>
            </a:r>
            <a:r>
              <a:t>start</a:t>
            </a:r>
            <a:r>
              <a:rPr>
                <a:solidFill>
                  <a:srgbClr val="FF7800"/>
                </a:solidFill>
              </a:rPr>
              <a:t>:</a:t>
            </a:r>
            <a:r>
              <a:t> 0px;</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r>
              <a:t>ul.icons li {</a:t>
            </a:r>
          </a:p>
          <a:p>
            <a:pPr marL="0" indent="0" defTabSz="443484">
              <a:spcBef>
                <a:spcPts val="0"/>
              </a:spcBef>
              <a:buClrTx/>
              <a:buSzTx/>
              <a:buFontTx/>
              <a:buNone/>
              <a:defRPr sz="1940">
                <a:solidFill>
                  <a:srgbClr val="333344"/>
                </a:solidFill>
                <a:latin typeface="Monaco"/>
                <a:ea typeface="Monaco"/>
                <a:cs typeface="Monaco"/>
                <a:sym typeface="Monaco"/>
              </a:defRPr>
            </a:pPr>
            <a:r>
              <a:t>  display</a:t>
            </a:r>
            <a:r>
              <a:rPr>
                <a:solidFill>
                  <a:srgbClr val="FF7800"/>
                </a:solidFill>
              </a:rPr>
              <a:t>:</a:t>
            </a:r>
            <a:r>
              <a:t> inline</a:t>
            </a:r>
            <a:r>
              <a:rPr>
                <a:solidFill>
                  <a:srgbClr val="FF7800"/>
                </a:solidFill>
              </a:rPr>
              <a:t>-</a:t>
            </a:r>
            <a:r>
              <a:t>block;</a:t>
            </a:r>
          </a:p>
          <a:p>
            <a:pPr marL="0" indent="0" defTabSz="443484">
              <a:spcBef>
                <a:spcPts val="0"/>
              </a:spcBef>
              <a:buClrTx/>
              <a:buSzTx/>
              <a:buFontTx/>
              <a:buNone/>
              <a:defRPr sz="1940">
                <a:solidFill>
                  <a:srgbClr val="333344"/>
                </a:solidFill>
                <a:latin typeface="Monaco"/>
                <a:ea typeface="Monaco"/>
                <a:cs typeface="Monaco"/>
                <a:sym typeface="Monaco"/>
              </a:defRPr>
            </a:pPr>
            <a:r>
              <a:t>  margin</a:t>
            </a:r>
            <a:r>
              <a:rPr>
                <a:solidFill>
                  <a:srgbClr val="FF7800"/>
                </a:solidFill>
              </a:rPr>
              <a:t>:</a:t>
            </a:r>
            <a:r>
              <a:t> 10px;</a:t>
            </a:r>
          </a:p>
          <a:p>
            <a:pPr marL="0" indent="0" defTabSz="443484">
              <a:spcBef>
                <a:spcPts val="0"/>
              </a:spcBef>
              <a:buClrTx/>
              <a:buSzTx/>
              <a:buFontTx/>
              <a:buNone/>
              <a:defRPr sz="1940">
                <a:solidFill>
                  <a:srgbClr val="333344"/>
                </a:solidFill>
                <a:latin typeface="Monaco"/>
                <a:ea typeface="Monaco"/>
                <a:cs typeface="Monaco"/>
                <a:sym typeface="Monaco"/>
              </a:defRPr>
            </a:pPr>
            <a:r>
              <a:t>}</a:t>
            </a:r>
          </a:p>
        </p:txBody>
      </p:sp>
      <p:sp>
        <p:nvSpPr>
          <p:cNvPr id="579" name="Shape 57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83" name="Shape 583"/>
          <p:cNvSpPr/>
          <p:nvPr>
            <p:ph type="body" idx="13"/>
          </p:nvPr>
        </p:nvSpPr>
        <p:spPr>
          <a:prstGeom prst="rect">
            <a:avLst/>
          </a:prstGeom>
        </p:spPr>
        <p:txBody>
          <a:bodyPr/>
          <a:lstStyle/>
          <a:p>
            <a:pPr/>
            <a:r>
              <a:t>Create a blog with jekyll</a:t>
            </a:r>
          </a:p>
        </p:txBody>
      </p:sp>
      <p:sp>
        <p:nvSpPr>
          <p:cNvPr id="584" name="Shape 584"/>
          <p:cNvSpPr/>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5" name="Shape 585"/>
          <p:cNvSpPr/>
          <p:nvPr>
            <p:ph type="body" idx="1"/>
          </p:nvPr>
        </p:nvSpPr>
        <p:spPr>
          <a:xfrm>
            <a:off x="406400" y="2908300"/>
            <a:ext cx="12192000" cy="6108700"/>
          </a:xfrm>
          <a:prstGeom prst="rect">
            <a:avLst/>
          </a:prstGeom>
        </p:spPr>
        <p:txBody>
          <a:bodyPr numCol="2" spcCol="609600"/>
          <a:lstStyle/>
          <a:p>
            <a:pPr>
              <a:buChar char="‣"/>
            </a:pPr>
            <a:r>
              <a:t>Add background-color for social icons in the _icons.scss file in our _sass folder. According to the </a:t>
            </a:r>
            <a:r>
              <a:rPr u="sng">
                <a:solidFill>
                  <a:schemeClr val="accent1"/>
                </a:solidFill>
                <a:hlinkClick r:id="rId3" invalidUrl="" action="" tgtFrame="" tooltip="" history="1" highlightClick="0" endSnd="0"/>
              </a:rPr>
              <a:t>brands colors</a:t>
            </a:r>
            <a:r>
              <a:t>. </a:t>
            </a:r>
          </a:p>
          <a:p>
            <a:pPr>
              <a:buChar char="‣"/>
            </a:pPr>
          </a:p>
          <a:p>
            <a:pPr>
              <a:buChar char="‣"/>
            </a:pPr>
          </a:p>
          <a:p>
            <a:pPr>
              <a:buChar char="‣"/>
            </a:pPr>
            <a:endParaRPr>
              <a:solidFill>
                <a:srgbClr val="333344"/>
              </a:solidFill>
            </a:endParaRPr>
          </a:p>
          <a:p>
            <a:pPr marL="0" indent="0" defTabSz="457200">
              <a:spcBef>
                <a:spcPts val="0"/>
              </a:spcBef>
              <a:buClrTx/>
              <a:buSzTx/>
              <a:buFontTx/>
              <a:buNone/>
              <a:defRPr sz="2000">
                <a:solidFill>
                  <a:srgbClr val="8C868F"/>
                </a:solidFill>
                <a:latin typeface="Monaco"/>
                <a:ea typeface="Monaco"/>
                <a:cs typeface="Monaco"/>
                <a:sym typeface="Monaco"/>
              </a:defRPr>
            </a:pPr>
            <a:r>
              <a:t>// /* Style all font awesome icons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twitter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#1da1f2;</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linkedin</a:t>
            </a:r>
            <a:r>
              <a:rPr>
                <a:solidFill>
                  <a:srgbClr val="FF7800"/>
                </a:solidFill>
              </a:rPr>
              <a:t>-in</a:t>
            </a:r>
            <a:r>
              <a:t>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#0077b5;</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facebook</a:t>
            </a:r>
            <a:r>
              <a:rPr>
                <a:solidFill>
                  <a:srgbClr val="FF7800"/>
                </a:solidFill>
              </a:rPr>
              <a:t>-</a:t>
            </a:r>
            <a:r>
              <a:t>f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#3b5998;</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p>
        </p:txBody>
      </p:sp>
      <p:sp>
        <p:nvSpPr>
          <p:cNvPr id="586" name="Shape 58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90" name="Shape 590"/>
          <p:cNvSpPr/>
          <p:nvPr>
            <p:ph type="body" idx="13"/>
          </p:nvPr>
        </p:nvSpPr>
        <p:spPr>
          <a:prstGeom prst="rect">
            <a:avLst/>
          </a:prstGeom>
        </p:spPr>
        <p:txBody>
          <a:bodyPr/>
          <a:lstStyle/>
          <a:p>
            <a:pPr/>
            <a:r>
              <a:t>Create a blog with jekyll</a:t>
            </a:r>
          </a:p>
        </p:txBody>
      </p:sp>
      <p:sp>
        <p:nvSpPr>
          <p:cNvPr id="591" name="Shape 591"/>
          <p:cNvSpPr/>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592" name="Shape 592"/>
          <p:cNvSpPr/>
          <p:nvPr>
            <p:ph type="body" idx="1"/>
          </p:nvPr>
        </p:nvSpPr>
        <p:spPr>
          <a:xfrm>
            <a:off x="406400" y="2791177"/>
            <a:ext cx="12192000" cy="6108701"/>
          </a:xfrm>
          <a:prstGeom prst="rect">
            <a:avLst/>
          </a:prstGeom>
        </p:spPr>
        <p:txBody>
          <a:bodyPr/>
          <a:lstStyle>
            <a:lvl1pPr>
              <a:buChar char="‣"/>
            </a:lvl1pPr>
          </a:lstStyle>
          <a:p>
            <a:pPr/>
            <a:r>
              <a:t>Edit css in _SASS/_variables.scss</a:t>
            </a:r>
          </a:p>
        </p:txBody>
      </p:sp>
      <p:sp>
        <p:nvSpPr>
          <p:cNvPr id="593" name="Shape 59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94" name="scsscolors.png"/>
          <p:cNvPicPr>
            <a:picLocks noChangeAspect="1"/>
          </p:cNvPicPr>
          <p:nvPr/>
        </p:nvPicPr>
        <p:blipFill>
          <a:blip r:embed="rId3">
            <a:extLst/>
          </a:blip>
          <a:stretch>
            <a:fillRect/>
          </a:stretch>
        </p:blipFill>
        <p:spPr>
          <a:xfrm>
            <a:off x="3308782" y="3534126"/>
            <a:ext cx="6773525" cy="6653182"/>
          </a:xfrm>
          <a:prstGeom prst="rect">
            <a:avLst/>
          </a:prstGeom>
          <a:ln w="12700">
            <a:miter lim="400000"/>
          </a:ln>
        </p:spPr>
      </p:pic>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98" name="Shape 598"/>
          <p:cNvSpPr/>
          <p:nvPr>
            <p:ph type="body" idx="13"/>
          </p:nvPr>
        </p:nvSpPr>
        <p:spPr>
          <a:prstGeom prst="rect">
            <a:avLst/>
          </a:prstGeom>
        </p:spPr>
        <p:txBody>
          <a:bodyPr/>
          <a:lstStyle/>
          <a:p>
            <a:pPr/>
            <a:r>
              <a:t>Create a blog with jekyll</a:t>
            </a:r>
          </a:p>
        </p:txBody>
      </p:sp>
      <p:sp>
        <p:nvSpPr>
          <p:cNvPr id="599" name="Shape 599"/>
          <p:cNvSpPr/>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600" name="Shape 600"/>
          <p:cNvSpPr/>
          <p:nvPr>
            <p:ph type="body" idx="1"/>
          </p:nvPr>
        </p:nvSpPr>
        <p:spPr>
          <a:xfrm>
            <a:off x="406400" y="2791177"/>
            <a:ext cx="12192000" cy="6108701"/>
          </a:xfrm>
          <a:prstGeom prst="rect">
            <a:avLst/>
          </a:prstGeom>
        </p:spPr>
        <p:txBody>
          <a:bodyPr numCol="2" spcCol="609600"/>
          <a:lstStyle/>
          <a:p>
            <a:pPr>
              <a:buChar char="‣"/>
            </a:pPr>
            <a:r>
              <a:t>Change the hex color in line 24: </a:t>
            </a:r>
          </a:p>
          <a:p>
            <a:pPr marL="0" indent="0" defTabSz="457200">
              <a:spcBef>
                <a:spcPts val="0"/>
              </a:spcBef>
              <a:buClrTx/>
              <a:buSzTx/>
              <a:buFontTx/>
              <a:buNone/>
              <a:defRPr sz="3100">
                <a:solidFill>
                  <a:srgbClr val="333344"/>
                </a:solidFill>
                <a:latin typeface="Monaco"/>
                <a:ea typeface="Monaco"/>
                <a:cs typeface="Monaco"/>
                <a:sym typeface="Monaco"/>
              </a:defRPr>
            </a:pPr>
            <a:r>
              <a:t>$link-color: </a:t>
            </a:r>
            <a:r>
              <a:rPr>
                <a:solidFill>
                  <a:srgbClr val="8C868F"/>
                </a:solidFill>
              </a:rPr>
              <a:t>#8BC34A;</a:t>
            </a: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405279" indent="-405279" defTabSz="457200">
              <a:spcBef>
                <a:spcPts val="0"/>
              </a:spcBef>
              <a:buChar char="‣"/>
              <a:defRPr sz="3100">
                <a:solidFill>
                  <a:srgbClr val="333344"/>
                </a:solidFill>
                <a:latin typeface="Monaco"/>
                <a:ea typeface="Monaco"/>
                <a:cs typeface="Monaco"/>
                <a:sym typeface="Monaco"/>
              </a:defRPr>
            </a:pPr>
            <a:r>
              <a:rPr>
                <a:solidFill>
                  <a:srgbClr val="8C868F"/>
                </a:solidFill>
              </a:rPr>
              <a:t>Updated to: </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t>$link-color: </a:t>
            </a:r>
            <a:r>
              <a:rPr>
                <a:solidFill>
                  <a:srgbClr val="8C868F"/>
                </a:solidFill>
              </a:rPr>
              <a:t>#c34f4a;</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rPr>
                <a:solidFill>
                  <a:srgbClr val="8C868F"/>
                </a:solidFill>
              </a:rPr>
              <a:t>Feel free to pick your own color!</a:t>
            </a:r>
          </a:p>
        </p:txBody>
      </p:sp>
      <p:sp>
        <p:nvSpPr>
          <p:cNvPr id="601" name="Shape 60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2" name="Screen Shot 2018-04-08 at 11.59.22 PM.png"/>
          <p:cNvPicPr>
            <a:picLocks noChangeAspect="1"/>
          </p:cNvPicPr>
          <p:nvPr/>
        </p:nvPicPr>
        <p:blipFill>
          <a:blip r:embed="rId3">
            <a:extLst/>
          </a:blip>
          <a:stretch>
            <a:fillRect/>
          </a:stretch>
        </p:blipFill>
        <p:spPr>
          <a:xfrm>
            <a:off x="6258594" y="6302930"/>
            <a:ext cx="6357248" cy="2364721"/>
          </a:xfrm>
          <a:prstGeom prst="rect">
            <a:avLst/>
          </a:prstGeom>
          <a:ln w="12700">
            <a:miter lim="400000"/>
          </a:ln>
        </p:spPr>
      </p:pic>
      <p:pic>
        <p:nvPicPr>
          <p:cNvPr id="603" name="Screen Shot 2018-04-08 at 11.55.30 PM.png"/>
          <p:cNvPicPr>
            <a:picLocks noChangeAspect="1"/>
          </p:cNvPicPr>
          <p:nvPr/>
        </p:nvPicPr>
        <p:blipFill>
          <a:blip r:embed="rId4">
            <a:extLst/>
          </a:blip>
          <a:stretch>
            <a:fillRect/>
          </a:stretch>
        </p:blipFill>
        <p:spPr>
          <a:xfrm>
            <a:off x="275071" y="6280463"/>
            <a:ext cx="5461876" cy="2530555"/>
          </a:xfrm>
          <a:prstGeom prst="rect">
            <a:avLst/>
          </a:prstGeom>
          <a:ln w="12700">
            <a:miter lim="400000"/>
          </a:ln>
        </p:spPr>
      </p:pic>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07" name="Shape 607"/>
          <p:cNvSpPr/>
          <p:nvPr>
            <p:ph type="body" idx="13"/>
          </p:nvPr>
        </p:nvSpPr>
        <p:spPr>
          <a:prstGeom prst="rect">
            <a:avLst/>
          </a:prstGeom>
        </p:spPr>
        <p:txBody>
          <a:bodyPr/>
          <a:lstStyle/>
          <a:p>
            <a:pPr/>
            <a:r>
              <a:t>Create a blog with jekyll</a:t>
            </a:r>
          </a:p>
        </p:txBody>
      </p:sp>
      <p:sp>
        <p:nvSpPr>
          <p:cNvPr id="608" name="Shape 608"/>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09" name="Shape 609"/>
          <p:cNvSpPr/>
          <p:nvPr>
            <p:ph type="body" idx="1"/>
          </p:nvPr>
        </p:nvSpPr>
        <p:spPr>
          <a:xfrm>
            <a:off x="406400" y="2791177"/>
            <a:ext cx="12192000" cy="6108701"/>
          </a:xfrm>
          <a:prstGeom prst="rect">
            <a:avLst/>
          </a:prstGeom>
        </p:spPr>
        <p:txBody>
          <a:bodyPr/>
          <a:lstStyle/>
          <a:p>
            <a:pPr>
              <a:buChar char="‣"/>
            </a:pPr>
            <a:r>
              <a:t>Did you try to change the post overlay color to a color other than red, blue, green, purple or orange?</a:t>
            </a:r>
          </a:p>
          <a:p>
            <a:pPr>
              <a:buChar char="‣"/>
            </a:pPr>
            <a:r>
              <a:t>If so! That shouldn’t have worked. Let’s add a new custom color by navigating to _includes &gt; utils &gt; hero.html</a:t>
            </a:r>
          </a:p>
          <a:p>
            <a:pPr>
              <a:buChar char="‣"/>
              <a:defRPr>
                <a:solidFill>
                  <a:schemeClr val="accent1"/>
                </a:solidFill>
                <a:latin typeface="Avenir Next Demi Bold"/>
                <a:ea typeface="Avenir Next Demi Bold"/>
                <a:cs typeface="Avenir Next Demi Bold"/>
                <a:sym typeface="Avenir Next Demi Bold"/>
              </a:defRPr>
            </a:pPr>
            <a:r>
              <a:t>Activity: Create a custom overlay color to better fit your ideal blog aesthetic. </a:t>
            </a:r>
          </a:p>
        </p:txBody>
      </p:sp>
      <p:sp>
        <p:nvSpPr>
          <p:cNvPr id="610" name="Shape 61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14" name="Shape 614"/>
          <p:cNvSpPr/>
          <p:nvPr>
            <p:ph type="body" idx="13"/>
          </p:nvPr>
        </p:nvSpPr>
        <p:spPr>
          <a:prstGeom prst="rect">
            <a:avLst/>
          </a:prstGeom>
        </p:spPr>
        <p:txBody>
          <a:bodyPr/>
          <a:lstStyle/>
          <a:p>
            <a:pPr/>
            <a:r>
              <a:t>Create a blog with jekyll</a:t>
            </a:r>
          </a:p>
        </p:txBody>
      </p:sp>
      <p:sp>
        <p:nvSpPr>
          <p:cNvPr id="615" name="Shape 615"/>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16" name="Shape 616"/>
          <p:cNvSpPr/>
          <p:nvPr>
            <p:ph type="body" idx="1"/>
          </p:nvPr>
        </p:nvSpPr>
        <p:spPr>
          <a:xfrm>
            <a:off x="406400" y="2791177"/>
            <a:ext cx="12192000" cy="6108701"/>
          </a:xfrm>
          <a:prstGeom prst="rect">
            <a:avLst/>
          </a:prstGeom>
        </p:spPr>
        <p:txBody>
          <a:bodyPr/>
          <a:lstStyle>
            <a:lvl1pPr>
              <a:buChar char="‣"/>
            </a:lvl1pPr>
          </a:lstStyle>
          <a:p>
            <a:pPr/>
            <a:r>
              <a:t>Currently in hero.html only red, blue, green, purple or orange are defined and the fallback is a white color.</a:t>
            </a:r>
          </a:p>
        </p:txBody>
      </p:sp>
      <p:sp>
        <p:nvSpPr>
          <p:cNvPr id="617" name="Shape 61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8" name="Shape 618"/>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pic>
        <p:nvPicPr>
          <p:cNvPr id="619" name="post-overlay.png"/>
          <p:cNvPicPr>
            <a:picLocks noChangeAspect="1"/>
          </p:cNvPicPr>
          <p:nvPr/>
        </p:nvPicPr>
        <p:blipFill>
          <a:blip r:embed="rId4">
            <a:extLst/>
          </a:blip>
          <a:stretch>
            <a:fillRect/>
          </a:stretch>
        </p:blipFill>
        <p:spPr>
          <a:xfrm>
            <a:off x="0" y="4158301"/>
            <a:ext cx="13004801" cy="6167719"/>
          </a:xfrm>
          <a:prstGeom prst="rect">
            <a:avLst/>
          </a:prstGeom>
          <a:ln w="12700">
            <a:miter lim="400000"/>
          </a:ln>
        </p:spPr>
      </p:pic>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23" name="Shape 623"/>
          <p:cNvSpPr/>
          <p:nvPr>
            <p:ph type="body" idx="13"/>
          </p:nvPr>
        </p:nvSpPr>
        <p:spPr>
          <a:prstGeom prst="rect">
            <a:avLst/>
          </a:prstGeom>
        </p:spPr>
        <p:txBody>
          <a:bodyPr/>
          <a:lstStyle/>
          <a:p>
            <a:pPr/>
            <a:r>
              <a:t>Create a blog with jekyll</a:t>
            </a:r>
          </a:p>
        </p:txBody>
      </p:sp>
      <p:sp>
        <p:nvSpPr>
          <p:cNvPr id="624" name="Shape 624"/>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25" name="Shape 625"/>
          <p:cNvSpPr/>
          <p:nvPr>
            <p:ph type="body" idx="1"/>
          </p:nvPr>
        </p:nvSpPr>
        <p:spPr>
          <a:xfrm>
            <a:off x="406400" y="2791177"/>
            <a:ext cx="12192000" cy="6108701"/>
          </a:xfrm>
          <a:prstGeom prst="rect">
            <a:avLst/>
          </a:prstGeom>
        </p:spPr>
        <p:txBody>
          <a:bodyPr/>
          <a:lstStyle/>
          <a:p>
            <a:pPr>
              <a:buChar char="‣"/>
            </a:pPr>
            <a:r>
              <a:t>Create bubblegum color</a:t>
            </a:r>
          </a:p>
          <a:p>
            <a:pPr marL="0" indent="0" defTabSz="457200">
              <a:spcBef>
                <a:spcPts val="0"/>
              </a:spcBef>
              <a:buClrTx/>
              <a:buSzTx/>
              <a:buFontTx/>
              <a:buNone/>
              <a:defRPr sz="3000">
                <a:solidFill>
                  <a:srgbClr val="01A33F"/>
                </a:solidFill>
                <a:latin typeface="Monaco"/>
                <a:ea typeface="Monaco"/>
                <a:cs typeface="Monaco"/>
                <a:sym typeface="Monaco"/>
              </a:defRPr>
            </a:pPr>
            <a:r>
              <a:rPr>
                <a:solidFill>
                  <a:srgbClr val="333344"/>
                </a:solidFill>
              </a:rPr>
              <a:t>{</a:t>
            </a:r>
            <a:r>
              <a:rPr>
                <a:solidFill>
                  <a:srgbClr val="FF5600"/>
                </a:solidFill>
              </a:rPr>
              <a:t>%</a:t>
            </a:r>
            <a:r>
              <a:rPr>
                <a:solidFill>
                  <a:srgbClr val="333344"/>
                </a:solidFill>
              </a:rPr>
              <a:t> </a:t>
            </a:r>
            <a:r>
              <a:rPr>
                <a:solidFill>
                  <a:srgbClr val="FF5600"/>
                </a:solidFill>
              </a:rPr>
              <a:t>if</a:t>
            </a:r>
            <a:r>
              <a:rPr>
                <a:solidFill>
                  <a:srgbClr val="333344"/>
                </a:solidFill>
              </a:rPr>
              <a:t> post.overlay </a:t>
            </a:r>
            <a:r>
              <a:rPr>
                <a:solidFill>
                  <a:srgbClr val="FF5600"/>
                </a:solidFill>
              </a:rPr>
              <a:t>==</a:t>
            </a:r>
            <a:r>
              <a:rPr>
                <a:solidFill>
                  <a:srgbClr val="333344"/>
                </a:solidFill>
              </a:rPr>
              <a:t> </a:t>
            </a:r>
            <a:r>
              <a:t>"bubblegum"</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 assign overlay</a:t>
            </a:r>
            <a:r>
              <a:rPr>
                <a:solidFill>
                  <a:srgbClr val="FF5600"/>
                </a:solidFill>
              </a:rPr>
              <a:t>=</a:t>
            </a:r>
            <a:r>
              <a:t>"rgba(236, 151, 209,"</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endif </a:t>
            </a:r>
            <a:r>
              <a:rPr>
                <a:solidFill>
                  <a:srgbClr val="FF5600"/>
                </a:solidFill>
              </a:rPr>
              <a:t>%</a:t>
            </a:r>
            <a:r>
              <a:rPr>
                <a:solidFill>
                  <a:srgbClr val="333344"/>
                </a:solidFill>
              </a:rPr>
              <a:t>}</a:t>
            </a:r>
            <a:endParaRPr>
              <a:solidFill>
                <a:srgbClr val="333344"/>
              </a:solidFill>
            </a:endParaRPr>
          </a:p>
          <a:p>
            <a:pPr marL="156882" indent="-156882" defTabSz="457200">
              <a:spcBef>
                <a:spcPts val="0"/>
              </a:spcBef>
              <a:buChar char="‣"/>
              <a:defRPr sz="3000">
                <a:solidFill>
                  <a:srgbClr val="929292"/>
                </a:solidFill>
                <a:latin typeface="Monaco"/>
                <a:ea typeface="Monaco"/>
                <a:cs typeface="Monaco"/>
                <a:sym typeface="Monaco"/>
              </a:defRPr>
            </a:pPr>
          </a:p>
          <a:p>
            <a:pPr marL="0" indent="0" defTabSz="457200">
              <a:spcBef>
                <a:spcPts val="0"/>
              </a:spcBef>
              <a:buClrTx/>
              <a:buSzTx/>
              <a:buFontTx/>
              <a:buNone/>
              <a:defRPr sz="3000">
                <a:solidFill>
                  <a:srgbClr val="929292"/>
                </a:solidFill>
                <a:latin typeface="Monaco"/>
                <a:ea typeface="Monaco"/>
                <a:cs typeface="Monaco"/>
                <a:sym typeface="Monaco"/>
              </a:defRPr>
            </a:pPr>
            <a:r>
              <a:t>{% if post.overlay == “YOUR CUSTOM COLOR" %}{% assign overlay="rgba(R, G, B," %}{%endif %}</a:t>
            </a:r>
            <a:endParaRPr>
              <a:solidFill>
                <a:srgbClr val="333344"/>
              </a:solidFill>
            </a:endParaRPr>
          </a:p>
          <a:p>
            <a:pPr marL="392205" indent="-392205" defTabSz="457200">
              <a:spcBef>
                <a:spcPts val="0"/>
              </a:spcBef>
              <a:buChar char="‣"/>
              <a:defRPr sz="3000">
                <a:solidFill>
                  <a:srgbClr val="929292"/>
                </a:solidFill>
                <a:latin typeface="Monaco"/>
                <a:ea typeface="Monaco"/>
                <a:cs typeface="Monaco"/>
                <a:sym typeface="Monaco"/>
              </a:defRPr>
            </a:pPr>
            <a:r>
              <a:rPr>
                <a:solidFill>
                  <a:srgbClr val="333344"/>
                </a:solidFill>
              </a:rPr>
              <a:t>Choose your own color at: </a:t>
            </a:r>
            <a:r>
              <a:rPr u="sng">
                <a:solidFill>
                  <a:schemeClr val="accent1"/>
                </a:solidFill>
                <a:hlinkClick r:id="rId3" invalidUrl="" action="" tgtFrame="" tooltip="" history="1" highlightClick="0" endSnd="0"/>
              </a:rPr>
              <a:t>https://developer.mozilla.org/en-US/docs/Web/CSS/CSS_Colors/Color_picker_tool</a:t>
            </a:r>
          </a:p>
        </p:txBody>
      </p:sp>
      <p:sp>
        <p:nvSpPr>
          <p:cNvPr id="626" name="Shape 62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7" name="Screen Shot 2018-04-07 at 5.14.12 PM.png"/>
          <p:cNvPicPr>
            <a:picLocks noChangeAspect="1"/>
          </p:cNvPicPr>
          <p:nvPr/>
        </p:nvPicPr>
        <p:blipFill>
          <a:blip r:embed="rId4">
            <a:extLst/>
          </a:blip>
          <a:stretch>
            <a:fillRect/>
          </a:stretch>
        </p:blipFill>
        <p:spPr>
          <a:xfrm>
            <a:off x="7114614" y="1097583"/>
            <a:ext cx="3649035" cy="2511212"/>
          </a:xfrm>
          <a:prstGeom prst="rect">
            <a:avLst/>
          </a:prstGeom>
          <a:ln w="12700">
            <a:miter lim="400000"/>
          </a:ln>
        </p:spPr>
      </p:pic>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31" name="Shape 631"/>
          <p:cNvSpPr/>
          <p:nvPr>
            <p:ph type="body" idx="13"/>
          </p:nvPr>
        </p:nvSpPr>
        <p:spPr>
          <a:prstGeom prst="rect">
            <a:avLst/>
          </a:prstGeom>
        </p:spPr>
        <p:txBody>
          <a:bodyPr/>
          <a:lstStyle/>
          <a:p>
            <a:pPr/>
            <a:r>
              <a:t>Create a blog with jekyll</a:t>
            </a:r>
          </a:p>
        </p:txBody>
      </p:sp>
      <p:sp>
        <p:nvSpPr>
          <p:cNvPr id="632" name="Shape 632"/>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633" name="Shape 633"/>
          <p:cNvSpPr/>
          <p:nvPr>
            <p:ph type="body" idx="1"/>
          </p:nvPr>
        </p:nvSpPr>
        <p:spPr>
          <a:xfrm>
            <a:off x="406400" y="2791177"/>
            <a:ext cx="12192000" cy="6108701"/>
          </a:xfrm>
          <a:prstGeom prst="rect">
            <a:avLst/>
          </a:prstGeom>
        </p:spPr>
        <p:txBody>
          <a:bodyPr/>
          <a:lstStyle/>
          <a:p>
            <a:pPr>
              <a:buChar char="‣"/>
            </a:pPr>
            <a:r>
              <a:t>Change front matter:</a:t>
            </a:r>
          </a:p>
          <a:p>
            <a:pPr lvl="1">
              <a:buChar char="‣"/>
            </a:pPr>
            <a:r>
              <a:t>overlay: bubblegum</a:t>
            </a:r>
          </a:p>
          <a:p>
            <a:pPr>
              <a:buChar char="‣"/>
            </a:pPr>
            <a:r>
              <a:t>Refresh blog and see new bubble gum colored post!</a:t>
            </a:r>
          </a:p>
        </p:txBody>
      </p:sp>
      <p:sp>
        <p:nvSpPr>
          <p:cNvPr id="634" name="Shape 63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5" name="Screen Shot 2018-04-07 at 5.16.01 PM.png"/>
          <p:cNvPicPr>
            <a:picLocks noChangeAspect="1"/>
          </p:cNvPicPr>
          <p:nvPr/>
        </p:nvPicPr>
        <p:blipFill>
          <a:blip r:embed="rId3">
            <a:extLst/>
          </a:blip>
          <a:stretch>
            <a:fillRect/>
          </a:stretch>
        </p:blipFill>
        <p:spPr>
          <a:xfrm>
            <a:off x="3449279" y="5656317"/>
            <a:ext cx="6574353" cy="3536205"/>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6" name="Shape 196"/>
          <p:cNvSpPr/>
          <p:nvPr>
            <p:ph type="body" idx="13"/>
          </p:nvPr>
        </p:nvSpPr>
        <p:spPr>
          <a:prstGeom prst="rect">
            <a:avLst/>
          </a:prstGeom>
        </p:spPr>
        <p:txBody>
          <a:bodyPr/>
          <a:lstStyle/>
          <a:p>
            <a:pPr/>
            <a:r>
              <a:t>Create a blog with jekyll</a:t>
            </a:r>
          </a:p>
        </p:txBody>
      </p:sp>
      <p:sp>
        <p:nvSpPr>
          <p:cNvPr id="197" name="Shape 197"/>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198" name="Shape 198"/>
          <p:cNvSpPr/>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199" name="Shape 199"/>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1" name="Shape 201"/>
          <p:cNvSpPr/>
          <p:nvPr>
            <p:ph type="body" idx="13"/>
          </p:nvPr>
        </p:nvSpPr>
        <p:spPr>
          <a:prstGeom prst="rect">
            <a:avLst/>
          </a:prstGeom>
        </p:spPr>
        <p:txBody>
          <a:bodyPr/>
          <a:lstStyle/>
          <a:p>
            <a:pPr/>
            <a:r>
              <a:t>Create a blog with jekyll</a:t>
            </a:r>
          </a:p>
        </p:txBody>
      </p:sp>
      <p:sp>
        <p:nvSpPr>
          <p:cNvPr id="202" name="Shape 202"/>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3" name="Shape 203"/>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04" name="Shape 204"/>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Screen Shot 2018-04-07 at 2.12.42 PM.png"/>
          <p:cNvPicPr>
            <a:picLocks noChangeAspect="1"/>
          </p:cNvPicPr>
          <p:nvPr/>
        </p:nvPicPr>
        <p:blipFill>
          <a:blip r:embed="rId3">
            <a:extLst/>
          </a:blip>
          <a:stretch>
            <a:fillRect/>
          </a:stretch>
        </p:blipFill>
        <p:spPr>
          <a:xfrm>
            <a:off x="406399" y="2454021"/>
            <a:ext cx="12192002" cy="669975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7" name="Shape 207"/>
          <p:cNvSpPr/>
          <p:nvPr>
            <p:ph type="body" idx="13"/>
          </p:nvPr>
        </p:nvSpPr>
        <p:spPr>
          <a:prstGeom prst="rect">
            <a:avLst/>
          </a:prstGeom>
        </p:spPr>
        <p:txBody>
          <a:bodyPr/>
          <a:lstStyle/>
          <a:p>
            <a:pPr/>
            <a:r>
              <a:t>Create a blog with jekyll</a:t>
            </a:r>
          </a:p>
        </p:txBody>
      </p:sp>
      <p:sp>
        <p:nvSpPr>
          <p:cNvPr id="208" name="Shape 208"/>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9" name="Shape 209"/>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10" name="Shape 210"/>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Screen Shot 2018-04-07 at 2.12.53 PM.png"/>
          <p:cNvPicPr>
            <a:picLocks noChangeAspect="1"/>
          </p:cNvPicPr>
          <p:nvPr/>
        </p:nvPicPr>
        <p:blipFill>
          <a:blip r:embed="rId3">
            <a:extLst/>
          </a:blip>
          <a:stretch>
            <a:fillRect/>
          </a:stretch>
        </p:blipFill>
        <p:spPr>
          <a:xfrm>
            <a:off x="508649" y="2480614"/>
            <a:ext cx="11987502" cy="6729827"/>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