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</p:sldMasterIdLst>
  <p:notesMasterIdLst>
    <p:notesMasterId r:id="rId28"/>
  </p:notesMasterIdLst>
  <p:sldIdLst>
    <p:sldId id="274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伟腾" initials="陈伟腾" lastIdx="0" clrIdx="0">
    <p:extLst>
      <p:ext uri="{19B8F6BF-5375-455C-9EA6-DF929625EA0E}">
        <p15:presenceInfo xmlns:p15="http://schemas.microsoft.com/office/powerpoint/2012/main" userId="陈伟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4" autoAdjust="0"/>
  </p:normalViewPr>
  <p:slideViewPr>
    <p:cSldViewPr snapToGrid="0">
      <p:cViewPr varScale="1">
        <p:scale>
          <a:sx n="76" d="100"/>
          <a:sy n="76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1B10E-3D6D-42D0-8700-3BFFD186B587}" type="datetimeFigureOut">
              <a:rPr lang="zh-CN" altLang="en-US" smtClean="0"/>
              <a:t>15/10/19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17D4-FD2C-4EC7-955C-BE840F485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1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对目前市面上的主流加固产品的分析都是通过</a:t>
            </a:r>
            <a:r>
              <a:rPr lang="en-US" altLang="zh-CN" dirty="0" smtClean="0"/>
              <a:t>IDA</a:t>
            </a:r>
            <a:r>
              <a:rPr lang="zh-CN" altLang="en-US" dirty="0" smtClean="0"/>
              <a:t>来进行逆向分析的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应用程序的可执行文件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目前市场上并没有直接采用一代加固方案，我认为阿里聚是最接近的这里就以它为例。其中最核心的是第四步，也是在一代的基础上做出的改进。后面详细阐述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2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使得动态加载的</a:t>
            </a:r>
            <a:r>
              <a:rPr lang="en-US" altLang="zh-CN" dirty="0" err="1" smtClean="0"/>
              <a:t>dex</a:t>
            </a:r>
            <a:r>
              <a:rPr lang="zh-CN" altLang="zh-CN" dirty="0" smtClean="0"/>
              <a:t>不在内存连续存放但又符合</a:t>
            </a:r>
            <a:r>
              <a:rPr lang="en-US" altLang="zh-CN" dirty="0" err="1" smtClean="0"/>
              <a:t>dex</a:t>
            </a:r>
            <a:r>
              <a:rPr lang="zh-CN" altLang="zh-CN" dirty="0" smtClean="0"/>
              <a:t>格式规范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9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内存得到的仅仅是没有修复的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4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第一部分和第三部分直接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下来单独存储在一个文件中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5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17D4-FD2C-4EC7-955C-BE840F485E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6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028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960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475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86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316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45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253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7159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98476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7741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2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600202"/>
            <a:ext cx="207645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125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22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815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490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08519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661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369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857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7872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04936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774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9605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955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72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0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81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236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01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71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848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9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68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5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1560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67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03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1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646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203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17612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87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6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03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06501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17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66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08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831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97088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008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1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14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79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13604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965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85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199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7374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55579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17645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491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712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96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09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66647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04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890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06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041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63172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8768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853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99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434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91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476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4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4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479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053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114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07159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68373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436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858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09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9745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35484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673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393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05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235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1950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7008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1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176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2759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233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35032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631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435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8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5230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826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36267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98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ckgroud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" b="517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62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backgroud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546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576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backgroud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D86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466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backgroud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6629400"/>
            <a:ext cx="4495800" cy="228600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61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backgroud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1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7A7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713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backgroud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C0A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903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backgroud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48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276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backgroud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936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400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backgroud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0D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3398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backgroud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EDC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728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backgroud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0" y="6661150"/>
            <a:ext cx="4572000" cy="152400"/>
          </a:xfrm>
          <a:prstGeom prst="rect">
            <a:avLst/>
          </a:prstGeom>
          <a:solidFill>
            <a:srgbClr val="818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1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bs.pediy.com/showthread.php?t=190494&amp;highlight=zjdro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逆向脱壳分享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014" y="5638800"/>
            <a:ext cx="219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仅供学习交流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095" y="877096"/>
            <a:ext cx="8229600" cy="1143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二代加固方案脱壳</a:t>
            </a:r>
            <a:r>
              <a:rPr lang="zh-CN" altLang="en-US" dirty="0" smtClean="0">
                <a:solidFill>
                  <a:schemeClr val="tx1"/>
                </a:solidFill>
              </a:rPr>
              <a:t>方案（续）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95" y="185072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借鉴加固方案中进行还原的技术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结构获取真正的代码地址</a:t>
            </a:r>
            <a:endParaRPr lang="en-US" altLang="zh-CN" dirty="0" smtClean="0"/>
          </a:p>
        </p:txBody>
      </p:sp>
      <p:pic>
        <p:nvPicPr>
          <p:cNvPr id="4" name="图片 3" descr="\\psf\Home\Desktop\屏幕快照 2015-09-15 下午8.20.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19126"/>
            <a:ext cx="6238745" cy="28963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157592" y="4797475"/>
            <a:ext cx="122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图</a:t>
            </a:r>
            <a:r>
              <a:rPr lang="en-US" altLang="zh-CN" sz="1350" dirty="0"/>
              <a:t>.</a:t>
            </a:r>
            <a:r>
              <a:rPr lang="zh-CN" altLang="zh-CN" sz="1350" dirty="0"/>
              <a:t>基于</a:t>
            </a:r>
            <a:r>
              <a:rPr lang="en-US" altLang="zh-CN" sz="1350" dirty="0" err="1"/>
              <a:t>Xposed</a:t>
            </a:r>
            <a:r>
              <a:rPr lang="zh-CN" altLang="zh-CN" sz="1350" dirty="0"/>
              <a:t>框架的自动脱壳机架构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816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032868"/>
            <a:ext cx="8229600" cy="11430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</a:rPr>
              <a:t>Xposed</a:t>
            </a:r>
            <a:r>
              <a:rPr lang="zh-CN" altLang="zh-CN" dirty="0">
                <a:solidFill>
                  <a:schemeClr val="tx1"/>
                </a:solidFill>
              </a:rPr>
              <a:t>框架的自动</a:t>
            </a:r>
            <a:r>
              <a:rPr lang="zh-CN" altLang="zh-CN" dirty="0" smtClean="0">
                <a:solidFill>
                  <a:schemeClr val="tx1"/>
                </a:solidFill>
              </a:rPr>
              <a:t>脱壳机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226469"/>
            <a:ext cx="5242925" cy="3263504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Xposed</a:t>
            </a:r>
            <a:r>
              <a:rPr lang="zh-CN" altLang="en-US" sz="1800" dirty="0"/>
              <a:t>框架是一款可以在不修改</a:t>
            </a:r>
            <a:r>
              <a:rPr lang="en-US" altLang="zh-CN" sz="1800" dirty="0"/>
              <a:t>APK</a:t>
            </a:r>
            <a:r>
              <a:rPr lang="zh-CN" altLang="en-US" sz="1800" dirty="0"/>
              <a:t>的情况下影响程序运行（修改系统）的框架服务，可以对指定进程进行挂钩，修改任意</a:t>
            </a:r>
            <a:r>
              <a:rPr lang="en-US" altLang="zh-CN" sz="1800" dirty="0"/>
              <a:t>Java</a:t>
            </a:r>
            <a:r>
              <a:rPr lang="zh-CN" altLang="en-US" sz="1800" dirty="0"/>
              <a:t>方法</a:t>
            </a:r>
            <a:endParaRPr lang="en-US" altLang="zh-CN" sz="1800" dirty="0"/>
          </a:p>
          <a:p>
            <a:r>
              <a:rPr lang="zh-CN" altLang="en-US" sz="1800" dirty="0"/>
              <a:t>通过</a:t>
            </a:r>
            <a:r>
              <a:rPr lang="en-US" altLang="zh-CN" sz="1800" dirty="0" err="1"/>
              <a:t>Xposed</a:t>
            </a:r>
            <a:r>
              <a:rPr lang="zh-CN" altLang="en-US" sz="1800" dirty="0"/>
              <a:t>注入到指定进程，同时</a:t>
            </a:r>
            <a:r>
              <a:rPr lang="en-US" altLang="zh-CN" sz="1800" dirty="0"/>
              <a:t>hook</a:t>
            </a:r>
            <a:r>
              <a:rPr lang="zh-CN" altLang="en-US" sz="1800" dirty="0"/>
              <a:t>相关动态加载</a:t>
            </a:r>
            <a:r>
              <a:rPr lang="en-US" altLang="zh-CN" sz="1800" dirty="0" err="1"/>
              <a:t>dex</a:t>
            </a:r>
            <a:r>
              <a:rPr lang="zh-CN" altLang="en-US" sz="1800" dirty="0"/>
              <a:t>的方法，如：</a:t>
            </a:r>
            <a:endParaRPr lang="en-US" altLang="zh-CN" sz="1800" dirty="0"/>
          </a:p>
          <a:p>
            <a:pPr lvl="1"/>
            <a:r>
              <a:rPr lang="en-US" altLang="zh-CN" dirty="0" err="1" smtClean="0"/>
              <a:t>dalvik.system.DexFile.openDex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dalvik.system.DexFile.defineClass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通过获取返回值定位已加载的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在内存中的地址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125266"/>
            <a:ext cx="2743200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48" y="1046757"/>
            <a:ext cx="8229600" cy="11430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</a:rPr>
              <a:t>Xposed</a:t>
            </a:r>
            <a:r>
              <a:rPr lang="zh-CN" altLang="zh-CN" dirty="0">
                <a:solidFill>
                  <a:schemeClr val="tx1"/>
                </a:solidFill>
              </a:rPr>
              <a:t>框架的自动脱壳机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二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56" y="2083832"/>
            <a:ext cx="2200275" cy="2257425"/>
          </a:xfrm>
        </p:spPr>
      </p:pic>
      <p:grpSp>
        <p:nvGrpSpPr>
          <p:cNvPr id="11" name="组合 10"/>
          <p:cNvGrpSpPr/>
          <p:nvPr/>
        </p:nvGrpSpPr>
        <p:grpSpPr>
          <a:xfrm>
            <a:off x="5201433" y="2197586"/>
            <a:ext cx="1277655" cy="1794353"/>
            <a:chOff x="5611660" y="1916482"/>
            <a:chExt cx="1703540" cy="2392471"/>
          </a:xfrm>
        </p:grpSpPr>
        <p:sp>
          <p:nvSpPr>
            <p:cNvPr id="5" name="矩形 4"/>
            <p:cNvSpPr/>
            <p:nvPr/>
          </p:nvSpPr>
          <p:spPr>
            <a:xfrm>
              <a:off x="5611660" y="1916482"/>
              <a:ext cx="1703540" cy="3757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Header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11660" y="2292263"/>
              <a:ext cx="1703540" cy="3757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String_ids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611660" y="2668044"/>
              <a:ext cx="1703540" cy="3883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Type_ids</a:t>
              </a:r>
              <a:endParaRPr lang="zh-CN" altLang="en-US" sz="13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11660" y="3043825"/>
              <a:ext cx="1703540" cy="4133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… …</a:t>
              </a:r>
              <a:endParaRPr lang="zh-CN" altLang="en-US" sz="135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11660" y="3457184"/>
              <a:ext cx="1703540" cy="4133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Class_defs</a:t>
              </a:r>
              <a:endParaRPr lang="zh-CN" altLang="en-US" sz="13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11660" y="3870542"/>
              <a:ext cx="1703540" cy="43841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data</a:t>
              </a:r>
              <a:endParaRPr lang="zh-CN" altLang="en-US" sz="135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23378" y="2125266"/>
            <a:ext cx="4478055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zh-CN" dirty="0"/>
              <a:t>将目标内存区域按</a:t>
            </a:r>
            <a:r>
              <a:rPr lang="en-US" altLang="zh-CN" dirty="0"/>
              <a:t>Dex</a:t>
            </a:r>
            <a:r>
              <a:rPr lang="zh-CN" altLang="zh-CN" dirty="0"/>
              <a:t>文件结构划分成以下三块区域：</a:t>
            </a:r>
            <a:endParaRPr lang="en-US" altLang="zh-CN" dirty="0"/>
          </a:p>
          <a:p>
            <a:pPr marL="557213" lvl="1" indent="-214313">
              <a:buFont typeface="Wingdings" panose="05000000000000000000" pitchFamily="2" charset="2"/>
              <a:buChar char="l"/>
            </a:pPr>
            <a:r>
              <a:rPr lang="zh-CN" altLang="zh-CN" dirty="0"/>
              <a:t>第一部分：</a:t>
            </a:r>
            <a:r>
              <a:rPr lang="en-US" altLang="zh-CN" dirty="0"/>
              <a:t>Dex</a:t>
            </a:r>
            <a:r>
              <a:rPr lang="zh-CN" altLang="zh-CN" dirty="0"/>
              <a:t>结构中</a:t>
            </a:r>
            <a:r>
              <a:rPr lang="en-US" altLang="zh-CN" dirty="0" err="1"/>
              <a:t>class_defs</a:t>
            </a:r>
            <a:r>
              <a:rPr lang="zh-CN" altLang="zh-CN" dirty="0"/>
              <a:t>节区之前的部分</a:t>
            </a:r>
            <a:r>
              <a:rPr lang="en-US" altLang="zh-CN" dirty="0"/>
              <a:t>(part1)</a:t>
            </a:r>
          </a:p>
          <a:p>
            <a:pPr marL="557213" lvl="1" indent="-214313">
              <a:buFont typeface="Wingdings" panose="05000000000000000000" pitchFamily="2" charset="2"/>
              <a:buChar char="l"/>
            </a:pPr>
            <a:r>
              <a:rPr lang="zh-CN" altLang="zh-CN" dirty="0"/>
              <a:t>第二部分：</a:t>
            </a:r>
            <a:r>
              <a:rPr lang="en-US" altLang="zh-CN" dirty="0"/>
              <a:t>Dex</a:t>
            </a:r>
            <a:r>
              <a:rPr lang="zh-CN" altLang="zh-CN" dirty="0"/>
              <a:t>结构中</a:t>
            </a:r>
            <a:r>
              <a:rPr lang="en-US" altLang="zh-CN" dirty="0" err="1"/>
              <a:t>class_defs</a:t>
            </a:r>
            <a:r>
              <a:rPr lang="zh-CN" altLang="zh-CN" dirty="0"/>
              <a:t>节区</a:t>
            </a:r>
            <a:endParaRPr lang="en-US" altLang="zh-CN" dirty="0"/>
          </a:p>
          <a:p>
            <a:pPr marL="557213" lvl="1" indent="-214313">
              <a:buFont typeface="Wingdings" panose="05000000000000000000" pitchFamily="2" charset="2"/>
              <a:buChar char="l"/>
            </a:pPr>
            <a:r>
              <a:rPr lang="zh-CN" altLang="zh-CN" dirty="0"/>
              <a:t>第三部分：</a:t>
            </a:r>
            <a:r>
              <a:rPr lang="en-US" altLang="zh-CN" dirty="0"/>
              <a:t>Dex</a:t>
            </a:r>
            <a:r>
              <a:rPr lang="zh-CN" altLang="zh-CN" dirty="0"/>
              <a:t>结构中</a:t>
            </a:r>
            <a:r>
              <a:rPr lang="en-US" altLang="zh-CN" dirty="0" err="1"/>
              <a:t>class_defs</a:t>
            </a:r>
            <a:r>
              <a:rPr lang="zh-CN" altLang="zh-CN" dirty="0"/>
              <a:t>节区之后的部分</a:t>
            </a:r>
            <a:r>
              <a:rPr lang="en-US" altLang="zh-CN" dirty="0"/>
              <a:t>(data)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dirty="0"/>
              <a:t>第二部分是加固方案修改的区域，需要单独解析</a:t>
            </a:r>
            <a:endParaRPr lang="en-US" altLang="zh-CN" dirty="0"/>
          </a:p>
          <a:p>
            <a:endParaRPr lang="zh-CN" altLang="en-US" sz="135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96162" y="4009368"/>
            <a:ext cx="12588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Dex</a:t>
            </a:r>
            <a:r>
              <a:rPr lang="zh-CN" altLang="en-US" sz="1350" dirty="0"/>
              <a:t>文件结构</a:t>
            </a:r>
          </a:p>
        </p:txBody>
      </p:sp>
    </p:spTree>
    <p:extLst>
      <p:ext uri="{BB962C8B-B14F-4D97-AF65-F5344CB8AC3E}">
        <p14:creationId xmlns:p14="http://schemas.microsoft.com/office/powerpoint/2010/main" val="10411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504" y="1083469"/>
            <a:ext cx="8229600" cy="11430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</a:rPr>
              <a:t>Xposed</a:t>
            </a:r>
            <a:r>
              <a:rPr lang="zh-CN" altLang="zh-CN" dirty="0">
                <a:solidFill>
                  <a:schemeClr val="tx1"/>
                </a:solidFill>
              </a:rPr>
              <a:t>框架的自动脱壳机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三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337" y="2226469"/>
            <a:ext cx="4545577" cy="3263504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class_defs</a:t>
            </a:r>
            <a:r>
              <a:rPr lang="zh-CN" altLang="en-US" sz="2000" dirty="0"/>
              <a:t>节区，这是真正记录与代码指令相关的节区，也是各项加固技术中修改并动态还原的部分。</a:t>
            </a:r>
            <a:endParaRPr lang="en-US" altLang="zh-CN" sz="2000" dirty="0"/>
          </a:p>
          <a:p>
            <a:r>
              <a:rPr lang="zh-CN" altLang="en-US" sz="2000" dirty="0"/>
              <a:t>遍历每一个类，及其每一个方法，并通过本地代码的</a:t>
            </a:r>
            <a:r>
              <a:rPr lang="zh-CN" altLang="en-US" sz="2000" b="1" dirty="0"/>
              <a:t>反射机制</a:t>
            </a:r>
            <a:r>
              <a:rPr lang="zh-CN" altLang="en-US" sz="2000" dirty="0"/>
              <a:t>获取内存中实际的</a:t>
            </a:r>
            <a:r>
              <a:rPr lang="en-US" altLang="zh-CN" sz="2000" dirty="0"/>
              <a:t>Method</a:t>
            </a:r>
            <a:r>
              <a:rPr lang="zh-CN" altLang="en-US" sz="2000" dirty="0"/>
              <a:t>结构体，将修正后的</a:t>
            </a:r>
            <a:r>
              <a:rPr lang="en-US" altLang="zh-CN" sz="2000" dirty="0" err="1"/>
              <a:t>class_def_item</a:t>
            </a:r>
            <a:r>
              <a:rPr lang="zh-CN" altLang="en-US" sz="2000" dirty="0"/>
              <a:t>写入</a:t>
            </a:r>
            <a:r>
              <a:rPr lang="en-US" altLang="zh-CN" sz="2000" dirty="0" err="1"/>
              <a:t>classdef</a:t>
            </a:r>
            <a:r>
              <a:rPr lang="zh-CN" altLang="en-US" sz="2000" dirty="0"/>
              <a:t>文件中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15" y="2226469"/>
            <a:ext cx="4047473" cy="26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926" y="982266"/>
            <a:ext cx="8229600" cy="11430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</a:rPr>
              <a:t>Xposed</a:t>
            </a:r>
            <a:r>
              <a:rPr lang="zh-CN" altLang="zh-CN" dirty="0">
                <a:solidFill>
                  <a:schemeClr val="tx1"/>
                </a:solidFill>
              </a:rPr>
              <a:t>框架的自动脱壳机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四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28912"/>
            <a:ext cx="6743700" cy="3228975"/>
          </a:xfrm>
        </p:spPr>
      </p:pic>
      <p:sp>
        <p:nvSpPr>
          <p:cNvPr id="6" name="文本框 5"/>
          <p:cNvSpPr txBox="1"/>
          <p:nvPr/>
        </p:nvSpPr>
        <p:spPr>
          <a:xfrm>
            <a:off x="732772" y="2125266"/>
            <a:ext cx="4584527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/>
              <a:t>在修正</a:t>
            </a:r>
            <a:r>
              <a:rPr lang="en-US" altLang="zh-CN" sz="2000" dirty="0" err="1"/>
              <a:t>class_def_item</a:t>
            </a:r>
            <a:r>
              <a:rPr lang="zh-CN" altLang="en-US" sz="2000" dirty="0"/>
              <a:t>的同时，</a:t>
            </a:r>
            <a:r>
              <a:rPr lang="zh-CN" altLang="zh-CN" sz="2000" dirty="0"/>
              <a:t>判断实际代码</a:t>
            </a:r>
            <a:r>
              <a:rPr lang="zh-CN" altLang="en-US" sz="2000" dirty="0"/>
              <a:t>是不是在</a:t>
            </a:r>
            <a:r>
              <a:rPr lang="en-US" altLang="zh-CN" sz="2000" dirty="0" err="1"/>
              <a:t>dex</a:t>
            </a:r>
            <a:r>
              <a:rPr lang="zh-CN" altLang="zh-CN" sz="2000" dirty="0"/>
              <a:t>文件中，</a:t>
            </a:r>
            <a:r>
              <a:rPr lang="zh-CN" altLang="en-US" sz="2000" dirty="0"/>
              <a:t>若不在</a:t>
            </a:r>
            <a:r>
              <a:rPr lang="zh-CN" altLang="zh-CN" sz="2000" dirty="0"/>
              <a:t>则将额外的信息从</a:t>
            </a:r>
            <a:r>
              <a:rPr lang="en-US" altLang="zh-CN" sz="2000" dirty="0"/>
              <a:t>Method</a:t>
            </a:r>
            <a:r>
              <a:rPr lang="zh-CN" altLang="zh-CN" sz="2000" dirty="0"/>
              <a:t>结构体中获取并存储到</a:t>
            </a:r>
            <a:r>
              <a:rPr lang="en-US" altLang="zh-CN" sz="2000" dirty="0"/>
              <a:t>extra</a:t>
            </a:r>
            <a:r>
              <a:rPr lang="zh-CN" altLang="zh-CN" sz="2000" dirty="0"/>
              <a:t>文件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067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2312"/>
            <a:ext cx="8229600" cy="11430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</a:rPr>
              <a:t>Xposed</a:t>
            </a:r>
            <a:r>
              <a:rPr lang="zh-CN" altLang="zh-CN" dirty="0">
                <a:solidFill>
                  <a:schemeClr val="tx1"/>
                </a:solidFill>
              </a:rPr>
              <a:t>框架的自动脱壳机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五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411" y="182567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现在我们有四个文件：</a:t>
            </a:r>
            <a:r>
              <a:rPr lang="en-US" altLang="zh-CN" dirty="0" smtClean="0"/>
              <a:t>part1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classdef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extra</a:t>
            </a:r>
          </a:p>
          <a:p>
            <a:r>
              <a:rPr lang="zh-CN" altLang="en-US" dirty="0" smtClean="0"/>
              <a:t>我们直接按顺序连起来：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Part1</a:t>
            </a:r>
          </a:p>
          <a:p>
            <a:pPr lvl="1"/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err="1" smtClean="0"/>
              <a:t>Classdef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Extra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4233014"/>
            <a:ext cx="6097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最后我们得到的就是一个完整的</a:t>
            </a:r>
            <a:r>
              <a:rPr lang="en-US" altLang="zh-CN" sz="2100" dirty="0" err="1"/>
              <a:t>dex</a:t>
            </a:r>
            <a:r>
              <a:rPr lang="zh-CN" altLang="en-US" sz="21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1624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78639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25266"/>
            <a:ext cx="4586288" cy="2871788"/>
          </a:xfrm>
        </p:spPr>
      </p:pic>
      <p:sp>
        <p:nvSpPr>
          <p:cNvPr id="6" name="文本框 5"/>
          <p:cNvSpPr txBox="1"/>
          <p:nvPr/>
        </p:nvSpPr>
        <p:spPr>
          <a:xfrm>
            <a:off x="1099159" y="4997053"/>
            <a:ext cx="1944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图</a:t>
            </a:r>
            <a:r>
              <a:rPr lang="en-US" altLang="zh-CN" sz="1350" dirty="0"/>
              <a:t>.</a:t>
            </a:r>
            <a:r>
              <a:rPr lang="zh-CN" altLang="en-US" sz="1350" dirty="0" smtClean="0"/>
              <a:t>逆向</a:t>
            </a:r>
            <a:r>
              <a:rPr lang="en-US" altLang="zh-CN" sz="1350" dirty="0" smtClean="0"/>
              <a:t>xx</a:t>
            </a:r>
            <a:r>
              <a:rPr lang="zh-CN" altLang="en-US" sz="1350" dirty="0" smtClean="0"/>
              <a:t>聚</a:t>
            </a:r>
            <a:r>
              <a:rPr lang="zh-CN" altLang="en-US" sz="1350" dirty="0" smtClean="0"/>
              <a:t>加固</a:t>
            </a:r>
            <a:endParaRPr lang="zh-CN" altLang="en-US" sz="1350" dirty="0"/>
          </a:p>
        </p:txBody>
      </p:sp>
      <p:sp>
        <p:nvSpPr>
          <p:cNvPr id="7" name="文本框 6"/>
          <p:cNvSpPr txBox="1"/>
          <p:nvPr/>
        </p:nvSpPr>
        <p:spPr>
          <a:xfrm>
            <a:off x="5214938" y="4992217"/>
            <a:ext cx="2855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图</a:t>
            </a:r>
            <a:r>
              <a:rPr lang="en-US" altLang="zh-CN" sz="1350" dirty="0"/>
              <a:t>.</a:t>
            </a:r>
            <a:r>
              <a:rPr lang="zh-CN" altLang="en-US" sz="1350" dirty="0" smtClean="0"/>
              <a:t>逆向</a:t>
            </a:r>
            <a:r>
              <a:rPr lang="en-US" altLang="zh-CN" sz="1350" dirty="0" smtClean="0"/>
              <a:t>xx</a:t>
            </a:r>
            <a:r>
              <a:rPr lang="zh-CN" altLang="en-US" sz="1350" dirty="0" smtClean="0"/>
              <a:t>云</a:t>
            </a:r>
            <a:r>
              <a:rPr lang="zh-CN" altLang="en-US" sz="1350" dirty="0" smtClean="0"/>
              <a:t>加固</a:t>
            </a:r>
            <a:endParaRPr lang="zh-CN" altLang="en-US" sz="1350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66" y="2122848"/>
            <a:ext cx="4586288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1041" y="538619"/>
            <a:ext cx="81544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首先需要</a:t>
            </a:r>
            <a:r>
              <a:rPr lang="zh-CN" altLang="en-US" dirty="0"/>
              <a:t>感谢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http://</a:t>
            </a:r>
            <a:r>
              <a:rPr lang="en-US" altLang="zh-CN" dirty="0" smtClean="0"/>
              <a:t>bbs.pediy.com/showthread.php?t=203776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bbs.pediy.com/showthread.php?t=190494&amp;highlight=zjdroid</a:t>
            </a:r>
            <a:endParaRPr lang="en-US" altLang="zh-CN" dirty="0" smtClean="0"/>
          </a:p>
          <a:p>
            <a:r>
              <a:rPr lang="zh-CN" altLang="en-US" dirty="0" smtClean="0"/>
              <a:t>给了我非常好的思路和代码，声明一下部分代码和结构完全来源于两位，甚至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中也直接盗图使用了，而我所做的工作仅仅只是将两者结合，所以</a:t>
            </a:r>
            <a:r>
              <a:rPr lang="zh-CN" altLang="en-US" sz="2000" b="1" dirty="0" smtClean="0"/>
              <a:t>仅供分享交流，</a:t>
            </a:r>
            <a:r>
              <a:rPr lang="zh-CN" altLang="en-US" dirty="0"/>
              <a:t>如果</a:t>
            </a:r>
            <a:r>
              <a:rPr lang="zh-CN" altLang="en-US" dirty="0" smtClean="0"/>
              <a:t>有错误的地方欢迎指正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cwt965@163.com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6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70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</a:rPr>
              <a:t>逆向工具介绍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798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smali</a:t>
            </a:r>
            <a:r>
              <a:rPr lang="en-US" altLang="zh-CN" dirty="0"/>
              <a:t>/</a:t>
            </a:r>
            <a:r>
              <a:rPr lang="en-US" altLang="zh-CN" dirty="0" err="1"/>
              <a:t>baksmali</a:t>
            </a:r>
            <a:r>
              <a:rPr lang="en-US" altLang="zh-CN" dirty="0"/>
              <a:t>: </a:t>
            </a:r>
            <a:r>
              <a:rPr lang="zh-CN" altLang="zh-CN" dirty="0"/>
              <a:t>目前被应用最为广泛的</a:t>
            </a:r>
            <a:r>
              <a:rPr lang="en-US" altLang="zh-CN" dirty="0"/>
              <a:t>Android</a:t>
            </a:r>
            <a:r>
              <a:rPr lang="zh-CN" altLang="zh-CN" dirty="0"/>
              <a:t>应用程序的汇编引擎和反汇编引擎</a:t>
            </a:r>
            <a:r>
              <a:rPr lang="en-US" altLang="zh-CN" dirty="0"/>
              <a:t>,  </a:t>
            </a:r>
            <a:r>
              <a:rPr lang="zh-CN" altLang="en-US" dirty="0"/>
              <a:t>可以将</a:t>
            </a:r>
            <a:r>
              <a:rPr lang="en-US" altLang="zh-CN" dirty="0"/>
              <a:t>Android</a:t>
            </a:r>
            <a:r>
              <a:rPr lang="zh-CN" altLang="en-US" dirty="0"/>
              <a:t>程序字节码转换成易读性较强的中间码</a:t>
            </a:r>
            <a:r>
              <a:rPr lang="en-US" altLang="zh-CN" dirty="0" err="1"/>
              <a:t>smali</a:t>
            </a:r>
            <a:endParaRPr lang="en-US" altLang="zh-CN" dirty="0"/>
          </a:p>
          <a:p>
            <a:r>
              <a:rPr lang="en-US" altLang="zh-CN" dirty="0"/>
              <a:t>dex2jar/</a:t>
            </a:r>
            <a:r>
              <a:rPr lang="en-US" altLang="zh-CN" dirty="0" err="1"/>
              <a:t>jd-gui</a:t>
            </a:r>
            <a:r>
              <a:rPr lang="en-US" altLang="zh-CN" dirty="0"/>
              <a:t>: dex2jar</a:t>
            </a:r>
            <a:r>
              <a:rPr lang="zh-CN" altLang="en-US" dirty="0"/>
              <a:t>可以将</a:t>
            </a:r>
            <a:r>
              <a:rPr lang="en-US" altLang="zh-CN" dirty="0"/>
              <a:t>Android</a:t>
            </a:r>
            <a:r>
              <a:rPr lang="zh-CN" altLang="en-US" dirty="0"/>
              <a:t>字节码转换成</a:t>
            </a:r>
            <a:r>
              <a:rPr lang="en-US" altLang="zh-CN" dirty="0"/>
              <a:t>Jar</a:t>
            </a:r>
            <a:r>
              <a:rPr lang="zh-CN" altLang="en-US" dirty="0"/>
              <a:t>包，通过</a:t>
            </a:r>
            <a:r>
              <a:rPr lang="en-US" altLang="zh-CN" dirty="0" err="1"/>
              <a:t>jd-gui</a:t>
            </a:r>
            <a:r>
              <a:rPr lang="zh-CN" altLang="en-US" dirty="0"/>
              <a:t>这一图形化工具直接打开查看，可以得到接近源码级别的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IDA Pro: IDA Pro</a:t>
            </a:r>
            <a:r>
              <a:rPr lang="zh-CN" altLang="en-US" dirty="0"/>
              <a:t>是一个强有力的逆向工具，支持逆向各种体系结构，包括</a:t>
            </a: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 err="1"/>
              <a:t>dalvik</a:t>
            </a:r>
            <a:r>
              <a:rPr lang="zh-CN" altLang="en-US" dirty="0"/>
              <a:t>字节码等等。它具备可交互、可编程、可扩展、多处理器支持等众多特点。提供对</a:t>
            </a:r>
            <a:r>
              <a:rPr lang="en-US" altLang="zh-CN" dirty="0"/>
              <a:t>Android</a:t>
            </a:r>
            <a:r>
              <a:rPr lang="zh-CN" altLang="en-US" dirty="0"/>
              <a:t>的静态分析与动态调试</a:t>
            </a:r>
          </a:p>
        </p:txBody>
      </p:sp>
    </p:spTree>
    <p:extLst>
      <p:ext uri="{BB962C8B-B14F-4D97-AF65-F5344CB8AC3E}">
        <p14:creationId xmlns:p14="http://schemas.microsoft.com/office/powerpoint/2010/main" val="13956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86220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加固技术原理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85072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目前加固技术主要分为一代和二代</a:t>
            </a:r>
            <a:endParaRPr lang="en-US" altLang="zh-CN" sz="1800" dirty="0"/>
          </a:p>
          <a:p>
            <a:r>
              <a:rPr lang="zh-CN" altLang="en-US" sz="1800" dirty="0"/>
              <a:t>一代</a:t>
            </a:r>
            <a:r>
              <a:rPr lang="en-US" altLang="zh-CN" sz="1800" dirty="0"/>
              <a:t>(1.0)</a:t>
            </a:r>
            <a:r>
              <a:rPr lang="zh-CN" altLang="en-US" sz="1800" dirty="0"/>
              <a:t>加固方案</a:t>
            </a:r>
          </a:p>
          <a:p>
            <a:pPr lvl="1"/>
            <a:r>
              <a:rPr lang="en-US" altLang="zh-CN" dirty="0" smtClean="0"/>
              <a:t>1.0</a:t>
            </a:r>
            <a:r>
              <a:rPr lang="zh-CN" altLang="en-US" dirty="0" smtClean="0"/>
              <a:t>的方案是基于类加载的技术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classes.dex</a:t>
            </a:r>
            <a:r>
              <a:rPr lang="zh-CN" altLang="en-US" dirty="0" smtClean="0"/>
              <a:t>文件进行完整加密</a:t>
            </a:r>
            <a:r>
              <a:rPr lang="en-US" altLang="zh-CN" dirty="0" smtClean="0"/>
              <a:t>,</a:t>
            </a:r>
            <a:r>
              <a:rPr lang="zh-CN" altLang="en-US" dirty="0" smtClean="0"/>
              <a:t>另存为文件放入资源文件中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通过壳代码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壳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进行载入并解密运行</a:t>
            </a:r>
            <a:endParaRPr lang="en-US" altLang="zh-CN" dirty="0" smtClean="0"/>
          </a:p>
          <a:p>
            <a:r>
              <a:rPr lang="zh-CN" altLang="en-US" sz="1800" dirty="0"/>
              <a:t>二代</a:t>
            </a:r>
            <a:r>
              <a:rPr lang="en-US" altLang="zh-CN" sz="1800" dirty="0"/>
              <a:t>(2.0)</a:t>
            </a:r>
            <a:r>
              <a:rPr lang="zh-CN" altLang="en-US" sz="1800" dirty="0"/>
              <a:t>加固方案</a:t>
            </a:r>
          </a:p>
          <a:p>
            <a:pPr lvl="1"/>
            <a:r>
              <a:rPr lang="en-US" altLang="zh-CN" dirty="0" smtClean="0"/>
              <a:t>2.0</a:t>
            </a:r>
            <a:r>
              <a:rPr lang="zh-CN" altLang="en-US" dirty="0" smtClean="0"/>
              <a:t>的方案是基于方法替换方式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将原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中的所有方法 的代码提取出来进行加密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运行时动态劫持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虚拟机中解析方法的代码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将解密后的代码交给虚拟机执行引擎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2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042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一代加固方案实现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 smtClean="0">
                <a:solidFill>
                  <a:schemeClr val="tx1"/>
                </a:solidFill>
              </a:rPr>
              <a:t>聚</a:t>
            </a:r>
            <a:r>
              <a:rPr lang="zh-CN" altLang="en-US" dirty="0" smtClean="0">
                <a:solidFill>
                  <a:schemeClr val="tx1"/>
                </a:solidFill>
              </a:rPr>
              <a:t>为例）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226469"/>
            <a:ext cx="6719207" cy="3263504"/>
          </a:xfrm>
        </p:spPr>
        <p:txBody>
          <a:bodyPr/>
          <a:lstStyle/>
          <a:p>
            <a:pPr marL="385763" indent="-385763">
              <a:buFont typeface="+mj-ea"/>
              <a:buAutoNum type="circleNumDbPlain"/>
            </a:pPr>
            <a:r>
              <a:rPr lang="zh-CN" altLang="en-US" dirty="0"/>
              <a:t>将真正的代码抽取出来保存</a:t>
            </a: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en-US" altLang="zh-CN" dirty="0"/>
              <a:t>Android</a:t>
            </a:r>
            <a:r>
              <a:rPr lang="zh-CN" altLang="en-US" dirty="0"/>
              <a:t>应用程序中</a:t>
            </a:r>
            <a:r>
              <a:rPr lang="en-US" altLang="zh-CN" dirty="0"/>
              <a:t>Application</a:t>
            </a:r>
            <a:r>
              <a:rPr lang="zh-CN" altLang="en-US" dirty="0"/>
              <a:t>作为整个应用的上下文，会被系统第一时间调用</a:t>
            </a: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dirty="0" err="1"/>
              <a:t>DexClassLoader</a:t>
            </a:r>
            <a:r>
              <a:rPr lang="zh-CN" altLang="en-US" dirty="0"/>
              <a:t>实现动态加载解密后的原始</a:t>
            </a:r>
            <a:r>
              <a:rPr lang="en-US" altLang="zh-CN" dirty="0" err="1"/>
              <a:t>dex</a:t>
            </a: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zh-CN" altLang="en-US" dirty="0"/>
              <a:t>进行</a:t>
            </a:r>
            <a:r>
              <a:rPr lang="en-US" altLang="zh-CN" dirty="0"/>
              <a:t>Dex</a:t>
            </a:r>
            <a:r>
              <a:rPr lang="zh-CN" altLang="en-US" dirty="0"/>
              <a:t>文件的自篡改将正确的数据和代码重新修正</a:t>
            </a: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en-US" altLang="zh-CN" dirty="0"/>
              <a:t>Android</a:t>
            </a:r>
            <a:r>
              <a:rPr lang="zh-CN" altLang="en-US" dirty="0"/>
              <a:t>应用程序运行时存在生命周期，动态加载的</a:t>
            </a:r>
            <a:r>
              <a:rPr lang="en-US" altLang="zh-CN" dirty="0"/>
              <a:t>application</a:t>
            </a:r>
            <a:r>
              <a:rPr lang="zh-CN" altLang="en-US" dirty="0"/>
              <a:t>需要替换所有壳代码加载的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7858" y="2226469"/>
            <a:ext cx="1167493" cy="530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②添加壳代码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7347858" y="3094265"/>
            <a:ext cx="1167493" cy="498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③ </a:t>
            </a:r>
            <a:r>
              <a:rPr lang="en-US" altLang="zh-CN" sz="1350" dirty="0"/>
              <a:t>Dex</a:t>
            </a:r>
            <a:r>
              <a:rPr lang="zh-CN" altLang="en-US" sz="1350" dirty="0"/>
              <a:t>的动态加载</a:t>
            </a:r>
          </a:p>
        </p:txBody>
      </p:sp>
      <p:sp>
        <p:nvSpPr>
          <p:cNvPr id="6" name="矩形 5"/>
          <p:cNvSpPr/>
          <p:nvPr/>
        </p:nvSpPr>
        <p:spPr>
          <a:xfrm>
            <a:off x="7347858" y="3946582"/>
            <a:ext cx="1167493" cy="489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④ </a:t>
            </a:r>
            <a:r>
              <a:rPr lang="en-US" altLang="zh-CN" sz="1350" dirty="0"/>
              <a:t>Dex</a:t>
            </a:r>
            <a:r>
              <a:rPr lang="zh-CN" altLang="en-US" sz="1350" dirty="0"/>
              <a:t>文件自篡改</a:t>
            </a:r>
          </a:p>
        </p:txBody>
      </p:sp>
      <p:sp>
        <p:nvSpPr>
          <p:cNvPr id="7" name="矩形 6"/>
          <p:cNvSpPr/>
          <p:nvPr/>
        </p:nvSpPr>
        <p:spPr>
          <a:xfrm>
            <a:off x="7347858" y="4782570"/>
            <a:ext cx="1167493" cy="44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⑤替换</a:t>
            </a:r>
            <a:r>
              <a:rPr lang="en-US" altLang="zh-CN" sz="1350" dirty="0"/>
              <a:t>application</a:t>
            </a:r>
            <a:endParaRPr lang="zh-CN" altLang="en-US" sz="1350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31604" y="2757147"/>
            <a:ext cx="0" cy="33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7931604" y="3592286"/>
            <a:ext cx="0" cy="3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7931604" y="4436439"/>
            <a:ext cx="0" cy="34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47858" y="1458500"/>
            <a:ext cx="1167493" cy="488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①抽取代码</a:t>
            </a:r>
          </a:p>
        </p:txBody>
      </p:sp>
      <p:cxnSp>
        <p:nvCxnSpPr>
          <p:cNvPr id="15" name="直接箭头连接符 14"/>
          <p:cNvCxnSpPr>
            <a:stCxn id="12" idx="2"/>
            <a:endCxn id="4" idx="0"/>
          </p:cNvCxnSpPr>
          <p:nvPr/>
        </p:nvCxnSpPr>
        <p:spPr>
          <a:xfrm>
            <a:off x="7931604" y="1947014"/>
            <a:ext cx="0" cy="2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74" y="108346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二代加固方案实现（</a:t>
            </a:r>
            <a:r>
              <a:rPr lang="zh-CN" altLang="en-US" dirty="0" smtClean="0"/>
              <a:t>以</a:t>
            </a:r>
            <a:r>
              <a:rPr lang="en-US" altLang="zh-CN" dirty="0"/>
              <a:t>xx</a:t>
            </a:r>
            <a:r>
              <a:rPr lang="zh-CN" altLang="en-US" dirty="0" smtClean="0"/>
              <a:t>云</a:t>
            </a:r>
            <a:r>
              <a:rPr lang="zh-CN" altLang="en-US" dirty="0" smtClean="0"/>
              <a:t>加固为例）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6351815" cy="3263504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buFont typeface="+mj-ea"/>
              <a:buAutoNum type="circleNumDbPlain"/>
            </a:pPr>
            <a:r>
              <a:rPr lang="zh-CN" altLang="en-US" dirty="0"/>
              <a:t>以方法为单位进行加固，抽取</a:t>
            </a:r>
            <a:r>
              <a:rPr lang="en-US" altLang="zh-CN" dirty="0" err="1"/>
              <a:t>dex</a:t>
            </a:r>
            <a:r>
              <a:rPr lang="zh-CN" altLang="en-US" dirty="0"/>
              <a:t>文件中指定方法的相关信息，并保存在文件末尾</a:t>
            </a: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zh-CN" altLang="en-US" dirty="0"/>
              <a:t>为了保证加固过的方法被调用时可以进行解密还原，在该类中添加代码，使用关键字</a:t>
            </a:r>
            <a:r>
              <a:rPr lang="en-US" altLang="zh-CN" dirty="0"/>
              <a:t>static</a:t>
            </a:r>
          </a:p>
          <a:p>
            <a:pPr marL="728663" lvl="1" indent="-385763">
              <a:buFont typeface="+mj-ea"/>
              <a:buAutoNum type="circleNumDbPlain"/>
            </a:pPr>
            <a:endParaRPr lang="en-US" altLang="zh-CN" sz="2400" dirty="0" smtClean="0"/>
          </a:p>
          <a:p>
            <a:pPr marL="342900" lvl="1" indent="0">
              <a:buNone/>
            </a:pPr>
            <a:endParaRPr lang="en-US" altLang="zh-CN" sz="2400" dirty="0" smtClean="0"/>
          </a:p>
          <a:p>
            <a:pPr marL="385763" indent="-385763">
              <a:buFont typeface="+mj-ea"/>
              <a:buAutoNum type="circleNumDbPlain"/>
            </a:pPr>
            <a:endParaRPr lang="en-US" altLang="zh-CN" dirty="0" smtClean="0"/>
          </a:p>
          <a:p>
            <a:pPr marL="385763" indent="-385763">
              <a:buFont typeface="+mj-ea"/>
              <a:buAutoNum type="circleNumDbPlain"/>
            </a:pPr>
            <a:endParaRPr lang="en-US" altLang="zh-CN" dirty="0"/>
          </a:p>
          <a:p>
            <a:pPr marL="385763" indent="-385763">
              <a:buFont typeface="+mj-ea"/>
              <a:buAutoNum type="circleNumDbPlain"/>
            </a:pPr>
            <a:r>
              <a:rPr lang="zh-CN" altLang="en-US" dirty="0" smtClean="0"/>
              <a:t>运行</a:t>
            </a:r>
            <a:r>
              <a:rPr lang="zh-CN" altLang="en-US" dirty="0"/>
              <a:t>重新绑定代码指针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980464" y="2226469"/>
            <a:ext cx="1534886" cy="6555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解析</a:t>
            </a:r>
            <a:r>
              <a:rPr lang="en-US" altLang="zh-CN" sz="1350" dirty="0" err="1"/>
              <a:t>dex</a:t>
            </a:r>
            <a:r>
              <a:rPr lang="zh-CN" altLang="en-US" sz="1350" dirty="0"/>
              <a:t>结构，抽取指定方法的相关信息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6980464" y="3265715"/>
            <a:ext cx="1534886" cy="44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添加代码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6980464" y="4108422"/>
            <a:ext cx="1534886" cy="489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运行指定类时进行解密</a:t>
            </a:r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7747907" y="2881993"/>
            <a:ext cx="0" cy="38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7747907" y="3706586"/>
            <a:ext cx="0" cy="4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0873" y="3730102"/>
            <a:ext cx="61930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/>
              <a:t>static </a:t>
            </a:r>
            <a:r>
              <a:rPr lang="zh-CN" altLang="zh-CN" sz="2000" dirty="0"/>
              <a:t>｛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ProxyShell.startshell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packagename</a:t>
            </a:r>
            <a:r>
              <a:rPr lang="zh-CN" altLang="zh-CN" sz="2000" dirty="0"/>
              <a:t>，</a:t>
            </a:r>
            <a:r>
              <a:rPr lang="en-US" altLang="zh-CN" sz="2000" dirty="0"/>
              <a:t> index);</a:t>
            </a:r>
            <a:endParaRPr lang="zh-CN" altLang="zh-CN" sz="2000" dirty="0"/>
          </a:p>
          <a:p>
            <a:r>
              <a:rPr lang="en-US" altLang="zh-CN" sz="2000" dirty="0"/>
              <a:t>          </a:t>
            </a:r>
            <a:r>
              <a:rPr lang="zh-CN" altLang="zh-CN" sz="2000" dirty="0"/>
              <a:t>｝</a:t>
            </a:r>
            <a:endParaRPr lang="en-US" altLang="zh-CN" sz="2000" dirty="0"/>
          </a:p>
          <a:p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2602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48" y="1083469"/>
            <a:ext cx="8229600" cy="1143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二代加固方案</a:t>
            </a:r>
            <a:r>
              <a:rPr lang="zh-CN" altLang="en-US" dirty="0" smtClean="0">
                <a:solidFill>
                  <a:schemeClr val="tx1"/>
                </a:solidFill>
              </a:rPr>
              <a:t>实现（续）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226469"/>
            <a:ext cx="5205347" cy="3263504"/>
          </a:xfrm>
        </p:spPr>
        <p:txBody>
          <a:bodyPr/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中每个方法都是用一个类</a:t>
            </a:r>
            <a:r>
              <a:rPr lang="en-US" altLang="zh-CN" sz="2000" dirty="0"/>
              <a:t>Method</a:t>
            </a:r>
            <a:r>
              <a:rPr lang="zh-CN" altLang="en-US" sz="2000" dirty="0"/>
              <a:t>来描述的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提供</a:t>
            </a:r>
            <a:r>
              <a:rPr lang="en-US" altLang="zh-CN" sz="2000" dirty="0" err="1"/>
              <a:t>jni</a:t>
            </a:r>
            <a:r>
              <a:rPr lang="zh-CN" altLang="en-US" sz="2000" dirty="0"/>
              <a:t>机制可以通过</a:t>
            </a:r>
            <a:r>
              <a:rPr lang="en-US" altLang="zh-CN" sz="2000" dirty="0"/>
              <a:t>c/</a:t>
            </a:r>
            <a:r>
              <a:rPr lang="en-US" altLang="zh-CN" sz="2000" dirty="0" err="1"/>
              <a:t>c++</a:t>
            </a:r>
            <a:r>
              <a:rPr lang="zh-CN" altLang="en-US" sz="2000" dirty="0"/>
              <a:t>来调用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jclass</a:t>
            </a:r>
            <a:r>
              <a:rPr lang="en-US" altLang="zh-CN" sz="2000" dirty="0"/>
              <a:t>      (*</a:t>
            </a:r>
            <a:r>
              <a:rPr lang="en-US" altLang="zh-CN" sz="2000" dirty="0" err="1"/>
              <a:t>FindClass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JNIEnv</a:t>
            </a:r>
            <a:r>
              <a:rPr lang="en-US" altLang="zh-CN" sz="2000" dirty="0"/>
              <a:t>*,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char*);</a:t>
            </a:r>
          </a:p>
          <a:p>
            <a:pPr lvl="1"/>
            <a:r>
              <a:rPr lang="en-US" altLang="zh-CN" sz="2000" dirty="0" err="1"/>
              <a:t>jmethodID</a:t>
            </a:r>
            <a:r>
              <a:rPr lang="en-US" altLang="zh-CN" sz="2000" dirty="0"/>
              <a:t>   (*</a:t>
            </a:r>
            <a:r>
              <a:rPr lang="en-US" altLang="zh-CN" sz="2000" dirty="0" err="1"/>
              <a:t>GetMethodID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JNIEnv</a:t>
            </a:r>
            <a:r>
              <a:rPr lang="en-US" altLang="zh-CN" sz="2000" dirty="0"/>
              <a:t>*, </a:t>
            </a:r>
            <a:r>
              <a:rPr lang="en-US" altLang="zh-CN" sz="2000" dirty="0" err="1"/>
              <a:t>jclass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char*,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</a:t>
            </a:r>
            <a:r>
              <a:rPr lang="en-US" altLang="zh-CN" sz="2000" dirty="0" smtClean="0"/>
              <a:t>*);</a:t>
            </a:r>
          </a:p>
          <a:p>
            <a:pPr lvl="1"/>
            <a:r>
              <a:rPr lang="en-US" altLang="zh-CN" sz="2000" dirty="0" err="1" smtClean="0"/>
              <a:t>jmethodID</a:t>
            </a:r>
            <a:r>
              <a:rPr lang="zh-CN" altLang="en-US" sz="2000" dirty="0" smtClean="0"/>
              <a:t>即为</a:t>
            </a:r>
            <a:r>
              <a:rPr lang="en-US" altLang="zh-CN" sz="2000" dirty="0" smtClean="0"/>
              <a:t>Method</a:t>
            </a:r>
          </a:p>
          <a:p>
            <a:r>
              <a:rPr lang="zh-CN" altLang="en-US" sz="2000" dirty="0"/>
              <a:t>通过将</a:t>
            </a:r>
            <a:r>
              <a:rPr lang="en-US" altLang="zh-CN" sz="2000" dirty="0" err="1"/>
              <a:t>insns</a:t>
            </a:r>
            <a:r>
              <a:rPr lang="zh-CN" altLang="en-US" sz="2000" dirty="0"/>
              <a:t>指针重新指向真正的代码地址来进行还原</a:t>
            </a:r>
          </a:p>
        </p:txBody>
      </p:sp>
      <p:sp>
        <p:nvSpPr>
          <p:cNvPr id="4" name="矩形 3"/>
          <p:cNvSpPr/>
          <p:nvPr/>
        </p:nvSpPr>
        <p:spPr>
          <a:xfrm>
            <a:off x="5833998" y="1909437"/>
            <a:ext cx="3122112" cy="3580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350" dirty="0" err="1"/>
              <a:t>struct</a:t>
            </a:r>
            <a:r>
              <a:rPr lang="en-US" altLang="zh-CN" sz="1350" dirty="0"/>
              <a:t> Method {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ClassObject</a:t>
            </a:r>
            <a:r>
              <a:rPr lang="en-US" altLang="zh-CN" sz="1350" dirty="0"/>
              <a:t>*    </a:t>
            </a:r>
            <a:r>
              <a:rPr lang="en-US" altLang="zh-CN" sz="1350" dirty="0" err="1"/>
              <a:t>clazz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u4           </a:t>
            </a:r>
            <a:r>
              <a:rPr lang="en-US" altLang="zh-CN" sz="1350" dirty="0" err="1"/>
              <a:t>accessFlags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u2           </a:t>
            </a:r>
            <a:r>
              <a:rPr lang="en-US" altLang="zh-CN" sz="1350" dirty="0" err="1"/>
              <a:t>methodIndex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u2           </a:t>
            </a:r>
            <a:r>
              <a:rPr lang="en-US" altLang="zh-CN" sz="1350" dirty="0" err="1"/>
              <a:t>registersSize</a:t>
            </a:r>
            <a:r>
              <a:rPr lang="en-US" altLang="zh-CN" sz="1350" dirty="0"/>
              <a:t>;  </a:t>
            </a:r>
            <a:endParaRPr lang="zh-CN" altLang="zh-CN" sz="1350" dirty="0"/>
          </a:p>
          <a:p>
            <a:r>
              <a:rPr lang="en-US" altLang="zh-CN" sz="1350" dirty="0"/>
              <a:t>    u2           </a:t>
            </a:r>
            <a:r>
              <a:rPr lang="en-US" altLang="zh-CN" sz="1350" dirty="0" err="1"/>
              <a:t>outsSize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u2           </a:t>
            </a:r>
            <a:r>
              <a:rPr lang="en-US" altLang="zh-CN" sz="1350" dirty="0" err="1"/>
              <a:t>insSize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const</a:t>
            </a:r>
            <a:r>
              <a:rPr lang="en-US" altLang="zh-CN" sz="1350" dirty="0"/>
              <a:t> char*     name;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DexProto</a:t>
            </a:r>
            <a:r>
              <a:rPr lang="en-US" altLang="zh-CN" sz="1350" dirty="0"/>
              <a:t>       prototype;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const</a:t>
            </a:r>
            <a:r>
              <a:rPr lang="en-US" altLang="zh-CN" sz="1350" dirty="0"/>
              <a:t> char*     shorty; </a:t>
            </a:r>
            <a:endParaRPr lang="zh-CN" altLang="zh-CN" sz="1350" dirty="0"/>
          </a:p>
          <a:p>
            <a:r>
              <a:rPr lang="en-US" altLang="zh-CN" sz="1350" dirty="0"/>
              <a:t>    </a:t>
            </a:r>
            <a:r>
              <a:rPr lang="en-US" altLang="zh-CN" sz="1350" b="1" dirty="0" err="1">
                <a:solidFill>
                  <a:srgbClr val="FF0000"/>
                </a:solidFill>
              </a:rPr>
              <a:t>const</a:t>
            </a:r>
            <a:r>
              <a:rPr lang="en-US" altLang="zh-CN" sz="1350" b="1" dirty="0">
                <a:solidFill>
                  <a:srgbClr val="FF0000"/>
                </a:solidFill>
              </a:rPr>
              <a:t> u2*        </a:t>
            </a:r>
            <a:r>
              <a:rPr lang="en-US" altLang="zh-CN" sz="1350" b="1" dirty="0" err="1">
                <a:solidFill>
                  <a:srgbClr val="FF0000"/>
                </a:solidFill>
              </a:rPr>
              <a:t>insns</a:t>
            </a:r>
            <a:r>
              <a:rPr lang="en-US" altLang="zh-CN" sz="1350" b="1" dirty="0">
                <a:solidFill>
                  <a:srgbClr val="FF0000"/>
                </a:solidFill>
              </a:rPr>
              <a:t>; </a:t>
            </a:r>
            <a:r>
              <a:rPr lang="en-US" altLang="zh-CN" sz="1350" dirty="0"/>
              <a:t>         </a:t>
            </a:r>
            <a:endParaRPr lang="zh-CN" altLang="zh-CN" sz="1350" dirty="0"/>
          </a:p>
          <a:p>
            <a:r>
              <a:rPr lang="en-US" altLang="zh-CN" sz="1350" dirty="0"/>
              <a:t>    </a:t>
            </a:r>
            <a:r>
              <a:rPr lang="en-US" altLang="zh-CN" sz="1350" dirty="0" err="1"/>
              <a:t>int</a:t>
            </a:r>
            <a:r>
              <a:rPr lang="en-US" altLang="zh-CN" sz="1350" dirty="0"/>
              <a:t>          </a:t>
            </a:r>
            <a:r>
              <a:rPr lang="en-US" altLang="zh-CN" sz="1350" dirty="0" err="1"/>
              <a:t>jniArgInfo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DalvikBridgeFunc</a:t>
            </a:r>
            <a:r>
              <a:rPr lang="en-US" altLang="zh-CN" sz="1350" dirty="0"/>
              <a:t>  </a:t>
            </a:r>
            <a:r>
              <a:rPr lang="en-US" altLang="zh-CN" sz="1350" dirty="0" err="1"/>
              <a:t>nativeFunc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   </a:t>
            </a:r>
            <a:r>
              <a:rPr lang="en-US" altLang="zh-CN" sz="1350" dirty="0" err="1"/>
              <a:t>const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RegisterMap</a:t>
            </a:r>
            <a:r>
              <a:rPr lang="en-US" altLang="zh-CN" sz="1350" dirty="0"/>
              <a:t>* </a:t>
            </a:r>
            <a:r>
              <a:rPr lang="en-US" altLang="zh-CN" sz="1350" dirty="0" err="1"/>
              <a:t>registerMap</a:t>
            </a:r>
            <a:r>
              <a:rPr lang="en-US" altLang="zh-CN" sz="1350" dirty="0"/>
              <a:t>; </a:t>
            </a:r>
            <a:endParaRPr lang="zh-CN" altLang="zh-CN" sz="1350" dirty="0"/>
          </a:p>
          <a:p>
            <a:r>
              <a:rPr lang="en-US" altLang="zh-CN" sz="1350" dirty="0"/>
              <a:t>    </a:t>
            </a:r>
            <a:r>
              <a:rPr lang="en-US" altLang="zh-CN" sz="1350" dirty="0" err="1"/>
              <a:t>bool</a:t>
            </a:r>
            <a:r>
              <a:rPr lang="en-US" altLang="zh-CN" sz="1350" dirty="0"/>
              <a:t>          </a:t>
            </a:r>
            <a:r>
              <a:rPr lang="en-US" altLang="zh-CN" sz="1350" dirty="0" err="1"/>
              <a:t>inProfile</a:t>
            </a:r>
            <a:r>
              <a:rPr lang="en-US" altLang="zh-CN" sz="1350" dirty="0"/>
              <a:t>;</a:t>
            </a:r>
            <a:endParaRPr lang="zh-CN" altLang="zh-CN" sz="1350" dirty="0"/>
          </a:p>
          <a:p>
            <a:r>
              <a:rPr lang="en-US" altLang="zh-CN" sz="1350" dirty="0"/>
              <a:t>}; </a:t>
            </a:r>
            <a:endParaRPr lang="zh-CN" altLang="zh-CN" sz="1350" dirty="0"/>
          </a:p>
        </p:txBody>
      </p:sp>
    </p:spTree>
    <p:extLst>
      <p:ext uri="{BB962C8B-B14F-4D97-AF65-F5344CB8AC3E}">
        <p14:creationId xmlns:p14="http://schemas.microsoft.com/office/powerpoint/2010/main" val="28854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790" y="1117866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一代加固方案脱壳方案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2226469"/>
            <a:ext cx="5145849" cy="3263504"/>
          </a:xfrm>
        </p:spPr>
        <p:txBody>
          <a:bodyPr>
            <a:noAutofit/>
          </a:bodyPr>
          <a:lstStyle/>
          <a:p>
            <a:r>
              <a:rPr lang="zh-CN" altLang="en-US" dirty="0"/>
              <a:t>即使对</a:t>
            </a:r>
            <a:r>
              <a:rPr lang="en-US" altLang="zh-CN" dirty="0" err="1"/>
              <a:t>dex</a:t>
            </a:r>
            <a:r>
              <a:rPr lang="zh-CN" altLang="en-US" dirty="0"/>
              <a:t>文件进行加密，采用动态加载的方式，但是解密后完整的</a:t>
            </a:r>
            <a:r>
              <a:rPr lang="en-US" altLang="zh-CN" dirty="0" err="1"/>
              <a:t>dex</a:t>
            </a:r>
            <a:r>
              <a:rPr lang="zh-CN" altLang="en-US" dirty="0"/>
              <a:t>文件放在内存中，我们采用内存</a:t>
            </a:r>
            <a:r>
              <a:rPr lang="en-US" altLang="zh-CN" dirty="0"/>
              <a:t>dump</a:t>
            </a:r>
            <a:r>
              <a:rPr lang="zh-CN" altLang="en-US" dirty="0"/>
              <a:t>的方式直接从内存中获取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zh-CN" altLang="zh-CN" dirty="0"/>
              <a:t>阿里聚加固方案将代码</a:t>
            </a:r>
            <a:r>
              <a:rPr lang="zh-CN" altLang="en-US" dirty="0"/>
              <a:t>段</a:t>
            </a:r>
            <a:r>
              <a:rPr lang="zh-CN" altLang="zh-CN" dirty="0"/>
              <a:t>移动到其他内存块中，并对</a:t>
            </a:r>
            <a:r>
              <a:rPr lang="en-US" altLang="zh-CN" dirty="0" err="1"/>
              <a:t>dex</a:t>
            </a:r>
            <a:r>
              <a:rPr lang="zh-CN" altLang="zh-CN" dirty="0"/>
              <a:t>格式中的相关偏移信息进行修正</a:t>
            </a:r>
            <a:endParaRPr lang="en-US" altLang="zh-CN" dirty="0"/>
          </a:p>
          <a:p>
            <a:r>
              <a:rPr lang="zh-CN" altLang="en-US" dirty="0"/>
              <a:t>解决：基于</a:t>
            </a:r>
            <a:r>
              <a:rPr lang="en-US" altLang="zh-CN" dirty="0"/>
              <a:t>IDA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接口实现</a:t>
            </a:r>
            <a:r>
              <a:rPr lang="en-US" altLang="zh-CN" dirty="0" err="1"/>
              <a:t>dex</a:t>
            </a:r>
            <a:r>
              <a:rPr lang="zh-CN" altLang="en-US" dirty="0"/>
              <a:t>解析器，完成对</a:t>
            </a:r>
            <a:r>
              <a:rPr lang="en-US" altLang="zh-CN" dirty="0" err="1"/>
              <a:t>dex</a:t>
            </a:r>
            <a:r>
              <a:rPr lang="zh-CN" altLang="en-US" dirty="0"/>
              <a:t>文件的重构（</a:t>
            </a:r>
            <a:r>
              <a:rPr lang="en-US" altLang="zh-CN" dirty="0"/>
              <a:t>https://github.com/CvvT/dumpDex</a:t>
            </a:r>
            <a:r>
              <a:rPr lang="zh-CN" altLang="en-US" dirty="0"/>
              <a:t>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669594" y="2229918"/>
            <a:ext cx="3137769" cy="1860116"/>
            <a:chOff x="7565721" y="2943616"/>
            <a:chExt cx="4183692" cy="2480154"/>
          </a:xfrm>
        </p:grpSpPr>
        <p:grpSp>
          <p:nvGrpSpPr>
            <p:cNvPr id="10" name="组合 9"/>
            <p:cNvGrpSpPr/>
            <p:nvPr/>
          </p:nvGrpSpPr>
          <p:grpSpPr>
            <a:xfrm>
              <a:off x="7565721" y="2943616"/>
              <a:ext cx="2091846" cy="2480154"/>
              <a:chOff x="8492647" y="2793304"/>
              <a:chExt cx="2091846" cy="24801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492647" y="2793304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Header</a:t>
                </a:r>
                <a:endParaRPr lang="zh-CN" altLang="en-US" sz="135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492647" y="3206663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String_ids</a:t>
                </a:r>
                <a:endParaRPr lang="zh-CN" altLang="en-US" sz="135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492647" y="3620022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Type_ids</a:t>
                </a:r>
                <a:endParaRPr lang="zh-CN" altLang="en-US" sz="135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492647" y="4033381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Proto_ids</a:t>
                </a:r>
                <a:endParaRPr lang="zh-CN" altLang="en-US" sz="135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492647" y="4446740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…</a:t>
                </a:r>
                <a:endParaRPr lang="zh-CN" altLang="en-US" sz="135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492647" y="4860099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data</a:t>
                </a:r>
                <a:endParaRPr lang="zh-CN" altLang="en-US" sz="135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657567" y="2943616"/>
              <a:ext cx="2091846" cy="2480154"/>
              <a:chOff x="8492647" y="2793304"/>
              <a:chExt cx="2091846" cy="248015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492647" y="2793304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data</a:t>
                </a:r>
                <a:endParaRPr lang="zh-CN" altLang="en-US" sz="135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492647" y="3206663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header</a:t>
                </a:r>
                <a:endParaRPr lang="zh-CN" altLang="en-US" sz="135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492647" y="3620022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String_ids</a:t>
                </a:r>
                <a:endParaRPr lang="zh-CN" altLang="en-US" sz="135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492647" y="4033381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Type_ids</a:t>
                </a:r>
                <a:endParaRPr lang="zh-CN" altLang="en-US" sz="135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492647" y="4446740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 err="1"/>
                  <a:t>Proto_ids</a:t>
                </a:r>
                <a:endParaRPr lang="zh-CN" altLang="en-US" sz="135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492647" y="4860099"/>
                <a:ext cx="2091846" cy="413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…</a:t>
                </a:r>
                <a:endParaRPr lang="zh-CN" altLang="en-US" sz="1350" dirty="0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5669593" y="4121768"/>
            <a:ext cx="3090797" cy="358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Dex</a:t>
            </a:r>
            <a:r>
              <a:rPr lang="zh-CN" altLang="en-US" sz="1350" dirty="0"/>
              <a:t>加固前后在内存中的布局（左：原 右：加固后）</a:t>
            </a:r>
          </a:p>
        </p:txBody>
      </p:sp>
    </p:spTree>
    <p:extLst>
      <p:ext uri="{BB962C8B-B14F-4D97-AF65-F5344CB8AC3E}">
        <p14:creationId xmlns:p14="http://schemas.microsoft.com/office/powerpoint/2010/main" val="12228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037572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二代加固方案脱壳方案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75983"/>
            <a:ext cx="8229600" cy="4525963"/>
          </a:xfrm>
        </p:spPr>
        <p:txBody>
          <a:bodyPr/>
          <a:lstStyle/>
          <a:p>
            <a:r>
              <a:rPr lang="zh-CN" altLang="en-US" dirty="0"/>
              <a:t>不是针对内存的</a:t>
            </a:r>
            <a:r>
              <a:rPr lang="en-US" altLang="zh-CN" dirty="0" err="1"/>
              <a:t>dex</a:t>
            </a:r>
            <a:r>
              <a:rPr lang="zh-CN" altLang="en-US" dirty="0"/>
              <a:t>文件进行修复，而是对每一个</a:t>
            </a:r>
            <a:r>
              <a:rPr lang="en-US" altLang="zh-CN" dirty="0"/>
              <a:t>Method</a:t>
            </a:r>
            <a:r>
              <a:rPr lang="zh-CN" altLang="en-US" dirty="0"/>
              <a:t>结构体进行修复，无法采用与一代脱壳相同的方案</a:t>
            </a:r>
            <a:endParaRPr lang="en-US" altLang="zh-CN" dirty="0"/>
          </a:p>
          <a:p>
            <a:r>
              <a:rPr lang="zh-CN" altLang="en-US" dirty="0"/>
              <a:t>解决：腾讯加固中并没有移动代码指令，只是将</a:t>
            </a:r>
            <a:r>
              <a:rPr lang="en-US" altLang="zh-CN" dirty="0" err="1"/>
              <a:t>dex</a:t>
            </a:r>
            <a:r>
              <a:rPr lang="zh-CN" altLang="en-US" dirty="0"/>
              <a:t>文件结构中指向代码的偏移改成</a:t>
            </a:r>
            <a:r>
              <a:rPr lang="en-US" altLang="zh-CN" dirty="0"/>
              <a:t>0</a:t>
            </a:r>
            <a:r>
              <a:rPr lang="zh-CN" altLang="en-US" dirty="0"/>
              <a:t>，并将真正的偏移量存储在文件末尾，我们可以通过脚本对</a:t>
            </a:r>
            <a:r>
              <a:rPr lang="en-US" altLang="zh-CN" dirty="0" err="1"/>
              <a:t>dex</a:t>
            </a:r>
            <a:r>
              <a:rPr lang="zh-CN" altLang="en-US" dirty="0"/>
              <a:t>文件进行修复</a:t>
            </a:r>
            <a:endParaRPr lang="en-US" altLang="zh-CN" dirty="0"/>
          </a:p>
          <a:p>
            <a:r>
              <a:rPr lang="zh-CN" altLang="en-US" dirty="0"/>
              <a:t>但是这样的脱壳方案缺乏通用性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69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首页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首页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正文">
  <a:themeElements>
    <a:clrScheme name="8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正文">
  <a:themeElements>
    <a:clrScheme name="9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">
  <a:themeElements>
    <a:clrScheme name="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正文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正文">
  <a:themeElements>
    <a:clrScheme name="1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正文">
  <a:themeElements>
    <a:clrScheme name="2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正文">
  <a:themeElements>
    <a:clrScheme name="3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正文">
  <a:themeElements>
    <a:clrScheme name="4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正文">
  <a:themeElements>
    <a:clrScheme name="5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正文">
  <a:themeElements>
    <a:clrScheme name="6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正文">
  <a:themeElements>
    <a:clrScheme name="7_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正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F4-3 PPT模板3</Template>
  <TotalTime>845</TotalTime>
  <Words>1190</Words>
  <Application>Microsoft Office PowerPoint</Application>
  <PresentationFormat>全屏显示(4:3)</PresentationFormat>
  <Paragraphs>137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黑体</vt:lpstr>
      <vt:lpstr>宋体</vt:lpstr>
      <vt:lpstr>Arial</vt:lpstr>
      <vt:lpstr>Calibri</vt:lpstr>
      <vt:lpstr>Wingdings</vt:lpstr>
      <vt:lpstr>首页</vt:lpstr>
      <vt:lpstr>正文</vt:lpstr>
      <vt:lpstr>1_正文</vt:lpstr>
      <vt:lpstr>2_正文</vt:lpstr>
      <vt:lpstr>3_正文</vt:lpstr>
      <vt:lpstr>4_正文</vt:lpstr>
      <vt:lpstr>5_正文</vt:lpstr>
      <vt:lpstr>6_正文</vt:lpstr>
      <vt:lpstr>7_正文</vt:lpstr>
      <vt:lpstr>8_正文</vt:lpstr>
      <vt:lpstr>9_正文</vt:lpstr>
      <vt:lpstr>Android逆向脱壳分享</vt:lpstr>
      <vt:lpstr>PowerPoint 演示文稿</vt:lpstr>
      <vt:lpstr>Android逆向工具介绍</vt:lpstr>
      <vt:lpstr>APP加固技术原理</vt:lpstr>
      <vt:lpstr>一代加固方案实现（xx聚为例）</vt:lpstr>
      <vt:lpstr>二代加固方案实现（以xx云加固为例）</vt:lpstr>
      <vt:lpstr>二代加固方案实现（续）</vt:lpstr>
      <vt:lpstr>一代加固方案脱壳方案</vt:lpstr>
      <vt:lpstr>二代加固方案脱壳方案</vt:lpstr>
      <vt:lpstr>二代加固方案脱壳方案（续）</vt:lpstr>
      <vt:lpstr>基于Xposed框架的自动脱壳机(一)</vt:lpstr>
      <vt:lpstr>基于Xposed框架的自动脱壳机(二)</vt:lpstr>
      <vt:lpstr>基于Xposed框架的自动脱壳机(三)</vt:lpstr>
      <vt:lpstr>基于Xposed框架的自动脱壳机(四)</vt:lpstr>
      <vt:lpstr>基于Xposed框架的自动脱壳机(五)</vt:lpstr>
      <vt:lpstr>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BYOD安全性分析</dc:title>
  <dc:creator>陈伟腾</dc:creator>
  <cp:lastModifiedBy>陈伟腾</cp:lastModifiedBy>
  <cp:revision>67</cp:revision>
  <dcterms:created xsi:type="dcterms:W3CDTF">2015-09-24T13:10:56Z</dcterms:created>
  <dcterms:modified xsi:type="dcterms:W3CDTF">2015-10-19T04:52:52Z</dcterms:modified>
</cp:coreProperties>
</file>