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90" r:id="rId3"/>
    <p:sldId id="389" r:id="rId5"/>
    <p:sldId id="360" r:id="rId6"/>
    <p:sldId id="391" r:id="rId7"/>
    <p:sldId id="364" r:id="rId8"/>
    <p:sldId id="301" r:id="rId9"/>
    <p:sldId id="257" r:id="rId10"/>
    <p:sldId id="295" r:id="rId11"/>
    <p:sldId id="479" r:id="rId12"/>
    <p:sldId id="478" r:id="rId13"/>
    <p:sldId id="354" r:id="rId14"/>
    <p:sldId id="481" r:id="rId15"/>
    <p:sldId id="350" r:id="rId16"/>
    <p:sldId id="334" r:id="rId17"/>
    <p:sldId id="271" r:id="rId18"/>
    <p:sldId id="335" r:id="rId19"/>
    <p:sldId id="278" r:id="rId20"/>
    <p:sldId id="361" r:id="rId21"/>
    <p:sldId id="442" r:id="rId22"/>
    <p:sldId id="363" r:id="rId23"/>
    <p:sldId id="424" r:id="rId24"/>
    <p:sldId id="425" r:id="rId25"/>
    <p:sldId id="426" r:id="rId26"/>
    <p:sldId id="427" r:id="rId27"/>
    <p:sldId id="365" r:id="rId28"/>
    <p:sldId id="392" r:id="rId29"/>
    <p:sldId id="394" r:id="rId30"/>
    <p:sldId id="395" r:id="rId31"/>
    <p:sldId id="397" r:id="rId32"/>
    <p:sldId id="393" r:id="rId33"/>
    <p:sldId id="398" r:id="rId34"/>
    <p:sldId id="399" r:id="rId35"/>
    <p:sldId id="289" r:id="rId36"/>
    <p:sldId id="288" r:id="rId37"/>
  </p:sldIdLst>
  <p:sldSz cx="9144000" cy="5143500" type="screen16x9"/>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 id="2" name="m0rtzz"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A3F6C"/>
    <a:srgbClr val="000000"/>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12" autoAdjust="0"/>
    <p:restoredTop sz="95681" autoAdjust="0"/>
  </p:normalViewPr>
  <p:slideViewPr>
    <p:cSldViewPr snapToGrid="0" showGuides="1">
      <p:cViewPr varScale="1">
        <p:scale>
          <a:sx n="127" d="100"/>
          <a:sy n="127" d="100"/>
        </p:scale>
        <p:origin x="252" y="84"/>
      </p:cViewPr>
      <p:guideLst>
        <p:guide orient="horz" pos="1519"/>
        <p:guide pos="29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80.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130" b="1" i="0" u="none" strike="noStrike" kern="1200" cap="all" baseline="0">
                <a:solidFill>
                  <a:schemeClr val="tx1">
                    <a:lumMod val="65000"/>
                    <a:lumOff val="35000"/>
                  </a:schemeClr>
                </a:solidFill>
                <a:latin typeface="+mn-lt"/>
                <a:ea typeface="+mn-ea"/>
                <a:cs typeface="+mn-cs"/>
              </a:defRPr>
            </a:pPr>
            <a:r>
              <a:rPr lang="zh-CN" altLang="en-US" sz="1400"/>
              <a:t>对自动驾驶仿真系统了解程度调查</a:t>
            </a:r>
            <a:endParaRPr lang="zh-CN" altLang="en-US" sz="1400"/>
          </a:p>
        </c:rich>
      </c:tx>
      <c:layout>
        <c:manualLayout>
          <c:xMode val="edge"/>
          <c:yMode val="edge"/>
          <c:x val="0.223789905690362"/>
          <c:y val="0.773088494664912"/>
        </c:manualLayout>
      </c:layout>
      <c:overlay val="0"/>
      <c:spPr>
        <a:noFill/>
        <a:ln>
          <a:noFill/>
        </a:ln>
        <a:effectLst/>
      </c:spPr>
    </c:title>
    <c:autoTitleDeleted val="0"/>
    <c:plotArea>
      <c:layout>
        <c:manualLayout>
          <c:layoutTarget val="inner"/>
          <c:xMode val="edge"/>
          <c:yMode val="edge"/>
          <c:x val="0.307535083820168"/>
          <c:y val="0.268150876397029"/>
          <c:w val="0.384929832359665"/>
          <c:h val="0.519729427041934"/>
        </c:manualLayout>
      </c:layout>
      <c:pieChart>
        <c:varyColors val="1"/>
        <c:ser>
          <c:idx val="0"/>
          <c:order val="0"/>
          <c:tx>
            <c:strRef>
              <c:f>Sheet1!$B$1</c:f>
              <c:strCache>
                <c:ptCount val="1"/>
                <c:pt idx="0">
                  <c:v>对自动驾驶仿真系统了解程度调查</c:v>
                </c:pt>
              </c:strCache>
            </c:strRef>
          </c:tx>
          <c:spPr/>
          <c:explosion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Lbls>
            <c:dLbl>
              <c:idx val="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1"/>
                      </a:solidFill>
                      <a:latin typeface="+mn-lt"/>
                      <a:ea typeface="+mn-ea"/>
                      <a:cs typeface="+mn-cs"/>
                    </a:defRPr>
                  </a:pPr>
                </a:p>
              </c:txPr>
              <c:dLblPos val="outEnd"/>
              <c:showLegendKey val="0"/>
              <c:showVal val="0"/>
              <c:showCatName val="1"/>
              <c:showSerName val="0"/>
              <c:showPercent val="1"/>
              <c:showBubbleSize val="0"/>
              <c:separator>
</c:separator>
              <c:extLst>
                <c:ext xmlns:c15="http://schemas.microsoft.com/office/drawing/2012/chart" uri="{CE6537A1-D6FC-4f65-9D91-7224C49458BB}"/>
              </c:extLst>
            </c:dLbl>
            <c:dLbl>
              <c:idx val="1"/>
              <c:layout>
                <c:manualLayout>
                  <c:x val="-0.0368887372533331"/>
                  <c:y val="-0.044542506127684"/>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2"/>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3"/>
                      </a:solidFill>
                      <a:latin typeface="+mn-lt"/>
                      <a:ea typeface="+mn-ea"/>
                      <a:cs typeface="+mn-cs"/>
                    </a:defRPr>
                  </a:pPr>
                </a:p>
              </c:txPr>
              <c:dLblPos val="outEnd"/>
              <c:showLegendKey val="0"/>
              <c:showVal val="0"/>
              <c:showCatName val="1"/>
              <c:showSerName val="0"/>
              <c:showPercent val="1"/>
              <c:showBubbleSize val="0"/>
              <c:separator>
</c:separator>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330" b="1" i="0" u="none" strike="noStrike" kern="1200" spc="0" baseline="0">
                    <a:solidFill>
                      <a:schemeClr val="accent1"/>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完全不了解</c:v>
                </c:pt>
                <c:pt idx="1">
                  <c:v>有一定了解</c:v>
                </c:pt>
                <c:pt idx="2">
                  <c:v>非常了解</c:v>
                </c:pt>
              </c:strCache>
            </c:strRef>
          </c:cat>
          <c:val>
            <c:numRef>
              <c:f>Sheet1!$B$2:$B$4</c:f>
              <c:numCache>
                <c:formatCode>General</c:formatCode>
                <c:ptCount val="3"/>
                <c:pt idx="0">
                  <c:v>50</c:v>
                </c:pt>
                <c:pt idx="1">
                  <c:v>30</c:v>
                </c:pt>
                <c:pt idx="2">
                  <c:v>20</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6921307748693"/>
          <c:y val="0.0838173890784267"/>
          <c:w val="0.531076480621611"/>
          <c:h val="0.795059148380816"/>
        </c:manualLayout>
      </c:layout>
      <c:pieChart>
        <c:varyColors val="1"/>
        <c:ser>
          <c:idx val="0"/>
          <c:order val="0"/>
          <c:tx>
            <c:strRef>
              <c:f>Sheet1!$B$1</c:f>
              <c:strCache>
                <c:ptCount val="1"/>
                <c:pt idx="0">
                  <c:v>对鱼眼相机和语义分割在自动驾驶仿真系统中的应用了解程度调查</c:v>
                </c:pt>
              </c:strCache>
            </c:strRef>
          </c:tx>
          <c:spPr/>
          <c:explosion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Lbls>
            <c:dLbl>
              <c:idx val="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1"/>
                      </a:solidFill>
                      <a:latin typeface="+mn-lt"/>
                      <a:ea typeface="+mn-ea"/>
                      <a:cs typeface="+mn-cs"/>
                    </a:defRPr>
                  </a:pPr>
                </a:p>
              </c:txPr>
              <c:dLblPos val="outEnd"/>
              <c:showLegendKey val="0"/>
              <c:showVal val="0"/>
              <c:showCatName val="1"/>
              <c:showSerName val="0"/>
              <c:showPercent val="1"/>
              <c:showBubbleSize val="0"/>
              <c:separator>
</c:separator>
              <c:extLst>
                <c:ext xmlns:c15="http://schemas.microsoft.com/office/drawing/2012/chart" uri="{CE6537A1-D6FC-4f65-9D91-7224C49458BB}"/>
              </c:extLst>
            </c:dLbl>
            <c:dLbl>
              <c:idx val="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2"/>
                      </a:solidFill>
                      <a:latin typeface="+mn-lt"/>
                      <a:ea typeface="+mn-ea"/>
                      <a:cs typeface="+mn-cs"/>
                    </a:defRPr>
                  </a:pPr>
                </a:p>
              </c:txPr>
              <c:dLblPos val="outEnd"/>
              <c:showLegendKey val="0"/>
              <c:showVal val="0"/>
              <c:showCatName val="1"/>
              <c:showSerName val="0"/>
              <c:showPercent val="1"/>
              <c:showBubbleSize val="0"/>
              <c:separator>
</c:separator>
              <c:extLst>
                <c:ext xmlns:c15="http://schemas.microsoft.com/office/drawing/2012/chart" uri="{CE6537A1-D6FC-4f65-9D91-7224C49458BB}"/>
              </c:extLst>
            </c:dLbl>
            <c:dLbl>
              <c:idx val="2"/>
              <c:layout>
                <c:manualLayout>
                  <c:x val="-0.139421323353947"/>
                  <c:y val="0"/>
                </c:manualLayout>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1330" b="1" i="0" u="none" strike="noStrike" kern="1200" spc="0" baseline="0">
                      <a:solidFill>
                        <a:schemeClr val="accent3"/>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431451612903226"/>
                      <c:h val="0.272528429635789"/>
                    </c:manualLayout>
                  </c15:layout>
                </c:ext>
              </c:extLst>
            </c:dLbl>
            <c:spPr>
              <a:noFill/>
              <a:ln>
                <a:noFill/>
              </a:ln>
              <a:effectLst/>
            </c:spPr>
            <c:txPr>
              <a:bodyPr rot="0" spcFirstLastPara="0" vertOverflow="ellipsis" vert="horz" wrap="square" lIns="38100" tIns="19050" rIns="38100" bIns="19050" anchor="ctr" anchorCtr="1"/>
              <a:lstStyle/>
              <a:p>
                <a:pPr>
                  <a:defRPr lang="zh-CN" sz="1330" b="1" i="0" u="none" strike="noStrike" kern="1200" spc="0" baseline="0">
                    <a:solidFill>
                      <a:schemeClr val="accent1"/>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不清楚</c:v>
                </c:pt>
                <c:pt idx="1">
                  <c:v>辅助提高环境感知能力</c:v>
                </c:pt>
                <c:pt idx="2">
                  <c:v>可以实现精准的障碍物识别和路径规划</c:v>
                </c:pt>
              </c:strCache>
            </c:strRef>
          </c:cat>
          <c:val>
            <c:numRef>
              <c:f>Sheet1!$B$2:$B$4</c:f>
              <c:numCache>
                <c:formatCode>General</c:formatCode>
                <c:ptCount val="3"/>
                <c:pt idx="0">
                  <c:v>58.6</c:v>
                </c:pt>
                <c:pt idx="1">
                  <c:v>30.2</c:v>
                </c:pt>
                <c:pt idx="2">
                  <c:v>10.2</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130" b="1" i="0" u="none" strike="noStrike" kern="1200" cap="all" baseline="0">
                <a:solidFill>
                  <a:schemeClr val="tx1">
                    <a:lumMod val="65000"/>
                    <a:lumOff val="35000"/>
                  </a:schemeClr>
                </a:solidFill>
                <a:latin typeface="+mn-lt"/>
                <a:ea typeface="+mn-ea"/>
                <a:cs typeface="+mn-cs"/>
              </a:defRPr>
            </a:pPr>
            <a:r>
              <a:rPr lang="zh-CN" altLang="en-US" sz="1400"/>
              <a:t>对自动驾驶中的功能关心程度的调查</a:t>
            </a:r>
            <a:endParaRPr lang="zh-CN" altLang="en-US" sz="1400"/>
          </a:p>
        </c:rich>
      </c:tx>
      <c:layout>
        <c:manualLayout>
          <c:xMode val="edge"/>
          <c:yMode val="edge"/>
          <c:x val="0.151747311827957"/>
          <c:y val="0.817567437436311"/>
        </c:manualLayout>
      </c:layout>
      <c:overlay val="0"/>
      <c:spPr>
        <a:noFill/>
        <a:ln>
          <a:noFill/>
        </a:ln>
        <a:effectLst/>
      </c:spPr>
    </c:title>
    <c:autoTitleDeleted val="0"/>
    <c:plotArea>
      <c:layout>
        <c:manualLayout>
          <c:layoutTarget val="inner"/>
          <c:xMode val="edge"/>
          <c:yMode val="edge"/>
          <c:x val="0.235010530437728"/>
          <c:y val="0.046761272194594"/>
          <c:w val="0.519898558547117"/>
          <c:h val="0.595223230635155"/>
        </c:manualLayout>
      </c:layout>
      <c:pieChart>
        <c:varyColors val="1"/>
        <c:ser>
          <c:idx val="0"/>
          <c:order val="0"/>
          <c:tx>
            <c:strRef>
              <c:f>Sheet1!$B$1</c:f>
              <c:strCache>
                <c:ptCount val="1"/>
                <c:pt idx="0">
                  <c:v>对自动驾驶仿真系统，用户更关心哪个方面调查</c:v>
                </c:pt>
              </c:strCache>
            </c:strRef>
          </c:tx>
          <c:spPr/>
          <c:explosion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1"/>
                      </a:solidFill>
                      <a:latin typeface="+mn-lt"/>
                      <a:ea typeface="+mn-ea"/>
                      <a:cs typeface="+mn-cs"/>
                    </a:defRPr>
                  </a:pPr>
                </a:p>
              </c:txPr>
              <c:dLblPos val="outEnd"/>
              <c:showLegendKey val="0"/>
              <c:showVal val="0"/>
              <c:showCatName val="1"/>
              <c:showSerName val="0"/>
              <c:showPercent val="1"/>
              <c:showBubbleSize val="0"/>
              <c:separator>
</c:separator>
              <c:extLst>
                <c:ext xmlns:c15="http://schemas.microsoft.com/office/drawing/2012/chart" uri="{CE6537A1-D6FC-4f65-9D91-7224C49458BB}"/>
              </c:extLst>
            </c:dLbl>
            <c:dLbl>
              <c:idx val="1"/>
              <c:layout>
                <c:manualLayout>
                  <c:x val="-0.0142114607145882"/>
                  <c:y val="-0.00846609473493346"/>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2"/>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360887096774194"/>
                      <c:h val="0.15186774049042"/>
                    </c:manualLayout>
                  </c15:layout>
                </c:ext>
              </c:extLst>
            </c:dLbl>
            <c:dLbl>
              <c:idx val="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3"/>
                      </a:solidFill>
                      <a:latin typeface="+mn-lt"/>
                      <a:ea typeface="+mn-ea"/>
                      <a:cs typeface="+mn-cs"/>
                    </a:defRPr>
                  </a:pPr>
                </a:p>
              </c:txPr>
              <c:dLblPos val="outEnd"/>
              <c:showLegendKey val="0"/>
              <c:showVal val="0"/>
              <c:showCatName val="1"/>
              <c:showSerName val="0"/>
              <c:showPercent val="1"/>
              <c:showBubbleSize val="0"/>
              <c:separator>
</c:separator>
              <c:extLst>
                <c:ext xmlns:c15="http://schemas.microsoft.com/office/drawing/2012/chart" uri="{CE6537A1-D6FC-4f65-9D91-7224C49458BB}"/>
              </c:extLst>
            </c:dLbl>
            <c:dLbl>
              <c:idx val="3"/>
              <c:layout>
                <c:manualLayout>
                  <c:x val="-0.046875"/>
                  <c:y val="0"/>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4"/>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330" b="1" i="0" u="none" strike="noStrike" kern="1200" spc="0" baseline="0">
                    <a:solidFill>
                      <a:schemeClr val="accent1"/>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安全性能 </c:v>
                </c:pt>
                <c:pt idx="1">
                  <c:v>环境感知能力 </c:v>
                </c:pt>
                <c:pt idx="2">
                  <c:v>实时决策能力</c:v>
                </c:pt>
                <c:pt idx="3">
                  <c:v>用户体验 </c:v>
                </c:pt>
              </c:strCache>
            </c:strRef>
          </c:cat>
          <c:val>
            <c:numRef>
              <c:f>Sheet1!$B$2:$B$5</c:f>
              <c:numCache>
                <c:formatCode>General</c:formatCode>
                <c:ptCount val="4"/>
                <c:pt idx="0">
                  <c:v>38.6</c:v>
                </c:pt>
                <c:pt idx="1">
                  <c:v>15.2</c:v>
                </c:pt>
                <c:pt idx="2">
                  <c:v>25.2</c:v>
                </c:pt>
                <c:pt idx="3">
                  <c:v>20</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130" b="1" i="0" u="none" strike="noStrike" kern="1200" cap="all" baseline="0">
                <a:solidFill>
                  <a:schemeClr val="tx1">
                    <a:lumMod val="65000"/>
                    <a:lumOff val="35000"/>
                  </a:schemeClr>
                </a:solidFill>
                <a:latin typeface="+mn-lt"/>
                <a:ea typeface="+mn-ea"/>
                <a:cs typeface="+mn-cs"/>
              </a:defRPr>
            </a:pPr>
            <a:r>
              <a:rPr lang="zh-CN" altLang="en-US" sz="1400"/>
              <a:t>用户认为自动驾驶仿真系统对未来交通出行会有怎样的影响调查</a:t>
            </a:r>
            <a:endParaRPr lang="zh-CN" altLang="en-US" sz="1400"/>
          </a:p>
        </c:rich>
      </c:tx>
      <c:layout>
        <c:manualLayout>
          <c:xMode val="edge"/>
          <c:yMode val="edge"/>
          <c:x val="0.119798284253364"/>
          <c:y val="0.81723477430425"/>
        </c:manualLayout>
      </c:layout>
      <c:overlay val="0"/>
      <c:spPr>
        <a:noFill/>
        <a:ln>
          <a:noFill/>
        </a:ln>
        <a:effectLst/>
      </c:spPr>
    </c:title>
    <c:autoTitleDeleted val="0"/>
    <c:plotArea>
      <c:layout>
        <c:manualLayout>
          <c:layoutTarget val="inner"/>
          <c:xMode val="edge"/>
          <c:yMode val="edge"/>
          <c:x val="0.305351468501349"/>
          <c:y val="0.162846750673536"/>
          <c:w val="0.436309487647317"/>
          <c:h val="0.518019698465648"/>
        </c:manualLayout>
      </c:layout>
      <c:pieChart>
        <c:varyColors val="1"/>
        <c:ser>
          <c:idx val="0"/>
          <c:order val="0"/>
          <c:tx>
            <c:strRef>
              <c:f>Sheet1!$B$1</c:f>
              <c:strCache>
                <c:ptCount val="1"/>
                <c:pt idx="0">
                  <c:v>用户认为自动驾驶仿真系统对未来交通出行会有怎样的影响调查</c:v>
                </c:pt>
              </c:strCache>
            </c:strRef>
          </c:tx>
          <c:spPr/>
          <c:explosion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Lbls>
            <c:dLbl>
              <c:idx val="0"/>
              <c:layout>
                <c:manualLayout>
                  <c:x val="0.0248889306970666"/>
                  <c:y val="0.059100050490988"/>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180859563065349"/>
                      <c:h val="0.290230627218029"/>
                    </c:manualLayout>
                  </c15:layout>
                </c:ext>
              </c:extLst>
            </c:dLbl>
            <c:dLbl>
              <c:idx val="1"/>
              <c:layout>
                <c:manualLayout>
                  <c:x val="-0.0233679404878013"/>
                  <c:y val="-0.0568017151941163"/>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2"/>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47230044924193"/>
                      <c:h val="0.233461745385297"/>
                    </c:manualLayout>
                  </c15:layout>
                </c:ext>
              </c:extLst>
            </c:dLbl>
            <c:dLbl>
              <c:idx val="2"/>
              <c:layout>
                <c:manualLayout>
                  <c:x val="-0.0232296686505953"/>
                  <c:y val="0.00180583487611352"/>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3"/>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85946159341852"/>
                      <c:h val="0.346999509050762"/>
                    </c:manualLayout>
                  </c15:layout>
                </c:ext>
              </c:extLst>
            </c:dLbl>
            <c:spPr>
              <a:noFill/>
              <a:ln>
                <a:noFill/>
              </a:ln>
              <a:effectLst/>
            </c:spPr>
            <c:txPr>
              <a:bodyPr rot="0" spcFirstLastPara="0" vertOverflow="ellipsis" vert="horz" wrap="square" lIns="38100" tIns="19050" rIns="38100" bIns="19050" anchor="ctr" anchorCtr="1"/>
              <a:lstStyle/>
              <a:p>
                <a:pPr>
                  <a:defRPr lang="zh-CN" sz="1330" b="1" i="0" u="none" strike="noStrike" kern="1200" spc="0" baseline="0">
                    <a:solidFill>
                      <a:schemeClr val="accent1"/>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提高交通效率，减少交通事故 </c:v>
                </c:pt>
                <c:pt idx="1">
                  <c:v>带来新的道德、法律等问题  </c:v>
                </c:pt>
                <c:pt idx="2">
                  <c:v>对个人出行习惯和交通管理模式产生冲击 </c:v>
                </c:pt>
              </c:strCache>
            </c:strRef>
          </c:cat>
          <c:val>
            <c:numRef>
              <c:f>Sheet1!$B$2:$B$4</c:f>
              <c:numCache>
                <c:formatCode>General</c:formatCode>
                <c:ptCount val="3"/>
                <c:pt idx="0">
                  <c:v>48.6</c:v>
                </c:pt>
                <c:pt idx="1">
                  <c:v>41.8</c:v>
                </c:pt>
                <c:pt idx="2">
                  <c:v>19.6</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130" b="1" i="0" u="none" strike="noStrike" kern="1200" cap="all" baseline="0">
                <a:solidFill>
                  <a:schemeClr val="tx1">
                    <a:lumMod val="65000"/>
                    <a:lumOff val="35000"/>
                  </a:schemeClr>
                </a:solidFill>
                <a:latin typeface="+mn-lt"/>
                <a:ea typeface="+mn-ea"/>
                <a:cs typeface="+mn-cs"/>
              </a:defRPr>
            </a:pPr>
            <a:r>
              <a:rPr lang="zh-CN" altLang="en-US" sz="1400"/>
              <a:t>用户在自动驾驶仿真系统研发和应用中的参与意愿和方式调查</a:t>
            </a:r>
            <a:endParaRPr lang="zh-CN" altLang="en-US" sz="1400"/>
          </a:p>
        </c:rich>
      </c:tx>
      <c:layout>
        <c:manualLayout>
          <c:xMode val="edge"/>
          <c:yMode val="edge"/>
          <c:x val="0.112096774193548"/>
          <c:y val="0.888301274003389"/>
        </c:manualLayout>
      </c:layout>
      <c:overlay val="0"/>
      <c:spPr>
        <a:noFill/>
        <a:ln>
          <a:noFill/>
        </a:ln>
        <a:effectLst/>
      </c:spPr>
    </c:title>
    <c:autoTitleDeleted val="0"/>
    <c:plotArea>
      <c:layout>
        <c:manualLayout>
          <c:layoutTarget val="inner"/>
          <c:xMode val="edge"/>
          <c:yMode val="edge"/>
          <c:x val="0.245768774870883"/>
          <c:y val="0.25166422164557"/>
          <c:w val="0.501742284734569"/>
          <c:h val="0.421381720604528"/>
        </c:manualLayout>
      </c:layout>
      <c:pieChart>
        <c:varyColors val="1"/>
        <c:ser>
          <c:idx val="0"/>
          <c:order val="0"/>
          <c:tx>
            <c:strRef>
              <c:f>Sheet1!$B$1</c:f>
              <c:strCache>
                <c:ptCount val="1"/>
                <c:pt idx="0">
                  <c:v>用户愿意在自动驾驶仿真系统的研发和应用中发挥怎样的作用调查</c:v>
                </c:pt>
              </c:strCache>
            </c:strRef>
          </c:tx>
          <c:spPr/>
          <c:explosion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layout>
                <c:manualLayout>
                  <c:x val="0.0250955078859088"/>
                  <c:y val="-0.00808842607425015"/>
                </c:manualLayout>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1330" b="1" i="0" u="none" strike="noStrike" kern="1200" spc="0" baseline="0">
                      <a:solidFill>
                        <a:schemeClr val="accent1"/>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87499470832275"/>
                      <c:h val="0.254757453826606"/>
                    </c:manualLayout>
                  </c15:layout>
                </c:ext>
              </c:extLst>
            </c:dLbl>
            <c:dLbl>
              <c:idx val="1"/>
              <c:layout>
                <c:manualLayout>
                  <c:x val="0.133064516129032"/>
                  <c:y val="0.00984677956865235"/>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2"/>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451612903225806"/>
                      <c:h val="0.200660755655954"/>
                    </c:manualLayout>
                  </c15:layout>
                </c:ext>
              </c:extLst>
            </c:dLbl>
            <c:dLbl>
              <c:idx val="2"/>
              <c:layout>
                <c:manualLayout>
                  <c:x val="0"/>
                  <c:y val="0.204144840700096"/>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3"/>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381048387096774"/>
                      <c:h val="0.249453703329243"/>
                    </c:manualLayout>
                  </c15:layout>
                </c:ext>
              </c:extLst>
            </c:dLbl>
            <c:dLbl>
              <c:idx val="3"/>
              <c:layout>
                <c:manualLayout>
                  <c:x val="-0.0769489247311828"/>
                  <c:y val="-0.0339387129630085"/>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330" b="1" i="0" u="none" strike="noStrike" kern="1200" spc="0" baseline="0">
                      <a:solidFill>
                        <a:schemeClr val="accent4"/>
                      </a:solidFill>
                      <a:latin typeface="+mn-lt"/>
                      <a:ea typeface="+mn-ea"/>
                      <a:cs typeface="+mn-cs"/>
                    </a:defRPr>
                  </a:pPr>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354166666666667"/>
                      <c:h val="0.151867807982664"/>
                    </c:manualLayout>
                  </c15:layout>
                </c:ext>
              </c:extLst>
            </c:dLbl>
            <c:spPr>
              <a:noFill/>
              <a:ln>
                <a:noFill/>
              </a:ln>
              <a:effectLst/>
            </c:spPr>
            <c:txPr>
              <a:bodyPr rot="0" spcFirstLastPara="0" vertOverflow="ellipsis" vert="horz" wrap="square" lIns="38100" tIns="19050" rIns="38100" bIns="19050" anchor="ctr" anchorCtr="1"/>
              <a:lstStyle/>
              <a:p>
                <a:pPr>
                  <a:defRPr lang="zh-CN" sz="1330" b="1" i="0" u="none" strike="noStrike" kern="1200" spc="0" baseline="0">
                    <a:solidFill>
                      <a:schemeClr val="accent1"/>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积极参与研发和测试 </c:v>
                </c:pt>
                <c:pt idx="1">
                  <c:v>从事相关技术的教育和推广 </c:v>
                </c:pt>
                <c:pt idx="2">
                  <c:v>关注其发展并提出建设性意见 </c:v>
                </c:pt>
                <c:pt idx="3">
                  <c:v>对其持观望态度 </c:v>
                </c:pt>
              </c:strCache>
            </c:strRef>
          </c:cat>
          <c:val>
            <c:numRef>
              <c:f>Sheet1!$B$2:$B$5</c:f>
              <c:numCache>
                <c:formatCode>General</c:formatCode>
                <c:ptCount val="4"/>
                <c:pt idx="0">
                  <c:v>38.7</c:v>
                </c:pt>
                <c:pt idx="1">
                  <c:v>31.7</c:v>
                </c:pt>
                <c:pt idx="2">
                  <c:v>19.4</c:v>
                </c:pt>
                <c:pt idx="3">
                  <c:v>20.2</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用户对鱼眼数据集所需支持的分割类别调查</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道路</c:v>
                </c:pt>
                <c:pt idx="1">
                  <c:v>车道线</c:v>
                </c:pt>
                <c:pt idx="2">
                  <c:v>交通标志</c:v>
                </c:pt>
                <c:pt idx="3">
                  <c:v>车辆</c:v>
                </c:pt>
                <c:pt idx="4">
                  <c:v>行人</c:v>
                </c:pt>
                <c:pt idx="5">
                  <c:v>摩托车</c:v>
                </c:pt>
                <c:pt idx="6">
                  <c:v>自行车</c:v>
                </c:pt>
                <c:pt idx="7">
                  <c:v>其它</c:v>
                </c:pt>
              </c:strCache>
            </c:strRef>
          </c:cat>
          <c:val>
            <c:numRef>
              <c:f>Sheet1!$B$2:$B$9</c:f>
              <c:numCache>
                <c:formatCode>General</c:formatCode>
                <c:ptCount val="8"/>
                <c:pt idx="0">
                  <c:v>17</c:v>
                </c:pt>
                <c:pt idx="1">
                  <c:v>14</c:v>
                </c:pt>
                <c:pt idx="2">
                  <c:v>12.5</c:v>
                </c:pt>
                <c:pt idx="3">
                  <c:v>15.5</c:v>
                </c:pt>
                <c:pt idx="4">
                  <c:v>16</c:v>
                </c:pt>
                <c:pt idx="5">
                  <c:v>9.5</c:v>
                </c:pt>
                <c:pt idx="6">
                  <c:v>10.5</c:v>
                </c:pt>
                <c:pt idx="7">
                  <c:v>5</c:v>
                </c:pt>
              </c:numCache>
            </c:numRef>
          </c:val>
        </c:ser>
        <c:dLbls>
          <c:showLegendKey val="0"/>
          <c:showVal val="1"/>
          <c:showCatName val="0"/>
          <c:showSerName val="0"/>
          <c:showPercent val="0"/>
          <c:showBubbleSize val="0"/>
        </c:dLbls>
        <c:gapWidth val="219"/>
        <c:overlap val="-27"/>
        <c:axId val="706578192"/>
        <c:axId val="1799258416"/>
      </c:barChart>
      <c:catAx>
        <c:axId val="70657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799258416"/>
        <c:crosses val="autoZero"/>
        <c:auto val="1"/>
        <c:lblAlgn val="ctr"/>
        <c:lblOffset val="100"/>
        <c:noMultiLvlLbl val="0"/>
      </c:catAx>
      <c:valAx>
        <c:axId val="179925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7065781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C3B8DF6-35DC-40C0-8F19-522E1EDC5FBB}" type="doc">
      <dgm:prSet loTypeId="urn:microsoft.com/office/officeart/2005/8/layout/arrow6#1" loCatId="relationship" qsTypeId="urn:microsoft.com/office/officeart/2005/8/quickstyle/simple1#1" qsCatId="simple" csTypeId="urn:microsoft.com/office/officeart/2005/8/colors/accent1_2#1" csCatId="accent1" phldr="0"/>
      <dgm:spPr/>
      <dgm:t>
        <a:bodyPr/>
        <a:lstStyle/>
        <a:p>
          <a:endParaRPr lang="zh-CN" altLang="en-US"/>
        </a:p>
      </dgm:t>
    </dgm:pt>
    <dgm:pt modelId="{AC457EA6-B62E-49FF-AAE4-FDCECA659245}">
      <dgm:prSet phldrT="[文本]" phldr="0" custT="0"/>
      <dgm:spPr/>
      <dgm:t>
        <a:bodyPr vert="horz" wrap="square"/>
        <a:lstStyle/>
        <a:p>
          <a:pPr>
            <a:lnSpc>
              <a:spcPct val="100000"/>
            </a:lnSpc>
            <a:spcBef>
              <a:spcPct val="0"/>
            </a:spcBef>
            <a:spcAft>
              <a:spcPct val="35000"/>
            </a:spcAft>
          </a:pPr>
          <a:r>
            <a:rPr lang="zh-CN" altLang="en-US"/>
            <a:t>结果分析</a:t>
          </a:r>
        </a:p>
      </dgm:t>
    </dgm:pt>
    <dgm:pt modelId="{AE6A6C96-96CB-45E6-8D7F-66757D89E4F4}" cxnId="{F7F4BE27-6E2E-4879-B6E2-9A085FC78B6F}" type="parTrans">
      <dgm:prSet/>
      <dgm:spPr/>
      <dgm:t>
        <a:bodyPr/>
        <a:lstStyle/>
        <a:p>
          <a:endParaRPr lang="zh-CN" altLang="en-US"/>
        </a:p>
      </dgm:t>
    </dgm:pt>
    <dgm:pt modelId="{86CBD87F-F42A-4DD5-899B-60D283C415B9}" cxnId="{F7F4BE27-6E2E-4879-B6E2-9A085FC78B6F}" type="sibTrans">
      <dgm:prSet/>
      <dgm:spPr/>
      <dgm:t>
        <a:bodyPr/>
        <a:lstStyle/>
        <a:p>
          <a:endParaRPr lang="zh-CN" altLang="en-US"/>
        </a:p>
      </dgm:t>
    </dgm:pt>
    <dgm:pt modelId="{73724102-6497-452A-AC49-7BA877B6E78D}">
      <dgm:prSet phldrT="[文本]" phldr="0" custT="0"/>
      <dgm:spPr/>
      <dgm:t>
        <a:bodyPr vert="horz" wrap="square"/>
        <a:lstStyle/>
        <a:p>
          <a:pPr>
            <a:lnSpc>
              <a:spcPct val="100000"/>
            </a:lnSpc>
            <a:spcBef>
              <a:spcPct val="0"/>
            </a:spcBef>
            <a:spcAft>
              <a:spcPct val="35000"/>
            </a:spcAft>
          </a:pPr>
          <a:r>
            <a:rPr lang="zh-CN" altLang="en-US"/>
            <a:t>讨论论证</a:t>
          </a:r>
        </a:p>
      </dgm:t>
    </dgm:pt>
    <dgm:pt modelId="{E449FA48-E31D-41BB-ABDF-3FCA2E74E294}" cxnId="{B60882BF-4C30-4692-8B43-A48CE783833A}" type="parTrans">
      <dgm:prSet/>
      <dgm:spPr/>
      <dgm:t>
        <a:bodyPr/>
        <a:lstStyle/>
        <a:p>
          <a:endParaRPr lang="zh-CN" altLang="en-US"/>
        </a:p>
      </dgm:t>
    </dgm:pt>
    <dgm:pt modelId="{A4283399-1C1D-43B6-80F4-C0B25E1D9112}" cxnId="{B60882BF-4C30-4692-8B43-A48CE783833A}" type="sibTrans">
      <dgm:prSet/>
      <dgm:spPr/>
      <dgm:t>
        <a:bodyPr/>
        <a:lstStyle/>
        <a:p>
          <a:endParaRPr lang="zh-CN" altLang="en-US"/>
        </a:p>
      </dgm:t>
    </dgm:pt>
    <dgm:pt modelId="{32C0187A-203A-47E0-AE80-DE1BBE36DF21}" type="pres">
      <dgm:prSet presAssocID="{BC3B8DF6-35DC-40C0-8F19-522E1EDC5FBB}" presName="compositeShape" presStyleCnt="0">
        <dgm:presLayoutVars>
          <dgm:chMax val="2"/>
          <dgm:dir/>
          <dgm:resizeHandles val="exact"/>
        </dgm:presLayoutVars>
      </dgm:prSet>
      <dgm:spPr/>
    </dgm:pt>
    <dgm:pt modelId="{1B804FF8-9A50-4C4C-A653-7D234E1788FF}" type="pres">
      <dgm:prSet presAssocID="{BC3B8DF6-35DC-40C0-8F19-522E1EDC5FBB}" presName="ribbon" presStyleLbl="node1" presStyleIdx="0" presStyleCnt="1" custLinFactNeighborX="277" custLinFactNeighborY="-24549"/>
      <dgm:spPr/>
    </dgm:pt>
    <dgm:pt modelId="{1B295838-9029-4CD1-95F7-745580BB313C}" type="pres">
      <dgm:prSet presAssocID="{BC3B8DF6-35DC-40C0-8F19-522E1EDC5FBB}" presName="leftArrowText" presStyleLbl="node1" presStyleIdx="0" presStyleCnt="1" custLinFactNeighborX="-1448" custLinFactNeighborY="-29635">
        <dgm:presLayoutVars>
          <dgm:chMax val="0"/>
          <dgm:bulletEnabled val="1"/>
        </dgm:presLayoutVars>
      </dgm:prSet>
      <dgm:spPr/>
    </dgm:pt>
    <dgm:pt modelId="{1AEED5F8-C663-4502-98D9-5D1EE09EF4C1}" type="pres">
      <dgm:prSet presAssocID="{BC3B8DF6-35DC-40C0-8F19-522E1EDC5FBB}" presName="rightArrowText" presStyleLbl="node1" presStyleIdx="0" presStyleCnt="1" custLinFactNeighborX="-1346" custLinFactNeighborY="-35188">
        <dgm:presLayoutVars>
          <dgm:chMax val="0"/>
          <dgm:bulletEnabled val="1"/>
        </dgm:presLayoutVars>
      </dgm:prSet>
      <dgm:spPr/>
    </dgm:pt>
  </dgm:ptLst>
  <dgm:cxnLst>
    <dgm:cxn modelId="{F7F4BE27-6E2E-4879-B6E2-9A085FC78B6F}" srcId="{BC3B8DF6-35DC-40C0-8F19-522E1EDC5FBB}" destId="{AC457EA6-B62E-49FF-AAE4-FDCECA659245}" srcOrd="0" destOrd="0" parTransId="{AE6A6C96-96CB-45E6-8D7F-66757D89E4F4}" sibTransId="{86CBD87F-F42A-4DD5-899B-60D283C415B9}"/>
    <dgm:cxn modelId="{8179678C-0A1B-4F6E-9F47-B40E28B95C57}" type="presOf" srcId="{BC3B8DF6-35DC-40C0-8F19-522E1EDC5FBB}" destId="{32C0187A-203A-47E0-AE80-DE1BBE36DF21}" srcOrd="0" destOrd="0" presId="urn:microsoft.com/office/officeart/2005/8/layout/arrow6#1"/>
    <dgm:cxn modelId="{33D3068F-331A-4791-A2D5-97B6FEF8BB52}" type="presOf" srcId="{AC457EA6-B62E-49FF-AAE4-FDCECA659245}" destId="{1B295838-9029-4CD1-95F7-745580BB313C}" srcOrd="0" destOrd="0" presId="urn:microsoft.com/office/officeart/2005/8/layout/arrow6#1"/>
    <dgm:cxn modelId="{683A3E92-703B-40D3-B527-9CD6E6D9C80D}" type="presOf" srcId="{73724102-6497-452A-AC49-7BA877B6E78D}" destId="{1AEED5F8-C663-4502-98D9-5D1EE09EF4C1}" srcOrd="0" destOrd="0" presId="urn:microsoft.com/office/officeart/2005/8/layout/arrow6#1"/>
    <dgm:cxn modelId="{B60882BF-4C30-4692-8B43-A48CE783833A}" srcId="{BC3B8DF6-35DC-40C0-8F19-522E1EDC5FBB}" destId="{73724102-6497-452A-AC49-7BA877B6E78D}" srcOrd="1" destOrd="0" parTransId="{E449FA48-E31D-41BB-ABDF-3FCA2E74E294}" sibTransId="{A4283399-1C1D-43B6-80F4-C0B25E1D9112}"/>
    <dgm:cxn modelId="{83B0B546-3A4A-4CF9-9B56-5996B8C02255}" type="presParOf" srcId="{32C0187A-203A-47E0-AE80-DE1BBE36DF21}" destId="{1B804FF8-9A50-4C4C-A653-7D234E1788FF}" srcOrd="0" destOrd="0" presId="urn:microsoft.com/office/officeart/2005/8/layout/arrow6#1"/>
    <dgm:cxn modelId="{7FBB13D5-E7EF-4014-91BD-F1EE79DF786C}" type="presParOf" srcId="{32C0187A-203A-47E0-AE80-DE1BBE36DF21}" destId="{1B295838-9029-4CD1-95F7-745580BB313C}" srcOrd="1" destOrd="0" presId="urn:microsoft.com/office/officeart/2005/8/layout/arrow6#1"/>
    <dgm:cxn modelId="{8CAE62E8-6713-4D33-8929-F4626BFE9599}" type="presParOf" srcId="{32C0187A-203A-47E0-AE80-DE1BBE36DF21}" destId="{1AEED5F8-C663-4502-98D9-5D1EE09EF4C1}" srcOrd="2" destOrd="0" presId="urn:microsoft.com/office/officeart/2005/8/layout/arrow6#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632890" cy="1453156"/>
        <a:chOff x="0" y="0"/>
        <a:chExt cx="3632890" cy="1453156"/>
      </a:xfrm>
    </dsp:grpSpPr>
    <dsp:sp modelId="{1B804FF8-9A50-4C4C-A653-7D234E1788FF}">
      <dsp:nvSpPr>
        <dsp:cNvPr id="3" name="形状 2"/>
        <dsp:cNvSpPr/>
      </dsp:nvSpPr>
      <dsp:spPr bwMode="white">
        <a:xfrm>
          <a:off x="0" y="0"/>
          <a:ext cx="3632890" cy="1453156"/>
        </a:xfrm>
        <a:prstGeom prst="leftRightRibbon">
          <a:avLst/>
        </a:prstGeom>
      </dsp:spPr>
      <dsp:style>
        <a:lnRef idx="2">
          <a:schemeClr val="lt1"/>
        </a:lnRef>
        <a:fillRef idx="1">
          <a:schemeClr val="accent1"/>
        </a:fillRef>
        <a:effectRef idx="0">
          <a:scrgbClr r="0" g="0" b="0"/>
        </a:effectRef>
        <a:fontRef idx="minor">
          <a:schemeClr val="lt1"/>
        </a:fontRef>
      </dsp:style>
      <dsp:txXfrm>
        <a:off x="0" y="0"/>
        <a:ext cx="3632890" cy="1453156"/>
      </dsp:txXfrm>
    </dsp:sp>
    <dsp:sp modelId="{1B295838-9029-4CD1-95F7-745580BB313C}">
      <dsp:nvSpPr>
        <dsp:cNvPr id="4" name="矩形 3"/>
        <dsp:cNvSpPr/>
      </dsp:nvSpPr>
      <dsp:spPr bwMode="white">
        <a:xfrm>
          <a:off x="418587" y="250794"/>
          <a:ext cx="1198854" cy="712046"/>
        </a:xfrm>
        <a:prstGeom prst="rect">
          <a:avLst/>
        </a:prstGeom>
        <a:noFill/>
        <a:ln>
          <a:noFill/>
        </a:ln>
      </dsp:spPr>
      <dsp:style>
        <a:lnRef idx="2">
          <a:scrgbClr r="0" g="0" b="0"/>
        </a:lnRef>
        <a:fillRef idx="1">
          <a:scrgbClr r="0" g="0" b="0"/>
        </a:fillRef>
        <a:effectRef idx="0">
          <a:scrgbClr r="0" g="0" b="0"/>
        </a:effectRef>
        <a:fontRef idx="minor">
          <a:schemeClr val="lt1"/>
        </a:fontRef>
      </dsp:style>
      <dsp:txBody>
        <a:bodyPr vert="horz" wrap="square" lIns="0" tIns="81788" rIns="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a:t>结果分析</a:t>
          </a:r>
        </a:p>
      </dsp:txBody>
      <dsp:txXfrm>
        <a:off x="418587" y="250794"/>
        <a:ext cx="1198854" cy="712046"/>
      </dsp:txXfrm>
    </dsp:sp>
    <dsp:sp modelId="{1AEED5F8-C663-4502-98D9-5D1EE09EF4C1}">
      <dsp:nvSpPr>
        <dsp:cNvPr id="5" name="矩形 4"/>
        <dsp:cNvSpPr/>
      </dsp:nvSpPr>
      <dsp:spPr bwMode="white">
        <a:xfrm>
          <a:off x="1797375" y="443759"/>
          <a:ext cx="1416827" cy="712046"/>
        </a:xfrm>
        <a:prstGeom prst="rect">
          <a:avLst/>
        </a:prstGeom>
        <a:noFill/>
        <a:ln>
          <a:noFill/>
        </a:ln>
      </dsp:spPr>
      <dsp:style>
        <a:lnRef idx="2">
          <a:scrgbClr r="0" g="0" b="0"/>
        </a:lnRef>
        <a:fillRef idx="1">
          <a:scrgbClr r="0" g="0" b="0"/>
        </a:fillRef>
        <a:effectRef idx="0">
          <a:scrgbClr r="0" g="0" b="0"/>
        </a:effectRef>
        <a:fontRef idx="minor">
          <a:schemeClr val="lt1"/>
        </a:fontRef>
      </dsp:style>
      <dsp:txBody>
        <a:bodyPr vert="horz" wrap="square" lIns="0" tIns="81788" rIns="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a:t>讨论论证</a:t>
          </a:r>
        </a:p>
      </dsp:txBody>
      <dsp:txXfrm>
        <a:off x="1797375" y="443759"/>
        <a:ext cx="1416827" cy="712046"/>
      </dsp:txXfrm>
    </dsp:sp>
  </dsp:spTree>
</dsp:drawing>
</file>

<file path=ppt/diagrams/layout1.xml><?xml version="1.0" encoding="utf-8"?>
<dgm:layoutDef xmlns:dgm="http://schemas.openxmlformats.org/drawingml/2006/diagram" xmlns:a="http://schemas.openxmlformats.org/drawingml/2006/main" uniqueId="urn:microsoft.com/office/officeart/2005/8/layout/arrow6#1">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ar" val="2.5"/>
      <dgm:param type="vertAlign" val="mid"/>
      <dgm:param type="horzAlign" val="ctr"/>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0538"/>
            <a:ext cx="1704311" cy="72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showMasterSp="0">
  <p:cSld name="1_标题幻灯片">
    <p:bg>
      <p:bgPr>
        <a:pattFill prst="ltUpDiag">
          <a:fgClr>
            <a:schemeClr val="accent6">
              <a:lumMod val="85000"/>
            </a:schemeClr>
          </a:fgClr>
          <a:bgClr>
            <a:schemeClr val="bg1"/>
          </a:bgClr>
        </a:patt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53.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jpeg"/><Relationship Id="rId10" Type="http://schemas.openxmlformats.org/officeDocument/2006/relationships/notesSlide" Target="../notesSlides/notesSlide9.xml"/><Relationship Id="rId1" Type="http://schemas.openxmlformats.org/officeDocument/2006/relationships/tags" Target="../tags/tag5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54.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tags" Target="../tags/tag55.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xml"/><Relationship Id="rId7" Type="http://schemas.openxmlformats.org/officeDocument/2006/relationships/tags" Target="../tags/tag58.xml"/><Relationship Id="rId6" Type="http://schemas.openxmlformats.org/officeDocument/2006/relationships/image" Target="../media/image20.jpeg"/><Relationship Id="rId5" Type="http://schemas.openxmlformats.org/officeDocument/2006/relationships/tags" Target="../tags/tag5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56.xml"/><Relationship Id="rId1" Type="http://schemas.openxmlformats.org/officeDocument/2006/relationships/slide" Target="slide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8" Type="http://schemas.openxmlformats.org/officeDocument/2006/relationships/slideLayout" Target="../slideLayouts/slideLayout1.xml"/><Relationship Id="rId17" Type="http://schemas.openxmlformats.org/officeDocument/2006/relationships/image" Target="../media/image5.jpe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6.xml"/><Relationship Id="rId2" Type="http://schemas.openxmlformats.org/officeDocument/2006/relationships/image" Target="../media/image22.jpe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slideLayout" Target="../slideLayouts/slideLayout16.xml"/><Relationship Id="rId7" Type="http://schemas.openxmlformats.org/officeDocument/2006/relationships/tags" Target="../tags/tag6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16.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chart" Target="../charts/chart2.xml"/><Relationship Id="rId1" Type="http://schemas.openxmlformats.org/officeDocument/2006/relationships/chart" Target="../charts/chart1.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16.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chart" Target="../charts/chart4.xml"/><Relationship Id="rId1" Type="http://schemas.openxmlformats.org/officeDocument/2006/relationships/chart" Target="../charts/chart3.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16.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chart" Target="../charts/chart6.xml"/><Relationship Id="rId1" Type="http://schemas.openxmlformats.org/officeDocument/2006/relationships/chart" Target="../charts/char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9" Type="http://schemas.openxmlformats.org/officeDocument/2006/relationships/image" Target="../media/image8.png"/><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tags" Target="../tags/tag75.xml"/><Relationship Id="rId2" Type="http://schemas.openxmlformats.org/officeDocument/2006/relationships/tags" Target="../tags/tag74.xml"/><Relationship Id="rId13" Type="http://schemas.openxmlformats.org/officeDocument/2006/relationships/notesSlide" Target="../notesSlides/notesSlide29.xml"/><Relationship Id="rId12" Type="http://schemas.openxmlformats.org/officeDocument/2006/relationships/slideLayout" Target="../slideLayouts/slideLayout16.xml"/><Relationship Id="rId11" Type="http://schemas.openxmlformats.org/officeDocument/2006/relationships/image" Target="../media/image27.png"/><Relationship Id="rId10" Type="http://schemas.openxmlformats.org/officeDocument/2006/relationships/image" Target="../media/image26.png"/><Relationship Id="rId1" Type="http://schemas.openxmlformats.org/officeDocument/2006/relationships/tags" Target="../tags/tag7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6.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3.xml"/><Relationship Id="rId2" Type="http://schemas.openxmlformats.org/officeDocument/2006/relationships/tags" Target="../tags/tag79.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6.xml"/><Relationship Id="rId2" Type="http://schemas.openxmlformats.org/officeDocument/2006/relationships/tags" Target="../tags/tag18.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1.xml"/><Relationship Id="rId2" Type="http://schemas.openxmlformats.org/officeDocument/2006/relationships/image" Target="../media/image4.png"/><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5" Type="http://schemas.openxmlformats.org/officeDocument/2006/relationships/notesSlide" Target="../notesSlides/notesSlide6.xml"/><Relationship Id="rId34" Type="http://schemas.openxmlformats.org/officeDocument/2006/relationships/slideLayout" Target="../slideLayouts/slideLayout1.xml"/><Relationship Id="rId33" Type="http://schemas.openxmlformats.org/officeDocument/2006/relationships/tags" Target="../tags/tag51.xml"/><Relationship Id="rId32" Type="http://schemas.openxmlformats.org/officeDocument/2006/relationships/tags" Target="../tags/tag50.xml"/><Relationship Id="rId31" Type="http://schemas.openxmlformats.org/officeDocument/2006/relationships/tags" Target="../tags/tag49.xml"/><Relationship Id="rId30" Type="http://schemas.openxmlformats.org/officeDocument/2006/relationships/tags" Target="../tags/tag48.xml"/><Relationship Id="rId3" Type="http://schemas.openxmlformats.org/officeDocument/2006/relationships/tags" Target="../tags/tag21.xml"/><Relationship Id="rId29" Type="http://schemas.openxmlformats.org/officeDocument/2006/relationships/tags" Target="../tags/tag47.xml"/><Relationship Id="rId28" Type="http://schemas.openxmlformats.org/officeDocument/2006/relationships/tags" Target="../tags/tag46.xml"/><Relationship Id="rId27" Type="http://schemas.openxmlformats.org/officeDocument/2006/relationships/tags" Target="../tags/tag45.xml"/><Relationship Id="rId26" Type="http://schemas.openxmlformats.org/officeDocument/2006/relationships/tags" Target="../tags/tag44.xml"/><Relationship Id="rId25" Type="http://schemas.openxmlformats.org/officeDocument/2006/relationships/tags" Target="../tags/tag43.xml"/><Relationship Id="rId24" Type="http://schemas.openxmlformats.org/officeDocument/2006/relationships/tags" Target="../tags/tag42.xml"/><Relationship Id="rId23" Type="http://schemas.openxmlformats.org/officeDocument/2006/relationships/tags" Target="../tags/tag41.xml"/><Relationship Id="rId22" Type="http://schemas.openxmlformats.org/officeDocument/2006/relationships/tags" Target="../tags/tag40.xml"/><Relationship Id="rId21" Type="http://schemas.openxmlformats.org/officeDocument/2006/relationships/tags" Target="../tags/tag39.xml"/><Relationship Id="rId20" Type="http://schemas.openxmlformats.org/officeDocument/2006/relationships/tags" Target="../tags/tag38.xml"/><Relationship Id="rId2" Type="http://schemas.openxmlformats.org/officeDocument/2006/relationships/tags" Target="../tags/tag20.xml"/><Relationship Id="rId19" Type="http://schemas.openxmlformats.org/officeDocument/2006/relationships/tags" Target="../tags/tag37.xml"/><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矩形 8"/>
          <p:cNvSpPr/>
          <p:nvPr/>
        </p:nvSpPr>
        <p:spPr>
          <a:xfrm>
            <a:off x="-6668" y="2189951"/>
            <a:ext cx="9157335" cy="294894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TextBox 7"/>
          <p:cNvSpPr>
            <a:spLocks noChangeArrowheads="1"/>
          </p:cNvSpPr>
          <p:nvPr/>
        </p:nvSpPr>
        <p:spPr bwMode="auto">
          <a:xfrm>
            <a:off x="473075" y="2345055"/>
            <a:ext cx="855980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VisionVoyage-</a:t>
            </a:r>
            <a:r>
              <a:rPr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基于鱼眼相机与其他感知技术的自动驾驶仿真系统</a:t>
            </a:r>
            <a:r>
              <a:rPr lang="zh-CN" altLang="en-US" sz="2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1" name="直接连接符 10"/>
          <p:cNvCxnSpPr/>
          <p:nvPr/>
        </p:nvCxnSpPr>
        <p:spPr>
          <a:xfrm>
            <a:off x="737277" y="2952066"/>
            <a:ext cx="8072755" cy="2921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270839" y="3438139"/>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sp>
            <p:nvSpPr>
              <p:cNvPr id="18" name="Freeform 5"/>
              <p:cNvSpPr/>
              <p:nvPr/>
            </p:nvSpPr>
            <p:spPr bwMode="auto">
              <a:xfrm rot="1855731">
                <a:off x="3764582" y="2863367"/>
                <a:ext cx="1264631" cy="114020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grpSp>
        <p:sp>
          <p:nvSpPr>
            <p:cNvPr id="1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solidFill>
                  <a:schemeClr val="bg1"/>
                </a:solidFill>
              </a:endParaRPr>
            </a:p>
          </p:txBody>
        </p:sp>
      </p:grpSp>
      <p:sp>
        <p:nvSpPr>
          <p:cNvPr id="20" name="Freeform 126"/>
          <p:cNvSpPr>
            <a:spLocks noChangeAspect="1" noEditPoints="1"/>
          </p:cNvSpPr>
          <p:nvPr/>
        </p:nvSpPr>
        <p:spPr bwMode="auto">
          <a:xfrm>
            <a:off x="2422428" y="3538682"/>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bg1"/>
              </a:solidFill>
              <a:latin typeface="Arial" panose="020B0604020202020204" pitchFamily="34" charset="0"/>
              <a:cs typeface="Arial" panose="020B0604020202020204" pitchFamily="34" charset="0"/>
            </a:endParaRPr>
          </a:p>
        </p:txBody>
      </p:sp>
      <p:sp>
        <p:nvSpPr>
          <p:cNvPr id="39" name="Freeform 261"/>
          <p:cNvSpPr/>
          <p:nvPr/>
        </p:nvSpPr>
        <p:spPr bwMode="auto">
          <a:xfrm>
            <a:off x="3792046" y="3545061"/>
            <a:ext cx="244343" cy="244343"/>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bg1"/>
              </a:solidFill>
            </a:endParaRPr>
          </a:p>
        </p:txBody>
      </p:sp>
      <p:grpSp>
        <p:nvGrpSpPr>
          <p:cNvPr id="55" name="组合 54"/>
          <p:cNvGrpSpPr/>
          <p:nvPr/>
        </p:nvGrpSpPr>
        <p:grpSpPr>
          <a:xfrm>
            <a:off x="6699301" y="3490672"/>
            <a:ext cx="502789" cy="453321"/>
            <a:chOff x="5424755" y="1340768"/>
            <a:chExt cx="670560" cy="604586"/>
          </a:xfrm>
        </p:grpSpPr>
        <p:grpSp>
          <p:nvGrpSpPr>
            <p:cNvPr id="56" name="组合 55"/>
            <p:cNvGrpSpPr/>
            <p:nvPr/>
          </p:nvGrpSpPr>
          <p:grpSpPr>
            <a:xfrm>
              <a:off x="5424755" y="1340768"/>
              <a:ext cx="670560" cy="604586"/>
              <a:chOff x="3720691" y="2824413"/>
              <a:chExt cx="1341120" cy="1209172"/>
            </a:xfrm>
          </p:grpSpPr>
          <p:sp>
            <p:nvSpPr>
              <p:cNvPr id="5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sp>
            <p:nvSpPr>
              <p:cNvPr id="5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grpSp>
        <p:sp>
          <p:nvSpPr>
            <p:cNvPr id="5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solidFill>
                  <a:schemeClr val="bg1"/>
                </a:solidFill>
              </a:endParaRPr>
            </a:p>
          </p:txBody>
        </p:sp>
      </p:grpSp>
      <p:grpSp>
        <p:nvGrpSpPr>
          <p:cNvPr id="60" name="组合 59"/>
          <p:cNvGrpSpPr>
            <a:grpSpLocks noChangeAspect="1"/>
          </p:cNvGrpSpPr>
          <p:nvPr/>
        </p:nvGrpSpPr>
        <p:grpSpPr>
          <a:xfrm>
            <a:off x="4466925" y="3536186"/>
            <a:ext cx="265649" cy="227877"/>
            <a:chOff x="5084763" y="971548"/>
            <a:chExt cx="323865" cy="277813"/>
          </a:xfrm>
          <a:solidFill>
            <a:srgbClr val="414455"/>
          </a:solidFill>
        </p:grpSpPr>
        <p:sp>
          <p:nvSpPr>
            <p:cNvPr id="61"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62"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6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grpSp>
      <p:sp>
        <p:nvSpPr>
          <p:cNvPr id="64" name="Freeform 9"/>
          <p:cNvSpPr>
            <a:spLocks noEditPoints="1"/>
          </p:cNvSpPr>
          <p:nvPr/>
        </p:nvSpPr>
        <p:spPr bwMode="auto">
          <a:xfrm rot="19469485">
            <a:off x="5116446" y="3513271"/>
            <a:ext cx="283701" cy="302301"/>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bg1"/>
              </a:solidFill>
            </a:endParaRPr>
          </a:p>
        </p:txBody>
      </p:sp>
      <p:sp>
        <p:nvSpPr>
          <p:cNvPr id="65" name="Freeform 206"/>
          <p:cNvSpPr>
            <a:spLocks noChangeAspect="1" noEditPoints="1"/>
          </p:cNvSpPr>
          <p:nvPr/>
        </p:nvSpPr>
        <p:spPr bwMode="auto">
          <a:xfrm>
            <a:off x="6833528" y="3585618"/>
            <a:ext cx="228407" cy="276096"/>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bg1"/>
              </a:solidFill>
              <a:latin typeface="Arial" panose="020B0604020202020204" pitchFamily="34" charset="0"/>
              <a:cs typeface="Arial" panose="020B0604020202020204" pitchFamily="34" charset="0"/>
            </a:endParaRPr>
          </a:p>
        </p:txBody>
      </p:sp>
      <p:sp>
        <p:nvSpPr>
          <p:cNvPr id="13" name="矩形 3"/>
          <p:cNvSpPr>
            <a:spLocks noChangeArrowheads="1"/>
          </p:cNvSpPr>
          <p:nvPr/>
        </p:nvSpPr>
        <p:spPr bwMode="auto">
          <a:xfrm>
            <a:off x="3719195" y="4406265"/>
            <a:ext cx="1848485" cy="32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6" tIns="25708" rIns="51416" bIns="25708">
            <a:spAutoFit/>
          </a:bodyPr>
          <a:lstStyle/>
          <a:p>
            <a:pPr>
              <a:spcBef>
                <a:spcPct val="0"/>
              </a:spcBef>
              <a:buFont typeface="Arial" panose="020B0604020202020204" pitchFamily="34" charset="0"/>
              <a:buNone/>
            </a:pPr>
            <a:r>
              <a:rPr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汇报人</a:t>
            </a:r>
            <a:r>
              <a:rPr lang="zh-CN" altLang="en-US">
                <a:solidFill>
                  <a:schemeClr val="bg1"/>
                </a:solidFill>
                <a:latin typeface="微软雅黑" panose="020B0503020204020204" pitchFamily="34" charset="-122"/>
                <a:ea typeface="微软雅黑" panose="020B0503020204020204" pitchFamily="34" charset="-122"/>
                <a:cs typeface="Arial" panose="020B0604020202020204" pitchFamily="34" charset="0"/>
              </a:rPr>
              <a:t>： 徐梓航       </a:t>
            </a:r>
            <a:endParaRPr lang="en-US" altLang="zh-CN"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圆角矩形 11"/>
          <p:cNvSpPr/>
          <p:nvPr/>
        </p:nvSpPr>
        <p:spPr>
          <a:xfrm>
            <a:off x="2973070" y="3359785"/>
            <a:ext cx="3559810" cy="6096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华文仿宋" panose="02010600040101010101" charset="-122"/>
                <a:ea typeface="华文仿宋" panose="02010600040101010101" charset="-122"/>
              </a:rPr>
              <a:t>IngenuityDrive-创智行科技有限公司</a:t>
            </a:r>
            <a:endParaRPr lang="zh-CN" altLang="en-US" sz="1600" b="1">
              <a:solidFill>
                <a:schemeClr val="tx1"/>
              </a:solidFill>
              <a:latin typeface="华文仿宋" panose="02010600040101010101" charset="-122"/>
              <a:ea typeface="华文仿宋" panose="02010600040101010101" charset="-122"/>
            </a:endParaRPr>
          </a:p>
        </p:txBody>
      </p:sp>
      <p:grpSp>
        <p:nvGrpSpPr>
          <p:cNvPr id="4" name="组合 3"/>
          <p:cNvGrpSpPr/>
          <p:nvPr/>
        </p:nvGrpSpPr>
        <p:grpSpPr>
          <a:xfrm>
            <a:off x="2565613" y="480492"/>
            <a:ext cx="3802623" cy="1197678"/>
            <a:chOff x="2746788" y="231808"/>
            <a:chExt cx="3802623" cy="1197678"/>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22662" t="32887" r="21124" b="35803"/>
            <a:stretch>
              <a:fillRect/>
            </a:stretch>
          </p:blipFill>
          <p:spPr>
            <a:xfrm>
              <a:off x="2746788" y="231808"/>
              <a:ext cx="3802623" cy="1128779"/>
            </a:xfrm>
            <a:prstGeom prst="rect">
              <a:avLst/>
            </a:prstGeom>
          </p:spPr>
        </p:pic>
        <p:sp>
          <p:nvSpPr>
            <p:cNvPr id="3" name="文本框 2"/>
            <p:cNvSpPr txBox="1"/>
            <p:nvPr/>
          </p:nvSpPr>
          <p:spPr>
            <a:xfrm>
              <a:off x="3686940" y="1060154"/>
              <a:ext cx="2522552" cy="369332"/>
            </a:xfrm>
            <a:prstGeom prst="rect">
              <a:avLst/>
            </a:prstGeom>
            <a:noFill/>
          </p:spPr>
          <p:txBody>
            <a:bodyPr wrap="square">
              <a:spAutoFit/>
            </a:bodyPr>
            <a:lstStyle/>
            <a:p>
              <a:pPr algn="ctr"/>
              <a:r>
                <a:rPr lang="zh-CN" altLang="en-US">
                  <a:latin typeface="幼圆" panose="02010509060101010101" pitchFamily="49" charset="-122"/>
                  <a:ea typeface="幼圆" panose="02010509060101010101" pitchFamily="49" charset="-122"/>
                </a:rPr>
                <a:t>创智行科技有限公司</a:t>
              </a:r>
              <a:endParaRPr lang="zh-CN" altLang="en-US">
                <a:latin typeface="幼圆" panose="02010509060101010101" pitchFamily="49" charset="-122"/>
                <a:ea typeface="幼圆" panose="02010509060101010101" pitchFamily="49" charset="-122"/>
              </a:endParaRPr>
            </a:p>
          </p:txBody>
        </p:sp>
      </p:gr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r="12259" b="76148"/>
          <a:stretch>
            <a:fillRect/>
          </a:stretch>
        </p:blipFill>
        <p:spPr>
          <a:xfrm>
            <a:off x="6984816" y="32336"/>
            <a:ext cx="2159184" cy="5417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39029" y="54"/>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创意来源</a:t>
            </a:r>
            <a:endParaRPr lang="zh-CN" altLang="en-US" sz="2000" spc="300" dirty="0">
              <a:latin typeface="黑体" panose="02010609060101010101" charset="-122"/>
              <a:ea typeface="黑体" panose="02010609060101010101" charset="-122"/>
            </a:endParaRPr>
          </a:p>
        </p:txBody>
      </p:sp>
      <p:sp>
        <p:nvSpPr>
          <p:cNvPr id="27" name="TextBox 26"/>
          <p:cNvSpPr txBox="1"/>
          <p:nvPr/>
        </p:nvSpPr>
        <p:spPr>
          <a:xfrm>
            <a:off x="2390916" y="267886"/>
            <a:ext cx="894080" cy="337185"/>
          </a:xfrm>
          <a:prstGeom prst="rect">
            <a:avLst/>
          </a:prstGeom>
          <a:noFill/>
        </p:spPr>
        <p:txBody>
          <a:bodyPr wrap="none" rtlCol="0">
            <a:spAutoFit/>
          </a:bodyPr>
          <a:lstStyle/>
          <a:p>
            <a:r>
              <a:rPr lang="en-US" altLang="zh-CN" sz="1600" dirty="0">
                <a:solidFill>
                  <a:srgbClr val="C00000"/>
                </a:solidFill>
                <a:latin typeface="黑体" panose="02010609060101010101" charset="-122"/>
                <a:ea typeface="黑体" panose="02010609060101010101" charset="-122"/>
              </a:rPr>
              <a:t>PART Ⅰ</a:t>
            </a:r>
            <a:endParaRPr lang="en-US" altLang="zh-CN" sz="1600" dirty="0">
              <a:solidFill>
                <a:srgbClr val="C00000"/>
              </a:solidFill>
              <a:latin typeface="黑体" panose="02010609060101010101" charset="-122"/>
              <a:ea typeface="黑体" panose="02010609060101010101" charset="-122"/>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5121275" y="1556385"/>
            <a:ext cx="3380105" cy="658495"/>
            <a:chOff x="4304043" y="1286668"/>
            <a:chExt cx="3837944" cy="2757793"/>
          </a:xfrm>
          <a:effectLst>
            <a:outerShdw blurRad="381000" dist="254000" dir="8100000" algn="tr" rotWithShape="0">
              <a:prstClr val="black">
                <a:alpha val="40000"/>
              </a:prstClr>
            </a:outerShdw>
          </a:effectLst>
        </p:grpSpPr>
        <p:sp>
          <p:nvSpPr>
            <p:cNvPr id="23" name="圆角矩形 22"/>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9" name="圆角矩形 28"/>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sp>
        <p:nvSpPr>
          <p:cNvPr id="33" name="TextBox 23"/>
          <p:cNvSpPr>
            <a:spLocks noChangeArrowheads="1"/>
          </p:cNvSpPr>
          <p:nvPr/>
        </p:nvSpPr>
        <p:spPr bwMode="auto">
          <a:xfrm>
            <a:off x="5245885" y="1585258"/>
            <a:ext cx="3193830" cy="64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1400">
                <a:latin typeface="黑体" panose="02010609060101010101" charset="-122"/>
                <a:ea typeface="黑体" panose="02010609060101010101" charset="-122"/>
                <a:sym typeface="微软雅黑" panose="020B0503020204020204" pitchFamily="34" charset="-122"/>
              </a:rPr>
              <a:t>采用视场角更大鱼眼相机替代传统的针孔相机，仅需四个摄像头即可覆盖车辆</a:t>
            </a:r>
            <a:r>
              <a:rPr lang="en-US" altLang="zh-CN" sz="1400">
                <a:latin typeface="黑体" panose="02010609060101010101" charset="-122"/>
                <a:ea typeface="黑体" panose="02010609060101010101" charset="-122"/>
                <a:sym typeface="微软雅黑" panose="020B0503020204020204" pitchFamily="34" charset="-122"/>
              </a:rPr>
              <a:t>360°</a:t>
            </a:r>
            <a:r>
              <a:rPr lang="zh-CN" altLang="en-US" sz="1400">
                <a:latin typeface="黑体" panose="02010609060101010101" charset="-122"/>
                <a:ea typeface="黑体" panose="02010609060101010101" charset="-122"/>
                <a:sym typeface="微软雅黑" panose="020B0503020204020204" pitchFamily="34" charset="-122"/>
              </a:rPr>
              <a:t>。</a:t>
            </a:r>
            <a:endParaRPr lang="zh-CN" altLang="en-US" sz="1400" dirty="0">
              <a:latin typeface="黑体" panose="02010609060101010101" charset="-122"/>
              <a:ea typeface="黑体" panose="02010609060101010101" charset="-122"/>
              <a:sym typeface="微软雅黑" panose="020B0503020204020204" pitchFamily="34" charset="-122"/>
            </a:endParaRPr>
          </a:p>
        </p:txBody>
      </p:sp>
      <p:sp>
        <p:nvSpPr>
          <p:cNvPr id="2" name="文本框 1"/>
          <p:cNvSpPr txBox="1"/>
          <p:nvPr/>
        </p:nvSpPr>
        <p:spPr>
          <a:xfrm>
            <a:off x="821957" y="681347"/>
            <a:ext cx="1975449" cy="368300"/>
          </a:xfrm>
          <a:prstGeom prst="rect">
            <a:avLst/>
          </a:prstGeom>
          <a:solidFill>
            <a:schemeClr val="accent1">
              <a:lumMod val="60000"/>
              <a:lumOff val="40000"/>
            </a:schemeClr>
          </a:solidFill>
        </p:spPr>
        <p:txBody>
          <a:bodyPr wrap="square" rtlCol="0">
            <a:spAutoFit/>
          </a:bodyPr>
          <a:lstStyle/>
          <a:p>
            <a:r>
              <a:rPr lang="zh-CN" altLang="en-US" dirty="0">
                <a:latin typeface="华文行楷" panose="02010800040101010101" pitchFamily="2" charset="-122"/>
                <a:ea typeface="华文行楷" panose="02010800040101010101" pitchFamily="2" charset="-122"/>
              </a:rPr>
              <a:t>目前存在的问题</a:t>
            </a:r>
            <a:endParaRPr lang="zh-CN" altLang="en-US" dirty="0">
              <a:latin typeface="华文行楷" panose="02010800040101010101" pitchFamily="2" charset="-122"/>
              <a:ea typeface="华文行楷" panose="02010800040101010101" pitchFamily="2" charset="-122"/>
            </a:endParaRPr>
          </a:p>
        </p:txBody>
      </p:sp>
      <p:sp>
        <p:nvSpPr>
          <p:cNvPr id="46" name="文本框 45"/>
          <p:cNvSpPr txBox="1"/>
          <p:nvPr/>
        </p:nvSpPr>
        <p:spPr>
          <a:xfrm>
            <a:off x="5371990" y="686300"/>
            <a:ext cx="2357887" cy="368300"/>
          </a:xfrm>
          <a:prstGeom prst="rect">
            <a:avLst/>
          </a:prstGeom>
          <a:solidFill>
            <a:schemeClr val="accent1">
              <a:lumMod val="60000"/>
              <a:lumOff val="40000"/>
            </a:schemeClr>
          </a:solidFill>
        </p:spPr>
        <p:txBody>
          <a:bodyPr wrap="square" rtlCol="0">
            <a:spAutoFit/>
          </a:bodyPr>
          <a:lstStyle/>
          <a:p>
            <a:r>
              <a:rPr lang="zh-CN" altLang="en-US" dirty="0">
                <a:latin typeface="华文行楷" panose="02010800040101010101" pitchFamily="2" charset="-122"/>
                <a:ea typeface="华文行楷" panose="02010800040101010101" pitchFamily="2" charset="-122"/>
              </a:rPr>
              <a:t>我们产品要解决的</a:t>
            </a:r>
            <a:endParaRPr lang="zh-CN" altLang="en-US" dirty="0">
              <a:latin typeface="华文行楷" panose="02010800040101010101" pitchFamily="2" charset="-122"/>
              <a:ea typeface="华文行楷" panose="02010800040101010101" pitchFamily="2" charset="-122"/>
            </a:endParaRPr>
          </a:p>
        </p:txBody>
      </p:sp>
      <p:grpSp>
        <p:nvGrpSpPr>
          <p:cNvPr id="49" name="组合 48"/>
          <p:cNvGrpSpPr/>
          <p:nvPr/>
        </p:nvGrpSpPr>
        <p:grpSpPr>
          <a:xfrm>
            <a:off x="5158105" y="2839720"/>
            <a:ext cx="3415030" cy="788670"/>
            <a:chOff x="4304043" y="1286668"/>
            <a:chExt cx="3837944" cy="2757793"/>
          </a:xfrm>
          <a:effectLst>
            <a:outerShdw blurRad="381000" dist="254000" dir="8100000" algn="tr" rotWithShape="0">
              <a:prstClr val="black">
                <a:alpha val="40000"/>
              </a:prstClr>
            </a:outerShdw>
          </a:effectLst>
        </p:grpSpPr>
        <p:sp>
          <p:nvSpPr>
            <p:cNvPr id="50" name="圆角矩形 4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51" name="圆角矩形 50"/>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sp>
        <p:nvSpPr>
          <p:cNvPr id="6" name="矩形 5"/>
          <p:cNvSpPr/>
          <p:nvPr/>
        </p:nvSpPr>
        <p:spPr>
          <a:xfrm>
            <a:off x="5191835" y="2862554"/>
            <a:ext cx="3238983" cy="737235"/>
          </a:xfrm>
          <a:prstGeom prst="rect">
            <a:avLst/>
          </a:prstGeom>
        </p:spPr>
        <p:txBody>
          <a:bodyPr wrap="square">
            <a:spAutoFit/>
          </a:bodyPr>
          <a:lstStyle/>
          <a:p>
            <a:r>
              <a:rPr lang="zh-CN" altLang="en-US" sz="1400">
                <a:latin typeface="黑体" panose="02010609060101010101" charset="-122"/>
                <a:ea typeface="黑体" panose="02010609060101010101" charset="-122"/>
              </a:rPr>
              <a:t>搭建三维仿真环境，模拟鱼眼相机模型，轻松生成有标注的大规模环视鱼眼数据集。</a:t>
            </a:r>
            <a:endParaRPr lang="zh-CN" altLang="en-US" sz="1400" dirty="0">
              <a:latin typeface="黑体" panose="02010609060101010101" charset="-122"/>
              <a:ea typeface="黑体" panose="02010609060101010101" charset="-122"/>
            </a:endParaRPr>
          </a:p>
        </p:txBody>
      </p:sp>
      <p:grpSp>
        <p:nvGrpSpPr>
          <p:cNvPr id="53" name="组合 52"/>
          <p:cNvGrpSpPr/>
          <p:nvPr/>
        </p:nvGrpSpPr>
        <p:grpSpPr>
          <a:xfrm>
            <a:off x="5200650" y="4175760"/>
            <a:ext cx="3357880" cy="632460"/>
            <a:chOff x="4304043" y="1286668"/>
            <a:chExt cx="3837944" cy="2757793"/>
          </a:xfrm>
          <a:effectLst>
            <a:outerShdw blurRad="381000" dist="254000" dir="8100000" algn="tr" rotWithShape="0">
              <a:prstClr val="black">
                <a:alpha val="40000"/>
              </a:prstClr>
            </a:outerShdw>
          </a:effectLst>
        </p:grpSpPr>
        <p:sp>
          <p:nvSpPr>
            <p:cNvPr id="54" name="圆角矩形 5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55" name="圆角矩形 54"/>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sp>
        <p:nvSpPr>
          <p:cNvPr id="56" name="TextBox 23"/>
          <p:cNvSpPr>
            <a:spLocks noChangeArrowheads="1"/>
          </p:cNvSpPr>
          <p:nvPr/>
        </p:nvSpPr>
        <p:spPr bwMode="auto">
          <a:xfrm>
            <a:off x="5425373" y="4300220"/>
            <a:ext cx="2948911"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1200">
                <a:latin typeface="黑体" panose="02010609060101010101" charset="-122"/>
                <a:ea typeface="黑体" panose="02010609060101010101" charset="-122"/>
                <a:sym typeface="微软雅黑" panose="020B0503020204020204" pitchFamily="34" charset="-122"/>
              </a:rPr>
              <a:t>设计了语义分割等感知技术系统，支持大量训练好的语义分割模型。方便用户操作。</a:t>
            </a:r>
            <a:endParaRPr lang="zh-CN" altLang="en-US" sz="1200" dirty="0">
              <a:latin typeface="黑体" panose="02010609060101010101" charset="-122"/>
              <a:ea typeface="黑体" panose="02010609060101010101" charset="-122"/>
              <a:sym typeface="微软雅黑" panose="020B0503020204020204" pitchFamily="34" charset="-122"/>
            </a:endParaRPr>
          </a:p>
        </p:txBody>
      </p:sp>
      <p:pic>
        <p:nvPicPr>
          <p:cNvPr id="3" name="图片 2" descr="C:/Users/86158/AppData/Local/Temp/kaimatting/20221028233008/output_aiMatting_20221028233020.pngoutput_aiMatting_20221028233020"/>
          <p:cNvPicPr>
            <a:picLocks noChangeAspect="1"/>
          </p:cNvPicPr>
          <p:nvPr/>
        </p:nvPicPr>
        <p:blipFill>
          <a:blip r:embed="rId3"/>
          <a:stretch>
            <a:fillRect/>
          </a:stretch>
        </p:blipFill>
        <p:spPr>
          <a:xfrm>
            <a:off x="4576445" y="1537970"/>
            <a:ext cx="485775" cy="571500"/>
          </a:xfrm>
          <a:prstGeom prst="rect">
            <a:avLst/>
          </a:prstGeom>
        </p:spPr>
      </p:pic>
      <p:pic>
        <p:nvPicPr>
          <p:cNvPr id="5" name="图片 4" descr="C:/Users/86158/AppData/Local/Temp/kaimatting/20221028233008/output_aiMatting_20221028233020.pngoutput_aiMatting_20221028233020"/>
          <p:cNvPicPr>
            <a:picLocks noChangeAspect="1"/>
          </p:cNvPicPr>
          <p:nvPr/>
        </p:nvPicPr>
        <p:blipFill>
          <a:blip r:embed="rId3"/>
          <a:stretch>
            <a:fillRect/>
          </a:stretch>
        </p:blipFill>
        <p:spPr>
          <a:xfrm>
            <a:off x="4576445" y="2985135"/>
            <a:ext cx="485775" cy="571500"/>
          </a:xfrm>
          <a:prstGeom prst="rect">
            <a:avLst/>
          </a:prstGeom>
        </p:spPr>
      </p:pic>
      <p:pic>
        <p:nvPicPr>
          <p:cNvPr id="8" name="图片 7" descr="C:/Users/86158/AppData/Local/Temp/kaimatting/20221028233008/output_aiMatting_20221028233020.pngoutput_aiMatting_20221028233020"/>
          <p:cNvPicPr>
            <a:picLocks noChangeAspect="1"/>
          </p:cNvPicPr>
          <p:nvPr/>
        </p:nvPicPr>
        <p:blipFill>
          <a:blip r:embed="rId3"/>
          <a:stretch>
            <a:fillRect/>
          </a:stretch>
        </p:blipFill>
        <p:spPr>
          <a:xfrm>
            <a:off x="4576445" y="4227195"/>
            <a:ext cx="485775" cy="571500"/>
          </a:xfrm>
          <a:prstGeom prst="rect">
            <a:avLst/>
          </a:prstGeom>
        </p:spPr>
      </p:pic>
      <p:pic>
        <p:nvPicPr>
          <p:cNvPr id="9" name="图片 8" descr="C:/Users/86158/AppData/Local/Temp/kaimatting/20221111230517/output_aiMatting_20221111230521.pngoutput_aiMatting_20221111230521"/>
          <p:cNvPicPr>
            <a:picLocks noChangeAspect="1"/>
          </p:cNvPicPr>
          <p:nvPr/>
        </p:nvPicPr>
        <p:blipFill>
          <a:blip r:embed="rId4"/>
          <a:srcRect l="13687" t="27992" r="-381" b="6035"/>
          <a:stretch>
            <a:fillRect/>
          </a:stretch>
        </p:blipFill>
        <p:spPr>
          <a:xfrm>
            <a:off x="994410" y="1294130"/>
            <a:ext cx="850900" cy="1059180"/>
          </a:xfrm>
          <a:prstGeom prst="rect">
            <a:avLst/>
          </a:prstGeom>
        </p:spPr>
      </p:pic>
      <p:sp>
        <p:nvSpPr>
          <p:cNvPr id="11" name="矩形标注 10"/>
          <p:cNvSpPr/>
          <p:nvPr/>
        </p:nvSpPr>
        <p:spPr>
          <a:xfrm>
            <a:off x="2085340" y="1379976"/>
            <a:ext cx="2021838" cy="721360"/>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a:sym typeface="+mn-ea"/>
              </a:rPr>
              <a:t>普通图像视场小，需要十几个摄像头才能无死角覆盖车辆</a:t>
            </a:r>
            <a:r>
              <a:rPr lang="en-US" altLang="zh-CN" sz="1200">
                <a:sym typeface="+mn-ea"/>
              </a:rPr>
              <a:t>360°</a:t>
            </a:r>
            <a:endParaRPr lang="en-US" altLang="zh-CN" sz="1200" dirty="0">
              <a:sym typeface="+mn-ea"/>
            </a:endParaRPr>
          </a:p>
        </p:txBody>
      </p:sp>
      <p:pic>
        <p:nvPicPr>
          <p:cNvPr id="12" name="图片 11" descr="C:/Users/86158/AppData/Local/Temp/kaimatting/20221111230601/output_aiMatting_20221111230737.pngoutput_aiMatting_20221111230737"/>
          <p:cNvPicPr>
            <a:picLocks noChangeAspect="1"/>
          </p:cNvPicPr>
          <p:nvPr/>
        </p:nvPicPr>
        <p:blipFill>
          <a:blip r:embed="rId5"/>
          <a:stretch>
            <a:fillRect/>
          </a:stretch>
        </p:blipFill>
        <p:spPr>
          <a:xfrm>
            <a:off x="1093470" y="2852611"/>
            <a:ext cx="816864" cy="842010"/>
          </a:xfrm>
          <a:prstGeom prst="rect">
            <a:avLst/>
          </a:prstGeom>
        </p:spPr>
      </p:pic>
      <p:sp>
        <p:nvSpPr>
          <p:cNvPr id="13" name="矩形标注 12"/>
          <p:cNvSpPr/>
          <p:nvPr/>
        </p:nvSpPr>
        <p:spPr>
          <a:xfrm>
            <a:off x="2085339" y="2714625"/>
            <a:ext cx="2021839" cy="721360"/>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a:t>缺少环视鱼眼数据集训练深度模型，采集标注环语义分割图像费时费力、枯燥</a:t>
            </a:r>
            <a:endParaRPr lang="zh-CN" altLang="en-US" sz="1200"/>
          </a:p>
        </p:txBody>
      </p:sp>
      <p:pic>
        <p:nvPicPr>
          <p:cNvPr id="14" name="图片 13" descr="C:/Users/86158/AppData/Local/Temp/kaimatting/20221111231259/output_aiMatting_20221111231303.pngoutput_aiMatting_20221111231303"/>
          <p:cNvPicPr>
            <a:picLocks noChangeAspect="1"/>
          </p:cNvPicPr>
          <p:nvPr/>
        </p:nvPicPr>
        <p:blipFill>
          <a:blip r:embed="rId6"/>
          <a:stretch>
            <a:fillRect/>
          </a:stretch>
        </p:blipFill>
        <p:spPr>
          <a:xfrm>
            <a:off x="1022985" y="3997501"/>
            <a:ext cx="957794" cy="988695"/>
          </a:xfrm>
          <a:prstGeom prst="rect">
            <a:avLst/>
          </a:prstGeom>
        </p:spPr>
      </p:pic>
      <p:sp>
        <p:nvSpPr>
          <p:cNvPr id="15" name="矩形标注 14"/>
          <p:cNvSpPr/>
          <p:nvPr/>
        </p:nvSpPr>
        <p:spPr>
          <a:xfrm>
            <a:off x="2085340" y="3949700"/>
            <a:ext cx="2021838" cy="768985"/>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200"/>
              <a:t>语义分割模型众多，模型调试困难。</a:t>
            </a:r>
            <a:endParaRPr lang="en-US" altLang="zh-CN" sz="1200"/>
          </a:p>
        </p:txBody>
      </p:sp>
      <p:pic>
        <p:nvPicPr>
          <p:cNvPr id="4" name="图片 3"/>
          <p:cNvPicPr>
            <a:picLocks noChangeAspect="1"/>
          </p:cNvPicPr>
          <p:nvPr/>
        </p:nvPicPr>
        <p:blipFill>
          <a:blip r:embed="rId7"/>
          <a:stretch>
            <a:fillRect/>
          </a:stretch>
        </p:blipFill>
        <p:spPr>
          <a:xfrm>
            <a:off x="934492" y="1350182"/>
            <a:ext cx="975842" cy="1181684"/>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 name="TextBox 1"/>
          <p:cNvSpPr txBox="1"/>
          <p:nvPr/>
        </p:nvSpPr>
        <p:spPr>
          <a:xfrm>
            <a:off x="4164364" y="2040751"/>
            <a:ext cx="2757486" cy="707886"/>
          </a:xfrm>
          <a:prstGeom prst="rect">
            <a:avLst/>
          </a:prstGeom>
          <a:noFill/>
        </p:spPr>
        <p:txBody>
          <a:bodyPr wrap="none" rtlCol="0">
            <a:spAutoFit/>
          </a:bodyPr>
          <a:lstStyle/>
          <a:p>
            <a:r>
              <a:rPr lang="zh-CN" altLang="en-US" sz="4000" b="1" dirty="0">
                <a:latin typeface="黑体" panose="02010609060101010101" charset="-122"/>
                <a:ea typeface="黑体" panose="02010609060101010101" charset="-122"/>
              </a:rPr>
              <a:t>目的与意义</a:t>
            </a:r>
            <a:endParaRPr lang="zh-CN" altLang="en-US" sz="4000" b="1" dirty="0">
              <a:latin typeface="黑体" panose="02010609060101010101" charset="-122"/>
              <a:ea typeface="黑体" panose="02010609060101010101" charset="-122"/>
            </a:endParaRPr>
          </a:p>
        </p:txBody>
      </p:sp>
      <p:sp>
        <p:nvSpPr>
          <p:cNvPr id="3" name="TextBox 2"/>
          <p:cNvSpPr txBox="1"/>
          <p:nvPr/>
        </p:nvSpPr>
        <p:spPr>
          <a:xfrm>
            <a:off x="2394866" y="2896649"/>
            <a:ext cx="1241030" cy="307777"/>
          </a:xfrm>
          <a:prstGeom prst="rect">
            <a:avLst/>
          </a:prstGeom>
          <a:noFill/>
        </p:spPr>
        <p:txBody>
          <a:bodyPr wrap="square" lIns="0" tIns="0" rIns="0" bIns="0" rtlCol="0">
            <a:spAutoFit/>
          </a:bodyPr>
          <a:lstStyle/>
          <a:p>
            <a:r>
              <a:rPr lang="zh-CN" altLang="en-US" sz="2000" dirty="0">
                <a:solidFill>
                  <a:schemeClr val="bg1"/>
                </a:solidFill>
                <a:latin typeface="黑体" panose="02010609060101010101" charset="-122"/>
                <a:ea typeface="黑体" panose="02010609060101010101" charset="-122"/>
              </a:rPr>
              <a:t>第</a:t>
            </a:r>
            <a:r>
              <a:rPr lang="en-US" altLang="zh-CN" sz="2000" dirty="0">
                <a:solidFill>
                  <a:schemeClr val="bg1"/>
                </a:solidFill>
                <a:latin typeface="黑体" panose="02010609060101010101" charset="-122"/>
                <a:ea typeface="黑体" panose="02010609060101010101" charset="-122"/>
              </a:rPr>
              <a:t>2</a:t>
            </a:r>
            <a:r>
              <a:rPr lang="zh-CN" altLang="en-US" sz="2000" dirty="0">
                <a:solidFill>
                  <a:schemeClr val="bg1"/>
                </a:solidFill>
                <a:latin typeface="黑体" panose="02010609060101010101" charset="-122"/>
                <a:ea typeface="黑体" panose="02010609060101010101" charset="-122"/>
              </a:rPr>
              <a:t>部分</a:t>
            </a:r>
            <a:endParaRPr lang="zh-CN" altLang="en-US" sz="2000" dirty="0">
              <a:solidFill>
                <a:schemeClr val="bg1"/>
              </a:solidFill>
              <a:latin typeface="黑体" panose="02010609060101010101" charset="-122"/>
              <a:ea typeface="黑体" panose="02010609060101010101" charset="-122"/>
            </a:endParaRPr>
          </a:p>
        </p:txBody>
      </p:sp>
      <p:grpSp>
        <p:nvGrpSpPr>
          <p:cNvPr id="33" name="组合 3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黑体" panose="02010609060101010101" charset="-122"/>
                <a:ea typeface="黑体" panose="02010609060101010101"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第二部分</a:t>
            </a:r>
            <a:endParaRPr lang="zh-CN" altLang="en-US" sz="2000" spc="300" dirty="0">
              <a:latin typeface="黑体" panose="02010609060101010101" charset="-122"/>
              <a:ea typeface="黑体" panose="02010609060101010101" charset="-122"/>
            </a:endParaRPr>
          </a:p>
        </p:txBody>
      </p:sp>
      <p:sp>
        <p:nvSpPr>
          <p:cNvPr id="27" name="TextBox 26"/>
          <p:cNvSpPr txBox="1"/>
          <p:nvPr/>
        </p:nvSpPr>
        <p:spPr>
          <a:xfrm>
            <a:off x="2343800" y="236771"/>
            <a:ext cx="894080" cy="337185"/>
          </a:xfrm>
          <a:prstGeom prst="rect">
            <a:avLst/>
          </a:prstGeom>
          <a:noFill/>
        </p:spPr>
        <p:txBody>
          <a:bodyPr wrap="none" rtlCol="0">
            <a:spAutoFit/>
          </a:bodyPr>
          <a:lstStyle/>
          <a:p>
            <a:r>
              <a:rPr lang="en-US" altLang="zh-CN" sz="1600" dirty="0">
                <a:solidFill>
                  <a:srgbClr val="C00000"/>
                </a:solidFill>
                <a:latin typeface="黑体" panose="02010609060101010101" charset="-122"/>
                <a:ea typeface="黑体" panose="02010609060101010101" charset="-122"/>
              </a:rPr>
              <a:t>PART Ⅱ</a:t>
            </a:r>
            <a:endParaRPr lang="en-US" altLang="zh-CN" sz="1600" dirty="0">
              <a:solidFill>
                <a:srgbClr val="C00000"/>
              </a:solidFill>
              <a:latin typeface="黑体" panose="02010609060101010101" charset="-122"/>
              <a:ea typeface="黑体" panose="02010609060101010101" charset="-122"/>
            </a:endParaRPr>
          </a:p>
        </p:txBody>
      </p:sp>
      <p:cxnSp>
        <p:nvCxnSpPr>
          <p:cNvPr id="28" name="直接连接符 27"/>
          <p:cNvCxnSpPr/>
          <p:nvPr/>
        </p:nvCxnSpPr>
        <p:spPr>
          <a:xfrm>
            <a:off x="2260153" y="30163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572000" y="1879817"/>
            <a:ext cx="4045397" cy="2676525"/>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rtlCol="0">
            <a:spAutoFit/>
          </a:bodyPr>
          <a:lstStyle/>
          <a:p>
            <a:pPr>
              <a:lnSpc>
                <a:spcPct val="150000"/>
              </a:lnSpc>
            </a:pP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环视摄像机的镜头是鱼眼镜头，安装于车辆前方、车辆左右后视镜下和车辆后方，某些高配车型上的“</a:t>
            </a:r>
            <a:r>
              <a:rPr lang="en-US" altLang="zh-CN" sz="1400">
                <a:latin typeface="微软雅黑" panose="020B0503020204020204" pitchFamily="34" charset="-122"/>
                <a:ea typeface="微软雅黑" panose="020B0503020204020204" pitchFamily="34" charset="-122"/>
              </a:rPr>
              <a:t>360°</a:t>
            </a:r>
            <a:r>
              <a:rPr lang="zh-CN" altLang="en-US" sz="1400">
                <a:latin typeface="微软雅黑" panose="020B0503020204020204" pitchFamily="34" charset="-122"/>
                <a:ea typeface="微软雅黑" panose="020B0503020204020204" pitchFamily="34" charset="-122"/>
              </a:rPr>
              <a:t>全景显示”功能，所用到的就是环视摄像机。环视摄像机的感知范围不大。仅由四个鱼眼摄像头足以覆盖如图所示的近场感知。</a:t>
            </a:r>
            <a:endParaRPr lang="zh-CN" altLang="en-US" sz="1400">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       主要用于自动停车、交通堵塞辅助和城市驾驶。此外，鱼眼相机还广泛应用于视频监控和增强现实等其他领域。</a:t>
            </a:r>
            <a:endParaRPr lang="zh-CN" altLang="en-US" sz="140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1"/>
          <a:srcRect l="305" t="1199" r="1889"/>
          <a:stretch>
            <a:fillRect/>
          </a:stretch>
        </p:blipFill>
        <p:spPr>
          <a:xfrm>
            <a:off x="334890" y="759013"/>
            <a:ext cx="3845984" cy="1788885"/>
          </a:xfrm>
          <a:prstGeom prst="rect">
            <a:avLst/>
          </a:prstGeom>
        </p:spPr>
      </p:pic>
      <p:pic>
        <p:nvPicPr>
          <p:cNvPr id="2" name="图片 1"/>
          <p:cNvPicPr>
            <a:picLocks noChangeAspect="1"/>
          </p:cNvPicPr>
          <p:nvPr/>
        </p:nvPicPr>
        <p:blipFill rotWithShape="1">
          <a:blip r:embed="rId2"/>
          <a:srcRect l="8935" t="4746" r="9790"/>
          <a:stretch>
            <a:fillRect/>
          </a:stretch>
        </p:blipFill>
        <p:spPr>
          <a:xfrm>
            <a:off x="526603" y="2621032"/>
            <a:ext cx="3308797" cy="2316138"/>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第二部分</a:t>
            </a:r>
            <a:endParaRPr lang="zh-CN" altLang="en-US" sz="2000" spc="300" dirty="0">
              <a:latin typeface="黑体" panose="02010609060101010101" charset="-122"/>
              <a:ea typeface="黑体" panose="02010609060101010101" charset="-122"/>
            </a:endParaRPr>
          </a:p>
        </p:txBody>
      </p:sp>
      <p:sp>
        <p:nvSpPr>
          <p:cNvPr id="27" name="TextBox 26"/>
          <p:cNvSpPr txBox="1"/>
          <p:nvPr/>
        </p:nvSpPr>
        <p:spPr>
          <a:xfrm>
            <a:off x="2343800" y="236771"/>
            <a:ext cx="894080" cy="337185"/>
          </a:xfrm>
          <a:prstGeom prst="rect">
            <a:avLst/>
          </a:prstGeom>
          <a:noFill/>
        </p:spPr>
        <p:txBody>
          <a:bodyPr wrap="none" rtlCol="0">
            <a:spAutoFit/>
          </a:bodyPr>
          <a:lstStyle/>
          <a:p>
            <a:r>
              <a:rPr lang="en-US" altLang="zh-CN" sz="1600" dirty="0">
                <a:solidFill>
                  <a:srgbClr val="C00000"/>
                </a:solidFill>
                <a:latin typeface="黑体" panose="02010609060101010101" charset="-122"/>
                <a:ea typeface="黑体" panose="02010609060101010101" charset="-122"/>
              </a:rPr>
              <a:t>PART Ⅱ</a:t>
            </a:r>
            <a:endParaRPr lang="en-US" altLang="zh-CN" sz="1600" dirty="0">
              <a:solidFill>
                <a:srgbClr val="C00000"/>
              </a:solidFill>
              <a:latin typeface="黑体" panose="02010609060101010101" charset="-122"/>
              <a:ea typeface="黑体" panose="02010609060101010101" charset="-122"/>
            </a:endParaRPr>
          </a:p>
        </p:txBody>
      </p:sp>
      <p:cxnSp>
        <p:nvCxnSpPr>
          <p:cNvPr id="28" name="直接连接符 27"/>
          <p:cNvCxnSpPr/>
          <p:nvPr/>
        </p:nvCxnSpPr>
        <p:spPr>
          <a:xfrm>
            <a:off x="2260153" y="30163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92650" y="693909"/>
            <a:ext cx="2019300" cy="2019300"/>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11950" y="693909"/>
            <a:ext cx="2019300" cy="2019300"/>
          </a:xfrm>
          <a:prstGeom prst="rect">
            <a:avLst/>
          </a:prstGeom>
        </p:spPr>
      </p:pic>
      <p:sp>
        <p:nvSpPr>
          <p:cNvPr id="10" name="文本框 9"/>
          <p:cNvSpPr txBox="1"/>
          <p:nvPr/>
        </p:nvSpPr>
        <p:spPr>
          <a:xfrm>
            <a:off x="0" y="2827097"/>
            <a:ext cx="9144000" cy="2316403"/>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txBody>
          <a:bodyPr wrap="square" rtlCol="0">
            <a:spAutoFit/>
          </a:bodyPr>
          <a:lstStyle/>
          <a:p>
            <a:pPr>
              <a:lnSpc>
                <a:spcPct val="150000"/>
              </a:lnSpc>
            </a:pPr>
            <a:r>
              <a:rPr lang="zh-CN" altLang="en-US" sz="1400">
                <a:latin typeface="微软雅黑" panose="020B0503020204020204" pitchFamily="34" charset="-122"/>
                <a:ea typeface="微软雅黑" panose="020B0503020204020204" pitchFamily="34" charset="-122"/>
              </a:rPr>
              <a:t>摄像机的具体感知功能：</a:t>
            </a:r>
            <a:endParaRPr lang="zh-CN" altLang="en-US" sz="1400">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①车道线：车道线是摄像机能够感知的最基本的信息，拥有车道线检测功能即可实现高速公路的车道保持功能。</a:t>
            </a:r>
            <a:endParaRPr lang="zh-CN" altLang="en-US" sz="1400">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②障碍物：如汽车、行人、摩托车、卡车和自行车等物体。有了障碍物信息，无人车即可完成车道内的跟车行驶。</a:t>
            </a:r>
            <a:endParaRPr lang="zh-CN" altLang="en-US" sz="1400">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③交通标志牌和地面标志：这些感知信息更多的是作为道路特征与高精度地图做匹配后，辅助定位。当然也可以基于这些感知结果进行地图的更新。</a:t>
            </a:r>
            <a:endParaRPr lang="zh-CN" altLang="en-US" sz="1400">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④可行驶区域：该区域表示无人车可以正常行使的区域。可通行空间可以让车辆不再局限于车道内行驶，实现更多跨车道的超车功能等。 </a:t>
            </a:r>
            <a:endParaRPr lang="zh-CN" altLang="en-US" sz="140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343640" y="700414"/>
            <a:ext cx="3572440" cy="2133414"/>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 name="TextBox 1"/>
          <p:cNvSpPr txBox="1"/>
          <p:nvPr/>
        </p:nvSpPr>
        <p:spPr>
          <a:xfrm>
            <a:off x="3995936" y="1773787"/>
            <a:ext cx="3246120" cy="706755"/>
          </a:xfrm>
          <a:prstGeom prst="rect">
            <a:avLst/>
          </a:prstGeom>
          <a:noFill/>
        </p:spPr>
        <p:txBody>
          <a:bodyPr wrap="none" rtlCol="0">
            <a:spAutoFit/>
          </a:bodyPr>
          <a:lstStyle/>
          <a:p>
            <a:r>
              <a:rPr lang="zh-CN" altLang="en-US" sz="4000" b="1" dirty="0">
                <a:latin typeface="黑体" panose="02010609060101010101" charset="-122"/>
                <a:ea typeface="黑体" panose="02010609060101010101" charset="-122"/>
              </a:rPr>
              <a:t>项目主要内容</a:t>
            </a:r>
            <a:endParaRPr lang="zh-CN" altLang="en-US" sz="4000" b="1" dirty="0">
              <a:latin typeface="黑体" panose="02010609060101010101" charset="-122"/>
              <a:ea typeface="黑体" panose="02010609060101010101" charset="-122"/>
            </a:endParaRPr>
          </a:p>
        </p:txBody>
      </p:sp>
      <p:sp>
        <p:nvSpPr>
          <p:cNvPr id="3" name="TextBox 2"/>
          <p:cNvSpPr txBox="1"/>
          <p:nvPr/>
        </p:nvSpPr>
        <p:spPr>
          <a:xfrm>
            <a:off x="2394866" y="2896649"/>
            <a:ext cx="1241030" cy="307340"/>
          </a:xfrm>
          <a:prstGeom prst="rect">
            <a:avLst/>
          </a:prstGeom>
          <a:noFill/>
        </p:spPr>
        <p:txBody>
          <a:bodyPr wrap="square" lIns="0" tIns="0" rIns="0" bIns="0" rtlCol="0">
            <a:spAutoFit/>
          </a:bodyPr>
          <a:lstStyle/>
          <a:p>
            <a:r>
              <a:rPr lang="zh-CN" altLang="en-US" sz="2000" dirty="0">
                <a:solidFill>
                  <a:schemeClr val="bg1"/>
                </a:solidFill>
                <a:latin typeface="黑体" panose="02010609060101010101" charset="-122"/>
                <a:ea typeface="黑体" panose="02010609060101010101" charset="-122"/>
              </a:rPr>
              <a:t>第</a:t>
            </a:r>
            <a:r>
              <a:rPr lang="en-US" altLang="zh-CN" sz="2000" dirty="0">
                <a:solidFill>
                  <a:schemeClr val="bg1"/>
                </a:solidFill>
                <a:latin typeface="黑体" panose="02010609060101010101" charset="-122"/>
                <a:ea typeface="黑体" panose="02010609060101010101" charset="-122"/>
              </a:rPr>
              <a:t>3</a:t>
            </a:r>
            <a:r>
              <a:rPr lang="zh-CN" altLang="en-US" sz="2000" dirty="0">
                <a:solidFill>
                  <a:schemeClr val="bg1"/>
                </a:solidFill>
                <a:latin typeface="黑体" panose="02010609060101010101" charset="-122"/>
                <a:ea typeface="黑体" panose="02010609060101010101" charset="-122"/>
              </a:rPr>
              <a:t>部分</a:t>
            </a:r>
            <a:endParaRPr lang="zh-CN" altLang="en-US" sz="2000" dirty="0">
              <a:solidFill>
                <a:schemeClr val="bg1"/>
              </a:solidFill>
              <a:latin typeface="黑体" panose="02010609060101010101" charset="-122"/>
              <a:ea typeface="黑体" panose="02010609060101010101" charset="-122"/>
            </a:endParaRPr>
          </a:p>
        </p:txBody>
      </p:sp>
      <p:grpSp>
        <p:nvGrpSpPr>
          <p:cNvPr id="33" name="组合 3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黑体" panose="02010609060101010101" charset="-122"/>
                <a:ea typeface="黑体" panose="02010609060101010101" charset="-122"/>
              </a:endParaRPr>
            </a:p>
          </p:txBody>
        </p:sp>
      </p:grpSp>
      <p:sp>
        <p:nvSpPr>
          <p:cNvPr id="15" name="TextBox 14"/>
          <p:cNvSpPr txBox="1"/>
          <p:nvPr/>
        </p:nvSpPr>
        <p:spPr>
          <a:xfrm>
            <a:off x="4450203" y="2490902"/>
            <a:ext cx="1107996" cy="369332"/>
          </a:xfrm>
          <a:prstGeom prst="rect">
            <a:avLst/>
          </a:prstGeom>
          <a:noFill/>
        </p:spPr>
        <p:txBody>
          <a:bodyPr wrap="none" rtlCol="0">
            <a:spAutoFit/>
          </a:bodyPr>
          <a:lstStyle/>
          <a:p>
            <a:r>
              <a:rPr lang="zh-CN" altLang="en-US" dirty="0">
                <a:latin typeface="黑体" panose="02010609060101010101" charset="-122"/>
                <a:ea typeface="黑体" panose="02010609060101010101" charset="-122"/>
              </a:rPr>
              <a:t>功能概述</a:t>
            </a:r>
            <a:endParaRPr lang="zh-CN" altLang="en-US" dirty="0">
              <a:latin typeface="黑体" panose="02010609060101010101" charset="-122"/>
              <a:ea typeface="黑体" panose="02010609060101010101" charset="-122"/>
            </a:endParaRPr>
          </a:p>
        </p:txBody>
      </p:sp>
      <p:sp>
        <p:nvSpPr>
          <p:cNvPr id="24" name="椭圆 23"/>
          <p:cNvSpPr/>
          <p:nvPr/>
        </p:nvSpPr>
        <p:spPr>
          <a:xfrm>
            <a:off x="4156315" y="251840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sp>
        <p:nvSpPr>
          <p:cNvPr id="19" name="TextBox 18"/>
          <p:cNvSpPr txBox="1"/>
          <p:nvPr/>
        </p:nvSpPr>
        <p:spPr>
          <a:xfrm>
            <a:off x="5557928" y="2538146"/>
            <a:ext cx="1478280" cy="275590"/>
          </a:xfrm>
          <a:prstGeom prst="rect">
            <a:avLst/>
          </a:prstGeom>
          <a:noFill/>
        </p:spPr>
        <p:txBody>
          <a:bodyPr wrap="none" rtlCol="0">
            <a:spAutoFit/>
          </a:bodyPr>
          <a:lstStyle/>
          <a:p>
            <a:pPr algn="ctr"/>
            <a:r>
              <a:rPr lang="en-US" altLang="zh-CN" sz="1200" cap="all" dirty="0">
                <a:solidFill>
                  <a:srgbClr val="C00000"/>
                </a:solidFill>
                <a:uFillTx/>
                <a:latin typeface="黑体" panose="02010609060101010101" charset="-122"/>
                <a:ea typeface="黑体" panose="02010609060101010101" charset="-122"/>
              </a:rPr>
              <a:t>Function OVERVIEW</a:t>
            </a:r>
            <a:endParaRPr lang="en-US" altLang="zh-CN" sz="1200" cap="all" dirty="0">
              <a:solidFill>
                <a:srgbClr val="C00000"/>
              </a:solidFill>
              <a:uFillTx/>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功能概述</a:t>
            </a:r>
            <a:endParaRPr lang="zh-CN" altLang="en-US" sz="2000" spc="300" dirty="0">
              <a:latin typeface="黑体" panose="02010609060101010101" charset="-122"/>
              <a:ea typeface="黑体" panose="02010609060101010101" charset="-122"/>
            </a:endParaRPr>
          </a:p>
        </p:txBody>
      </p:sp>
      <p:sp>
        <p:nvSpPr>
          <p:cNvPr id="27" name="TextBox 26"/>
          <p:cNvSpPr txBox="1"/>
          <p:nvPr/>
        </p:nvSpPr>
        <p:spPr>
          <a:xfrm>
            <a:off x="2390916" y="267886"/>
            <a:ext cx="894080" cy="337185"/>
          </a:xfrm>
          <a:prstGeom prst="rect">
            <a:avLst/>
          </a:prstGeom>
          <a:noFill/>
        </p:spPr>
        <p:txBody>
          <a:bodyPr wrap="none" rtlCol="0">
            <a:spAutoFit/>
          </a:bodyPr>
          <a:lstStyle/>
          <a:p>
            <a:r>
              <a:rPr lang="en-US" altLang="zh-CN" sz="1600" dirty="0">
                <a:solidFill>
                  <a:srgbClr val="C00000"/>
                </a:solidFill>
                <a:latin typeface="黑体" panose="02010609060101010101" charset="-122"/>
                <a:ea typeface="黑体" panose="02010609060101010101" charset="-122"/>
              </a:rPr>
              <a:t>PART Ⅲ</a:t>
            </a:r>
            <a:endParaRPr lang="en-US" altLang="zh-CN" sz="1600" dirty="0">
              <a:solidFill>
                <a:srgbClr val="C00000"/>
              </a:solidFill>
              <a:latin typeface="黑体" panose="02010609060101010101" charset="-122"/>
              <a:ea typeface="黑体" panose="02010609060101010101" charset="-122"/>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2543665" y="1420562"/>
            <a:ext cx="1851660" cy="1905"/>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4301449" y="1420810"/>
            <a:ext cx="2023745" cy="3175"/>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flipV="1">
            <a:off x="4395276" y="2913695"/>
            <a:ext cx="1742440" cy="762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5850679" y="1065492"/>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2" name="椭圆 71">
            <a:hlinkClick r:id="rId1" action="ppaction://hlinksldjump"/>
          </p:cNvPr>
          <p:cNvSpPr/>
          <p:nvPr/>
        </p:nvSpPr>
        <p:spPr>
          <a:xfrm>
            <a:off x="5902576" y="2562436"/>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4" name="椭圆 73"/>
          <p:cNvSpPr/>
          <p:nvPr/>
        </p:nvSpPr>
        <p:spPr>
          <a:xfrm>
            <a:off x="2154306" y="1067546"/>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nvGrpSpPr>
          <p:cNvPr id="75" name="组合 74"/>
          <p:cNvGrpSpPr/>
          <p:nvPr/>
        </p:nvGrpSpPr>
        <p:grpSpPr>
          <a:xfrm>
            <a:off x="2935421" y="720514"/>
            <a:ext cx="2164720" cy="1402358"/>
            <a:chOff x="3089409" y="1163107"/>
            <a:chExt cx="2164720" cy="1402358"/>
          </a:xfrm>
        </p:grpSpPr>
        <p:sp>
          <p:nvSpPr>
            <p:cNvPr id="78" name="同心圆 77"/>
            <p:cNvSpPr/>
            <p:nvPr/>
          </p:nvSpPr>
          <p:spPr>
            <a:xfrm>
              <a:off x="3851771" y="1163107"/>
              <a:ext cx="1402358" cy="1402358"/>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77" name="TextBox 76"/>
            <p:cNvSpPr txBox="1"/>
            <p:nvPr/>
          </p:nvSpPr>
          <p:spPr>
            <a:xfrm>
              <a:off x="3089409" y="1504862"/>
              <a:ext cx="309880" cy="306705"/>
            </a:xfrm>
            <a:prstGeom prst="rect">
              <a:avLst/>
            </a:prstGeom>
            <a:noFill/>
          </p:spPr>
          <p:txBody>
            <a:bodyPr wrap="none" rtlCol="0">
              <a:spAutoFit/>
            </a:bodyPr>
            <a:lstStyle/>
            <a:p>
              <a:endParaRPr lang="zh-CN" altLang="en-US" sz="1400" b="1" spc="300" dirty="0">
                <a:solidFill>
                  <a:schemeClr val="tx1"/>
                </a:solidFill>
                <a:latin typeface="黑体" panose="02010609060101010101" charset="-122"/>
                <a:ea typeface="黑体" panose="02010609060101010101" charset="-122"/>
              </a:endParaRPr>
            </a:p>
          </p:txBody>
        </p:sp>
      </p:grpSp>
      <p:sp>
        <p:nvSpPr>
          <p:cNvPr id="83" name="TextBox 82"/>
          <p:cNvSpPr txBox="1"/>
          <p:nvPr/>
        </p:nvSpPr>
        <p:spPr>
          <a:xfrm>
            <a:off x="-53379" y="2796510"/>
            <a:ext cx="2280749" cy="358775"/>
          </a:xfrm>
          <a:prstGeom prst="rect">
            <a:avLst/>
          </a:prstGeom>
          <a:noFill/>
        </p:spPr>
        <p:txBody>
          <a:bodyPr wrap="square" rtlCol="0">
            <a:noAutofit/>
          </a:bodyPr>
          <a:lstStyle/>
          <a:p>
            <a:r>
              <a:rPr lang="zh-CN" altLang="en-US" sz="1200" b="1" dirty="0">
                <a:latin typeface="黑体" panose="02010609060101010101" charset="-122"/>
                <a:ea typeface="黑体" panose="02010609060101010101" charset="-122"/>
                <a:cs typeface="方正兰亭细黑_GBK_M" panose="02010600010101010101" pitchFamily="2" charset="2"/>
              </a:rPr>
              <a:t>仿真环境下使用全景传感器获取数据</a:t>
            </a:r>
            <a:endParaRPr lang="zh-CN" altLang="en-US" sz="1200" b="1" dirty="0">
              <a:latin typeface="黑体" panose="02010609060101010101" charset="-122"/>
              <a:ea typeface="黑体" panose="02010609060101010101" charset="-122"/>
              <a:cs typeface="方正兰亭细黑_GBK_M" panose="02010600010101010101" pitchFamily="2" charset="2"/>
            </a:endParaRPr>
          </a:p>
        </p:txBody>
      </p:sp>
      <p:sp>
        <p:nvSpPr>
          <p:cNvPr id="85" name="TextBox 84"/>
          <p:cNvSpPr txBox="1"/>
          <p:nvPr/>
        </p:nvSpPr>
        <p:spPr>
          <a:xfrm>
            <a:off x="541367" y="1278154"/>
            <a:ext cx="1679057" cy="276999"/>
          </a:xfrm>
          <a:prstGeom prst="rect">
            <a:avLst/>
          </a:prstGeom>
          <a:noFill/>
        </p:spPr>
        <p:txBody>
          <a:bodyPr wrap="square" rtlCol="0">
            <a:spAutoFit/>
          </a:bodyPr>
          <a:lstStyle/>
          <a:p>
            <a:r>
              <a:rPr lang="zh-CN" altLang="en-US" sz="1200" b="1" dirty="0">
                <a:latin typeface="黑体" panose="02010609060101010101" charset="-122"/>
                <a:ea typeface="黑体" panose="02010609060101010101" charset="-122"/>
                <a:cs typeface="方正兰亭细黑_GBK_M" panose="02010600010101010101" pitchFamily="2" charset="2"/>
              </a:rPr>
              <a:t>普通图像转鱼眼图像</a:t>
            </a:r>
            <a:endParaRPr lang="zh-CN" altLang="en-US" sz="1200" b="1" dirty="0">
              <a:latin typeface="黑体" panose="02010609060101010101" charset="-122"/>
              <a:ea typeface="黑体" panose="02010609060101010101" charset="-122"/>
              <a:cs typeface="方正兰亭细黑_GBK_M" panose="02010600010101010101" pitchFamily="2" charset="2"/>
            </a:endParaRPr>
          </a:p>
        </p:txBody>
      </p:sp>
      <p:sp>
        <p:nvSpPr>
          <p:cNvPr id="86" name="TextBox 85"/>
          <p:cNvSpPr txBox="1"/>
          <p:nvPr/>
        </p:nvSpPr>
        <p:spPr>
          <a:xfrm>
            <a:off x="6497160" y="1272420"/>
            <a:ext cx="2746375" cy="276999"/>
          </a:xfrm>
          <a:prstGeom prst="rect">
            <a:avLst/>
          </a:prstGeom>
          <a:noFill/>
        </p:spPr>
        <p:txBody>
          <a:bodyPr wrap="square" rtlCol="0">
            <a:spAutoFit/>
          </a:bodyPr>
          <a:lstStyle/>
          <a:p>
            <a:r>
              <a:rPr lang="zh-CN" altLang="en-US" sz="1200" b="1" dirty="0">
                <a:latin typeface="黑体" panose="02010609060101010101" charset="-122"/>
                <a:ea typeface="黑体" panose="02010609060101010101" charset="-122"/>
                <a:cs typeface="方正兰亭细黑_GBK_M" panose="02010600010101010101" pitchFamily="2" charset="2"/>
              </a:rPr>
              <a:t>多张普通图像拼接鱼眼图像</a:t>
            </a:r>
            <a:endParaRPr lang="zh-CN" altLang="en-US" sz="1200" b="1" dirty="0">
              <a:latin typeface="黑体" panose="02010609060101010101" charset="-122"/>
              <a:ea typeface="黑体" panose="02010609060101010101" charset="-122"/>
              <a:cs typeface="方正兰亭细黑_GBK_M" panose="02010600010101010101" pitchFamily="2" charset="2"/>
            </a:endParaRPr>
          </a:p>
        </p:txBody>
      </p:sp>
      <p:cxnSp>
        <p:nvCxnSpPr>
          <p:cNvPr id="7" name="直接连接符 6"/>
          <p:cNvCxnSpPr/>
          <p:nvPr/>
        </p:nvCxnSpPr>
        <p:spPr>
          <a:xfrm>
            <a:off x="2694746" y="2914330"/>
            <a:ext cx="1549400" cy="635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sp>
        <p:nvSpPr>
          <p:cNvPr id="4" name="同心圆 3"/>
          <p:cNvSpPr/>
          <p:nvPr/>
        </p:nvSpPr>
        <p:spPr>
          <a:xfrm>
            <a:off x="3697783" y="2205779"/>
            <a:ext cx="1402358" cy="1402358"/>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8" name="椭圆 7"/>
          <p:cNvSpPr/>
          <p:nvPr/>
        </p:nvSpPr>
        <p:spPr>
          <a:xfrm>
            <a:off x="2191217" y="2565609"/>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cxnSp>
        <p:nvCxnSpPr>
          <p:cNvPr id="16" name="直接连接符 15"/>
          <p:cNvCxnSpPr/>
          <p:nvPr/>
        </p:nvCxnSpPr>
        <p:spPr>
          <a:xfrm>
            <a:off x="2598861" y="4412930"/>
            <a:ext cx="1549400" cy="635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4395276" y="4411025"/>
            <a:ext cx="1742440" cy="762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sp>
        <p:nvSpPr>
          <p:cNvPr id="13" name="同心圆 12"/>
          <p:cNvSpPr/>
          <p:nvPr/>
        </p:nvSpPr>
        <p:spPr>
          <a:xfrm>
            <a:off x="3697783" y="3680249"/>
            <a:ext cx="1402358" cy="1402358"/>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18" name="椭圆 17"/>
          <p:cNvSpPr/>
          <p:nvPr/>
        </p:nvSpPr>
        <p:spPr>
          <a:xfrm>
            <a:off x="5970124" y="4052146"/>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19" name="椭圆 18"/>
          <p:cNvSpPr/>
          <p:nvPr/>
        </p:nvSpPr>
        <p:spPr>
          <a:xfrm>
            <a:off x="2166166" y="4052146"/>
            <a:ext cx="710139" cy="710139"/>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1" name="TextBox 82"/>
          <p:cNvSpPr txBox="1"/>
          <p:nvPr/>
        </p:nvSpPr>
        <p:spPr>
          <a:xfrm>
            <a:off x="277985" y="4247515"/>
            <a:ext cx="1812242" cy="671195"/>
          </a:xfrm>
          <a:prstGeom prst="rect">
            <a:avLst/>
          </a:prstGeom>
          <a:noFill/>
        </p:spPr>
        <p:txBody>
          <a:bodyPr wrap="square" rtlCol="0">
            <a:noAutofit/>
          </a:bodyPr>
          <a:lstStyle/>
          <a:p>
            <a:r>
              <a:rPr lang="zh-CN" altLang="en-US" sz="1200" b="1" dirty="0">
                <a:latin typeface="黑体" panose="02010609060101010101" charset="-122"/>
                <a:ea typeface="黑体" panose="02010609060101010101" charset="-122"/>
                <a:cs typeface="方正兰亭细黑_GBK_M" panose="02010600010101010101" pitchFamily="2" charset="2"/>
              </a:rPr>
              <a:t>虚拟</a:t>
            </a:r>
            <a:r>
              <a:rPr lang="en-US" altLang="zh-CN" sz="1200" b="1" dirty="0">
                <a:latin typeface="黑体" panose="02010609060101010101" charset="-122"/>
                <a:ea typeface="黑体" panose="02010609060101010101" charset="-122"/>
                <a:cs typeface="方正兰亭细黑_GBK_M" panose="02010600010101010101" pitchFamily="2" charset="2"/>
              </a:rPr>
              <a:t>/</a:t>
            </a:r>
            <a:r>
              <a:rPr lang="zh-CN" altLang="en-US" sz="1200" b="1" dirty="0">
                <a:latin typeface="黑体" panose="02010609060101010101" charset="-122"/>
                <a:ea typeface="黑体" panose="02010609060101010101" charset="-122"/>
                <a:cs typeface="方正兰亭细黑_GBK_M" panose="02010600010101010101" pitchFamily="2" charset="2"/>
              </a:rPr>
              <a:t>自动驾驶仿真体验</a:t>
            </a:r>
            <a:endParaRPr lang="zh-CN" altLang="en-US" sz="1200" b="1" dirty="0">
              <a:latin typeface="黑体" panose="02010609060101010101" charset="-122"/>
              <a:ea typeface="黑体" panose="02010609060101010101" charset="-122"/>
              <a:cs typeface="方正兰亭细黑_GBK_M" panose="02010600010101010101" pitchFamily="2" charset="2"/>
            </a:endParaRPr>
          </a:p>
        </p:txBody>
      </p:sp>
      <p:sp>
        <p:nvSpPr>
          <p:cNvPr id="22" name="TextBox 82"/>
          <p:cNvSpPr txBox="1"/>
          <p:nvPr/>
        </p:nvSpPr>
        <p:spPr>
          <a:xfrm>
            <a:off x="6631758" y="4247515"/>
            <a:ext cx="2153285" cy="800100"/>
          </a:xfrm>
          <a:prstGeom prst="rect">
            <a:avLst/>
          </a:prstGeom>
          <a:noFill/>
        </p:spPr>
        <p:txBody>
          <a:bodyPr wrap="square" rtlCol="0">
            <a:noAutofit/>
          </a:bodyPr>
          <a:lstStyle/>
          <a:p>
            <a:r>
              <a:rPr lang="zh-CN" altLang="en-US" sz="1200" b="1" dirty="0">
                <a:latin typeface="黑体" panose="02010609060101010101" charset="-122"/>
                <a:ea typeface="黑体" panose="02010609060101010101" charset="-122"/>
                <a:cs typeface="方正兰亭细黑_GBK_M" panose="02010600010101010101" pitchFamily="2" charset="2"/>
              </a:rPr>
              <a:t>上传图像</a:t>
            </a:r>
            <a:r>
              <a:rPr lang="en-US" altLang="zh-CN" sz="1200" b="1" dirty="0">
                <a:latin typeface="黑体" panose="02010609060101010101" charset="-122"/>
                <a:ea typeface="黑体" panose="02010609060101010101" charset="-122"/>
                <a:cs typeface="方正兰亭细黑_GBK_M" panose="02010600010101010101" pitchFamily="2" charset="2"/>
              </a:rPr>
              <a:t>/</a:t>
            </a:r>
            <a:r>
              <a:rPr lang="zh-CN" altLang="en-US" sz="1200" b="1" dirty="0">
                <a:latin typeface="黑体" panose="02010609060101010101" charset="-122"/>
                <a:ea typeface="黑体" panose="02010609060101010101" charset="-122"/>
                <a:cs typeface="方正兰亭细黑_GBK_M" panose="02010600010101010101" pitchFamily="2" charset="2"/>
              </a:rPr>
              <a:t>视频进行分割处理</a:t>
            </a:r>
            <a:endParaRPr lang="zh-CN" altLang="en-US" sz="1200" b="1" dirty="0">
              <a:latin typeface="黑体" panose="02010609060101010101" charset="-122"/>
              <a:ea typeface="黑体" panose="02010609060101010101" charset="-122"/>
              <a:cs typeface="方正兰亭细黑_GBK_M" panose="02010600010101010101" pitchFamily="2" charset="2"/>
            </a:endParaRPr>
          </a:p>
        </p:txBody>
      </p:sp>
      <p:pic>
        <p:nvPicPr>
          <p:cNvPr id="1777355444" name="图片 1"/>
          <p:cNvPicPr>
            <a:picLocks noChangeAspect="1"/>
          </p:cNvPicPr>
          <p:nvPr>
            <p:custDataLst>
              <p:tags r:id="rId2"/>
            </p:custDataLst>
          </p:nvPr>
        </p:nvPicPr>
        <p:blipFill>
          <a:blip r:embed="rId3"/>
          <a:stretch>
            <a:fillRect/>
          </a:stretch>
        </p:blipFill>
        <p:spPr>
          <a:xfrm>
            <a:off x="3540760" y="1056005"/>
            <a:ext cx="1687830" cy="798830"/>
          </a:xfrm>
          <a:prstGeom prst="rect">
            <a:avLst/>
          </a:prstGeom>
        </p:spPr>
      </p:pic>
      <p:pic>
        <p:nvPicPr>
          <p:cNvPr id="3" name="图片 2" descr="392d51ad3c8de30e7394fafa537ceb47"/>
          <p:cNvPicPr>
            <a:picLocks noChangeAspect="1"/>
          </p:cNvPicPr>
          <p:nvPr/>
        </p:nvPicPr>
        <p:blipFill>
          <a:blip r:embed="rId4"/>
          <a:stretch>
            <a:fillRect/>
          </a:stretch>
        </p:blipFill>
        <p:spPr>
          <a:xfrm>
            <a:off x="3540125" y="2448560"/>
            <a:ext cx="1688465" cy="937895"/>
          </a:xfrm>
          <a:prstGeom prst="rect">
            <a:avLst/>
          </a:prstGeom>
        </p:spPr>
      </p:pic>
      <p:sp>
        <p:nvSpPr>
          <p:cNvPr id="9" name="TextBox 82"/>
          <p:cNvSpPr txBox="1"/>
          <p:nvPr>
            <p:custDataLst>
              <p:tags r:id="rId5"/>
            </p:custDataLst>
          </p:nvPr>
        </p:nvSpPr>
        <p:spPr>
          <a:xfrm>
            <a:off x="6546442" y="2741292"/>
            <a:ext cx="2746375" cy="358775"/>
          </a:xfrm>
          <a:prstGeom prst="rect">
            <a:avLst/>
          </a:prstGeom>
          <a:noFill/>
        </p:spPr>
        <p:txBody>
          <a:bodyPr wrap="square" rtlCol="0">
            <a:noAutofit/>
          </a:bodyPr>
          <a:lstStyle/>
          <a:p>
            <a:r>
              <a:rPr lang="zh-CN" altLang="en-US" sz="1200" b="1" dirty="0">
                <a:latin typeface="黑体" panose="02010609060101010101" charset="-122"/>
                <a:ea typeface="黑体" panose="02010609060101010101" charset="-122"/>
                <a:cs typeface="方正兰亭细黑_GBK_M" panose="02010600010101010101" pitchFamily="2" charset="2"/>
              </a:rPr>
              <a:t>仿真环境下使用标准传感器获取数据</a:t>
            </a:r>
            <a:endParaRPr lang="zh-CN" altLang="en-US" sz="1200" b="1" dirty="0">
              <a:latin typeface="黑体" panose="02010609060101010101" charset="-122"/>
              <a:ea typeface="黑体" panose="02010609060101010101" charset="-122"/>
              <a:cs typeface="方正兰亭细黑_GBK_M" panose="02010600010101010101" pitchFamily="2" charset="2"/>
            </a:endParaRPr>
          </a:p>
        </p:txBody>
      </p:sp>
      <p:pic>
        <p:nvPicPr>
          <p:cNvPr id="100" name="图片 99"/>
          <p:cNvPicPr/>
          <p:nvPr/>
        </p:nvPicPr>
        <p:blipFill>
          <a:blip r:embed="rId6"/>
          <a:stretch>
            <a:fillRect/>
          </a:stretch>
        </p:blipFill>
        <p:spPr>
          <a:xfrm>
            <a:off x="3540125" y="3914775"/>
            <a:ext cx="1688465" cy="947420"/>
          </a:xfrm>
          <a:prstGeom prst="rect">
            <a:avLst/>
          </a:prstGeom>
          <a:noFill/>
          <a:ln w="9525">
            <a:noFill/>
          </a:ln>
        </p:spPr>
      </p:pic>
    </p:spTree>
    <p:custDataLst>
      <p:tags r:id="rId7"/>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 name="TextBox 1"/>
          <p:cNvSpPr txBox="1"/>
          <p:nvPr/>
        </p:nvSpPr>
        <p:spPr>
          <a:xfrm>
            <a:off x="3995936" y="1773787"/>
            <a:ext cx="2242922" cy="707886"/>
          </a:xfrm>
          <a:prstGeom prst="rect">
            <a:avLst/>
          </a:prstGeom>
          <a:noFill/>
        </p:spPr>
        <p:txBody>
          <a:bodyPr wrap="none" rtlCol="0">
            <a:spAutoFit/>
          </a:bodyPr>
          <a:lstStyle/>
          <a:p>
            <a:r>
              <a:rPr lang="zh-CN" altLang="en-US" sz="4000" b="1" dirty="0">
                <a:latin typeface="黑体" panose="02010609060101010101" charset="-122"/>
                <a:ea typeface="黑体" panose="02010609060101010101" charset="-122"/>
              </a:rPr>
              <a:t>创新特征</a:t>
            </a:r>
            <a:endParaRPr lang="zh-CN" altLang="en-US" sz="4000" b="1" dirty="0">
              <a:latin typeface="黑体" panose="02010609060101010101" charset="-122"/>
              <a:ea typeface="黑体" panose="02010609060101010101" charset="-122"/>
            </a:endParaRPr>
          </a:p>
        </p:txBody>
      </p:sp>
      <p:sp>
        <p:nvSpPr>
          <p:cNvPr id="3" name="TextBox 2"/>
          <p:cNvSpPr txBox="1"/>
          <p:nvPr/>
        </p:nvSpPr>
        <p:spPr>
          <a:xfrm>
            <a:off x="2394866" y="2896649"/>
            <a:ext cx="1241030" cy="307340"/>
          </a:xfrm>
          <a:prstGeom prst="rect">
            <a:avLst/>
          </a:prstGeom>
          <a:noFill/>
        </p:spPr>
        <p:txBody>
          <a:bodyPr wrap="square" lIns="0" tIns="0" rIns="0" bIns="0" rtlCol="0">
            <a:spAutoFit/>
          </a:bodyPr>
          <a:lstStyle/>
          <a:p>
            <a:r>
              <a:rPr lang="zh-CN" altLang="en-US" sz="2000" dirty="0">
                <a:solidFill>
                  <a:schemeClr val="bg1"/>
                </a:solidFill>
                <a:latin typeface="黑体" panose="02010609060101010101" charset="-122"/>
                <a:ea typeface="黑体" panose="02010609060101010101" charset="-122"/>
              </a:rPr>
              <a:t>第</a:t>
            </a:r>
            <a:r>
              <a:rPr lang="en-US" altLang="zh-CN" sz="2000" dirty="0">
                <a:solidFill>
                  <a:schemeClr val="bg1"/>
                </a:solidFill>
                <a:latin typeface="黑体" panose="02010609060101010101" charset="-122"/>
                <a:ea typeface="黑体" panose="02010609060101010101" charset="-122"/>
              </a:rPr>
              <a:t>4</a:t>
            </a:r>
            <a:r>
              <a:rPr lang="zh-CN" altLang="en-US" sz="2000" dirty="0">
                <a:solidFill>
                  <a:schemeClr val="bg1"/>
                </a:solidFill>
                <a:latin typeface="黑体" panose="02010609060101010101" charset="-122"/>
                <a:ea typeface="黑体" panose="02010609060101010101" charset="-122"/>
              </a:rPr>
              <a:t>部分</a:t>
            </a:r>
            <a:endParaRPr lang="zh-CN" altLang="en-US" sz="2000" dirty="0">
              <a:solidFill>
                <a:schemeClr val="bg1"/>
              </a:solidFill>
              <a:latin typeface="黑体" panose="02010609060101010101" charset="-122"/>
              <a:ea typeface="黑体" panose="02010609060101010101" charset="-122"/>
            </a:endParaRPr>
          </a:p>
        </p:txBody>
      </p:sp>
      <p:grpSp>
        <p:nvGrpSpPr>
          <p:cNvPr id="33" name="组合 3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黑体" panose="02010609060101010101" charset="-122"/>
                <a:ea typeface="黑体" panose="02010609060101010101"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6" name="TextBox 25"/>
          <p:cNvSpPr txBox="1"/>
          <p:nvPr/>
        </p:nvSpPr>
        <p:spPr>
          <a:xfrm>
            <a:off x="908957" y="206330"/>
            <a:ext cx="1364476" cy="40011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创新特征</a:t>
            </a:r>
            <a:endParaRPr lang="zh-CN" altLang="en-US" sz="2000" spc="300" dirty="0">
              <a:latin typeface="黑体" panose="02010609060101010101" charset="-122"/>
              <a:ea typeface="黑体" panose="02010609060101010101" charset="-122"/>
            </a:endParaRPr>
          </a:p>
        </p:txBody>
      </p:sp>
      <p:sp>
        <p:nvSpPr>
          <p:cNvPr id="27" name="TextBox 26"/>
          <p:cNvSpPr txBox="1"/>
          <p:nvPr/>
        </p:nvSpPr>
        <p:spPr>
          <a:xfrm>
            <a:off x="2447657" y="224071"/>
            <a:ext cx="894080" cy="337185"/>
          </a:xfrm>
          <a:prstGeom prst="rect">
            <a:avLst/>
          </a:prstGeom>
          <a:noFill/>
        </p:spPr>
        <p:txBody>
          <a:bodyPr wrap="none" rtlCol="0">
            <a:spAutoFit/>
          </a:bodyPr>
          <a:lstStyle/>
          <a:p>
            <a:pPr algn="ctr"/>
            <a:r>
              <a:rPr lang="en-US" altLang="zh-CN" sz="1600" dirty="0">
                <a:solidFill>
                  <a:srgbClr val="C00000"/>
                </a:solidFill>
                <a:latin typeface="黑体" panose="02010609060101010101" charset="-122"/>
                <a:ea typeface="黑体" panose="02010609060101010101" charset="-122"/>
              </a:rPr>
              <a:t>PART Ⅳ</a:t>
            </a:r>
            <a:endParaRPr lang="en-US" altLang="zh-CN" sz="1600" dirty="0">
              <a:solidFill>
                <a:srgbClr val="C00000"/>
              </a:solidFill>
              <a:latin typeface="黑体" panose="02010609060101010101" charset="-122"/>
              <a:ea typeface="黑体" panose="02010609060101010101" charset="-122"/>
            </a:endParaRPr>
          </a:p>
        </p:txBody>
      </p:sp>
      <p:cxnSp>
        <p:nvCxnSpPr>
          <p:cNvPr id="28" name="直接连接符 27"/>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2018852" y="3209594"/>
            <a:ext cx="1348932" cy="939553"/>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36512" y="4144388"/>
            <a:ext cx="2062918" cy="999112"/>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367784" y="3209595"/>
            <a:ext cx="1816070" cy="638773"/>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5183854" y="2423427"/>
            <a:ext cx="1816825" cy="1424941"/>
          </a:xfrm>
          <a:prstGeom prst="line">
            <a:avLst/>
          </a:prstGeom>
          <a:ln w="76200">
            <a:solidFill>
              <a:schemeClr val="tx1"/>
            </a:solidFill>
          </a:ln>
          <a:effectLst/>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1620880" y="3703428"/>
            <a:ext cx="836538" cy="836538"/>
            <a:chOff x="1566862" y="4055810"/>
            <a:chExt cx="827056" cy="827056"/>
          </a:xfrm>
        </p:grpSpPr>
        <p:grpSp>
          <p:nvGrpSpPr>
            <p:cNvPr id="44" name="组合 43"/>
            <p:cNvGrpSpPr/>
            <p:nvPr/>
          </p:nvGrpSpPr>
          <p:grpSpPr>
            <a:xfrm>
              <a:off x="1566862" y="4055810"/>
              <a:ext cx="827056" cy="827056"/>
              <a:chOff x="304800" y="673100"/>
              <a:chExt cx="4000500" cy="4000500"/>
            </a:xfrm>
            <a:effectLst>
              <a:outerShdw blurRad="584200" dist="520700" dir="8100000" algn="tr" rotWithShape="0">
                <a:prstClr val="black">
                  <a:alpha val="35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47" name="椭圆 46"/>
              <p:cNvSpPr/>
              <p:nvPr/>
            </p:nvSpPr>
            <p:spPr>
              <a:xfrm>
                <a:off x="431574" y="799874"/>
                <a:ext cx="3746952" cy="374695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sp>
          <p:nvSpPr>
            <p:cNvPr id="45" name="TextBox 44"/>
            <p:cNvSpPr txBox="1"/>
            <p:nvPr/>
          </p:nvSpPr>
          <p:spPr>
            <a:xfrm>
              <a:off x="1617926" y="4218412"/>
              <a:ext cx="730851" cy="303229"/>
            </a:xfrm>
            <a:prstGeom prst="rect">
              <a:avLst/>
            </a:prstGeom>
            <a:noFill/>
            <a:ln>
              <a:noFill/>
            </a:ln>
          </p:spPr>
          <p:txBody>
            <a:bodyPr wrap="square" rtlCol="0">
              <a:spAutoFit/>
            </a:bodyPr>
            <a:lstStyle/>
            <a:p>
              <a:pPr algn="ctr"/>
              <a:r>
                <a:rPr lang="zh-CN" altLang="en-US" sz="1400" dirty="0">
                  <a:latin typeface="黑体" panose="02010609060101010101" charset="-122"/>
                  <a:ea typeface="黑体" panose="02010609060101010101" charset="-122"/>
                </a:rPr>
                <a:t>一</a:t>
              </a:r>
              <a:endParaRPr lang="zh-CN" altLang="en-US" sz="1400" dirty="0">
                <a:latin typeface="黑体" panose="02010609060101010101" charset="-122"/>
                <a:ea typeface="黑体" panose="02010609060101010101" charset="-122"/>
              </a:endParaRPr>
            </a:p>
          </p:txBody>
        </p:sp>
      </p:grpSp>
      <p:grpSp>
        <p:nvGrpSpPr>
          <p:cNvPr id="48" name="组合 47"/>
          <p:cNvGrpSpPr/>
          <p:nvPr/>
        </p:nvGrpSpPr>
        <p:grpSpPr>
          <a:xfrm>
            <a:off x="2845016" y="2754205"/>
            <a:ext cx="1016704" cy="1016704"/>
            <a:chOff x="2781516" y="3097105"/>
            <a:chExt cx="1016704" cy="1016704"/>
          </a:xfrm>
          <a:effectLst/>
        </p:grpSpPr>
        <p:grpSp>
          <p:nvGrpSpPr>
            <p:cNvPr id="49" name="组合 48"/>
            <p:cNvGrpSpPr/>
            <p:nvPr/>
          </p:nvGrpSpPr>
          <p:grpSpPr>
            <a:xfrm>
              <a:off x="2781516" y="3097105"/>
              <a:ext cx="1016704" cy="1016704"/>
              <a:chOff x="304800" y="673100"/>
              <a:chExt cx="4000500" cy="4000500"/>
            </a:xfrm>
            <a:effectLst>
              <a:outerShdw blurRad="584200" dist="520700" dir="8100000" algn="tr" rotWithShape="0">
                <a:prstClr val="black">
                  <a:alpha val="35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52" name="椭圆 51"/>
              <p:cNvSpPr/>
              <p:nvPr/>
            </p:nvSpPr>
            <p:spPr>
              <a:xfrm>
                <a:off x="392113" y="760413"/>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sp>
          <p:nvSpPr>
            <p:cNvPr id="50" name="TextBox 49"/>
            <p:cNvSpPr txBox="1"/>
            <p:nvPr/>
          </p:nvSpPr>
          <p:spPr>
            <a:xfrm>
              <a:off x="3083001" y="3315940"/>
              <a:ext cx="389850" cy="338554"/>
            </a:xfrm>
            <a:prstGeom prst="rect">
              <a:avLst/>
            </a:prstGeom>
            <a:noFill/>
            <a:ln>
              <a:noFill/>
            </a:ln>
          </p:spPr>
          <p:txBody>
            <a:bodyPr wrap="none" rtlCol="0">
              <a:spAutoFit/>
            </a:bodyPr>
            <a:lstStyle/>
            <a:p>
              <a:pPr algn="ctr"/>
              <a:r>
                <a:rPr lang="zh-CN" altLang="en-US" sz="1600" dirty="0">
                  <a:latin typeface="黑体" panose="02010609060101010101" charset="-122"/>
                  <a:ea typeface="黑体" panose="02010609060101010101" charset="-122"/>
                </a:rPr>
                <a:t>二</a:t>
              </a:r>
              <a:endParaRPr lang="zh-CN" altLang="en-US" sz="1600" dirty="0">
                <a:latin typeface="黑体" panose="02010609060101010101" charset="-122"/>
                <a:ea typeface="黑体" panose="02010609060101010101" charset="-122"/>
              </a:endParaRPr>
            </a:p>
          </p:txBody>
        </p:sp>
      </p:grpSp>
      <p:grpSp>
        <p:nvGrpSpPr>
          <p:cNvPr id="53" name="组合 52"/>
          <p:cNvGrpSpPr/>
          <p:nvPr/>
        </p:nvGrpSpPr>
        <p:grpSpPr>
          <a:xfrm>
            <a:off x="4592277" y="3232510"/>
            <a:ext cx="1239392" cy="1239392"/>
            <a:chOff x="4464548" y="3511181"/>
            <a:chExt cx="1303621" cy="1303621"/>
          </a:xfrm>
        </p:grpSpPr>
        <p:grpSp>
          <p:nvGrpSpPr>
            <p:cNvPr id="54" name="组合 53"/>
            <p:cNvGrpSpPr/>
            <p:nvPr/>
          </p:nvGrpSpPr>
          <p:grpSpPr>
            <a:xfrm>
              <a:off x="4464548" y="3511181"/>
              <a:ext cx="1303621" cy="1303621"/>
              <a:chOff x="304800" y="673100"/>
              <a:chExt cx="4000500" cy="4000500"/>
            </a:xfrm>
            <a:effectLst>
              <a:outerShdw blurRad="584200" dist="520700" dir="8100000" algn="tr" rotWithShape="0">
                <a:prstClr val="black">
                  <a:alpha val="35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57" name="椭圆 56"/>
              <p:cNvSpPr/>
              <p:nvPr/>
            </p:nvSpPr>
            <p:spPr>
              <a:xfrm>
                <a:off x="404596" y="772896"/>
                <a:ext cx="3800908" cy="380090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sp>
          <p:nvSpPr>
            <p:cNvPr id="55" name="TextBox 54"/>
            <p:cNvSpPr txBox="1"/>
            <p:nvPr/>
          </p:nvSpPr>
          <p:spPr>
            <a:xfrm>
              <a:off x="4887322" y="3825704"/>
              <a:ext cx="464008" cy="420845"/>
            </a:xfrm>
            <a:prstGeom prst="rect">
              <a:avLst/>
            </a:prstGeom>
            <a:noFill/>
            <a:ln>
              <a:noFill/>
            </a:ln>
          </p:spPr>
          <p:txBody>
            <a:bodyPr wrap="none" rtlCol="0">
              <a:spAutoFit/>
            </a:bodyPr>
            <a:lstStyle/>
            <a:p>
              <a:pPr algn="ctr"/>
              <a:r>
                <a:rPr lang="zh-CN" altLang="en-US" sz="2000" dirty="0">
                  <a:latin typeface="黑体" panose="02010609060101010101" charset="-122"/>
                  <a:ea typeface="黑体" panose="02010609060101010101" charset="-122"/>
                </a:rPr>
                <a:t>三</a:t>
              </a:r>
              <a:endParaRPr lang="zh-CN" altLang="en-US" sz="2000" dirty="0">
                <a:latin typeface="黑体" panose="02010609060101010101" charset="-122"/>
                <a:ea typeface="黑体" panose="02010609060101010101" charset="-122"/>
              </a:endParaRPr>
            </a:p>
          </p:txBody>
        </p:sp>
      </p:grpSp>
      <p:grpSp>
        <p:nvGrpSpPr>
          <p:cNvPr id="58" name="组合 57"/>
          <p:cNvGrpSpPr/>
          <p:nvPr/>
        </p:nvGrpSpPr>
        <p:grpSpPr>
          <a:xfrm>
            <a:off x="6300192" y="1635646"/>
            <a:ext cx="1454948" cy="1454948"/>
            <a:chOff x="6075122" y="1932896"/>
            <a:chExt cx="1688526" cy="1688526"/>
          </a:xfrm>
        </p:grpSpPr>
        <p:grpSp>
          <p:nvGrpSpPr>
            <p:cNvPr id="59" name="组合 58"/>
            <p:cNvGrpSpPr/>
            <p:nvPr/>
          </p:nvGrpSpPr>
          <p:grpSpPr>
            <a:xfrm>
              <a:off x="6075122" y="1932896"/>
              <a:ext cx="1688526" cy="1688526"/>
              <a:chOff x="304800" y="673100"/>
              <a:chExt cx="4000500" cy="4000500"/>
            </a:xfrm>
            <a:effectLst>
              <a:outerShdw blurRad="584200" dist="520700" dir="8100000" algn="tr" rotWithShape="0">
                <a:prstClr val="black">
                  <a:alpha val="35000"/>
                </a:prstClr>
              </a:outerShdw>
            </a:effectLst>
          </p:grpSpPr>
          <p:sp>
            <p:nvSpPr>
              <p:cNvPr id="61" name="同心圆 6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62" name="椭圆 61"/>
              <p:cNvSpPr/>
              <p:nvPr/>
            </p:nvSpPr>
            <p:spPr>
              <a:xfrm>
                <a:off x="411027" y="779327"/>
                <a:ext cx="3788049" cy="3788049"/>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sp>
          <p:nvSpPr>
            <p:cNvPr id="60" name="TextBox 59"/>
            <p:cNvSpPr txBox="1"/>
            <p:nvPr/>
          </p:nvSpPr>
          <p:spPr>
            <a:xfrm>
              <a:off x="6635472" y="2299775"/>
              <a:ext cx="571500" cy="535781"/>
            </a:xfrm>
            <a:prstGeom prst="rect">
              <a:avLst/>
            </a:prstGeom>
            <a:noFill/>
            <a:ln>
              <a:noFill/>
            </a:ln>
          </p:spPr>
          <p:txBody>
            <a:bodyPr wrap="none" rtlCol="0">
              <a:spAutoFit/>
            </a:bodyPr>
            <a:lstStyle/>
            <a:p>
              <a:pPr algn="ctr"/>
              <a:r>
                <a:rPr lang="zh-CN" altLang="en-US" sz="2400" dirty="0">
                  <a:latin typeface="黑体" panose="02010609060101010101" charset="-122"/>
                  <a:ea typeface="黑体" panose="02010609060101010101" charset="-122"/>
                </a:rPr>
                <a:t>四</a:t>
              </a:r>
              <a:endParaRPr lang="zh-CN" altLang="en-US" sz="2400" dirty="0">
                <a:latin typeface="黑体" panose="02010609060101010101" charset="-122"/>
                <a:ea typeface="黑体" panose="02010609060101010101" charset="-122"/>
              </a:endParaRPr>
            </a:p>
          </p:txBody>
        </p:sp>
      </p:grpSp>
      <p:sp>
        <p:nvSpPr>
          <p:cNvPr id="63" name="TextBox 62"/>
          <p:cNvSpPr txBox="1"/>
          <p:nvPr/>
        </p:nvSpPr>
        <p:spPr>
          <a:xfrm>
            <a:off x="2386012" y="1875285"/>
            <a:ext cx="2448272" cy="1001364"/>
          </a:xfrm>
          <a:prstGeom prst="rect">
            <a:avLst/>
          </a:prstGeom>
          <a:noFill/>
        </p:spPr>
        <p:txBody>
          <a:bodyPr wrap="square" rtlCol="0">
            <a:spAutoFit/>
          </a:bodyPr>
          <a:lstStyle/>
          <a:p>
            <a:pPr>
              <a:lnSpc>
                <a:spcPct val="130000"/>
              </a:lnSpc>
            </a:pPr>
            <a:r>
              <a:rPr lang="zh-CN" altLang="en-US" b="1"/>
              <a:t>基于多视角拼接合成真实的鱼眼图像。</a:t>
            </a:r>
            <a:endParaRPr lang="zh-CN" altLang="en-US" b="1" dirty="0"/>
          </a:p>
          <a:p>
            <a:pPr>
              <a:lnSpc>
                <a:spcPct val="130000"/>
              </a:lnSpc>
            </a:pPr>
            <a:endParaRPr lang="zh-CN" altLang="en-US" sz="1100" b="1" dirty="0">
              <a:latin typeface="黑体" panose="02010609060101010101" charset="-122"/>
              <a:ea typeface="黑体" panose="02010609060101010101" charset="-122"/>
            </a:endParaRPr>
          </a:p>
        </p:txBody>
      </p:sp>
      <p:sp>
        <p:nvSpPr>
          <p:cNvPr id="64" name="TextBox 63"/>
          <p:cNvSpPr txBox="1"/>
          <p:nvPr/>
        </p:nvSpPr>
        <p:spPr>
          <a:xfrm>
            <a:off x="22860" y="2618740"/>
            <a:ext cx="2434590" cy="1151890"/>
          </a:xfrm>
          <a:prstGeom prst="rect">
            <a:avLst/>
          </a:prstGeom>
          <a:noFill/>
        </p:spPr>
        <p:txBody>
          <a:bodyPr wrap="square" rtlCol="0">
            <a:noAutofit/>
          </a:bodyPr>
          <a:lstStyle/>
          <a:p>
            <a:pPr>
              <a:lnSpc>
                <a:spcPct val="130000"/>
              </a:lnSpc>
            </a:pPr>
            <a:r>
              <a:rPr lang="zh-CN" altLang="en-US" b="1"/>
              <a:t>计划设计一个投影变换算法将普通图像转换成鱼眼图像。</a:t>
            </a:r>
            <a:endParaRPr lang="zh-CN" altLang="en-US" dirty="0"/>
          </a:p>
          <a:p>
            <a:pPr>
              <a:lnSpc>
                <a:spcPct val="130000"/>
              </a:lnSpc>
            </a:pPr>
            <a:endParaRPr lang="zh-CN" altLang="en-US" sz="1100" dirty="0">
              <a:latin typeface="黑体" panose="02010609060101010101" charset="-122"/>
              <a:ea typeface="黑体" panose="02010609060101010101" charset="-122"/>
            </a:endParaRPr>
          </a:p>
        </p:txBody>
      </p:sp>
      <p:sp>
        <p:nvSpPr>
          <p:cNvPr id="65" name="TextBox 64"/>
          <p:cNvSpPr txBox="1"/>
          <p:nvPr/>
        </p:nvSpPr>
        <p:spPr>
          <a:xfrm>
            <a:off x="6024347" y="3914988"/>
            <a:ext cx="2448272" cy="1361463"/>
          </a:xfrm>
          <a:prstGeom prst="rect">
            <a:avLst/>
          </a:prstGeom>
          <a:noFill/>
        </p:spPr>
        <p:txBody>
          <a:bodyPr wrap="square" rtlCol="0">
            <a:spAutoFit/>
          </a:bodyPr>
          <a:lstStyle/>
          <a:p>
            <a:pPr>
              <a:lnSpc>
                <a:spcPct val="130000"/>
              </a:lnSpc>
            </a:pPr>
            <a:r>
              <a:rPr lang="zh-CN" altLang="en-US" b="1">
                <a:latin typeface="+mn-ea"/>
              </a:rPr>
              <a:t>基于立方体贴图</a:t>
            </a:r>
            <a:r>
              <a:rPr lang="en-US" altLang="zh-CN" b="1">
                <a:latin typeface="+mn-ea"/>
              </a:rPr>
              <a:t>(cubemap)</a:t>
            </a:r>
            <a:r>
              <a:rPr lang="zh-CN" altLang="en-US" b="1">
                <a:latin typeface="+mn-ea"/>
              </a:rPr>
              <a:t>生成带标注的虚拟环视鱼眼图像。</a:t>
            </a:r>
            <a:endParaRPr lang="zh-CN" altLang="en-US" b="1" dirty="0">
              <a:latin typeface="+mn-ea"/>
            </a:endParaRPr>
          </a:p>
          <a:p>
            <a:pPr>
              <a:lnSpc>
                <a:spcPct val="130000"/>
              </a:lnSpc>
            </a:pPr>
            <a:endParaRPr lang="zh-CN" sz="1100" dirty="0">
              <a:latin typeface="黑体" panose="02010609060101010101" charset="-122"/>
              <a:ea typeface="黑体" panose="02010609060101010101" charset="-122"/>
            </a:endParaRPr>
          </a:p>
        </p:txBody>
      </p:sp>
      <p:sp>
        <p:nvSpPr>
          <p:cNvPr id="66" name="TextBox 65"/>
          <p:cNvSpPr txBox="1"/>
          <p:nvPr/>
        </p:nvSpPr>
        <p:spPr>
          <a:xfrm>
            <a:off x="5627370" y="624205"/>
            <a:ext cx="3034030" cy="1121525"/>
          </a:xfrm>
          <a:prstGeom prst="rect">
            <a:avLst/>
          </a:prstGeom>
          <a:noFill/>
        </p:spPr>
        <p:txBody>
          <a:bodyPr wrap="square" rtlCol="0">
            <a:spAutoFit/>
          </a:bodyPr>
          <a:lstStyle/>
          <a:p>
            <a:pPr>
              <a:lnSpc>
                <a:spcPct val="130000"/>
              </a:lnSpc>
            </a:pPr>
            <a:r>
              <a:rPr lang="zh-CN" altLang="en-US" b="1">
                <a:latin typeface="+mn-ea"/>
              </a:rPr>
              <a:t>提供训练好的语义分割模型，支持道路，车道线，障碍物，交通标志等</a:t>
            </a:r>
            <a:r>
              <a:rPr lang="en-US" altLang="zh-CN" b="1">
                <a:latin typeface="+mn-ea"/>
              </a:rPr>
              <a:t>25</a:t>
            </a:r>
            <a:r>
              <a:rPr lang="zh-CN" altLang="en-US" b="1">
                <a:latin typeface="+mn-ea"/>
              </a:rPr>
              <a:t>个类别的分割。</a:t>
            </a:r>
            <a:endParaRPr lang="zh-CN" altLang="en-US" b="1" dirty="0">
              <a:latin typeface="+mn-ea"/>
            </a:endParaRPr>
          </a:p>
        </p:txBody>
      </p:sp>
      <p:grpSp>
        <p:nvGrpSpPr>
          <p:cNvPr id="67" name="组合 66"/>
          <p:cNvGrpSpPr/>
          <p:nvPr/>
        </p:nvGrpSpPr>
        <p:grpSpPr>
          <a:xfrm>
            <a:off x="2246287" y="4155926"/>
            <a:ext cx="447031" cy="447031"/>
            <a:chOff x="2246286" y="4230035"/>
            <a:chExt cx="525513" cy="525513"/>
          </a:xfrm>
          <a:solidFill>
            <a:srgbClr val="1A3F6C"/>
          </a:solidFill>
        </p:grpSpPr>
        <p:sp>
          <p:nvSpPr>
            <p:cNvPr id="68" name="椭圆 67"/>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黑体" panose="02010609060101010101" charset="-122"/>
                <a:ea typeface="黑体" panose="02010609060101010101" charset="-122"/>
              </a:endParaRPr>
            </a:p>
          </p:txBody>
        </p:sp>
        <p:sp>
          <p:nvSpPr>
            <p:cNvPr id="69" name="TextBox 68"/>
            <p:cNvSpPr txBox="1"/>
            <p:nvPr/>
          </p:nvSpPr>
          <p:spPr>
            <a:xfrm>
              <a:off x="2290214" y="4356307"/>
              <a:ext cx="433392" cy="325630"/>
            </a:xfrm>
            <a:prstGeom prst="rect">
              <a:avLst/>
            </a:prstGeom>
            <a:noFill/>
          </p:spPr>
          <p:txBody>
            <a:bodyPr wrap="square" lIns="0" tIns="0" rIns="0" bIns="0" rtlCol="0">
              <a:spAutoFit/>
            </a:bodyPr>
            <a:lstStyle/>
            <a:p>
              <a:pPr algn="ctr"/>
              <a:r>
                <a:rPr lang="en-US" altLang="zh-CN" b="1" dirty="0">
                  <a:solidFill>
                    <a:schemeClr val="bg1"/>
                  </a:solidFill>
                  <a:latin typeface="黑体" panose="02010609060101010101" charset="-122"/>
                  <a:ea typeface="黑体" panose="02010609060101010101" charset="-122"/>
                </a:rPr>
                <a:t>1</a:t>
              </a:r>
              <a:endParaRPr lang="en-US" altLang="zh-CN" b="1" dirty="0">
                <a:solidFill>
                  <a:schemeClr val="bg1"/>
                </a:solidFill>
                <a:latin typeface="黑体" panose="02010609060101010101" charset="-122"/>
                <a:ea typeface="黑体" panose="02010609060101010101" charset="-122"/>
              </a:endParaRPr>
            </a:p>
          </p:txBody>
        </p:sp>
      </p:grpSp>
      <p:grpSp>
        <p:nvGrpSpPr>
          <p:cNvPr id="70" name="组合 69"/>
          <p:cNvGrpSpPr/>
          <p:nvPr/>
        </p:nvGrpSpPr>
        <p:grpSpPr>
          <a:xfrm>
            <a:off x="5577236" y="3993954"/>
            <a:ext cx="447032" cy="447031"/>
            <a:chOff x="2246285" y="4230035"/>
            <a:chExt cx="525514" cy="525513"/>
          </a:xfrm>
          <a:solidFill>
            <a:srgbClr val="1A3F6C"/>
          </a:solidFill>
        </p:grpSpPr>
        <p:sp>
          <p:nvSpPr>
            <p:cNvPr id="71" name="椭圆 70"/>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黑体" panose="02010609060101010101" charset="-122"/>
                <a:ea typeface="黑体" panose="02010609060101010101" charset="-122"/>
              </a:endParaRPr>
            </a:p>
          </p:txBody>
        </p:sp>
        <p:sp>
          <p:nvSpPr>
            <p:cNvPr id="72" name="TextBox 71"/>
            <p:cNvSpPr txBox="1"/>
            <p:nvPr/>
          </p:nvSpPr>
          <p:spPr>
            <a:xfrm>
              <a:off x="2246285" y="4351468"/>
              <a:ext cx="525513" cy="289448"/>
            </a:xfrm>
            <a:prstGeom prst="rect">
              <a:avLst/>
            </a:prstGeom>
            <a:noFill/>
          </p:spPr>
          <p:txBody>
            <a:bodyPr wrap="square" lIns="0" tIns="0" rIns="0" bIns="0" rtlCol="0">
              <a:spAutoFit/>
            </a:bodyPr>
            <a:lstStyle/>
            <a:p>
              <a:pPr algn="ctr"/>
              <a:r>
                <a:rPr lang="en-US" altLang="zh-CN" sz="1600" b="1" dirty="0">
                  <a:solidFill>
                    <a:schemeClr val="bg1"/>
                  </a:solidFill>
                  <a:latin typeface="黑体" panose="02010609060101010101" charset="-122"/>
                  <a:ea typeface="黑体" panose="02010609060101010101" charset="-122"/>
                </a:rPr>
                <a:t>3</a:t>
              </a:r>
              <a:endParaRPr lang="en-US" altLang="zh-CN" sz="1600" b="1" dirty="0">
                <a:solidFill>
                  <a:schemeClr val="bg1"/>
                </a:solidFill>
                <a:latin typeface="黑体" panose="02010609060101010101" charset="-122"/>
                <a:ea typeface="黑体" panose="02010609060101010101" charset="-122"/>
              </a:endParaRPr>
            </a:p>
          </p:txBody>
        </p:sp>
      </p:grpSp>
      <p:grpSp>
        <p:nvGrpSpPr>
          <p:cNvPr id="73" name="组合 72"/>
          <p:cNvGrpSpPr/>
          <p:nvPr/>
        </p:nvGrpSpPr>
        <p:grpSpPr>
          <a:xfrm>
            <a:off x="3522599" y="3426320"/>
            <a:ext cx="447032" cy="447031"/>
            <a:chOff x="2246285" y="4230035"/>
            <a:chExt cx="525514" cy="525513"/>
          </a:xfrm>
          <a:solidFill>
            <a:srgbClr val="1A3F6C"/>
          </a:solidFill>
        </p:grpSpPr>
        <p:sp>
          <p:nvSpPr>
            <p:cNvPr id="74" name="椭圆 73"/>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黑体" panose="02010609060101010101" charset="-122"/>
                <a:ea typeface="黑体" panose="02010609060101010101" charset="-122"/>
              </a:endParaRPr>
            </a:p>
          </p:txBody>
        </p:sp>
        <p:sp>
          <p:nvSpPr>
            <p:cNvPr id="75" name="TextBox 74"/>
            <p:cNvSpPr txBox="1"/>
            <p:nvPr/>
          </p:nvSpPr>
          <p:spPr>
            <a:xfrm>
              <a:off x="2246285" y="4371106"/>
              <a:ext cx="525513" cy="289448"/>
            </a:xfrm>
            <a:prstGeom prst="rect">
              <a:avLst/>
            </a:prstGeom>
            <a:noFill/>
          </p:spPr>
          <p:txBody>
            <a:bodyPr wrap="square" lIns="0" tIns="0" rIns="0" bIns="0" rtlCol="0">
              <a:spAutoFit/>
            </a:bodyPr>
            <a:lstStyle/>
            <a:p>
              <a:pPr algn="ctr"/>
              <a:r>
                <a:rPr lang="en-US" altLang="zh-CN" sz="1600" b="1" dirty="0">
                  <a:solidFill>
                    <a:schemeClr val="bg1"/>
                  </a:solidFill>
                  <a:latin typeface="黑体" panose="02010609060101010101" charset="-122"/>
                  <a:ea typeface="黑体" panose="02010609060101010101" charset="-122"/>
                </a:rPr>
                <a:t>2</a:t>
              </a:r>
              <a:endParaRPr lang="en-US" altLang="zh-CN" sz="1600" b="1" dirty="0">
                <a:solidFill>
                  <a:schemeClr val="bg1"/>
                </a:solidFill>
                <a:latin typeface="黑体" panose="02010609060101010101" charset="-122"/>
                <a:ea typeface="黑体" panose="02010609060101010101" charset="-122"/>
              </a:endParaRPr>
            </a:p>
          </p:txBody>
        </p:sp>
      </p:grpSp>
      <p:grpSp>
        <p:nvGrpSpPr>
          <p:cNvPr id="76" name="组合 75"/>
          <p:cNvGrpSpPr/>
          <p:nvPr/>
        </p:nvGrpSpPr>
        <p:grpSpPr>
          <a:xfrm>
            <a:off x="7452320" y="2571750"/>
            <a:ext cx="447032" cy="447031"/>
            <a:chOff x="2246285" y="4230035"/>
            <a:chExt cx="525514" cy="525513"/>
          </a:xfrm>
          <a:solidFill>
            <a:srgbClr val="1A3F6C"/>
          </a:solidFill>
        </p:grpSpPr>
        <p:sp>
          <p:nvSpPr>
            <p:cNvPr id="77" name="椭圆 76"/>
            <p:cNvSpPr/>
            <p:nvPr/>
          </p:nvSpPr>
          <p:spPr>
            <a:xfrm>
              <a:off x="2246286" y="4230035"/>
              <a:ext cx="525513" cy="525513"/>
            </a:xfrm>
            <a:prstGeom prst="ellipse">
              <a:avLst/>
            </a:prstGeom>
            <a:grp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黑体" panose="02010609060101010101" charset="-122"/>
                <a:ea typeface="黑体" panose="02010609060101010101" charset="-122"/>
              </a:endParaRPr>
            </a:p>
          </p:txBody>
        </p:sp>
        <p:sp>
          <p:nvSpPr>
            <p:cNvPr id="78" name="TextBox 77"/>
            <p:cNvSpPr txBox="1"/>
            <p:nvPr/>
          </p:nvSpPr>
          <p:spPr>
            <a:xfrm>
              <a:off x="2246285" y="4380064"/>
              <a:ext cx="525513" cy="289448"/>
            </a:xfrm>
            <a:prstGeom prst="rect">
              <a:avLst/>
            </a:prstGeom>
            <a:noFill/>
          </p:spPr>
          <p:txBody>
            <a:bodyPr wrap="square" lIns="0" tIns="0" rIns="0" bIns="0" rtlCol="0">
              <a:spAutoFit/>
            </a:bodyPr>
            <a:lstStyle/>
            <a:p>
              <a:pPr algn="ctr"/>
              <a:r>
                <a:rPr lang="en-US" altLang="zh-CN" sz="1600" b="1" dirty="0">
                  <a:solidFill>
                    <a:schemeClr val="bg1"/>
                  </a:solidFill>
                  <a:latin typeface="黑体" panose="02010609060101010101" charset="-122"/>
                  <a:ea typeface="黑体" panose="02010609060101010101" charset="-122"/>
                </a:rPr>
                <a:t>4</a:t>
              </a:r>
              <a:endParaRPr lang="en-US" altLang="zh-CN" sz="1600" b="1" dirty="0">
                <a:solidFill>
                  <a:schemeClr val="bg1"/>
                </a:solidFill>
                <a:latin typeface="黑体" panose="02010609060101010101" charset="-122"/>
                <a:ea typeface="黑体" panose="02010609060101010101" charset="-122"/>
              </a:endParaRPr>
            </a:p>
          </p:txBody>
        </p:sp>
      </p:grpSp>
      <p:sp>
        <p:nvSpPr>
          <p:cNvPr id="79" name="椭圆 78"/>
          <p:cNvSpPr/>
          <p:nvPr/>
        </p:nvSpPr>
        <p:spPr>
          <a:xfrm>
            <a:off x="4349204" y="3297699"/>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80" name="椭圆 79"/>
          <p:cNvSpPr/>
          <p:nvPr/>
        </p:nvSpPr>
        <p:spPr>
          <a:xfrm>
            <a:off x="4087077" y="391484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81" name="椭圆 80"/>
          <p:cNvSpPr/>
          <p:nvPr/>
        </p:nvSpPr>
        <p:spPr>
          <a:xfrm>
            <a:off x="4224465" y="4498008"/>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82" name="椭圆 81"/>
          <p:cNvSpPr/>
          <p:nvPr/>
        </p:nvSpPr>
        <p:spPr>
          <a:xfrm>
            <a:off x="2765464" y="4258314"/>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83" name="椭圆 82"/>
          <p:cNvSpPr/>
          <p:nvPr/>
        </p:nvSpPr>
        <p:spPr>
          <a:xfrm>
            <a:off x="3341787" y="3799199"/>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84" name="椭圆 83"/>
          <p:cNvSpPr/>
          <p:nvPr/>
        </p:nvSpPr>
        <p:spPr>
          <a:xfrm>
            <a:off x="5954877" y="3288931"/>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85" name="椭圆 84"/>
          <p:cNvSpPr/>
          <p:nvPr/>
        </p:nvSpPr>
        <p:spPr>
          <a:xfrm>
            <a:off x="7360071" y="3209594"/>
            <a:ext cx="167224" cy="167224"/>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86" name="椭圆 85"/>
          <p:cNvSpPr/>
          <p:nvPr/>
        </p:nvSpPr>
        <p:spPr>
          <a:xfrm>
            <a:off x="6562548" y="3113850"/>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87" name="椭圆 86"/>
          <p:cNvSpPr/>
          <p:nvPr/>
        </p:nvSpPr>
        <p:spPr>
          <a:xfrm>
            <a:off x="5161319" y="2765899"/>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88" name="椭圆 87"/>
          <p:cNvSpPr/>
          <p:nvPr/>
        </p:nvSpPr>
        <p:spPr>
          <a:xfrm>
            <a:off x="8028384" y="2307255"/>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89" name="椭圆 88"/>
          <p:cNvSpPr/>
          <p:nvPr/>
        </p:nvSpPr>
        <p:spPr>
          <a:xfrm>
            <a:off x="8053009" y="1993016"/>
            <a:ext cx="152400" cy="152400"/>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90" name="椭圆 89"/>
          <p:cNvSpPr/>
          <p:nvPr/>
        </p:nvSpPr>
        <p:spPr>
          <a:xfrm>
            <a:off x="966178" y="4299942"/>
            <a:ext cx="166157" cy="16615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 name="TextBox 1"/>
          <p:cNvSpPr txBox="1"/>
          <p:nvPr/>
        </p:nvSpPr>
        <p:spPr>
          <a:xfrm>
            <a:off x="4040250" y="1863864"/>
            <a:ext cx="2225040" cy="706755"/>
          </a:xfrm>
          <a:prstGeom prst="rect">
            <a:avLst/>
          </a:prstGeom>
          <a:noFill/>
        </p:spPr>
        <p:txBody>
          <a:bodyPr wrap="none" rtlCol="0">
            <a:spAutoFit/>
          </a:bodyPr>
          <a:lstStyle/>
          <a:p>
            <a:r>
              <a:rPr lang="zh-CN" altLang="en-US" sz="4000" b="1" dirty="0">
                <a:latin typeface="黑体" panose="02010609060101010101" charset="-122"/>
                <a:ea typeface="黑体" panose="02010609060101010101" charset="-122"/>
              </a:rPr>
              <a:t>技术路线</a:t>
            </a:r>
            <a:endParaRPr lang="zh-CN" altLang="en-US" sz="4000" b="1" dirty="0">
              <a:latin typeface="黑体" panose="02010609060101010101" charset="-122"/>
              <a:ea typeface="黑体" panose="02010609060101010101" charset="-122"/>
            </a:endParaRPr>
          </a:p>
        </p:txBody>
      </p:sp>
      <p:sp>
        <p:nvSpPr>
          <p:cNvPr id="3" name="TextBox 2"/>
          <p:cNvSpPr txBox="1"/>
          <p:nvPr/>
        </p:nvSpPr>
        <p:spPr>
          <a:xfrm>
            <a:off x="2394866" y="2896649"/>
            <a:ext cx="1241030" cy="307340"/>
          </a:xfrm>
          <a:prstGeom prst="rect">
            <a:avLst/>
          </a:prstGeom>
          <a:noFill/>
        </p:spPr>
        <p:txBody>
          <a:bodyPr wrap="square" lIns="0" tIns="0" rIns="0" bIns="0" rtlCol="0">
            <a:spAutoFit/>
          </a:bodyPr>
          <a:lstStyle/>
          <a:p>
            <a:r>
              <a:rPr lang="zh-CN" altLang="en-US" sz="2000" dirty="0">
                <a:solidFill>
                  <a:schemeClr val="bg1"/>
                </a:solidFill>
                <a:latin typeface="黑体" panose="02010609060101010101" charset="-122"/>
                <a:ea typeface="黑体" panose="02010609060101010101" charset="-122"/>
              </a:rPr>
              <a:t>第</a:t>
            </a:r>
            <a:r>
              <a:rPr lang="en-US" altLang="zh-CN" sz="2000" dirty="0">
                <a:solidFill>
                  <a:schemeClr val="bg1"/>
                </a:solidFill>
                <a:latin typeface="黑体" panose="02010609060101010101" charset="-122"/>
                <a:ea typeface="黑体" panose="02010609060101010101" charset="-122"/>
              </a:rPr>
              <a:t>5</a:t>
            </a:r>
            <a:r>
              <a:rPr lang="zh-CN" altLang="en-US" sz="2000" dirty="0">
                <a:solidFill>
                  <a:schemeClr val="bg1"/>
                </a:solidFill>
                <a:latin typeface="黑体" panose="02010609060101010101" charset="-122"/>
                <a:ea typeface="黑体" panose="02010609060101010101" charset="-122"/>
              </a:rPr>
              <a:t>部分</a:t>
            </a:r>
            <a:endParaRPr lang="zh-CN" altLang="en-US" sz="2000" dirty="0">
              <a:solidFill>
                <a:schemeClr val="bg1"/>
              </a:solidFill>
              <a:latin typeface="黑体" panose="02010609060101010101" charset="-122"/>
              <a:ea typeface="黑体" panose="02010609060101010101" charset="-122"/>
            </a:endParaRPr>
          </a:p>
        </p:txBody>
      </p:sp>
      <p:grpSp>
        <p:nvGrpSpPr>
          <p:cNvPr id="33" name="组合 3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黑体" panose="02010609060101010101" charset="-122"/>
                <a:ea typeface="黑体" panose="02010609060101010101"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nvSpPr>
        <p:spPr>
          <a:xfrm>
            <a:off x="908957" y="206330"/>
            <a:ext cx="1351280" cy="39878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技术路线</a:t>
            </a:r>
            <a:endParaRPr lang="zh-CN" altLang="en-US" sz="2000" spc="300" dirty="0">
              <a:latin typeface="黑体" panose="02010609060101010101" charset="-122"/>
              <a:ea typeface="黑体" panose="02010609060101010101" charset="-122"/>
            </a:endParaRPr>
          </a:p>
        </p:txBody>
      </p:sp>
      <p:sp>
        <p:nvSpPr>
          <p:cNvPr id="8" name="矩形 7"/>
          <p:cNvSpPr/>
          <p:nvPr/>
        </p:nvSpPr>
        <p:spPr>
          <a:xfrm>
            <a:off x="355282" y="680127"/>
            <a:ext cx="8433435" cy="4431030"/>
          </a:xfrm>
          <a:prstGeom prst="rect">
            <a:avLst/>
          </a:prstGeom>
          <a:solidFill>
            <a:schemeClr val="accent3">
              <a:lumMod val="40000"/>
              <a:lumOff val="60000"/>
            </a:schemeClr>
          </a:solid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zh-CN" altLang="en-US" sz="1400" b="1" kern="100" dirty="0">
                <a:latin typeface="Calibri" panose="020F0502020204030204" charset="0"/>
                <a:cs typeface="Times New Roman" panose="02020603050405020304" pitchFamily="18" charset="0"/>
              </a:rPr>
              <a:t>系统框图</a:t>
            </a:r>
            <a:endParaRPr lang="zh-CN" altLang="en-US" sz="1400" b="1" kern="100" dirty="0">
              <a:latin typeface="Calibri" panose="020F050202020403020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zh-CN" altLang="en-US" sz="1400" kern="100" dirty="0">
              <a:latin typeface="Calibri" panose="020F050202020403020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zh-CN" altLang="en-US" sz="1400" kern="100" dirty="0">
              <a:latin typeface="Calibri" panose="020F0502020204030204" charset="0"/>
              <a:cs typeface="Times New Roman" panose="02020603050405020304" pitchFamily="18" charset="0"/>
            </a:endParaRPr>
          </a:p>
          <a:p>
            <a:pPr marR="0" lvl="0" algn="just">
              <a:lnSpc>
                <a:spcPct val="150000"/>
              </a:lnSpc>
              <a:spcBef>
                <a:spcPts val="0"/>
              </a:spcBef>
              <a:spcAft>
                <a:spcPts val="0"/>
              </a:spcAft>
            </a:pPr>
            <a:endParaRPr lang="zh-CN" altLang="en-US" sz="1400" kern="100" dirty="0">
              <a:latin typeface="Calibri" panose="020F050202020403020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zh-CN" altLang="en-US" sz="1400" kern="100" dirty="0">
              <a:latin typeface="Calibri" panose="020F050202020403020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zh-CN" altLang="en-US" sz="1400" kern="100" dirty="0">
              <a:latin typeface="Calibri" panose="020F050202020403020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zh-CN" altLang="en-US" sz="1400" kern="100" dirty="0">
              <a:latin typeface="Calibri" panose="020F050202020403020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endParaRPr lang="zh-CN" altLang="en-US" sz="1400" kern="100" dirty="0">
              <a:latin typeface="Calibri" panose="020F0502020204030204" charset="0"/>
              <a:cs typeface="Times New Roman" panose="02020603050405020304" pitchFamily="18" charset="0"/>
            </a:endParaRPr>
          </a:p>
          <a:p>
            <a:pPr marR="0" lvl="0" algn="just">
              <a:lnSpc>
                <a:spcPct val="150000"/>
              </a:lnSpc>
              <a:spcBef>
                <a:spcPts val="0"/>
              </a:spcBef>
              <a:spcAft>
                <a:spcPts val="0"/>
              </a:spcAft>
            </a:pPr>
            <a:endParaRPr lang="zh-CN" altLang="en-US" sz="1400" kern="100" dirty="0">
              <a:latin typeface="Calibri" panose="020F050202020403020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zh-CN" altLang="en-US" sz="1400" b="1" kern="100" dirty="0">
                <a:latin typeface="Calibri" panose="020F0502020204030204" charset="0"/>
                <a:cs typeface="Times New Roman" panose="02020603050405020304" pitchFamily="18" charset="0"/>
              </a:rPr>
              <a:t>软件模型</a:t>
            </a:r>
            <a:endParaRPr lang="zh-CN" altLang="en-US" sz="1400" b="1" kern="100" dirty="0">
              <a:latin typeface="Calibri" panose="020F0502020204030204" charset="0"/>
              <a:cs typeface="Times New Roman" panose="02020603050405020304" pitchFamily="18" charset="0"/>
            </a:endParaRPr>
          </a:p>
          <a:p>
            <a:pPr marR="0" lvl="0" indent="0" algn="just">
              <a:lnSpc>
                <a:spcPct val="150000"/>
              </a:lnSpc>
              <a:spcBef>
                <a:spcPts val="0"/>
              </a:spcBef>
              <a:spcAft>
                <a:spcPts val="0"/>
              </a:spcAft>
              <a:buFont typeface="Wingdings" panose="05000000000000000000" pitchFamily="2" charset="2"/>
              <a:buNone/>
            </a:pPr>
            <a:r>
              <a:rPr lang="zh-CN" altLang="en-US" sz="1400" kern="100" dirty="0">
                <a:latin typeface="Calibri" panose="020F0502020204030204" charset="0"/>
                <a:cs typeface="Times New Roman" panose="02020603050405020304" pitchFamily="18" charset="0"/>
              </a:rPr>
              <a:t>        </a:t>
            </a:r>
            <a:r>
              <a:rPr lang="zh-CN" altLang="en-US" sz="1600" kern="100" dirty="0">
                <a:latin typeface="Calibri" panose="020F0502020204030204" charset="0"/>
                <a:cs typeface="Times New Roman" panose="02020603050405020304" pitchFamily="18" charset="0"/>
              </a:rPr>
              <a:t> </a:t>
            </a:r>
            <a:r>
              <a:rPr lang="zh-CN" altLang="en-US" sz="1600" kern="100" dirty="0">
                <a:latin typeface="隶书" panose="02010509060101010101" charset="-122"/>
                <a:ea typeface="隶书" panose="02010509060101010101" charset="-122"/>
                <a:cs typeface="隶书" panose="02010509060101010101" charset="-122"/>
              </a:rPr>
              <a:t>由于软件产品需要不断修改完善，各个功能较为独立，因此决定采用</a:t>
            </a:r>
            <a:r>
              <a:rPr lang="zh-CN" altLang="en-US" sz="1600" kern="100" dirty="0">
                <a:solidFill>
                  <a:schemeClr val="tx1"/>
                </a:solidFill>
                <a:latin typeface="隶书" panose="02010509060101010101" charset="-122"/>
                <a:ea typeface="隶书" panose="02010509060101010101" charset="-122"/>
                <a:cs typeface="隶书" panose="02010509060101010101" charset="-122"/>
              </a:rPr>
              <a:t>增量过程模型结合RUP（统一软件开发过程）</a:t>
            </a:r>
            <a:r>
              <a:rPr lang="zh-CN" altLang="en-US" sz="1600" kern="100" dirty="0">
                <a:latin typeface="隶书" panose="02010509060101010101" charset="-122"/>
                <a:ea typeface="隶书" panose="02010509060101010101" charset="-122"/>
                <a:cs typeface="隶书" panose="02010509060101010101" charset="-122"/>
              </a:rPr>
              <a:t>，先设计初始版本满足用户基本需求，再不断增添完善需求，逐步逼近最终结果。并把本产品按功能划分为一系列模块。</a:t>
            </a:r>
            <a:endParaRPr lang="zh-CN" altLang="en-US" sz="1600" kern="100" dirty="0">
              <a:latin typeface="隶书" panose="02010509060101010101" charset="-122"/>
              <a:ea typeface="隶书" panose="02010509060101010101" charset="-122"/>
              <a:cs typeface="隶书" panose="02010509060101010101" charset="-122"/>
            </a:endParaRPr>
          </a:p>
        </p:txBody>
      </p:sp>
      <p:grpSp>
        <p:nvGrpSpPr>
          <p:cNvPr id="3" name="组合 2"/>
          <p:cNvGrpSpPr/>
          <p:nvPr/>
        </p:nvGrpSpPr>
        <p:grpSpPr>
          <a:xfrm>
            <a:off x="490365" y="1237196"/>
            <a:ext cx="8138378" cy="2174787"/>
            <a:chOff x="465268" y="551396"/>
            <a:chExt cx="8138378" cy="2174787"/>
          </a:xfrm>
        </p:grpSpPr>
        <p:grpSp>
          <p:nvGrpSpPr>
            <p:cNvPr id="4" name="组合 3"/>
            <p:cNvGrpSpPr/>
            <p:nvPr/>
          </p:nvGrpSpPr>
          <p:grpSpPr>
            <a:xfrm>
              <a:off x="1112602" y="551396"/>
              <a:ext cx="1069031" cy="444500"/>
              <a:chOff x="6284268" y="1543050"/>
              <a:chExt cx="1069031" cy="444500"/>
            </a:xfrm>
          </p:grpSpPr>
          <p:sp>
            <p:nvSpPr>
              <p:cNvPr id="48" name="矩形 47"/>
              <p:cNvSpPr/>
              <p:nvPr/>
            </p:nvSpPr>
            <p:spPr>
              <a:xfrm>
                <a:off x="6284268" y="1543050"/>
                <a:ext cx="1069031" cy="4445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6420972" y="1580634"/>
                <a:ext cx="876300" cy="369332"/>
              </a:xfrm>
              <a:prstGeom prst="rect">
                <a:avLst/>
              </a:prstGeom>
              <a:noFill/>
            </p:spPr>
            <p:txBody>
              <a:bodyPr wrap="square" rtlCol="0">
                <a:spAutoFit/>
              </a:bodyPr>
              <a:lstStyle/>
              <a:p>
                <a:r>
                  <a:rPr lang="zh-CN" altLang="en-US"/>
                  <a:t>用户</a:t>
                </a:r>
                <a:r>
                  <a:rPr lang="en-US" altLang="zh-CN"/>
                  <a:t>1</a:t>
                </a:r>
                <a:endParaRPr lang="zh-CN" altLang="en-US"/>
              </a:p>
            </p:txBody>
          </p:sp>
        </p:grpSp>
        <p:grpSp>
          <p:nvGrpSpPr>
            <p:cNvPr id="9" name="组合 8"/>
            <p:cNvGrpSpPr/>
            <p:nvPr/>
          </p:nvGrpSpPr>
          <p:grpSpPr>
            <a:xfrm>
              <a:off x="3053332" y="554906"/>
              <a:ext cx="1069031" cy="444500"/>
              <a:chOff x="6284268" y="1543050"/>
              <a:chExt cx="1069031" cy="444500"/>
            </a:xfrm>
          </p:grpSpPr>
          <p:sp>
            <p:nvSpPr>
              <p:cNvPr id="46" name="矩形 45"/>
              <p:cNvSpPr/>
              <p:nvPr/>
            </p:nvSpPr>
            <p:spPr>
              <a:xfrm>
                <a:off x="6284268" y="1543050"/>
                <a:ext cx="1069031" cy="4445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6420972" y="1580634"/>
                <a:ext cx="876300" cy="369332"/>
              </a:xfrm>
              <a:prstGeom prst="rect">
                <a:avLst/>
              </a:prstGeom>
              <a:noFill/>
            </p:spPr>
            <p:txBody>
              <a:bodyPr wrap="square" rtlCol="0">
                <a:spAutoFit/>
              </a:bodyPr>
              <a:lstStyle/>
              <a:p>
                <a:r>
                  <a:rPr lang="zh-CN" altLang="en-US"/>
                  <a:t>用户</a:t>
                </a:r>
                <a:r>
                  <a:rPr lang="en-US" altLang="zh-CN"/>
                  <a:t>2</a:t>
                </a:r>
                <a:endParaRPr lang="zh-CN" altLang="en-US"/>
              </a:p>
            </p:txBody>
          </p:sp>
        </p:grpSp>
        <p:grpSp>
          <p:nvGrpSpPr>
            <p:cNvPr id="10" name="组合 9"/>
            <p:cNvGrpSpPr/>
            <p:nvPr/>
          </p:nvGrpSpPr>
          <p:grpSpPr>
            <a:xfrm>
              <a:off x="7207126" y="551396"/>
              <a:ext cx="1069031" cy="444500"/>
              <a:chOff x="6284268" y="1543050"/>
              <a:chExt cx="1069031" cy="444500"/>
            </a:xfrm>
          </p:grpSpPr>
          <p:sp>
            <p:nvSpPr>
              <p:cNvPr id="44" name="矩形 43"/>
              <p:cNvSpPr/>
              <p:nvPr/>
            </p:nvSpPr>
            <p:spPr>
              <a:xfrm>
                <a:off x="6284268" y="1543050"/>
                <a:ext cx="1069031" cy="4445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6420972" y="1580634"/>
                <a:ext cx="876300" cy="369332"/>
              </a:xfrm>
              <a:prstGeom prst="rect">
                <a:avLst/>
              </a:prstGeom>
              <a:noFill/>
            </p:spPr>
            <p:txBody>
              <a:bodyPr wrap="square" rtlCol="0">
                <a:spAutoFit/>
              </a:bodyPr>
              <a:lstStyle/>
              <a:p>
                <a:r>
                  <a:rPr lang="zh-CN" altLang="en-US"/>
                  <a:t>用户</a:t>
                </a:r>
                <a:r>
                  <a:rPr lang="en-US" altLang="zh-CN"/>
                  <a:t>4</a:t>
                </a:r>
                <a:endParaRPr lang="zh-CN" altLang="en-US"/>
              </a:p>
            </p:txBody>
          </p:sp>
        </p:grpSp>
        <p:grpSp>
          <p:nvGrpSpPr>
            <p:cNvPr id="11" name="组合 10"/>
            <p:cNvGrpSpPr/>
            <p:nvPr/>
          </p:nvGrpSpPr>
          <p:grpSpPr>
            <a:xfrm>
              <a:off x="5156743" y="551396"/>
              <a:ext cx="1069031" cy="444500"/>
              <a:chOff x="6284268" y="1543050"/>
              <a:chExt cx="1069031" cy="444500"/>
            </a:xfrm>
          </p:grpSpPr>
          <p:sp>
            <p:nvSpPr>
              <p:cNvPr id="42" name="矩形 41"/>
              <p:cNvSpPr/>
              <p:nvPr/>
            </p:nvSpPr>
            <p:spPr>
              <a:xfrm>
                <a:off x="6284268" y="1543050"/>
                <a:ext cx="1069031" cy="4445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6420972" y="1580634"/>
                <a:ext cx="876300" cy="369332"/>
              </a:xfrm>
              <a:prstGeom prst="rect">
                <a:avLst/>
              </a:prstGeom>
              <a:noFill/>
            </p:spPr>
            <p:txBody>
              <a:bodyPr wrap="square" rtlCol="0">
                <a:spAutoFit/>
              </a:bodyPr>
              <a:lstStyle/>
              <a:p>
                <a:r>
                  <a:rPr lang="zh-CN" altLang="en-US"/>
                  <a:t>用户</a:t>
                </a:r>
                <a:r>
                  <a:rPr lang="en-US" altLang="zh-CN"/>
                  <a:t>3</a:t>
                </a:r>
                <a:endParaRPr lang="zh-CN" altLang="en-US"/>
              </a:p>
            </p:txBody>
          </p:sp>
        </p:grpSp>
        <p:sp>
          <p:nvSpPr>
            <p:cNvPr id="12" name="矩形 11"/>
            <p:cNvSpPr/>
            <p:nvPr/>
          </p:nvSpPr>
          <p:spPr>
            <a:xfrm>
              <a:off x="656663" y="1444490"/>
              <a:ext cx="1995200" cy="12786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65268" y="1444490"/>
              <a:ext cx="1995200" cy="369332"/>
            </a:xfrm>
            <a:prstGeom prst="rect">
              <a:avLst/>
            </a:prstGeom>
            <a:noFill/>
          </p:spPr>
          <p:txBody>
            <a:bodyPr wrap="square" rtlCol="0">
              <a:spAutoFit/>
            </a:bodyPr>
            <a:lstStyle/>
            <a:p>
              <a:r>
                <a:rPr lang="zh-CN" altLang="en-US"/>
                <a:t>           </a:t>
              </a:r>
              <a:r>
                <a:rPr lang="zh-CN" altLang="en-US" sz="1400"/>
                <a:t>图像处理模块</a:t>
              </a:r>
              <a:endParaRPr lang="zh-CN" altLang="en-US" sz="1400"/>
            </a:p>
          </p:txBody>
        </p:sp>
        <p:grpSp>
          <p:nvGrpSpPr>
            <p:cNvPr id="14" name="组合 13"/>
            <p:cNvGrpSpPr/>
            <p:nvPr/>
          </p:nvGrpSpPr>
          <p:grpSpPr>
            <a:xfrm>
              <a:off x="656662" y="1836110"/>
              <a:ext cx="1995200" cy="444500"/>
              <a:chOff x="6284268" y="1543050"/>
              <a:chExt cx="1069031" cy="444500"/>
            </a:xfrm>
            <a:solidFill>
              <a:schemeClr val="tx2">
                <a:lumMod val="20000"/>
                <a:lumOff val="80000"/>
              </a:schemeClr>
            </a:solidFill>
          </p:grpSpPr>
          <p:sp>
            <p:nvSpPr>
              <p:cNvPr id="40" name="矩形 39"/>
              <p:cNvSpPr/>
              <p:nvPr/>
            </p:nvSpPr>
            <p:spPr>
              <a:xfrm>
                <a:off x="6284268" y="1543050"/>
                <a:ext cx="1069031" cy="4445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318691" y="1580552"/>
                <a:ext cx="992530" cy="307777"/>
              </a:xfrm>
              <a:prstGeom prst="rect">
                <a:avLst/>
              </a:prstGeom>
              <a:grpFill/>
            </p:spPr>
            <p:txBody>
              <a:bodyPr wrap="square" rtlCol="0">
                <a:spAutoFit/>
              </a:bodyPr>
              <a:lstStyle/>
              <a:p>
                <a:r>
                  <a:rPr lang="zh-CN" altLang="en-US" sz="1400"/>
                  <a:t> 普通图像转鱼眼图像</a:t>
                </a:r>
                <a:endParaRPr lang="zh-CN" altLang="en-US" sz="1400"/>
              </a:p>
            </p:txBody>
          </p:sp>
        </p:grpSp>
        <p:grpSp>
          <p:nvGrpSpPr>
            <p:cNvPr id="15" name="组合 14"/>
            <p:cNvGrpSpPr/>
            <p:nvPr/>
          </p:nvGrpSpPr>
          <p:grpSpPr>
            <a:xfrm>
              <a:off x="656664" y="2278626"/>
              <a:ext cx="1995200" cy="444500"/>
              <a:chOff x="6285777" y="1422916"/>
              <a:chExt cx="1069031" cy="444500"/>
            </a:xfrm>
            <a:solidFill>
              <a:schemeClr val="tx2">
                <a:lumMod val="20000"/>
                <a:lumOff val="80000"/>
              </a:schemeClr>
            </a:solidFill>
          </p:grpSpPr>
          <p:sp>
            <p:nvSpPr>
              <p:cNvPr id="38" name="矩形 37"/>
              <p:cNvSpPr/>
              <p:nvPr/>
            </p:nvSpPr>
            <p:spPr>
              <a:xfrm>
                <a:off x="6285777" y="1422916"/>
                <a:ext cx="1069031" cy="4445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6449660" y="1459121"/>
                <a:ext cx="876300" cy="307777"/>
              </a:xfrm>
              <a:prstGeom prst="rect">
                <a:avLst/>
              </a:prstGeom>
              <a:grpFill/>
            </p:spPr>
            <p:txBody>
              <a:bodyPr wrap="square" rtlCol="0">
                <a:spAutoFit/>
              </a:bodyPr>
              <a:lstStyle/>
              <a:p>
                <a:r>
                  <a:rPr lang="zh-CN" altLang="en-US" sz="1400"/>
                  <a:t>多张图像拼接</a:t>
                </a:r>
                <a:endParaRPr lang="zh-CN" altLang="en-US" sz="1400"/>
              </a:p>
            </p:txBody>
          </p:sp>
        </p:grpSp>
        <p:sp>
          <p:nvSpPr>
            <p:cNvPr id="16" name="矩形 15"/>
            <p:cNvSpPr/>
            <p:nvPr/>
          </p:nvSpPr>
          <p:spPr>
            <a:xfrm>
              <a:off x="2721391" y="1447547"/>
              <a:ext cx="1902126" cy="12786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689251" y="1495406"/>
              <a:ext cx="1797195" cy="307777"/>
            </a:xfrm>
            <a:prstGeom prst="rect">
              <a:avLst/>
            </a:prstGeom>
            <a:noFill/>
          </p:spPr>
          <p:txBody>
            <a:bodyPr wrap="square" rtlCol="0">
              <a:spAutoFit/>
            </a:bodyPr>
            <a:lstStyle/>
            <a:p>
              <a:r>
                <a:rPr lang="zh-CN" altLang="en-US" sz="1400"/>
                <a:t>传感器数据采集模块</a:t>
              </a:r>
              <a:endParaRPr lang="zh-CN" altLang="en-US" sz="1400"/>
            </a:p>
          </p:txBody>
        </p:sp>
        <p:grpSp>
          <p:nvGrpSpPr>
            <p:cNvPr id="18" name="组合 17"/>
            <p:cNvGrpSpPr/>
            <p:nvPr/>
          </p:nvGrpSpPr>
          <p:grpSpPr>
            <a:xfrm>
              <a:off x="2721391" y="1833961"/>
              <a:ext cx="1902125" cy="444500"/>
              <a:chOff x="6284268" y="1543050"/>
              <a:chExt cx="1069031" cy="444500"/>
            </a:xfrm>
            <a:solidFill>
              <a:schemeClr val="tx2">
                <a:lumMod val="20000"/>
                <a:lumOff val="80000"/>
              </a:schemeClr>
            </a:solidFill>
          </p:grpSpPr>
          <p:sp>
            <p:nvSpPr>
              <p:cNvPr id="36" name="矩形 35"/>
              <p:cNvSpPr/>
              <p:nvPr/>
            </p:nvSpPr>
            <p:spPr>
              <a:xfrm>
                <a:off x="6284268" y="1543050"/>
                <a:ext cx="1069031" cy="4445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306940" y="1580634"/>
                <a:ext cx="1026444" cy="307777"/>
              </a:xfrm>
              <a:prstGeom prst="rect">
                <a:avLst/>
              </a:prstGeom>
              <a:grpFill/>
            </p:spPr>
            <p:txBody>
              <a:bodyPr wrap="square" rtlCol="0">
                <a:spAutoFit/>
              </a:bodyPr>
              <a:lstStyle/>
              <a:p>
                <a:r>
                  <a:rPr lang="zh-CN" altLang="en-US" sz="1400"/>
                  <a:t>全景传感器数据获取</a:t>
                </a:r>
                <a:endParaRPr lang="zh-CN" altLang="en-US" sz="1400"/>
              </a:p>
            </p:txBody>
          </p:sp>
        </p:grpSp>
        <p:grpSp>
          <p:nvGrpSpPr>
            <p:cNvPr id="19" name="组合 18"/>
            <p:cNvGrpSpPr/>
            <p:nvPr/>
          </p:nvGrpSpPr>
          <p:grpSpPr>
            <a:xfrm>
              <a:off x="2721392" y="2274768"/>
              <a:ext cx="1902125" cy="444500"/>
              <a:chOff x="6285777" y="1422916"/>
              <a:chExt cx="1069031" cy="444500"/>
            </a:xfrm>
            <a:solidFill>
              <a:schemeClr val="tx2">
                <a:lumMod val="20000"/>
                <a:lumOff val="80000"/>
              </a:schemeClr>
            </a:solidFill>
          </p:grpSpPr>
          <p:sp>
            <p:nvSpPr>
              <p:cNvPr id="34" name="矩形 33"/>
              <p:cNvSpPr/>
              <p:nvPr/>
            </p:nvSpPr>
            <p:spPr>
              <a:xfrm>
                <a:off x="6285777" y="1422916"/>
                <a:ext cx="1069031" cy="4445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6308449" y="1459121"/>
                <a:ext cx="1017512" cy="307777"/>
              </a:xfrm>
              <a:prstGeom prst="rect">
                <a:avLst/>
              </a:prstGeom>
              <a:grpFill/>
            </p:spPr>
            <p:txBody>
              <a:bodyPr wrap="square" rtlCol="0">
                <a:spAutoFit/>
              </a:bodyPr>
              <a:lstStyle/>
              <a:p>
                <a:r>
                  <a:rPr lang="zh-CN" altLang="en-US" sz="1400"/>
                  <a:t>标准传感器数据获取</a:t>
                </a:r>
                <a:endParaRPr lang="zh-CN" altLang="en-US" sz="1400"/>
              </a:p>
            </p:txBody>
          </p:sp>
        </p:grpSp>
        <p:sp>
          <p:nvSpPr>
            <p:cNvPr id="20" name="矩形 19"/>
            <p:cNvSpPr/>
            <p:nvPr/>
          </p:nvSpPr>
          <p:spPr>
            <a:xfrm>
              <a:off x="6879640" y="1444490"/>
              <a:ext cx="1724006" cy="8196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006665" y="1444491"/>
              <a:ext cx="1506627" cy="369332"/>
            </a:xfrm>
            <a:prstGeom prst="rect">
              <a:avLst/>
            </a:prstGeom>
            <a:noFill/>
          </p:spPr>
          <p:txBody>
            <a:bodyPr wrap="square" rtlCol="0">
              <a:spAutoFit/>
            </a:bodyPr>
            <a:lstStyle/>
            <a:p>
              <a:r>
                <a:rPr lang="zh-CN" altLang="en-US"/>
                <a:t>  </a:t>
              </a:r>
              <a:r>
                <a:rPr lang="zh-CN" altLang="en-US" sz="1400"/>
                <a:t>虚拟仿真模块</a:t>
              </a:r>
              <a:endParaRPr lang="zh-CN" altLang="en-US" sz="1400"/>
            </a:p>
          </p:txBody>
        </p:sp>
        <p:grpSp>
          <p:nvGrpSpPr>
            <p:cNvPr id="22" name="组合 21"/>
            <p:cNvGrpSpPr/>
            <p:nvPr/>
          </p:nvGrpSpPr>
          <p:grpSpPr>
            <a:xfrm>
              <a:off x="6879640" y="1813823"/>
              <a:ext cx="1724005" cy="460946"/>
              <a:chOff x="6284268" y="1543050"/>
              <a:chExt cx="1069031" cy="444500"/>
            </a:xfrm>
            <a:solidFill>
              <a:schemeClr val="tx2">
                <a:lumMod val="20000"/>
                <a:lumOff val="80000"/>
              </a:schemeClr>
            </a:solidFill>
          </p:grpSpPr>
          <p:sp>
            <p:nvSpPr>
              <p:cNvPr id="32" name="矩形 31"/>
              <p:cNvSpPr/>
              <p:nvPr/>
            </p:nvSpPr>
            <p:spPr>
              <a:xfrm>
                <a:off x="6284268" y="1543050"/>
                <a:ext cx="1069031" cy="4445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303152" y="1574200"/>
                <a:ext cx="1031262" cy="295762"/>
              </a:xfrm>
              <a:prstGeom prst="rect">
                <a:avLst/>
              </a:prstGeom>
              <a:grpFill/>
            </p:spPr>
            <p:txBody>
              <a:bodyPr wrap="square" rtlCol="0">
                <a:spAutoFit/>
              </a:bodyPr>
              <a:lstStyle/>
              <a:p>
                <a:r>
                  <a:rPr lang="en-US" altLang="zh-CN" sz="1400"/>
                  <a:t>     </a:t>
                </a:r>
                <a:r>
                  <a:rPr lang="zh-CN" altLang="en-US" sz="1400"/>
                  <a:t>驾驶仿真体验</a:t>
                </a:r>
                <a:endParaRPr lang="zh-CN" altLang="en-US" sz="1400"/>
              </a:p>
            </p:txBody>
          </p:sp>
        </p:grpSp>
        <p:sp>
          <p:nvSpPr>
            <p:cNvPr id="23" name="矩形 22"/>
            <p:cNvSpPr/>
            <p:nvPr/>
          </p:nvSpPr>
          <p:spPr>
            <a:xfrm>
              <a:off x="4678433" y="1444491"/>
              <a:ext cx="2120939" cy="8302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726383" y="1519659"/>
              <a:ext cx="1929752" cy="307777"/>
            </a:xfrm>
            <a:prstGeom prst="rect">
              <a:avLst/>
            </a:prstGeom>
            <a:noFill/>
          </p:spPr>
          <p:txBody>
            <a:bodyPr wrap="square" rtlCol="0">
              <a:spAutoFit/>
            </a:bodyPr>
            <a:lstStyle/>
            <a:p>
              <a:r>
                <a:rPr lang="zh-CN" altLang="en-US" sz="1400"/>
                <a:t>    图像</a:t>
              </a:r>
              <a:r>
                <a:rPr lang="en-US" altLang="zh-CN" sz="1400"/>
                <a:t>/</a:t>
              </a:r>
              <a:r>
                <a:rPr lang="zh-CN" altLang="en-US" sz="1400"/>
                <a:t>视频处理模块</a:t>
              </a:r>
              <a:endParaRPr lang="zh-CN" altLang="en-US" sz="1400"/>
            </a:p>
          </p:txBody>
        </p:sp>
        <p:grpSp>
          <p:nvGrpSpPr>
            <p:cNvPr id="25" name="组合 24"/>
            <p:cNvGrpSpPr/>
            <p:nvPr/>
          </p:nvGrpSpPr>
          <p:grpSpPr>
            <a:xfrm>
              <a:off x="4678434" y="1838107"/>
              <a:ext cx="2120938" cy="436661"/>
              <a:chOff x="6288207" y="1553913"/>
              <a:chExt cx="1069031" cy="444500"/>
            </a:xfrm>
            <a:solidFill>
              <a:schemeClr val="tx2">
                <a:lumMod val="20000"/>
                <a:lumOff val="80000"/>
              </a:schemeClr>
            </a:solidFill>
          </p:grpSpPr>
          <p:sp>
            <p:nvSpPr>
              <p:cNvPr id="30" name="矩形 29"/>
              <p:cNvSpPr/>
              <p:nvPr/>
            </p:nvSpPr>
            <p:spPr>
              <a:xfrm>
                <a:off x="6288207" y="1553913"/>
                <a:ext cx="1069031" cy="4445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295571" y="1589504"/>
                <a:ext cx="1030406" cy="313302"/>
              </a:xfrm>
              <a:prstGeom prst="rect">
                <a:avLst/>
              </a:prstGeom>
              <a:grpFill/>
            </p:spPr>
            <p:txBody>
              <a:bodyPr wrap="square" rtlCol="0">
                <a:spAutoFit/>
              </a:bodyPr>
              <a:lstStyle/>
              <a:p>
                <a:r>
                  <a:rPr lang="zh-CN" altLang="en-US" sz="1400"/>
                  <a:t>上传图像</a:t>
                </a:r>
                <a:r>
                  <a:rPr lang="en-US" altLang="zh-CN" sz="1400"/>
                  <a:t>/</a:t>
                </a:r>
                <a:r>
                  <a:rPr lang="zh-CN" altLang="en-US" sz="1400"/>
                  <a:t>视频分割处理</a:t>
                </a:r>
                <a:endParaRPr lang="zh-CN" altLang="en-US" sz="1400"/>
              </a:p>
            </p:txBody>
          </p:sp>
        </p:grpSp>
        <p:sp>
          <p:nvSpPr>
            <p:cNvPr id="26" name="箭头: 下 25"/>
            <p:cNvSpPr/>
            <p:nvPr/>
          </p:nvSpPr>
          <p:spPr>
            <a:xfrm>
              <a:off x="1545218" y="1009208"/>
              <a:ext cx="277032" cy="3916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p:cNvSpPr/>
            <p:nvPr/>
          </p:nvSpPr>
          <p:spPr>
            <a:xfrm>
              <a:off x="3489670" y="1023821"/>
              <a:ext cx="277032" cy="3916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p:cNvSpPr/>
            <p:nvPr/>
          </p:nvSpPr>
          <p:spPr>
            <a:xfrm>
              <a:off x="5552742" y="995213"/>
              <a:ext cx="277032" cy="3916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p:cNvSpPr/>
            <p:nvPr/>
          </p:nvSpPr>
          <p:spPr>
            <a:xfrm>
              <a:off x="7621462" y="1020567"/>
              <a:ext cx="277032" cy="3916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custDataLst>
              <p:tags r:id="rId1"/>
            </p:custDataLst>
          </p:nvPr>
        </p:nvSpPr>
        <p:spPr>
          <a:xfrm>
            <a:off x="6029151" y="3491829"/>
            <a:ext cx="878323" cy="46568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ln w="0"/>
              <a:solidFill>
                <a:schemeClr val="tx1"/>
              </a:solidFill>
              <a:effectLst>
                <a:outerShdw blurRad="38100" dist="19050" dir="2700000" algn="tl" rotWithShape="0">
                  <a:schemeClr val="dk1">
                    <a:alpha val="40000"/>
                  </a:schemeClr>
                </a:outerShdw>
              </a:effectLst>
              <a:cs typeface="+mn-ea"/>
              <a:sym typeface="+mn-lt"/>
            </a:endParaRPr>
          </a:p>
        </p:txBody>
      </p:sp>
      <p:sp>
        <p:nvSpPr>
          <p:cNvPr id="49" name="圆角矩形 48"/>
          <p:cNvSpPr/>
          <p:nvPr>
            <p:custDataLst>
              <p:tags r:id="rId2"/>
            </p:custDataLst>
          </p:nvPr>
        </p:nvSpPr>
        <p:spPr>
          <a:xfrm>
            <a:off x="2859995" y="3500480"/>
            <a:ext cx="878323" cy="46568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cs typeface="+mn-ea"/>
              <a:sym typeface="+mn-lt"/>
            </a:endParaRPr>
          </a:p>
        </p:txBody>
      </p:sp>
      <p:sp>
        <p:nvSpPr>
          <p:cNvPr id="48" name="圆角矩形 47"/>
          <p:cNvSpPr/>
          <p:nvPr>
            <p:custDataLst>
              <p:tags r:id="rId3"/>
            </p:custDataLst>
          </p:nvPr>
        </p:nvSpPr>
        <p:spPr>
          <a:xfrm>
            <a:off x="6029151" y="2462343"/>
            <a:ext cx="878323" cy="46568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cs typeface="+mn-ea"/>
              <a:sym typeface="+mn-lt"/>
            </a:endParaRPr>
          </a:p>
        </p:txBody>
      </p:sp>
      <p:sp>
        <p:nvSpPr>
          <p:cNvPr id="29" name="圆角矩形 28"/>
          <p:cNvSpPr/>
          <p:nvPr>
            <p:custDataLst>
              <p:tags r:id="rId4"/>
            </p:custDataLst>
          </p:nvPr>
        </p:nvSpPr>
        <p:spPr>
          <a:xfrm>
            <a:off x="2853504" y="2455966"/>
            <a:ext cx="878323" cy="46568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cs typeface="+mn-ea"/>
              <a:sym typeface="+mn-lt"/>
            </a:endParaRPr>
          </a:p>
        </p:txBody>
      </p:sp>
      <p:sp>
        <p:nvSpPr>
          <p:cNvPr id="21" name="矩形 20"/>
          <p:cNvSpPr/>
          <p:nvPr>
            <p:custDataLst>
              <p:tags r:id="rId5"/>
            </p:custDataLst>
          </p:nvPr>
        </p:nvSpPr>
        <p:spPr>
          <a:xfrm>
            <a:off x="3442487" y="2460950"/>
            <a:ext cx="2503034" cy="410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accent2">
                    <a:lumMod val="75000"/>
                  </a:schemeClr>
                </a:solidFill>
                <a:cs typeface="+mn-ea"/>
                <a:sym typeface="+mn-lt"/>
              </a:rPr>
              <a:t>公司简介</a:t>
            </a:r>
            <a:endParaRPr lang="zh-CN" altLang="en-US" sz="2100" b="1" dirty="0">
              <a:solidFill>
                <a:schemeClr val="accent2">
                  <a:lumMod val="75000"/>
                </a:schemeClr>
              </a:solidFill>
              <a:cs typeface="+mn-ea"/>
              <a:sym typeface="+mn-lt"/>
            </a:endParaRPr>
          </a:p>
        </p:txBody>
      </p:sp>
      <p:sp>
        <p:nvSpPr>
          <p:cNvPr id="24" name="圆角矩形 23"/>
          <p:cNvSpPr/>
          <p:nvPr>
            <p:custDataLst>
              <p:tags r:id="rId6"/>
            </p:custDataLst>
          </p:nvPr>
        </p:nvSpPr>
        <p:spPr>
          <a:xfrm>
            <a:off x="2953471" y="2445713"/>
            <a:ext cx="686973" cy="46568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cs typeface="+mn-ea"/>
                <a:sym typeface="+mn-lt"/>
              </a:rPr>
              <a:t>01</a:t>
            </a:r>
            <a:endParaRPr lang="zh-CN" altLang="en-US" sz="3000" b="1" dirty="0">
              <a:cs typeface="+mn-ea"/>
              <a:sym typeface="+mn-lt"/>
            </a:endParaRPr>
          </a:p>
        </p:txBody>
      </p:sp>
      <p:sp>
        <p:nvSpPr>
          <p:cNvPr id="36" name="矩形 35"/>
          <p:cNvSpPr/>
          <p:nvPr>
            <p:custDataLst>
              <p:tags r:id="rId7"/>
            </p:custDataLst>
          </p:nvPr>
        </p:nvSpPr>
        <p:spPr>
          <a:xfrm>
            <a:off x="6576047" y="2469330"/>
            <a:ext cx="2503034" cy="410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accent2">
                    <a:lumMod val="75000"/>
                  </a:schemeClr>
                </a:solidFill>
                <a:cs typeface="+mn-ea"/>
                <a:sym typeface="+mn-lt"/>
              </a:rPr>
              <a:t>项目概述</a:t>
            </a:r>
            <a:endParaRPr lang="zh-CN" altLang="en-US" sz="2100" b="1" dirty="0">
              <a:solidFill>
                <a:schemeClr val="accent2">
                  <a:lumMod val="75000"/>
                </a:schemeClr>
              </a:solidFill>
              <a:cs typeface="+mn-ea"/>
              <a:sym typeface="+mn-lt"/>
            </a:endParaRPr>
          </a:p>
        </p:txBody>
      </p:sp>
      <p:sp>
        <p:nvSpPr>
          <p:cNvPr id="38" name="圆角矩形 37"/>
          <p:cNvSpPr/>
          <p:nvPr>
            <p:custDataLst>
              <p:tags r:id="rId8"/>
            </p:custDataLst>
          </p:nvPr>
        </p:nvSpPr>
        <p:spPr>
          <a:xfrm>
            <a:off x="6144912" y="2463737"/>
            <a:ext cx="660951" cy="46568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cs typeface="+mn-ea"/>
                <a:sym typeface="+mn-lt"/>
              </a:rPr>
              <a:t>02</a:t>
            </a:r>
            <a:endParaRPr lang="zh-CN" altLang="en-US" sz="3000" b="1" dirty="0">
              <a:cs typeface="+mn-ea"/>
              <a:sym typeface="+mn-lt"/>
            </a:endParaRPr>
          </a:p>
        </p:txBody>
      </p:sp>
      <p:sp>
        <p:nvSpPr>
          <p:cNvPr id="40" name="矩形 39"/>
          <p:cNvSpPr/>
          <p:nvPr>
            <p:custDataLst>
              <p:tags r:id="rId9"/>
            </p:custDataLst>
          </p:nvPr>
        </p:nvSpPr>
        <p:spPr>
          <a:xfrm>
            <a:off x="3442487" y="3534410"/>
            <a:ext cx="2503034" cy="410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accent2">
                    <a:lumMod val="75000"/>
                  </a:schemeClr>
                </a:solidFill>
                <a:cs typeface="+mn-ea"/>
                <a:sym typeface="+mn-lt"/>
              </a:rPr>
              <a:t>市场调研</a:t>
            </a:r>
            <a:endParaRPr lang="zh-CN" altLang="en-US" sz="2100" b="1" dirty="0">
              <a:solidFill>
                <a:schemeClr val="accent2">
                  <a:lumMod val="75000"/>
                </a:schemeClr>
              </a:solidFill>
              <a:cs typeface="+mn-ea"/>
              <a:sym typeface="+mn-lt"/>
            </a:endParaRPr>
          </a:p>
        </p:txBody>
      </p:sp>
      <p:sp>
        <p:nvSpPr>
          <p:cNvPr id="42" name="圆角矩形 41"/>
          <p:cNvSpPr/>
          <p:nvPr>
            <p:custDataLst>
              <p:tags r:id="rId10"/>
            </p:custDataLst>
          </p:nvPr>
        </p:nvSpPr>
        <p:spPr>
          <a:xfrm>
            <a:off x="2941377" y="3487834"/>
            <a:ext cx="686973" cy="4864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cs typeface="+mn-ea"/>
                <a:sym typeface="+mn-lt"/>
              </a:rPr>
              <a:t>03</a:t>
            </a:r>
            <a:endParaRPr lang="zh-CN" altLang="en-US" sz="3000" b="1" dirty="0">
              <a:cs typeface="+mn-ea"/>
              <a:sym typeface="+mn-lt"/>
            </a:endParaRPr>
          </a:p>
        </p:txBody>
      </p:sp>
      <p:sp>
        <p:nvSpPr>
          <p:cNvPr id="44" name="矩形 43"/>
          <p:cNvSpPr/>
          <p:nvPr>
            <p:custDataLst>
              <p:tags r:id="rId11"/>
            </p:custDataLst>
          </p:nvPr>
        </p:nvSpPr>
        <p:spPr>
          <a:xfrm>
            <a:off x="6644783" y="3525356"/>
            <a:ext cx="2374784" cy="410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schemeClr val="accent2">
                    <a:lumMod val="75000"/>
                  </a:schemeClr>
                </a:solidFill>
                <a:cs typeface="+mn-ea"/>
                <a:sym typeface="+mn-lt"/>
              </a:rPr>
              <a:t>总结体会</a:t>
            </a:r>
            <a:endParaRPr lang="zh-CN" altLang="en-US" sz="2100" b="1" dirty="0">
              <a:solidFill>
                <a:schemeClr val="accent2">
                  <a:lumMod val="75000"/>
                </a:schemeClr>
              </a:solidFill>
              <a:cs typeface="+mn-ea"/>
              <a:sym typeface="+mn-lt"/>
            </a:endParaRPr>
          </a:p>
        </p:txBody>
      </p:sp>
      <p:sp>
        <p:nvSpPr>
          <p:cNvPr id="46" name="圆角矩形 45"/>
          <p:cNvSpPr/>
          <p:nvPr>
            <p:custDataLst>
              <p:tags r:id="rId12"/>
            </p:custDataLst>
          </p:nvPr>
        </p:nvSpPr>
        <p:spPr>
          <a:xfrm>
            <a:off x="6151465" y="3478544"/>
            <a:ext cx="633696" cy="46568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cs typeface="+mn-ea"/>
                <a:sym typeface="+mn-lt"/>
              </a:rPr>
              <a:t>04</a:t>
            </a:r>
            <a:endParaRPr lang="zh-CN" altLang="en-US" sz="3000" b="1" dirty="0">
              <a:cs typeface="+mn-ea"/>
              <a:sym typeface="+mn-lt"/>
            </a:endParaRPr>
          </a:p>
        </p:txBody>
      </p:sp>
      <p:cxnSp>
        <p:nvCxnSpPr>
          <p:cNvPr id="47" name="直接连接符 46"/>
          <p:cNvCxnSpPr/>
          <p:nvPr/>
        </p:nvCxnSpPr>
        <p:spPr>
          <a:xfrm flipV="1">
            <a:off x="2571172" y="1719645"/>
            <a:ext cx="4514850" cy="2382"/>
          </a:xfrm>
          <a:prstGeom prst="line">
            <a:avLst/>
          </a:prstGeom>
          <a:ln>
            <a:solidFill>
              <a:srgbClr val="D0651C"/>
            </a:solidFill>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222897" y="823562"/>
            <a:ext cx="3492635" cy="946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500" b="1" dirty="0">
                <a:solidFill>
                  <a:schemeClr val="accent2">
                    <a:lumMod val="75000"/>
                  </a:schemeClr>
                </a:solidFill>
                <a:cs typeface="+mn-ea"/>
                <a:sym typeface="+mn-lt"/>
              </a:rPr>
              <a:t>目 录</a:t>
            </a:r>
            <a:r>
              <a:rPr lang="en-US" altLang="zh-CN" sz="2100" b="1" dirty="0">
                <a:solidFill>
                  <a:schemeClr val="accent2">
                    <a:lumMod val="75000"/>
                  </a:schemeClr>
                </a:solidFill>
                <a:cs typeface="+mn-ea"/>
                <a:sym typeface="+mn-lt"/>
              </a:rPr>
              <a:t>/contents</a:t>
            </a:r>
            <a:endParaRPr lang="zh-CN" altLang="en-US" sz="2100" b="1" dirty="0">
              <a:solidFill>
                <a:schemeClr val="accent2">
                  <a:lumMod val="75000"/>
                </a:schemeClr>
              </a:solidFill>
              <a:cs typeface="+mn-ea"/>
              <a:sym typeface="+mn-lt"/>
            </a:endParaRPr>
          </a:p>
        </p:txBody>
      </p:sp>
      <p:sp>
        <p:nvSpPr>
          <p:cNvPr id="51" name="圆角矩形 50"/>
          <p:cNvSpPr/>
          <p:nvPr>
            <p:custDataLst>
              <p:tags r:id="rId13"/>
            </p:custDataLst>
          </p:nvPr>
        </p:nvSpPr>
        <p:spPr>
          <a:xfrm>
            <a:off x="2697819" y="2411637"/>
            <a:ext cx="2986600" cy="540229"/>
          </a:xfrm>
          <a:prstGeom prst="roundRect">
            <a:avLst>
              <a:gd name="adj" fmla="val 50000"/>
            </a:avLst>
          </a:prstGeom>
          <a:noFill/>
          <a:ln>
            <a:solidFill>
              <a:srgbClr val="D0651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cs typeface="+mn-ea"/>
              <a:sym typeface="+mn-lt"/>
            </a:endParaRPr>
          </a:p>
        </p:txBody>
      </p:sp>
      <p:sp>
        <p:nvSpPr>
          <p:cNvPr id="53" name="圆角矩形 52"/>
          <p:cNvSpPr/>
          <p:nvPr>
            <p:custDataLst>
              <p:tags r:id="rId14"/>
            </p:custDataLst>
          </p:nvPr>
        </p:nvSpPr>
        <p:spPr>
          <a:xfrm>
            <a:off x="5892588" y="2411637"/>
            <a:ext cx="2986600" cy="540229"/>
          </a:xfrm>
          <a:prstGeom prst="roundRect">
            <a:avLst>
              <a:gd name="adj" fmla="val 50000"/>
            </a:avLst>
          </a:prstGeom>
          <a:noFill/>
          <a:ln>
            <a:solidFill>
              <a:srgbClr val="D0651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cs typeface="+mn-ea"/>
              <a:sym typeface="+mn-lt"/>
            </a:endParaRPr>
          </a:p>
        </p:txBody>
      </p:sp>
      <p:sp>
        <p:nvSpPr>
          <p:cNvPr id="54" name="圆角矩形 53"/>
          <p:cNvSpPr/>
          <p:nvPr>
            <p:custDataLst>
              <p:tags r:id="rId15"/>
            </p:custDataLst>
          </p:nvPr>
        </p:nvSpPr>
        <p:spPr>
          <a:xfrm>
            <a:off x="2704371" y="3456779"/>
            <a:ext cx="2986600" cy="532481"/>
          </a:xfrm>
          <a:prstGeom prst="roundRect">
            <a:avLst>
              <a:gd name="adj" fmla="val 50000"/>
            </a:avLst>
          </a:prstGeom>
          <a:noFill/>
          <a:ln>
            <a:solidFill>
              <a:srgbClr val="D0651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cs typeface="+mn-ea"/>
              <a:sym typeface="+mn-lt"/>
            </a:endParaRPr>
          </a:p>
        </p:txBody>
      </p:sp>
      <p:sp>
        <p:nvSpPr>
          <p:cNvPr id="55" name="圆角矩形 54"/>
          <p:cNvSpPr/>
          <p:nvPr>
            <p:custDataLst>
              <p:tags r:id="rId16"/>
            </p:custDataLst>
          </p:nvPr>
        </p:nvSpPr>
        <p:spPr>
          <a:xfrm>
            <a:off x="5892588" y="3456779"/>
            <a:ext cx="2986600" cy="532481"/>
          </a:xfrm>
          <a:prstGeom prst="roundRect">
            <a:avLst>
              <a:gd name="adj" fmla="val 50000"/>
            </a:avLst>
          </a:prstGeom>
          <a:noFill/>
          <a:ln>
            <a:solidFill>
              <a:srgbClr val="D0651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cs typeface="+mn-ea"/>
              <a:sym typeface="+mn-lt"/>
            </a:endParaRPr>
          </a:p>
        </p:txBody>
      </p:sp>
      <p:pic>
        <p:nvPicPr>
          <p:cNvPr id="4" name="图片 3"/>
          <p:cNvPicPr>
            <a:picLocks noChangeAspect="1"/>
          </p:cNvPicPr>
          <p:nvPr/>
        </p:nvPicPr>
        <p:blipFill rotWithShape="1">
          <a:blip r:embed="rId17" cstate="print">
            <a:extLst>
              <a:ext uri="{28A0092B-C50C-407E-A947-70E740481C1C}">
                <a14:useLocalDpi xmlns:a14="http://schemas.microsoft.com/office/drawing/2010/main" val="0"/>
              </a:ext>
            </a:extLst>
          </a:blip>
          <a:srcRect l="33066"/>
          <a:stretch>
            <a:fillRect/>
          </a:stretch>
        </p:blipFill>
        <p:spPr>
          <a:xfrm>
            <a:off x="-7125" y="0"/>
            <a:ext cx="2582057" cy="5143500"/>
          </a:xfrm>
          <a:prstGeom prst="rect">
            <a:avLst/>
          </a:prstGeom>
        </p:spPr>
      </p:pic>
      <p:sp>
        <p:nvSpPr>
          <p:cNvPr id="2" name="矩形 1"/>
          <p:cNvSpPr/>
          <p:nvPr/>
        </p:nvSpPr>
        <p:spPr>
          <a:xfrm>
            <a:off x="0" y="2630170"/>
            <a:ext cx="2570480" cy="251333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nvSpPr>
        <p:spPr>
          <a:xfrm>
            <a:off x="908957" y="206330"/>
            <a:ext cx="1351280" cy="39878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技术路线</a:t>
            </a:r>
            <a:endParaRPr lang="zh-CN" altLang="en-US" sz="2000" spc="300" dirty="0">
              <a:latin typeface="黑体" panose="02010609060101010101" charset="-122"/>
              <a:ea typeface="黑体" panose="02010609060101010101" charset="-122"/>
            </a:endParaRPr>
          </a:p>
        </p:txBody>
      </p:sp>
      <p:sp>
        <p:nvSpPr>
          <p:cNvPr id="8" name="矩形 7"/>
          <p:cNvSpPr/>
          <p:nvPr/>
        </p:nvSpPr>
        <p:spPr>
          <a:xfrm>
            <a:off x="372745" y="678180"/>
            <a:ext cx="8524875" cy="4356100"/>
          </a:xfrm>
          <a:prstGeom prst="rect">
            <a:avLst/>
          </a:prstGeom>
          <a:solidFill>
            <a:schemeClr val="accent3">
              <a:lumMod val="40000"/>
              <a:lumOff val="60000"/>
            </a:schemeClr>
          </a:solidFill>
        </p:spPr>
        <p:txBody>
          <a:bodyPr wrap="square">
            <a:noAutofit/>
          </a:bodyPr>
          <a:lstStyle/>
          <a:p>
            <a:pPr marR="0" lvl="0" indent="0" algn="just">
              <a:lnSpc>
                <a:spcPct val="150000"/>
              </a:lnSpc>
              <a:spcBef>
                <a:spcPts val="0"/>
              </a:spcBef>
              <a:spcAft>
                <a:spcPts val="1800"/>
              </a:spcAft>
              <a:buFont typeface="Wingdings" panose="05000000000000000000" pitchFamily="2" charset="2"/>
              <a:buNone/>
            </a:pPr>
            <a:r>
              <a:rPr lang="zh-CN" altLang="en-US" b="1" kern="100">
                <a:latin typeface="Calibri" panose="020F0502020204030204" charset="0"/>
                <a:cs typeface="Times New Roman" panose="02020603050405020304" pitchFamily="18" charset="0"/>
              </a:rPr>
              <a:t>主要实现技术</a:t>
            </a:r>
            <a:endParaRPr lang="zh-CN" altLang="en-US" b="1" kern="100" dirty="0">
              <a:latin typeface="Calibri" panose="020F050202020403020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zh-CN" altLang="en-US" b="1" kern="100" dirty="0">
                <a:latin typeface="Calibri" panose="020F0502020204030204" charset="0"/>
                <a:cs typeface="Times New Roman" panose="02020603050405020304" pitchFamily="18" charset="0"/>
              </a:rPr>
              <a:t>语言</a:t>
            </a:r>
            <a:r>
              <a:rPr lang="zh-CN" altLang="en-US" kern="100" dirty="0">
                <a:latin typeface="Calibri" panose="020F0502020204030204" charset="0"/>
                <a:cs typeface="Times New Roman" panose="02020603050405020304" pitchFamily="18" charset="0"/>
              </a:rPr>
              <a:t>：</a:t>
            </a:r>
            <a:r>
              <a:rPr lang="en-US" altLang="zh-CN" kern="100" dirty="0">
                <a:latin typeface="Calibri" panose="020F0502020204030204" charset="0"/>
                <a:cs typeface="Times New Roman" panose="02020603050405020304" pitchFamily="18" charset="0"/>
              </a:rPr>
              <a:t>GUI</a:t>
            </a:r>
            <a:r>
              <a:rPr lang="zh-CN" altLang="en-US" kern="100" dirty="0">
                <a:latin typeface="Calibri" panose="020F0502020204030204" charset="0"/>
                <a:cs typeface="Times New Roman" panose="02020603050405020304" pitchFamily="18" charset="0"/>
              </a:rPr>
              <a:t>界面采用</a:t>
            </a:r>
            <a:r>
              <a:rPr lang="en-US" altLang="zh-CN" kern="100" dirty="0">
                <a:latin typeface="Calibri" panose="020F0502020204030204" charset="0"/>
                <a:cs typeface="Times New Roman" panose="02020603050405020304" pitchFamily="18" charset="0"/>
              </a:rPr>
              <a:t>PyQt6</a:t>
            </a:r>
            <a:r>
              <a:rPr lang="zh-CN" altLang="en-US" kern="100" dirty="0">
                <a:latin typeface="Calibri" panose="020F0502020204030204" charset="0"/>
                <a:cs typeface="Times New Roman" panose="02020603050405020304" pitchFamily="18" charset="0"/>
              </a:rPr>
              <a:t>及</a:t>
            </a:r>
            <a:r>
              <a:rPr lang="en-US" altLang="zh-CN" kern="100" dirty="0">
                <a:latin typeface="Calibri" panose="020F0502020204030204" charset="0"/>
                <a:cs typeface="Times New Roman" panose="02020603050405020304" pitchFamily="18" charset="0"/>
              </a:rPr>
              <a:t>PySide6</a:t>
            </a:r>
            <a:r>
              <a:rPr lang="zh-CN" altLang="en-US" kern="100" dirty="0">
                <a:latin typeface="Calibri" panose="020F0502020204030204" charset="0"/>
                <a:cs typeface="Times New Roman" panose="02020603050405020304" pitchFamily="18" charset="0"/>
              </a:rPr>
              <a:t>，后端采用</a:t>
            </a:r>
            <a:r>
              <a:rPr lang="en-US" altLang="zh-CN" kern="100" dirty="0">
                <a:latin typeface="Calibri" panose="020F0502020204030204" charset="0"/>
                <a:cs typeface="Times New Roman" panose="02020603050405020304" pitchFamily="18" charset="0"/>
              </a:rPr>
              <a:t>Python3.8</a:t>
            </a:r>
            <a:r>
              <a:rPr lang="zh-CN" altLang="en-US" kern="100" dirty="0">
                <a:latin typeface="Calibri" panose="020F0502020204030204" charset="0"/>
                <a:cs typeface="Times New Roman" panose="02020603050405020304" pitchFamily="18" charset="0"/>
              </a:rPr>
              <a:t>、</a:t>
            </a:r>
            <a:r>
              <a:rPr lang="en-US" altLang="zh-CN" kern="100" dirty="0">
                <a:latin typeface="Calibri" panose="020F0502020204030204" charset="0"/>
                <a:cs typeface="Times New Roman" panose="02020603050405020304" pitchFamily="18" charset="0"/>
              </a:rPr>
              <a:t>C++17</a:t>
            </a:r>
            <a:r>
              <a:rPr lang="zh-CN" altLang="en-US" kern="100" dirty="0">
                <a:latin typeface="Calibri" panose="020F0502020204030204" charset="0"/>
                <a:cs typeface="Times New Roman" panose="02020603050405020304" pitchFamily="18" charset="0"/>
              </a:rPr>
              <a:t>，软件采用</a:t>
            </a:r>
            <a:r>
              <a:rPr lang="en-US" altLang="zh-CN" kern="100" dirty="0">
                <a:latin typeface="Calibri" panose="020F0502020204030204" charset="0"/>
                <a:cs typeface="Times New Roman" panose="02020603050405020304" pitchFamily="18" charset="0"/>
              </a:rPr>
              <a:t>QRC</a:t>
            </a:r>
            <a:r>
              <a:rPr lang="zh-CN" altLang="en-US" kern="100" dirty="0">
                <a:latin typeface="Calibri" panose="020F0502020204030204" charset="0"/>
                <a:cs typeface="Times New Roman" panose="02020603050405020304" pitchFamily="18" charset="0"/>
              </a:rPr>
              <a:t>来整合本地资源。</a:t>
            </a:r>
            <a:endParaRPr lang="zh-CN" altLang="en-US" kern="100" dirty="0">
              <a:latin typeface="Calibri" panose="020F050202020403020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zh-CN" altLang="en-US" b="1" kern="100" dirty="0">
                <a:latin typeface="Calibri" panose="020F0502020204030204" charset="0"/>
                <a:cs typeface="Times New Roman" panose="02020603050405020304" pitchFamily="18" charset="0"/>
              </a:rPr>
              <a:t>开发环境及框架</a:t>
            </a:r>
            <a:r>
              <a:rPr lang="zh-CN" altLang="en-US" kern="100" dirty="0">
                <a:latin typeface="Calibri" panose="020F0502020204030204" charset="0"/>
                <a:cs typeface="Times New Roman" panose="02020603050405020304" pitchFamily="18" charset="0"/>
              </a:rPr>
              <a:t>：克隆</a:t>
            </a:r>
            <a:r>
              <a:rPr lang="en-US" altLang="zh-CN" kern="100" dirty="0">
                <a:latin typeface="Calibri" panose="020F0502020204030204" charset="0"/>
                <a:cs typeface="Times New Roman" panose="02020603050405020304" pitchFamily="18" charset="0"/>
              </a:rPr>
              <a:t>Epic Unreal Engine 4</a:t>
            </a:r>
            <a:r>
              <a:rPr lang="zh-CN" altLang="en-US" kern="100" dirty="0">
                <a:latin typeface="Calibri" panose="020F0502020204030204" charset="0"/>
                <a:cs typeface="Times New Roman" panose="02020603050405020304" pitchFamily="18" charset="0"/>
              </a:rPr>
              <a:t>官方</a:t>
            </a:r>
            <a:r>
              <a:rPr lang="en-US" altLang="zh-CN" kern="100" dirty="0">
                <a:latin typeface="Calibri" panose="020F0502020204030204" charset="0"/>
                <a:cs typeface="Times New Roman" panose="02020603050405020304" pitchFamily="18" charset="0"/>
              </a:rPr>
              <a:t>GitHub</a:t>
            </a:r>
            <a:r>
              <a:rPr lang="zh-CN" altLang="en-US" kern="100" dirty="0">
                <a:latin typeface="Calibri" panose="020F0502020204030204" charset="0"/>
                <a:cs typeface="Times New Roman" panose="02020603050405020304" pitchFamily="18" charset="0"/>
              </a:rPr>
              <a:t>仓库源码用</a:t>
            </a:r>
            <a:r>
              <a:rPr lang="en-US" altLang="zh-CN" kern="100" dirty="0">
                <a:latin typeface="Calibri" panose="020F0502020204030204" charset="0"/>
                <a:cs typeface="Times New Roman" panose="02020603050405020304" pitchFamily="18" charset="0"/>
              </a:rPr>
              <a:t>clang++-10</a:t>
            </a:r>
            <a:r>
              <a:rPr lang="zh-CN" altLang="en-US" kern="100" dirty="0">
                <a:latin typeface="Calibri" panose="020F0502020204030204" charset="0"/>
                <a:cs typeface="Times New Roman" panose="02020603050405020304" pitchFamily="18" charset="0"/>
              </a:rPr>
              <a:t>编译后生成</a:t>
            </a:r>
            <a:r>
              <a:rPr lang="en-US" altLang="zh-CN" kern="100" dirty="0">
                <a:latin typeface="Calibri" panose="020F0502020204030204" charset="0"/>
                <a:cs typeface="Times New Roman" panose="02020603050405020304" pitchFamily="18" charset="0"/>
              </a:rPr>
              <a:t>UE4Editor</a:t>
            </a:r>
            <a:r>
              <a:rPr lang="zh-CN" altLang="en-US" kern="100" dirty="0">
                <a:latin typeface="Calibri" panose="020F0502020204030204" charset="0"/>
                <a:cs typeface="Times New Roman" panose="02020603050405020304" pitchFamily="18" charset="0"/>
              </a:rPr>
              <a:t>，其支持主流操作系统平台，如 Linux、</a:t>
            </a:r>
            <a:r>
              <a:rPr lang="zh-CN" altLang="en-US" kern="100" dirty="0">
                <a:latin typeface="Calibri" panose="020F0502020204030204" charset="0"/>
                <a:cs typeface="Times New Roman" panose="02020603050405020304" pitchFamily="18" charset="0"/>
                <a:sym typeface="+mn-ea"/>
              </a:rPr>
              <a:t>Windows、</a:t>
            </a:r>
            <a:r>
              <a:rPr lang="en-US" altLang="zh-CN" kern="100" dirty="0">
                <a:latin typeface="Calibri" panose="020F0502020204030204" charset="0"/>
                <a:cs typeface="Times New Roman" panose="02020603050405020304" pitchFamily="18" charset="0"/>
              </a:rPr>
              <a:t>Mac OS</a:t>
            </a:r>
            <a:r>
              <a:rPr lang="zh-CN" altLang="en-US" kern="100" dirty="0">
                <a:latin typeface="Calibri" panose="020F0502020204030204" charset="0"/>
                <a:cs typeface="Times New Roman" panose="02020603050405020304" pitchFamily="18" charset="0"/>
              </a:rPr>
              <a:t>等，实际使用的是</a:t>
            </a:r>
            <a:r>
              <a:rPr lang="en-US" altLang="zh-CN" kern="100" dirty="0">
                <a:latin typeface="Calibri" panose="020F0502020204030204" charset="0"/>
                <a:cs typeface="Times New Roman" panose="02020603050405020304" pitchFamily="18" charset="0"/>
              </a:rPr>
              <a:t>Ubuntu 20.04.6 LTS Desktop</a:t>
            </a:r>
            <a:r>
              <a:rPr lang="zh-CN" altLang="en-US" kern="100" dirty="0">
                <a:latin typeface="Calibri" panose="020F0502020204030204" charset="0"/>
                <a:cs typeface="Times New Roman" panose="02020603050405020304" pitchFamily="18" charset="0"/>
              </a:rPr>
              <a:t>以及</a:t>
            </a:r>
            <a:r>
              <a:rPr lang="en-US" altLang="zh-CN" kern="100" dirty="0">
                <a:latin typeface="Calibri" panose="020F0502020204030204" charset="0"/>
                <a:cs typeface="Times New Roman" panose="02020603050405020304" pitchFamily="18" charset="0"/>
              </a:rPr>
              <a:t>CUDA 11.8</a:t>
            </a:r>
            <a:r>
              <a:rPr lang="zh-CN" altLang="en-US" kern="100" dirty="0">
                <a:latin typeface="Calibri" panose="020F0502020204030204" charset="0"/>
                <a:cs typeface="Times New Roman" panose="02020603050405020304" pitchFamily="18" charset="0"/>
              </a:rPr>
              <a:t>，</a:t>
            </a:r>
            <a:r>
              <a:rPr lang="en-US" altLang="zh-CN" kern="100" dirty="0">
                <a:latin typeface="Calibri" panose="020F0502020204030204" charset="0"/>
                <a:cs typeface="Times New Roman" panose="02020603050405020304" pitchFamily="18" charset="0"/>
              </a:rPr>
              <a:t>CUDNN 8.6.0</a:t>
            </a:r>
            <a:r>
              <a:rPr lang="zh-CN" altLang="en-US" kern="100" dirty="0">
                <a:latin typeface="Calibri" panose="020F0502020204030204" charset="0"/>
                <a:cs typeface="Times New Roman" panose="02020603050405020304" pitchFamily="18" charset="0"/>
              </a:rPr>
              <a:t>等</a:t>
            </a:r>
            <a:r>
              <a:rPr lang="en-US" altLang="zh-CN" kern="100" dirty="0">
                <a:latin typeface="Calibri" panose="020F0502020204030204" charset="0"/>
                <a:cs typeface="Times New Roman" panose="02020603050405020304" pitchFamily="18" charset="0"/>
              </a:rPr>
              <a:t>GPU</a:t>
            </a:r>
            <a:r>
              <a:rPr lang="zh-CN" altLang="en-US" kern="100" dirty="0">
                <a:latin typeface="Calibri" panose="020F0502020204030204" charset="0"/>
                <a:cs typeface="Times New Roman" panose="02020603050405020304" pitchFamily="18" charset="0"/>
              </a:rPr>
              <a:t>加速开发环境，使用</a:t>
            </a:r>
            <a:r>
              <a:rPr lang="en-US" altLang="zh-CN" kern="100" dirty="0">
                <a:latin typeface="Calibri" panose="020F0502020204030204" charset="0"/>
                <a:cs typeface="Times New Roman" panose="02020603050405020304" pitchFamily="18" charset="0"/>
              </a:rPr>
              <a:t>MMSegmetntaion</a:t>
            </a:r>
            <a:r>
              <a:rPr lang="zh-CN" altLang="en-US" kern="100" dirty="0">
                <a:latin typeface="Calibri" panose="020F0502020204030204" charset="0"/>
                <a:cs typeface="Times New Roman" panose="02020603050405020304" pitchFamily="18" charset="0"/>
              </a:rPr>
              <a:t>作为语义分割框架，使用Mask2Former和Seg2Former等作为深度学习模型。</a:t>
            </a:r>
            <a:endParaRPr lang="zh-CN" altLang="en-US" kern="100" dirty="0">
              <a:latin typeface="Calibri" panose="020F050202020403020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zh-CN" altLang="en-US" b="1" kern="100" dirty="0">
                <a:latin typeface="Calibri" panose="020F0502020204030204" charset="0"/>
                <a:cs typeface="Times New Roman" panose="02020603050405020304" pitchFamily="18" charset="0"/>
              </a:rPr>
              <a:t>用户平台</a:t>
            </a:r>
            <a:r>
              <a:rPr lang="en-US" altLang="zh-CN" b="1" kern="100" dirty="0">
                <a:latin typeface="Calibri" panose="020F0502020204030204" charset="0"/>
                <a:cs typeface="Times New Roman" panose="02020603050405020304" pitchFamily="18" charset="0"/>
              </a:rPr>
              <a:t>/</a:t>
            </a:r>
            <a:r>
              <a:rPr lang="zh-CN" altLang="en-US" b="1" kern="100" dirty="0">
                <a:latin typeface="Calibri" panose="020F0502020204030204" charset="0"/>
                <a:cs typeface="Times New Roman" panose="02020603050405020304" pitchFamily="18" charset="0"/>
              </a:rPr>
              <a:t>环境</a:t>
            </a:r>
            <a:r>
              <a:rPr lang="zh-CN" altLang="en-US" kern="100" dirty="0">
                <a:latin typeface="Calibri" panose="020F0502020204030204" charset="0"/>
                <a:cs typeface="Times New Roman" panose="02020603050405020304" pitchFamily="18" charset="0"/>
              </a:rPr>
              <a:t>：</a:t>
            </a:r>
            <a:r>
              <a:rPr lang="en-US" altLang="zh-CN" kern="100" dirty="0">
                <a:latin typeface="Calibri" panose="020F0502020204030204" charset="0"/>
                <a:cs typeface="Times New Roman" panose="02020603050405020304" pitchFamily="18" charset="0"/>
              </a:rPr>
              <a:t>Ubuntu 18.04/20.04 </a:t>
            </a:r>
            <a:r>
              <a:rPr lang="en-US" altLang="zh-CN" kern="100" dirty="0">
                <a:latin typeface="Calibri" panose="020F0502020204030204" charset="0"/>
                <a:cs typeface="Times New Roman" panose="02020603050405020304" pitchFamily="18" charset="0"/>
                <a:sym typeface="+mn-ea"/>
              </a:rPr>
              <a:t>LTS </a:t>
            </a:r>
            <a:r>
              <a:rPr lang="en-US" altLang="zh-CN" kern="100" dirty="0">
                <a:latin typeface="Calibri" panose="020F0502020204030204" charset="0"/>
                <a:cs typeface="Times New Roman" panose="02020603050405020304" pitchFamily="18" charset="0"/>
              </a:rPr>
              <a:t>Desktop (Recommended) </a:t>
            </a:r>
            <a:r>
              <a:rPr lang="zh-CN" altLang="en-US" kern="100" dirty="0">
                <a:latin typeface="Calibri" panose="020F0502020204030204" charset="0"/>
                <a:cs typeface="Times New Roman" panose="02020603050405020304" pitchFamily="18" charset="0"/>
              </a:rPr>
              <a:t>、</a:t>
            </a:r>
            <a:r>
              <a:rPr lang="en-US" altLang="zh-CN" kern="100" dirty="0">
                <a:latin typeface="Calibri" panose="020F0502020204030204" charset="0"/>
                <a:cs typeface="Times New Roman" panose="02020603050405020304" pitchFamily="18" charset="0"/>
              </a:rPr>
              <a:t>Windows </a:t>
            </a:r>
            <a:r>
              <a:rPr lang="en-US" altLang="zh-CN" kern="100">
                <a:latin typeface="Calibri" panose="020F0502020204030204" charset="0"/>
                <a:cs typeface="Times New Roman" panose="02020603050405020304" pitchFamily="18" charset="0"/>
              </a:rPr>
              <a:t>10/11</a:t>
            </a:r>
            <a:r>
              <a:rPr lang="zh-CN" altLang="en-US" kern="100">
                <a:latin typeface="Calibri" panose="020F0502020204030204" charset="0"/>
                <a:cs typeface="Times New Roman" panose="02020603050405020304" pitchFamily="18" charset="0"/>
              </a:rPr>
              <a:t>。</a:t>
            </a:r>
            <a:endParaRPr lang="en-US" altLang="zh-CN" kern="100">
              <a:latin typeface="Calibri" panose="020F0502020204030204" charset="0"/>
              <a:cs typeface="Times New Roman" panose="02020603050405020304" pitchFamily="18" charset="0"/>
            </a:endParaRPr>
          </a:p>
          <a:p>
            <a:pPr marR="0" lvl="0" algn="just">
              <a:lnSpc>
                <a:spcPct val="150000"/>
              </a:lnSpc>
              <a:spcBef>
                <a:spcPts val="0"/>
              </a:spcBef>
              <a:spcAft>
                <a:spcPts val="0"/>
              </a:spcAft>
            </a:pPr>
            <a:endParaRPr lang="en-US" altLang="zh-CN" kern="100">
              <a:latin typeface="Calibri" panose="020F0502020204030204" charset="0"/>
              <a:cs typeface="Times New Roman" panose="02020603050405020304" pitchFamily="18" charset="0"/>
            </a:endParaRPr>
          </a:p>
          <a:p>
            <a:pPr marR="0" lvl="0" algn="just">
              <a:lnSpc>
                <a:spcPct val="150000"/>
              </a:lnSpc>
              <a:spcBef>
                <a:spcPts val="0"/>
              </a:spcBef>
              <a:spcAft>
                <a:spcPts val="0"/>
              </a:spcAft>
            </a:pPr>
            <a:endParaRPr lang="zh-CN" altLang="en-US" kern="100" dirty="0">
              <a:latin typeface="Calibri" panose="020F050202020403020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 name="TextBox 1"/>
          <p:cNvSpPr txBox="1"/>
          <p:nvPr/>
        </p:nvSpPr>
        <p:spPr>
          <a:xfrm>
            <a:off x="4040250" y="1863864"/>
            <a:ext cx="2735580" cy="706755"/>
          </a:xfrm>
          <a:prstGeom prst="rect">
            <a:avLst/>
          </a:prstGeom>
          <a:noFill/>
        </p:spPr>
        <p:txBody>
          <a:bodyPr wrap="none" rtlCol="0">
            <a:spAutoFit/>
          </a:bodyPr>
          <a:lstStyle/>
          <a:p>
            <a:pPr algn="l"/>
            <a:r>
              <a:rPr lang="zh-CN" altLang="en-US" sz="4000" b="1" dirty="0">
                <a:latin typeface="黑体" panose="02010609060101010101" charset="-122"/>
                <a:ea typeface="黑体" panose="02010609060101010101" charset="-122"/>
              </a:rPr>
              <a:t>可行性分析</a:t>
            </a:r>
            <a:endParaRPr lang="zh-CN" altLang="en-US" sz="4000" b="1" dirty="0">
              <a:latin typeface="黑体" panose="02010609060101010101" charset="-122"/>
              <a:ea typeface="黑体" panose="02010609060101010101" charset="-122"/>
            </a:endParaRPr>
          </a:p>
        </p:txBody>
      </p:sp>
      <p:grpSp>
        <p:nvGrpSpPr>
          <p:cNvPr id="33" name="组合 3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黑体" panose="02010609060101010101" charset="-122"/>
                <a:ea typeface="黑体" panose="02010609060101010101"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nvSpPr>
        <p:spPr>
          <a:xfrm>
            <a:off x="908957" y="206330"/>
            <a:ext cx="16433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技术可行性</a:t>
            </a:r>
            <a:endParaRPr lang="zh-CN" altLang="en-US" sz="2000" spc="300" dirty="0">
              <a:latin typeface="黑体" panose="02010609060101010101" charset="-122"/>
              <a:ea typeface="黑体" panose="02010609060101010101" charset="-122"/>
            </a:endParaRPr>
          </a:p>
        </p:txBody>
      </p:sp>
      <p:sp>
        <p:nvSpPr>
          <p:cNvPr id="8" name="矩形 7"/>
          <p:cNvSpPr/>
          <p:nvPr/>
        </p:nvSpPr>
        <p:spPr>
          <a:xfrm>
            <a:off x="309562" y="643100"/>
            <a:ext cx="8524875" cy="4154170"/>
          </a:xfrm>
          <a:prstGeom prst="rect">
            <a:avLst/>
          </a:prstGeom>
          <a:solidFill>
            <a:schemeClr val="accent3">
              <a:lumMod val="40000"/>
              <a:lumOff val="60000"/>
            </a:schemeClr>
          </a:solidFill>
        </p:spPr>
        <p:txBody>
          <a:bodyPr wrap="square">
            <a:spAutoFit/>
          </a:bodyPr>
          <a:lstStyle/>
          <a:p>
            <a:pPr marL="285750" marR="0" lvl="0" indent="-285750" algn="just">
              <a:lnSpc>
                <a:spcPct val="150000"/>
              </a:lnSpc>
              <a:spcBef>
                <a:spcPts val="0"/>
              </a:spcBef>
              <a:spcAft>
                <a:spcPts val="0"/>
              </a:spcAft>
              <a:buClrTx/>
              <a:buSzTx/>
              <a:buFont typeface="Wingdings" panose="05000000000000000000" charset="0"/>
              <a:buChar char="l"/>
            </a:pPr>
            <a:r>
              <a:rPr lang="zh-CN" altLang="en-US" sz="1600" kern="100" dirty="0">
                <a:latin typeface="Calibri" panose="020F0502020204030204" charset="0"/>
                <a:cs typeface="Times New Roman" panose="02020603050405020304" pitchFamily="18" charset="0"/>
              </a:rPr>
              <a:t>公司拥有</a:t>
            </a:r>
            <a:r>
              <a:rPr lang="en-US" altLang="zh-CN" sz="1600" kern="100" dirty="0">
                <a:latin typeface="Calibri" panose="020F0502020204030204" charset="0"/>
                <a:cs typeface="Times New Roman" panose="02020603050405020304" pitchFamily="18" charset="0"/>
              </a:rPr>
              <a:t>5</a:t>
            </a:r>
            <a:r>
              <a:rPr lang="zh-CN" altLang="en-US" sz="1600" kern="100" dirty="0">
                <a:latin typeface="Calibri" panose="020F0502020204030204" charset="0"/>
                <a:cs typeface="Times New Roman" panose="02020603050405020304" pitchFamily="18" charset="0"/>
              </a:rPr>
              <a:t>名成员，都是计算机科学与技术与软件工程专业的学生，具备相应的专业背景知识，动手能力较强，拥有不断学习的意识和应对突发情况的能力，并且有导师进行技术指导。</a:t>
            </a:r>
            <a:endParaRPr lang="zh-CN" altLang="en-US" sz="1600" kern="100" dirty="0">
              <a:latin typeface="Calibri" panose="020F0502020204030204" charset="0"/>
              <a:cs typeface="Times New Roman" panose="02020603050405020304" pitchFamily="18" charset="0"/>
            </a:endParaRPr>
          </a:p>
          <a:p>
            <a:pPr marL="285750" marR="0" lvl="0" indent="-285750" algn="just">
              <a:lnSpc>
                <a:spcPct val="150000"/>
              </a:lnSpc>
              <a:spcBef>
                <a:spcPts val="0"/>
              </a:spcBef>
              <a:spcAft>
                <a:spcPts val="0"/>
              </a:spcAft>
              <a:buClrTx/>
              <a:buSzTx/>
              <a:buFont typeface="Wingdings" panose="05000000000000000000" charset="0"/>
              <a:buChar char="l"/>
            </a:pPr>
            <a:r>
              <a:rPr lang="zh-CN" altLang="en-US" sz="1600" kern="100" dirty="0">
                <a:latin typeface="Calibri" panose="020F0502020204030204" charset="0"/>
                <a:cs typeface="Times New Roman" panose="02020603050405020304" pitchFamily="18" charset="0"/>
              </a:rPr>
              <a:t>本项目采用</a:t>
            </a:r>
            <a:r>
              <a:rPr lang="en-US" altLang="zh-CN" sz="1600" kern="100" dirty="0">
                <a:latin typeface="Calibri" panose="020F0502020204030204" charset="0"/>
                <a:cs typeface="Times New Roman" panose="02020603050405020304" pitchFamily="18" charset="0"/>
              </a:rPr>
              <a:t>C</a:t>
            </a:r>
            <a:r>
              <a:rPr lang="zh-CN" altLang="en-US" sz="1600" kern="100" dirty="0">
                <a:latin typeface="Calibri" panose="020F0502020204030204" charset="0"/>
                <a:cs typeface="Times New Roman" panose="02020603050405020304" pitchFamily="18" charset="0"/>
              </a:rPr>
              <a:t>/S架构，并采用前后端分离方案。</a:t>
            </a:r>
            <a:endParaRPr lang="zh-CN" altLang="en-US" sz="1600" kern="100" dirty="0">
              <a:latin typeface="Calibri" panose="020F0502020204030204" charset="0"/>
              <a:cs typeface="Times New Roman" panose="02020603050405020304" pitchFamily="18" charset="0"/>
            </a:endParaRPr>
          </a:p>
          <a:p>
            <a:pPr marL="285750" marR="0" lvl="0" indent="-285750" algn="just">
              <a:lnSpc>
                <a:spcPct val="150000"/>
              </a:lnSpc>
              <a:spcBef>
                <a:spcPts val="0"/>
              </a:spcBef>
              <a:spcAft>
                <a:spcPts val="0"/>
              </a:spcAft>
              <a:buFont typeface="Wingdings" panose="05000000000000000000" charset="0"/>
              <a:buChar char="l"/>
            </a:pPr>
            <a:r>
              <a:rPr lang="zh-CN" altLang="en-US" sz="1600" kern="100" dirty="0">
                <a:latin typeface="Calibri" panose="020F0502020204030204" charset="0"/>
                <a:cs typeface="Times New Roman" panose="02020603050405020304" pitchFamily="18" charset="0"/>
              </a:rPr>
              <a:t>项目采用的是</a:t>
            </a:r>
            <a:r>
              <a:rPr lang="en-US" altLang="zh-CN" sz="1600" kern="100" dirty="0">
                <a:latin typeface="Calibri" panose="020F0502020204030204" charset="0"/>
                <a:cs typeface="Times New Roman" panose="02020603050405020304" pitchFamily="18" charset="0"/>
              </a:rPr>
              <a:t>PyQt6</a:t>
            </a:r>
            <a:r>
              <a:rPr lang="zh-CN" altLang="en-US" sz="1600" kern="100" dirty="0">
                <a:latin typeface="Calibri" panose="020F0502020204030204" charset="0"/>
                <a:cs typeface="Times New Roman" panose="02020603050405020304" pitchFamily="18" charset="0"/>
              </a:rPr>
              <a:t>和</a:t>
            </a:r>
            <a:r>
              <a:rPr lang="en-US" altLang="zh-CN" sz="1600" kern="100" dirty="0">
                <a:latin typeface="Calibri" panose="020F0502020204030204" charset="0"/>
                <a:cs typeface="Times New Roman" panose="02020603050405020304" pitchFamily="18" charset="0"/>
              </a:rPr>
              <a:t>PySide6</a:t>
            </a:r>
            <a:r>
              <a:rPr lang="zh-CN" altLang="en-US" sz="1600" kern="100" dirty="0">
                <a:latin typeface="Calibri" panose="020F0502020204030204" charset="0"/>
                <a:cs typeface="Times New Roman" panose="02020603050405020304" pitchFamily="18" charset="0"/>
              </a:rPr>
              <a:t>框架。PyQt6和PySide6都是用于在Python中进行桌面应用程序开发的框架，它们都是Qt框架的Python绑定。Qt是一个跨平台的C++框架，专注于开发图形用户界面应用程序。这两个框架使得开发者能够利用Python语言的简洁性和Qt框架的强大功能，从而创建具有良好可移植性的桌面应用程序。代码简洁、上手容易，在市场上也得到大量应用。</a:t>
            </a:r>
            <a:endParaRPr lang="zh-CN" altLang="en-US" sz="1600" kern="100" dirty="0">
              <a:latin typeface="Calibri" panose="020F0502020204030204" charset="0"/>
              <a:cs typeface="Times New Roman" panose="02020603050405020304" pitchFamily="18" charset="0"/>
            </a:endParaRPr>
          </a:p>
          <a:p>
            <a:pPr marL="285750" marR="0" lvl="0" indent="-285750" algn="just">
              <a:lnSpc>
                <a:spcPct val="150000"/>
              </a:lnSpc>
              <a:spcBef>
                <a:spcPts val="0"/>
              </a:spcBef>
              <a:spcAft>
                <a:spcPts val="0"/>
              </a:spcAft>
              <a:buFont typeface="Wingdings" panose="05000000000000000000" charset="0"/>
              <a:buChar char="l"/>
            </a:pPr>
            <a:r>
              <a:rPr lang="zh-CN" altLang="en-US" sz="1600" kern="100" dirty="0">
                <a:latin typeface="Calibri" panose="020F0502020204030204" charset="0"/>
                <a:cs typeface="Times New Roman" panose="02020603050405020304" pitchFamily="18" charset="0"/>
              </a:rPr>
              <a:t>后端项目采用的是主流的</a:t>
            </a:r>
            <a:r>
              <a:rPr lang="en-US" altLang="zh-CN" sz="1600" kern="100" dirty="0">
                <a:latin typeface="Calibri" panose="020F0502020204030204" charset="0"/>
                <a:cs typeface="Times New Roman" panose="02020603050405020304" pitchFamily="18" charset="0"/>
              </a:rPr>
              <a:t>Python3</a:t>
            </a:r>
            <a:r>
              <a:rPr lang="zh-CN" altLang="en-US" sz="1600" kern="100" dirty="0">
                <a:latin typeface="Calibri" panose="020F0502020204030204" charset="0"/>
                <a:cs typeface="Times New Roman" panose="02020603050405020304" pitchFamily="18" charset="0"/>
              </a:rPr>
              <a:t>技术。</a:t>
            </a:r>
            <a:r>
              <a:rPr lang="en-US" altLang="zh-CN" sz="1600" kern="100" dirty="0">
                <a:latin typeface="Calibri" panose="020F0502020204030204" charset="0"/>
                <a:cs typeface="Times New Roman" panose="02020603050405020304" pitchFamily="18" charset="0"/>
                <a:sym typeface="+mn-ea"/>
              </a:rPr>
              <a:t>Python3</a:t>
            </a:r>
            <a:r>
              <a:rPr lang="zh-CN" altLang="en-US" sz="1600" kern="100" dirty="0">
                <a:latin typeface="Calibri" panose="020F0502020204030204" charset="0"/>
                <a:cs typeface="Times New Roman" panose="02020603050405020304" pitchFamily="18" charset="0"/>
              </a:rPr>
              <a:t>技术已成为解决大型应用的事实标准，符合</a:t>
            </a:r>
            <a:r>
              <a:rPr lang="en-US" altLang="zh-CN" sz="1600" kern="100" dirty="0">
                <a:latin typeface="Calibri" panose="020F0502020204030204" charset="0"/>
                <a:cs typeface="Times New Roman" panose="02020603050405020304" pitchFamily="18" charset="0"/>
              </a:rPr>
              <a:t>PEP8</a:t>
            </a:r>
            <a:r>
              <a:rPr lang="zh-CN" altLang="en-US" sz="1600" kern="100" dirty="0">
                <a:latin typeface="Calibri" panose="020F0502020204030204" charset="0"/>
                <a:cs typeface="Times New Roman" panose="02020603050405020304" pitchFamily="18" charset="0"/>
              </a:rPr>
              <a:t>规范。</a:t>
            </a:r>
            <a:endParaRPr lang="zh-CN" altLang="en-US" sz="1600" kern="100" dirty="0">
              <a:latin typeface="Calibri" panose="020F050202020403020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nvSpPr>
        <p:spPr>
          <a:xfrm>
            <a:off x="908957" y="206330"/>
            <a:ext cx="16433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经济可行性</a:t>
            </a:r>
            <a:endParaRPr lang="zh-CN" altLang="en-US" sz="2000" spc="300" dirty="0">
              <a:latin typeface="黑体" panose="02010609060101010101" charset="-122"/>
              <a:ea typeface="黑体" panose="02010609060101010101" charset="-122"/>
            </a:endParaRPr>
          </a:p>
        </p:txBody>
      </p:sp>
      <p:sp>
        <p:nvSpPr>
          <p:cNvPr id="8" name="矩形 7"/>
          <p:cNvSpPr/>
          <p:nvPr/>
        </p:nvSpPr>
        <p:spPr>
          <a:xfrm>
            <a:off x="309562" y="713585"/>
            <a:ext cx="8524875" cy="1938020"/>
          </a:xfrm>
          <a:prstGeom prst="rect">
            <a:avLst/>
          </a:prstGeom>
          <a:solidFill>
            <a:schemeClr val="accent3">
              <a:lumMod val="40000"/>
              <a:lumOff val="60000"/>
            </a:schemeClr>
          </a:solid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sz="1600" kern="100" dirty="0">
                <a:cs typeface="Times New Roman" panose="02020603050405020304" pitchFamily="18" charset="0"/>
              </a:rPr>
              <a:t>研发该项目需要的费用大概分为两类：第一类</a:t>
            </a:r>
            <a:r>
              <a:rPr lang="zh-CN" sz="1600" kern="100" dirty="0">
                <a:cs typeface="Times New Roman" panose="02020603050405020304" pitchFamily="18" charset="0"/>
              </a:rPr>
              <a:t>是</a:t>
            </a:r>
            <a:r>
              <a:rPr sz="1600" kern="100" dirty="0">
                <a:cs typeface="Times New Roman" panose="02020603050405020304" pitchFamily="18" charset="0"/>
              </a:rPr>
              <a:t>产品开发前做准备工作产生的费用。如我们自己学习相关开发技术</a:t>
            </a:r>
            <a:r>
              <a:rPr lang="zh-CN" sz="1600" kern="100" dirty="0">
                <a:cs typeface="Times New Roman" panose="02020603050405020304" pitchFamily="18" charset="0"/>
              </a:rPr>
              <a:t>所</a:t>
            </a:r>
            <a:r>
              <a:rPr sz="1600" kern="100" dirty="0">
                <a:cs typeface="Times New Roman" panose="02020603050405020304" pitchFamily="18" charset="0"/>
              </a:rPr>
              <a:t>产生的费用、公司和产品</a:t>
            </a:r>
            <a:r>
              <a:rPr lang="en-US" sz="1600" kern="100" dirty="0">
                <a:cs typeface="Times New Roman" panose="02020603050405020304" pitchFamily="18" charset="0"/>
              </a:rPr>
              <a:t>L</a:t>
            </a:r>
            <a:r>
              <a:rPr sz="1600" kern="100" dirty="0">
                <a:cs typeface="Times New Roman" panose="02020603050405020304" pitchFamily="18" charset="0"/>
              </a:rPr>
              <a:t>ogo设计所需要的费用、进行市场调研发放问卷所需要的费用等。第二类是在构建项目和维护项目所必须花费的费用。</a:t>
            </a:r>
            <a:endParaRPr sz="1600" kern="100" dirty="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zh-CN" altLang="en-US" sz="1600" kern="100" dirty="0">
                <a:latin typeface="Calibri" panose="020F0502020204030204" charset="0"/>
                <a:cs typeface="Times New Roman" panose="02020603050405020304" pitchFamily="18" charset="0"/>
              </a:rPr>
              <a:t>采用模块化开发方法，即每个模块可以单独开发和销售，放到整个系统中又可以与其它模块协同工作，所以在开发与销售中机动灵活，保证了项目的经济效益。</a:t>
            </a:r>
            <a:endParaRPr lang="zh-CN" altLang="en-US" sz="1600" kern="100" dirty="0">
              <a:latin typeface="Calibri" panose="020F0502020204030204" charset="0"/>
              <a:cs typeface="Times New Roman" panose="02020603050405020304" pitchFamily="18" charset="0"/>
            </a:endParaRPr>
          </a:p>
        </p:txBody>
      </p:sp>
      <p:sp>
        <p:nvSpPr>
          <p:cNvPr id="2" name="矩形 1"/>
          <p:cNvSpPr/>
          <p:nvPr/>
        </p:nvSpPr>
        <p:spPr>
          <a:xfrm>
            <a:off x="370522" y="3428845"/>
            <a:ext cx="8524875" cy="1337945"/>
          </a:xfrm>
          <a:prstGeom prst="rect">
            <a:avLst/>
          </a:prstGeom>
          <a:solidFill>
            <a:schemeClr val="accent3">
              <a:lumMod val="40000"/>
              <a:lumOff val="60000"/>
            </a:schemeClr>
          </a:solid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sz="1600" kern="100">
                <a:cs typeface="Times New Roman" panose="02020603050405020304" pitchFamily="18" charset="0"/>
              </a:rPr>
              <a:t>我们设</a:t>
            </a:r>
            <a:r>
              <a:rPr kern="100">
                <a:cs typeface="Times New Roman" panose="02020603050405020304" pitchFamily="18" charset="0"/>
              </a:rPr>
              <a:t>计的</a:t>
            </a:r>
            <a:r>
              <a:rPr lang="zh-CN" altLang="en-US" kern="100">
                <a:cs typeface="Times New Roman" panose="02020603050405020304" pitchFamily="18" charset="0"/>
              </a:rPr>
              <a:t>系统</a:t>
            </a:r>
            <a:r>
              <a:rPr lang="zh-CN" altLang="en-US" sz="1600" kern="100">
                <a:cs typeface="Times New Roman" panose="02020603050405020304" pitchFamily="18" charset="0"/>
              </a:rPr>
              <a:t>和软件</a:t>
            </a:r>
            <a:r>
              <a:rPr kern="100">
                <a:cs typeface="Times New Roman" panose="02020603050405020304" pitchFamily="18" charset="0"/>
                <a:sym typeface="+mn-ea"/>
              </a:rPr>
              <a:t>界面简洁美观</a:t>
            </a:r>
            <a:r>
              <a:rPr kern="100" dirty="0">
                <a:cs typeface="Times New Roman" panose="02020603050405020304" pitchFamily="18" charset="0"/>
                <a:sym typeface="+mn-ea"/>
              </a:rPr>
              <a:t>，功能友好</a:t>
            </a:r>
            <a:r>
              <a:rPr lang="zh-CN" kern="100" dirty="0">
                <a:cs typeface="Times New Roman" panose="02020603050405020304" pitchFamily="18" charset="0"/>
                <a:sym typeface="+mn-ea"/>
              </a:rPr>
              <a:t>，</a:t>
            </a:r>
            <a:r>
              <a:rPr kern="100" dirty="0">
                <a:cs typeface="Times New Roman" panose="02020603050405020304" pitchFamily="18" charset="0"/>
                <a:sym typeface="+mn-ea"/>
              </a:rPr>
              <a:t>采用</a:t>
            </a:r>
            <a:r>
              <a:rPr lang="en-US" kern="100" dirty="0">
                <a:cs typeface="Times New Roman" panose="02020603050405020304" pitchFamily="18" charset="0"/>
                <a:sym typeface="+mn-ea"/>
              </a:rPr>
              <a:t>C/</a:t>
            </a:r>
            <a:r>
              <a:rPr kern="100" dirty="0">
                <a:cs typeface="Times New Roman" panose="02020603050405020304" pitchFamily="18" charset="0"/>
                <a:sym typeface="+mn-ea"/>
              </a:rPr>
              <a:t>S</a:t>
            </a:r>
            <a:r>
              <a:rPr lang="zh-CN" kern="100" dirty="0">
                <a:cs typeface="Times New Roman" panose="02020603050405020304" pitchFamily="18" charset="0"/>
                <a:sym typeface="+mn-ea"/>
              </a:rPr>
              <a:t>架</a:t>
            </a:r>
            <a:r>
              <a:rPr kern="100" dirty="0">
                <a:cs typeface="Times New Roman" panose="02020603050405020304" pitchFamily="18" charset="0"/>
                <a:sym typeface="+mn-ea"/>
              </a:rPr>
              <a:t>构，无论是</a:t>
            </a:r>
            <a:r>
              <a:rPr lang="en-US" kern="100" dirty="0">
                <a:cs typeface="Times New Roman" panose="02020603050405020304" pitchFamily="18" charset="0"/>
                <a:sym typeface="+mn-ea"/>
              </a:rPr>
              <a:t>Windows</a:t>
            </a:r>
            <a:r>
              <a:rPr lang="zh-CN" altLang="en-US" kern="100" dirty="0">
                <a:cs typeface="Times New Roman" panose="02020603050405020304" pitchFamily="18" charset="0"/>
                <a:sym typeface="+mn-ea"/>
              </a:rPr>
              <a:t>桌面用户</a:t>
            </a:r>
            <a:r>
              <a:rPr kern="100" dirty="0">
                <a:cs typeface="Times New Roman" panose="02020603050405020304" pitchFamily="18" charset="0"/>
                <a:sym typeface="+mn-ea"/>
              </a:rPr>
              <a:t>还是</a:t>
            </a:r>
            <a:r>
              <a:rPr lang="en-US" kern="100" dirty="0">
                <a:cs typeface="Times New Roman" panose="02020603050405020304" pitchFamily="18" charset="0"/>
                <a:sym typeface="+mn-ea"/>
              </a:rPr>
              <a:t>Linux</a:t>
            </a:r>
            <a:r>
              <a:rPr lang="zh-CN" altLang="en-US" kern="100" dirty="0">
                <a:cs typeface="Times New Roman" panose="02020603050405020304" pitchFamily="18" charset="0"/>
                <a:sym typeface="+mn-ea"/>
              </a:rPr>
              <a:t>桌面用户</a:t>
            </a:r>
            <a:r>
              <a:rPr kern="100" dirty="0">
                <a:cs typeface="Times New Roman" panose="02020603050405020304" pitchFamily="18" charset="0"/>
                <a:sym typeface="+mn-ea"/>
              </a:rPr>
              <a:t>，</a:t>
            </a:r>
            <a:r>
              <a:rPr lang="zh-CN" kern="100" dirty="0">
                <a:cs typeface="Times New Roman" panose="02020603050405020304" pitchFamily="18" charset="0"/>
                <a:sym typeface="+mn-ea"/>
              </a:rPr>
              <a:t>不同年龄段的</a:t>
            </a:r>
            <a:r>
              <a:rPr kern="100" dirty="0">
                <a:cs typeface="Times New Roman" panose="02020603050405020304" pitchFamily="18" charset="0"/>
                <a:sym typeface="+mn-ea"/>
              </a:rPr>
              <a:t>用户都可以便捷地操作</a:t>
            </a:r>
            <a:r>
              <a:rPr kern="100" dirty="0">
                <a:cs typeface="Times New Roman" panose="02020603050405020304" pitchFamily="18" charset="0"/>
              </a:rPr>
              <a:t>。同时我们的界面生动有趣，可以丰富用户在使用</a:t>
            </a:r>
            <a:r>
              <a:rPr lang="zh-CN" kern="100" dirty="0">
                <a:cs typeface="Times New Roman" panose="02020603050405020304" pitchFamily="18" charset="0"/>
              </a:rPr>
              <a:t>软件</a:t>
            </a:r>
            <a:r>
              <a:rPr kern="100" dirty="0">
                <a:cs typeface="Times New Roman" panose="02020603050405020304" pitchFamily="18" charset="0"/>
              </a:rPr>
              <a:t>过程中的体验</a:t>
            </a:r>
            <a:r>
              <a:rPr lang="zh-CN" kern="100" dirty="0">
                <a:cs typeface="Times New Roman" panose="02020603050405020304" pitchFamily="18" charset="0"/>
              </a:rPr>
              <a:t>感</a:t>
            </a:r>
            <a:r>
              <a:rPr kern="100" dirty="0">
                <a:cs typeface="Times New Roman" panose="02020603050405020304" pitchFamily="18" charset="0"/>
              </a:rPr>
              <a:t>。</a:t>
            </a:r>
            <a:endParaRPr kern="100" dirty="0">
              <a:cs typeface="Times New Roman" panose="02020603050405020304" pitchFamily="18" charset="0"/>
            </a:endParaRPr>
          </a:p>
        </p:txBody>
      </p:sp>
      <p:sp>
        <p:nvSpPr>
          <p:cNvPr id="3" name="TextBox 6"/>
          <p:cNvSpPr txBox="1"/>
          <p:nvPr/>
        </p:nvSpPr>
        <p:spPr>
          <a:xfrm>
            <a:off x="922292" y="2881585"/>
            <a:ext cx="16433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操作可行性</a:t>
            </a:r>
            <a:endParaRPr lang="zh-CN" altLang="en-US" sz="2000" spc="300" dirty="0">
              <a:latin typeface="黑体" panose="02010609060101010101" charset="-122"/>
              <a:ea typeface="黑体" panose="02010609060101010101" charset="-122"/>
            </a:endParaRPr>
          </a:p>
        </p:txBody>
      </p:sp>
      <p:sp>
        <p:nvSpPr>
          <p:cNvPr id="4" name="椭圆 3"/>
          <p:cNvSpPr/>
          <p:nvPr/>
        </p:nvSpPr>
        <p:spPr>
          <a:xfrm>
            <a:off x="583380" y="294411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cxnSp>
        <p:nvCxnSpPr>
          <p:cNvPr id="9" name="直接连接符 8"/>
          <p:cNvCxnSpPr/>
          <p:nvPr/>
        </p:nvCxnSpPr>
        <p:spPr>
          <a:xfrm>
            <a:off x="647337" y="33546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14800" y="30442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nvSpPr>
        <p:spPr>
          <a:xfrm>
            <a:off x="790212" y="241890"/>
            <a:ext cx="16433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法律可行性</a:t>
            </a:r>
            <a:endParaRPr lang="zh-CN" altLang="en-US" sz="2000" spc="300" dirty="0">
              <a:latin typeface="黑体" panose="02010609060101010101" charset="-122"/>
              <a:ea typeface="黑体" panose="02010609060101010101" charset="-122"/>
            </a:endParaRPr>
          </a:p>
        </p:txBody>
      </p:sp>
      <p:pic>
        <p:nvPicPr>
          <p:cNvPr id="2" name="图片 1"/>
          <p:cNvPicPr>
            <a:picLocks noChangeAspect="1"/>
          </p:cNvPicPr>
          <p:nvPr/>
        </p:nvPicPr>
        <p:blipFill rotWithShape="1">
          <a:blip r:embed="rId1"/>
          <a:srcRect l="-1" t="4506" r="79" b="10240"/>
          <a:stretch>
            <a:fillRect/>
          </a:stretch>
        </p:blipFill>
        <p:spPr>
          <a:xfrm>
            <a:off x="584790" y="839340"/>
            <a:ext cx="1727746" cy="1670095"/>
          </a:xfrm>
          <a:prstGeom prst="rect">
            <a:avLst/>
          </a:prstGeom>
        </p:spPr>
      </p:pic>
      <p:sp>
        <p:nvSpPr>
          <p:cNvPr id="3" name="矩形 2"/>
          <p:cNvSpPr/>
          <p:nvPr/>
        </p:nvSpPr>
        <p:spPr>
          <a:xfrm>
            <a:off x="2817495" y="831215"/>
            <a:ext cx="5581650" cy="1706880"/>
          </a:xfrm>
          <a:prstGeom prst="rect">
            <a:avLst/>
          </a:prstGeom>
          <a:solidFill>
            <a:schemeClr val="accent3">
              <a:lumMod val="40000"/>
              <a:lumOff val="60000"/>
            </a:schemeClr>
          </a:solid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sz="1400" kern="1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sym typeface="+mn-ea"/>
              </a:rPr>
              <a:t>本产品开发遵守《计算机软件著作权保护法》、《计算机软件知识产权保护法》，开发所用到的不属于本公司的相关资源均从网上购买授权。本产品不存在任何侵权、妨碍等责任的问题</a:t>
            </a:r>
            <a:r>
              <a:rPr lang="zh-CN" altLang="en-US" sz="1400" kern="1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sym typeface="+mn-ea"/>
              </a:rPr>
              <a:t>。</a:t>
            </a:r>
            <a:r>
              <a:rPr sz="1400" kern="1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sym typeface="+mn-ea"/>
              </a:rPr>
              <a:t>产品的运行方式在用户组织内可以行通，用户组织的管理模式及规范符合法律法规</a:t>
            </a:r>
            <a:r>
              <a:rPr lang="zh-CN" altLang="en-US" sz="1400" kern="1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400" kern="100" spc="1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2817495" y="3244215"/>
            <a:ext cx="5581650" cy="1706880"/>
          </a:xfrm>
          <a:prstGeom prst="rect">
            <a:avLst/>
          </a:prstGeom>
          <a:solidFill>
            <a:schemeClr val="accent3">
              <a:lumMod val="40000"/>
              <a:lumOff val="60000"/>
            </a:schemeClr>
          </a:solid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zh-CN" sz="1400" kern="1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在项目建设过程中，公司严格贯彻执行国家有关环境保护、能源节约方面的法律法规，始终坚持低能耗，节约用电的原则，对项目可能造成周边环境影响或劳动者健康和安全的因素都提出了防治措施。选取技术可行，经济，且布局合理，对环境影响较小的最佳方案。 </a:t>
            </a:r>
            <a:endParaRPr lang="zh-CN" sz="1400" kern="100" spc="10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椭圆 10"/>
          <p:cNvSpPr/>
          <p:nvPr/>
        </p:nvSpPr>
        <p:spPr>
          <a:xfrm>
            <a:off x="514800" y="270853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12" name="TextBox 6"/>
          <p:cNvSpPr txBox="1"/>
          <p:nvPr/>
        </p:nvSpPr>
        <p:spPr>
          <a:xfrm>
            <a:off x="790212" y="2646635"/>
            <a:ext cx="1643380" cy="398780"/>
          </a:xfrm>
          <a:prstGeom prst="rect">
            <a:avLst/>
          </a:prstGeom>
          <a:noFill/>
        </p:spPr>
        <p:txBody>
          <a:bodyPr wrap="none" rtlCol="0">
            <a:spAutoFit/>
          </a:bodyPr>
          <a:lstStyle/>
          <a:p>
            <a:pPr algn="l"/>
            <a:r>
              <a:rPr lang="zh-CN" altLang="en-US" sz="2000" spc="300" dirty="0">
                <a:latin typeface="黑体" panose="02010609060101010101" charset="-122"/>
                <a:ea typeface="黑体" panose="02010609060101010101" charset="-122"/>
              </a:rPr>
              <a:t>环境可行性</a:t>
            </a:r>
            <a:endParaRPr lang="zh-CN" altLang="en-US" sz="2000" spc="300" dirty="0">
              <a:latin typeface="黑体" panose="02010609060101010101" charset="-122"/>
              <a:ea typeface="黑体" panose="02010609060101010101" charset="-122"/>
            </a:endParaRPr>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10495" t="5122" b="5829"/>
          <a:stretch>
            <a:fillRect/>
          </a:stretch>
        </p:blipFill>
        <p:spPr>
          <a:xfrm>
            <a:off x="584790" y="3453046"/>
            <a:ext cx="1727746" cy="128921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 name="TextBox 1"/>
          <p:cNvSpPr txBox="1"/>
          <p:nvPr/>
        </p:nvSpPr>
        <p:spPr>
          <a:xfrm>
            <a:off x="4040250" y="1933980"/>
            <a:ext cx="2225040" cy="706755"/>
          </a:xfrm>
          <a:prstGeom prst="rect">
            <a:avLst/>
          </a:prstGeom>
          <a:noFill/>
        </p:spPr>
        <p:txBody>
          <a:bodyPr wrap="none" rtlCol="0">
            <a:spAutoFit/>
          </a:bodyPr>
          <a:lstStyle/>
          <a:p>
            <a:r>
              <a:rPr lang="zh-CN" altLang="en-US" sz="4000" b="1" dirty="0">
                <a:latin typeface="黑体" panose="02010609060101010101" charset="-122"/>
                <a:ea typeface="黑体" panose="02010609060101010101" charset="-122"/>
              </a:rPr>
              <a:t>市场调研</a:t>
            </a:r>
            <a:endParaRPr lang="zh-CN" altLang="en-US" sz="4000" b="1" dirty="0">
              <a:latin typeface="黑体" panose="02010609060101010101" charset="-122"/>
              <a:ea typeface="黑体" panose="02010609060101010101" charset="-122"/>
            </a:endParaRPr>
          </a:p>
        </p:txBody>
      </p:sp>
      <p:sp>
        <p:nvSpPr>
          <p:cNvPr id="3" name="TextBox 2"/>
          <p:cNvSpPr txBox="1"/>
          <p:nvPr/>
        </p:nvSpPr>
        <p:spPr>
          <a:xfrm>
            <a:off x="2394866" y="2896649"/>
            <a:ext cx="1241030" cy="307777"/>
          </a:xfrm>
          <a:prstGeom prst="rect">
            <a:avLst/>
          </a:prstGeom>
          <a:noFill/>
        </p:spPr>
        <p:txBody>
          <a:bodyPr wrap="square" lIns="0" tIns="0" rIns="0" bIns="0" rtlCol="0">
            <a:spAutoFit/>
          </a:bodyPr>
          <a:lstStyle/>
          <a:p>
            <a:r>
              <a:rPr lang="zh-CN" altLang="en-US" sz="2000" dirty="0">
                <a:solidFill>
                  <a:schemeClr val="bg1"/>
                </a:solidFill>
                <a:latin typeface="黑体" panose="02010609060101010101" charset="-122"/>
                <a:ea typeface="黑体" panose="02010609060101010101" charset="-122"/>
              </a:rPr>
              <a:t>第三部分</a:t>
            </a:r>
            <a:endParaRPr lang="zh-CN" altLang="en-US" sz="2000" dirty="0">
              <a:solidFill>
                <a:schemeClr val="bg1"/>
              </a:solidFill>
              <a:latin typeface="黑体" panose="02010609060101010101" charset="-122"/>
              <a:ea typeface="黑体" panose="02010609060101010101" charset="-122"/>
            </a:endParaRPr>
          </a:p>
        </p:txBody>
      </p:sp>
      <p:grpSp>
        <p:nvGrpSpPr>
          <p:cNvPr id="33" name="组合 3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黑体" panose="02010609060101010101" charset="-122"/>
                <a:ea typeface="黑体" panose="02010609060101010101"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custDataLst>
              <p:tags r:id="rId2"/>
            </p:custDataLst>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custDataLst>
              <p:tags r:id="rId3"/>
            </p:custDataLst>
          </p:nvPr>
        </p:nvSpPr>
        <p:spPr>
          <a:xfrm>
            <a:off x="908957" y="206330"/>
            <a:ext cx="1351280" cy="398780"/>
          </a:xfrm>
          <a:prstGeom prst="rect">
            <a:avLst/>
          </a:prstGeom>
          <a:noFill/>
        </p:spPr>
        <p:txBody>
          <a:bodyPr wrap="none" rtlCol="0">
            <a:spAutoFit/>
          </a:bodyPr>
          <a:lstStyle/>
          <a:p>
            <a:r>
              <a:rPr lang="zh-CN" altLang="en-US" sz="2000" spc="300" dirty="0">
                <a:solidFill>
                  <a:schemeClr val="tx1"/>
                </a:solidFill>
                <a:latin typeface="黑体" panose="02010609060101010101" charset="-122"/>
                <a:ea typeface="黑体" panose="02010609060101010101" charset="-122"/>
              </a:rPr>
              <a:t>市场调研</a:t>
            </a:r>
            <a:endParaRPr lang="zh-CN" altLang="en-US" sz="2000" spc="300" dirty="0">
              <a:solidFill>
                <a:schemeClr val="tx1"/>
              </a:solidFill>
              <a:latin typeface="黑体" panose="02010609060101010101" charset="-122"/>
              <a:ea typeface="黑体" panose="02010609060101010101" charset="-122"/>
            </a:endParaRPr>
          </a:p>
        </p:txBody>
      </p:sp>
      <p:sp>
        <p:nvSpPr>
          <p:cNvPr id="2" name="六边形 1"/>
          <p:cNvSpPr/>
          <p:nvPr/>
        </p:nvSpPr>
        <p:spPr>
          <a:xfrm>
            <a:off x="2887683" y="1291907"/>
            <a:ext cx="1289050" cy="1135380"/>
          </a:xfrm>
          <a:prstGeom prst="hexagon">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485900" y="1108710"/>
            <a:ext cx="1287780" cy="368300"/>
          </a:xfrm>
          <a:prstGeom prst="rect">
            <a:avLst/>
          </a:prstGeom>
          <a:noFill/>
        </p:spPr>
        <p:txBody>
          <a:bodyPr wrap="square" rtlCol="0">
            <a:spAutoFit/>
            <a:scene3d>
              <a:camera prst="orthographicFront"/>
              <a:lightRig rig="threePt" dir="t"/>
            </a:scene3d>
          </a:bodyPr>
          <a:lstStyle/>
          <a:p>
            <a:r>
              <a:rPr lang="zh-CN" altLang="en-US">
                <a:solidFill>
                  <a:schemeClr val="tx1"/>
                </a:solidFill>
                <a:effectLst>
                  <a:outerShdw blurRad="38100" dist="19050" dir="2700000" algn="tl" rotWithShape="0">
                    <a:schemeClr val="dk1">
                      <a:alpha val="40000"/>
                    </a:schemeClr>
                  </a:outerShdw>
                </a:effectLst>
                <a:latin typeface="华文彩云" panose="02010800040101010101" charset="-122"/>
                <a:ea typeface="华文彩云" panose="02010800040101010101" charset="-122"/>
              </a:rPr>
              <a:t>调研形式</a:t>
            </a:r>
            <a:endParaRPr lang="zh-CN" altLang="en-US">
              <a:solidFill>
                <a:schemeClr val="tx1"/>
              </a:solidFill>
              <a:effectLst>
                <a:outerShdw blurRad="38100" dist="19050" dir="2700000" algn="tl" rotWithShape="0">
                  <a:schemeClr val="dk1">
                    <a:alpha val="40000"/>
                  </a:schemeClr>
                </a:outerShdw>
              </a:effectLst>
              <a:latin typeface="华文彩云" panose="02010800040101010101" charset="-122"/>
              <a:ea typeface="华文彩云" panose="02010800040101010101" charset="-122"/>
            </a:endParaRPr>
          </a:p>
        </p:txBody>
      </p:sp>
      <p:sp>
        <p:nvSpPr>
          <p:cNvPr id="10" name="文本框 9"/>
          <p:cNvSpPr txBox="1"/>
          <p:nvPr/>
        </p:nvSpPr>
        <p:spPr>
          <a:xfrm>
            <a:off x="372335" y="1537176"/>
            <a:ext cx="2104390" cy="829945"/>
          </a:xfrm>
          <a:prstGeom prst="rect">
            <a:avLst/>
          </a:prstGeom>
          <a:noFill/>
        </p:spPr>
        <p:txBody>
          <a:bodyPr wrap="square" rtlCol="0">
            <a:spAutoFit/>
          </a:bodyPr>
          <a:lstStyle/>
          <a:p>
            <a:r>
              <a:rPr lang="zh-CN" altLang="en-US" sz="1600">
                <a:latin typeface="隶书" panose="02010509060101010101" charset="-122"/>
                <a:ea typeface="隶书" panose="02010509060101010101" charset="-122"/>
              </a:rPr>
              <a:t>网络问卷调查，访谈法，文案调查法</a:t>
            </a:r>
            <a:endParaRPr lang="zh-CN" altLang="en-US" sz="1600">
              <a:latin typeface="隶书" panose="02010509060101010101" charset="-122"/>
              <a:ea typeface="隶书" panose="02010509060101010101" charset="-122"/>
            </a:endParaRPr>
          </a:p>
          <a:p>
            <a:r>
              <a:rPr lang="zh-CN" altLang="en-US" sz="1600">
                <a:solidFill>
                  <a:srgbClr val="FF0000"/>
                </a:solidFill>
                <a:latin typeface="隶书" panose="02010509060101010101" charset="-122"/>
                <a:ea typeface="隶书" panose="02010509060101010101" charset="-122"/>
              </a:rPr>
              <a:t>线上为主，线下为辅</a:t>
            </a:r>
            <a:endParaRPr lang="zh-CN" altLang="en-US" sz="1600">
              <a:solidFill>
                <a:srgbClr val="FF0000"/>
              </a:solidFill>
              <a:latin typeface="隶书" panose="02010509060101010101" charset="-122"/>
              <a:ea typeface="隶书" panose="02010509060101010101" charset="-122"/>
            </a:endParaRPr>
          </a:p>
        </p:txBody>
      </p:sp>
      <p:pic>
        <p:nvPicPr>
          <p:cNvPr id="13" name="图片 12" descr="C:/Users/86158/AppData/Local/Temp/kaimatting/20221028214625/output_aiMatting_20221028214748.pngoutput_aiMatting_20221028214748"/>
          <p:cNvPicPr>
            <a:picLocks noChangeAspect="1"/>
          </p:cNvPicPr>
          <p:nvPr/>
        </p:nvPicPr>
        <p:blipFill>
          <a:blip r:embed="rId4"/>
          <a:stretch>
            <a:fillRect/>
          </a:stretch>
        </p:blipFill>
        <p:spPr>
          <a:xfrm>
            <a:off x="2906395" y="1477010"/>
            <a:ext cx="749935" cy="775970"/>
          </a:xfrm>
          <a:prstGeom prst="rect">
            <a:avLst/>
          </a:prstGeom>
        </p:spPr>
      </p:pic>
      <p:sp>
        <p:nvSpPr>
          <p:cNvPr id="14" name="六边形 13"/>
          <p:cNvSpPr/>
          <p:nvPr/>
        </p:nvSpPr>
        <p:spPr>
          <a:xfrm>
            <a:off x="2919544" y="2877786"/>
            <a:ext cx="1289050" cy="1135380"/>
          </a:xfrm>
          <a:prstGeom prst="hexagon">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17095" y="2427287"/>
            <a:ext cx="1287780" cy="368300"/>
          </a:xfrm>
          <a:prstGeom prst="rect">
            <a:avLst/>
          </a:prstGeom>
          <a:noFill/>
        </p:spPr>
        <p:txBody>
          <a:bodyPr wrap="square" rtlCol="0">
            <a:spAutoFit/>
            <a:scene3d>
              <a:camera prst="orthographicFront"/>
              <a:lightRig rig="threePt" dir="t"/>
            </a:scene3d>
          </a:bodyPr>
          <a:lstStyle/>
          <a:p>
            <a:r>
              <a:rPr lang="zh-CN" altLang="en-US">
                <a:solidFill>
                  <a:schemeClr val="tx1"/>
                </a:solidFill>
                <a:effectLst>
                  <a:outerShdw blurRad="38100" dist="19050" dir="2700000" algn="tl" rotWithShape="0">
                    <a:schemeClr val="dk1">
                      <a:alpha val="40000"/>
                    </a:schemeClr>
                  </a:outerShdw>
                </a:effectLst>
                <a:latin typeface="华文彩云" panose="02010800040101010101" charset="-122"/>
                <a:ea typeface="华文彩云" panose="02010800040101010101" charset="-122"/>
              </a:rPr>
              <a:t>调研对象</a:t>
            </a:r>
            <a:endParaRPr lang="zh-CN" altLang="en-US">
              <a:solidFill>
                <a:schemeClr val="tx1"/>
              </a:solidFill>
              <a:effectLst>
                <a:outerShdw blurRad="38100" dist="19050" dir="2700000" algn="tl" rotWithShape="0">
                  <a:schemeClr val="dk1">
                    <a:alpha val="40000"/>
                  </a:schemeClr>
                </a:outerShdw>
              </a:effectLst>
              <a:latin typeface="华文彩云" panose="02010800040101010101" charset="-122"/>
              <a:ea typeface="华文彩云" panose="02010800040101010101" charset="-122"/>
            </a:endParaRPr>
          </a:p>
        </p:txBody>
      </p:sp>
      <p:pic>
        <p:nvPicPr>
          <p:cNvPr id="17" name="图片 16" descr="C:/Users/86158/AppData/Local/Temp/kaimatting/20221028221408/output_aiMatting_20221028221420.pngoutput_aiMatting_20221028221420"/>
          <p:cNvPicPr>
            <a:picLocks noChangeAspect="1"/>
          </p:cNvPicPr>
          <p:nvPr/>
        </p:nvPicPr>
        <p:blipFill>
          <a:blip r:embed="rId5"/>
          <a:stretch>
            <a:fillRect/>
          </a:stretch>
        </p:blipFill>
        <p:spPr>
          <a:xfrm>
            <a:off x="3176270" y="3251835"/>
            <a:ext cx="631825" cy="601345"/>
          </a:xfrm>
          <a:prstGeom prst="rect">
            <a:avLst/>
          </a:prstGeom>
        </p:spPr>
      </p:pic>
      <p:sp>
        <p:nvSpPr>
          <p:cNvPr id="18" name="六边形 17"/>
          <p:cNvSpPr/>
          <p:nvPr/>
        </p:nvSpPr>
        <p:spPr>
          <a:xfrm>
            <a:off x="4186555" y="2044065"/>
            <a:ext cx="1289050" cy="1135380"/>
          </a:xfrm>
          <a:prstGeom prst="hexagon">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descr="C:/Users/86158/AppData/Local/Temp/kaimatting/20221028221536/output_aiMatting_20221028221653.pngoutput_aiMatting_20221028221653"/>
          <p:cNvPicPr>
            <a:picLocks noChangeAspect="1"/>
          </p:cNvPicPr>
          <p:nvPr/>
        </p:nvPicPr>
        <p:blipFill>
          <a:blip r:embed="rId6"/>
          <a:stretch>
            <a:fillRect/>
          </a:stretch>
        </p:blipFill>
        <p:spPr>
          <a:xfrm>
            <a:off x="4453255" y="2307590"/>
            <a:ext cx="756285" cy="607695"/>
          </a:xfrm>
          <a:prstGeom prst="rect">
            <a:avLst/>
          </a:prstGeom>
        </p:spPr>
      </p:pic>
      <p:sp>
        <p:nvSpPr>
          <p:cNvPr id="20" name="文本框 19"/>
          <p:cNvSpPr txBox="1"/>
          <p:nvPr/>
        </p:nvSpPr>
        <p:spPr>
          <a:xfrm>
            <a:off x="5691505" y="1804670"/>
            <a:ext cx="1287780" cy="368300"/>
          </a:xfrm>
          <a:prstGeom prst="rect">
            <a:avLst/>
          </a:prstGeom>
          <a:noFill/>
        </p:spPr>
        <p:txBody>
          <a:bodyPr wrap="square" rtlCol="0">
            <a:spAutoFit/>
            <a:scene3d>
              <a:camera prst="orthographicFront"/>
              <a:lightRig rig="threePt" dir="t"/>
            </a:scene3d>
          </a:bodyPr>
          <a:lstStyle/>
          <a:p>
            <a:r>
              <a:rPr lang="zh-CN" altLang="en-US">
                <a:solidFill>
                  <a:schemeClr val="tx1"/>
                </a:solidFill>
                <a:effectLst>
                  <a:outerShdw blurRad="38100" dist="19050" dir="2700000" algn="tl" rotWithShape="0">
                    <a:schemeClr val="dk1">
                      <a:alpha val="40000"/>
                    </a:schemeClr>
                  </a:outerShdw>
                </a:effectLst>
                <a:latin typeface="华文彩云" panose="02010800040101010101" charset="-122"/>
                <a:ea typeface="华文彩云" panose="02010800040101010101" charset="-122"/>
              </a:rPr>
              <a:t>调研目的</a:t>
            </a:r>
            <a:endParaRPr lang="zh-CN" altLang="en-US">
              <a:solidFill>
                <a:schemeClr val="tx1"/>
              </a:solidFill>
              <a:effectLst>
                <a:outerShdw blurRad="38100" dist="19050" dir="2700000" algn="tl" rotWithShape="0">
                  <a:schemeClr val="dk1">
                    <a:alpha val="40000"/>
                  </a:schemeClr>
                </a:outerShdw>
              </a:effectLst>
              <a:latin typeface="华文彩云" panose="02010800040101010101" charset="-122"/>
              <a:ea typeface="华文彩云" panose="02010800040101010101" charset="-122"/>
            </a:endParaRPr>
          </a:p>
        </p:txBody>
      </p:sp>
      <p:sp>
        <p:nvSpPr>
          <p:cNvPr id="21" name="文本框 20"/>
          <p:cNvSpPr txBox="1"/>
          <p:nvPr/>
        </p:nvSpPr>
        <p:spPr>
          <a:xfrm>
            <a:off x="5523865" y="2252980"/>
            <a:ext cx="3437255" cy="2462213"/>
          </a:xfrm>
          <a:prstGeom prst="rect">
            <a:avLst/>
          </a:prstGeom>
          <a:noFill/>
        </p:spPr>
        <p:txBody>
          <a:bodyPr wrap="square" rtlCol="0">
            <a:spAutoFit/>
          </a:bodyPr>
          <a:lstStyle/>
          <a:p>
            <a:pPr marL="285750" indent="-285750">
              <a:buFont typeface="Arial" panose="020B0604020202020204" pitchFamily="34" charset="0"/>
              <a:buChar char="•"/>
            </a:pPr>
            <a:r>
              <a:rPr lang="zh-CN" altLang="en-US" sz="1400">
                <a:solidFill>
                  <a:schemeClr val="tx1"/>
                </a:solidFill>
                <a:latin typeface="隶书" panose="02010509060101010101" charset="-122"/>
                <a:ea typeface="隶书" panose="02010509060101010101" charset="-122"/>
              </a:rPr>
              <a:t>获取用户对</a:t>
            </a:r>
            <a:r>
              <a:rPr lang="zh-CN" altLang="en-US" sz="1400">
                <a:latin typeface="隶书" panose="02010509060101010101" charset="-122"/>
                <a:ea typeface="隶书" panose="02010509060101010101" charset="-122"/>
                <a:sym typeface="+mn-ea"/>
              </a:rPr>
              <a:t>基于鱼眼相机与语义分割的自动驾驶仿真系统</a:t>
            </a:r>
            <a:r>
              <a:rPr lang="zh-CN" altLang="en-US" sz="1400">
                <a:solidFill>
                  <a:schemeClr val="tx1"/>
                </a:solidFill>
                <a:latin typeface="隶书" panose="02010509060101010101" charset="-122"/>
                <a:ea typeface="隶书" panose="02010509060101010101" charset="-122"/>
              </a:rPr>
              <a:t>功能意见以及对我们产品的希望。</a:t>
            </a:r>
            <a:endParaRPr lang="zh-CN" altLang="en-US" sz="1400">
              <a:solidFill>
                <a:schemeClr val="tx1"/>
              </a:solidFill>
              <a:latin typeface="隶书" panose="02010509060101010101" charset="-122"/>
              <a:ea typeface="隶书" panose="02010509060101010101" charset="-122"/>
            </a:endParaRPr>
          </a:p>
          <a:p>
            <a:pPr marL="285750" indent="-285750">
              <a:buFont typeface="Arial" panose="020B0604020202020204" pitchFamily="34" charset="0"/>
              <a:buChar char="•"/>
            </a:pPr>
            <a:r>
              <a:rPr lang="zh-CN" altLang="en-US" sz="1400">
                <a:solidFill>
                  <a:schemeClr val="tx1"/>
                </a:solidFill>
                <a:latin typeface="隶书" panose="02010509060101010101" charset="-122"/>
                <a:ea typeface="隶书" panose="02010509060101010101" charset="-122"/>
              </a:rPr>
              <a:t>对大众的需求进行统计和调查，了解存在的问题和痛点，为软件设计提供思路与指导，更好地去解决问题。</a:t>
            </a:r>
            <a:endParaRPr lang="zh-CN" altLang="en-US" sz="1400">
              <a:solidFill>
                <a:schemeClr val="tx1"/>
              </a:solidFill>
              <a:latin typeface="隶书" panose="02010509060101010101" charset="-122"/>
              <a:ea typeface="隶书" panose="02010509060101010101" charset="-122"/>
            </a:endParaRPr>
          </a:p>
          <a:p>
            <a:pPr marL="285750" indent="-285750">
              <a:buFont typeface="Arial" panose="020B0604020202020204" pitchFamily="34" charset="0"/>
              <a:buChar char="•"/>
            </a:pPr>
            <a:r>
              <a:rPr lang="zh-CN" altLang="en-US" sz="1400">
                <a:solidFill>
                  <a:schemeClr val="tx1"/>
                </a:solidFill>
                <a:latin typeface="隶书" panose="02010509060101010101" charset="-122"/>
                <a:ea typeface="隶书" panose="02010509060101010101" charset="-122"/>
              </a:rPr>
              <a:t>有助于了解当前相关行业的发展状况和技术经验，为改进企业的经营活动提供信息。</a:t>
            </a:r>
            <a:endParaRPr lang="zh-CN" altLang="en-US" sz="1400">
              <a:solidFill>
                <a:schemeClr val="tx1"/>
              </a:solidFill>
              <a:latin typeface="隶书" panose="02010509060101010101" charset="-122"/>
              <a:ea typeface="隶书" panose="02010509060101010101" charset="-122"/>
            </a:endParaRPr>
          </a:p>
          <a:p>
            <a:pPr marL="285750" indent="-285750">
              <a:buFont typeface="Arial" panose="020B0604020202020204" pitchFamily="34" charset="0"/>
              <a:buChar char="•"/>
            </a:pPr>
            <a:r>
              <a:rPr lang="zh-CN" altLang="en-US" sz="1400">
                <a:solidFill>
                  <a:schemeClr val="tx1"/>
                </a:solidFill>
                <a:latin typeface="隶书" panose="02010509060101010101" charset="-122"/>
                <a:ea typeface="隶书" panose="02010509060101010101" charset="-122"/>
              </a:rPr>
              <a:t>为企业市场地位和产品宣传等提供信息和支持。</a:t>
            </a:r>
            <a:endParaRPr lang="zh-CN" altLang="en-US" sz="1400">
              <a:solidFill>
                <a:schemeClr val="tx1"/>
              </a:solidFill>
              <a:latin typeface="隶书" panose="02010509060101010101" charset="-122"/>
              <a:ea typeface="隶书" panose="02010509060101010101" charset="-122"/>
            </a:endParaRPr>
          </a:p>
        </p:txBody>
      </p:sp>
      <p:graphicFrame>
        <p:nvGraphicFramePr>
          <p:cNvPr id="3" name="表格 2"/>
          <p:cNvGraphicFramePr/>
          <p:nvPr>
            <p:custDataLst>
              <p:tags r:id="rId7"/>
            </p:custDataLst>
          </p:nvPr>
        </p:nvGraphicFramePr>
        <p:xfrm>
          <a:off x="123500" y="2847340"/>
          <a:ext cx="2724800" cy="2011680"/>
        </p:xfrm>
        <a:graphic>
          <a:graphicData uri="http://schemas.openxmlformats.org/drawingml/2006/table">
            <a:tbl>
              <a:tblPr firstRow="1" bandRow="1">
                <a:tableStyleId>{5C22544A-7EE6-4342-B048-85BDC9FD1C3A}</a:tableStyleId>
              </a:tblPr>
              <a:tblGrid>
                <a:gridCol w="1851388"/>
                <a:gridCol w="873412"/>
              </a:tblGrid>
              <a:tr h="476021">
                <a:tc>
                  <a:txBody>
                    <a:bodyPr/>
                    <a:lstStyle/>
                    <a:p>
                      <a:pPr>
                        <a:buNone/>
                      </a:pPr>
                      <a:r>
                        <a:rPr lang="zh-CN" altLang="en-US" sz="1600" b="1">
                          <a:solidFill>
                            <a:srgbClr val="404040"/>
                          </a:solidFill>
                          <a:latin typeface="隶书" panose="02010509060101010101" charset="-122"/>
                          <a:ea typeface="隶书" panose="02010509060101010101" charset="-122"/>
                        </a:rPr>
                        <a:t>研究生、大学教授、研究员、博士后</a:t>
                      </a:r>
                      <a:endParaRPr lang="zh-CN" altLang="en-US" sz="1600" b="1">
                        <a:solidFill>
                          <a:srgbClr val="404040"/>
                        </a:solidFill>
                        <a:latin typeface="隶书" panose="02010509060101010101" charset="-122"/>
                        <a:ea typeface="隶书" panose="02010509060101010101"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c>
                  <a:txBody>
                    <a:bodyPr/>
                    <a:lstStyle/>
                    <a:p>
                      <a:pPr algn="ctr">
                        <a:buNone/>
                      </a:pPr>
                      <a:r>
                        <a:rPr lang="en-US" altLang="zh-CN" sz="1600" b="0">
                          <a:solidFill>
                            <a:schemeClr val="tx1"/>
                          </a:solidFill>
                          <a:latin typeface="Times New Roman" panose="02020603050405020304" pitchFamily="18" charset="0"/>
                          <a:cs typeface="Times New Roman" panose="02020603050405020304" pitchFamily="18" charset="0"/>
                        </a:rPr>
                        <a:t>44.44%</a:t>
                      </a:r>
                      <a:endParaRPr lang="en-US" altLang="zh-CN" sz="1600" b="0">
                        <a:solidFill>
                          <a:schemeClr val="tx1"/>
                        </a:solidFill>
                        <a:latin typeface="Times New Roman" panose="02020603050405020304" pitchFamily="18" charset="0"/>
                        <a:cs typeface="Times New Roman" panose="02020603050405020304" pitchFamily="18" charset="0"/>
                      </a:endParaRPr>
                    </a:p>
                  </a:txBody>
                  <a:tcPr>
                    <a:lnL w="9525">
                      <a:solidFill>
                        <a:srgbClr val="848587"/>
                      </a:solidFill>
                      <a:prstDash val="sysDash"/>
                    </a:lnL>
                    <a:lnR w="9525">
                      <a:solidFill>
                        <a:srgbClr val="848587"/>
                      </a:solidFill>
                      <a:prstDash val="sysDash"/>
                    </a:lnR>
                    <a:lnT w="28575">
                      <a:solidFill>
                        <a:srgbClr val="848587"/>
                      </a:solidFill>
                      <a:prstDash val="solid"/>
                    </a:lnT>
                    <a:lnB w="28575">
                      <a:solidFill>
                        <a:srgbClr val="848587"/>
                      </a:solidFill>
                      <a:prstDash val="solid"/>
                    </a:lnB>
                    <a:solidFill>
                      <a:srgbClr val="FFFFFF"/>
                    </a:solidFill>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1">
                          <a:solidFill>
                            <a:srgbClr val="404040"/>
                          </a:solidFill>
                          <a:latin typeface="隶书" panose="02010509060101010101" charset="-122"/>
                          <a:ea typeface="隶书" panose="02010509060101010101" charset="-122"/>
                        </a:rPr>
                        <a:t>工业界研发人员</a:t>
                      </a:r>
                      <a:endParaRPr lang="zh-CN" altLang="en-US" sz="1600" b="1">
                        <a:solidFill>
                          <a:srgbClr val="404040"/>
                        </a:solidFill>
                        <a:latin typeface="隶书" panose="02010509060101010101" charset="-122"/>
                        <a:ea typeface="隶书" panose="02010509060101010101" charset="-122"/>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c>
                  <a:txBody>
                    <a:bodyPr/>
                    <a:lstStyle/>
                    <a:p>
                      <a:pPr algn="ctr">
                        <a:buNone/>
                      </a:pPr>
                      <a:r>
                        <a:rPr lang="en-US" altLang="zh-CN" sz="1600">
                          <a:solidFill>
                            <a:srgbClr val="404040"/>
                          </a:solidFill>
                          <a:latin typeface="Times New Roman" panose="02020603050405020304" pitchFamily="18" charset="0"/>
                          <a:cs typeface="Times New Roman" panose="02020603050405020304" pitchFamily="18" charset="0"/>
                          <a:sym typeface="+mn-ea"/>
                        </a:rPr>
                        <a:t>12.50%</a:t>
                      </a:r>
                      <a:endParaRPr lang="en-US" altLang="zh-CN" sz="1800">
                        <a:solidFill>
                          <a:srgbClr val="404040"/>
                        </a:solidFill>
                        <a:latin typeface="Times New Roman" panose="02020603050405020304" pitchFamily="18" charset="0"/>
                        <a:cs typeface="Times New Roman" panose="02020603050405020304" pitchFamily="18" charset="0"/>
                      </a:endParaRPr>
                    </a:p>
                  </a:txBody>
                  <a:tcPr>
                    <a:lnL w="9525">
                      <a:solidFill>
                        <a:srgbClr val="848587"/>
                      </a:solidFill>
                      <a:prstDash val="sysDash"/>
                    </a:lnL>
                    <a:lnR w="9525">
                      <a:solidFill>
                        <a:srgbClr val="848587"/>
                      </a:solidFill>
                      <a:prstDash val="sysDash"/>
                    </a:lnR>
                    <a:lnT w="28575">
                      <a:solidFill>
                        <a:srgbClr val="848587"/>
                      </a:solidFill>
                      <a:prstDash val="solid"/>
                    </a:lnT>
                    <a:lnB w="9525">
                      <a:solidFill>
                        <a:srgbClr val="848587"/>
                      </a:solidFill>
                      <a:prstDash val="sysDash"/>
                    </a:lnB>
                    <a:solidFill>
                      <a:srgbClr val="FFFFFF"/>
                    </a:solidFill>
                  </a:tcPr>
                </a:tc>
              </a:tr>
              <a:tr h="365760">
                <a:tc>
                  <a:txBody>
                    <a:bodyPr/>
                    <a:lstStyle/>
                    <a:p>
                      <a:pPr algn="ctr">
                        <a:buNone/>
                      </a:pPr>
                      <a:r>
                        <a:rPr lang="zh-CN" altLang="en-US" sz="1600" b="1">
                          <a:solidFill>
                            <a:srgbClr val="404040"/>
                          </a:solidFill>
                          <a:latin typeface="隶书" panose="02010509060101010101" charset="-122"/>
                          <a:ea typeface="隶书" panose="02010509060101010101" charset="-122"/>
                        </a:rPr>
                        <a:t>本科生</a:t>
                      </a:r>
                      <a:endParaRPr lang="zh-CN" altLang="en-US" sz="1600" b="1">
                        <a:solidFill>
                          <a:srgbClr val="404040"/>
                        </a:solidFill>
                        <a:latin typeface="隶书" panose="02010509060101010101" charset="-122"/>
                        <a:ea typeface="隶书" panose="02010509060101010101" charset="-122"/>
                      </a:endParaRPr>
                    </a:p>
                  </a:txBody>
                  <a:tcPr>
                    <a:lnL w="9525">
                      <a:solidFill>
                        <a:srgbClr val="848587"/>
                      </a:solidFill>
                      <a:prstDash val="sysDash"/>
                    </a:lnL>
                    <a:lnR w="9525" cap="flat" cmpd="sng" algn="ctr">
                      <a:solidFill>
                        <a:srgbClr val="848587"/>
                      </a:solidFill>
                      <a:prstDash val="sysDash"/>
                      <a:round/>
                      <a:headEnd type="none" w="med" len="med"/>
                      <a:tailEnd type="none" w="med" len="med"/>
                    </a:lnR>
                    <a:lnT w="9525" cap="flat" cmpd="sng" algn="ctr">
                      <a:solidFill>
                        <a:srgbClr val="848587"/>
                      </a:solidFill>
                      <a:prstDash val="sysDash"/>
                      <a:round/>
                      <a:headEnd type="none" w="med" len="med"/>
                      <a:tailEnd type="none" w="med" len="med"/>
                    </a:lnT>
                    <a:lnB w="9525" cap="flat" cmpd="sng" algn="ctr">
                      <a:solidFill>
                        <a:srgbClr val="848587"/>
                      </a:solidFill>
                      <a:prstDash val="sysDash"/>
                      <a:round/>
                      <a:headEnd type="none" w="med" len="med"/>
                      <a:tailEnd type="none" w="med" len="med"/>
                    </a:lnB>
                    <a:solidFill>
                      <a:srgbClr val="FFFFFF"/>
                    </a:solidFill>
                  </a:tcPr>
                </a:tc>
                <a:tc>
                  <a:txBody>
                    <a:bodyPr/>
                    <a:lstStyle/>
                    <a:p>
                      <a:pPr algn="ctr">
                        <a:buNone/>
                      </a:pPr>
                      <a:r>
                        <a:rPr lang="en-US" altLang="zh-CN" sz="1600">
                          <a:solidFill>
                            <a:srgbClr val="404040"/>
                          </a:solidFill>
                          <a:latin typeface="Times New Roman" panose="02020603050405020304" pitchFamily="18" charset="0"/>
                          <a:cs typeface="Times New Roman" panose="02020603050405020304" pitchFamily="18" charset="0"/>
                        </a:rPr>
                        <a:t>27.50%</a:t>
                      </a:r>
                      <a:endParaRPr lang="en-US" altLang="zh-CN" sz="1600">
                        <a:solidFill>
                          <a:srgbClr val="404040"/>
                        </a:solidFill>
                        <a:latin typeface="Times New Roman" panose="02020603050405020304" pitchFamily="18" charset="0"/>
                        <a:cs typeface="Times New Roman" panose="02020603050405020304" pitchFamily="18" charset="0"/>
                      </a:endParaRPr>
                    </a:p>
                  </a:txBody>
                  <a:tcPr>
                    <a:lnL w="9525" cap="flat" cmpd="sng" algn="ctr">
                      <a:solidFill>
                        <a:srgbClr val="848587"/>
                      </a:solidFill>
                      <a:prstDash val="sysDash"/>
                      <a:round/>
                      <a:headEnd type="none" w="med" len="med"/>
                      <a:tailEnd type="none" w="med" len="med"/>
                    </a:lnL>
                    <a:lnR w="9525">
                      <a:solidFill>
                        <a:srgbClr val="848587"/>
                      </a:solidFill>
                      <a:prstDash val="sysDash"/>
                    </a:lnR>
                    <a:lnT w="9525" cap="flat" cmpd="sng" algn="ctr">
                      <a:solidFill>
                        <a:srgbClr val="848587"/>
                      </a:solidFill>
                      <a:prstDash val="sysDash"/>
                      <a:round/>
                      <a:headEnd type="none" w="med" len="med"/>
                      <a:tailEnd type="none" w="med" len="med"/>
                    </a:lnT>
                    <a:lnB w="9525" cap="flat" cmpd="sng" algn="ctr">
                      <a:solidFill>
                        <a:srgbClr val="848587"/>
                      </a:solidFill>
                      <a:prstDash val="sysDash"/>
                      <a:round/>
                      <a:headEnd type="none" w="med" len="med"/>
                      <a:tailEnd type="none" w="med" len="med"/>
                    </a:lnB>
                    <a:solidFill>
                      <a:srgbClr val="FFFFFF"/>
                    </a:solidFill>
                  </a:tcPr>
                </a:tc>
              </a:tr>
              <a:tr h="365760">
                <a:tc>
                  <a:txBody>
                    <a:bodyPr/>
                    <a:lstStyle/>
                    <a:p>
                      <a:pPr algn="ctr">
                        <a:buNone/>
                      </a:pPr>
                      <a:r>
                        <a:rPr lang="zh-CN" altLang="en-US" sz="1600" b="1">
                          <a:solidFill>
                            <a:srgbClr val="404040"/>
                          </a:solidFill>
                          <a:latin typeface="隶书" panose="02010509060101010101" charset="-122"/>
                          <a:ea typeface="隶书" panose="02010509060101010101" charset="-122"/>
                        </a:rPr>
                        <a:t>普通汽车车主</a:t>
                      </a:r>
                      <a:endParaRPr lang="zh-CN" altLang="en-US" sz="1600" b="1">
                        <a:solidFill>
                          <a:srgbClr val="404040"/>
                        </a:solidFill>
                        <a:latin typeface="隶书" panose="02010509060101010101" charset="-122"/>
                        <a:ea typeface="隶书" panose="02010509060101010101" charset="-122"/>
                      </a:endParaRPr>
                    </a:p>
                  </a:txBody>
                  <a:tcPr>
                    <a:lnL w="9525">
                      <a:solidFill>
                        <a:srgbClr val="848587"/>
                      </a:solidFill>
                      <a:prstDash val="sysDash"/>
                    </a:lnL>
                    <a:lnR w="9525" cap="flat" cmpd="sng" algn="ctr">
                      <a:solidFill>
                        <a:srgbClr val="848587"/>
                      </a:solidFill>
                      <a:prstDash val="sysDash"/>
                      <a:round/>
                      <a:headEnd type="none" w="med" len="med"/>
                      <a:tailEnd type="none" w="med" len="med"/>
                    </a:lnR>
                    <a:lnT w="9525" cap="flat" cmpd="sng" algn="ctr">
                      <a:solidFill>
                        <a:srgbClr val="848587"/>
                      </a:solidFill>
                      <a:prstDash val="sysDash"/>
                      <a:round/>
                      <a:headEnd type="none" w="med" len="med"/>
                      <a:tailEnd type="none" w="med" len="med"/>
                    </a:lnT>
                    <a:lnB w="9525" cap="flat" cmpd="sng" algn="ctr">
                      <a:solidFill>
                        <a:srgbClr val="848587"/>
                      </a:solidFill>
                      <a:prstDash val="sysDash"/>
                      <a:round/>
                      <a:headEnd type="none" w="med" len="med"/>
                      <a:tailEnd type="none" w="med" len="me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a:solidFill>
                            <a:schemeClr val="tx1"/>
                          </a:solidFill>
                          <a:latin typeface="Times New Roman" panose="02020603050405020304" pitchFamily="18" charset="0"/>
                          <a:cs typeface="Times New Roman" panose="02020603050405020304" pitchFamily="18" charset="0"/>
                        </a:rPr>
                        <a:t>10.00%</a:t>
                      </a:r>
                      <a:endParaRPr lang="en-US" altLang="zh-CN" sz="1600" b="0">
                        <a:solidFill>
                          <a:schemeClr val="tx1"/>
                        </a:solidFill>
                        <a:latin typeface="Times New Roman" panose="02020603050405020304" pitchFamily="18" charset="0"/>
                        <a:cs typeface="Times New Roman" panose="02020603050405020304" pitchFamily="18" charset="0"/>
                      </a:endParaRPr>
                    </a:p>
                  </a:txBody>
                  <a:tcPr>
                    <a:lnL w="9525" cap="flat" cmpd="sng" algn="ctr">
                      <a:solidFill>
                        <a:srgbClr val="848587"/>
                      </a:solidFill>
                      <a:prstDash val="sysDash"/>
                      <a:round/>
                      <a:headEnd type="none" w="med" len="med"/>
                      <a:tailEnd type="none" w="med" len="med"/>
                    </a:lnL>
                    <a:lnR w="9525">
                      <a:solidFill>
                        <a:srgbClr val="848587"/>
                      </a:solidFill>
                      <a:prstDash val="sysDash"/>
                    </a:lnR>
                    <a:lnT w="9525" cap="flat" cmpd="sng" algn="ctr">
                      <a:solidFill>
                        <a:srgbClr val="848587"/>
                      </a:solidFill>
                      <a:prstDash val="sysDash"/>
                      <a:round/>
                      <a:headEnd type="none" w="med" len="med"/>
                      <a:tailEnd type="none" w="med" len="med"/>
                    </a:lnT>
                    <a:lnB w="9525" cap="flat" cmpd="sng" algn="ctr">
                      <a:solidFill>
                        <a:srgbClr val="848587"/>
                      </a:solidFill>
                      <a:prstDash val="sysDash"/>
                      <a:round/>
                      <a:headEnd type="none" w="med" len="med"/>
                      <a:tailEnd type="none" w="med" len="med"/>
                    </a:lnB>
                    <a:solidFill>
                      <a:srgbClr val="FFFFFF"/>
                    </a:solidFill>
                  </a:tcPr>
                </a:tc>
              </a:tr>
              <a:tr h="365760">
                <a:tc>
                  <a:txBody>
                    <a:bodyPr/>
                    <a:lstStyle/>
                    <a:p>
                      <a:pPr algn="ctr">
                        <a:buNone/>
                      </a:pPr>
                      <a:r>
                        <a:rPr lang="zh-CN" altLang="en-US" sz="1600" b="1">
                          <a:solidFill>
                            <a:srgbClr val="404040"/>
                          </a:solidFill>
                          <a:latin typeface="隶书" panose="02010509060101010101" charset="-122"/>
                          <a:ea typeface="隶书" panose="02010509060101010101" charset="-122"/>
                        </a:rPr>
                        <a:t>半自动汽车车主</a:t>
                      </a:r>
                      <a:endParaRPr lang="zh-CN" altLang="en-US" sz="1600" b="1">
                        <a:solidFill>
                          <a:srgbClr val="404040"/>
                        </a:solidFill>
                        <a:latin typeface="隶书" panose="02010509060101010101" charset="-122"/>
                        <a:ea typeface="隶书" panose="02010509060101010101" charset="-122"/>
                      </a:endParaRPr>
                    </a:p>
                  </a:txBody>
                  <a:tcPr>
                    <a:lnL w="9525">
                      <a:solidFill>
                        <a:srgbClr val="848587"/>
                      </a:solidFill>
                      <a:prstDash val="sysDash"/>
                    </a:lnL>
                    <a:lnR w="9525" cap="flat" cmpd="sng" algn="ctr">
                      <a:solidFill>
                        <a:srgbClr val="848587"/>
                      </a:solidFill>
                      <a:prstDash val="sysDash"/>
                      <a:round/>
                      <a:headEnd type="none" w="med" len="med"/>
                      <a:tailEnd type="none" w="med" len="med"/>
                    </a:lnR>
                    <a:lnT w="9525" cap="flat" cmpd="sng" algn="ctr">
                      <a:solidFill>
                        <a:srgbClr val="848587"/>
                      </a:solidFill>
                      <a:prstDash val="sysDash"/>
                      <a:round/>
                      <a:headEnd type="none" w="med" len="med"/>
                      <a:tailEnd type="none" w="med" len="med"/>
                    </a:lnT>
                    <a:lnB w="28575">
                      <a:solidFill>
                        <a:srgbClr val="848587"/>
                      </a:solidFill>
                      <a:prstDash val="solid"/>
                    </a:lnB>
                    <a:solidFill>
                      <a:srgbClr val="FFFF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a:solidFill>
                            <a:schemeClr val="tx1"/>
                          </a:solidFill>
                          <a:latin typeface="Times New Roman" panose="02020603050405020304" pitchFamily="18" charset="0"/>
                          <a:cs typeface="Times New Roman" panose="02020603050405020304" pitchFamily="18" charset="0"/>
                        </a:rPr>
                        <a:t>10.00%</a:t>
                      </a:r>
                      <a:endParaRPr lang="en-US" altLang="zh-CN" sz="1600" b="0">
                        <a:solidFill>
                          <a:schemeClr val="tx1"/>
                        </a:solidFill>
                        <a:latin typeface="Times New Roman" panose="02020603050405020304" pitchFamily="18" charset="0"/>
                        <a:cs typeface="Times New Roman" panose="02020603050405020304" pitchFamily="18" charset="0"/>
                      </a:endParaRPr>
                    </a:p>
                  </a:txBody>
                  <a:tcPr>
                    <a:lnL w="9525" cap="flat" cmpd="sng" algn="ctr">
                      <a:solidFill>
                        <a:srgbClr val="848587"/>
                      </a:solidFill>
                      <a:prstDash val="sysDash"/>
                      <a:round/>
                      <a:headEnd type="none" w="med" len="med"/>
                      <a:tailEnd type="none" w="med" len="med"/>
                    </a:lnL>
                    <a:lnR w="9525">
                      <a:solidFill>
                        <a:srgbClr val="848587"/>
                      </a:solidFill>
                      <a:prstDash val="sysDash"/>
                    </a:lnR>
                    <a:lnT w="9525" cap="flat" cmpd="sng" algn="ctr">
                      <a:solidFill>
                        <a:srgbClr val="848587"/>
                      </a:solidFill>
                      <a:prstDash val="sysDash"/>
                      <a:round/>
                      <a:headEnd type="none" w="med" len="med"/>
                      <a:tailEnd type="none" w="med" len="med"/>
                    </a:lnT>
                    <a:lnB w="28575">
                      <a:solidFill>
                        <a:srgbClr val="848587"/>
                      </a:solidFill>
                      <a:prstDash val="soli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3"/>
            </p:custDataLst>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custDataLst>
              <p:tags r:id="rId4"/>
            </p:custDataLst>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custDataLst>
              <p:tags r:id="rId5"/>
            </p:custDataLst>
          </p:nvPr>
        </p:nvSpPr>
        <p:spPr>
          <a:xfrm>
            <a:off x="908957" y="206330"/>
            <a:ext cx="1351280" cy="398780"/>
          </a:xfrm>
          <a:prstGeom prst="rect">
            <a:avLst/>
          </a:prstGeom>
          <a:noFill/>
        </p:spPr>
        <p:txBody>
          <a:bodyPr wrap="none" rtlCol="0">
            <a:spAutoFit/>
          </a:bodyPr>
          <a:lstStyle/>
          <a:p>
            <a:r>
              <a:rPr lang="zh-CN" altLang="en-US" sz="2000" spc="300" dirty="0">
                <a:solidFill>
                  <a:schemeClr val="tx1"/>
                </a:solidFill>
                <a:latin typeface="黑体" panose="02010609060101010101" charset="-122"/>
                <a:ea typeface="黑体" panose="02010609060101010101" charset="-122"/>
              </a:rPr>
              <a:t>市场调研</a:t>
            </a:r>
            <a:endParaRPr lang="zh-CN" altLang="en-US" sz="2000" spc="300" dirty="0">
              <a:solidFill>
                <a:schemeClr val="tx1"/>
              </a:solidFill>
              <a:latin typeface="黑体" panose="02010609060101010101" charset="-122"/>
              <a:ea typeface="黑体" panose="02010609060101010101" charset="-122"/>
            </a:endParaRPr>
          </a:p>
        </p:txBody>
      </p:sp>
      <p:sp>
        <p:nvSpPr>
          <p:cNvPr id="2" name="文本框 1"/>
          <p:cNvSpPr txBox="1"/>
          <p:nvPr/>
        </p:nvSpPr>
        <p:spPr>
          <a:xfrm>
            <a:off x="990600" y="789940"/>
            <a:ext cx="2864485" cy="646331"/>
          </a:xfrm>
          <a:prstGeom prst="rect">
            <a:avLst/>
          </a:prstGeom>
          <a:noFill/>
        </p:spPr>
        <p:txBody>
          <a:bodyPr wrap="square" rtlCol="0">
            <a:spAutoFit/>
          </a:bodyPr>
          <a:lstStyle/>
          <a:p>
            <a:r>
              <a:rPr lang="en-US" altLang="zh-CN"/>
              <a:t>1.</a:t>
            </a:r>
            <a:r>
              <a:rPr lang="en-US" altLang="zh-CN">
                <a:latin typeface="隶书" panose="02010509060101010101" charset="-122"/>
                <a:ea typeface="隶书" panose="02010509060101010101" charset="-122"/>
                <a:cs typeface="隶书" panose="02010509060101010101" charset="-122"/>
              </a:rPr>
              <a:t>约50%人员有</a:t>
            </a:r>
            <a:r>
              <a:rPr lang="zh-CN" altLang="en-US">
                <a:latin typeface="隶书" panose="02010509060101010101" charset="-122"/>
                <a:ea typeface="隶书" panose="02010509060101010101" charset="-122"/>
                <a:cs typeface="隶书" panose="02010509060101010101" charset="-122"/>
              </a:rPr>
              <a:t>对自动驾驶仿真系统有一定了解。</a:t>
            </a:r>
            <a:endParaRPr lang="en-US" altLang="zh-CN">
              <a:latin typeface="隶书" panose="02010509060101010101" charset="-122"/>
              <a:ea typeface="隶书" panose="02010509060101010101" charset="-122"/>
              <a:cs typeface="隶书" panose="02010509060101010101" charset="-122"/>
            </a:endParaRPr>
          </a:p>
        </p:txBody>
      </p:sp>
      <p:sp>
        <p:nvSpPr>
          <p:cNvPr id="10" name="文本框 9"/>
          <p:cNvSpPr txBox="1"/>
          <p:nvPr/>
        </p:nvSpPr>
        <p:spPr>
          <a:xfrm>
            <a:off x="5379989" y="787785"/>
            <a:ext cx="2864485" cy="923330"/>
          </a:xfrm>
          <a:prstGeom prst="rect">
            <a:avLst/>
          </a:prstGeom>
          <a:noFill/>
        </p:spPr>
        <p:txBody>
          <a:bodyPr wrap="square" rtlCol="0">
            <a:spAutoFit/>
          </a:bodyPr>
          <a:lstStyle/>
          <a:p>
            <a:r>
              <a:rPr lang="en-US" altLang="zh-CN">
                <a:latin typeface="隶书" panose="02010509060101010101" charset="-122"/>
                <a:ea typeface="隶书" panose="02010509060101010101" charset="-122"/>
                <a:cs typeface="隶书" panose="02010509060101010101" charset="-122"/>
              </a:rPr>
              <a:t>2.</a:t>
            </a:r>
            <a:r>
              <a:rPr lang="zh-CN" altLang="en-US">
                <a:latin typeface="隶书" panose="02010509060101010101" charset="-122"/>
                <a:ea typeface="隶书" panose="02010509060101010101" charset="-122"/>
                <a:cs typeface="隶书" panose="02010509060101010101" charset="-122"/>
              </a:rPr>
              <a:t>多数人不清楚鱼眼相机和语义分割在自动驾驶中应用</a:t>
            </a:r>
            <a:endParaRPr lang="en-US" altLang="zh-CN">
              <a:latin typeface="隶书" panose="02010509060101010101" charset="-122"/>
              <a:ea typeface="隶书" panose="02010509060101010101" charset="-122"/>
              <a:cs typeface="隶书" panose="02010509060101010101" charset="-122"/>
            </a:endParaRPr>
          </a:p>
        </p:txBody>
      </p:sp>
      <p:graphicFrame>
        <p:nvGraphicFramePr>
          <p:cNvPr id="12" name="图表 11"/>
          <p:cNvGraphicFramePr/>
          <p:nvPr/>
        </p:nvGraphicFramePr>
        <p:xfrm>
          <a:off x="-127124" y="241890"/>
          <a:ext cx="4826442" cy="5327372"/>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6" name="图表 15"/>
          <p:cNvGraphicFramePr/>
          <p:nvPr/>
        </p:nvGraphicFramePr>
        <p:xfrm>
          <a:off x="4699635" y="1640840"/>
          <a:ext cx="4297680" cy="2616835"/>
        </p:xfrm>
        <a:graphic>
          <a:graphicData uri="http://schemas.openxmlformats.org/drawingml/2006/chart">
            <c:chart xmlns:c="http://schemas.openxmlformats.org/drawingml/2006/chart" xmlns:r="http://schemas.openxmlformats.org/officeDocument/2006/relationships" r:id="rId2"/>
          </a:graphicData>
        </a:graphic>
      </p:graphicFrame>
      <p:sp>
        <p:nvSpPr>
          <p:cNvPr id="19" name="文本框 18"/>
          <p:cNvSpPr txBox="1"/>
          <p:nvPr/>
        </p:nvSpPr>
        <p:spPr>
          <a:xfrm>
            <a:off x="4424901" y="4257776"/>
            <a:ext cx="4572000" cy="523220"/>
          </a:xfrm>
          <a:prstGeom prst="rect">
            <a:avLst/>
          </a:prstGeom>
          <a:noFill/>
        </p:spPr>
        <p:txBody>
          <a:bodyPr wrap="square">
            <a:spAutoFit/>
          </a:bodyPr>
          <a:lstStyle/>
          <a:p>
            <a:pPr algn="ctr" rtl="0">
              <a:defRPr sz="2130" b="1" i="0" u="none" strike="noStrike" kern="1200" cap="all" baseline="0">
                <a:solidFill>
                  <a:prstClr val="black">
                    <a:lumMod val="65000"/>
                    <a:lumOff val="35000"/>
                  </a:prstClr>
                </a:solidFill>
                <a:latin typeface="+mn-lt"/>
                <a:ea typeface="+mn-ea"/>
                <a:cs typeface="+mn-cs"/>
              </a:defRPr>
            </a:pPr>
            <a:r>
              <a:rPr lang="zh-CN" altLang="en-US" sz="1400" b="1" cap="all">
                <a:solidFill>
                  <a:prstClr val="black">
                    <a:lumMod val="65000"/>
                    <a:lumOff val="35000"/>
                  </a:prstClr>
                </a:solidFill>
              </a:rPr>
              <a:t>对鱼眼相机和语义分割在自动驾驶仿真</a:t>
            </a:r>
            <a:endParaRPr lang="en-US" altLang="zh-CN" sz="1400" b="1" cap="all">
              <a:solidFill>
                <a:prstClr val="black">
                  <a:lumMod val="65000"/>
                  <a:lumOff val="35000"/>
                </a:prstClr>
              </a:solidFill>
            </a:endParaRPr>
          </a:p>
          <a:p>
            <a:pPr algn="ctr" rtl="0">
              <a:defRPr sz="2130" b="1" i="0" u="none" strike="noStrike" kern="1200" cap="all" baseline="0">
                <a:solidFill>
                  <a:prstClr val="black">
                    <a:lumMod val="65000"/>
                    <a:lumOff val="35000"/>
                  </a:prstClr>
                </a:solidFill>
                <a:latin typeface="+mn-lt"/>
                <a:ea typeface="+mn-ea"/>
                <a:cs typeface="+mn-cs"/>
              </a:defRPr>
            </a:pPr>
            <a:r>
              <a:rPr lang="zh-CN" altLang="en-US" sz="1400" b="1" cap="all">
                <a:solidFill>
                  <a:prstClr val="black">
                    <a:lumMod val="65000"/>
                    <a:lumOff val="35000"/>
                  </a:prstClr>
                </a:solidFill>
              </a:rPr>
              <a:t>系统中的应用了解程度调查</a:t>
            </a:r>
            <a:endParaRPr lang="zh-CN" altLang="en-US" sz="1400" b="1" cap="all">
              <a:solidFill>
                <a:prstClr val="black">
                  <a:lumMod val="65000"/>
                  <a:lumOff val="35000"/>
                </a:prst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3"/>
            </p:custDataLst>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custDataLst>
              <p:tags r:id="rId4"/>
            </p:custDataLst>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custDataLst>
              <p:tags r:id="rId5"/>
            </p:custDataLst>
          </p:nvPr>
        </p:nvSpPr>
        <p:spPr>
          <a:xfrm>
            <a:off x="908957" y="206330"/>
            <a:ext cx="1351280" cy="398780"/>
          </a:xfrm>
          <a:prstGeom prst="rect">
            <a:avLst/>
          </a:prstGeom>
          <a:noFill/>
        </p:spPr>
        <p:txBody>
          <a:bodyPr wrap="none" rtlCol="0">
            <a:spAutoFit/>
          </a:bodyPr>
          <a:lstStyle/>
          <a:p>
            <a:r>
              <a:rPr lang="zh-CN" altLang="en-US" sz="2000" spc="300" dirty="0">
                <a:solidFill>
                  <a:schemeClr val="tx1"/>
                </a:solidFill>
                <a:latin typeface="黑体" panose="02010609060101010101" charset="-122"/>
                <a:ea typeface="黑体" panose="02010609060101010101" charset="-122"/>
              </a:rPr>
              <a:t>市场调研</a:t>
            </a:r>
            <a:endParaRPr lang="zh-CN" altLang="en-US" sz="2000" spc="300" dirty="0">
              <a:solidFill>
                <a:schemeClr val="tx1"/>
              </a:solidFill>
              <a:latin typeface="黑体" panose="02010609060101010101" charset="-122"/>
              <a:ea typeface="黑体" panose="02010609060101010101" charset="-122"/>
            </a:endParaRPr>
          </a:p>
        </p:txBody>
      </p:sp>
      <p:sp>
        <p:nvSpPr>
          <p:cNvPr id="2" name="文本框 1"/>
          <p:cNvSpPr txBox="1"/>
          <p:nvPr/>
        </p:nvSpPr>
        <p:spPr>
          <a:xfrm>
            <a:off x="454025" y="874395"/>
            <a:ext cx="4269740" cy="368300"/>
          </a:xfrm>
          <a:prstGeom prst="rect">
            <a:avLst/>
          </a:prstGeom>
          <a:noFill/>
        </p:spPr>
        <p:txBody>
          <a:bodyPr wrap="square" rtlCol="0">
            <a:spAutoFit/>
          </a:bodyPr>
          <a:lstStyle/>
          <a:p>
            <a:r>
              <a:rPr lang="en-US" altLang="zh-CN">
                <a:latin typeface="隶书" panose="02010509060101010101" charset="-122"/>
                <a:ea typeface="隶书" panose="02010509060101010101" charset="-122"/>
                <a:cs typeface="隶书" panose="02010509060101010101" charset="-122"/>
              </a:rPr>
              <a:t>3.大多数人</a:t>
            </a:r>
            <a:r>
              <a:rPr lang="zh-CN" altLang="en-US">
                <a:latin typeface="隶书" panose="02010509060101010101" charset="-122"/>
                <a:ea typeface="隶书" panose="02010509060101010101" charset="-122"/>
                <a:cs typeface="隶书" panose="02010509060101010101" charset="-122"/>
              </a:rPr>
              <a:t>更关心自动驾驶的安全性</a:t>
            </a:r>
            <a:endParaRPr lang="zh-CN" altLang="en-US">
              <a:latin typeface="隶书" panose="02010509060101010101" charset="-122"/>
              <a:ea typeface="隶书" panose="02010509060101010101" charset="-122"/>
              <a:cs typeface="隶书" panose="02010509060101010101" charset="-122"/>
            </a:endParaRPr>
          </a:p>
        </p:txBody>
      </p:sp>
      <p:sp>
        <p:nvSpPr>
          <p:cNvPr id="12" name="文本框 11"/>
          <p:cNvSpPr txBox="1"/>
          <p:nvPr/>
        </p:nvSpPr>
        <p:spPr>
          <a:xfrm>
            <a:off x="4723765" y="873879"/>
            <a:ext cx="4345305" cy="369332"/>
          </a:xfrm>
          <a:prstGeom prst="rect">
            <a:avLst/>
          </a:prstGeom>
          <a:noFill/>
        </p:spPr>
        <p:txBody>
          <a:bodyPr wrap="square" rtlCol="0">
            <a:spAutoFit/>
          </a:bodyPr>
          <a:lstStyle/>
          <a:p>
            <a:r>
              <a:rPr lang="en-US" altLang="zh-CN">
                <a:latin typeface="隶书" panose="02010509060101010101" charset="-122"/>
                <a:ea typeface="隶书" panose="02010509060101010101" charset="-122"/>
                <a:cs typeface="隶书" panose="02010509060101010101" charset="-122"/>
              </a:rPr>
              <a:t>4.</a:t>
            </a:r>
            <a:r>
              <a:rPr lang="zh-CN" altLang="en-US">
                <a:latin typeface="隶书" panose="02010509060101010101" charset="-122"/>
                <a:ea typeface="隶书" panose="02010509060101010101" charset="-122"/>
                <a:cs typeface="隶书" panose="02010509060101010101" charset="-122"/>
              </a:rPr>
              <a:t>用户对自动驾驶的应用持有积极态度</a:t>
            </a:r>
            <a:endParaRPr lang="en-US" altLang="zh-CN">
              <a:latin typeface="隶书" panose="02010509060101010101" charset="-122"/>
              <a:ea typeface="隶书" panose="02010509060101010101" charset="-122"/>
              <a:cs typeface="隶书" panose="02010509060101010101" charset="-122"/>
            </a:endParaRPr>
          </a:p>
        </p:txBody>
      </p:sp>
      <p:graphicFrame>
        <p:nvGraphicFramePr>
          <p:cNvPr id="8" name="图表 7"/>
          <p:cNvGraphicFramePr/>
          <p:nvPr/>
        </p:nvGraphicFramePr>
        <p:xfrm>
          <a:off x="514985" y="1626235"/>
          <a:ext cx="3779520" cy="3279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图表 8"/>
          <p:cNvGraphicFramePr/>
          <p:nvPr/>
        </p:nvGraphicFramePr>
        <p:xfrm>
          <a:off x="4294505" y="1154386"/>
          <a:ext cx="4592403" cy="386801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3"/>
            </p:custDataLst>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custDataLst>
              <p:tags r:id="rId4"/>
            </p:custDataLst>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custDataLst>
              <p:tags r:id="rId5"/>
            </p:custDataLst>
          </p:nvPr>
        </p:nvSpPr>
        <p:spPr>
          <a:xfrm>
            <a:off x="908957" y="206330"/>
            <a:ext cx="1351280" cy="398780"/>
          </a:xfrm>
          <a:prstGeom prst="rect">
            <a:avLst/>
          </a:prstGeom>
          <a:noFill/>
        </p:spPr>
        <p:txBody>
          <a:bodyPr wrap="none" rtlCol="0">
            <a:spAutoFit/>
          </a:bodyPr>
          <a:lstStyle/>
          <a:p>
            <a:r>
              <a:rPr lang="zh-CN" altLang="en-US" sz="2000" spc="300" dirty="0">
                <a:solidFill>
                  <a:schemeClr val="tx1"/>
                </a:solidFill>
                <a:latin typeface="黑体" panose="02010609060101010101" charset="-122"/>
                <a:ea typeface="黑体" panose="02010609060101010101" charset="-122"/>
              </a:rPr>
              <a:t>市场调研</a:t>
            </a:r>
            <a:endParaRPr lang="zh-CN" altLang="en-US" sz="2000" spc="300" dirty="0">
              <a:solidFill>
                <a:schemeClr val="tx1"/>
              </a:solidFill>
              <a:latin typeface="黑体" panose="02010609060101010101" charset="-122"/>
              <a:ea typeface="黑体" panose="02010609060101010101" charset="-122"/>
            </a:endParaRPr>
          </a:p>
        </p:txBody>
      </p:sp>
      <p:sp>
        <p:nvSpPr>
          <p:cNvPr id="2" name="文本框 1"/>
          <p:cNvSpPr txBox="1"/>
          <p:nvPr/>
        </p:nvSpPr>
        <p:spPr>
          <a:xfrm>
            <a:off x="4771390" y="814705"/>
            <a:ext cx="4269740" cy="368300"/>
          </a:xfrm>
          <a:prstGeom prst="rect">
            <a:avLst/>
          </a:prstGeom>
          <a:noFill/>
        </p:spPr>
        <p:txBody>
          <a:bodyPr wrap="square" rtlCol="0">
            <a:spAutoFit/>
          </a:bodyPr>
          <a:lstStyle/>
          <a:p>
            <a:r>
              <a:rPr lang="en-US" altLang="zh-CN">
                <a:latin typeface="隶书" panose="02010509060101010101" charset="-122"/>
                <a:ea typeface="隶书" panose="02010509060101010101" charset="-122"/>
                <a:cs typeface="隶书" panose="02010509060101010101" charset="-122"/>
              </a:rPr>
              <a:t>6.</a:t>
            </a:r>
            <a:r>
              <a:rPr lang="zh-CN" altLang="en-US">
                <a:latin typeface="隶书" panose="02010509060101010101" charset="-122"/>
                <a:ea typeface="隶书" panose="02010509060101010101" charset="-122"/>
                <a:cs typeface="隶书" panose="02010509060101010101" charset="-122"/>
              </a:rPr>
              <a:t>大多数用户愿意帮助我们的工作</a:t>
            </a:r>
            <a:endParaRPr lang="en-US" altLang="zh-CN">
              <a:latin typeface="隶书" panose="02010509060101010101" charset="-122"/>
              <a:ea typeface="隶书" panose="02010509060101010101" charset="-122"/>
              <a:cs typeface="隶书" panose="02010509060101010101" charset="-122"/>
            </a:endParaRPr>
          </a:p>
        </p:txBody>
      </p:sp>
      <p:sp>
        <p:nvSpPr>
          <p:cNvPr id="4" name="文本框 3"/>
          <p:cNvSpPr txBox="1"/>
          <p:nvPr/>
        </p:nvSpPr>
        <p:spPr>
          <a:xfrm>
            <a:off x="501650" y="794282"/>
            <a:ext cx="4269740" cy="646331"/>
          </a:xfrm>
          <a:prstGeom prst="rect">
            <a:avLst/>
          </a:prstGeom>
          <a:noFill/>
        </p:spPr>
        <p:txBody>
          <a:bodyPr wrap="square" rtlCol="0">
            <a:spAutoFit/>
          </a:bodyPr>
          <a:lstStyle/>
          <a:p>
            <a:r>
              <a:rPr lang="en-US" altLang="zh-CN">
                <a:latin typeface="隶书" panose="02010509060101010101" charset="-122"/>
                <a:ea typeface="隶书" panose="02010509060101010101" charset="-122"/>
                <a:cs typeface="隶书" panose="02010509060101010101" charset="-122"/>
              </a:rPr>
              <a:t>5.用户</a:t>
            </a:r>
            <a:r>
              <a:rPr lang="zh-CN" altLang="en-US">
                <a:latin typeface="隶书" panose="02010509060101010101" charset="-122"/>
                <a:ea typeface="隶书" panose="02010509060101010101" charset="-122"/>
                <a:cs typeface="隶书" panose="02010509060101010101" charset="-122"/>
              </a:rPr>
              <a:t>更多希望鱼眼数据集支持道路、行人、车辆、车道线分割。</a:t>
            </a:r>
            <a:endParaRPr lang="en-US" altLang="zh-CN">
              <a:latin typeface="隶书" panose="02010509060101010101" charset="-122"/>
              <a:ea typeface="隶书" panose="02010509060101010101" charset="-122"/>
              <a:cs typeface="隶书" panose="02010509060101010101" charset="-122"/>
            </a:endParaRPr>
          </a:p>
        </p:txBody>
      </p:sp>
      <p:graphicFrame>
        <p:nvGraphicFramePr>
          <p:cNvPr id="10" name="图表 9"/>
          <p:cNvGraphicFramePr/>
          <p:nvPr/>
        </p:nvGraphicFramePr>
        <p:xfrm>
          <a:off x="5167543" y="1226464"/>
          <a:ext cx="3779520" cy="379080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2" name="图表 11"/>
          <p:cNvGraphicFramePr/>
          <p:nvPr/>
        </p:nvGraphicFramePr>
        <p:xfrm>
          <a:off x="349858" y="1648791"/>
          <a:ext cx="4744278" cy="336848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nvSpPr>
        <p:spPr>
          <a:xfrm>
            <a:off x="908957" y="206330"/>
            <a:ext cx="2227580" cy="39878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公司名称与理念</a:t>
            </a:r>
            <a:endParaRPr lang="zh-CN" altLang="en-US" sz="2000" spc="300" dirty="0">
              <a:latin typeface="黑体" panose="02010609060101010101" charset="-122"/>
              <a:ea typeface="黑体" panose="02010609060101010101" charset="-122"/>
            </a:endParaRPr>
          </a:p>
        </p:txBody>
      </p:sp>
      <p:grpSp>
        <p:nvGrpSpPr>
          <p:cNvPr id="9" name="组合 8"/>
          <p:cNvGrpSpPr/>
          <p:nvPr/>
        </p:nvGrpSpPr>
        <p:grpSpPr>
          <a:xfrm>
            <a:off x="3839210" y="672465"/>
            <a:ext cx="5305425" cy="3747135"/>
            <a:chOff x="4304043" y="1286668"/>
            <a:chExt cx="3837944" cy="2757793"/>
          </a:xfrm>
          <a:effectLst>
            <a:outerShdw blurRad="381000" dist="254000" dir="8100000" algn="tr" rotWithShape="0">
              <a:prstClr val="black">
                <a:alpha val="40000"/>
              </a:prstClr>
            </a:outerShdw>
          </a:effectLst>
        </p:grpSpPr>
        <p:sp>
          <p:nvSpPr>
            <p:cNvPr id="10" name="圆角矩形 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11" name="圆角矩形 10"/>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sp>
        <p:nvSpPr>
          <p:cNvPr id="3" name="矩形 2"/>
          <p:cNvSpPr/>
          <p:nvPr/>
        </p:nvSpPr>
        <p:spPr>
          <a:xfrm>
            <a:off x="3905250" y="814070"/>
            <a:ext cx="5241925" cy="4848860"/>
          </a:xfrm>
          <a:prstGeom prst="rect">
            <a:avLst/>
          </a:prstGeom>
        </p:spPr>
        <p:txBody>
          <a:bodyPr wrap="square">
            <a:noAutofit/>
          </a:bodyPr>
          <a:lstStyle/>
          <a:p>
            <a:r>
              <a:rPr lang="zh-CN" altLang="en-US" dirty="0">
                <a:solidFill>
                  <a:schemeClr val="bg2">
                    <a:lumMod val="25000"/>
                  </a:schemeClr>
                </a:solidFill>
                <a:latin typeface="华文行楷" panose="02010800040101010101" pitchFamily="2" charset="-122"/>
                <a:ea typeface="华文行楷" panose="02010800040101010101" pitchFamily="2" charset="-122"/>
              </a:rPr>
              <a:t>IngenuityDrive，这个名字取自“Ingenuity”和“Drive”两个词的结合。</a:t>
            </a:r>
            <a:r>
              <a:rPr lang="zh-CN" altLang="en-US" dirty="0">
                <a:solidFill>
                  <a:schemeClr val="bg2">
                    <a:lumMod val="25000"/>
                  </a:schemeClr>
                </a:solidFill>
                <a:latin typeface="华文行楷" panose="02010800040101010101" pitchFamily="2" charset="-122"/>
                <a:ea typeface="华文行楷" panose="02010800040101010101" pitchFamily="2" charset="-122"/>
                <a:sym typeface="+mn-ea"/>
              </a:rPr>
              <a:t>“</a:t>
            </a:r>
            <a:r>
              <a:rPr lang="zh-CN" altLang="en-US" dirty="0">
                <a:solidFill>
                  <a:schemeClr val="bg2">
                    <a:lumMod val="25000"/>
                  </a:schemeClr>
                </a:solidFill>
                <a:latin typeface="华文行楷" panose="02010800040101010101" pitchFamily="2" charset="-122"/>
                <a:ea typeface="华文行楷" panose="02010800040101010101" pitchFamily="2" charset="-122"/>
              </a:rPr>
              <a:t>Ingenuity”在英文中意味着创新、独创性，而“Drive”则传达了驾驶、动力、前进的含义。 结合起来，IngenuityDrive 表达了公司不断推动创新，以实现自动驾驶仿真系统的愿景。</a:t>
            </a:r>
            <a:endParaRPr lang="zh-CN" altLang="en-US" dirty="0">
              <a:solidFill>
                <a:schemeClr val="bg2">
                  <a:lumMod val="25000"/>
                </a:schemeClr>
              </a:solidFill>
              <a:latin typeface="华文行楷" panose="02010800040101010101" pitchFamily="2" charset="-122"/>
              <a:ea typeface="华文行楷" panose="02010800040101010101" pitchFamily="2" charset="-122"/>
            </a:endParaRPr>
          </a:p>
          <a:p>
            <a:r>
              <a:rPr lang="zh-CN" altLang="en-US" dirty="0">
                <a:solidFill>
                  <a:schemeClr val="bg2">
                    <a:lumMod val="25000"/>
                  </a:schemeClr>
                </a:solidFill>
                <a:latin typeface="华文行楷" panose="02010800040101010101" pitchFamily="2" charset="-122"/>
                <a:ea typeface="华文行楷" panose="02010800040101010101" pitchFamily="2" charset="-122"/>
              </a:rPr>
              <a:t>对于“创智行”，这个名字可以理解为“创新”和“智慧”的结合。 “创新”强调了公司不断开发新技术、追求卓越的理念，而“智慧”则暗示了公司利用先进的技术和算法，为客户提供智能、高效的解决方案。 创智行科技有限公司，寓意着公司以创新为动力，以智慧为指引，致力于为客户提供最佳的自动驾驶仿真系统。</a:t>
            </a:r>
            <a:endParaRPr lang="zh-CN" altLang="en-US" dirty="0">
              <a:solidFill>
                <a:schemeClr val="bg2">
                  <a:lumMod val="25000"/>
                </a:schemeClr>
              </a:solidFill>
              <a:latin typeface="华文行楷" panose="02010800040101010101" pitchFamily="2" charset="-122"/>
              <a:ea typeface="华文行楷" panose="02010800040101010101" pitchFamily="2" charset="-122"/>
            </a:endParaRPr>
          </a:p>
        </p:txBody>
      </p:sp>
      <p:sp>
        <p:nvSpPr>
          <p:cNvPr id="4" name="文本框 3"/>
          <p:cNvSpPr txBox="1"/>
          <p:nvPr/>
        </p:nvSpPr>
        <p:spPr>
          <a:xfrm>
            <a:off x="3157855" y="4467860"/>
            <a:ext cx="5600700" cy="521970"/>
          </a:xfrm>
          <a:prstGeom prst="rect">
            <a:avLst/>
          </a:prstGeom>
          <a:noFill/>
        </p:spPr>
        <p:txBody>
          <a:bodyPr wrap="square" rtlCol="0">
            <a:spAutoFit/>
          </a:bodyPr>
          <a:lstStyle/>
          <a:p>
            <a:r>
              <a:rPr lang="zh-CN" altLang="en-US" sz="2800">
                <a:latin typeface="华文行楷" panose="02010800040101010101" pitchFamily="2" charset="-122"/>
                <a:ea typeface="华文行楷" panose="02010800040101010101" pitchFamily="2" charset="-122"/>
              </a:rPr>
              <a:t>理念：创新，真诚，专业，尊重</a:t>
            </a:r>
            <a:endParaRPr lang="zh-CN" altLang="en-US" sz="2800">
              <a:latin typeface="华文行楷" panose="02010800040101010101" pitchFamily="2" charset="-122"/>
              <a:ea typeface="华文行楷" panose="02010800040101010101" pitchFamily="2" charset="-122"/>
            </a:endParaRPr>
          </a:p>
        </p:txBody>
      </p:sp>
      <p:pic>
        <p:nvPicPr>
          <p:cNvPr id="8" name="图片 7"/>
          <p:cNvPicPr>
            <a:picLocks noChangeAspect="1"/>
          </p:cNvPicPr>
          <p:nvPr/>
        </p:nvPicPr>
        <p:blipFill>
          <a:blip r:embed="rId1"/>
          <a:stretch>
            <a:fillRect/>
          </a:stretch>
        </p:blipFill>
        <p:spPr>
          <a:xfrm>
            <a:off x="120630" y="2001267"/>
            <a:ext cx="3804234" cy="129246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custDataLst>
              <p:tags r:id="rId2"/>
            </p:custDataLst>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custDataLst>
              <p:tags r:id="rId3"/>
            </p:custDataLst>
          </p:nvPr>
        </p:nvSpPr>
        <p:spPr>
          <a:xfrm>
            <a:off x="908957" y="206330"/>
            <a:ext cx="1351280" cy="398780"/>
          </a:xfrm>
          <a:prstGeom prst="rect">
            <a:avLst/>
          </a:prstGeom>
          <a:noFill/>
        </p:spPr>
        <p:txBody>
          <a:bodyPr wrap="none" rtlCol="0">
            <a:spAutoFit/>
          </a:bodyPr>
          <a:lstStyle/>
          <a:p>
            <a:r>
              <a:rPr lang="zh-CN" altLang="en-US" sz="2000" spc="300" dirty="0">
                <a:solidFill>
                  <a:schemeClr val="tx1"/>
                </a:solidFill>
                <a:latin typeface="黑体" panose="02010609060101010101" charset="-122"/>
                <a:ea typeface="黑体" panose="02010609060101010101" charset="-122"/>
              </a:rPr>
              <a:t>调研结论</a:t>
            </a:r>
            <a:endParaRPr lang="zh-CN" altLang="en-US" sz="2000" spc="300" dirty="0">
              <a:solidFill>
                <a:schemeClr val="tx1"/>
              </a:solidFill>
              <a:latin typeface="黑体" panose="02010609060101010101" charset="-122"/>
              <a:ea typeface="黑体" panose="02010609060101010101" charset="-122"/>
            </a:endParaRPr>
          </a:p>
        </p:txBody>
      </p:sp>
      <p:graphicFrame>
        <p:nvGraphicFramePr>
          <p:cNvPr id="12" name="图示 11"/>
          <p:cNvGraphicFramePr/>
          <p:nvPr/>
        </p:nvGraphicFramePr>
        <p:xfrm>
          <a:off x="2894275" y="2178685"/>
          <a:ext cx="3632890" cy="18681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图片 2" descr="C:/Users/86158/AppData/Local/Temp/kaimatting/20221028233008/output_aiMatting_20221028233020.pngoutput_aiMatting_20221028233020"/>
          <p:cNvPicPr>
            <a:picLocks noChangeAspect="1"/>
          </p:cNvPicPr>
          <p:nvPr/>
        </p:nvPicPr>
        <p:blipFill>
          <a:blip r:embed="rId9"/>
          <a:stretch>
            <a:fillRect/>
          </a:stretch>
        </p:blipFill>
        <p:spPr>
          <a:xfrm>
            <a:off x="514985" y="52705"/>
            <a:ext cx="485775" cy="571500"/>
          </a:xfrm>
          <a:prstGeom prst="rect">
            <a:avLst/>
          </a:prstGeom>
        </p:spPr>
      </p:pic>
      <p:sp>
        <p:nvSpPr>
          <p:cNvPr id="8" name="文本框 7"/>
          <p:cNvSpPr txBox="1"/>
          <p:nvPr/>
        </p:nvSpPr>
        <p:spPr>
          <a:xfrm>
            <a:off x="5241" y="1264612"/>
            <a:ext cx="3030279" cy="2970044"/>
          </a:xfrm>
          <a:prstGeom prst="rect">
            <a:avLst/>
          </a:prstGeom>
          <a:noFill/>
        </p:spPr>
        <p:txBody>
          <a:bodyPr wrap="square" rtlCol="0">
            <a:spAutoFit/>
          </a:bodyPr>
          <a:lstStyle/>
          <a:p>
            <a:pPr marL="285750" indent="-285750">
              <a:lnSpc>
                <a:spcPct val="150000"/>
              </a:lnSpc>
              <a:buFont typeface="Wingdings" panose="05000000000000000000" charset="0"/>
              <a:buChar char="l"/>
            </a:pPr>
            <a:r>
              <a:rPr lang="zh-CN" altLang="en-US" sz="1400">
                <a:latin typeface="华文新魏" panose="02010800040101010101" charset="-122"/>
                <a:ea typeface="华文新魏" panose="02010800040101010101" charset="-122"/>
                <a:cs typeface="华文新魏" panose="02010800040101010101" charset="-122"/>
              </a:rPr>
              <a:t>约有</a:t>
            </a:r>
            <a:r>
              <a:rPr lang="en-US" altLang="zh-CN" sz="1400">
                <a:latin typeface="华文新魏" panose="02010800040101010101" charset="-122"/>
                <a:ea typeface="华文新魏" panose="02010800040101010101" charset="-122"/>
                <a:cs typeface="华文新魏" panose="02010800040101010101" charset="-122"/>
              </a:rPr>
              <a:t>50</a:t>
            </a:r>
            <a:r>
              <a:rPr lang="zh-CN" altLang="en-US" sz="1400">
                <a:latin typeface="华文新魏" panose="02010800040101010101" charset="-122"/>
                <a:ea typeface="华文新魏" panose="02010800040101010101" charset="-122"/>
                <a:cs typeface="华文新魏" panose="02010800040101010101" charset="-122"/>
              </a:rPr>
              <a:t>％的人不了解自动驾驶仿真系统。</a:t>
            </a:r>
            <a:endParaRPr lang="zh-CN" altLang="en-US" sz="1400">
              <a:latin typeface="华文新魏" panose="02010800040101010101" charset="-122"/>
              <a:ea typeface="华文新魏" panose="02010800040101010101" charset="-122"/>
              <a:cs typeface="华文新魏" panose="02010800040101010101" charset="-122"/>
            </a:endParaRPr>
          </a:p>
          <a:p>
            <a:pPr marL="285750" indent="-285750">
              <a:lnSpc>
                <a:spcPct val="150000"/>
              </a:lnSpc>
              <a:buFont typeface="Wingdings" panose="05000000000000000000" charset="0"/>
              <a:buChar char="l"/>
            </a:pPr>
            <a:r>
              <a:rPr lang="zh-CN" altLang="en-US" sz="1400">
                <a:solidFill>
                  <a:schemeClr val="accent1"/>
                </a:solidFill>
                <a:latin typeface="华文新魏" panose="02010800040101010101" charset="-122"/>
                <a:ea typeface="华文新魏" panose="02010800040101010101" charset="-122"/>
                <a:cs typeface="华文新魏" panose="02010800040101010101" charset="-122"/>
              </a:rPr>
              <a:t>多数人不清楚鱼眼相机和语义分割在自动驾驶中应用。</a:t>
            </a:r>
            <a:endParaRPr lang="zh-CN" altLang="en-US" sz="1400">
              <a:solidFill>
                <a:schemeClr val="accent1"/>
              </a:solidFill>
              <a:latin typeface="华文新魏" panose="02010800040101010101" charset="-122"/>
              <a:ea typeface="华文新魏" panose="02010800040101010101" charset="-122"/>
              <a:cs typeface="华文新魏" panose="02010800040101010101" charset="-122"/>
            </a:endParaRPr>
          </a:p>
          <a:p>
            <a:pPr marL="285750" indent="-285750">
              <a:lnSpc>
                <a:spcPct val="150000"/>
              </a:lnSpc>
              <a:buFont typeface="Wingdings" panose="05000000000000000000" charset="0"/>
              <a:buChar char="l"/>
            </a:pPr>
            <a:r>
              <a:rPr lang="zh-CN" altLang="en-US" sz="1400">
                <a:latin typeface="华文新魏" panose="02010800040101010101" charset="-122"/>
                <a:ea typeface="华文新魏" panose="02010800040101010101" charset="-122"/>
                <a:cs typeface="华文新魏" panose="02010800040101010101" charset="-122"/>
              </a:rPr>
              <a:t>多数研究者从事深度感知算法研究，缺乏标注数据集。</a:t>
            </a:r>
            <a:endParaRPr lang="zh-CN" altLang="en-US" sz="1400">
              <a:latin typeface="华文新魏" panose="02010800040101010101" charset="-122"/>
              <a:ea typeface="华文新魏" panose="02010800040101010101" charset="-122"/>
              <a:cs typeface="华文新魏" panose="02010800040101010101" charset="-122"/>
            </a:endParaRPr>
          </a:p>
          <a:p>
            <a:pPr marL="285750" indent="-285750">
              <a:lnSpc>
                <a:spcPct val="150000"/>
              </a:lnSpc>
              <a:buFont typeface="Wingdings" panose="05000000000000000000" charset="0"/>
              <a:buChar char="l"/>
            </a:pPr>
            <a:r>
              <a:rPr lang="zh-CN" altLang="en-US" sz="1400">
                <a:solidFill>
                  <a:schemeClr val="accent1"/>
                </a:solidFill>
                <a:latin typeface="华文新魏" panose="02010800040101010101" charset="-122"/>
                <a:ea typeface="华文新魏" panose="02010800040101010101" charset="-122"/>
                <a:cs typeface="华文新魏" panose="02010800040101010101" charset="-122"/>
              </a:rPr>
              <a:t>用户对自动驾驶期望大，非常看好我们的基于鱼眼图像和语义分割的仿真系统。</a:t>
            </a:r>
            <a:endParaRPr lang="zh-CN" altLang="en-US" sz="1400">
              <a:solidFill>
                <a:schemeClr val="accent1"/>
              </a:solidFill>
              <a:latin typeface="华文新魏" panose="02010800040101010101" charset="-122"/>
              <a:ea typeface="华文新魏" panose="02010800040101010101" charset="-122"/>
              <a:cs typeface="华文新魏" panose="02010800040101010101" charset="-122"/>
            </a:endParaRPr>
          </a:p>
        </p:txBody>
      </p:sp>
      <p:sp>
        <p:nvSpPr>
          <p:cNvPr id="9" name="文本框 8"/>
          <p:cNvSpPr txBox="1"/>
          <p:nvPr/>
        </p:nvSpPr>
        <p:spPr>
          <a:xfrm>
            <a:off x="6664325" y="2178685"/>
            <a:ext cx="2270760" cy="1383665"/>
          </a:xfrm>
          <a:prstGeom prst="rect">
            <a:avLst/>
          </a:prstGeom>
          <a:noFill/>
        </p:spPr>
        <p:txBody>
          <a:bodyPr wrap="square" rtlCol="0">
            <a:spAutoFit/>
          </a:bodyPr>
          <a:lstStyle/>
          <a:p>
            <a:pPr marL="285750" indent="-285750">
              <a:buFont typeface="Wingdings" panose="05000000000000000000" charset="0"/>
              <a:buChar char="l"/>
            </a:pPr>
            <a:r>
              <a:rPr lang="zh-CN" altLang="en-US" sz="1400">
                <a:latin typeface="华文新魏" panose="02010800040101010101" charset="-122"/>
                <a:ea typeface="华文新魏" panose="02010800040101010101" charset="-122"/>
                <a:cs typeface="华文新魏" panose="02010800040101010101" charset="-122"/>
              </a:rPr>
              <a:t>市场处于发展初期，同行竞争少</a:t>
            </a:r>
            <a:endParaRPr lang="zh-CN" altLang="en-US" sz="1400">
              <a:latin typeface="华文新魏" panose="02010800040101010101" charset="-122"/>
              <a:ea typeface="华文新魏" panose="02010800040101010101" charset="-122"/>
              <a:cs typeface="华文新魏" panose="02010800040101010101" charset="-122"/>
            </a:endParaRPr>
          </a:p>
          <a:p>
            <a:pPr marL="285750" indent="-285750">
              <a:buFont typeface="Wingdings" panose="05000000000000000000" charset="0"/>
              <a:buChar char="l"/>
            </a:pPr>
            <a:r>
              <a:rPr lang="zh-CN" altLang="en-US" sz="1400">
                <a:latin typeface="华文新魏" panose="02010800040101010101" charset="-122"/>
                <a:ea typeface="华文新魏" panose="02010800040101010101" charset="-122"/>
                <a:cs typeface="华文新魏" panose="02010800040101010101" charset="-122"/>
              </a:rPr>
              <a:t>技术上已有相对完善的解决方案</a:t>
            </a:r>
            <a:endParaRPr lang="zh-CN" altLang="en-US" sz="1400">
              <a:latin typeface="华文新魏" panose="02010800040101010101" charset="-122"/>
              <a:ea typeface="华文新魏" panose="02010800040101010101" charset="-122"/>
              <a:cs typeface="华文新魏" panose="02010800040101010101" charset="-122"/>
            </a:endParaRPr>
          </a:p>
          <a:p>
            <a:pPr marL="285750" indent="-285750">
              <a:buFont typeface="Wingdings" panose="05000000000000000000" charset="0"/>
              <a:buChar char="l"/>
            </a:pPr>
            <a:r>
              <a:rPr lang="zh-CN" altLang="en-US" sz="1400">
                <a:latin typeface="华文新魏" panose="02010800040101010101" charset="-122"/>
                <a:ea typeface="华文新魏" panose="02010800040101010101" charset="-122"/>
                <a:cs typeface="华文新魏" panose="02010800040101010101" charset="-122"/>
              </a:rPr>
              <a:t>小组成员一致认为该项目的可行性很高</a:t>
            </a:r>
            <a:endParaRPr lang="zh-CN" altLang="en-US" sz="1400">
              <a:latin typeface="华文新魏" panose="02010800040101010101" charset="-122"/>
              <a:ea typeface="华文新魏" panose="02010800040101010101" charset="-122"/>
              <a:cs typeface="华文新魏" panose="02010800040101010101" charset="-122"/>
            </a:endParaRPr>
          </a:p>
        </p:txBody>
      </p:sp>
      <p:pic>
        <p:nvPicPr>
          <p:cNvPr id="11" name="图片 10" descr="C:/Users/86158/AppData/Local/Temp/kaimatting/20221028234910/output_aiMatting_20221028234916.pngoutput_aiMatting_20221028234916"/>
          <p:cNvPicPr>
            <a:picLocks noChangeAspect="1"/>
          </p:cNvPicPr>
          <p:nvPr/>
        </p:nvPicPr>
        <p:blipFill>
          <a:blip r:embed="rId10"/>
          <a:stretch>
            <a:fillRect/>
          </a:stretch>
        </p:blipFill>
        <p:spPr>
          <a:xfrm>
            <a:off x="7350760" y="1313180"/>
            <a:ext cx="898525" cy="716280"/>
          </a:xfrm>
          <a:prstGeom prst="rect">
            <a:avLst/>
          </a:prstGeom>
        </p:spPr>
      </p:pic>
      <p:pic>
        <p:nvPicPr>
          <p:cNvPr id="13" name="图片 12" descr="C:/Users/86158/AppData/Local/Temp/kaimatting/20221028234958/output_aiMatting_20221028235005.pngoutput_aiMatting_20221028235005"/>
          <p:cNvPicPr>
            <a:picLocks noChangeAspect="1"/>
          </p:cNvPicPr>
          <p:nvPr/>
        </p:nvPicPr>
        <p:blipFill>
          <a:blip r:embed="rId11"/>
          <a:stretch>
            <a:fillRect/>
          </a:stretch>
        </p:blipFill>
        <p:spPr>
          <a:xfrm>
            <a:off x="7497445" y="3853815"/>
            <a:ext cx="604520" cy="6451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 name="TextBox 1"/>
          <p:cNvSpPr txBox="1"/>
          <p:nvPr/>
        </p:nvSpPr>
        <p:spPr>
          <a:xfrm>
            <a:off x="4040250" y="1933980"/>
            <a:ext cx="2225040" cy="706755"/>
          </a:xfrm>
          <a:prstGeom prst="rect">
            <a:avLst/>
          </a:prstGeom>
          <a:noFill/>
        </p:spPr>
        <p:txBody>
          <a:bodyPr wrap="none" rtlCol="0">
            <a:spAutoFit/>
          </a:bodyPr>
          <a:lstStyle/>
          <a:p>
            <a:r>
              <a:rPr lang="zh-CN" altLang="en-US" sz="4000" b="1" dirty="0">
                <a:latin typeface="黑体" panose="02010609060101010101" charset="-122"/>
                <a:ea typeface="黑体" panose="02010609060101010101" charset="-122"/>
              </a:rPr>
              <a:t>总结体会</a:t>
            </a:r>
            <a:endParaRPr lang="zh-CN" altLang="en-US" sz="4000" b="1" dirty="0">
              <a:latin typeface="黑体" panose="02010609060101010101" charset="-122"/>
              <a:ea typeface="黑体" panose="02010609060101010101" charset="-122"/>
            </a:endParaRPr>
          </a:p>
        </p:txBody>
      </p:sp>
      <p:sp>
        <p:nvSpPr>
          <p:cNvPr id="3" name="TextBox 2"/>
          <p:cNvSpPr txBox="1"/>
          <p:nvPr/>
        </p:nvSpPr>
        <p:spPr>
          <a:xfrm>
            <a:off x="2394866" y="2896649"/>
            <a:ext cx="1241030" cy="307340"/>
          </a:xfrm>
          <a:prstGeom prst="rect">
            <a:avLst/>
          </a:prstGeom>
          <a:noFill/>
        </p:spPr>
        <p:txBody>
          <a:bodyPr wrap="square" lIns="0" tIns="0" rIns="0" bIns="0" rtlCol="0">
            <a:spAutoFit/>
          </a:bodyPr>
          <a:lstStyle/>
          <a:p>
            <a:r>
              <a:rPr lang="zh-CN" altLang="en-US" sz="2000" dirty="0">
                <a:solidFill>
                  <a:schemeClr val="bg1"/>
                </a:solidFill>
                <a:latin typeface="黑体" panose="02010609060101010101" charset="-122"/>
                <a:ea typeface="黑体" panose="02010609060101010101" charset="-122"/>
              </a:rPr>
              <a:t>第五部分</a:t>
            </a:r>
            <a:endParaRPr lang="zh-CN" altLang="en-US" sz="2000" dirty="0">
              <a:solidFill>
                <a:schemeClr val="bg1"/>
              </a:solidFill>
              <a:latin typeface="黑体" panose="02010609060101010101" charset="-122"/>
              <a:ea typeface="黑体" panose="02010609060101010101" charset="-122"/>
            </a:endParaRPr>
          </a:p>
        </p:txBody>
      </p:sp>
      <p:grpSp>
        <p:nvGrpSpPr>
          <p:cNvPr id="33" name="组合 3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黑体" panose="02010609060101010101" charset="-122"/>
                <a:ea typeface="黑体" panose="02010609060101010101"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custDataLst>
              <p:tags r:id="rId2"/>
            </p:custDataLst>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custDataLst>
              <p:tags r:id="rId3"/>
            </p:custDataLst>
          </p:nvPr>
        </p:nvSpPr>
        <p:spPr>
          <a:xfrm>
            <a:off x="908957" y="206330"/>
            <a:ext cx="1351280" cy="398780"/>
          </a:xfrm>
          <a:prstGeom prst="rect">
            <a:avLst/>
          </a:prstGeom>
          <a:noFill/>
        </p:spPr>
        <p:txBody>
          <a:bodyPr wrap="none" rtlCol="0">
            <a:spAutoFit/>
          </a:bodyPr>
          <a:lstStyle/>
          <a:p>
            <a:r>
              <a:rPr lang="zh-CN" altLang="en-US" sz="2000" spc="300" dirty="0">
                <a:solidFill>
                  <a:schemeClr val="tx1"/>
                </a:solidFill>
                <a:latin typeface="黑体" panose="02010609060101010101" charset="-122"/>
                <a:ea typeface="黑体" panose="02010609060101010101" charset="-122"/>
              </a:rPr>
              <a:t>总结体会</a:t>
            </a:r>
            <a:endParaRPr lang="zh-CN" altLang="en-US" sz="2000" spc="300" dirty="0">
              <a:solidFill>
                <a:schemeClr val="tx1"/>
              </a:solidFill>
              <a:latin typeface="黑体" panose="02010609060101010101" charset="-122"/>
              <a:ea typeface="黑体" panose="02010609060101010101" charset="-122"/>
            </a:endParaRPr>
          </a:p>
        </p:txBody>
      </p:sp>
      <p:grpSp>
        <p:nvGrpSpPr>
          <p:cNvPr id="9" name="组合 8"/>
          <p:cNvGrpSpPr/>
          <p:nvPr/>
        </p:nvGrpSpPr>
        <p:grpSpPr>
          <a:xfrm>
            <a:off x="1347470" y="821055"/>
            <a:ext cx="6457315" cy="1778000"/>
            <a:chOff x="4304043" y="1286668"/>
            <a:chExt cx="3837944" cy="2757793"/>
          </a:xfrm>
          <a:effectLst>
            <a:outerShdw blurRad="381000" dist="254000" dir="8100000" algn="tr" rotWithShape="0">
              <a:prstClr val="black">
                <a:alpha val="40000"/>
              </a:prstClr>
            </a:outerShdw>
          </a:effectLst>
        </p:grpSpPr>
        <p:sp>
          <p:nvSpPr>
            <p:cNvPr id="10" name="圆角矩形 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11" name="圆角矩形 10"/>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隶书" panose="02010509060101010101" charset="-122"/>
                  <a:ea typeface="隶书" panose="02010509060101010101" charset="-122"/>
                  <a:cs typeface="隶书" panose="02010509060101010101" charset="-122"/>
                </a:rPr>
                <a:t>经过将近一个月的深入交流，我们</a:t>
              </a:r>
              <a:r>
                <a:rPr lang="en-US" altLang="zh-CN">
                  <a:solidFill>
                    <a:schemeClr val="tx1"/>
                  </a:solidFill>
                  <a:latin typeface="隶书" panose="02010509060101010101" charset="-122"/>
                  <a:ea typeface="隶书" panose="02010509060101010101" charset="-122"/>
                  <a:cs typeface="隶书" panose="02010509060101010101" charset="-122"/>
                </a:rPr>
                <a:t>5</a:t>
              </a:r>
              <a:r>
                <a:rPr lang="zh-CN" altLang="en-US">
                  <a:solidFill>
                    <a:schemeClr val="tx1"/>
                  </a:solidFill>
                  <a:latin typeface="隶书" panose="02010509060101010101" charset="-122"/>
                  <a:ea typeface="隶书" panose="02010509060101010101" charset="-122"/>
                  <a:cs typeface="隶书" panose="02010509060101010101" charset="-122"/>
                </a:rPr>
                <a:t>位成员在一次又一次的提出问题与解决问题过程中，通过查找资料，组内开会讨论，最终确定了我们的立意，并完善实现了功能，已经有了一个产品的概念模型。我们得到了以下三个体会：</a:t>
              </a:r>
              <a:endParaRPr lang="zh-CN" altLang="en-US">
                <a:solidFill>
                  <a:schemeClr val="tx1"/>
                </a:solidFill>
                <a:latin typeface="隶书" panose="02010509060101010101" charset="-122"/>
                <a:ea typeface="隶书" panose="02010509060101010101" charset="-122"/>
                <a:cs typeface="隶书" panose="02010509060101010101" charset="-122"/>
              </a:endParaRPr>
            </a:p>
          </p:txBody>
        </p:sp>
      </p:grpSp>
      <p:grpSp>
        <p:nvGrpSpPr>
          <p:cNvPr id="12" name="组合 11"/>
          <p:cNvGrpSpPr/>
          <p:nvPr/>
        </p:nvGrpSpPr>
        <p:grpSpPr>
          <a:xfrm>
            <a:off x="2248535" y="2846070"/>
            <a:ext cx="533400" cy="527685"/>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黑体" panose="02010609060101010101" charset="-122"/>
                <a:ea typeface="黑体" panose="02010609060101010101"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黑体" panose="02010609060101010101" charset="-122"/>
                  <a:ea typeface="黑体" panose="02010609060101010101" charset="-122"/>
                </a:rPr>
                <a:t>1</a:t>
              </a:r>
              <a:endParaRPr lang="en-US" altLang="zh-CN" sz="2500" b="1" dirty="0">
                <a:solidFill>
                  <a:srgbClr val="C00000"/>
                </a:solidFill>
                <a:latin typeface="黑体" panose="02010609060101010101" charset="-122"/>
                <a:ea typeface="黑体" panose="02010609060101010101" charset="-122"/>
              </a:endParaRPr>
            </a:p>
          </p:txBody>
        </p:sp>
      </p:grpSp>
      <p:sp>
        <p:nvSpPr>
          <p:cNvPr id="8" name="文本框 7"/>
          <p:cNvSpPr txBox="1"/>
          <p:nvPr/>
        </p:nvSpPr>
        <p:spPr>
          <a:xfrm>
            <a:off x="3078480" y="2926080"/>
            <a:ext cx="4046220" cy="368300"/>
          </a:xfrm>
          <a:prstGeom prst="rect">
            <a:avLst/>
          </a:prstGeom>
          <a:noFill/>
        </p:spPr>
        <p:txBody>
          <a:bodyPr wrap="square" rtlCol="0">
            <a:spAutoFit/>
          </a:bodyPr>
          <a:lstStyle/>
          <a:p>
            <a:r>
              <a:rPr lang="zh-CN" altLang="en-US">
                <a:latin typeface="隶书" panose="02010509060101010101" charset="-122"/>
                <a:ea typeface="隶书" panose="02010509060101010101" charset="-122"/>
              </a:rPr>
              <a:t>团队协作与交流的重要性</a:t>
            </a:r>
            <a:endParaRPr lang="zh-CN" altLang="en-US">
              <a:latin typeface="隶书" panose="02010509060101010101" charset="-122"/>
              <a:ea typeface="隶书" panose="02010509060101010101" charset="-122"/>
            </a:endParaRPr>
          </a:p>
        </p:txBody>
      </p:sp>
      <p:sp>
        <p:nvSpPr>
          <p:cNvPr id="15" name="椭圆 14"/>
          <p:cNvSpPr/>
          <p:nvPr/>
        </p:nvSpPr>
        <p:spPr>
          <a:xfrm>
            <a:off x="2782147" y="3533227"/>
            <a:ext cx="510117" cy="50465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黑体" panose="02010609060101010101" charset="-122"/>
                <a:ea typeface="黑体" panose="02010609060101010101" charset="-122"/>
              </a:rPr>
              <a:t>2</a:t>
            </a:r>
            <a:endParaRPr lang="en-US" altLang="zh-CN" sz="2500" b="1" dirty="0">
              <a:solidFill>
                <a:srgbClr val="C00000"/>
              </a:solidFill>
              <a:latin typeface="黑体" panose="02010609060101010101" charset="-122"/>
              <a:ea typeface="黑体" panose="02010609060101010101" charset="-122"/>
            </a:endParaRPr>
          </a:p>
        </p:txBody>
      </p:sp>
      <p:sp>
        <p:nvSpPr>
          <p:cNvPr id="16" name="文本框 15"/>
          <p:cNvSpPr txBox="1"/>
          <p:nvPr/>
        </p:nvSpPr>
        <p:spPr>
          <a:xfrm>
            <a:off x="3517900" y="3601720"/>
            <a:ext cx="4046220" cy="368300"/>
          </a:xfrm>
          <a:prstGeom prst="rect">
            <a:avLst/>
          </a:prstGeom>
          <a:noFill/>
        </p:spPr>
        <p:txBody>
          <a:bodyPr wrap="square" rtlCol="0">
            <a:spAutoFit/>
          </a:bodyPr>
          <a:lstStyle/>
          <a:p>
            <a:r>
              <a:rPr lang="zh-CN" altLang="en-US">
                <a:latin typeface="隶书" panose="02010509060101010101" charset="-122"/>
                <a:ea typeface="隶书" panose="02010509060101010101" charset="-122"/>
              </a:rPr>
              <a:t>了解了技术文档编写要点</a:t>
            </a:r>
            <a:endParaRPr lang="zh-CN" altLang="en-US">
              <a:latin typeface="隶书" panose="02010509060101010101" charset="-122"/>
              <a:ea typeface="隶书" panose="02010509060101010101" charset="-122"/>
            </a:endParaRPr>
          </a:p>
        </p:txBody>
      </p:sp>
      <p:sp>
        <p:nvSpPr>
          <p:cNvPr id="18" name="椭圆 17"/>
          <p:cNvSpPr/>
          <p:nvPr/>
        </p:nvSpPr>
        <p:spPr>
          <a:xfrm>
            <a:off x="3292052" y="4254587"/>
            <a:ext cx="510117" cy="50465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黑体" panose="02010609060101010101" charset="-122"/>
                <a:ea typeface="黑体" panose="02010609060101010101" charset="-122"/>
              </a:rPr>
              <a:t>3</a:t>
            </a:r>
            <a:endParaRPr lang="en-US" altLang="zh-CN" sz="2500" b="1" dirty="0">
              <a:solidFill>
                <a:srgbClr val="C00000"/>
              </a:solidFill>
              <a:latin typeface="黑体" panose="02010609060101010101" charset="-122"/>
              <a:ea typeface="黑体" panose="02010609060101010101" charset="-122"/>
            </a:endParaRPr>
          </a:p>
        </p:txBody>
      </p:sp>
      <p:sp>
        <p:nvSpPr>
          <p:cNvPr id="19" name="文本框 18"/>
          <p:cNvSpPr txBox="1"/>
          <p:nvPr/>
        </p:nvSpPr>
        <p:spPr>
          <a:xfrm>
            <a:off x="4064000" y="4322445"/>
            <a:ext cx="4190365" cy="368300"/>
          </a:xfrm>
          <a:prstGeom prst="rect">
            <a:avLst/>
          </a:prstGeom>
          <a:noFill/>
        </p:spPr>
        <p:txBody>
          <a:bodyPr wrap="square" rtlCol="0">
            <a:spAutoFit/>
          </a:bodyPr>
          <a:lstStyle/>
          <a:p>
            <a:r>
              <a:rPr lang="zh-CN" altLang="en-US">
                <a:latin typeface="隶书" panose="02010509060101010101" charset="-122"/>
                <a:ea typeface="隶书" panose="02010509060101010101" charset="-122"/>
              </a:rPr>
              <a:t>体会到了创业的不易，提升了个人能力</a:t>
            </a:r>
            <a:endParaRPr lang="zh-CN" altLang="en-US">
              <a:latin typeface="隶书" panose="02010509060101010101" charset="-122"/>
              <a:ea typeface="隶书" panose="020105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818026" y="1913792"/>
            <a:ext cx="3552056" cy="1600200"/>
          </a:xfrm>
          <a:prstGeom prst="rect">
            <a:avLst/>
          </a:prstGeom>
        </p:spPr>
        <p:txBody>
          <a:bodyPr wrap="square">
            <a:spAutoFit/>
          </a:bodyPr>
          <a:lstStyle/>
          <a:p>
            <a:pPr>
              <a:lnSpc>
                <a:spcPct val="150000"/>
              </a:lnSpc>
            </a:pPr>
            <a:r>
              <a:rPr lang="en-US" altLang="zh-CN" sz="6600" dirty="0">
                <a:solidFill>
                  <a:srgbClr val="C00000"/>
                </a:solidFill>
                <a:latin typeface="黑体" panose="02010609060101010101" charset="-122"/>
                <a:ea typeface="黑体" panose="02010609060101010101" charset="-122"/>
              </a:rPr>
              <a:t>THANKS!</a:t>
            </a:r>
            <a:endParaRPr lang="en-US" altLang="zh-CN" sz="6600" b="0" dirty="0">
              <a:solidFill>
                <a:srgbClr val="C00000"/>
              </a:solidFill>
              <a:latin typeface="黑体" panose="02010609060101010101" charset="-122"/>
              <a:ea typeface="黑体" panose="02010609060101010101" charset="-122"/>
            </a:endParaRPr>
          </a:p>
        </p:txBody>
      </p:sp>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nvSpPr>
        <p:spPr>
          <a:xfrm>
            <a:off x="908957" y="206330"/>
            <a:ext cx="1069524" cy="40011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感谢语</a:t>
            </a:r>
            <a:endParaRPr lang="zh-CN" altLang="en-US" sz="2000" spc="300" dirty="0">
              <a:latin typeface="黑体" panose="02010609060101010101" charset="-122"/>
              <a:ea typeface="黑体" panose="02010609060101010101" charset="-122"/>
            </a:endParaRPr>
          </a:p>
        </p:txBody>
      </p:sp>
      <p:sp>
        <p:nvSpPr>
          <p:cNvPr id="8" name="TextBox 7"/>
          <p:cNvSpPr txBox="1"/>
          <p:nvPr/>
        </p:nvSpPr>
        <p:spPr>
          <a:xfrm>
            <a:off x="2907217" y="267886"/>
            <a:ext cx="1138453" cy="338554"/>
          </a:xfrm>
          <a:prstGeom prst="rect">
            <a:avLst/>
          </a:prstGeom>
          <a:noFill/>
        </p:spPr>
        <p:txBody>
          <a:bodyPr wrap="none" rtlCol="0">
            <a:spAutoFit/>
          </a:bodyPr>
          <a:lstStyle/>
          <a:p>
            <a:pPr algn="ctr"/>
            <a:r>
              <a:rPr lang="en-US" altLang="zh-CN" sz="1600" dirty="0">
                <a:solidFill>
                  <a:srgbClr val="C00000"/>
                </a:solidFill>
                <a:latin typeface="黑体" panose="02010609060101010101" charset="-122"/>
                <a:ea typeface="黑体" panose="02010609060101010101" charset="-122"/>
              </a:rPr>
              <a:t>Thank you</a:t>
            </a:r>
            <a:endParaRPr lang="en-US" altLang="zh-CN" sz="1600" dirty="0">
              <a:solidFill>
                <a:srgbClr val="C00000"/>
              </a:solidFill>
              <a:latin typeface="黑体" panose="02010609060101010101" charset="-122"/>
              <a:ea typeface="黑体" panose="02010609060101010101" charset="-122"/>
            </a:endParaRPr>
          </a:p>
        </p:txBody>
      </p:sp>
      <p:cxnSp>
        <p:nvCxnSpPr>
          <p:cNvPr id="9" name="直接连接符 8"/>
          <p:cNvCxnSpPr/>
          <p:nvPr/>
        </p:nvCxnSpPr>
        <p:spPr>
          <a:xfrm>
            <a:off x="230712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sp>
        <p:nvSpPr>
          <p:cNvPr id="40" name="椭圆 39"/>
          <p:cNvSpPr/>
          <p:nvPr/>
        </p:nvSpPr>
        <p:spPr>
          <a:xfrm>
            <a:off x="1021197" y="3291201"/>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41" name="椭圆 40"/>
          <p:cNvSpPr/>
          <p:nvPr/>
        </p:nvSpPr>
        <p:spPr>
          <a:xfrm>
            <a:off x="1898898" y="50768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nvGrpSpPr>
          <p:cNvPr id="42" name="组合 41"/>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grpSp>
        <p:nvGrpSpPr>
          <p:cNvPr id="65" name="组合 64"/>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68" name="椭圆 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grpSp>
        <p:nvGrpSpPr>
          <p:cNvPr id="69" name="组合 68"/>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71" name="椭圆 7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grpSp>
        <p:nvGrpSpPr>
          <p:cNvPr id="72" name="组合 71"/>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74" name="椭圆 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sp>
        <p:nvSpPr>
          <p:cNvPr id="75" name="椭圆 74"/>
          <p:cNvSpPr/>
          <p:nvPr/>
        </p:nvSpPr>
        <p:spPr>
          <a:xfrm>
            <a:off x="4534785" y="105481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6" name="椭圆 75"/>
          <p:cNvSpPr/>
          <p:nvPr/>
        </p:nvSpPr>
        <p:spPr>
          <a:xfrm>
            <a:off x="4549298" y="4510926"/>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nvGrpSpPr>
          <p:cNvPr id="77" name="组合 76"/>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79" name="椭圆 7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sp>
        <p:nvSpPr>
          <p:cNvPr id="81" name="TextBox 80"/>
          <p:cNvSpPr txBox="1"/>
          <p:nvPr/>
        </p:nvSpPr>
        <p:spPr>
          <a:xfrm>
            <a:off x="2072212" y="1535703"/>
            <a:ext cx="1630575" cy="492443"/>
          </a:xfrm>
          <a:prstGeom prst="rect">
            <a:avLst/>
          </a:prstGeom>
          <a:noFill/>
          <a:effectLst/>
        </p:spPr>
        <p:txBody>
          <a:bodyPr wrap="none" rtlCol="0">
            <a:spAutoFit/>
          </a:bodyPr>
          <a:lstStyle/>
          <a:p>
            <a:r>
              <a:rPr lang="en-US" altLang="zh-CN" sz="2600" b="1" dirty="0">
                <a:solidFill>
                  <a:srgbClr val="C00000"/>
                </a:solidFill>
                <a:latin typeface="黑体" panose="02010609060101010101" charset="-122"/>
                <a:ea typeface="黑体" panose="02010609060101010101" charset="-122"/>
              </a:rPr>
              <a:t>THANKS</a:t>
            </a:r>
            <a:endParaRPr lang="en-US" altLang="zh-CN" sz="2600" b="1" dirty="0">
              <a:solidFill>
                <a:srgbClr val="C00000"/>
              </a:solidFill>
              <a:latin typeface="黑体" panose="02010609060101010101" charset="-122"/>
              <a:ea typeface="黑体" panose="02010609060101010101" charset="-122"/>
            </a:endParaRPr>
          </a:p>
        </p:txBody>
      </p:sp>
      <p:sp>
        <p:nvSpPr>
          <p:cNvPr id="83" name="TextBox 82"/>
          <p:cNvSpPr txBox="1"/>
          <p:nvPr/>
        </p:nvSpPr>
        <p:spPr>
          <a:xfrm>
            <a:off x="6156176" y="3194025"/>
            <a:ext cx="2529840" cy="1493520"/>
          </a:xfrm>
          <a:prstGeom prst="rect">
            <a:avLst/>
          </a:prstGeom>
          <a:noFill/>
        </p:spPr>
        <p:txBody>
          <a:bodyPr wrap="none" rtlCol="0">
            <a:spAutoFit/>
          </a:bodyPr>
          <a:lstStyle/>
          <a:p>
            <a:r>
              <a:rPr lang="zh-CN" altLang="en-US" sz="4600" b="1" dirty="0">
                <a:effectLst>
                  <a:outerShdw blurRad="38100" dist="38100" dir="2700000" algn="tl">
                    <a:srgbClr val="000000">
                      <a:alpha val="43137"/>
                    </a:srgbClr>
                  </a:outerShdw>
                </a:effectLst>
                <a:latin typeface="黑体" panose="02010609060101010101" charset="-122"/>
                <a:ea typeface="黑体" panose="02010609060101010101" charset="-122"/>
              </a:rPr>
              <a:t>演示完毕</a:t>
            </a:r>
            <a:endParaRPr lang="en-US" altLang="zh-CN" sz="4600" b="1" dirty="0">
              <a:effectLst>
                <a:outerShdw blurRad="38100" dist="38100" dir="2700000" algn="tl">
                  <a:srgbClr val="000000">
                    <a:alpha val="43137"/>
                  </a:srgbClr>
                </a:outerShdw>
              </a:effectLst>
              <a:latin typeface="黑体" panose="02010609060101010101" charset="-122"/>
              <a:ea typeface="黑体" panose="02010609060101010101" charset="-122"/>
            </a:endParaRPr>
          </a:p>
          <a:p>
            <a:r>
              <a:rPr lang="zh-CN" altLang="en-US" sz="4600" b="1" dirty="0">
                <a:effectLst>
                  <a:outerShdw blurRad="38100" dist="38100" dir="2700000" algn="tl">
                    <a:srgbClr val="000000">
                      <a:alpha val="43137"/>
                    </a:srgbClr>
                  </a:outerShdw>
                </a:effectLst>
                <a:latin typeface="黑体" panose="02010609060101010101" charset="-122"/>
                <a:ea typeface="黑体" panose="02010609060101010101" charset="-122"/>
              </a:rPr>
              <a:t>感谢观看</a:t>
            </a:r>
            <a:endParaRPr lang="en-US" altLang="zh-CN" sz="4600" b="1" dirty="0">
              <a:effectLst>
                <a:outerShdw blurRad="38100" dist="38100" dir="2700000" algn="tl">
                  <a:srgbClr val="000000">
                    <a:alpha val="43137"/>
                  </a:srgbClr>
                </a:outerShdw>
              </a:effectLst>
              <a:latin typeface="黑体" panose="02010609060101010101" charset="-122"/>
              <a:ea typeface="黑体" panose="02010609060101010101" charset="-122"/>
            </a:endParaRPr>
          </a:p>
        </p:txBody>
      </p:sp>
      <p:pic>
        <p:nvPicPr>
          <p:cNvPr id="3" name="图片 2" descr="20160511182329_49282"/>
          <p:cNvPicPr>
            <a:picLocks noChangeAspect="1"/>
          </p:cNvPicPr>
          <p:nvPr/>
        </p:nvPicPr>
        <p:blipFill>
          <a:blip r:embed="rId1"/>
          <a:stretch>
            <a:fillRect/>
          </a:stretch>
        </p:blipFill>
        <p:spPr>
          <a:xfrm>
            <a:off x="6603365" y="2241550"/>
            <a:ext cx="1651000" cy="95250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3"/>
          <p:cNvGraphicFramePr>
            <a:graphicFrameLocks noGrp="1"/>
          </p:cNvGraphicFramePr>
          <p:nvPr>
            <p:custDataLst>
              <p:tags r:id="rId1"/>
            </p:custDataLst>
          </p:nvPr>
        </p:nvGraphicFramePr>
        <p:xfrm>
          <a:off x="1001712" y="1302966"/>
          <a:ext cx="7140575" cy="3097530"/>
        </p:xfrm>
        <a:graphic>
          <a:graphicData uri="http://schemas.openxmlformats.org/drawingml/2006/table">
            <a:tbl>
              <a:tblPr/>
              <a:tblGrid>
                <a:gridCol w="673100"/>
                <a:gridCol w="1382395"/>
                <a:gridCol w="5085080"/>
              </a:tblGrid>
              <a:tr h="344170">
                <a:tc>
                  <a:txBody>
                    <a:bodyPr/>
                    <a:lstStyle/>
                    <a:p>
                      <a:pPr marR="0" indent="0" algn="ctr">
                        <a:lnSpc>
                          <a:spcPct val="120000"/>
                        </a:lnSpc>
                        <a:spcBef>
                          <a:spcPts val="0"/>
                        </a:spcBef>
                        <a:spcAft>
                          <a:spcPts val="0"/>
                        </a:spcAft>
                      </a:pPr>
                      <a:r>
                        <a:rPr lang="zh-CN" altLang="en-US" sz="1400" b="1" spc="60">
                          <a:solidFill>
                            <a:srgbClr val="FFFFFF"/>
                          </a:solidFill>
                          <a:latin typeface="微软雅黑" panose="020B0503020204020204" pitchFamily="34" charset="-122"/>
                        </a:rPr>
                        <a:t>姓名</a:t>
                      </a:r>
                      <a:endParaRPr lang="zh-CN" altLang="en-US" sz="1400" b="1" spc="60">
                        <a:solidFill>
                          <a:srgbClr val="FFFFFF"/>
                        </a:solidFill>
                        <a:latin typeface="微软雅黑" panose="020B0503020204020204" pitchFamily="34" charset="-122"/>
                      </a:endParaRPr>
                    </a:p>
                  </a:txBody>
                  <a:tcPr marL="25400" marR="25400" marT="25400" marB="25400" anchor="ctr">
                    <a:lnL>
                      <a:noFill/>
                    </a:lnL>
                    <a:lnR>
                      <a:noFill/>
                    </a:lnR>
                    <a:lnT>
                      <a:noFill/>
                    </a:lnT>
                    <a:lnB>
                      <a:noFill/>
                    </a:lnB>
                    <a:solidFill>
                      <a:srgbClr val="595959"/>
                    </a:solidFill>
                  </a:tcPr>
                </a:tc>
                <a:tc>
                  <a:txBody>
                    <a:bodyPr/>
                    <a:lstStyle/>
                    <a:p>
                      <a:pPr marR="0" indent="0" algn="ctr">
                        <a:lnSpc>
                          <a:spcPct val="120000"/>
                        </a:lnSpc>
                        <a:spcBef>
                          <a:spcPts val="0"/>
                        </a:spcBef>
                        <a:spcAft>
                          <a:spcPts val="0"/>
                        </a:spcAft>
                      </a:pPr>
                      <a:r>
                        <a:rPr lang="zh-CN" altLang="en-US" sz="1400" b="1" spc="60">
                          <a:solidFill>
                            <a:srgbClr val="FFFFFF"/>
                          </a:solidFill>
                          <a:latin typeface="微软雅黑" panose="020B0503020204020204" pitchFamily="34" charset="-122"/>
                        </a:rPr>
                        <a:t>职位</a:t>
                      </a:r>
                      <a:endParaRPr lang="zh-CN" altLang="en-US" sz="1400" b="1" spc="60">
                        <a:solidFill>
                          <a:srgbClr val="FFFFFF"/>
                        </a:solidFill>
                        <a:latin typeface="微软雅黑" panose="020B0503020204020204" pitchFamily="34" charset="-122"/>
                      </a:endParaRPr>
                    </a:p>
                  </a:txBody>
                  <a:tcPr marL="25400" marR="25400" marT="25400" marB="25400" anchor="ctr">
                    <a:lnL>
                      <a:noFill/>
                    </a:lnL>
                    <a:lnR>
                      <a:noFill/>
                    </a:lnR>
                    <a:lnT>
                      <a:noFill/>
                    </a:lnT>
                    <a:lnB>
                      <a:noFill/>
                    </a:lnB>
                    <a:solidFill>
                      <a:srgbClr val="D5C4B3"/>
                    </a:solidFill>
                  </a:tcPr>
                </a:tc>
                <a:tc>
                  <a:txBody>
                    <a:bodyPr/>
                    <a:lstStyle/>
                    <a:p>
                      <a:pPr marR="0" indent="0" algn="ctr">
                        <a:lnSpc>
                          <a:spcPct val="120000"/>
                        </a:lnSpc>
                        <a:spcBef>
                          <a:spcPts val="0"/>
                        </a:spcBef>
                        <a:spcAft>
                          <a:spcPts val="0"/>
                        </a:spcAft>
                      </a:pPr>
                      <a:r>
                        <a:rPr lang="zh-CN" altLang="en-US" sz="1400" b="1" spc="60">
                          <a:solidFill>
                            <a:srgbClr val="FFFFFF"/>
                          </a:solidFill>
                          <a:latin typeface="微软雅黑" panose="020B0503020204020204" pitchFamily="34" charset="-122"/>
                        </a:rPr>
                        <a:t>主要职责</a:t>
                      </a:r>
                      <a:endParaRPr lang="zh-CN" altLang="en-US" sz="1400" b="1" spc="60">
                        <a:solidFill>
                          <a:srgbClr val="FFFFFF"/>
                        </a:solidFill>
                        <a:latin typeface="微软雅黑" panose="020B0503020204020204" pitchFamily="34" charset="-122"/>
                      </a:endParaRPr>
                    </a:p>
                  </a:txBody>
                  <a:tcPr marL="25400" marR="25400" marT="25400" marB="25400" anchor="ctr">
                    <a:lnL>
                      <a:noFill/>
                    </a:lnL>
                    <a:lnR>
                      <a:noFill/>
                    </a:lnR>
                    <a:lnT>
                      <a:noFill/>
                    </a:lnT>
                    <a:lnB>
                      <a:noFill/>
                    </a:lnB>
                    <a:solidFill>
                      <a:srgbClr val="7DB3DF"/>
                    </a:solidFill>
                  </a:tcPr>
                </a:tc>
              </a:tr>
              <a:tr h="532765">
                <a:tc>
                  <a:txBody>
                    <a:bodyPr/>
                    <a:lstStyle/>
                    <a:p>
                      <a:pPr marL="0" indent="0" algn="l">
                        <a:spcBef>
                          <a:spcPct val="0"/>
                        </a:spcBef>
                        <a:spcAft>
                          <a:spcPct val="0"/>
                        </a:spcAft>
                      </a:pPr>
                      <a:r>
                        <a:rPr lang="zh-CN" sz="1400">
                          <a:latin typeface="Times New Roman" panose="02020603050405020304"/>
                          <a:ea typeface="宋体" panose="02010600030101010101" pitchFamily="2" charset="-122"/>
                        </a:rPr>
                        <a:t>徐梓航</a:t>
                      </a:r>
                      <a:endParaRPr lang="zh-CN" sz="1400">
                        <a:latin typeface="Times New Roman" panose="02020603050405020304"/>
                        <a:ea typeface="宋体" panose="02010600030101010101" pitchFamily="2" charset="-122"/>
                      </a:endParaRPr>
                    </a:p>
                  </a:txBody>
                  <a:tcPr marL="68580" marR="68580" marT="0" marB="0" anchor="ctr" anchorCtr="1">
                    <a:lnL>
                      <a:noFill/>
                    </a:lnL>
                    <a:lnR w="12700">
                      <a:solidFill>
                        <a:srgbClr val="D9D9D9"/>
                      </a:solidFill>
                      <a:prstDash val="solid"/>
                    </a:lnR>
                    <a:lnT>
                      <a:noFill/>
                    </a:lnT>
                    <a:lnB>
                      <a:noFill/>
                    </a:lnB>
                    <a:solidFill>
                      <a:srgbClr val="FFFFFF"/>
                    </a:solidFill>
                  </a:tcPr>
                </a:tc>
                <a:tc>
                  <a:txBody>
                    <a:bodyPr/>
                    <a:lstStyle/>
                    <a:p>
                      <a:pPr marL="0" indent="0" algn="l">
                        <a:spcBef>
                          <a:spcPct val="0"/>
                        </a:spcBef>
                        <a:spcAft>
                          <a:spcPct val="0"/>
                        </a:spcAft>
                      </a:pPr>
                      <a:r>
                        <a:rPr lang="zh-CN" sz="1400">
                          <a:latin typeface="Times New Roman" panose="02020603050405020304"/>
                          <a:ea typeface="宋体" panose="02010600030101010101" pitchFamily="2" charset="-122"/>
                        </a:rPr>
                        <a:t>项目经理</a:t>
                      </a:r>
                      <a:r>
                        <a:rPr lang="en-US" altLang="zh-CN" sz="1400">
                          <a:latin typeface="Times New Roman" panose="02020603050405020304"/>
                          <a:ea typeface="Times New Roman" panose="02020603050405020304"/>
                        </a:rPr>
                        <a:t>Master</a:t>
                      </a:r>
                      <a:endParaRPr lang="en-US" altLang="zh-CN" sz="1400">
                        <a:latin typeface="Times New Roman" panose="02020603050405020304"/>
                        <a:ea typeface="Times New Roman" panose="02020603050405020304"/>
                      </a:endParaRPr>
                    </a:p>
                  </a:txBody>
                  <a:tcPr marL="68580" marR="68580" marT="0" marB="0" anchor="ctr" anchorCtr="1">
                    <a:lnL w="6350">
                      <a:solidFill>
                        <a:srgbClr val="D9D9D9"/>
                      </a:solidFill>
                      <a:prstDash val="solid"/>
                    </a:lnL>
                    <a:lnR w="6350">
                      <a:solidFill>
                        <a:srgbClr val="D9D9D9"/>
                      </a:solidFill>
                      <a:prstDash val="solid"/>
                    </a:lnR>
                    <a:lnT>
                      <a:noFill/>
                    </a:lnT>
                    <a:lnB>
                      <a:noFill/>
                    </a:lnB>
                    <a:solidFill>
                      <a:srgbClr val="FFFFFF"/>
                    </a:solidFill>
                  </a:tcPr>
                </a:tc>
                <a:tc>
                  <a:txBody>
                    <a:bodyPr/>
                    <a:lstStyle/>
                    <a:p>
                      <a:pPr marR="0" indent="0" algn="l">
                        <a:lnSpc>
                          <a:spcPct val="120000"/>
                        </a:lnSpc>
                        <a:spcBef>
                          <a:spcPts val="0"/>
                        </a:spcBef>
                        <a:spcAft>
                          <a:spcPts val="0"/>
                        </a:spcAft>
                      </a:pPr>
                      <a:r>
                        <a:rPr lang="zh-CN" altLang="en-US" sz="1400" spc="60">
                          <a:solidFill>
                            <a:srgbClr val="404040"/>
                          </a:solidFill>
                          <a:latin typeface="微软雅黑" panose="020B0503020204020204" pitchFamily="34" charset="-122"/>
                        </a:rPr>
                        <a:t>负责产品的研发工作，领导项目团队，人员分工，确保队员正确履行职责，组织召开例会，确保项目顺利完成，向上级汇报项目的进展工作。</a:t>
                      </a:r>
                      <a:endParaRPr lang="zh-CN" altLang="en-US" sz="1400" spc="60">
                        <a:solidFill>
                          <a:srgbClr val="404040"/>
                        </a:solidFill>
                        <a:latin typeface="微软雅黑" panose="020B0503020204020204" pitchFamily="34" charset="-122"/>
                      </a:endParaRPr>
                    </a:p>
                  </a:txBody>
                  <a:tcPr marL="25400" marR="25400" marT="25400" marB="25400" anchor="ctr" anchorCtr="0">
                    <a:lnL w="6350">
                      <a:solidFill>
                        <a:srgbClr val="D9D9D9"/>
                      </a:solidFill>
                      <a:prstDash val="solid"/>
                    </a:lnL>
                    <a:lnR>
                      <a:noFill/>
                    </a:lnR>
                    <a:lnT>
                      <a:noFill/>
                    </a:lnT>
                    <a:lnB>
                      <a:noFill/>
                    </a:lnB>
                    <a:solidFill>
                      <a:srgbClr val="FFFFFF"/>
                    </a:solidFill>
                  </a:tcPr>
                </a:tc>
              </a:tr>
              <a:tr h="302260">
                <a:tc>
                  <a:txBody>
                    <a:bodyPr/>
                    <a:lstStyle/>
                    <a:p>
                      <a:pPr marL="0" indent="0" algn="l">
                        <a:spcBef>
                          <a:spcPct val="0"/>
                        </a:spcBef>
                        <a:spcAft>
                          <a:spcPct val="0"/>
                        </a:spcAft>
                      </a:pPr>
                      <a:r>
                        <a:rPr lang="zh-CN" sz="1400">
                          <a:latin typeface="Times New Roman" panose="02020603050405020304"/>
                          <a:ea typeface="宋体" panose="02010600030101010101" pitchFamily="2" charset="-122"/>
                        </a:rPr>
                        <a:t>冯帅迪</a:t>
                      </a:r>
                      <a:endParaRPr lang="zh-CN" sz="1400">
                        <a:latin typeface="Times New Roman" panose="02020603050405020304"/>
                        <a:ea typeface="宋体" panose="02010600030101010101" pitchFamily="2" charset="-122"/>
                      </a:endParaRPr>
                    </a:p>
                  </a:txBody>
                  <a:tcPr marL="68580" marR="68580" marT="0" marB="0" anchor="ctr" anchorCtr="1">
                    <a:lnL>
                      <a:noFill/>
                    </a:lnL>
                    <a:lnR w="12700">
                      <a:solidFill>
                        <a:srgbClr val="D9D9D9"/>
                      </a:solidFill>
                      <a:prstDash val="solid"/>
                    </a:lnR>
                    <a:lnT>
                      <a:noFill/>
                    </a:lnT>
                    <a:lnB>
                      <a:noFill/>
                    </a:lnB>
                    <a:solidFill>
                      <a:srgbClr val="F2F2F2"/>
                    </a:solidFill>
                  </a:tcPr>
                </a:tc>
                <a:tc>
                  <a:txBody>
                    <a:bodyPr/>
                    <a:lstStyle/>
                    <a:p>
                      <a:pPr marL="0" indent="0" algn="l">
                        <a:spcBef>
                          <a:spcPct val="0"/>
                        </a:spcBef>
                        <a:spcAft>
                          <a:spcPct val="0"/>
                        </a:spcAft>
                      </a:pPr>
                      <a:r>
                        <a:rPr lang="zh-CN" sz="1400">
                          <a:latin typeface="Times New Roman" panose="02020603050405020304"/>
                          <a:ea typeface="宋体" panose="02010600030101010101" pitchFamily="2" charset="-122"/>
                        </a:rPr>
                        <a:t>产品经理</a:t>
                      </a:r>
                      <a:r>
                        <a:rPr lang="en-US" altLang="zh-CN" sz="1400">
                          <a:latin typeface="Times New Roman" panose="02020603050405020304"/>
                          <a:ea typeface="Times New Roman" panose="02020603050405020304"/>
                        </a:rPr>
                        <a:t>PO</a:t>
                      </a:r>
                      <a:endParaRPr lang="en-US" altLang="zh-CN" sz="1400">
                        <a:latin typeface="Times New Roman" panose="02020603050405020304"/>
                        <a:ea typeface="Times New Roman" panose="02020603050405020304"/>
                      </a:endParaRPr>
                    </a:p>
                  </a:txBody>
                  <a:tcPr marL="68580" marR="68580" marT="0" marB="0" anchor="ctr" anchorCtr="1">
                    <a:lnL w="6350">
                      <a:solidFill>
                        <a:srgbClr val="D9D9D9"/>
                      </a:solidFill>
                      <a:prstDash val="solid"/>
                    </a:lnL>
                    <a:lnR w="6350">
                      <a:solidFill>
                        <a:srgbClr val="D9D9D9"/>
                      </a:solidFill>
                      <a:prstDash val="solid"/>
                    </a:lnR>
                    <a:lnT>
                      <a:noFill/>
                    </a:lnT>
                    <a:lnB>
                      <a:noFill/>
                    </a:lnB>
                    <a:solidFill>
                      <a:srgbClr val="F2F2F2"/>
                    </a:solidFill>
                  </a:tcPr>
                </a:tc>
                <a:tc>
                  <a:txBody>
                    <a:bodyPr/>
                    <a:lstStyle/>
                    <a:p>
                      <a:pPr marR="0" indent="0" algn="l">
                        <a:lnSpc>
                          <a:spcPct val="120000"/>
                        </a:lnSpc>
                        <a:spcBef>
                          <a:spcPts val="0"/>
                        </a:spcBef>
                        <a:spcAft>
                          <a:spcPts val="0"/>
                        </a:spcAft>
                      </a:pPr>
                      <a:r>
                        <a:rPr lang="zh-CN" altLang="en-US" sz="1400" spc="60">
                          <a:solidFill>
                            <a:srgbClr val="404040"/>
                          </a:solidFill>
                          <a:latin typeface="微软雅黑" panose="020B0503020204020204" pitchFamily="34" charset="-122"/>
                        </a:rPr>
                        <a:t>有商业意识，懂一些边缘学的东西。</a:t>
                      </a:r>
                      <a:endParaRPr lang="zh-CN" altLang="en-US" sz="1400" spc="60">
                        <a:solidFill>
                          <a:srgbClr val="404040"/>
                        </a:solidFill>
                        <a:latin typeface="微软雅黑" panose="020B0503020204020204" pitchFamily="34" charset="-122"/>
                      </a:endParaRPr>
                    </a:p>
                  </a:txBody>
                  <a:tcPr marL="25400" marR="25400" marT="25400" marB="25400" anchor="ctr" anchorCtr="0">
                    <a:lnL w="6350">
                      <a:solidFill>
                        <a:srgbClr val="D9D9D9"/>
                      </a:solidFill>
                      <a:prstDash val="solid"/>
                    </a:lnL>
                    <a:lnR>
                      <a:noFill/>
                    </a:lnR>
                    <a:lnT>
                      <a:noFill/>
                    </a:lnT>
                    <a:lnB>
                      <a:noFill/>
                    </a:lnB>
                    <a:solidFill>
                      <a:srgbClr val="F2F2F2"/>
                    </a:solidFill>
                  </a:tcPr>
                </a:tc>
              </a:tr>
              <a:tr h="532130">
                <a:tc>
                  <a:txBody>
                    <a:bodyPr/>
                    <a:lstStyle/>
                    <a:p>
                      <a:pPr marL="0" indent="0" algn="l">
                        <a:spcBef>
                          <a:spcPct val="0"/>
                        </a:spcBef>
                        <a:spcAft>
                          <a:spcPct val="0"/>
                        </a:spcAft>
                      </a:pPr>
                      <a:r>
                        <a:rPr lang="zh-CN" sz="1400">
                          <a:latin typeface="Times New Roman" panose="02020603050405020304"/>
                          <a:ea typeface="宋体" panose="02010600030101010101" pitchFamily="2" charset="-122"/>
                        </a:rPr>
                        <a:t>郭宇航</a:t>
                      </a:r>
                      <a:endParaRPr lang="zh-CN" sz="1400">
                        <a:latin typeface="Times New Roman" panose="02020603050405020304"/>
                        <a:ea typeface="宋体" panose="02010600030101010101" pitchFamily="2" charset="-122"/>
                      </a:endParaRPr>
                    </a:p>
                  </a:txBody>
                  <a:tcPr marL="68580" marR="68580" marT="0" marB="0" anchor="ctr" anchorCtr="1">
                    <a:lnL>
                      <a:noFill/>
                    </a:lnL>
                    <a:lnR w="12700">
                      <a:solidFill>
                        <a:srgbClr val="D9D9D9"/>
                      </a:solidFill>
                      <a:prstDash val="solid"/>
                    </a:lnR>
                    <a:lnT>
                      <a:noFill/>
                    </a:lnT>
                    <a:lnB>
                      <a:noFill/>
                    </a:lnB>
                    <a:solidFill>
                      <a:srgbClr val="FFFFFF"/>
                    </a:solidFill>
                  </a:tcPr>
                </a:tc>
                <a:tc>
                  <a:txBody>
                    <a:bodyPr/>
                    <a:lstStyle/>
                    <a:p>
                      <a:pPr marL="0" indent="0" algn="l">
                        <a:spcBef>
                          <a:spcPct val="0"/>
                        </a:spcBef>
                        <a:spcAft>
                          <a:spcPct val="0"/>
                        </a:spcAft>
                      </a:pPr>
                      <a:r>
                        <a:rPr lang="zh-CN" sz="1400">
                          <a:latin typeface="Times New Roman" panose="02020603050405020304"/>
                          <a:ea typeface="宋体" panose="02010600030101010101" pitchFamily="2" charset="-122"/>
                        </a:rPr>
                        <a:t>程序经理</a:t>
                      </a:r>
                      <a:r>
                        <a:rPr lang="en-US" altLang="zh-CN" sz="1400">
                          <a:latin typeface="Times New Roman" panose="02020603050405020304"/>
                          <a:ea typeface="Times New Roman" panose="02020603050405020304"/>
                        </a:rPr>
                        <a:t>PM</a:t>
                      </a:r>
                      <a:endParaRPr lang="en-US" altLang="zh-CN" sz="1400">
                        <a:latin typeface="Times New Roman" panose="02020603050405020304"/>
                        <a:ea typeface="Times New Roman" panose="02020603050405020304"/>
                      </a:endParaRPr>
                    </a:p>
                  </a:txBody>
                  <a:tcPr marL="68580" marR="68580" marT="0" marB="0" anchor="ctr" anchorCtr="1">
                    <a:lnL w="6350">
                      <a:solidFill>
                        <a:srgbClr val="D9D9D9"/>
                      </a:solidFill>
                      <a:prstDash val="solid"/>
                    </a:lnL>
                    <a:lnR w="6350">
                      <a:solidFill>
                        <a:srgbClr val="D9D9D9"/>
                      </a:solidFill>
                      <a:prstDash val="solid"/>
                    </a:lnR>
                    <a:lnT>
                      <a:noFill/>
                    </a:lnT>
                    <a:lnB>
                      <a:noFill/>
                    </a:lnB>
                    <a:solidFill>
                      <a:srgbClr val="FFFFFF"/>
                    </a:solidFill>
                  </a:tcPr>
                </a:tc>
                <a:tc>
                  <a:txBody>
                    <a:bodyPr/>
                    <a:lstStyle/>
                    <a:p>
                      <a:pPr marR="0" indent="0" algn="l">
                        <a:lnSpc>
                          <a:spcPct val="120000"/>
                        </a:lnSpc>
                        <a:spcBef>
                          <a:spcPts val="0"/>
                        </a:spcBef>
                        <a:spcAft>
                          <a:spcPts val="0"/>
                        </a:spcAft>
                      </a:pPr>
                      <a:r>
                        <a:rPr lang="zh-CN" altLang="en-US" sz="1400" spc="60">
                          <a:solidFill>
                            <a:srgbClr val="404040"/>
                          </a:solidFill>
                          <a:latin typeface="微软雅黑" panose="020B0503020204020204" pitchFamily="34" charset="-122"/>
                        </a:rPr>
                        <a:t>热爱技术，喜欢编码和钻研问题</a:t>
                      </a:r>
                      <a:endParaRPr lang="zh-CN" altLang="en-US" sz="1400" spc="60">
                        <a:solidFill>
                          <a:srgbClr val="404040"/>
                        </a:solidFill>
                        <a:latin typeface="微软雅黑" panose="020B0503020204020204" pitchFamily="34" charset="-122"/>
                      </a:endParaRPr>
                    </a:p>
                  </a:txBody>
                  <a:tcPr marL="25400" marR="25400" marT="25400" marB="25400" anchor="ctr" anchorCtr="0">
                    <a:lnL w="6350">
                      <a:solidFill>
                        <a:srgbClr val="D9D9D9"/>
                      </a:solidFill>
                      <a:prstDash val="solid"/>
                    </a:lnL>
                    <a:lnR>
                      <a:noFill/>
                    </a:lnR>
                    <a:lnT>
                      <a:noFill/>
                    </a:lnT>
                    <a:lnB>
                      <a:noFill/>
                    </a:lnB>
                    <a:solidFill>
                      <a:srgbClr val="FFFFFF"/>
                    </a:solidFill>
                  </a:tcPr>
                </a:tc>
              </a:tr>
              <a:tr h="533400">
                <a:tc>
                  <a:txBody>
                    <a:bodyPr/>
                    <a:lstStyle/>
                    <a:p>
                      <a:pPr marL="0" indent="0" algn="l">
                        <a:spcBef>
                          <a:spcPct val="0"/>
                        </a:spcBef>
                        <a:spcAft>
                          <a:spcPct val="0"/>
                        </a:spcAft>
                      </a:pPr>
                      <a:r>
                        <a:rPr lang="zh-CN" sz="1400">
                          <a:latin typeface="Times New Roman" panose="02020603050405020304"/>
                          <a:ea typeface="宋体" panose="02010600030101010101" pitchFamily="2" charset="-122"/>
                        </a:rPr>
                        <a:t>杨浩晨</a:t>
                      </a:r>
                      <a:endParaRPr lang="zh-CN" sz="1400">
                        <a:latin typeface="Times New Roman" panose="02020603050405020304"/>
                        <a:ea typeface="宋体" panose="02010600030101010101" pitchFamily="2" charset="-122"/>
                      </a:endParaRPr>
                    </a:p>
                  </a:txBody>
                  <a:tcPr marL="68580" marR="68580" marT="0" marB="0" anchor="ctr" anchorCtr="1">
                    <a:lnL>
                      <a:noFill/>
                    </a:lnL>
                    <a:lnR w="12700">
                      <a:solidFill>
                        <a:srgbClr val="D9D9D9"/>
                      </a:solidFill>
                      <a:prstDash val="solid"/>
                    </a:lnR>
                    <a:lnT>
                      <a:noFill/>
                    </a:lnT>
                    <a:lnB>
                      <a:noFill/>
                    </a:lnB>
                    <a:solidFill>
                      <a:srgbClr val="F2F2F2"/>
                    </a:solidFill>
                  </a:tcPr>
                </a:tc>
                <a:tc>
                  <a:txBody>
                    <a:bodyPr/>
                    <a:lstStyle/>
                    <a:p>
                      <a:pPr marL="0" indent="0" algn="l">
                        <a:spcBef>
                          <a:spcPct val="0"/>
                        </a:spcBef>
                        <a:spcAft>
                          <a:spcPct val="0"/>
                        </a:spcAft>
                      </a:pPr>
                      <a:r>
                        <a:rPr lang="en-US" altLang="zh-CN" sz="1400">
                          <a:latin typeface="Times New Roman" panose="02020603050405020304"/>
                          <a:ea typeface="Times New Roman" panose="02020603050405020304"/>
                        </a:rPr>
                        <a:t>Team</a:t>
                      </a:r>
                      <a:r>
                        <a:rPr lang="en-US" altLang="zh-CN" sz="1400">
                          <a:latin typeface="Times New Roman" panose="02020603050405020304"/>
                          <a:ea typeface="宋体" panose="02010600030101010101" pitchFamily="2" charset="-122"/>
                        </a:rPr>
                        <a:t> </a:t>
                      </a:r>
                      <a:r>
                        <a:rPr lang="zh-CN" sz="1400">
                          <a:latin typeface="Times New Roman" panose="02020603050405020304"/>
                          <a:ea typeface="宋体" panose="02010600030101010101" pitchFamily="2" charset="-122"/>
                        </a:rPr>
                        <a:t>成员</a:t>
                      </a:r>
                      <a:endParaRPr lang="zh-CN" sz="1400">
                        <a:latin typeface="Times New Roman" panose="02020603050405020304"/>
                        <a:ea typeface="宋体" panose="02010600030101010101" pitchFamily="2" charset="-122"/>
                      </a:endParaRPr>
                    </a:p>
                  </a:txBody>
                  <a:tcPr marL="68580" marR="68580" marT="0" marB="0" anchor="ctr" anchorCtr="1">
                    <a:lnL w="6350">
                      <a:solidFill>
                        <a:srgbClr val="D9D9D9"/>
                      </a:solidFill>
                      <a:prstDash val="solid"/>
                    </a:lnL>
                    <a:lnR w="6350">
                      <a:solidFill>
                        <a:srgbClr val="D9D9D9"/>
                      </a:solidFill>
                      <a:prstDash val="solid"/>
                    </a:lnR>
                    <a:lnT>
                      <a:noFill/>
                    </a:lnT>
                    <a:lnB>
                      <a:noFill/>
                    </a:lnB>
                    <a:solidFill>
                      <a:srgbClr val="F2F2F2"/>
                    </a:solidFill>
                  </a:tcPr>
                </a:tc>
                <a:tc>
                  <a:txBody>
                    <a:bodyPr/>
                    <a:lstStyle/>
                    <a:p>
                      <a:pPr marR="0" indent="0" algn="l">
                        <a:lnSpc>
                          <a:spcPct val="120000"/>
                        </a:lnSpc>
                        <a:spcBef>
                          <a:spcPts val="0"/>
                        </a:spcBef>
                        <a:spcAft>
                          <a:spcPts val="0"/>
                        </a:spcAft>
                      </a:pPr>
                      <a:r>
                        <a:rPr lang="zh-CN" altLang="en-US" sz="1400" spc="60">
                          <a:solidFill>
                            <a:srgbClr val="404040"/>
                          </a:solidFill>
                          <a:latin typeface="微软雅黑" panose="020B0503020204020204" pitchFamily="34" charset="-122"/>
                          <a:sym typeface="+mn-ea"/>
                        </a:rPr>
                        <a:t>配合徐梓航的产品研发工作，负责一些设计工作。</a:t>
                      </a:r>
                      <a:endParaRPr lang="zh-CN" altLang="en-US" sz="1400" spc="60">
                        <a:solidFill>
                          <a:srgbClr val="404040"/>
                        </a:solidFill>
                        <a:latin typeface="微软雅黑" panose="020B0503020204020204" pitchFamily="34" charset="-122"/>
                        <a:sym typeface="+mn-ea"/>
                      </a:endParaRPr>
                    </a:p>
                  </a:txBody>
                  <a:tcPr marL="25400" marR="25400" marT="25400" marB="25400" anchor="ctr" anchorCtr="0">
                    <a:lnL w="6350">
                      <a:solidFill>
                        <a:srgbClr val="D9D9D9"/>
                      </a:solidFill>
                      <a:prstDash val="solid"/>
                    </a:lnL>
                    <a:lnR>
                      <a:noFill/>
                    </a:lnR>
                    <a:lnT>
                      <a:noFill/>
                    </a:lnT>
                    <a:lnB>
                      <a:noFill/>
                    </a:lnB>
                    <a:solidFill>
                      <a:srgbClr val="F2F2F2"/>
                    </a:solidFill>
                  </a:tcPr>
                </a:tc>
              </a:tr>
              <a:tr h="301625">
                <a:tc>
                  <a:txBody>
                    <a:bodyPr/>
                    <a:lstStyle/>
                    <a:p>
                      <a:pPr marL="0" indent="0" algn="l">
                        <a:spcBef>
                          <a:spcPct val="0"/>
                        </a:spcBef>
                        <a:spcAft>
                          <a:spcPct val="0"/>
                        </a:spcAft>
                      </a:pPr>
                      <a:r>
                        <a:rPr lang="zh-CN" sz="1400">
                          <a:latin typeface="Times New Roman" panose="02020603050405020304"/>
                          <a:ea typeface="宋体" panose="02010600030101010101" pitchFamily="2" charset="-122"/>
                        </a:rPr>
                        <a:t>关晗</a:t>
                      </a:r>
                      <a:endParaRPr lang="zh-CN" sz="1400">
                        <a:latin typeface="Times New Roman" panose="02020603050405020304"/>
                        <a:ea typeface="宋体" panose="02010600030101010101" pitchFamily="2" charset="-122"/>
                      </a:endParaRPr>
                    </a:p>
                  </a:txBody>
                  <a:tcPr marL="68580" marR="68580" marT="0" marB="0" anchor="ctr" anchorCtr="1">
                    <a:lnL>
                      <a:noFill/>
                    </a:lnL>
                    <a:lnR w="12700">
                      <a:solidFill>
                        <a:srgbClr val="D9D9D9"/>
                      </a:solidFill>
                      <a:prstDash val="solid"/>
                    </a:lnR>
                    <a:lnT>
                      <a:noFill/>
                    </a:lnT>
                    <a:lnB>
                      <a:noFill/>
                    </a:lnB>
                    <a:solidFill>
                      <a:srgbClr val="FFFFFF"/>
                    </a:solidFill>
                  </a:tcPr>
                </a:tc>
                <a:tc>
                  <a:txBody>
                    <a:bodyPr/>
                    <a:lstStyle/>
                    <a:p>
                      <a:pPr marL="0" indent="0" algn="l">
                        <a:spcBef>
                          <a:spcPct val="0"/>
                        </a:spcBef>
                        <a:spcAft>
                          <a:spcPct val="0"/>
                        </a:spcAft>
                      </a:pPr>
                      <a:r>
                        <a:rPr lang="en-US" altLang="zh-CN" sz="1400">
                          <a:latin typeface="Times New Roman" panose="02020603050405020304"/>
                          <a:ea typeface="Times New Roman" panose="02020603050405020304"/>
                        </a:rPr>
                        <a:t>Team</a:t>
                      </a:r>
                      <a:r>
                        <a:rPr lang="en-US" altLang="zh-CN" sz="1400">
                          <a:latin typeface="Times New Roman" panose="02020603050405020304"/>
                          <a:ea typeface="宋体" panose="02010600030101010101" pitchFamily="2" charset="-122"/>
                        </a:rPr>
                        <a:t> </a:t>
                      </a:r>
                      <a:r>
                        <a:rPr lang="zh-CN" sz="1400">
                          <a:latin typeface="Times New Roman" panose="02020603050405020304"/>
                          <a:ea typeface="宋体" panose="02010600030101010101" pitchFamily="2" charset="-122"/>
                        </a:rPr>
                        <a:t>成员</a:t>
                      </a:r>
                      <a:endParaRPr lang="zh-CN" sz="1400">
                        <a:latin typeface="Times New Roman" panose="02020603050405020304"/>
                        <a:ea typeface="宋体" panose="02010600030101010101" pitchFamily="2" charset="-122"/>
                      </a:endParaRPr>
                    </a:p>
                  </a:txBody>
                  <a:tcPr marL="68580" marR="68580" marT="0" marB="0" anchor="ctr" anchorCtr="1">
                    <a:lnL w="6350">
                      <a:solidFill>
                        <a:srgbClr val="D9D9D9"/>
                      </a:solidFill>
                      <a:prstDash val="solid"/>
                    </a:lnL>
                    <a:lnR w="6350">
                      <a:solidFill>
                        <a:srgbClr val="D9D9D9"/>
                      </a:solidFill>
                      <a:prstDash val="solid"/>
                    </a:lnR>
                    <a:lnT>
                      <a:noFill/>
                    </a:lnT>
                    <a:lnB>
                      <a:noFill/>
                    </a:lnB>
                    <a:solidFill>
                      <a:srgbClr val="FFFFFF"/>
                    </a:solidFill>
                  </a:tcPr>
                </a:tc>
                <a:tc>
                  <a:txBody>
                    <a:bodyPr/>
                    <a:lstStyle/>
                    <a:p>
                      <a:pPr marR="0" indent="0" algn="l">
                        <a:lnSpc>
                          <a:spcPct val="120000"/>
                        </a:lnSpc>
                        <a:spcBef>
                          <a:spcPts val="0"/>
                        </a:spcBef>
                        <a:spcAft>
                          <a:spcPts val="0"/>
                        </a:spcAft>
                      </a:pPr>
                      <a:r>
                        <a:rPr lang="zh-CN" altLang="en-US" sz="1400" b="0" spc="60">
                          <a:solidFill>
                            <a:srgbClr val="404040"/>
                          </a:solidFill>
                          <a:latin typeface="微软雅黑" panose="020B0503020204020204" pitchFamily="34" charset="-122"/>
                        </a:rPr>
                        <a:t>配合徐梓航的产品研发工作，制定进度计划以及产品的测试工作。</a:t>
                      </a:r>
                      <a:endParaRPr lang="zh-CN" altLang="en-US" sz="1400" b="0" spc="60">
                        <a:solidFill>
                          <a:srgbClr val="404040"/>
                        </a:solidFill>
                        <a:latin typeface="微软雅黑" panose="020B0503020204020204" pitchFamily="34" charset="-122"/>
                      </a:endParaRPr>
                    </a:p>
                  </a:txBody>
                  <a:tcPr marL="25400" marR="25400" marT="25400" marB="25400" anchor="ctr" anchorCtr="0">
                    <a:lnL w="6350">
                      <a:solidFill>
                        <a:srgbClr val="D9D9D9"/>
                      </a:solidFill>
                      <a:prstDash val="solid"/>
                    </a:lnL>
                    <a:lnR>
                      <a:noFill/>
                    </a:lnR>
                    <a:lnT>
                      <a:noFill/>
                    </a:lnT>
                    <a:lnB>
                      <a:noFill/>
                    </a:lnB>
                    <a:solidFill>
                      <a:srgbClr val="FFFFFF"/>
                    </a:solidFill>
                  </a:tcPr>
                </a:tc>
              </a:tr>
            </a:tbl>
          </a:graphicData>
        </a:graphic>
      </p:graphicFrame>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7" name="TextBox 6"/>
          <p:cNvSpPr txBox="1"/>
          <p:nvPr/>
        </p:nvSpPr>
        <p:spPr>
          <a:xfrm>
            <a:off x="908957" y="206330"/>
            <a:ext cx="1935480" cy="39878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公司成员职务</a:t>
            </a:r>
            <a:endParaRPr lang="zh-CN" altLang="en-US" sz="2000" spc="300" dirty="0">
              <a:latin typeface="黑体" panose="02010609060101010101" charset="-122"/>
              <a:ea typeface="黑体" panose="02010609060101010101"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 name="TextBox 1"/>
          <p:cNvSpPr txBox="1"/>
          <p:nvPr/>
        </p:nvSpPr>
        <p:spPr>
          <a:xfrm>
            <a:off x="4186436" y="2039620"/>
            <a:ext cx="2225040" cy="706755"/>
          </a:xfrm>
          <a:prstGeom prst="rect">
            <a:avLst/>
          </a:prstGeom>
          <a:noFill/>
        </p:spPr>
        <p:txBody>
          <a:bodyPr wrap="none" rtlCol="0">
            <a:spAutoFit/>
          </a:bodyPr>
          <a:lstStyle/>
          <a:p>
            <a:r>
              <a:rPr lang="zh-CN" altLang="en-US" sz="4000" b="1" dirty="0">
                <a:latin typeface="黑体" panose="02010609060101010101" charset="-122"/>
                <a:ea typeface="黑体" panose="02010609060101010101" charset="-122"/>
              </a:rPr>
              <a:t>项目概述</a:t>
            </a:r>
            <a:endParaRPr lang="zh-CN" altLang="en-US" sz="4000" b="1" dirty="0">
              <a:latin typeface="黑体" panose="02010609060101010101" charset="-122"/>
              <a:ea typeface="黑体" panose="02010609060101010101" charset="-122"/>
            </a:endParaRPr>
          </a:p>
        </p:txBody>
      </p:sp>
      <p:sp>
        <p:nvSpPr>
          <p:cNvPr id="3" name="TextBox 2"/>
          <p:cNvSpPr txBox="1"/>
          <p:nvPr/>
        </p:nvSpPr>
        <p:spPr>
          <a:xfrm>
            <a:off x="2394866" y="2896649"/>
            <a:ext cx="1241030" cy="307777"/>
          </a:xfrm>
          <a:prstGeom prst="rect">
            <a:avLst/>
          </a:prstGeom>
          <a:noFill/>
        </p:spPr>
        <p:txBody>
          <a:bodyPr wrap="square" lIns="0" tIns="0" rIns="0" bIns="0" rtlCol="0">
            <a:spAutoFit/>
          </a:bodyPr>
          <a:lstStyle/>
          <a:p>
            <a:r>
              <a:rPr lang="zh-CN" altLang="en-US" sz="2000" dirty="0">
                <a:solidFill>
                  <a:schemeClr val="bg1"/>
                </a:solidFill>
                <a:latin typeface="黑体" panose="02010609060101010101" charset="-122"/>
                <a:ea typeface="黑体" panose="02010609060101010101" charset="-122"/>
              </a:rPr>
              <a:t>第二部分</a:t>
            </a:r>
            <a:endParaRPr lang="zh-CN" altLang="en-US" sz="2000" dirty="0">
              <a:solidFill>
                <a:schemeClr val="bg1"/>
              </a:solidFill>
              <a:latin typeface="黑体" panose="02010609060101010101" charset="-122"/>
              <a:ea typeface="黑体" panose="02010609060101010101" charset="-122"/>
            </a:endParaRPr>
          </a:p>
        </p:txBody>
      </p:sp>
      <p:grpSp>
        <p:nvGrpSpPr>
          <p:cNvPr id="33" name="组合 3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黑体" panose="02010609060101010101" charset="-122"/>
                <a:ea typeface="黑体" panose="02010609060101010101"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矩形 8"/>
          <p:cNvSpPr/>
          <p:nvPr/>
        </p:nvSpPr>
        <p:spPr>
          <a:xfrm>
            <a:off x="-6985" y="2125980"/>
            <a:ext cx="9157335" cy="294894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TextBox 7"/>
          <p:cNvSpPr>
            <a:spLocks noChangeArrowheads="1"/>
          </p:cNvSpPr>
          <p:nvPr/>
        </p:nvSpPr>
        <p:spPr bwMode="auto">
          <a:xfrm>
            <a:off x="473075" y="2345055"/>
            <a:ext cx="855980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VisionVoyage-</a:t>
            </a:r>
            <a:r>
              <a:rPr lang="zh-CN" altLang="en-US" sz="2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基于鱼眼相机与感知技术的自动驾驶仿真系统</a:t>
            </a:r>
            <a:endPar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1" name="直接连接符 10"/>
          <p:cNvCxnSpPr/>
          <p:nvPr/>
        </p:nvCxnSpPr>
        <p:spPr>
          <a:xfrm>
            <a:off x="737277" y="2952066"/>
            <a:ext cx="8072755" cy="2921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42266" y="3231204"/>
            <a:ext cx="502789" cy="453321"/>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sp>
            <p:nvSpPr>
              <p:cNvPr id="1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grpSp>
        <p:sp>
          <p:nvSpPr>
            <p:cNvPr id="1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solidFill>
                  <a:schemeClr val="bg1"/>
                </a:solidFill>
              </a:endParaRPr>
            </a:p>
          </p:txBody>
        </p:sp>
      </p:grpSp>
      <p:sp>
        <p:nvSpPr>
          <p:cNvPr id="20" name="Freeform 126"/>
          <p:cNvSpPr>
            <a:spLocks noChangeAspect="1" noEditPoints="1"/>
          </p:cNvSpPr>
          <p:nvPr/>
        </p:nvSpPr>
        <p:spPr bwMode="auto">
          <a:xfrm>
            <a:off x="3092585" y="3364767"/>
            <a:ext cx="200874" cy="251355"/>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bg1"/>
              </a:solidFill>
              <a:latin typeface="Arial" panose="020B0604020202020204" pitchFamily="34" charset="0"/>
              <a:cs typeface="Arial" panose="020B0604020202020204" pitchFamily="34" charset="0"/>
            </a:endParaRPr>
          </a:p>
        </p:txBody>
      </p:sp>
      <p:grpSp>
        <p:nvGrpSpPr>
          <p:cNvPr id="21" name="组合 20"/>
          <p:cNvGrpSpPr/>
          <p:nvPr/>
        </p:nvGrpSpPr>
        <p:grpSpPr>
          <a:xfrm>
            <a:off x="3663929" y="3230957"/>
            <a:ext cx="502789" cy="453321"/>
            <a:chOff x="5424755" y="1340768"/>
            <a:chExt cx="670560" cy="604586"/>
          </a:xfrm>
        </p:grpSpPr>
        <p:grpSp>
          <p:nvGrpSpPr>
            <p:cNvPr id="22" name="组合 21"/>
            <p:cNvGrpSpPr/>
            <p:nvPr/>
          </p:nvGrpSpPr>
          <p:grpSpPr>
            <a:xfrm>
              <a:off x="5424755" y="1340768"/>
              <a:ext cx="670560" cy="604586"/>
              <a:chOff x="3720691" y="2824413"/>
              <a:chExt cx="1341120" cy="1209172"/>
            </a:xfrm>
          </p:grpSpPr>
          <p:sp>
            <p:nvSpPr>
              <p:cNvPr id="3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sp>
            <p:nvSpPr>
              <p:cNvPr id="3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grpSp>
        <p:sp>
          <p:nvSpPr>
            <p:cNvPr id="38"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solidFill>
                  <a:schemeClr val="bg1"/>
                </a:solidFill>
              </a:endParaRPr>
            </a:p>
          </p:txBody>
        </p:sp>
      </p:grpSp>
      <p:sp>
        <p:nvSpPr>
          <p:cNvPr id="39" name="Freeform 261"/>
          <p:cNvSpPr/>
          <p:nvPr/>
        </p:nvSpPr>
        <p:spPr bwMode="auto">
          <a:xfrm>
            <a:off x="3792046" y="3371706"/>
            <a:ext cx="244343" cy="244343"/>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bg1"/>
              </a:solidFill>
            </a:endParaRPr>
          </a:p>
        </p:txBody>
      </p:sp>
      <p:grpSp>
        <p:nvGrpSpPr>
          <p:cNvPr id="40" name="组合 39"/>
          <p:cNvGrpSpPr/>
          <p:nvPr/>
        </p:nvGrpSpPr>
        <p:grpSpPr>
          <a:xfrm>
            <a:off x="4340524" y="3224607"/>
            <a:ext cx="502789" cy="453321"/>
            <a:chOff x="5424755" y="1340768"/>
            <a:chExt cx="670560" cy="604586"/>
          </a:xfrm>
        </p:grpSpPr>
        <p:grpSp>
          <p:nvGrpSpPr>
            <p:cNvPr id="41" name="组合 40"/>
            <p:cNvGrpSpPr/>
            <p:nvPr/>
          </p:nvGrpSpPr>
          <p:grpSpPr>
            <a:xfrm>
              <a:off x="5424755" y="1340768"/>
              <a:ext cx="670560" cy="604586"/>
              <a:chOff x="3720691" y="2824413"/>
              <a:chExt cx="1341120" cy="1209172"/>
            </a:xfrm>
          </p:grpSpPr>
          <p:sp>
            <p:nvSpPr>
              <p:cNvPr id="4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sp>
            <p:nvSpPr>
              <p:cNvPr id="4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grpSp>
        <p:sp>
          <p:nvSpPr>
            <p:cNvPr id="44"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solidFill>
                  <a:schemeClr val="bg1"/>
                </a:solidFill>
              </a:endParaRPr>
            </a:p>
          </p:txBody>
        </p:sp>
      </p:grpSp>
      <p:grpSp>
        <p:nvGrpSpPr>
          <p:cNvPr id="45" name="组合 44"/>
          <p:cNvGrpSpPr/>
          <p:nvPr/>
        </p:nvGrpSpPr>
        <p:grpSpPr>
          <a:xfrm>
            <a:off x="5005289" y="3254883"/>
            <a:ext cx="502789" cy="453321"/>
            <a:chOff x="5424755" y="1340768"/>
            <a:chExt cx="670560" cy="604586"/>
          </a:xfrm>
        </p:grpSpPr>
        <p:grpSp>
          <p:nvGrpSpPr>
            <p:cNvPr id="46" name="组合 45"/>
            <p:cNvGrpSpPr/>
            <p:nvPr/>
          </p:nvGrpSpPr>
          <p:grpSpPr>
            <a:xfrm>
              <a:off x="5424755" y="1340768"/>
              <a:ext cx="670560" cy="604586"/>
              <a:chOff x="3720691" y="2824413"/>
              <a:chExt cx="1341120" cy="1209172"/>
            </a:xfrm>
          </p:grpSpPr>
          <p:sp>
            <p:nvSpPr>
              <p:cNvPr id="4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sp>
            <p:nvSpPr>
              <p:cNvPr id="5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grpSp>
        <p:sp>
          <p:nvSpPr>
            <p:cNvPr id="54"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solidFill>
                  <a:schemeClr val="bg1"/>
                </a:solidFill>
              </a:endParaRPr>
            </a:p>
          </p:txBody>
        </p:sp>
      </p:grpSp>
      <p:grpSp>
        <p:nvGrpSpPr>
          <p:cNvPr id="55" name="组合 54"/>
          <p:cNvGrpSpPr/>
          <p:nvPr/>
        </p:nvGrpSpPr>
        <p:grpSpPr>
          <a:xfrm>
            <a:off x="5698578" y="3256357"/>
            <a:ext cx="502789" cy="453321"/>
            <a:chOff x="5424755" y="1340768"/>
            <a:chExt cx="670560" cy="604586"/>
          </a:xfrm>
        </p:grpSpPr>
        <p:grpSp>
          <p:nvGrpSpPr>
            <p:cNvPr id="56" name="组合 55"/>
            <p:cNvGrpSpPr/>
            <p:nvPr/>
          </p:nvGrpSpPr>
          <p:grpSpPr>
            <a:xfrm>
              <a:off x="5424755" y="1340768"/>
              <a:ext cx="670560" cy="604586"/>
              <a:chOff x="3720691" y="2824413"/>
              <a:chExt cx="1341120" cy="1209172"/>
            </a:xfrm>
          </p:grpSpPr>
          <p:sp>
            <p:nvSpPr>
              <p:cNvPr id="5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sp>
            <p:nvSpPr>
              <p:cNvPr id="5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68562" tIns="34281" rIns="68562" bIns="34281" numCol="1" anchor="t" anchorCtr="0" compatLnSpc="1"/>
              <a:lstStyle/>
              <a:p>
                <a:endParaRPr lang="zh-CN" altLang="en-US" sz="1350">
                  <a:solidFill>
                    <a:schemeClr val="bg1"/>
                  </a:solidFill>
                </a:endParaRPr>
              </a:p>
            </p:txBody>
          </p:sp>
        </p:grpSp>
        <p:sp>
          <p:nvSpPr>
            <p:cNvPr id="59"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68562" tIns="34281" rIns="68562" bIns="34281" numCol="1" anchor="t" anchorCtr="0" compatLnSpc="1"/>
            <a:lstStyle/>
            <a:p>
              <a:endParaRPr lang="zh-CN" altLang="en-US" sz="1350">
                <a:solidFill>
                  <a:schemeClr val="bg1"/>
                </a:solidFill>
              </a:endParaRPr>
            </a:p>
          </p:txBody>
        </p:sp>
      </p:grpSp>
      <p:grpSp>
        <p:nvGrpSpPr>
          <p:cNvPr id="60" name="组合 59"/>
          <p:cNvGrpSpPr>
            <a:grpSpLocks noChangeAspect="1"/>
          </p:cNvGrpSpPr>
          <p:nvPr/>
        </p:nvGrpSpPr>
        <p:grpSpPr>
          <a:xfrm>
            <a:off x="4461210" y="3344416"/>
            <a:ext cx="265649" cy="227877"/>
            <a:chOff x="5084763" y="971548"/>
            <a:chExt cx="323865" cy="277813"/>
          </a:xfrm>
          <a:solidFill>
            <a:srgbClr val="414455"/>
          </a:solidFill>
        </p:grpSpPr>
        <p:sp>
          <p:nvSpPr>
            <p:cNvPr id="61"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62"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6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grpSp>
      <p:sp>
        <p:nvSpPr>
          <p:cNvPr id="64" name="Freeform 9"/>
          <p:cNvSpPr>
            <a:spLocks noEditPoints="1"/>
          </p:cNvSpPr>
          <p:nvPr/>
        </p:nvSpPr>
        <p:spPr bwMode="auto">
          <a:xfrm rot="19469485">
            <a:off x="5118351" y="3330391"/>
            <a:ext cx="283701" cy="302301"/>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bg1"/>
              </a:solidFill>
            </a:endParaRPr>
          </a:p>
        </p:txBody>
      </p:sp>
      <p:sp>
        <p:nvSpPr>
          <p:cNvPr id="65" name="Freeform 206"/>
          <p:cNvSpPr>
            <a:spLocks noChangeAspect="1" noEditPoints="1"/>
          </p:cNvSpPr>
          <p:nvPr/>
        </p:nvSpPr>
        <p:spPr bwMode="auto">
          <a:xfrm>
            <a:off x="5837250" y="3346223"/>
            <a:ext cx="228407" cy="276096"/>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414455"/>
          </a:solidFill>
          <a:ln>
            <a:noFill/>
          </a:ln>
        </p:spPr>
        <p:txBody>
          <a:bodyPr vert="horz" wrap="square" lIns="68562" tIns="34281" rIns="68562" bIns="34281" numCol="1" anchor="t" anchorCtr="0" compatLnSpc="1"/>
          <a:lstStyle/>
          <a:p>
            <a:endParaRPr lang="zh-CN" altLang="en-US" sz="1350">
              <a:solidFill>
                <a:schemeClr val="bg1"/>
              </a:solidFill>
              <a:latin typeface="Arial" panose="020B0604020202020204" pitchFamily="34" charset="0"/>
              <a:cs typeface="Arial" panose="020B0604020202020204" pitchFamily="34" charset="0"/>
            </a:endParaRPr>
          </a:p>
        </p:txBody>
      </p:sp>
      <p:pic>
        <p:nvPicPr>
          <p:cNvPr id="6" name="图片 5"/>
          <p:cNvPicPr>
            <a:picLocks noChangeAspect="1"/>
          </p:cNvPicPr>
          <p:nvPr>
            <p:custDataLst>
              <p:tags r:id="rId1"/>
            </p:custDataLst>
          </p:nvPr>
        </p:nvPicPr>
        <p:blipFill rotWithShape="1">
          <a:blip r:embed="rId2" cstate="print">
            <a:extLst>
              <a:ext uri="{28A0092B-C50C-407E-A947-70E740481C1C}">
                <a14:useLocalDpi xmlns:a14="http://schemas.microsoft.com/office/drawing/2010/main" val="0"/>
              </a:ext>
            </a:extLst>
          </a:blip>
          <a:srcRect r="12259" b="76148"/>
          <a:stretch>
            <a:fillRect/>
          </a:stretch>
        </p:blipFill>
        <p:spPr>
          <a:xfrm>
            <a:off x="2532380" y="570865"/>
            <a:ext cx="4210685" cy="10941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接连接符 9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p:cNvSpPr txBox="1"/>
          <p:nvPr>
            <p:custDataLst>
              <p:tags r:id="rId2"/>
            </p:custDataLst>
          </p:nvPr>
        </p:nvSpPr>
        <p:spPr>
          <a:xfrm>
            <a:off x="3684244" y="1242038"/>
            <a:ext cx="1859280" cy="275590"/>
          </a:xfrm>
          <a:prstGeom prst="rect">
            <a:avLst/>
          </a:prstGeom>
          <a:noFill/>
        </p:spPr>
        <p:txBody>
          <a:bodyPr wrap="none" rtlCol="0">
            <a:spAutoFit/>
          </a:bodyPr>
          <a:lstStyle/>
          <a:p>
            <a:pPr algn="ctr"/>
            <a:r>
              <a:rPr lang="en-US" altLang="zh-CN" sz="1200" cap="all" dirty="0">
                <a:solidFill>
                  <a:srgbClr val="C00000"/>
                </a:solidFill>
                <a:uFillTx/>
                <a:latin typeface="黑体" panose="02010609060101010101" charset="-122"/>
                <a:ea typeface="黑体" panose="02010609060101010101" charset="-122"/>
              </a:rPr>
              <a:t>Main research contents</a:t>
            </a:r>
            <a:endParaRPr lang="en-US" altLang="zh-CN" sz="1200" cap="all" dirty="0">
              <a:solidFill>
                <a:srgbClr val="C00000"/>
              </a:solidFill>
              <a:uFillTx/>
              <a:latin typeface="黑体" panose="02010609060101010101" charset="-122"/>
              <a:ea typeface="黑体" panose="02010609060101010101" charset="-122"/>
            </a:endParaRPr>
          </a:p>
        </p:txBody>
      </p:sp>
      <p:sp>
        <p:nvSpPr>
          <p:cNvPr id="105" name="椭圆 10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106" name="TextBox 105"/>
          <p:cNvSpPr txBox="1"/>
          <p:nvPr/>
        </p:nvSpPr>
        <p:spPr>
          <a:xfrm>
            <a:off x="908957" y="206330"/>
            <a:ext cx="1069524" cy="40011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主目录</a:t>
            </a:r>
            <a:endParaRPr lang="zh-CN" altLang="en-US" sz="2000" spc="300" dirty="0">
              <a:latin typeface="黑体" panose="02010609060101010101" charset="-122"/>
              <a:ea typeface="黑体" panose="02010609060101010101" charset="-122"/>
            </a:endParaRPr>
          </a:p>
        </p:txBody>
      </p:sp>
      <p:sp>
        <p:nvSpPr>
          <p:cNvPr id="107" name="TextBox 106"/>
          <p:cNvSpPr txBox="1"/>
          <p:nvPr/>
        </p:nvSpPr>
        <p:spPr>
          <a:xfrm>
            <a:off x="2160085" y="267886"/>
            <a:ext cx="1183337" cy="338554"/>
          </a:xfrm>
          <a:prstGeom prst="rect">
            <a:avLst/>
          </a:prstGeom>
          <a:noFill/>
        </p:spPr>
        <p:txBody>
          <a:bodyPr wrap="none" rtlCol="0">
            <a:spAutoFit/>
          </a:bodyPr>
          <a:lstStyle/>
          <a:p>
            <a:r>
              <a:rPr lang="en-US" altLang="zh-CN" sz="1600" dirty="0">
                <a:solidFill>
                  <a:srgbClr val="C00000"/>
                </a:solidFill>
                <a:latin typeface="黑体" panose="02010609060101010101" charset="-122"/>
                <a:ea typeface="黑体" panose="02010609060101010101" charset="-122"/>
              </a:rPr>
              <a:t>CONTENTS</a:t>
            </a:r>
            <a:endParaRPr lang="en-US" altLang="zh-CN" sz="1600" dirty="0">
              <a:solidFill>
                <a:srgbClr val="C00000"/>
              </a:solidFill>
              <a:latin typeface="黑体" panose="02010609060101010101" charset="-122"/>
              <a:ea typeface="黑体" panose="02010609060101010101" charset="-122"/>
            </a:endParaRPr>
          </a:p>
        </p:txBody>
      </p:sp>
      <p:cxnSp>
        <p:nvCxnSpPr>
          <p:cNvPr id="108" name="直接连接符 107"/>
          <p:cNvCxnSpPr/>
          <p:nvPr/>
        </p:nvCxnSpPr>
        <p:spPr>
          <a:xfrm>
            <a:off x="2026111"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任意多边形 34"/>
          <p:cNvSpPr/>
          <p:nvPr>
            <p:custDataLst>
              <p:tags r:id="rId3"/>
            </p:custDataLst>
          </p:nvPr>
        </p:nvSpPr>
        <p:spPr>
          <a:xfrm>
            <a:off x="1741714" y="2220686"/>
            <a:ext cx="5660572" cy="1204692"/>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2" h="1204692">
                <a:moveTo>
                  <a:pt x="0" y="14514"/>
                </a:moveTo>
                <a:cubicBezTo>
                  <a:pt x="469295" y="610809"/>
                  <a:pt x="938591" y="1207104"/>
                  <a:pt x="1407886" y="1204685"/>
                </a:cubicBezTo>
                <a:cubicBezTo>
                  <a:pt x="1877181" y="1202266"/>
                  <a:pt x="2339220" y="0"/>
                  <a:pt x="2815772" y="0"/>
                </a:cubicBezTo>
                <a:cubicBezTo>
                  <a:pt x="3292324" y="0"/>
                  <a:pt x="3793067" y="1204685"/>
                  <a:pt x="4267200" y="1204685"/>
                </a:cubicBezTo>
                <a:cubicBezTo>
                  <a:pt x="4741333" y="1204685"/>
                  <a:pt x="5411410" y="152400"/>
                  <a:pt x="5660572" y="0"/>
                </a:cubicBezTo>
              </a:path>
            </a:pathLst>
          </a:custGeom>
          <a:ln w="76200">
            <a:solidFill>
              <a:srgbClr val="1A3F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grpSp>
        <p:nvGrpSpPr>
          <p:cNvPr id="10" name="组合 9"/>
          <p:cNvGrpSpPr/>
          <p:nvPr>
            <p:custDataLst>
              <p:tags r:id="rId4"/>
            </p:custDataLst>
          </p:nvPr>
        </p:nvGrpSpPr>
        <p:grpSpPr>
          <a:xfrm>
            <a:off x="1180871" y="1661152"/>
            <a:ext cx="1139038" cy="1139038"/>
            <a:chOff x="1180871" y="1661152"/>
            <a:chExt cx="1139038" cy="1139038"/>
          </a:xfrm>
        </p:grpSpPr>
        <p:grpSp>
          <p:nvGrpSpPr>
            <p:cNvPr id="110" name="组合 109"/>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p:cNvSpPr/>
              <p:nvPr>
                <p:custDataLst>
                  <p:tags r:id="rId5"/>
                </p:custDataLst>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sp>
            <p:nvSpPr>
              <p:cNvPr id="113" name="椭圆 112"/>
              <p:cNvSpPr/>
              <p:nvPr>
                <p:custDataLst>
                  <p:tags r:id="rId6"/>
                </p:custDataLst>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grpSp>
        <p:sp>
          <p:nvSpPr>
            <p:cNvPr id="134" name="TextBox 133"/>
            <p:cNvSpPr txBox="1"/>
            <p:nvPr>
              <p:custDataLst>
                <p:tags r:id="rId7"/>
              </p:custDataLst>
            </p:nvPr>
          </p:nvSpPr>
          <p:spPr>
            <a:xfrm>
              <a:off x="1459284" y="1876728"/>
              <a:ext cx="582211" cy="707886"/>
            </a:xfrm>
            <a:prstGeom prst="rect">
              <a:avLst/>
            </a:prstGeom>
            <a:noFill/>
          </p:spPr>
          <p:txBody>
            <a:bodyPr wrap="none" rtlCol="0">
              <a:spAutoFit/>
            </a:bodyPr>
            <a:lstStyle/>
            <a:p>
              <a:r>
                <a:rPr lang="en-US" altLang="zh-CN" sz="4000" dirty="0">
                  <a:solidFill>
                    <a:srgbClr val="1A3F6C"/>
                  </a:solidFill>
                  <a:latin typeface="黑体" panose="02010609060101010101" charset="-122"/>
                  <a:ea typeface="黑体" panose="02010609060101010101" charset="-122"/>
                </a:rPr>
                <a:t>1</a:t>
              </a:r>
              <a:endParaRPr lang="en-US" altLang="zh-CN" sz="4000" dirty="0">
                <a:solidFill>
                  <a:srgbClr val="1A3F6C"/>
                </a:solidFill>
                <a:latin typeface="黑体" panose="02010609060101010101" charset="-122"/>
                <a:ea typeface="黑体" panose="02010609060101010101" charset="-122"/>
              </a:endParaRPr>
            </a:p>
          </p:txBody>
        </p:sp>
      </p:grpSp>
      <p:grpSp>
        <p:nvGrpSpPr>
          <p:cNvPr id="30" name="组合 29"/>
          <p:cNvGrpSpPr/>
          <p:nvPr>
            <p:custDataLst>
              <p:tags r:id="rId8"/>
            </p:custDataLst>
          </p:nvPr>
        </p:nvGrpSpPr>
        <p:grpSpPr>
          <a:xfrm>
            <a:off x="2591676" y="2836786"/>
            <a:ext cx="1139038" cy="1139038"/>
            <a:chOff x="2591676" y="2836786"/>
            <a:chExt cx="1139038" cy="1139038"/>
          </a:xfrm>
        </p:grpSpPr>
        <p:grpSp>
          <p:nvGrpSpPr>
            <p:cNvPr id="120" name="组合 119"/>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p:cNvSpPr/>
              <p:nvPr>
                <p:custDataLst>
                  <p:tags r:id="rId9"/>
                </p:custDataLst>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sp>
            <p:nvSpPr>
              <p:cNvPr id="123" name="椭圆 122"/>
              <p:cNvSpPr/>
              <p:nvPr>
                <p:custDataLst>
                  <p:tags r:id="rId10"/>
                </p:custDataLst>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grpSp>
        <p:sp>
          <p:nvSpPr>
            <p:cNvPr id="135" name="TextBox 134"/>
            <p:cNvSpPr txBox="1"/>
            <p:nvPr>
              <p:custDataLst>
                <p:tags r:id="rId11"/>
              </p:custDataLst>
            </p:nvPr>
          </p:nvSpPr>
          <p:spPr>
            <a:xfrm>
              <a:off x="2870089" y="3052362"/>
              <a:ext cx="582211" cy="707886"/>
            </a:xfrm>
            <a:prstGeom prst="rect">
              <a:avLst/>
            </a:prstGeom>
            <a:noFill/>
          </p:spPr>
          <p:txBody>
            <a:bodyPr wrap="none" rtlCol="0">
              <a:spAutoFit/>
            </a:bodyPr>
            <a:lstStyle/>
            <a:p>
              <a:r>
                <a:rPr lang="en-US" altLang="zh-CN" sz="4000" dirty="0">
                  <a:solidFill>
                    <a:srgbClr val="1A3F6C"/>
                  </a:solidFill>
                  <a:latin typeface="黑体" panose="02010609060101010101" charset="-122"/>
                  <a:ea typeface="黑体" panose="02010609060101010101" charset="-122"/>
                </a:rPr>
                <a:t>2</a:t>
              </a:r>
              <a:endParaRPr lang="en-US" altLang="zh-CN" sz="4000" dirty="0">
                <a:solidFill>
                  <a:srgbClr val="1A3F6C"/>
                </a:solidFill>
                <a:latin typeface="黑体" panose="02010609060101010101" charset="-122"/>
                <a:ea typeface="黑体" panose="02010609060101010101" charset="-122"/>
              </a:endParaRPr>
            </a:p>
          </p:txBody>
        </p:sp>
      </p:grpSp>
      <p:grpSp>
        <p:nvGrpSpPr>
          <p:cNvPr id="31" name="组合 30"/>
          <p:cNvGrpSpPr/>
          <p:nvPr>
            <p:custDataLst>
              <p:tags r:id="rId12"/>
            </p:custDataLst>
          </p:nvPr>
        </p:nvGrpSpPr>
        <p:grpSpPr>
          <a:xfrm>
            <a:off x="4002481" y="1661152"/>
            <a:ext cx="1139038" cy="1139038"/>
            <a:chOff x="4002481" y="1661152"/>
            <a:chExt cx="1139038" cy="1139038"/>
          </a:xfrm>
        </p:grpSpPr>
        <p:grpSp>
          <p:nvGrpSpPr>
            <p:cNvPr id="130" name="组合 129"/>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p:cNvSpPr/>
              <p:nvPr>
                <p:custDataLst>
                  <p:tags r:id="rId13"/>
                </p:custDataLst>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sp>
            <p:nvSpPr>
              <p:cNvPr id="133" name="椭圆 132"/>
              <p:cNvSpPr/>
              <p:nvPr>
                <p:custDataLst>
                  <p:tags r:id="rId14"/>
                </p:custDataLst>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grpSp>
        <p:sp>
          <p:nvSpPr>
            <p:cNvPr id="136" name="TextBox 135"/>
            <p:cNvSpPr txBox="1"/>
            <p:nvPr>
              <p:custDataLst>
                <p:tags r:id="rId15"/>
              </p:custDataLst>
            </p:nvPr>
          </p:nvSpPr>
          <p:spPr>
            <a:xfrm>
              <a:off x="4280894" y="1876728"/>
              <a:ext cx="582211" cy="707886"/>
            </a:xfrm>
            <a:prstGeom prst="rect">
              <a:avLst/>
            </a:prstGeom>
            <a:noFill/>
          </p:spPr>
          <p:txBody>
            <a:bodyPr wrap="none" rtlCol="0">
              <a:spAutoFit/>
            </a:bodyPr>
            <a:lstStyle/>
            <a:p>
              <a:r>
                <a:rPr lang="en-US" altLang="zh-CN" sz="4000" dirty="0">
                  <a:solidFill>
                    <a:srgbClr val="1A3F6C"/>
                  </a:solidFill>
                  <a:latin typeface="黑体" panose="02010609060101010101" charset="-122"/>
                  <a:ea typeface="黑体" panose="02010609060101010101" charset="-122"/>
                </a:rPr>
                <a:t>3</a:t>
              </a:r>
              <a:endParaRPr lang="en-US" altLang="zh-CN" sz="4000" dirty="0">
                <a:solidFill>
                  <a:srgbClr val="1A3F6C"/>
                </a:solidFill>
                <a:latin typeface="黑体" panose="02010609060101010101" charset="-122"/>
                <a:ea typeface="黑体" panose="02010609060101010101" charset="-122"/>
              </a:endParaRPr>
            </a:p>
          </p:txBody>
        </p:sp>
      </p:grpSp>
      <p:grpSp>
        <p:nvGrpSpPr>
          <p:cNvPr id="32" name="组合 31"/>
          <p:cNvGrpSpPr/>
          <p:nvPr>
            <p:custDataLst>
              <p:tags r:id="rId16"/>
            </p:custDataLst>
          </p:nvPr>
        </p:nvGrpSpPr>
        <p:grpSpPr>
          <a:xfrm>
            <a:off x="5413286" y="2836786"/>
            <a:ext cx="1139038" cy="1139038"/>
            <a:chOff x="5413286" y="2836786"/>
            <a:chExt cx="1139038" cy="1139038"/>
          </a:xfrm>
        </p:grpSpPr>
        <p:grpSp>
          <p:nvGrpSpPr>
            <p:cNvPr id="115" name="组合 114"/>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p:cNvSpPr/>
              <p:nvPr>
                <p:custDataLst>
                  <p:tags r:id="rId17"/>
                </p:custDataLst>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sp>
            <p:nvSpPr>
              <p:cNvPr id="118" name="椭圆 117"/>
              <p:cNvSpPr/>
              <p:nvPr>
                <p:custDataLst>
                  <p:tags r:id="rId18"/>
                </p:custDataLst>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grpSp>
        <p:sp>
          <p:nvSpPr>
            <p:cNvPr id="137" name="TextBox 136"/>
            <p:cNvSpPr txBox="1"/>
            <p:nvPr>
              <p:custDataLst>
                <p:tags r:id="rId19"/>
              </p:custDataLst>
            </p:nvPr>
          </p:nvSpPr>
          <p:spPr>
            <a:xfrm>
              <a:off x="5691699" y="3052362"/>
              <a:ext cx="582211" cy="707886"/>
            </a:xfrm>
            <a:prstGeom prst="rect">
              <a:avLst/>
            </a:prstGeom>
            <a:noFill/>
          </p:spPr>
          <p:txBody>
            <a:bodyPr wrap="none" rtlCol="0">
              <a:spAutoFit/>
            </a:bodyPr>
            <a:lstStyle/>
            <a:p>
              <a:r>
                <a:rPr lang="en-US" altLang="zh-CN" sz="4000" dirty="0">
                  <a:solidFill>
                    <a:srgbClr val="1A3F6C"/>
                  </a:solidFill>
                  <a:latin typeface="黑体" panose="02010609060101010101" charset="-122"/>
                  <a:ea typeface="黑体" panose="02010609060101010101" charset="-122"/>
                </a:rPr>
                <a:t>4</a:t>
              </a:r>
              <a:endParaRPr lang="en-US" altLang="zh-CN" sz="4000" dirty="0">
                <a:solidFill>
                  <a:srgbClr val="1A3F6C"/>
                </a:solidFill>
                <a:latin typeface="黑体" panose="02010609060101010101" charset="-122"/>
                <a:ea typeface="黑体" panose="02010609060101010101" charset="-122"/>
              </a:endParaRPr>
            </a:p>
          </p:txBody>
        </p:sp>
      </p:grpSp>
      <p:grpSp>
        <p:nvGrpSpPr>
          <p:cNvPr id="33" name="组合 32"/>
          <p:cNvGrpSpPr/>
          <p:nvPr>
            <p:custDataLst>
              <p:tags r:id="rId20"/>
            </p:custDataLst>
          </p:nvPr>
        </p:nvGrpSpPr>
        <p:grpSpPr>
          <a:xfrm>
            <a:off x="6824091" y="1661152"/>
            <a:ext cx="1139038" cy="1139038"/>
            <a:chOff x="6824091" y="1661152"/>
            <a:chExt cx="1139038" cy="1139038"/>
          </a:xfrm>
        </p:grpSpPr>
        <p:grpSp>
          <p:nvGrpSpPr>
            <p:cNvPr id="125" name="组合 124"/>
            <p:cNvGrpSpPr/>
            <p:nvPr/>
          </p:nvGrpSpPr>
          <p:grpSpPr>
            <a:xfrm>
              <a:off x="6824091" y="1661152"/>
              <a:ext cx="1139038" cy="1139038"/>
              <a:chOff x="304800" y="673100"/>
              <a:chExt cx="4000500" cy="4000500"/>
            </a:xfrm>
            <a:effectLst>
              <a:outerShdw blurRad="444500" dist="254000" dir="8100000" algn="tr" rotWithShape="0">
                <a:prstClr val="black">
                  <a:alpha val="50000"/>
                </a:prstClr>
              </a:outerShdw>
            </a:effectLst>
          </p:grpSpPr>
          <p:sp>
            <p:nvSpPr>
              <p:cNvPr id="127" name="同心圆 126"/>
              <p:cNvSpPr/>
              <p:nvPr>
                <p:custDataLst>
                  <p:tags r:id="rId21"/>
                </p:custDataLst>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sp>
            <p:nvSpPr>
              <p:cNvPr id="128" name="椭圆 127"/>
              <p:cNvSpPr/>
              <p:nvPr>
                <p:custDataLst>
                  <p:tags r:id="rId22"/>
                </p:custDataLst>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grpSp>
        <p:sp>
          <p:nvSpPr>
            <p:cNvPr id="142" name="TextBox 141"/>
            <p:cNvSpPr txBox="1"/>
            <p:nvPr>
              <p:custDataLst>
                <p:tags r:id="rId23"/>
              </p:custDataLst>
            </p:nvPr>
          </p:nvSpPr>
          <p:spPr>
            <a:xfrm>
              <a:off x="7102504" y="1876728"/>
              <a:ext cx="582211" cy="707886"/>
            </a:xfrm>
            <a:prstGeom prst="rect">
              <a:avLst/>
            </a:prstGeom>
            <a:noFill/>
          </p:spPr>
          <p:txBody>
            <a:bodyPr wrap="none" rtlCol="0">
              <a:spAutoFit/>
            </a:bodyPr>
            <a:lstStyle/>
            <a:p>
              <a:r>
                <a:rPr lang="en-US" altLang="zh-CN" sz="4000" dirty="0">
                  <a:solidFill>
                    <a:srgbClr val="1A3F6C"/>
                  </a:solidFill>
                  <a:latin typeface="黑体" panose="02010609060101010101" charset="-122"/>
                  <a:ea typeface="黑体" panose="02010609060101010101" charset="-122"/>
                </a:rPr>
                <a:t>5</a:t>
              </a:r>
              <a:endParaRPr lang="en-US" altLang="zh-CN" sz="4000" dirty="0">
                <a:solidFill>
                  <a:srgbClr val="1A3F6C"/>
                </a:solidFill>
                <a:latin typeface="黑体" panose="02010609060101010101" charset="-122"/>
                <a:ea typeface="黑体" panose="02010609060101010101" charset="-122"/>
              </a:endParaRPr>
            </a:p>
          </p:txBody>
        </p:sp>
      </p:grpSp>
      <p:sp>
        <p:nvSpPr>
          <p:cNvPr id="144" name="TextBox 143"/>
          <p:cNvSpPr txBox="1"/>
          <p:nvPr>
            <p:custDataLst>
              <p:tags r:id="rId24"/>
            </p:custDataLst>
          </p:nvPr>
        </p:nvSpPr>
        <p:spPr>
          <a:xfrm>
            <a:off x="2451882" y="4063462"/>
            <a:ext cx="1783080" cy="368300"/>
          </a:xfrm>
          <a:prstGeom prst="rect">
            <a:avLst/>
          </a:prstGeom>
          <a:noFill/>
        </p:spPr>
        <p:txBody>
          <a:bodyPr wrap="none" rtlCol="0">
            <a:spAutoFit/>
          </a:bodyPr>
          <a:lstStyle/>
          <a:p>
            <a:r>
              <a:rPr lang="zh-CN" altLang="en-US" dirty="0">
                <a:latin typeface="黑体" panose="02010609060101010101" charset="-122"/>
                <a:ea typeface="黑体" panose="02010609060101010101" charset="-122"/>
              </a:rPr>
              <a:t>项目目的与意义</a:t>
            </a:r>
            <a:endParaRPr lang="zh-CN" altLang="en-US" dirty="0">
              <a:latin typeface="黑体" panose="02010609060101010101" charset="-122"/>
              <a:ea typeface="黑体" panose="02010609060101010101" charset="-122"/>
            </a:endParaRPr>
          </a:p>
        </p:txBody>
      </p:sp>
      <p:sp>
        <p:nvSpPr>
          <p:cNvPr id="146" name="TextBox 145"/>
          <p:cNvSpPr txBox="1"/>
          <p:nvPr>
            <p:custDataLst>
              <p:tags r:id="rId25"/>
            </p:custDataLst>
          </p:nvPr>
        </p:nvSpPr>
        <p:spPr>
          <a:xfrm>
            <a:off x="3760544" y="881081"/>
            <a:ext cx="1554480" cy="368300"/>
          </a:xfrm>
          <a:prstGeom prst="rect">
            <a:avLst/>
          </a:prstGeom>
          <a:noFill/>
        </p:spPr>
        <p:txBody>
          <a:bodyPr wrap="none" rtlCol="0">
            <a:spAutoFit/>
          </a:bodyPr>
          <a:lstStyle/>
          <a:p>
            <a:pPr algn="l"/>
            <a:r>
              <a:rPr lang="zh-CN" altLang="en-US" dirty="0">
                <a:latin typeface="黑体" panose="02010609060101010101" charset="-122"/>
                <a:ea typeface="黑体" panose="02010609060101010101" charset="-122"/>
                <a:sym typeface="+mn-ea"/>
              </a:rPr>
              <a:t>项目</a:t>
            </a:r>
            <a:r>
              <a:rPr lang="zh-CN" altLang="en-US" dirty="0">
                <a:latin typeface="黑体" panose="02010609060101010101" charset="-122"/>
                <a:ea typeface="黑体" panose="02010609060101010101" charset="-122"/>
              </a:rPr>
              <a:t>主要内容</a:t>
            </a:r>
            <a:endParaRPr lang="zh-CN" altLang="en-US" dirty="0">
              <a:latin typeface="黑体" panose="02010609060101010101" charset="-122"/>
              <a:ea typeface="黑体" panose="02010609060101010101" charset="-122"/>
            </a:endParaRPr>
          </a:p>
        </p:txBody>
      </p:sp>
      <p:sp>
        <p:nvSpPr>
          <p:cNvPr id="147" name="TextBox 146"/>
          <p:cNvSpPr txBox="1"/>
          <p:nvPr>
            <p:custDataLst>
              <p:tags r:id="rId26"/>
            </p:custDataLst>
          </p:nvPr>
        </p:nvSpPr>
        <p:spPr>
          <a:xfrm>
            <a:off x="5500609" y="4128070"/>
            <a:ext cx="1107996" cy="369332"/>
          </a:xfrm>
          <a:prstGeom prst="rect">
            <a:avLst/>
          </a:prstGeom>
          <a:noFill/>
        </p:spPr>
        <p:txBody>
          <a:bodyPr wrap="none" rtlCol="0">
            <a:spAutoFit/>
          </a:bodyPr>
          <a:lstStyle/>
          <a:p>
            <a:r>
              <a:rPr lang="zh-CN" altLang="en-US" dirty="0">
                <a:latin typeface="黑体" panose="02010609060101010101" charset="-122"/>
                <a:ea typeface="黑体" panose="02010609060101010101" charset="-122"/>
              </a:rPr>
              <a:t>创新特征</a:t>
            </a:r>
            <a:endParaRPr lang="zh-CN" altLang="en-US" dirty="0">
              <a:latin typeface="黑体" panose="02010609060101010101" charset="-122"/>
              <a:ea typeface="黑体" panose="02010609060101010101" charset="-122"/>
            </a:endParaRPr>
          </a:p>
        </p:txBody>
      </p:sp>
      <p:sp>
        <p:nvSpPr>
          <p:cNvPr id="148" name="TextBox 147"/>
          <p:cNvSpPr txBox="1"/>
          <p:nvPr>
            <p:custDataLst>
              <p:tags r:id="rId27"/>
            </p:custDataLst>
          </p:nvPr>
        </p:nvSpPr>
        <p:spPr>
          <a:xfrm>
            <a:off x="7002360" y="893404"/>
            <a:ext cx="1097280" cy="368300"/>
          </a:xfrm>
          <a:prstGeom prst="rect">
            <a:avLst/>
          </a:prstGeom>
          <a:noFill/>
        </p:spPr>
        <p:txBody>
          <a:bodyPr wrap="none" rtlCol="0">
            <a:spAutoFit/>
          </a:bodyPr>
          <a:lstStyle/>
          <a:p>
            <a:r>
              <a:rPr lang="zh-CN" altLang="en-US" dirty="0">
                <a:latin typeface="黑体" panose="02010609060101010101" charset="-122"/>
                <a:ea typeface="黑体" panose="02010609060101010101" charset="-122"/>
              </a:rPr>
              <a:t>技术路线</a:t>
            </a:r>
            <a:endParaRPr lang="zh-CN" altLang="en-US" dirty="0">
              <a:latin typeface="黑体" panose="02010609060101010101" charset="-122"/>
              <a:ea typeface="黑体" panose="02010609060101010101" charset="-122"/>
            </a:endParaRPr>
          </a:p>
        </p:txBody>
      </p:sp>
      <p:sp>
        <p:nvSpPr>
          <p:cNvPr id="149" name="TextBox 148"/>
          <p:cNvSpPr txBox="1"/>
          <p:nvPr>
            <p:custDataLst>
              <p:tags r:id="rId28"/>
            </p:custDataLst>
          </p:nvPr>
        </p:nvSpPr>
        <p:spPr>
          <a:xfrm>
            <a:off x="2269214" y="4395044"/>
            <a:ext cx="2011680" cy="460375"/>
          </a:xfrm>
          <a:prstGeom prst="rect">
            <a:avLst/>
          </a:prstGeom>
          <a:noFill/>
        </p:spPr>
        <p:txBody>
          <a:bodyPr wrap="none" rtlCol="0">
            <a:spAutoFit/>
          </a:bodyPr>
          <a:lstStyle/>
          <a:p>
            <a:pPr algn="ctr"/>
            <a:r>
              <a:rPr lang="en-US" altLang="zh-CN" sz="1200" dirty="0">
                <a:solidFill>
                  <a:srgbClr val="C00000"/>
                </a:solidFill>
                <a:latin typeface="黑体" panose="02010609060101010101" charset="-122"/>
                <a:ea typeface="黑体" panose="02010609060101010101" charset="-122"/>
              </a:rPr>
              <a:t>PURPOSE AND </a:t>
            </a:r>
            <a:r>
              <a:rPr lang="en-US" altLang="zh-CN" sz="1200" cap="all" dirty="0">
                <a:solidFill>
                  <a:srgbClr val="C00000"/>
                </a:solidFill>
                <a:uFillTx/>
                <a:latin typeface="黑体" panose="02010609060101010101" charset="-122"/>
                <a:ea typeface="黑体" panose="02010609060101010101" charset="-122"/>
              </a:rPr>
              <a:t>significance</a:t>
            </a:r>
            <a:endParaRPr lang="en-US" altLang="zh-CN" sz="1200" cap="all" dirty="0">
              <a:solidFill>
                <a:srgbClr val="C00000"/>
              </a:solidFill>
              <a:uFillTx/>
              <a:latin typeface="黑体" panose="02010609060101010101" charset="-122"/>
              <a:ea typeface="黑体" panose="02010609060101010101" charset="-122"/>
            </a:endParaRPr>
          </a:p>
          <a:p>
            <a:pPr algn="ctr"/>
            <a:r>
              <a:rPr lang="en-US" altLang="zh-CN" sz="1200" cap="all" dirty="0">
                <a:solidFill>
                  <a:srgbClr val="C00000"/>
                </a:solidFill>
                <a:uFillTx/>
                <a:latin typeface="黑体" panose="02010609060101010101" charset="-122"/>
                <a:ea typeface="黑体" panose="02010609060101010101" charset="-122"/>
              </a:rPr>
              <a:t> of the subject</a:t>
            </a:r>
            <a:endParaRPr lang="en-US" altLang="zh-CN" sz="1200" cap="all" dirty="0">
              <a:solidFill>
                <a:srgbClr val="C00000"/>
              </a:solidFill>
              <a:uFillTx/>
              <a:latin typeface="黑体" panose="02010609060101010101" charset="-122"/>
              <a:ea typeface="黑体" panose="02010609060101010101" charset="-122"/>
            </a:endParaRPr>
          </a:p>
        </p:txBody>
      </p:sp>
      <p:sp>
        <p:nvSpPr>
          <p:cNvPr id="151" name="TextBox 150"/>
          <p:cNvSpPr txBox="1"/>
          <p:nvPr>
            <p:custDataLst>
              <p:tags r:id="rId29"/>
            </p:custDataLst>
          </p:nvPr>
        </p:nvSpPr>
        <p:spPr>
          <a:xfrm>
            <a:off x="4841233" y="4425598"/>
            <a:ext cx="2416047" cy="276999"/>
          </a:xfrm>
          <a:prstGeom prst="rect">
            <a:avLst/>
          </a:prstGeom>
          <a:noFill/>
        </p:spPr>
        <p:txBody>
          <a:bodyPr wrap="none" rtlCol="0">
            <a:spAutoFit/>
          </a:bodyPr>
          <a:lstStyle/>
          <a:p>
            <a:pPr algn="ctr"/>
            <a:r>
              <a:rPr lang="en-US" altLang="zh-CN" sz="1200" cap="all" dirty="0">
                <a:solidFill>
                  <a:srgbClr val="C00000"/>
                </a:solidFill>
                <a:latin typeface="黑体" panose="02010609060101010101" charset="-122"/>
                <a:ea typeface="黑体" panose="02010609060101010101" charset="-122"/>
              </a:rPr>
              <a:t>Characteristics of innovation</a:t>
            </a:r>
            <a:endParaRPr lang="zh-CN" altLang="en-US" sz="1200" cap="all" dirty="0">
              <a:solidFill>
                <a:srgbClr val="C00000"/>
              </a:solidFill>
              <a:uFillTx/>
              <a:latin typeface="黑体" panose="02010609060101010101" charset="-122"/>
              <a:ea typeface="黑体" panose="02010609060101010101" charset="-122"/>
            </a:endParaRPr>
          </a:p>
        </p:txBody>
      </p:sp>
      <p:sp>
        <p:nvSpPr>
          <p:cNvPr id="152" name="TextBox 151"/>
          <p:cNvSpPr txBox="1"/>
          <p:nvPr>
            <p:custDataLst>
              <p:tags r:id="rId30"/>
            </p:custDataLst>
          </p:nvPr>
        </p:nvSpPr>
        <p:spPr>
          <a:xfrm>
            <a:off x="6791305" y="1228274"/>
            <a:ext cx="1415773" cy="276999"/>
          </a:xfrm>
          <a:prstGeom prst="rect">
            <a:avLst/>
          </a:prstGeom>
          <a:noFill/>
        </p:spPr>
        <p:txBody>
          <a:bodyPr wrap="none" rtlCol="0">
            <a:spAutoFit/>
          </a:bodyPr>
          <a:lstStyle/>
          <a:p>
            <a:pPr algn="ctr"/>
            <a:r>
              <a:rPr lang="en-US" altLang="zh-CN" sz="1200" cap="all" dirty="0" err="1">
                <a:solidFill>
                  <a:srgbClr val="C00000"/>
                </a:solidFill>
                <a:latin typeface="黑体" panose="02010609060101010101" charset="-122"/>
                <a:ea typeface="黑体" panose="02010609060101010101" charset="-122"/>
              </a:rPr>
              <a:t>Implementability</a:t>
            </a:r>
            <a:endParaRPr lang="en-US" altLang="zh-CN" sz="1200" cap="all" dirty="0">
              <a:solidFill>
                <a:srgbClr val="C00000"/>
              </a:solidFill>
              <a:uFillTx/>
              <a:latin typeface="黑体" panose="02010609060101010101" charset="-122"/>
              <a:ea typeface="黑体" panose="02010609060101010101" charset="-122"/>
            </a:endParaRPr>
          </a:p>
        </p:txBody>
      </p:sp>
      <p:sp>
        <p:nvSpPr>
          <p:cNvPr id="45" name="TextBox 143"/>
          <p:cNvSpPr txBox="1"/>
          <p:nvPr>
            <p:custDataLst>
              <p:tags r:id="rId31"/>
            </p:custDataLst>
          </p:nvPr>
        </p:nvSpPr>
        <p:spPr>
          <a:xfrm>
            <a:off x="1211913" y="894591"/>
            <a:ext cx="1107996" cy="369332"/>
          </a:xfrm>
          <a:prstGeom prst="rect">
            <a:avLst/>
          </a:prstGeom>
          <a:noFill/>
        </p:spPr>
        <p:txBody>
          <a:bodyPr wrap="none" rtlCol="0">
            <a:spAutoFit/>
          </a:bodyPr>
          <a:lstStyle/>
          <a:p>
            <a:r>
              <a:rPr lang="zh-CN" altLang="en-US" dirty="0">
                <a:latin typeface="黑体" panose="02010609060101010101" charset="-122"/>
                <a:ea typeface="黑体" panose="02010609060101010101" charset="-122"/>
              </a:rPr>
              <a:t>项目背景</a:t>
            </a:r>
            <a:endParaRPr lang="zh-CN" altLang="en-US" dirty="0">
              <a:latin typeface="黑体" panose="02010609060101010101" charset="-122"/>
              <a:ea typeface="黑体" panose="02010609060101010101" charset="-122"/>
            </a:endParaRPr>
          </a:p>
        </p:txBody>
      </p:sp>
      <p:sp>
        <p:nvSpPr>
          <p:cNvPr id="46" name="TextBox 148"/>
          <p:cNvSpPr txBox="1"/>
          <p:nvPr>
            <p:custDataLst>
              <p:tags r:id="rId32"/>
            </p:custDataLst>
          </p:nvPr>
        </p:nvSpPr>
        <p:spPr>
          <a:xfrm>
            <a:off x="1013811" y="1289251"/>
            <a:ext cx="1569661" cy="276999"/>
          </a:xfrm>
          <a:prstGeom prst="rect">
            <a:avLst/>
          </a:prstGeom>
          <a:noFill/>
        </p:spPr>
        <p:txBody>
          <a:bodyPr wrap="none" rtlCol="0">
            <a:spAutoFit/>
          </a:bodyPr>
          <a:lstStyle/>
          <a:p>
            <a:pPr algn="ctr"/>
            <a:r>
              <a:rPr lang="en-US" altLang="zh-CN" sz="1200" cap="all" dirty="0">
                <a:solidFill>
                  <a:srgbClr val="C00000"/>
                </a:solidFill>
                <a:latin typeface="黑体" panose="02010609060101010101" charset="-122"/>
                <a:ea typeface="黑体" panose="02010609060101010101" charset="-122"/>
              </a:rPr>
              <a:t>PROJECT BACKGROUND</a:t>
            </a:r>
            <a:endParaRPr lang="en-US" altLang="zh-CN" sz="1200" cap="all" dirty="0">
              <a:solidFill>
                <a:srgbClr val="C00000"/>
              </a:solidFill>
              <a:uFillTx/>
              <a:latin typeface="黑体" panose="02010609060101010101" charset="-122"/>
              <a:ea typeface="黑体" panose="02010609060101010101" charset="-122"/>
            </a:endParaRPr>
          </a:p>
        </p:txBody>
      </p:sp>
    </p:spTree>
    <p:custDataLst>
      <p:tags r:id="rId33"/>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 name="TextBox 1"/>
          <p:cNvSpPr txBox="1"/>
          <p:nvPr/>
        </p:nvSpPr>
        <p:spPr>
          <a:xfrm>
            <a:off x="3995936" y="1773787"/>
            <a:ext cx="2242922" cy="707886"/>
          </a:xfrm>
          <a:prstGeom prst="rect">
            <a:avLst/>
          </a:prstGeom>
          <a:noFill/>
        </p:spPr>
        <p:txBody>
          <a:bodyPr wrap="none" rtlCol="0">
            <a:spAutoFit/>
          </a:bodyPr>
          <a:lstStyle/>
          <a:p>
            <a:r>
              <a:rPr lang="zh-CN" altLang="en-US" sz="4000" b="1" dirty="0">
                <a:latin typeface="黑体" panose="02010609060101010101" charset="-122"/>
                <a:ea typeface="黑体" panose="02010609060101010101" charset="-122"/>
              </a:rPr>
              <a:t>项目背景</a:t>
            </a:r>
            <a:endParaRPr lang="zh-CN" altLang="en-US" sz="4000" b="1" dirty="0">
              <a:latin typeface="黑体" panose="02010609060101010101" charset="-122"/>
              <a:ea typeface="黑体" panose="02010609060101010101" charset="-122"/>
            </a:endParaRPr>
          </a:p>
        </p:txBody>
      </p:sp>
      <p:sp>
        <p:nvSpPr>
          <p:cNvPr id="3" name="TextBox 2"/>
          <p:cNvSpPr txBox="1"/>
          <p:nvPr/>
        </p:nvSpPr>
        <p:spPr>
          <a:xfrm>
            <a:off x="2394866" y="2896649"/>
            <a:ext cx="1241030" cy="307777"/>
          </a:xfrm>
          <a:prstGeom prst="rect">
            <a:avLst/>
          </a:prstGeom>
          <a:noFill/>
        </p:spPr>
        <p:txBody>
          <a:bodyPr wrap="square" lIns="0" tIns="0" rIns="0" bIns="0" rtlCol="0">
            <a:spAutoFit/>
          </a:bodyPr>
          <a:lstStyle/>
          <a:p>
            <a:r>
              <a:rPr lang="zh-CN" altLang="en-US" sz="2000" dirty="0">
                <a:solidFill>
                  <a:schemeClr val="bg1"/>
                </a:solidFill>
                <a:latin typeface="黑体" panose="02010609060101010101" charset="-122"/>
                <a:ea typeface="黑体" panose="02010609060101010101" charset="-122"/>
              </a:rPr>
              <a:t>第</a:t>
            </a:r>
            <a:r>
              <a:rPr lang="en-US" altLang="zh-CN" sz="2000" dirty="0">
                <a:solidFill>
                  <a:schemeClr val="bg1"/>
                </a:solidFill>
                <a:latin typeface="黑体" panose="02010609060101010101" charset="-122"/>
                <a:ea typeface="黑体" panose="02010609060101010101" charset="-122"/>
              </a:rPr>
              <a:t>1</a:t>
            </a:r>
            <a:r>
              <a:rPr lang="zh-CN" altLang="en-US" sz="2000" dirty="0">
                <a:solidFill>
                  <a:schemeClr val="bg1"/>
                </a:solidFill>
                <a:latin typeface="黑体" panose="02010609060101010101" charset="-122"/>
                <a:ea typeface="黑体" panose="02010609060101010101" charset="-122"/>
              </a:rPr>
              <a:t>部分</a:t>
            </a:r>
            <a:endParaRPr lang="zh-CN" altLang="en-US" sz="2000" dirty="0">
              <a:solidFill>
                <a:schemeClr val="bg1"/>
              </a:solidFill>
              <a:latin typeface="黑体" panose="02010609060101010101" charset="-122"/>
              <a:ea typeface="黑体" panose="02010609060101010101" charset="-122"/>
            </a:endParaRPr>
          </a:p>
        </p:txBody>
      </p:sp>
      <p:grpSp>
        <p:nvGrpSpPr>
          <p:cNvPr id="33" name="组合 32"/>
          <p:cNvGrpSpPr/>
          <p:nvPr/>
        </p:nvGrpSpPr>
        <p:grpSpPr>
          <a:xfrm>
            <a:off x="2262782" y="1446400"/>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0"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黑体" panose="02010609060101010101" charset="-122"/>
                <a:ea typeface="黑体" panose="02010609060101010101" charset="-122"/>
              </a:endParaRPr>
            </a:p>
          </p:txBody>
        </p:sp>
      </p:grpSp>
      <p:sp>
        <p:nvSpPr>
          <p:cNvPr id="15" name="TextBox 14"/>
          <p:cNvSpPr txBox="1"/>
          <p:nvPr/>
        </p:nvSpPr>
        <p:spPr>
          <a:xfrm>
            <a:off x="4450203" y="2490902"/>
            <a:ext cx="1107996" cy="369332"/>
          </a:xfrm>
          <a:prstGeom prst="rect">
            <a:avLst/>
          </a:prstGeom>
          <a:noFill/>
        </p:spPr>
        <p:txBody>
          <a:bodyPr wrap="none" rtlCol="0">
            <a:spAutoFit/>
          </a:bodyPr>
          <a:lstStyle/>
          <a:p>
            <a:r>
              <a:rPr lang="zh-CN" altLang="en-US" dirty="0">
                <a:latin typeface="黑体" panose="02010609060101010101" charset="-122"/>
                <a:ea typeface="黑体" panose="02010609060101010101" charset="-122"/>
              </a:rPr>
              <a:t>社会背景</a:t>
            </a:r>
            <a:endParaRPr lang="zh-CN" altLang="en-US" dirty="0">
              <a:latin typeface="黑体" panose="02010609060101010101" charset="-122"/>
              <a:ea typeface="黑体" panose="02010609060101010101" charset="-122"/>
            </a:endParaRPr>
          </a:p>
        </p:txBody>
      </p:sp>
      <p:sp>
        <p:nvSpPr>
          <p:cNvPr id="19" name="TextBox 18"/>
          <p:cNvSpPr txBox="1"/>
          <p:nvPr/>
        </p:nvSpPr>
        <p:spPr>
          <a:xfrm>
            <a:off x="5637769" y="2538146"/>
            <a:ext cx="954108" cy="276999"/>
          </a:xfrm>
          <a:prstGeom prst="rect">
            <a:avLst/>
          </a:prstGeom>
          <a:noFill/>
        </p:spPr>
        <p:txBody>
          <a:bodyPr wrap="none" rtlCol="0">
            <a:spAutoFit/>
          </a:bodyPr>
          <a:lstStyle/>
          <a:p>
            <a:pPr algn="ctr"/>
            <a:r>
              <a:rPr lang="en-US" altLang="zh-CN" sz="1200" cap="all" dirty="0">
                <a:solidFill>
                  <a:srgbClr val="C00000"/>
                </a:solidFill>
                <a:uFillTx/>
                <a:latin typeface="黑体" panose="02010609060101010101" charset="-122"/>
                <a:ea typeface="黑体" panose="02010609060101010101" charset="-122"/>
              </a:rPr>
              <a:t>BACKGROUND</a:t>
            </a:r>
            <a:endParaRPr lang="en-US" altLang="zh-CN" sz="1200" cap="all" dirty="0">
              <a:solidFill>
                <a:srgbClr val="C00000"/>
              </a:solidFill>
              <a:uFillTx/>
              <a:latin typeface="黑体" panose="02010609060101010101" charset="-122"/>
              <a:ea typeface="黑体" panose="02010609060101010101" charset="-122"/>
            </a:endParaRPr>
          </a:p>
        </p:txBody>
      </p:sp>
      <p:sp>
        <p:nvSpPr>
          <p:cNvPr id="24" name="椭圆 23"/>
          <p:cNvSpPr/>
          <p:nvPr/>
        </p:nvSpPr>
        <p:spPr>
          <a:xfrm>
            <a:off x="4156315" y="251840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sp>
        <p:nvSpPr>
          <p:cNvPr id="28" name="TextBox 27"/>
          <p:cNvSpPr txBox="1"/>
          <p:nvPr/>
        </p:nvSpPr>
        <p:spPr>
          <a:xfrm>
            <a:off x="4450203" y="2906617"/>
            <a:ext cx="1107996" cy="369332"/>
          </a:xfrm>
          <a:prstGeom prst="rect">
            <a:avLst/>
          </a:prstGeom>
          <a:noFill/>
        </p:spPr>
        <p:txBody>
          <a:bodyPr wrap="none" rtlCol="0">
            <a:spAutoFit/>
          </a:bodyPr>
          <a:lstStyle/>
          <a:p>
            <a:r>
              <a:rPr lang="zh-CN" altLang="en-US" dirty="0">
                <a:latin typeface="黑体" panose="02010609060101010101" charset="-122"/>
                <a:ea typeface="黑体" panose="02010609060101010101" charset="-122"/>
              </a:rPr>
              <a:t>创意来源</a:t>
            </a:r>
            <a:endParaRPr lang="zh-CN" altLang="en-US" dirty="0">
              <a:latin typeface="黑体" panose="02010609060101010101" charset="-122"/>
              <a:ea typeface="黑体" panose="02010609060101010101" charset="-122"/>
            </a:endParaRPr>
          </a:p>
        </p:txBody>
      </p:sp>
      <p:sp>
        <p:nvSpPr>
          <p:cNvPr id="30" name="椭圆 29"/>
          <p:cNvSpPr/>
          <p:nvPr/>
        </p:nvSpPr>
        <p:spPr>
          <a:xfrm>
            <a:off x="4156315" y="2934115"/>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latin typeface="黑体" panose="02010609060101010101" charset="-122"/>
              <a:ea typeface="黑体" panose="02010609060101010101" charset="-122"/>
            </a:endParaRPr>
          </a:p>
        </p:txBody>
      </p:sp>
      <p:sp>
        <p:nvSpPr>
          <p:cNvPr id="17" name="TextBox 18"/>
          <p:cNvSpPr txBox="1"/>
          <p:nvPr/>
        </p:nvSpPr>
        <p:spPr>
          <a:xfrm>
            <a:off x="5577310" y="2952783"/>
            <a:ext cx="1338829" cy="276999"/>
          </a:xfrm>
          <a:prstGeom prst="rect">
            <a:avLst/>
          </a:prstGeom>
          <a:noFill/>
        </p:spPr>
        <p:txBody>
          <a:bodyPr wrap="none" rtlCol="0">
            <a:spAutoFit/>
          </a:bodyPr>
          <a:lstStyle/>
          <a:p>
            <a:pPr algn="ctr"/>
            <a:r>
              <a:rPr lang="en-US" altLang="zh-CN" sz="1200" cap="all" dirty="0">
                <a:solidFill>
                  <a:srgbClr val="C00000"/>
                </a:solidFill>
                <a:latin typeface="黑体" panose="02010609060101010101" charset="-122"/>
                <a:ea typeface="黑体" panose="02010609060101010101" charset="-122"/>
              </a:rPr>
              <a:t>Source of ideas</a:t>
            </a:r>
            <a:endParaRPr lang="en-US" altLang="zh-CN" sz="1200" cap="all" dirty="0">
              <a:solidFill>
                <a:srgbClr val="C00000"/>
              </a:solidFill>
              <a:uFillTx/>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353493" y="2004985"/>
            <a:ext cx="1423450" cy="1423450"/>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charset="-122"/>
              <a:ea typeface="黑体" panose="02010609060101010101" charset="-122"/>
            </a:endParaRPr>
          </a:p>
        </p:txBody>
      </p:sp>
      <p:grpSp>
        <p:nvGrpSpPr>
          <p:cNvPr id="3" name="组合 2"/>
          <p:cNvGrpSpPr/>
          <p:nvPr/>
        </p:nvGrpSpPr>
        <p:grpSpPr>
          <a:xfrm>
            <a:off x="6179814" y="2568999"/>
            <a:ext cx="1223538" cy="368530"/>
            <a:chOff x="3838575" y="2712368"/>
            <a:chExt cx="1604974" cy="368530"/>
          </a:xfrm>
        </p:grpSpPr>
        <p:cxnSp>
          <p:nvCxnSpPr>
            <p:cNvPr id="4" name="直接连接符 3"/>
            <p:cNvCxnSpPr/>
            <p:nvPr/>
          </p:nvCxnSpPr>
          <p:spPr>
            <a:xfrm>
              <a:off x="3838575" y="2892218"/>
              <a:ext cx="593181"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52634" y="2911353"/>
              <a:ext cx="490915"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405565" y="2712368"/>
              <a:ext cx="186017" cy="189461"/>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07526" y="2899283"/>
              <a:ext cx="171299" cy="17447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4543202" y="2717130"/>
              <a:ext cx="316707" cy="363768"/>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3095459" y="1245023"/>
            <a:ext cx="3159135" cy="3021243"/>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黑体" panose="02010609060101010101" charset="-122"/>
                <a:ea typeface="黑体" panose="02010609060101010101" charset="-122"/>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grpSp>
      <p:grpSp>
        <p:nvGrpSpPr>
          <p:cNvPr id="12" name="组合 11"/>
          <p:cNvGrpSpPr/>
          <p:nvPr/>
        </p:nvGrpSpPr>
        <p:grpSpPr>
          <a:xfrm>
            <a:off x="3825056" y="946354"/>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黑体" panose="02010609060101010101" charset="-122"/>
                <a:ea typeface="黑体" panose="02010609060101010101"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黑体" panose="02010609060101010101" charset="-122"/>
                  <a:ea typeface="黑体" panose="02010609060101010101" charset="-122"/>
                </a:rPr>
                <a:t>1</a:t>
              </a:r>
              <a:endParaRPr lang="en-US" altLang="zh-CN" sz="2500" b="1" dirty="0">
                <a:solidFill>
                  <a:srgbClr val="C00000"/>
                </a:solidFill>
                <a:latin typeface="黑体" panose="02010609060101010101" charset="-122"/>
                <a:ea typeface="黑体" panose="02010609060101010101" charset="-122"/>
              </a:endParaRPr>
            </a:p>
          </p:txBody>
        </p:sp>
      </p:grpSp>
      <p:grpSp>
        <p:nvGrpSpPr>
          <p:cNvPr id="15" name="组合 14"/>
          <p:cNvGrpSpPr/>
          <p:nvPr/>
        </p:nvGrpSpPr>
        <p:grpSpPr>
          <a:xfrm>
            <a:off x="2776521" y="2639150"/>
            <a:ext cx="623903" cy="623903"/>
            <a:chOff x="304800" y="673100"/>
            <a:chExt cx="4000500" cy="4000500"/>
          </a:xfrm>
          <a:effectLst>
            <a:outerShdw blurRad="317500" dist="1905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黑体" panose="02010609060101010101" charset="-122"/>
                <a:ea typeface="黑体" panose="02010609060101010101"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黑体" panose="02010609060101010101" charset="-122"/>
                  <a:ea typeface="黑体" panose="02010609060101010101" charset="-122"/>
                </a:rPr>
                <a:t>3</a:t>
              </a:r>
              <a:endParaRPr lang="en-US" altLang="zh-CN" sz="2500" b="1" dirty="0">
                <a:solidFill>
                  <a:srgbClr val="C00000"/>
                </a:solidFill>
                <a:latin typeface="黑体" panose="02010609060101010101" charset="-122"/>
                <a:ea typeface="黑体" panose="02010609060101010101" charset="-122"/>
              </a:endParaRPr>
            </a:p>
          </p:txBody>
        </p:sp>
      </p:grpSp>
      <p:grpSp>
        <p:nvGrpSpPr>
          <p:cNvPr id="18" name="组合 17"/>
          <p:cNvGrpSpPr/>
          <p:nvPr/>
        </p:nvGrpSpPr>
        <p:grpSpPr>
          <a:xfrm>
            <a:off x="3214902" y="3430720"/>
            <a:ext cx="623903" cy="623903"/>
            <a:chOff x="304800" y="673100"/>
            <a:chExt cx="4000500" cy="4000500"/>
          </a:xfrm>
          <a:effectLst>
            <a:outerShdw blurRad="317500" dist="1905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黑体" panose="02010609060101010101" charset="-122"/>
                <a:ea typeface="黑体" panose="02010609060101010101" charset="-122"/>
              </a:endParaRPr>
            </a:p>
          </p:txBody>
        </p:sp>
        <p:sp>
          <p:nvSpPr>
            <p:cNvPr id="20" name="椭圆 1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黑体" panose="02010609060101010101" charset="-122"/>
                  <a:ea typeface="黑体" panose="02010609060101010101" charset="-122"/>
                </a:rPr>
                <a:t>4</a:t>
              </a:r>
              <a:endParaRPr lang="en-US" altLang="zh-CN" sz="2500" b="1" dirty="0">
                <a:solidFill>
                  <a:srgbClr val="C00000"/>
                </a:solidFill>
                <a:latin typeface="黑体" panose="02010609060101010101" charset="-122"/>
                <a:ea typeface="黑体" panose="02010609060101010101" charset="-122"/>
              </a:endParaRPr>
            </a:p>
          </p:txBody>
        </p:sp>
      </p:grpSp>
      <p:sp>
        <p:nvSpPr>
          <p:cNvPr id="21" name="TextBox 20"/>
          <p:cNvSpPr txBox="1"/>
          <p:nvPr/>
        </p:nvSpPr>
        <p:spPr>
          <a:xfrm>
            <a:off x="7698132" y="2276211"/>
            <a:ext cx="721351" cy="861774"/>
          </a:xfrm>
          <a:prstGeom prst="rect">
            <a:avLst/>
          </a:prstGeom>
          <a:noFill/>
        </p:spPr>
        <p:txBody>
          <a:bodyPr wrap="none" lIns="0" tIns="0" rIns="0" bIns="0" rtlCol="0">
            <a:spAutoFit/>
          </a:bodyPr>
          <a:lstStyle/>
          <a:p>
            <a:pPr algn="ctr"/>
            <a:r>
              <a:rPr lang="zh-CN" altLang="en-US" sz="2800" b="1" dirty="0">
                <a:solidFill>
                  <a:schemeClr val="bg1"/>
                </a:solidFill>
                <a:latin typeface="黑体" panose="02010609060101010101" charset="-122"/>
                <a:ea typeface="黑体" panose="02010609060101010101" charset="-122"/>
              </a:rPr>
              <a:t>社会</a:t>
            </a:r>
            <a:endParaRPr lang="en-US" altLang="zh-CN" sz="2800" b="1" dirty="0">
              <a:solidFill>
                <a:schemeClr val="bg1"/>
              </a:solidFill>
              <a:latin typeface="黑体" panose="02010609060101010101" charset="-122"/>
              <a:ea typeface="黑体" panose="02010609060101010101" charset="-122"/>
            </a:endParaRPr>
          </a:p>
          <a:p>
            <a:pPr algn="ctr"/>
            <a:r>
              <a:rPr lang="zh-CN" altLang="en-US" sz="2800" b="1" dirty="0">
                <a:solidFill>
                  <a:schemeClr val="bg1"/>
                </a:solidFill>
                <a:latin typeface="黑体" panose="02010609060101010101" charset="-122"/>
                <a:ea typeface="黑体" panose="02010609060101010101" charset="-122"/>
              </a:rPr>
              <a:t>背景</a:t>
            </a:r>
            <a:endParaRPr lang="zh-CN" altLang="en-US" sz="2800" b="1" dirty="0">
              <a:solidFill>
                <a:schemeClr val="bg1"/>
              </a:solidFill>
              <a:latin typeface="黑体" panose="02010609060101010101" charset="-122"/>
              <a:ea typeface="黑体" panose="02010609060101010101" charset="-122"/>
            </a:endParaRPr>
          </a:p>
        </p:txBody>
      </p:sp>
      <p:sp>
        <p:nvSpPr>
          <p:cNvPr id="23" name="TextBox 22"/>
          <p:cNvSpPr txBox="1"/>
          <p:nvPr/>
        </p:nvSpPr>
        <p:spPr>
          <a:xfrm>
            <a:off x="154020" y="1821716"/>
            <a:ext cx="2852530" cy="615553"/>
          </a:xfrm>
          <a:prstGeom prst="rect">
            <a:avLst/>
          </a:prstGeom>
          <a:noFill/>
        </p:spPr>
        <p:txBody>
          <a:bodyPr wrap="square" lIns="0" tIns="0" rIns="0" bIns="0" rtlCol="0">
            <a:spAutoFit/>
          </a:bodyPr>
          <a:lstStyle/>
          <a:p>
            <a:pPr algn="just"/>
            <a:r>
              <a:rPr lang="zh-CN" altLang="en-US" sz="1000">
                <a:solidFill>
                  <a:schemeClr val="tx1">
                    <a:lumMod val="85000"/>
                    <a:lumOff val="15000"/>
                  </a:schemeClr>
                </a:solidFill>
                <a:latin typeface="黑体" panose="02010609060101010101" charset="-122"/>
                <a:ea typeface="黑体" panose="02010609060101010101" charset="-122"/>
              </a:rPr>
              <a:t>为了能让无人车能像人一样，遇到障碍物或红灯就减速，直到停止；遇到绿灯或前方无障碍物的情况，进行加速等操作。需要车载传感器感知车辆周围的环境。</a:t>
            </a:r>
            <a:endParaRPr lang="zh-CN" altLang="en-US" sz="1000" dirty="0">
              <a:solidFill>
                <a:schemeClr val="tx1">
                  <a:lumMod val="85000"/>
                  <a:lumOff val="15000"/>
                </a:schemeClr>
              </a:solidFill>
              <a:latin typeface="黑体" panose="02010609060101010101" charset="-122"/>
              <a:ea typeface="黑体" panose="02010609060101010101" charset="-122"/>
            </a:endParaRPr>
          </a:p>
        </p:txBody>
      </p:sp>
      <p:cxnSp>
        <p:nvCxnSpPr>
          <p:cNvPr id="27" name="直接连接符 2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charset="-122"/>
              <a:ea typeface="黑体" panose="02010609060101010101" charset="-122"/>
            </a:endParaRPr>
          </a:p>
        </p:txBody>
      </p:sp>
      <p:sp>
        <p:nvSpPr>
          <p:cNvPr id="29" name="TextBox 28"/>
          <p:cNvSpPr txBox="1"/>
          <p:nvPr/>
        </p:nvSpPr>
        <p:spPr>
          <a:xfrm>
            <a:off x="908957" y="206330"/>
            <a:ext cx="1364476" cy="400110"/>
          </a:xfrm>
          <a:prstGeom prst="rect">
            <a:avLst/>
          </a:prstGeom>
          <a:noFill/>
        </p:spPr>
        <p:txBody>
          <a:bodyPr wrap="none" rtlCol="0">
            <a:spAutoFit/>
          </a:bodyPr>
          <a:lstStyle/>
          <a:p>
            <a:r>
              <a:rPr lang="zh-CN" altLang="en-US" sz="2000" spc="300" dirty="0">
                <a:latin typeface="黑体" panose="02010609060101010101" charset="-122"/>
                <a:ea typeface="黑体" panose="02010609060101010101" charset="-122"/>
              </a:rPr>
              <a:t>项目背景</a:t>
            </a:r>
            <a:endParaRPr lang="zh-CN" altLang="en-US" sz="2000" spc="300" dirty="0">
              <a:latin typeface="黑体" panose="02010609060101010101" charset="-122"/>
              <a:ea typeface="黑体" panose="02010609060101010101" charset="-122"/>
            </a:endParaRPr>
          </a:p>
        </p:txBody>
      </p:sp>
      <p:sp>
        <p:nvSpPr>
          <p:cNvPr id="30" name="TextBox 29"/>
          <p:cNvSpPr txBox="1"/>
          <p:nvPr/>
        </p:nvSpPr>
        <p:spPr>
          <a:xfrm>
            <a:off x="2543040" y="267886"/>
            <a:ext cx="894080" cy="337185"/>
          </a:xfrm>
          <a:prstGeom prst="rect">
            <a:avLst/>
          </a:prstGeom>
          <a:noFill/>
        </p:spPr>
        <p:txBody>
          <a:bodyPr wrap="none" rtlCol="0">
            <a:spAutoFit/>
          </a:bodyPr>
          <a:lstStyle/>
          <a:p>
            <a:pPr algn="ctr"/>
            <a:r>
              <a:rPr lang="en-US" altLang="zh-CN" sz="1600" dirty="0">
                <a:solidFill>
                  <a:srgbClr val="C00000"/>
                </a:solidFill>
                <a:latin typeface="黑体" panose="02010609060101010101" charset="-122"/>
                <a:ea typeface="黑体" panose="02010609060101010101" charset="-122"/>
              </a:rPr>
              <a:t>PART Ⅰ</a:t>
            </a:r>
            <a:endParaRPr lang="en-US" altLang="zh-CN" sz="1600" dirty="0">
              <a:solidFill>
                <a:srgbClr val="C00000"/>
              </a:solidFill>
              <a:latin typeface="黑体" panose="02010609060101010101" charset="-122"/>
              <a:ea typeface="黑体" panose="02010609060101010101" charset="-122"/>
            </a:endParaRPr>
          </a:p>
        </p:txBody>
      </p:sp>
      <p:cxnSp>
        <p:nvCxnSpPr>
          <p:cNvPr id="31" name="直接连接符 30"/>
          <p:cNvCxnSpPr/>
          <p:nvPr/>
        </p:nvCxnSpPr>
        <p:spPr>
          <a:xfrm>
            <a:off x="2330200"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22"/>
          <p:cNvSpPr txBox="1"/>
          <p:nvPr/>
        </p:nvSpPr>
        <p:spPr>
          <a:xfrm>
            <a:off x="154268" y="2828853"/>
            <a:ext cx="2526583" cy="615553"/>
          </a:xfrm>
          <a:prstGeom prst="rect">
            <a:avLst/>
          </a:prstGeom>
          <a:noFill/>
        </p:spPr>
        <p:txBody>
          <a:bodyPr wrap="square" lIns="0" tIns="0" rIns="0" bIns="0" rtlCol="0">
            <a:spAutoFit/>
          </a:bodyPr>
          <a:lstStyle/>
          <a:p>
            <a:pPr algn="just"/>
            <a:r>
              <a:rPr lang="zh-CN" altLang="en-US" sz="1000">
                <a:solidFill>
                  <a:schemeClr val="tx1">
                    <a:lumMod val="85000"/>
                    <a:lumOff val="15000"/>
                  </a:schemeClr>
                </a:solidFill>
                <a:latin typeface="黑体" panose="02010609060101010101" charset="-122"/>
                <a:ea typeface="黑体" panose="02010609060101010101" charset="-122"/>
              </a:rPr>
              <a:t>应用于无人车上的传感器目前有四大类，分别是摄像机，激光雷达、毫米波雷达和超声波雷达。不同的传感器根据其传感特性，布置在车身的不同位置。</a:t>
            </a:r>
            <a:endParaRPr lang="zh-CN" altLang="en-US" sz="1000" dirty="0">
              <a:solidFill>
                <a:schemeClr val="tx1">
                  <a:lumMod val="85000"/>
                  <a:lumOff val="15000"/>
                </a:schemeClr>
              </a:solidFill>
              <a:latin typeface="黑体" panose="02010609060101010101" charset="-122"/>
              <a:ea typeface="黑体" panose="02010609060101010101" charset="-122"/>
            </a:endParaRPr>
          </a:p>
        </p:txBody>
      </p:sp>
      <p:grpSp>
        <p:nvGrpSpPr>
          <p:cNvPr id="33" name="组合 32"/>
          <p:cNvGrpSpPr/>
          <p:nvPr/>
        </p:nvGrpSpPr>
        <p:grpSpPr>
          <a:xfrm>
            <a:off x="4270976" y="4027389"/>
            <a:ext cx="623903" cy="623903"/>
            <a:chOff x="304800" y="673100"/>
            <a:chExt cx="4000500" cy="4000500"/>
          </a:xfrm>
          <a:effectLst>
            <a:outerShdw blurRad="317500" dist="1905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黑体" panose="02010609060101010101" charset="-122"/>
                <a:ea typeface="黑体" panose="02010609060101010101" charset="-122"/>
              </a:endParaRPr>
            </a:p>
          </p:txBody>
        </p:sp>
        <p:sp>
          <p:nvSpPr>
            <p:cNvPr id="35" name="椭圆 3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黑体" panose="02010609060101010101" charset="-122"/>
                  <a:ea typeface="黑体" panose="02010609060101010101" charset="-122"/>
                </a:rPr>
                <a:t>5</a:t>
              </a:r>
              <a:endParaRPr lang="en-US" altLang="zh-CN" sz="2500" b="1" dirty="0">
                <a:solidFill>
                  <a:srgbClr val="C00000"/>
                </a:solidFill>
                <a:latin typeface="黑体" panose="02010609060101010101" charset="-122"/>
                <a:ea typeface="黑体" panose="02010609060101010101" charset="-122"/>
              </a:endParaRPr>
            </a:p>
          </p:txBody>
        </p:sp>
      </p:grpSp>
      <p:sp>
        <p:nvSpPr>
          <p:cNvPr id="36" name="TextBox 22"/>
          <p:cNvSpPr txBox="1"/>
          <p:nvPr/>
        </p:nvSpPr>
        <p:spPr>
          <a:xfrm>
            <a:off x="568688" y="3805035"/>
            <a:ext cx="2526583" cy="461665"/>
          </a:xfrm>
          <a:prstGeom prst="rect">
            <a:avLst/>
          </a:prstGeom>
          <a:noFill/>
        </p:spPr>
        <p:txBody>
          <a:bodyPr wrap="square" lIns="0" tIns="0" rIns="0" bIns="0" rtlCol="0">
            <a:spAutoFit/>
          </a:bodyPr>
          <a:lstStyle/>
          <a:p>
            <a:pPr algn="just"/>
            <a:r>
              <a:rPr lang="zh-CN" altLang="en-US" sz="1000">
                <a:solidFill>
                  <a:schemeClr val="tx1">
                    <a:lumMod val="85000"/>
                    <a:lumOff val="15000"/>
                  </a:schemeClr>
                </a:solidFill>
                <a:latin typeface="黑体" panose="02010609060101010101" charset="-122"/>
                <a:ea typeface="黑体" panose="02010609060101010101" charset="-122"/>
              </a:rPr>
              <a:t>摄像机是所有车载传感器中，感知能力最强的。这也是为什么特斯拉采用了纯视觉的感知方案。</a:t>
            </a:r>
            <a:endParaRPr lang="zh-CN" altLang="en-US" sz="1000" dirty="0">
              <a:solidFill>
                <a:schemeClr val="tx1">
                  <a:lumMod val="85000"/>
                  <a:lumOff val="15000"/>
                </a:schemeClr>
              </a:solidFill>
              <a:latin typeface="黑体" panose="02010609060101010101" charset="-122"/>
              <a:ea typeface="黑体" panose="02010609060101010101" charset="-122"/>
            </a:endParaRPr>
          </a:p>
        </p:txBody>
      </p:sp>
      <p:sp>
        <p:nvSpPr>
          <p:cNvPr id="37" name="TextBox 22"/>
          <p:cNvSpPr txBox="1"/>
          <p:nvPr/>
        </p:nvSpPr>
        <p:spPr>
          <a:xfrm>
            <a:off x="1094728" y="4515097"/>
            <a:ext cx="3159136" cy="461665"/>
          </a:xfrm>
          <a:prstGeom prst="rect">
            <a:avLst/>
          </a:prstGeom>
          <a:noFill/>
        </p:spPr>
        <p:txBody>
          <a:bodyPr wrap="square" lIns="0" tIns="0" rIns="0" bIns="0" rtlCol="0">
            <a:spAutoFit/>
          </a:bodyPr>
          <a:lstStyle/>
          <a:p>
            <a:pPr algn="just"/>
            <a:r>
              <a:rPr lang="zh-CN" altLang="en-US" sz="1000">
                <a:solidFill>
                  <a:schemeClr val="tx1">
                    <a:lumMod val="85000"/>
                    <a:lumOff val="15000"/>
                  </a:schemeClr>
                </a:solidFill>
                <a:latin typeface="黑体" panose="02010609060101010101" charset="-122"/>
                <a:ea typeface="黑体" panose="02010609060101010101" charset="-122"/>
              </a:rPr>
              <a:t>一直以来，自动驾驶开发最大的挑战之一是获取足够的相关数据，这些数据需要被准确标记和人工注释，以便感知系统对车辆周围的物体是否进行正确的识别和分类。</a:t>
            </a:r>
            <a:endParaRPr lang="zh-CN" altLang="en-US" sz="1000" dirty="0">
              <a:solidFill>
                <a:schemeClr val="tx1">
                  <a:lumMod val="85000"/>
                  <a:lumOff val="15000"/>
                </a:schemeClr>
              </a:solidFill>
              <a:latin typeface="黑体" panose="02010609060101010101" charset="-122"/>
              <a:ea typeface="黑体" panose="02010609060101010101" charset="-122"/>
            </a:endParaRPr>
          </a:p>
        </p:txBody>
      </p:sp>
      <p:grpSp>
        <p:nvGrpSpPr>
          <p:cNvPr id="22" name="组合 21"/>
          <p:cNvGrpSpPr/>
          <p:nvPr/>
        </p:nvGrpSpPr>
        <p:grpSpPr>
          <a:xfrm>
            <a:off x="3068136" y="1748994"/>
            <a:ext cx="624256" cy="623903"/>
            <a:chOff x="304800" y="673100"/>
            <a:chExt cx="4002763"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黑体" panose="02010609060101010101" charset="-122"/>
                <a:ea typeface="黑体" panose="02010609060101010101" charset="-122"/>
              </a:endParaRPr>
            </a:p>
          </p:txBody>
        </p:sp>
        <p:sp>
          <p:nvSpPr>
            <p:cNvPr id="26" name="椭圆 25"/>
            <p:cNvSpPr/>
            <p:nvPr/>
          </p:nvSpPr>
          <p:spPr>
            <a:xfrm>
              <a:off x="481689"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C00000"/>
                  </a:solidFill>
                  <a:latin typeface="黑体" panose="02010609060101010101" charset="-122"/>
                  <a:ea typeface="黑体" panose="02010609060101010101" charset="-122"/>
                </a:rPr>
                <a:t>2</a:t>
              </a:r>
              <a:endParaRPr lang="en-US" altLang="zh-CN" sz="2500" b="1" dirty="0">
                <a:solidFill>
                  <a:srgbClr val="C00000"/>
                </a:solidFill>
                <a:latin typeface="黑体" panose="02010609060101010101" charset="-122"/>
                <a:ea typeface="黑体" panose="02010609060101010101" charset="-122"/>
              </a:endParaRPr>
            </a:p>
          </p:txBody>
        </p:sp>
      </p:grpSp>
      <p:sp>
        <p:nvSpPr>
          <p:cNvPr id="38" name="TextBox 22"/>
          <p:cNvSpPr txBox="1"/>
          <p:nvPr/>
        </p:nvSpPr>
        <p:spPr>
          <a:xfrm>
            <a:off x="696310" y="849531"/>
            <a:ext cx="2852530" cy="307777"/>
          </a:xfrm>
          <a:prstGeom prst="rect">
            <a:avLst/>
          </a:prstGeom>
          <a:noFill/>
        </p:spPr>
        <p:txBody>
          <a:bodyPr wrap="square" lIns="0" tIns="0" rIns="0" bIns="0" rtlCol="0">
            <a:spAutoFit/>
          </a:bodyPr>
          <a:lstStyle/>
          <a:p>
            <a:pPr algn="just"/>
            <a:r>
              <a:rPr lang="zh-CN" altLang="en-US" sz="1000">
                <a:solidFill>
                  <a:schemeClr val="tx1">
                    <a:lumMod val="85000"/>
                    <a:lumOff val="15000"/>
                  </a:schemeClr>
                </a:solidFill>
                <a:latin typeface="黑体" panose="02010609060101010101" charset="-122"/>
                <a:ea typeface="黑体" panose="02010609060101010101" charset="-122"/>
              </a:rPr>
              <a:t>无人驾驶能够有效的提高道路安全性、减少交通拥堵、节约能源。</a:t>
            </a:r>
            <a:endParaRPr lang="zh-CN" altLang="en-US" sz="1000" dirty="0">
              <a:solidFill>
                <a:schemeClr val="tx1">
                  <a:lumMod val="85000"/>
                  <a:lumOff val="15000"/>
                </a:schemeClr>
              </a:solidFill>
              <a:latin typeface="黑体" panose="02010609060101010101" charset="-122"/>
              <a:ea typeface="黑体" panose="02010609060101010101" charset="-122"/>
            </a:endParaRPr>
          </a:p>
        </p:txBody>
      </p:sp>
      <p:sp>
        <p:nvSpPr>
          <p:cNvPr id="43" name="TextBox 24"/>
          <p:cNvSpPr txBox="1"/>
          <p:nvPr/>
        </p:nvSpPr>
        <p:spPr>
          <a:xfrm>
            <a:off x="3926243" y="1885614"/>
            <a:ext cx="1752111" cy="1886478"/>
          </a:xfrm>
          <a:prstGeom prst="rect">
            <a:avLst/>
          </a:prstGeom>
          <a:noFill/>
        </p:spPr>
        <p:txBody>
          <a:bodyPr wrap="square" lIns="0" tIns="0" rIns="0" bIns="0" rtlCol="0">
            <a:spAutoFit/>
          </a:bodyPr>
          <a:lstStyle/>
          <a:p>
            <a:pPr algn="just">
              <a:lnSpc>
                <a:spcPct val="130000"/>
              </a:lnSpc>
            </a:pPr>
            <a:r>
              <a:rPr lang="zh-CN" altLang="en-US" sz="1200">
                <a:latin typeface="黑体" panose="02010609060101010101" charset="-122"/>
                <a:ea typeface="黑体" panose="02010609060101010101" charset="-122"/>
              </a:rPr>
              <a:t>因此针对语义分割数据集缺乏和标注困难的问题，尽可能提供个性化的数据集生成方案，让人们快速得到高质量的语义分割数据集，将更多的时间投入无人驾驶感知算法的研究上。 </a:t>
            </a:r>
            <a:endParaRPr lang="zh-CN" sz="1200" dirty="0">
              <a:latin typeface="黑体" panose="02010609060101010101" charset="-122"/>
              <a:ea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10.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11.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12.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13.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14.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15.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16.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17.xml><?xml version="1.0" encoding="utf-8"?>
<p:tagLst xmlns:p="http://schemas.openxmlformats.org/presentationml/2006/main">
  <p:tag name="KSO_WM_UNIT_TABLE_BEAUTIFY" val="smartTable{611784c3-73f0-45be-a2b6-a96d0b716f62}"/>
  <p:tag name="TABLE_ONEKEY_SKIN_IDX" val="0"/>
  <p:tag name="KSO_WM_BEAUTIFY_FLAG" val="#wm#"/>
  <p:tag name="KSO_WM_UNIT_TYPE" val="β"/>
  <p:tag name="TABLE_SKINIDX" val="3"/>
  <p:tag name="TABLE_COLORIDX" val="g"/>
</p:tagLst>
</file>

<file path=ppt/tags/tag18.xml><?xml version="1.0" encoding="utf-8"?>
<p:tagLst xmlns:p="http://schemas.openxmlformats.org/presentationml/2006/main">
  <p:tag name="KSO_WM_SLIDE_ID" val="diagram2021330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13303"/>
  <p:tag name="KSO_WM_SLIDE_LAYOUT" val="a_d"/>
  <p:tag name="KSO_WM_SLIDE_LAYOUT_CNT" val="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1-04-01T15:14:57&quot;,&quot;maxSize&quot;:{&quot;size1&quot;:31.1},&quot;minSize&quot;:{&quot;size1&quot;:20},&quot;normalSize&quot;:{&quot;size1&quot;:20.00018518518518},&quot;subLayout&quot;:[{&quot;id&quot;:&quot;2021-04-01T15:14:57&quot;,&quot;margin&quot;:{&quot;bottom&quot;:0.21199998259544373,&quot;left&quot;:1.6929999589920044,&quot;right&quot;:1.6929999589920044,&quot;top&quot;:1.6929999589920044},&quot;type&quot;:0},{&quot;id&quot;:&quot;2021-04-01T15:14:57&quot;,&quot;margin&quot;:{&quot;bottom&quot;:2.117000102996826,&quot;left&quot;:5.502999782562256,&quot;right&quot;:5.502999782562256,&quot;top&quot;:1.6929999589920044},&quot;type&quot;:0}],&quot;type&quot;:0}"/>
  <p:tag name="KSO_WM_SLIDE_BACKGROUND" val="[&quot;general&quot;]"/>
  <p:tag name="KSO_WM_SLIDE_RATIO" val="1.777778"/>
  <p:tag name="KSO_WM_SLIDE_SIZE" val="864*420"/>
  <p:tag name="KSO_WM_SLIDE_POSITION" val="47*4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75b553136823a5e61e2"/>
  <p:tag name="KSO_WM_CHIP_FILLPROP" val="[[{&quot;text_align&quot;:&quot;ct&quot;,&quot;text_direction&quot;:&quot;horizontal&quot;,&quot;support_big_font&quot;:false,&quot;picture_toward&quot;:0,&quot;picture_dockside&quot;:[],&quot;fill_id&quot;:&quot;f4e552a498f24ec88a7a49012f3332fe&quot;,&quot;fill_align&quot;:&quot;ct&quot;,&quot;chip_types&quot;:[&quot;header&quot;]},{&quot;text_align&quot;:&quot;lm&quot;,&quot;text_direction&quot;:&quot;horizontal&quot;,&quot;support_features&quot;:[&quot;collage&quot;],&quot;support_big_font&quot;:false,&quot;picture_toward&quot;:0,&quot;picture_dockside&quot;:[],&quot;fill_id&quot;:&quot;174da224636a4d3fbb0d51f2ce0d7c1d&quot;,&quot;fill_align&quot;:&quot;cm&quot;,&quot;chip_types&quot;:[&quot;pictext&quot;,&quot;text&quot;,&quot;picture&quot;,&quot;table&quot;,&quot;video&quot;]}]]"/>
  <p:tag name="FIXED_XID_TMP" val="5f5ee1ca4d6848d78f644aed"/>
  <p:tag name="KSO_WM_CHIP_DECFILLPROP" val="[]"/>
  <p:tag name="KSO_WM_SLIDE_CAN_ADD_NAVIGATION" val="1"/>
  <p:tag name="KSO_WM_CHIP_GROUPID" val="5f5ee1ca4d6848d78f644aed"/>
  <p:tag name="KSO_WM_SLIDE_BK_DARK_LIGHT" val="2"/>
  <p:tag name="KSO_WM_SLIDE_BACKGROUND_TYPE" val="general"/>
  <p:tag name="KSO_WM_SLIDE_SUPPORT_FEATURE_TYPE" val="1"/>
  <p:tag name="KSO_WM_TEMPLATE_ASSEMBLE_XID" val="60656eb54054ed1e2fb7fe8e"/>
  <p:tag name="KSO_WM_TEMPLATE_ASSEMBLE_GROUPID" val="60656eb54054ed1e2fb7fe8e"/>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20.xml><?xml version="1.0" encoding="utf-8"?>
<p:tagLst xmlns:p="http://schemas.openxmlformats.org/presentationml/2006/main">
  <p:tag name="KSO_WM_DIAGRAM_VIRTUALLY_FRAME" val="{&quot;height&quot;:312.94,&quot;left&quot;:79.82763779527559,&quot;top&quot;:69.37645669291338,&quot;width&quot;:566.3989763779527}"/>
</p:tagLst>
</file>

<file path=ppt/tags/tag21.xml><?xml version="1.0" encoding="utf-8"?>
<p:tagLst xmlns:p="http://schemas.openxmlformats.org/presentationml/2006/main">
  <p:tag name="KSO_WM_DIAGRAM_VIRTUALLY_FRAME" val="{&quot;height&quot;:312.94,&quot;left&quot;:79.82763779527559,&quot;top&quot;:69.37645669291338,&quot;width&quot;:566.3989763779527}"/>
</p:tagLst>
</file>

<file path=ppt/tags/tag22.xml><?xml version="1.0" encoding="utf-8"?>
<p:tagLst xmlns:p="http://schemas.openxmlformats.org/presentationml/2006/main">
  <p:tag name="KSO_WM_DIAGRAM_VIRTUALLY_FRAME" val="{&quot;height&quot;:312.94,&quot;left&quot;:79.82763779527559,&quot;top&quot;:69.37645669291338,&quot;width&quot;:566.3989763779527}"/>
</p:tagLst>
</file>

<file path=ppt/tags/tag23.xml><?xml version="1.0" encoding="utf-8"?>
<p:tagLst xmlns:p="http://schemas.openxmlformats.org/presentationml/2006/main">
  <p:tag name="KSO_WM_DIAGRAM_VIRTUALLY_FRAME" val="{&quot;height&quot;:312.94,&quot;left&quot;:79.82763779527559,&quot;top&quot;:69.37645669291338,&quot;width&quot;:566.3989763779527}"/>
</p:tagLst>
</file>

<file path=ppt/tags/tag24.xml><?xml version="1.0" encoding="utf-8"?>
<p:tagLst xmlns:p="http://schemas.openxmlformats.org/presentationml/2006/main">
  <p:tag name="KSO_WM_DIAGRAM_VIRTUALLY_FRAME" val="{&quot;height&quot;:312.94,&quot;left&quot;:79.82763779527559,&quot;top&quot;:69.37645669291338,&quot;width&quot;:566.3989763779527}"/>
</p:tagLst>
</file>

<file path=ppt/tags/tag25.xml><?xml version="1.0" encoding="utf-8"?>
<p:tagLst xmlns:p="http://schemas.openxmlformats.org/presentationml/2006/main">
  <p:tag name="KSO_WM_DIAGRAM_VIRTUALLY_FRAME" val="{&quot;height&quot;:312.94,&quot;left&quot;:79.82763779527559,&quot;top&quot;:69.37645669291338,&quot;width&quot;:566.3989763779527}"/>
</p:tagLst>
</file>

<file path=ppt/tags/tag26.xml><?xml version="1.0" encoding="utf-8"?>
<p:tagLst xmlns:p="http://schemas.openxmlformats.org/presentationml/2006/main">
  <p:tag name="KSO_WM_DIAGRAM_VIRTUALLY_FRAME" val="{&quot;height&quot;:312.94,&quot;left&quot;:79.82763779527559,&quot;top&quot;:69.37645669291338,&quot;width&quot;:566.3989763779527}"/>
</p:tagLst>
</file>

<file path=ppt/tags/tag27.xml><?xml version="1.0" encoding="utf-8"?>
<p:tagLst xmlns:p="http://schemas.openxmlformats.org/presentationml/2006/main">
  <p:tag name="KSO_WM_DIAGRAM_VIRTUALLY_FRAME" val="{&quot;height&quot;:312.94,&quot;left&quot;:79.82763779527559,&quot;top&quot;:69.37645669291338,&quot;width&quot;:566.3989763779527}"/>
</p:tagLst>
</file>

<file path=ppt/tags/tag28.xml><?xml version="1.0" encoding="utf-8"?>
<p:tagLst xmlns:p="http://schemas.openxmlformats.org/presentationml/2006/main">
  <p:tag name="KSO_WM_DIAGRAM_VIRTUALLY_FRAME" val="{&quot;height&quot;:312.94,&quot;left&quot;:79.82763779527559,&quot;top&quot;:69.37645669291338,&quot;width&quot;:566.3989763779527}"/>
</p:tagLst>
</file>

<file path=ppt/tags/tag29.xml><?xml version="1.0" encoding="utf-8"?>
<p:tagLst xmlns:p="http://schemas.openxmlformats.org/presentationml/2006/main">
  <p:tag name="KSO_WM_DIAGRAM_VIRTUALLY_FRAME" val="{&quot;height&quot;:312.94,&quot;left&quot;:79.82763779527559,&quot;top&quot;:69.37645669291338,&quot;width&quot;:566.3989763779527}"/>
</p:tagLst>
</file>

<file path=ppt/tags/tag3.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30.xml><?xml version="1.0" encoding="utf-8"?>
<p:tagLst xmlns:p="http://schemas.openxmlformats.org/presentationml/2006/main">
  <p:tag name="KSO_WM_DIAGRAM_VIRTUALLY_FRAME" val="{&quot;height&quot;:312.94,&quot;left&quot;:79.82763779527559,&quot;top&quot;:69.37645669291338,&quot;width&quot;:566.3989763779527}"/>
</p:tagLst>
</file>

<file path=ppt/tags/tag31.xml><?xml version="1.0" encoding="utf-8"?>
<p:tagLst xmlns:p="http://schemas.openxmlformats.org/presentationml/2006/main">
  <p:tag name="KSO_WM_DIAGRAM_VIRTUALLY_FRAME" val="{&quot;height&quot;:312.94,&quot;left&quot;:79.82763779527559,&quot;top&quot;:69.37645669291338,&quot;width&quot;:566.3989763779527}"/>
</p:tagLst>
</file>

<file path=ppt/tags/tag32.xml><?xml version="1.0" encoding="utf-8"?>
<p:tagLst xmlns:p="http://schemas.openxmlformats.org/presentationml/2006/main">
  <p:tag name="KSO_WM_DIAGRAM_VIRTUALLY_FRAME" val="{&quot;height&quot;:312.94,&quot;left&quot;:79.82763779527559,&quot;top&quot;:69.37645669291338,&quot;width&quot;:566.3989763779527}"/>
</p:tagLst>
</file>

<file path=ppt/tags/tag33.xml><?xml version="1.0" encoding="utf-8"?>
<p:tagLst xmlns:p="http://schemas.openxmlformats.org/presentationml/2006/main">
  <p:tag name="KSO_WM_DIAGRAM_VIRTUALLY_FRAME" val="{&quot;height&quot;:312.94,&quot;left&quot;:79.82763779527559,&quot;top&quot;:69.37645669291338,&quot;width&quot;:566.3989763779527}"/>
</p:tagLst>
</file>

<file path=ppt/tags/tag34.xml><?xml version="1.0" encoding="utf-8"?>
<p:tagLst xmlns:p="http://schemas.openxmlformats.org/presentationml/2006/main">
  <p:tag name="KSO_WM_DIAGRAM_VIRTUALLY_FRAME" val="{&quot;height&quot;:312.94,&quot;left&quot;:79.82763779527559,&quot;top&quot;:69.37645669291338,&quot;width&quot;:566.3989763779527}"/>
</p:tagLst>
</file>

<file path=ppt/tags/tag35.xml><?xml version="1.0" encoding="utf-8"?>
<p:tagLst xmlns:p="http://schemas.openxmlformats.org/presentationml/2006/main">
  <p:tag name="KSO_WM_DIAGRAM_VIRTUALLY_FRAME" val="{&quot;height&quot;:312.94,&quot;left&quot;:79.82763779527559,&quot;top&quot;:69.37645669291338,&quot;width&quot;:566.3989763779527}"/>
</p:tagLst>
</file>

<file path=ppt/tags/tag36.xml><?xml version="1.0" encoding="utf-8"?>
<p:tagLst xmlns:p="http://schemas.openxmlformats.org/presentationml/2006/main">
  <p:tag name="KSO_WM_DIAGRAM_VIRTUALLY_FRAME" val="{&quot;height&quot;:312.94,&quot;left&quot;:79.82763779527559,&quot;top&quot;:69.37645669291338,&quot;width&quot;:566.3989763779527}"/>
</p:tagLst>
</file>

<file path=ppt/tags/tag37.xml><?xml version="1.0" encoding="utf-8"?>
<p:tagLst xmlns:p="http://schemas.openxmlformats.org/presentationml/2006/main">
  <p:tag name="KSO_WM_DIAGRAM_VIRTUALLY_FRAME" val="{&quot;height&quot;:312.94,&quot;left&quot;:79.82763779527559,&quot;top&quot;:69.37645669291338,&quot;width&quot;:566.3989763779527}"/>
</p:tagLst>
</file>

<file path=ppt/tags/tag38.xml><?xml version="1.0" encoding="utf-8"?>
<p:tagLst xmlns:p="http://schemas.openxmlformats.org/presentationml/2006/main">
  <p:tag name="KSO_WM_DIAGRAM_VIRTUALLY_FRAME" val="{&quot;height&quot;:312.94,&quot;left&quot;:79.82763779527559,&quot;top&quot;:69.37645669291338,&quot;width&quot;:566.3989763779527}"/>
</p:tagLst>
</file>

<file path=ppt/tags/tag39.xml><?xml version="1.0" encoding="utf-8"?>
<p:tagLst xmlns:p="http://schemas.openxmlformats.org/presentationml/2006/main">
  <p:tag name="KSO_WM_DIAGRAM_VIRTUALLY_FRAME" val="{&quot;height&quot;:312.94,&quot;left&quot;:79.82763779527559,&quot;top&quot;:69.37645669291338,&quot;width&quot;:566.3989763779527}"/>
</p:tagLst>
</file>

<file path=ppt/tags/tag4.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40.xml><?xml version="1.0" encoding="utf-8"?>
<p:tagLst xmlns:p="http://schemas.openxmlformats.org/presentationml/2006/main">
  <p:tag name="KSO_WM_DIAGRAM_VIRTUALLY_FRAME" val="{&quot;height&quot;:312.94,&quot;left&quot;:79.82763779527559,&quot;top&quot;:69.37645669291338,&quot;width&quot;:566.3989763779527}"/>
</p:tagLst>
</file>

<file path=ppt/tags/tag41.xml><?xml version="1.0" encoding="utf-8"?>
<p:tagLst xmlns:p="http://schemas.openxmlformats.org/presentationml/2006/main">
  <p:tag name="KSO_WM_DIAGRAM_VIRTUALLY_FRAME" val="{&quot;height&quot;:312.94,&quot;left&quot;:79.82763779527559,&quot;top&quot;:69.37645669291338,&quot;width&quot;:566.3989763779527}"/>
</p:tagLst>
</file>

<file path=ppt/tags/tag42.xml><?xml version="1.0" encoding="utf-8"?>
<p:tagLst xmlns:p="http://schemas.openxmlformats.org/presentationml/2006/main">
  <p:tag name="KSO_WM_DIAGRAM_VIRTUALLY_FRAME" val="{&quot;height&quot;:312.94,&quot;left&quot;:79.82763779527559,&quot;top&quot;:69.37645669291338,&quot;width&quot;:566.3989763779527}"/>
</p:tagLst>
</file>

<file path=ppt/tags/tag43.xml><?xml version="1.0" encoding="utf-8"?>
<p:tagLst xmlns:p="http://schemas.openxmlformats.org/presentationml/2006/main">
  <p:tag name="KSO_WM_DIAGRAM_VIRTUALLY_FRAME" val="{&quot;height&quot;:312.94,&quot;left&quot;:79.82763779527559,&quot;top&quot;:69.37645669291338,&quot;width&quot;:566.3989763779527}"/>
</p:tagLst>
</file>

<file path=ppt/tags/tag44.xml><?xml version="1.0" encoding="utf-8"?>
<p:tagLst xmlns:p="http://schemas.openxmlformats.org/presentationml/2006/main">
  <p:tag name="KSO_WM_DIAGRAM_VIRTUALLY_FRAME" val="{&quot;height&quot;:312.94,&quot;left&quot;:79.82763779527559,&quot;top&quot;:69.37645669291338,&quot;width&quot;:566.3989763779527}"/>
</p:tagLst>
</file>

<file path=ppt/tags/tag45.xml><?xml version="1.0" encoding="utf-8"?>
<p:tagLst xmlns:p="http://schemas.openxmlformats.org/presentationml/2006/main">
  <p:tag name="KSO_WM_DIAGRAM_VIRTUALLY_FRAME" val="{&quot;height&quot;:312.94,&quot;left&quot;:79.82763779527559,&quot;top&quot;:69.37645669291338,&quot;width&quot;:566.3989763779527}"/>
</p:tagLst>
</file>

<file path=ppt/tags/tag46.xml><?xml version="1.0" encoding="utf-8"?>
<p:tagLst xmlns:p="http://schemas.openxmlformats.org/presentationml/2006/main">
  <p:tag name="KSO_WM_DIAGRAM_VIRTUALLY_FRAME" val="{&quot;height&quot;:312.94,&quot;left&quot;:79.82763779527559,&quot;top&quot;:69.37645669291338,&quot;width&quot;:566.3989763779527}"/>
</p:tagLst>
</file>

<file path=ppt/tags/tag47.xml><?xml version="1.0" encoding="utf-8"?>
<p:tagLst xmlns:p="http://schemas.openxmlformats.org/presentationml/2006/main">
  <p:tag name="KSO_WM_DIAGRAM_VIRTUALLY_FRAME" val="{&quot;height&quot;:312.94,&quot;left&quot;:79.82763779527559,&quot;top&quot;:69.37645669291338,&quot;width&quot;:566.3989763779527}"/>
</p:tagLst>
</file>

<file path=ppt/tags/tag48.xml><?xml version="1.0" encoding="utf-8"?>
<p:tagLst xmlns:p="http://schemas.openxmlformats.org/presentationml/2006/main">
  <p:tag name="KSO_WM_DIAGRAM_VIRTUALLY_FRAME" val="{&quot;height&quot;:312.94,&quot;left&quot;:79.82763779527559,&quot;top&quot;:69.37645669291338,&quot;width&quot;:566.3989763779527}"/>
</p:tagLst>
</file>

<file path=ppt/tags/tag49.xml><?xml version="1.0" encoding="utf-8"?>
<p:tagLst xmlns:p="http://schemas.openxmlformats.org/presentationml/2006/main">
  <p:tag name="KSO_WM_DIAGRAM_VIRTUALLY_FRAME" val="{&quot;height&quot;:312.94,&quot;left&quot;:79.82763779527559,&quot;top&quot;:69.37645669291338,&quot;width&quot;:566.3989763779527}"/>
</p:tagLst>
</file>

<file path=ppt/tags/tag5.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50.xml><?xml version="1.0" encoding="utf-8"?>
<p:tagLst xmlns:p="http://schemas.openxmlformats.org/presentationml/2006/main">
  <p:tag name="KSO_WM_DIAGRAM_VIRTUALLY_FRAME" val="{&quot;height&quot;:312.94,&quot;left&quot;:79.82763779527559,&quot;top&quot;:69.37645669291338,&quot;width&quot;:566.3989763779527}"/>
</p:tagLst>
</file>

<file path=ppt/tags/tag51.xml><?xml version="1.0" encoding="utf-8"?>
<p:tagLst xmlns:p="http://schemas.openxmlformats.org/presentationml/2006/main">
  <p:tag name="SELECTED" val="True"/>
</p:tagLst>
</file>

<file path=ppt/tags/tag52.xml><?xml version="1.0" encoding="utf-8"?>
<p:tagLst xmlns:p="http://schemas.openxmlformats.org/presentationml/2006/main">
  <p:tag name="KSO_WM_UNIT_PLACING_PICTURE_USER_VIEWPORT" val="{&quot;height&quot;:8100,&quot;width&quot;:14400}"/>
</p:tagLst>
</file>

<file path=ppt/tags/tag53.xml><?xml version="1.0" encoding="utf-8"?>
<p:tagLst xmlns:p="http://schemas.openxmlformats.org/presentationml/2006/main">
  <p:tag name="SELECTED" val="True"/>
</p:tagLst>
</file>

<file path=ppt/tags/tag54.xml><?xml version="1.0" encoding="utf-8"?>
<p:tagLst xmlns:p="http://schemas.openxmlformats.org/presentationml/2006/main">
  <p:tag name="SELECTED" val="True"/>
</p:tagLst>
</file>

<file path=ppt/tags/tag55.xml><?xml version="1.0" encoding="utf-8"?>
<p:tagLst xmlns:p="http://schemas.openxmlformats.org/presentationml/2006/main">
  <p:tag name="SELECTED" val="True"/>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SELECTED" val="True"/>
</p:tagLst>
</file>

<file path=ppt/tags/tag59.xml><?xml version="1.0" encoding="utf-8"?>
<p:tagLst xmlns:p="http://schemas.openxmlformats.org/presentationml/2006/main">
  <p:tag name="SELECTED" val="True"/>
</p:tagLst>
</file>

<file path=ppt/tags/tag6.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6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xml><?xml version="1.0" encoding="utf-8"?>
<p:tagLst xmlns:p="http://schemas.openxmlformats.org/presentationml/2006/main">
  <p:tag name="KSO_WM_UNIT_TABLE_BEAUTIFY" val="smartTable{7ec60001-e252-4498-afdb-00e8c9a481de}"/>
  <p:tag name="TABLE_EMPHASIZE_COLOR" val="8684935"/>
  <p:tag name="TABLE_SKINIDX" val="-1"/>
  <p:tag name="TABLE_COLORIDX" val="l"/>
  <p:tag name="TABLE_COLOR_RGB" val="0x000000*0xFFFFFF*0x44546A*0xE6E5E5*0x848587*0x738499*0x817CA0*0x9B819F*0xA7878C*0xAB968B"/>
</p:tagLst>
</file>

<file path=ppt/tags/tag6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7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7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xml><?xml version="1.0" encoding="utf-8"?>
<p:tagLst xmlns:p="http://schemas.openxmlformats.org/presentationml/2006/main">
  <p:tag name="SELECTED" val="True"/>
</p:tagLst>
</file>

<file path=ppt/tags/tag8.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ags/tag80.xml><?xml version="1.0" encoding="utf-8"?>
<p:tagLst xmlns:p="http://schemas.openxmlformats.org/presentationml/2006/main">
  <p:tag name="KSO_WPP_MARK_KEY" val="8ed03afb-ea23-490c-bc36-b52ae0471b93"/>
  <p:tag name="COMMONDATA" val="eyJoZGlkIjoiMmNmMmNmYzAwZDgwMWE5YjRkNDcyZDJjOGQxYTA2NDgifQ=="/>
</p:tagLst>
</file>

<file path=ppt/tags/tag9.xml><?xml version="1.0" encoding="utf-8"?>
<p:tagLst xmlns:p="http://schemas.openxmlformats.org/presentationml/2006/main">
  <p:tag name="KSO_WM_DIAGRAM_VIRTUALLY_FRAME" val="{&quot;height&quot;:197.2222834645669,&quot;left&quot;:212.42669291338584,&quot;top&quot;:189.8926771653543,&quot;width&quot;:502.4615748031496}"/>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4458</Words>
  <Application>WPS 演示</Application>
  <PresentationFormat>全屏显示(16:9)</PresentationFormat>
  <Paragraphs>437</Paragraphs>
  <Slides>34</Slides>
  <Notes>35</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34</vt:i4>
      </vt:variant>
    </vt:vector>
  </HeadingPairs>
  <TitlesOfParts>
    <vt:vector size="53" baseType="lpstr">
      <vt:lpstr>Arial</vt:lpstr>
      <vt:lpstr>宋体</vt:lpstr>
      <vt:lpstr>Wingdings</vt:lpstr>
      <vt:lpstr>微软雅黑</vt:lpstr>
      <vt:lpstr>华文仿宋</vt:lpstr>
      <vt:lpstr>幼圆</vt:lpstr>
      <vt:lpstr>黑体</vt:lpstr>
      <vt:lpstr>华文行楷</vt:lpstr>
      <vt:lpstr>Times New Roman</vt:lpstr>
      <vt:lpstr>Calibri</vt:lpstr>
      <vt:lpstr>Arial Unicode MS</vt:lpstr>
      <vt:lpstr>方正兰亭细黑_GBK_M</vt:lpstr>
      <vt:lpstr>华文细黑</vt:lpstr>
      <vt:lpstr>Times New Roman</vt:lpstr>
      <vt:lpstr>隶书</vt:lpstr>
      <vt:lpstr>Wingdings</vt:lpstr>
      <vt:lpstr>华文彩云</vt:lpstr>
      <vt:lpstr>华文新魏</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1111111111</dc:title>
  <dc:creator>清风素材;User</dc:creator>
  <cp:keywords>12sc.taobao.com</cp:keywords>
  <dc:description>12sc.taobao.com</dc:description>
  <dc:subject>12sc.taobao.com</dc:subject>
  <cp:category>12sc.taobao.com</cp:category>
  <cp:lastModifiedBy>m0rtzz</cp:lastModifiedBy>
  <cp:revision>258</cp:revision>
  <dcterms:created xsi:type="dcterms:W3CDTF">2024-07-01T01:42:59Z</dcterms:created>
  <dcterms:modified xsi:type="dcterms:W3CDTF">2024-07-01T01:42:59Z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2052-11.1.0.11719</vt:lpwstr>
  </property>
  <property fmtid="{D5CDD505-2E9C-101B-9397-08002B2CF9AE}" pid="3" name="ICV">
    <vt:lpwstr>391EE234D896411EA221160063AA98DA_12</vt:lpwstr>
  </property>
</Properties>
</file>