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14" r:id="rId2"/>
    <p:sldId id="257" r:id="rId3"/>
    <p:sldId id="309" r:id="rId4"/>
    <p:sldId id="316" r:id="rId5"/>
    <p:sldId id="293" r:id="rId6"/>
    <p:sldId id="260" r:id="rId7"/>
    <p:sldId id="294" r:id="rId8"/>
    <p:sldId id="295" r:id="rId9"/>
    <p:sldId id="287" r:id="rId10"/>
    <p:sldId id="338" r:id="rId11"/>
    <p:sldId id="300" r:id="rId12"/>
    <p:sldId id="306" r:id="rId13"/>
    <p:sldId id="307" r:id="rId14"/>
    <p:sldId id="308" r:id="rId15"/>
    <p:sldId id="296" r:id="rId16"/>
    <p:sldId id="299" r:id="rId17"/>
    <p:sldId id="334" r:id="rId18"/>
    <p:sldId id="335" r:id="rId19"/>
    <p:sldId id="337" r:id="rId20"/>
    <p:sldId id="336" r:id="rId21"/>
    <p:sldId id="310" r:id="rId22"/>
    <p:sldId id="323" r:id="rId23"/>
    <p:sldId id="325" r:id="rId24"/>
    <p:sldId id="328" r:id="rId25"/>
    <p:sldId id="329" r:id="rId26"/>
    <p:sldId id="332" r:id="rId27"/>
    <p:sldId id="3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63" autoAdjust="0"/>
    <p:restoredTop sz="94660"/>
  </p:normalViewPr>
  <p:slideViewPr>
    <p:cSldViewPr>
      <p:cViewPr varScale="1">
        <p:scale>
          <a:sx n="73" d="100"/>
          <a:sy n="73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4A91-C2BA-4AE6-8B6F-8A73BC23C7F5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87650-0070-464D-9687-F63B3C377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87650-0070-464D-9687-F63B3C3775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87650-0070-464D-9687-F63B3C37753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B1D2-A738-4086-92C3-C84BE361B684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25B3-F3F2-4E1E-894A-1A8D4C2F414F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3F3-71F1-43CE-B634-BF0EDBECB8DA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C4CA-4961-42B8-91D7-D0BD59F1253D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1D23-523F-4EA6-AD2C-6021905129C5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624-1ED1-4918-82A8-85490FC31EB1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3D7C-64DA-48EA-93C7-5A4F234EBAF5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7284-CC51-4914-B336-110914F86720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CD3-9433-47B3-8BF3-EE5B782C1D52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B0FF-4770-4CDE-BE09-8091934C9E76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5AF-19D7-4694-8540-63B38965AAA5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split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6CD8A3-BF56-42AD-B4E6-AE2A7032F47E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split dir="in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676400"/>
          </a:xfrm>
        </p:spPr>
        <p:txBody>
          <a:bodyPr/>
          <a:lstStyle/>
          <a:p>
            <a:pPr algn="ctr"/>
            <a:r>
              <a:rPr lang="en-US" sz="5400" dirty="0" smtClean="0"/>
              <a:t>WIRELESS BODY AREA NETWORK(WBAN)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54696" cy="4572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IN" dirty="0" smtClean="0"/>
          </a:p>
          <a:p>
            <a:pPr algn="ctr"/>
            <a:r>
              <a:rPr lang="en-IN" sz="2800" b="1" dirty="0" smtClean="0"/>
              <a:t>RAMSHEEDA.K</a:t>
            </a:r>
          </a:p>
          <a:p>
            <a:pPr algn="ctr"/>
            <a:r>
              <a:rPr lang="en-IN" dirty="0" smtClean="0"/>
              <a:t> </a:t>
            </a:r>
            <a:r>
              <a:rPr lang="en-IN" sz="3500" dirty="0" smtClean="0"/>
              <a:t>11bcs1121</a:t>
            </a:r>
          </a:p>
          <a:p>
            <a:pPr algn="ctr"/>
            <a:endParaRPr lang="en-IN" dirty="0" smtClean="0"/>
          </a:p>
          <a:p>
            <a:pPr algn="ctr"/>
            <a:r>
              <a:rPr lang="en-IN" b="1" dirty="0" smtClean="0"/>
              <a:t>Guided by: Mr.SREEKESH</a:t>
            </a:r>
            <a:r>
              <a:rPr lang="en-US" b="1" dirty="0" smtClean="0"/>
              <a:t> NAMBOODIRI</a:t>
            </a:r>
            <a:endParaRPr lang="en-IN" b="1" dirty="0" smtClean="0"/>
          </a:p>
          <a:p>
            <a:pPr algn="ctr"/>
            <a:endParaRPr lang="en-IN" dirty="0" smtClean="0"/>
          </a:p>
          <a:p>
            <a:pPr algn="ctr"/>
            <a:r>
              <a:rPr lang="en-IN" sz="2400" dirty="0" smtClean="0"/>
              <a:t>Department of </a:t>
            </a:r>
          </a:p>
          <a:p>
            <a:pPr algn="ctr"/>
            <a:r>
              <a:rPr lang="en-IN" sz="2400" dirty="0" smtClean="0"/>
              <a:t>Computer Science and Engineering</a:t>
            </a:r>
          </a:p>
          <a:p>
            <a:pPr algn="ctr"/>
            <a:r>
              <a:rPr lang="en-IN" b="1" dirty="0" smtClean="0"/>
              <a:t> MES COLLEGE OF ENGINEERING</a:t>
            </a:r>
          </a:p>
          <a:p>
            <a:pPr algn="ctr"/>
            <a:r>
              <a:rPr lang="en-IN" dirty="0" smtClean="0"/>
              <a:t>Kuttippuram</a:t>
            </a:r>
          </a:p>
          <a:p>
            <a:pPr algn="ctr"/>
            <a:endParaRPr lang="en-IN" dirty="0" smtClean="0"/>
          </a:p>
          <a:p>
            <a:pPr algn="ctr"/>
            <a:r>
              <a:rPr lang="en-US" sz="2800" dirty="0" smtClean="0"/>
              <a:t> </a:t>
            </a:r>
            <a:r>
              <a:rPr lang="en-IN" dirty="0" smtClean="0"/>
              <a:t>January 20, 2015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>
            <a:noAutofit/>
          </a:bodyPr>
          <a:lstStyle/>
          <a:p>
            <a:r>
              <a:rPr lang="en-IN" sz="4700" dirty="0" smtClean="0"/>
              <a:t>Health Monitoring System Network</a:t>
            </a:r>
            <a:endParaRPr lang="en-IN" sz="4700" dirty="0"/>
          </a:p>
        </p:txBody>
      </p:sp>
      <p:pic>
        <p:nvPicPr>
          <p:cNvPr id="73" name="Content Placeholder 72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172200" cy="4922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5" name="TextBox 74"/>
          <p:cNvSpPr txBox="1"/>
          <p:nvPr/>
        </p:nvSpPr>
        <p:spPr>
          <a:xfrm>
            <a:off x="2133600" y="2667000"/>
            <a:ext cx="1375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positioning</a:t>
            </a:r>
            <a:endParaRPr lang="en-IN" sz="1600" dirty="0"/>
          </a:p>
        </p:txBody>
      </p:sp>
      <p:sp>
        <p:nvSpPr>
          <p:cNvPr id="76" name="Rectangle 75"/>
          <p:cNvSpPr/>
          <p:nvPr/>
        </p:nvSpPr>
        <p:spPr>
          <a:xfrm>
            <a:off x="2819400" y="3886200"/>
            <a:ext cx="885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Glucose</a:t>
            </a:r>
            <a:endParaRPr lang="en-IN" sz="1600" dirty="0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3-tier architecture:</a:t>
            </a:r>
            <a:endParaRPr lang="en-IN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83" y="1676400"/>
            <a:ext cx="8684218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Tire-1: WBAN Sensor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054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/>
              <a:t>Consists</a:t>
            </a:r>
            <a:r>
              <a:rPr lang="en-US" sz="51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GB" sz="5100" dirty="0" smtClean="0"/>
              <a:t>of</a:t>
            </a:r>
            <a:r>
              <a:rPr lang="en-US" sz="51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5100" dirty="0" smtClean="0">
                <a:latin typeface="Constantia" pitchFamily="18" charset="0"/>
                <a:cs typeface="Andalus" pitchFamily="18" charset="-78"/>
              </a:rPr>
              <a:t>an</a:t>
            </a:r>
            <a:r>
              <a:rPr lang="en-GB" sz="5100" dirty="0" smtClean="0"/>
              <a:t> intelligent node</a:t>
            </a:r>
            <a:r>
              <a:rPr lang="en-US" sz="51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5100" dirty="0" smtClean="0">
                <a:latin typeface="Constantia" pitchFamily="18" charset="0"/>
                <a:cs typeface="Andalus" pitchFamily="18" charset="-78"/>
              </a:rPr>
              <a:t>which is capable of:</a:t>
            </a:r>
          </a:p>
          <a:p>
            <a:pPr lvl="1">
              <a:buFont typeface="Wingdings" pitchFamily="2" charset="2"/>
              <a:buChar char="q"/>
            </a:pPr>
            <a:r>
              <a:rPr lang="en-US" sz="5100" dirty="0" smtClean="0">
                <a:latin typeface="Constantia" pitchFamily="18" charset="0"/>
                <a:cs typeface="Andalus" pitchFamily="18" charset="-78"/>
              </a:rPr>
              <a:t> </a:t>
            </a:r>
            <a:r>
              <a:rPr lang="en-GB" sz="5100" dirty="0" smtClean="0">
                <a:latin typeface="Constantia" pitchFamily="18" charset="0"/>
                <a:cs typeface="Andalus" pitchFamily="18" charset="-78"/>
              </a:rPr>
              <a:t>S</a:t>
            </a:r>
            <a:r>
              <a:rPr lang="en-GB" sz="5100" dirty="0" smtClean="0"/>
              <a:t>ensing</a:t>
            </a:r>
          </a:p>
          <a:p>
            <a:pPr lvl="1">
              <a:buFont typeface="Wingdings" pitchFamily="2" charset="2"/>
              <a:buChar char="q"/>
            </a:pPr>
            <a:r>
              <a:rPr lang="en-GB" sz="5100" dirty="0" smtClean="0"/>
              <a:t>Sampling</a:t>
            </a:r>
          </a:p>
          <a:p>
            <a:pPr lvl="1">
              <a:buFont typeface="Wingdings" pitchFamily="2" charset="2"/>
              <a:buChar char="q"/>
            </a:pPr>
            <a:r>
              <a:rPr lang="en-GB" sz="5100" dirty="0" smtClean="0"/>
              <a:t> Processing</a:t>
            </a:r>
          </a:p>
          <a:p>
            <a:pPr lvl="1">
              <a:buFont typeface="Wingdings" pitchFamily="2" charset="2"/>
              <a:buChar char="q"/>
            </a:pPr>
            <a:r>
              <a:rPr lang="en-GB" sz="5100" dirty="0" smtClean="0"/>
              <a:t> Communicating</a:t>
            </a:r>
          </a:p>
          <a:p>
            <a:pPr lvl="1">
              <a:buFont typeface="Wingdings" pitchFamily="2" charset="2"/>
              <a:buChar char="q"/>
            </a:pPr>
            <a:endParaRPr lang="en-GB" sz="3100" dirty="0" smtClean="0"/>
          </a:p>
          <a:p>
            <a:pPr>
              <a:buFont typeface="Wingdings" pitchFamily="2" charset="2"/>
              <a:buChar char="Ø"/>
            </a:pPr>
            <a:r>
              <a:rPr lang="en-US" sz="5100" dirty="0" smtClean="0"/>
              <a:t>ECG(electrocardiogram)sensor for monitoring heart activity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5100" dirty="0" smtClean="0"/>
              <a:t>EMB(electromyography)sensor for monitoring muscle activity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31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5100" dirty="0" smtClean="0"/>
              <a:t>Consists</a:t>
            </a:r>
            <a:r>
              <a:rPr lang="en-US" sz="51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5100" dirty="0" smtClean="0">
                <a:latin typeface="Constantia" pitchFamily="18" charset="0"/>
                <a:cs typeface="Andalus" pitchFamily="18" charset="-78"/>
              </a:rPr>
              <a:t>of a</a:t>
            </a:r>
            <a:r>
              <a:rPr lang="en-US" sz="5100" dirty="0" smtClean="0"/>
              <a:t> blood pressure sensor</a:t>
            </a:r>
          </a:p>
          <a:p>
            <a:pPr algn="just">
              <a:buFont typeface="Wingdings" pitchFamily="2" charset="2"/>
              <a:buChar char="Ø"/>
            </a:pPr>
            <a:endParaRPr lang="en-US" sz="31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5100" dirty="0" smtClean="0"/>
              <a:t>A tilt sensor for monitoring</a:t>
            </a:r>
          </a:p>
          <a:p>
            <a:pPr>
              <a:buFont typeface="Wingdings" pitchFamily="2" charset="2"/>
              <a:buChar char="Ø"/>
            </a:pPr>
            <a:endParaRPr lang="en-GB" sz="3100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Tire2: Personal server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Interface the WBAN sensor nodes through Zigbee or Bluetooth.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Connected  with the medical server through mobile telephone networks (2G, GPRS, 3G) or WLANs—Internet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Functions: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Register type and number sensor node 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manages the network channel sharing, time synchronization,  and processing data.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Send data to MS</a:t>
            </a:r>
            <a:endParaRPr lang="ar-SA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Tire3-Medical server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Functions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Constantia" pitchFamily="18" charset="0"/>
                <a:cs typeface="Andalus" pitchFamily="18" charset="-78"/>
              </a:rPr>
              <a:t>include</a:t>
            </a:r>
            <a:r>
              <a:rPr lang="en-US" sz="2800" dirty="0" smtClean="0">
                <a:latin typeface="Constantia" pitchFamily="18" charset="0"/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To authenticate users 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Save  patient data into medical records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Analyze the data 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Recognize serious health cases in order to contact emergency </a:t>
            </a:r>
            <a:r>
              <a:rPr lang="en-US" smtClean="0"/>
              <a:t>care givers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Forward new instruction to user.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Data flow diagram</a:t>
            </a:r>
            <a:endParaRPr lang="en-IN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4" descr="C:\am\papers\2005\UCB_technology_exchange\jner_fig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582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52600" y="6096000"/>
            <a:ext cx="1284287" cy="30797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>
            <a:lvl1pPr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sz="1400" b="1" dirty="0">
                <a:latin typeface="Tahoma" pitchFamily="34" charset="0"/>
                <a:cs typeface="Tahoma" pitchFamily="34" charset="0"/>
              </a:rPr>
              <a:t>Sensor level</a:t>
            </a:r>
            <a:endParaRPr kumimoji="0"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6096000"/>
            <a:ext cx="2141538" cy="30797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>
            <a:lvl1pPr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sz="1400" b="1" dirty="0">
                <a:latin typeface="Tahoma" pitchFamily="34" charset="0"/>
                <a:cs typeface="Tahoma" pitchFamily="34" charset="0"/>
              </a:rPr>
              <a:t>Personal Server Level</a:t>
            </a:r>
            <a:endParaRPr kumimoji="0"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6096000"/>
            <a:ext cx="2117725" cy="30797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>
            <a:lvl1pPr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algn="r"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algn="r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sz="1400" b="1" dirty="0">
                <a:latin typeface="Tahoma" pitchFamily="34" charset="0"/>
                <a:cs typeface="Tahoma" pitchFamily="34" charset="0"/>
              </a:rPr>
              <a:t>Medical Service Level</a:t>
            </a:r>
            <a:endParaRPr kumimoji="0"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15240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281940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ndalus" pitchFamily="18" charset="-78"/>
                <a:cs typeface="Andalus" pitchFamily="18" charset="-78"/>
              </a:rPr>
              <a:t>       </a:t>
            </a:r>
            <a:r>
              <a:rPr lang="en-IN" sz="1200" dirty="0" smtClean="0">
                <a:solidFill>
                  <a:schemeClr val="tx1"/>
                </a:solidFill>
              </a:rPr>
              <a:t>actuators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3600" y="2362200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209800" y="2286000"/>
            <a:ext cx="914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IN" dirty="0" smtClean="0"/>
              <a:t>System flow for home monitoring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40000"/>
          </a:blip>
          <a:srcRect/>
          <a:stretch>
            <a:fillRect/>
          </a:stretch>
        </p:blipFill>
        <p:spPr bwMode="auto">
          <a:xfrm>
            <a:off x="228600" y="1981200"/>
            <a:ext cx="8686800" cy="449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11430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5400" dirty="0" smtClean="0"/>
              <a:t>MAC protocols for WBAN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/>
              <a:t>Low power consuming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Accurate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Less latency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Good performance on varying traffic load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Popular protocols for WBAN are: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TMAC:</a:t>
            </a:r>
          </a:p>
          <a:p>
            <a:pPr lvl="2">
              <a:buFont typeface="Wingdings" pitchFamily="2" charset="2"/>
              <a:buChar char="v"/>
            </a:pPr>
            <a:r>
              <a:rPr lang="en-IN" sz="2400" dirty="0" smtClean="0"/>
              <a:t>Duty-cycling protocol</a:t>
            </a:r>
          </a:p>
          <a:p>
            <a:pPr lvl="2">
              <a:buFont typeface="Wingdings" pitchFamily="2" charset="2"/>
              <a:buChar char="v"/>
            </a:pPr>
            <a:r>
              <a:rPr lang="en-IN" sz="2400" dirty="0" smtClean="0"/>
              <a:t> Active time</a:t>
            </a:r>
          </a:p>
          <a:p>
            <a:pPr lvl="2">
              <a:buFont typeface="Wingdings" pitchFamily="2" charset="2"/>
              <a:buChar char="v"/>
            </a:pPr>
            <a:r>
              <a:rPr lang="en-IN" sz="2400" dirty="0" smtClean="0"/>
              <a:t> Duty cycle changes according to the information traffic load of the network</a:t>
            </a:r>
          </a:p>
          <a:p>
            <a:pPr lvl="2">
              <a:buFont typeface="Wingdings" pitchFamily="2" charset="2"/>
              <a:buChar char="v"/>
            </a:pPr>
            <a:r>
              <a:rPr lang="en-IN" sz="2400" dirty="0" smtClean="0"/>
              <a:t>Handle varying load with low power consumption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dirty="0" smtClean="0"/>
              <a:t>SMAC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 Similar to TMAC but with fixed duty cycle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 Not efficient in handling continuously varying data rates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dirty="0" smtClean="0"/>
              <a:t>ZigBee MAC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Two schemes:</a:t>
            </a:r>
          </a:p>
          <a:p>
            <a:pPr marL="1124712" lvl="2" indent="-457200">
              <a:buFont typeface="Wingdings" pitchFamily="2" charset="2"/>
              <a:buChar char="ü"/>
            </a:pPr>
            <a:r>
              <a:rPr lang="en-IN" sz="2200" dirty="0" smtClean="0"/>
              <a:t>CSMA/CA :Gives average performance</a:t>
            </a:r>
          </a:p>
          <a:p>
            <a:pPr marL="1124712" lvl="2" indent="-457200">
              <a:buFont typeface="Wingdings" pitchFamily="2" charset="2"/>
              <a:buChar char="ü"/>
            </a:pPr>
            <a:r>
              <a:rPr lang="en-IN" sz="2200" dirty="0" smtClean="0"/>
              <a:t> TDMA: Reduces the power consumption up to a great extent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Baseline MAC</a:t>
            </a:r>
          </a:p>
          <a:p>
            <a:pPr lvl="1">
              <a:buFont typeface="Wingdings" pitchFamily="2" charset="2"/>
              <a:buChar char="v"/>
            </a:pPr>
            <a:r>
              <a:rPr lang="en-IN" sz="2200" dirty="0" smtClean="0"/>
              <a:t>Uses CSMA/CA scheme</a:t>
            </a:r>
          </a:p>
          <a:p>
            <a:pPr lvl="1">
              <a:buFont typeface="Wingdings" pitchFamily="2" charset="2"/>
              <a:buChar char="v"/>
            </a:pPr>
            <a:r>
              <a:rPr lang="en-IN" sz="2200" dirty="0" smtClean="0"/>
              <a:t>The performance is not average in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000" dirty="0" smtClean="0">
                <a:cs typeface="Andalus" pitchFamily="18" charset="-78"/>
              </a:rPr>
              <a:t>the case of energy</a:t>
            </a:r>
            <a:endParaRPr lang="en-IN" sz="2200" dirty="0" smtClean="0"/>
          </a:p>
          <a:p>
            <a:pPr lvl="1">
              <a:buFont typeface="Wingdings" pitchFamily="2" charset="2"/>
              <a:buChar char="v"/>
            </a:pPr>
            <a:r>
              <a:rPr lang="en-IN" sz="2200" dirty="0" smtClean="0"/>
              <a:t>Throughput is average.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System Requirements 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sz="3000" dirty="0" smtClean="0"/>
              <a:t>Types of devices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Sensor node:</a:t>
            </a:r>
          </a:p>
          <a:p>
            <a:pPr lvl="2">
              <a:buFont typeface="Wingdings" pitchFamily="2" charset="2"/>
              <a:buChar char="v"/>
            </a:pPr>
            <a:r>
              <a:rPr lang="en-IN" sz="1900" i="1" dirty="0" smtClean="0"/>
              <a:t>      </a:t>
            </a:r>
            <a:r>
              <a:rPr lang="en-IN" sz="2400" i="1" dirty="0" smtClean="0"/>
              <a:t>Gathers  data on physical stimuli</a:t>
            </a:r>
            <a:r>
              <a:rPr lang="en-IN" sz="24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Personal Device(BCU):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sz="2400" dirty="0" smtClean="0"/>
              <a:t>I</a:t>
            </a:r>
            <a:r>
              <a:rPr lang="en-IN" sz="2400" i="1" dirty="0" smtClean="0"/>
              <a:t>t gathers all the information acquired by the sensor nodes and informs the users. 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Monitoring Server</a:t>
            </a:r>
            <a:r>
              <a:rPr lang="en-IN" dirty="0" smtClean="0"/>
              <a:t>: </a:t>
            </a:r>
          </a:p>
          <a:p>
            <a:pPr lvl="2">
              <a:buFont typeface="Wingdings" pitchFamily="2" charset="2"/>
              <a:buChar char="v"/>
            </a:pPr>
            <a:r>
              <a:rPr lang="en-IN" sz="1900" i="1" dirty="0" smtClean="0"/>
              <a:t> </a:t>
            </a:r>
            <a:r>
              <a:rPr lang="en-IN" sz="2400" i="1" dirty="0" smtClean="0"/>
              <a:t>Consists of database for data storage and processing and analyzing software</a:t>
            </a:r>
          </a:p>
          <a:p>
            <a:pPr>
              <a:buFont typeface="Wingdings" pitchFamily="2" charset="2"/>
              <a:buChar char="Ø"/>
            </a:pPr>
            <a:r>
              <a:rPr lang="en-IN" sz="3000" dirty="0" smtClean="0"/>
              <a:t> Data rates</a:t>
            </a:r>
            <a:r>
              <a:rPr lang="en-IN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i="1" dirty="0" smtClean="0"/>
              <a:t>       </a:t>
            </a:r>
            <a:r>
              <a:rPr lang="en-IN" i="1" dirty="0" smtClean="0"/>
              <a:t>Reliability depends on the data rate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sz="3000" dirty="0" smtClean="0"/>
              <a:t>Energy :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i="1" dirty="0" smtClean="0"/>
              <a:t>   </a:t>
            </a:r>
            <a:r>
              <a:rPr lang="en-IN" i="1" dirty="0" smtClean="0"/>
              <a:t>Three domains: sensing, communication and data processing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Outline: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Objective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Introduction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Existing</a:t>
            </a:r>
            <a:r>
              <a:rPr lang="en-IN" sz="2200" dirty="0" smtClean="0"/>
              <a:t> system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Proposed</a:t>
            </a:r>
            <a:r>
              <a:rPr lang="en-IN" sz="2200" dirty="0" smtClean="0"/>
              <a:t> system</a:t>
            </a:r>
            <a:endParaRPr lang="en-US" sz="22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3-tier Architecture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Data Flow Diagram</a:t>
            </a:r>
            <a:endParaRPr lang="en-IN" sz="22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IN" sz="2200" dirty="0" smtClean="0"/>
              <a:t>System Requirements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Security Requirements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Applications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Comparison with other networks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Advantages and disadvantages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Future Scope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Conclusion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Security requirements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Data storage security requirements: 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Confidentiality</a:t>
            </a:r>
            <a:endParaRPr lang="en-IN" dirty="0" smtClean="0"/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Integrity assurance 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Dependability</a:t>
            </a:r>
            <a:endParaRPr lang="en-I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 Data access security requirements:     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 Access </a:t>
            </a:r>
            <a:r>
              <a:rPr lang="en-IN" dirty="0" smtClean="0"/>
              <a:t>control</a:t>
            </a:r>
            <a:endParaRPr lang="en-IN" dirty="0" smtClean="0"/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Accountability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Non-repudiation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Other security requirements: 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Authentication 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Availability</a:t>
            </a: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Applications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Medical Heath Care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Sports and Fitness Monitoring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Wireless </a:t>
            </a:r>
            <a:r>
              <a:rPr lang="en-US" sz="2800" dirty="0" smtClean="0"/>
              <a:t>Audio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Personal Video Devices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Military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Gaming and entertainment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3" descr="C:\Users\HARIKRISHNA\Desktop\phoos\images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762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RIKRISHNA\Desktop\phoos\images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25" y="5114925"/>
            <a:ext cx="1752575" cy="174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HARIKRISHNA\Desktop\phoos\images (9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05400"/>
            <a:ext cx="1143000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ARIKRISHNA\Desktop\phoos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95600"/>
            <a:ext cx="16764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Comparison with other wireless networks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76400"/>
            <a:ext cx="4495800" cy="46785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3000" dirty="0" smtClean="0"/>
              <a:t>Based on geographical coverage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WBAN operates close to the human body(1m-2m)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WPAN network surrounds the person(up to 10m)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WLAN(up to 100m)</a:t>
            </a:r>
          </a:p>
          <a:p>
            <a:pPr lvl="1">
              <a:buFont typeface="Wingdings" pitchFamily="2" charset="2"/>
              <a:buChar char="q"/>
            </a:pPr>
            <a:r>
              <a:rPr lang="en-IN" sz="2600" dirty="0" smtClean="0"/>
              <a:t>WWAN covers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Constantia" pitchFamily="18" charset="0"/>
                <a:cs typeface="Andalus" pitchFamily="18" charset="-78"/>
              </a:rPr>
              <a:t>the</a:t>
            </a:r>
            <a:r>
              <a:rPr lang="en-IN" sz="2600" dirty="0" smtClean="0"/>
              <a:t> largest geographical area</a:t>
            </a:r>
          </a:p>
          <a:p>
            <a:pPr>
              <a:buFont typeface="Wingdings" pitchFamily="2" charset="2"/>
              <a:buChar char="Ø"/>
            </a:pPr>
            <a:r>
              <a:rPr lang="en-IN" sz="3000" dirty="0" smtClean="0"/>
              <a:t>WBANs are subset of WSN or WSAN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lvl="1">
              <a:buFont typeface="Wingdings" pitchFamily="2" charset="2"/>
              <a:buChar char="q"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Content Placeholder 5" descr="Wireless Body Area Network2.jpg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30000"/>
          </a:blip>
          <a:stretch>
            <a:fillRect/>
          </a:stretch>
        </p:blipFill>
        <p:spPr>
          <a:xfrm>
            <a:off x="4572000" y="1752600"/>
            <a:ext cx="45720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932688"/>
          </a:xfrm>
        </p:spPr>
        <p:txBody>
          <a:bodyPr>
            <a:noAutofit/>
          </a:bodyPr>
          <a:lstStyle/>
          <a:p>
            <a:r>
              <a:rPr lang="en-IN" sz="5400" dirty="0" smtClean="0"/>
              <a:t>Advantages and disadvantages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Adavantages </a:t>
            </a:r>
          </a:p>
          <a:p>
            <a:pPr marL="651510" lvl="1" indent="-285750">
              <a:buFont typeface="Wingdings" pitchFamily="2" charset="2"/>
              <a:buChar char="q"/>
            </a:pPr>
            <a:r>
              <a:rPr lang="en-US" dirty="0" smtClean="0"/>
              <a:t>Used for the detection of chronic diseases</a:t>
            </a:r>
          </a:p>
          <a:p>
            <a:pPr marL="651510" lvl="1" indent="-285750">
              <a:buFont typeface="Wingdings" pitchFamily="2" charset="2"/>
              <a:buChar char="q"/>
            </a:pPr>
            <a:r>
              <a:rPr lang="en-US" dirty="0" smtClean="0"/>
              <a:t> Used in military for security purposes</a:t>
            </a:r>
          </a:p>
          <a:p>
            <a:pPr marL="651510" lvl="1" indent="-285750">
              <a:buFont typeface="Wingdings" pitchFamily="2" charset="2"/>
              <a:buChar char="q"/>
            </a:pPr>
            <a:r>
              <a:rPr lang="en-US" dirty="0" smtClean="0"/>
              <a:t> Assists the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/>
              <a:t>communication between individual and machine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Disadvantages 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smtClean="0"/>
              <a:t>Wired network-restriction between the body movement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smtClean="0"/>
              <a:t>Interference of the multi devices that share the channel.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smtClean="0"/>
              <a:t>Lack of </a:t>
            </a:r>
            <a:r>
              <a:rPr lang="en-US" dirty="0" smtClean="0"/>
              <a:t>integration-sensors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Conclusion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Benefits to patients,medical personnel and society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Continuous monitoring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Constantia" pitchFamily="18" charset="0"/>
                <a:cs typeface="Andalus" pitchFamily="18" charset="-78"/>
              </a:rPr>
              <a:t>is possible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Constantia" pitchFamily="18" charset="0"/>
                <a:cs typeface="Andalus" pitchFamily="18" charset="-78"/>
              </a:rPr>
              <a:t>E</a:t>
            </a:r>
            <a:r>
              <a:rPr lang="en-US" sz="2800" dirty="0" smtClean="0"/>
              <a:t>arly detection of possible problems.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Improving the Quality of Life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Collected the pulse rate, temperature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800" dirty="0" smtClean="0"/>
              <a:t>and the location of the patients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IN" sz="5400" dirty="0" smtClean="0"/>
              <a:t>Reference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[1]   Samaneh Movassaghi, Mehran Abolhasan, Justin Lipman,David Smith, and Abbas Jamalipour, “Wireless Body Area Networks: A Survey” , </a:t>
            </a:r>
            <a:r>
              <a:rPr lang="en-IN" sz="2000" i="1" dirty="0" smtClean="0"/>
              <a:t>IEEE Communications surveys &amp; tutorials,</a:t>
            </a:r>
            <a:r>
              <a:rPr lang="en-IN" sz="2000" dirty="0" smtClean="0"/>
              <a:t>vol.16, No.3, Third Quarter,2014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it-IT" sz="2000" dirty="0" smtClean="0"/>
              <a:t>[2]  Aashima Arya Naveen Bilandi,</a:t>
            </a:r>
            <a:r>
              <a:rPr lang="en-IN" sz="2000" dirty="0" smtClean="0"/>
              <a:t> “ A Review: Wireless Body Area Networks for Health Care”, </a:t>
            </a:r>
            <a:r>
              <a:rPr lang="en-IN" sz="2000" i="1" dirty="0" smtClean="0"/>
              <a:t>International Journal of Innovative Research in Computer and Communication</a:t>
            </a:r>
            <a:r>
              <a:rPr lang="en-IN" sz="2000" dirty="0" smtClean="0"/>
              <a:t> </a:t>
            </a:r>
            <a:r>
              <a:rPr lang="en-IN" sz="2000" i="1" dirty="0" smtClean="0"/>
              <a:t>Engineering, </a:t>
            </a:r>
            <a:r>
              <a:rPr lang="en-IN" sz="2000" dirty="0" smtClean="0"/>
              <a:t>Vol.2, Issue 4, April 2014 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[3]  Prathamesh Dinkar, Abhishek Gulavani, Sourabh Ketkale, Pratik Kadam,and Sheetal Dabhade, “Remote Health Monitoring using Wireless Body Area Network ”, </a:t>
            </a:r>
            <a:r>
              <a:rPr lang="en-IN" sz="2000" i="1" dirty="0" smtClean="0"/>
              <a:t>International Journal of Engineering and Advanced Technology (IJEAT) ISSN: 2249 – 8958</a:t>
            </a:r>
            <a:r>
              <a:rPr lang="en-IN" sz="2000" dirty="0" smtClean="0"/>
              <a:t>, Vol.2, Issue-4, April 2013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[4]  Garth V. Crosby, Tirthankar Ghosh, Renita Murimi and Craig A. Chin, “Wireless Body Area Networks for Healthcare: A Survey ”, </a:t>
            </a:r>
            <a:r>
              <a:rPr lang="en-IN" sz="2000" i="1" dirty="0" smtClean="0"/>
              <a:t>International Journal of Ad hoc, Sensor &amp; Ubiquitous Computing (IJASUC) ,</a:t>
            </a:r>
            <a:r>
              <a:rPr lang="en-IN" sz="2000" dirty="0" smtClean="0"/>
              <a:t>Vol.3,No.3 June 2012 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[5]  Changhong Wang, Qiang Wang, and Shunzhong Shi, “A Distributed Wireless Body Area Network for Medical Supervision”, </a:t>
            </a:r>
            <a:r>
              <a:rPr lang="en-IN" sz="2000" i="1" dirty="0" smtClean="0"/>
              <a:t>IEEE International</a:t>
            </a:r>
            <a:r>
              <a:rPr lang="en-IN" sz="2000" dirty="0" smtClean="0"/>
              <a:t>, May 2012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[6]   Javed Ahmadand Fareeha Zafar,”Review of Body Area Network Technology &amp;        Wireless Medical Monitoring”,I</a:t>
            </a:r>
            <a:r>
              <a:rPr lang="en-IN" sz="2000" i="1" dirty="0" smtClean="0"/>
              <a:t>nternational Journal of Information and  Communication Technology Research ,</a:t>
            </a:r>
            <a:r>
              <a:rPr lang="en-IN" sz="2000" dirty="0" smtClean="0"/>
              <a:t>Volume 2 No. 2, February 2012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[7]  Latre, Benoit, Bart Braem, Ingrid Moerman, Chris Blondia, and Piet Demeester. “A survey on wireless body area networks,” </a:t>
            </a:r>
            <a:r>
              <a:rPr lang="en-IN" sz="2000" i="1" dirty="0" smtClean="0"/>
              <a:t>Wireless Networks,</a:t>
            </a:r>
            <a:r>
              <a:rPr lang="en-IN" sz="2000" dirty="0" smtClean="0"/>
              <a:t> vol. 17, 2010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[8]  Sana ULLAH,Pervez KHAN,Niamat ULLAH,Shahnaz SALEE and Henry HIGGINSandKyung Sup KWAK, “A Review of Wireless Body Area Networks for Medical Applications ”, </a:t>
            </a:r>
            <a:r>
              <a:rPr lang="en-IN" sz="2000" i="1" dirty="0" smtClean="0"/>
              <a:t>Int. J. Communications, Network and System Sciences</a:t>
            </a:r>
            <a:r>
              <a:rPr lang="en-IN" sz="2000" dirty="0" smtClean="0"/>
              <a:t>,Vol.2,november  2009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[9]  Pervez Khan, Md.Asdaque Hussain and Kyung Sup Kwak “Medical Applications of Wireless Body Area Networks ”, </a:t>
            </a:r>
            <a:r>
              <a:rPr lang="en-IN" sz="2000" i="1" dirty="0" smtClean="0"/>
              <a:t>International Journal of Digital Content Technology and its Applications </a:t>
            </a:r>
            <a:r>
              <a:rPr lang="en-IN" sz="2000" dirty="0" smtClean="0"/>
              <a:t>Vol.3, September 2009 </a:t>
            </a:r>
          </a:p>
          <a:p>
            <a:pPr>
              <a:buNone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43200" y="3124200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IN" sz="5400" b="1" dirty="0" smtClean="0">
                <a:latin typeface="Comic Sans MS" pitchFamily="66" charset="0"/>
              </a:rPr>
              <a:t>Thank you</a:t>
            </a:r>
            <a:br>
              <a:rPr lang="en-IN" sz="5400" b="1" dirty="0" smtClean="0">
                <a:latin typeface="Comic Sans MS" pitchFamily="66" charset="0"/>
              </a:rPr>
            </a:br>
            <a:r>
              <a:rPr lang="en-IN" sz="4800" b="1" dirty="0" smtClean="0"/>
              <a:t>            </a:t>
            </a:r>
            <a:r>
              <a:rPr lang="en-US" sz="5400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IN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Objective: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“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To implement Ubiquitous and affordable healthcare</a:t>
            </a:r>
            <a:r>
              <a:rPr lang="en-US" sz="2800" dirty="0" smtClean="0"/>
              <a:t>”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Introduction: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00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WBAN is a RF based wireless networking technology.</a:t>
            </a:r>
            <a:endParaRPr lang="en-US" sz="2800" dirty="0" smtClean="0">
              <a:latin typeface="Constant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Constantia" pitchFamily="18" charset="0"/>
              </a:rPr>
              <a:t>Integration of intelligent, miniaturized, low power sensor  node.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Constantia" pitchFamily="18" charset="0"/>
              </a:rPr>
              <a:t>Classified into two</a:t>
            </a:r>
            <a:r>
              <a:rPr lang="en-US" dirty="0" smtClean="0">
                <a:latin typeface="Constantia" pitchFamily="18" charset="0"/>
              </a:rPr>
              <a:t>: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>
                <a:latin typeface="Constantia" pitchFamily="18" charset="0"/>
              </a:rPr>
              <a:t>Wearable WBAN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>
                <a:latin typeface="Constantia" pitchFamily="18" charset="0"/>
              </a:rPr>
              <a:t>Implantable WBAN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Constantia" pitchFamily="18" charset="0"/>
              </a:rPr>
              <a:t>Utilizes wireless sensor nodes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Constantia" pitchFamily="18" charset="0"/>
              </a:rPr>
              <a:t>patients health condition can be monitored anytime and anywhere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IN" dirty="0" smtClean="0"/>
              <a:t>cont’d..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Continuously monitor the health conditions of patients.</a:t>
            </a:r>
          </a:p>
          <a:p>
            <a:pPr marL="1200150" lvl="3" indent="-285750">
              <a:buFont typeface="Wingdings" pitchFamily="2" charset="2"/>
              <a:buChar char="q"/>
            </a:pPr>
            <a:r>
              <a:rPr lang="en-IN" sz="2400" dirty="0" smtClean="0"/>
              <a:t>Prevention and early risk detection.</a:t>
            </a:r>
          </a:p>
          <a:p>
            <a:pPr marL="1200150" lvl="3" indent="-285750">
              <a:buFont typeface="Wingdings" pitchFamily="2" charset="2"/>
              <a:buChar char="q"/>
            </a:pPr>
            <a:r>
              <a:rPr lang="en-IN" sz="2400" dirty="0" smtClean="0"/>
              <a:t>Sharing the information with care seekers and physicians.</a:t>
            </a:r>
          </a:p>
          <a:p>
            <a:pPr marL="1200150" lvl="3" indent="-285750">
              <a:buFont typeface="Wingdings" pitchFamily="2" charset="2"/>
              <a:buChar char="q"/>
            </a:pPr>
            <a:r>
              <a:rPr lang="en-IN" sz="2400" dirty="0" smtClean="0"/>
              <a:t>Provides greater mobility and flexibility to patients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Alarming the person who wears it.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Auto medication in case of emergency</a:t>
            </a:r>
            <a:r>
              <a:rPr lang="en-US" sz="2800" dirty="0" smtClean="0">
                <a:latin typeface="Constantia" pitchFamily="18" charset="0"/>
              </a:rPr>
              <a:t>.</a:t>
            </a:r>
          </a:p>
          <a:p>
            <a:pPr lvl="1">
              <a:buNone/>
            </a:pPr>
            <a:endParaRPr lang="en-US" sz="2800" dirty="0" smtClean="0">
              <a:latin typeface="Constantia" pitchFamily="18" charset="0"/>
            </a:endParaRPr>
          </a:p>
          <a:p>
            <a:pPr lvl="1">
              <a:buNone/>
            </a:pPr>
            <a:endParaRPr lang="en-IN" sz="2800" dirty="0" smtClean="0"/>
          </a:p>
          <a:p>
            <a:pPr lvl="2">
              <a:buFont typeface="Wingdings" pitchFamily="2" charset="2"/>
              <a:buChar char="Ø"/>
            </a:pPr>
            <a:endParaRPr lang="en-US" sz="2500" dirty="0" smtClean="0"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BAN…???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419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Definition by IEEE 802.15.6: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communication standard optimized for low power devices for their operation on, in or around the human body (but not limited to humans) to serve a variety of applications including medical, consumer electronics or personal entertainment and other.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Existing</a:t>
            </a:r>
            <a:r>
              <a:rPr lang="en-US" sz="5400" dirty="0" smtClean="0"/>
              <a:t> system:</a:t>
            </a:r>
            <a:endParaRPr lang="en-IN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Holter Monitor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Inefficient and Not User Friendly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Lots of wires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Soon to be buried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Just 24 hr battery backup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9" name="Picture 2" descr="D:\Desktop\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752600"/>
            <a:ext cx="304467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13688"/>
          </a:xfrm>
        </p:spPr>
        <p:txBody>
          <a:bodyPr>
            <a:normAutofit/>
          </a:bodyPr>
          <a:lstStyle/>
          <a:p>
            <a:r>
              <a:rPr lang="en-IN" sz="5400" dirty="0" smtClean="0"/>
              <a:t>Proposed system: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/>
              <a:t>Easily accessible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Save</a:t>
            </a:r>
            <a:r>
              <a:rPr lang="en-US" sz="2800" dirty="0" smtClean="0">
                <a:latin typeface="Constantia" pitchFamily="18" charset="0"/>
                <a:cs typeface="Andalus" pitchFamily="18" charset="-78"/>
              </a:rPr>
              <a:t>s a lot of time</a:t>
            </a:r>
            <a:r>
              <a:rPr lang="en-IN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Close-loop bio-feedback: 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high sugar-level, a device triggers an insulin pump to inject a dose of insulin (artificial pancreas)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Reduction in hospital stays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ILLNESS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WELLNESS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focusing on prevention and early detection.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819912"/>
          </a:xfrm>
        </p:spPr>
        <p:txBody>
          <a:bodyPr>
            <a:noAutofit/>
          </a:bodyPr>
          <a:lstStyle/>
          <a:p>
            <a:r>
              <a:rPr lang="en-US" sz="5400" dirty="0" smtClean="0"/>
              <a:t>Positioning of WBAN: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communication in WBAN is divided into: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Intra-body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Extra-body Communication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6172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Intra-body and Extra-body Communication in WBAN</a:t>
            </a:r>
            <a:endParaRPr lang="en-US" dirty="0"/>
          </a:p>
        </p:txBody>
      </p:sp>
      <p:pic>
        <p:nvPicPr>
          <p:cNvPr id="8" name="Content Placeholder 5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6605447" cy="3019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2278</TotalTime>
  <Words>1210</Words>
  <Application>Microsoft Office PowerPoint</Application>
  <PresentationFormat>On-screen Show (4:3)</PresentationFormat>
  <Paragraphs>237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WIRELESS BODY AREA NETWORK(WBAN)</vt:lpstr>
      <vt:lpstr>Outline:</vt:lpstr>
      <vt:lpstr>Objective:</vt:lpstr>
      <vt:lpstr>Introduction:</vt:lpstr>
      <vt:lpstr>cont’d..</vt:lpstr>
      <vt:lpstr>What is BAN…???</vt:lpstr>
      <vt:lpstr>Existing system:</vt:lpstr>
      <vt:lpstr>Proposed system:</vt:lpstr>
      <vt:lpstr>Positioning of WBAN:</vt:lpstr>
      <vt:lpstr>Health Monitoring System Network</vt:lpstr>
      <vt:lpstr>3-tier architecture:</vt:lpstr>
      <vt:lpstr>Tire-1: WBAN Sensor</vt:lpstr>
      <vt:lpstr>Tire2: Personal server</vt:lpstr>
      <vt:lpstr>Tire3-Medical server</vt:lpstr>
      <vt:lpstr>Data flow diagram</vt:lpstr>
      <vt:lpstr>System flow for home monitoring </vt:lpstr>
      <vt:lpstr> MAC protocols for WBAN</vt:lpstr>
      <vt:lpstr>Slide 18</vt:lpstr>
      <vt:lpstr>System Requirements </vt:lpstr>
      <vt:lpstr>Security requirements</vt:lpstr>
      <vt:lpstr>Applications</vt:lpstr>
      <vt:lpstr>Comparison with other wireless networks</vt:lpstr>
      <vt:lpstr>Advantages and disadvantages</vt:lpstr>
      <vt:lpstr>Conclusion</vt:lpstr>
      <vt:lpstr>Reference</vt:lpstr>
      <vt:lpstr>Slide 26</vt:lpstr>
      <vt:lpstr>Thank you            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AREA NETWORK (BAN)</dc:title>
  <dc:creator>DEEPAK</dc:creator>
  <cp:lastModifiedBy>Ramsheeda k</cp:lastModifiedBy>
  <cp:revision>278</cp:revision>
  <dcterms:created xsi:type="dcterms:W3CDTF">2006-08-16T00:00:00Z</dcterms:created>
  <dcterms:modified xsi:type="dcterms:W3CDTF">2015-01-20T07:57:39Z</dcterms:modified>
</cp:coreProperties>
</file>