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967C-0B99-4CB0-A28C-7F88A7D35F6E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AC2B0-D14A-4EED-9BA2-27FFD9CB9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65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F273-0D52-4FA1-B98C-82856396DEE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600201"/>
            <a:ext cx="6491064" cy="4525963"/>
          </a:xfrm>
        </p:spPr>
        <p:txBody>
          <a:bodyPr/>
          <a:lstStyle>
            <a:lvl1pPr>
              <a:defRPr>
                <a:solidFill>
                  <a:srgbClr val="095863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5902-A456-4109-81F0-6D92AE2DE8DD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NTUST Electrical Engineering    Yu-Lin Jiang</a:t>
            </a:r>
            <a:endParaRPr 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連線架構</a:t>
            </a:r>
            <a:endParaRPr lang="zh-TW" altLang="en-US" sz="3200" dirty="0"/>
          </a:p>
        </p:txBody>
      </p:sp>
      <p:sp>
        <p:nvSpPr>
          <p:cNvPr id="2" name="橢圓 1"/>
          <p:cNvSpPr/>
          <p:nvPr/>
        </p:nvSpPr>
        <p:spPr>
          <a:xfrm>
            <a:off x="3563888" y="3013709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Cloud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203334" y="764704"/>
            <a:ext cx="2232762" cy="1656184"/>
            <a:chOff x="3203334" y="764704"/>
            <a:chExt cx="2232762" cy="1656184"/>
          </a:xfrm>
        </p:grpSpPr>
        <p:sp>
          <p:nvSpPr>
            <p:cNvPr id="3" name="圓角矩形 2"/>
            <p:cNvSpPr/>
            <p:nvPr/>
          </p:nvSpPr>
          <p:spPr>
            <a:xfrm>
              <a:off x="3203848" y="764704"/>
              <a:ext cx="2232248" cy="16561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GW1 (socket server)</a:t>
              </a:r>
              <a:endParaRPr lang="zh-TW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55876" y="1916832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cc1</a:t>
              </a:r>
              <a:endParaRPr lang="zh-TW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03334" y="1357525"/>
              <a:ext cx="864096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c13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72000" y="1357524"/>
              <a:ext cx="864096" cy="4872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self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19972" y="1916832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adm1</a:t>
              </a:r>
              <a:endParaRPr lang="zh-TW" altLang="en-US" dirty="0"/>
            </a:p>
          </p:txBody>
        </p:sp>
      </p:grpSp>
      <p:sp>
        <p:nvSpPr>
          <p:cNvPr id="42" name="圓角矩形 41"/>
          <p:cNvSpPr/>
          <p:nvPr/>
        </p:nvSpPr>
        <p:spPr>
          <a:xfrm rot="1705312">
            <a:off x="6372714" y="2941701"/>
            <a:ext cx="2232248" cy="165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 smtClean="0"/>
              <a:t>GW2</a:t>
            </a:r>
          </a:p>
          <a:p>
            <a:pPr algn="r"/>
            <a:r>
              <a:rPr lang="en-US" altLang="zh-TW" sz="1400" dirty="0" smtClean="0"/>
              <a:t> (socket server)</a:t>
            </a:r>
            <a:endParaRPr lang="zh-TW" altLang="en-US" sz="1400" dirty="0"/>
          </a:p>
        </p:txBody>
      </p:sp>
      <p:sp>
        <p:nvSpPr>
          <p:cNvPr id="43" name="矩形 42"/>
          <p:cNvSpPr/>
          <p:nvPr/>
        </p:nvSpPr>
        <p:spPr>
          <a:xfrm rot="1705312">
            <a:off x="6492669" y="3200067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cc2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 rot="1705312">
            <a:off x="7116855" y="4196086"/>
            <a:ext cx="86409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self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 rot="1705312">
            <a:off x="7236810" y="2941701"/>
            <a:ext cx="864096" cy="487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c21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 rot="1705312">
            <a:off x="6372714" y="3783189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adm2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 rot="20815826">
            <a:off x="396050" y="2941701"/>
            <a:ext cx="2232248" cy="16561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GW3</a:t>
            </a:r>
          </a:p>
          <a:p>
            <a:r>
              <a:rPr lang="en-US" altLang="zh-TW" sz="1400" dirty="0" smtClean="0"/>
              <a:t>(socket server)</a:t>
            </a:r>
            <a:endParaRPr lang="zh-TW" altLang="en-US" sz="1400" dirty="0"/>
          </a:p>
        </p:txBody>
      </p:sp>
      <p:sp>
        <p:nvSpPr>
          <p:cNvPr id="49" name="矩形 48"/>
          <p:cNvSpPr/>
          <p:nvPr/>
        </p:nvSpPr>
        <p:spPr>
          <a:xfrm rot="20815826">
            <a:off x="1707210" y="3970555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cc3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 rot="20815826">
            <a:off x="904554" y="2961573"/>
            <a:ext cx="864096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self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 rot="20815826">
            <a:off x="798316" y="4204465"/>
            <a:ext cx="864096" cy="487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c32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 rot="20815826">
            <a:off x="1717667" y="335699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adm3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stCxn id="40" idx="2"/>
            <a:endCxn id="2" idx="0"/>
          </p:cNvCxnSpPr>
          <p:nvPr/>
        </p:nvCxnSpPr>
        <p:spPr>
          <a:xfrm flipH="1">
            <a:off x="4319972" y="2420888"/>
            <a:ext cx="432048" cy="592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" idx="2"/>
            <a:endCxn id="2" idx="0"/>
          </p:cNvCxnSpPr>
          <p:nvPr/>
        </p:nvCxnSpPr>
        <p:spPr>
          <a:xfrm>
            <a:off x="3887924" y="2420888"/>
            <a:ext cx="432048" cy="592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52" idx="3"/>
            <a:endCxn id="2" idx="2"/>
          </p:cNvCxnSpPr>
          <p:nvPr/>
        </p:nvCxnSpPr>
        <p:spPr>
          <a:xfrm>
            <a:off x="2570571" y="3511319"/>
            <a:ext cx="993317" cy="258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9" idx="3"/>
            <a:endCxn id="2" idx="2"/>
          </p:cNvCxnSpPr>
          <p:nvPr/>
        </p:nvCxnSpPr>
        <p:spPr>
          <a:xfrm flipV="1">
            <a:off x="2560114" y="3769793"/>
            <a:ext cx="1003774" cy="3550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43" idx="1"/>
            <a:endCxn id="2" idx="6"/>
          </p:cNvCxnSpPr>
          <p:nvPr/>
        </p:nvCxnSpPr>
        <p:spPr>
          <a:xfrm flipH="1">
            <a:off x="5076056" y="3246457"/>
            <a:ext cx="1468689" cy="523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6" idx="1"/>
            <a:endCxn id="2" idx="6"/>
          </p:cNvCxnSpPr>
          <p:nvPr/>
        </p:nvCxnSpPr>
        <p:spPr>
          <a:xfrm flipH="1" flipV="1">
            <a:off x="5076056" y="3769793"/>
            <a:ext cx="1348734" cy="59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45" idx="0"/>
            <a:endCxn id="3" idx="3"/>
          </p:cNvCxnSpPr>
          <p:nvPr/>
        </p:nvCxnSpPr>
        <p:spPr>
          <a:xfrm flipH="1" flipV="1">
            <a:off x="5436096" y="1592796"/>
            <a:ext cx="2348729" cy="13782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1" idx="2"/>
            <a:endCxn id="44" idx="2"/>
          </p:cNvCxnSpPr>
          <p:nvPr/>
        </p:nvCxnSpPr>
        <p:spPr>
          <a:xfrm flipV="1">
            <a:off x="1285461" y="4669764"/>
            <a:ext cx="6143487" cy="156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26" idx="1"/>
            <a:endCxn id="50" idx="0"/>
          </p:cNvCxnSpPr>
          <p:nvPr/>
        </p:nvCxnSpPr>
        <p:spPr>
          <a:xfrm flipH="1">
            <a:off x="1279610" y="1609553"/>
            <a:ext cx="1923724" cy="13585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55985" y="5607020"/>
            <a:ext cx="873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連線時，先將</a:t>
            </a:r>
            <a:r>
              <a:rPr lang="en-US" altLang="zh-TW" dirty="0" smtClean="0"/>
              <a:t>Cloud.py</a:t>
            </a:r>
            <a:r>
              <a:rPr lang="zh-TW" altLang="en-US" dirty="0" smtClean="0"/>
              <a:t>打開，接著打開</a:t>
            </a:r>
            <a:r>
              <a:rPr lang="en-US" altLang="zh-TW" dirty="0" smtClean="0"/>
              <a:t>CloudSched.py</a:t>
            </a:r>
            <a:r>
              <a:rPr lang="zh-TW" altLang="en-US" dirty="0" smtClean="0"/>
              <a:t> 觸發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scheduler</a:t>
            </a:r>
            <a:r>
              <a:rPr lang="zh-TW" altLang="en-US" dirty="0" smtClean="0"/>
              <a:t>動作。</a:t>
            </a:r>
            <a:endParaRPr lang="en-US" altLang="zh-TW" dirty="0" smtClean="0"/>
          </a:p>
          <a:p>
            <a:r>
              <a:rPr lang="zh-TW" altLang="en-US" dirty="0"/>
              <a:t>接著必須</a:t>
            </a:r>
            <a:r>
              <a:rPr lang="zh-TW" altLang="en-US" dirty="0" smtClean="0"/>
              <a:t>按照</a:t>
            </a:r>
            <a:r>
              <a:rPr lang="en-US" altLang="zh-TW" dirty="0" smtClean="0"/>
              <a:t>GW1</a:t>
            </a:r>
            <a:r>
              <a:rPr lang="en-US" altLang="zh-TW" dirty="0" smtClean="0">
                <a:sym typeface="Wingdings" panose="05000000000000000000" pitchFamily="2" charset="2"/>
              </a:rPr>
              <a:t>GW2GW3</a:t>
            </a:r>
            <a:r>
              <a:rPr lang="zh-TW" altLang="en-US" dirty="0" smtClean="0">
                <a:sym typeface="Wingdings" panose="05000000000000000000" pitchFamily="2" charset="2"/>
              </a:rPr>
              <a:t>順序連線，只要其中一個環節錯誤，全部重頭來過。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6953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Introduction</a:t>
            </a:r>
            <a:endParaRPr lang="zh-TW" altLang="en-US" sz="2400" dirty="0"/>
          </a:p>
          <a:p>
            <a:r>
              <a:rPr lang="en-US" altLang="zh-TW" sz="2400" dirty="0" smtClean="0"/>
              <a:t>Architecture</a:t>
            </a:r>
          </a:p>
          <a:p>
            <a:r>
              <a:rPr lang="en-US" altLang="zh-TW" sz="2400" dirty="0" smtClean="0"/>
              <a:t>System Flow</a:t>
            </a:r>
            <a:endParaRPr lang="zh-TW" altLang="en-US" sz="2400" dirty="0"/>
          </a:p>
          <a:p>
            <a:r>
              <a:rPr lang="en-US" altLang="zh-TW" sz="2400" dirty="0" smtClean="0"/>
              <a:t>Implementation</a:t>
            </a:r>
            <a:endParaRPr lang="zh-TW" altLang="en-US" sz="2400" dirty="0"/>
          </a:p>
          <a:p>
            <a:r>
              <a:rPr lang="en-US" altLang="zh-TW" sz="2400" dirty="0" smtClean="0"/>
              <a:t>Result</a:t>
            </a:r>
            <a:endParaRPr lang="zh-TW" altLang="en-US" sz="2400" dirty="0"/>
          </a:p>
          <a:p>
            <a:endParaRPr lang="zh-TW" alt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74639"/>
            <a:ext cx="6491064" cy="1143000"/>
          </a:xfrm>
        </p:spPr>
        <p:txBody>
          <a:bodyPr/>
          <a:lstStyle/>
          <a:p>
            <a:r>
              <a:rPr lang="en-US" dirty="0" smtClean="0">
                <a:solidFill>
                  <a:srgbClr val="095863"/>
                </a:solidFill>
              </a:rPr>
              <a:t>Outline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0757-EA29-4480-BFE9-5A233F323249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Healthcare Monitoring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題目</a:t>
            </a:r>
            <a:endParaRPr lang="en-US" altLang="zh-TW" sz="2400" dirty="0" smtClean="0"/>
          </a:p>
          <a:p>
            <a:pPr marL="1085850" lvl="1" indent="-342900"/>
            <a:r>
              <a:rPr lang="zh-TW" altLang="en-US" sz="2000" dirty="0"/>
              <a:t>健康照護即時監測系統</a:t>
            </a:r>
            <a:endParaRPr lang="en-US" altLang="zh-TW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組員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分工</a:t>
            </a:r>
            <a:endParaRPr lang="en-US" altLang="zh-TW" sz="2400" dirty="0" smtClean="0"/>
          </a:p>
          <a:p>
            <a:pPr marL="1085850" lvl="1" indent="-342900"/>
            <a:r>
              <a:rPr lang="en-US" altLang="zh-TW" sz="2000" dirty="0" smtClean="0"/>
              <a:t>M10307431 </a:t>
            </a:r>
            <a:r>
              <a:rPr lang="zh-TW" altLang="en-US" sz="2000" dirty="0" smtClean="0"/>
              <a:t>江昱霖</a:t>
            </a:r>
            <a:r>
              <a:rPr lang="en-US" altLang="zh-TW" sz="2000" dirty="0" smtClean="0"/>
              <a:t>	</a:t>
            </a:r>
          </a:p>
          <a:p>
            <a:pPr marL="1428750" lvl="2" indent="-285750"/>
            <a:r>
              <a:rPr lang="en-US" altLang="zh-TW" sz="1600" dirty="0" smtClean="0"/>
              <a:t> Cloud 		BLE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Device</a:t>
            </a:r>
          </a:p>
          <a:p>
            <a:pPr marL="1485900" lvl="2" indent="-342900"/>
            <a:r>
              <a:rPr lang="en-US" altLang="zh-TW" sz="1600" dirty="0" smtClean="0"/>
              <a:t>Gateway</a:t>
            </a:r>
          </a:p>
          <a:p>
            <a:pPr marL="1485900" lvl="2" indent="-342900"/>
            <a:r>
              <a:rPr lang="en-US" altLang="zh-TW" sz="1600" dirty="0" smtClean="0"/>
              <a:t>User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服務</a:t>
            </a:r>
            <a:endParaRPr lang="en-US" altLang="zh-TW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BLE</a:t>
            </a:r>
            <a:r>
              <a:rPr lang="zh-TW" altLang="en-US" sz="2000" dirty="0" smtClean="0"/>
              <a:t>生理監測裝置能夠即時同步資料至雲端儲存並分析，使用者能夠透過合法介面即時得知生理狀況，若出現異常則雲端會即時發出警告通知予使用者。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11</a:t>
            </a:fld>
            <a:endParaRPr lang="en-US"/>
          </a:p>
        </p:txBody>
      </p:sp>
      <p:pic>
        <p:nvPicPr>
          <p:cNvPr id="16" name="Picture 14" descr="http://www.idreamcareer.com/img/blog/healthcare-mechanism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3367884" cy="150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8"/>
          <a:stretch/>
        </p:blipFill>
        <p:spPr bwMode="auto">
          <a:xfrm>
            <a:off x="6235704" y="1081046"/>
            <a:ext cx="1781574" cy="15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503548" y="2960951"/>
            <a:ext cx="8280920" cy="3433565"/>
            <a:chOff x="611560" y="3393313"/>
            <a:chExt cx="8280920" cy="343356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593239"/>
              <a:ext cx="6912768" cy="3233639"/>
            </a:xfrm>
            <a:prstGeom prst="rect">
              <a:avLst/>
            </a:prstGeom>
          </p:spPr>
        </p:pic>
        <p:pic>
          <p:nvPicPr>
            <p:cNvPr id="14" name="Picture 2" descr="https://snaplogic-h.s3.amazonaws.com/uploads/snap/image/122/Amazon-DynamoDB-1438723482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316" y="3393313"/>
              <a:ext cx="1223502" cy="122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2483768" y="4005064"/>
              <a:ext cx="93610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7067" y="4922026"/>
              <a:ext cx="521117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99792" y="6309320"/>
              <a:ext cx="93610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4860032" y="4365104"/>
              <a:ext cx="432048" cy="3237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群組 18"/>
            <p:cNvGrpSpPr/>
            <p:nvPr/>
          </p:nvGrpSpPr>
          <p:grpSpPr>
            <a:xfrm>
              <a:off x="611560" y="4885647"/>
              <a:ext cx="1368152" cy="648822"/>
              <a:chOff x="3851920" y="5229200"/>
              <a:chExt cx="2816948" cy="1293888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4659074" y="5229200"/>
                <a:ext cx="2009794" cy="1152524"/>
                <a:chOff x="6802523" y="3872266"/>
                <a:chExt cx="2009794" cy="1152524"/>
              </a:xfrm>
            </p:grpSpPr>
            <p:pic>
              <p:nvPicPr>
                <p:cNvPr id="23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9135" y="3872266"/>
                  <a:ext cx="1673182" cy="11525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4" name="直線接點 23"/>
                <p:cNvCxnSpPr/>
                <p:nvPr/>
              </p:nvCxnSpPr>
              <p:spPr>
                <a:xfrm>
                  <a:off x="6802523" y="4755620"/>
                  <a:ext cx="408620" cy="0"/>
                </a:xfrm>
                <a:prstGeom prst="line">
                  <a:avLst/>
                </a:prstGeom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2" name="Picture 2" descr="https://encrypted-tbn0.gstatic.com/images?q=tbn:ANd9GcTs8i35J5nRVxNv9mWNGXpUaO2UEWTM6odj5oytfNS51Tl5pbdp-w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589240"/>
                <a:ext cx="980753" cy="933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4" descr="http://cdn2.phunware.com/wp-content/uploads/2015/03/BlueDot-Bluetooth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706" y="4548697"/>
              <a:ext cx="660062" cy="46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" descr="http://cloudtimes.org/wp-content/uploads/2012/01/healthcare-clou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86" y="1196752"/>
            <a:ext cx="1043062" cy="127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Flow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13</a:t>
            </a:fld>
            <a:endParaRPr 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625316" y="2840539"/>
            <a:ext cx="7893368" cy="2776329"/>
            <a:chOff x="944761" y="2135815"/>
            <a:chExt cx="10590974" cy="3734171"/>
          </a:xfrm>
        </p:grpSpPr>
        <p:sp>
          <p:nvSpPr>
            <p:cNvPr id="27" name="圆角矩形 81"/>
            <p:cNvSpPr/>
            <p:nvPr/>
          </p:nvSpPr>
          <p:spPr>
            <a:xfrm>
              <a:off x="944761" y="4048560"/>
              <a:ext cx="2498156" cy="932467"/>
            </a:xfrm>
            <a:prstGeom prst="round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TextBox 7179"/>
            <p:cNvSpPr txBox="1"/>
            <p:nvPr/>
          </p:nvSpPr>
          <p:spPr>
            <a:xfrm>
              <a:off x="944761" y="4048560"/>
              <a:ext cx="2498156" cy="157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</a:p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</a:rPr>
                <a:t>認證之合法使用者</a:t>
              </a:r>
              <a:endParaRPr lang="en-US" altLang="zh-TW" sz="1400" b="1" dirty="0" smtClean="0">
                <a:solidFill>
                  <a:schemeClr val="bg1"/>
                </a:solidFill>
              </a:endParaRPr>
            </a:p>
            <a:p>
              <a:endParaRPr lang="en-US" altLang="zh-CN" sz="14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 algn="ctr"/>
              <a:r>
                <a:rPr lang="zh-TW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握有</a:t>
              </a:r>
              <a:r>
                <a:rPr lang="zh-TW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憑證才可使用本系統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9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657" y="2505357"/>
              <a:ext cx="954000" cy="954000"/>
            </a:xfrm>
            <a:prstGeom prst="rect">
              <a:avLst/>
            </a:prstGeom>
          </p:spPr>
        </p:pic>
        <p:sp>
          <p:nvSpPr>
            <p:cNvPr id="30" name="椭圆 84"/>
            <p:cNvSpPr/>
            <p:nvPr/>
          </p:nvSpPr>
          <p:spPr>
            <a:xfrm>
              <a:off x="1347297" y="2135815"/>
              <a:ext cx="1693084" cy="1693084"/>
            </a:xfrm>
            <a:prstGeom prst="ellipse">
              <a:avLst/>
            </a:prstGeom>
            <a:noFill/>
            <a:ln w="9525">
              <a:solidFill>
                <a:srgbClr val="F784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31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51" y="2505357"/>
              <a:ext cx="954000" cy="954000"/>
            </a:xfrm>
            <a:prstGeom prst="rect">
              <a:avLst/>
            </a:prstGeom>
          </p:spPr>
        </p:pic>
        <p:sp>
          <p:nvSpPr>
            <p:cNvPr id="32" name="椭圆 102"/>
            <p:cNvSpPr/>
            <p:nvPr/>
          </p:nvSpPr>
          <p:spPr>
            <a:xfrm>
              <a:off x="4044903" y="2135815"/>
              <a:ext cx="1693084" cy="1693084"/>
            </a:xfrm>
            <a:prstGeom prst="ellipse">
              <a:avLst/>
            </a:prstGeom>
            <a:noFill/>
            <a:ln w="9525">
              <a:solidFill>
                <a:srgbClr val="F784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112"/>
            <p:cNvSpPr/>
            <p:nvPr/>
          </p:nvSpPr>
          <p:spPr>
            <a:xfrm>
              <a:off x="3642367" y="4048560"/>
              <a:ext cx="2498156" cy="932467"/>
            </a:xfrm>
            <a:prstGeom prst="round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TextBox 7179"/>
            <p:cNvSpPr txBox="1"/>
            <p:nvPr/>
          </p:nvSpPr>
          <p:spPr>
            <a:xfrm>
              <a:off x="3642367" y="4048560"/>
              <a:ext cx="2498156" cy="182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</a:p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</a:rPr>
                <a:t>合法的生理監測裝置</a:t>
              </a:r>
              <a:endParaRPr lang="en-US" altLang="zh-TW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algn="ctr"/>
              <a:r>
                <a:rPr lang="zh-TW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需系統登錄之裝置才可允許連接至系統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106"/>
            <p:cNvSpPr/>
            <p:nvPr/>
          </p:nvSpPr>
          <p:spPr>
            <a:xfrm>
              <a:off x="6742509" y="2135815"/>
              <a:ext cx="1693084" cy="1693084"/>
            </a:xfrm>
            <a:prstGeom prst="ellipse">
              <a:avLst/>
            </a:prstGeom>
            <a:noFill/>
            <a:ln w="9525">
              <a:solidFill>
                <a:srgbClr val="F784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114"/>
            <p:cNvSpPr/>
            <p:nvPr/>
          </p:nvSpPr>
          <p:spPr>
            <a:xfrm>
              <a:off x="6339973" y="4026975"/>
              <a:ext cx="2498156" cy="932467"/>
            </a:xfrm>
            <a:prstGeom prst="round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TextBox 7179"/>
            <p:cNvSpPr txBox="1"/>
            <p:nvPr/>
          </p:nvSpPr>
          <p:spPr>
            <a:xfrm>
              <a:off x="6339973" y="4026974"/>
              <a:ext cx="2498156" cy="182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</a:p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</a:rPr>
                <a:t>即時判斷生理狀況</a:t>
              </a:r>
              <a:endParaRPr lang="en-US" altLang="zh-TW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algn="ctr"/>
              <a:r>
                <a:rPr lang="zh-TW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雲端即時儲存及判斷生理資訊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8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839" y="2505357"/>
              <a:ext cx="954000" cy="954000"/>
            </a:xfrm>
            <a:prstGeom prst="rect">
              <a:avLst/>
            </a:prstGeom>
          </p:spPr>
        </p:pic>
        <p:sp>
          <p:nvSpPr>
            <p:cNvPr id="39" name="椭圆 107"/>
            <p:cNvSpPr/>
            <p:nvPr/>
          </p:nvSpPr>
          <p:spPr>
            <a:xfrm>
              <a:off x="9440115" y="2135815"/>
              <a:ext cx="1693084" cy="1693084"/>
            </a:xfrm>
            <a:prstGeom prst="ellipse">
              <a:avLst/>
            </a:prstGeom>
            <a:noFill/>
            <a:ln w="9525">
              <a:solidFill>
                <a:srgbClr val="F784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圆角矩形 116"/>
            <p:cNvSpPr/>
            <p:nvPr/>
          </p:nvSpPr>
          <p:spPr>
            <a:xfrm>
              <a:off x="9037579" y="4026931"/>
              <a:ext cx="2498156" cy="932467"/>
            </a:xfrm>
            <a:prstGeom prst="round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TextBox 7179"/>
            <p:cNvSpPr txBox="1"/>
            <p:nvPr/>
          </p:nvSpPr>
          <p:spPr>
            <a:xfrm>
              <a:off x="9037579" y="4026934"/>
              <a:ext cx="2498156" cy="182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</a:t>
              </a:r>
            </a:p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</a:rPr>
                <a:t>取得相關資訊</a:t>
              </a:r>
              <a:endParaRPr lang="en-US" altLang="zh-TW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algn="ctr"/>
              <a:r>
                <a:rPr lang="zh-TW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使用者可即時取得生理資訊及異常通知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332" y="2465601"/>
              <a:ext cx="1047750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36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/>
              <a:t>元件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使用平台</a:t>
            </a:r>
            <a:endParaRPr lang="en-US" altLang="zh-TW" sz="2000" dirty="0" smtClean="0"/>
          </a:p>
          <a:p>
            <a:pPr marL="1085850" lvl="1" indent="-342900"/>
            <a:r>
              <a:rPr lang="en-US" altLang="zh-TW" sz="2000" dirty="0" smtClean="0"/>
              <a:t>Nordic nRF51-DK </a:t>
            </a:r>
            <a:r>
              <a:rPr lang="en-US" altLang="zh-TW" sz="1600" dirty="0" smtClean="0"/>
              <a:t>(BLE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Device)</a:t>
            </a:r>
          </a:p>
          <a:p>
            <a:pPr marL="1085850" lvl="1" indent="-342900"/>
            <a:r>
              <a:rPr lang="en-US" altLang="zh-TW" sz="2000" dirty="0" smtClean="0"/>
              <a:t>Raspberry pi3 </a:t>
            </a:r>
            <a:r>
              <a:rPr lang="en-US" altLang="zh-TW" sz="1600" dirty="0" smtClean="0"/>
              <a:t>(Gateway)</a:t>
            </a:r>
          </a:p>
          <a:p>
            <a:pPr marL="1085850" lvl="1" indent="-342900"/>
            <a:r>
              <a:rPr lang="en-US" altLang="zh-TW" sz="2000" dirty="0"/>
              <a:t>Amazon Web </a:t>
            </a:r>
            <a:r>
              <a:rPr lang="en-US" altLang="zh-TW" sz="2000" dirty="0" smtClean="0"/>
              <a:t>Services </a:t>
            </a:r>
            <a:r>
              <a:rPr lang="en-US" altLang="zh-TW" sz="1600" dirty="0" smtClean="0"/>
              <a:t>(Cloud)</a:t>
            </a:r>
            <a:endParaRPr lang="en-US" altLang="zh-TW" sz="1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BLE</a:t>
            </a:r>
          </a:p>
          <a:p>
            <a:pPr marL="1085850" lvl="1" indent="-342900"/>
            <a:r>
              <a:rPr lang="en-US" altLang="zh-TW" sz="2000" i="1" dirty="0" smtClean="0">
                <a:solidFill>
                  <a:schemeClr val="bg1">
                    <a:lumMod val="50000"/>
                  </a:schemeClr>
                </a:solidFill>
              </a:rPr>
              <a:t>DFU</a:t>
            </a:r>
            <a:r>
              <a:rPr lang="zh-TW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>
                    <a:lumMod val="50000"/>
                  </a:schemeClr>
                </a:solidFill>
              </a:rPr>
              <a:t>(Firmware update)</a:t>
            </a:r>
          </a:p>
          <a:p>
            <a:pPr marL="1085850" lvl="1" indent="-342900"/>
            <a:r>
              <a:rPr lang="en-US" altLang="zh-TW" sz="2000" dirty="0" smtClean="0"/>
              <a:t>GATT Service</a:t>
            </a:r>
          </a:p>
          <a:p>
            <a:pPr marL="1485900" lvl="2" indent="-342900"/>
            <a:r>
              <a:rPr lang="zh-TW" altLang="en-US" sz="1600" dirty="0"/>
              <a:t>持續</a:t>
            </a:r>
            <a:r>
              <a:rPr lang="zh-TW" altLang="en-US" sz="1600" dirty="0" smtClean="0"/>
              <a:t>送出</a:t>
            </a:r>
            <a:r>
              <a:rPr lang="en-US" altLang="zh-TW" sz="1600" dirty="0" smtClean="0"/>
              <a:t>SpO2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血氧濃度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 封包</a:t>
            </a:r>
            <a:endParaRPr lang="en-US" altLang="zh-TW" sz="1600" dirty="0" smtClean="0"/>
          </a:p>
          <a:p>
            <a:pPr marL="342900" indent="-342900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群組 6"/>
          <p:cNvGrpSpPr/>
          <p:nvPr/>
        </p:nvGrpSpPr>
        <p:grpSpPr>
          <a:xfrm>
            <a:off x="4427984" y="4725144"/>
            <a:ext cx="3744416" cy="1797944"/>
            <a:chOff x="3851920" y="5229200"/>
            <a:chExt cx="2816948" cy="1293888"/>
          </a:xfrm>
        </p:grpSpPr>
        <p:grpSp>
          <p:nvGrpSpPr>
            <p:cNvPr id="11" name="群組 10"/>
            <p:cNvGrpSpPr/>
            <p:nvPr/>
          </p:nvGrpSpPr>
          <p:grpSpPr>
            <a:xfrm>
              <a:off x="4659074" y="5229200"/>
              <a:ext cx="2009794" cy="1152524"/>
              <a:chOff x="6802523" y="3872266"/>
              <a:chExt cx="2009794" cy="1152524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9135" y="3872266"/>
                <a:ext cx="1673182" cy="1152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" name="直線接點 14"/>
              <p:cNvCxnSpPr/>
              <p:nvPr/>
            </p:nvCxnSpPr>
            <p:spPr>
              <a:xfrm>
                <a:off x="6802523" y="4755620"/>
                <a:ext cx="40862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s://encrypted-tbn0.gstatic.com/images?q=tbn:ANd9GcTs8i35J5nRVxNv9mWNGXpUaO2UEWTM6odj5oytfNS51Tl5pbdp-w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5589240"/>
              <a:ext cx="980753" cy="93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10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r>
              <a:rPr lang="en-US" altLang="zh-TW" sz="2800" dirty="0"/>
              <a:t>(</a:t>
            </a:r>
            <a:r>
              <a:rPr lang="zh-TW" altLang="en-US" sz="2800" dirty="0"/>
              <a:t>續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DFU</a:t>
            </a:r>
            <a:endParaRPr lang="en-US" altLang="zh-TW" sz="2000" dirty="0" smtClean="0"/>
          </a:p>
          <a:p>
            <a:pPr marL="1085850" lvl="1" indent="-342900"/>
            <a:r>
              <a:rPr lang="zh-TW" altLang="en-US" sz="2000" dirty="0" smtClean="0"/>
              <a:t>建立韌體更新服務，當送出更新指令，裝置進入</a:t>
            </a:r>
            <a:r>
              <a:rPr lang="en-US" altLang="zh-TW" sz="2000" dirty="0" smtClean="0"/>
              <a:t>bootloader</a:t>
            </a:r>
            <a:r>
              <a:rPr lang="zh-TW" altLang="en-US" sz="2000" dirty="0" smtClean="0"/>
              <a:t>，接收更新封包，完成後重啟裝置，完成更新。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15</a:t>
            </a:fld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b="43846"/>
          <a:stretch/>
        </p:blipFill>
        <p:spPr>
          <a:xfrm>
            <a:off x="179512" y="3538955"/>
            <a:ext cx="2304256" cy="179613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2" b="8889"/>
          <a:stretch/>
        </p:blipFill>
        <p:spPr>
          <a:xfrm>
            <a:off x="2555776" y="4217758"/>
            <a:ext cx="2664296" cy="22346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9" b="64444"/>
          <a:stretch/>
        </p:blipFill>
        <p:spPr>
          <a:xfrm>
            <a:off x="4417749" y="3491688"/>
            <a:ext cx="2304256" cy="94533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5" b="18803"/>
          <a:stretch/>
        </p:blipFill>
        <p:spPr>
          <a:xfrm>
            <a:off x="6588224" y="4437024"/>
            <a:ext cx="2122618" cy="2283478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87845" y="6448017"/>
            <a:ext cx="6777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由於新版</a:t>
            </a:r>
            <a:r>
              <a:rPr lang="en-US" altLang="zh-TW" sz="1600" dirty="0" smtClean="0">
                <a:solidFill>
                  <a:srgbClr val="FF0000"/>
                </a:solidFill>
              </a:rPr>
              <a:t>SDK</a:t>
            </a:r>
            <a:r>
              <a:rPr lang="zh-TW" altLang="en-US" sz="1600" dirty="0" smtClean="0">
                <a:solidFill>
                  <a:srgbClr val="FF0000"/>
                </a:solidFill>
              </a:rPr>
              <a:t>與時間問題，未能成功更新，停留在</a:t>
            </a:r>
            <a:r>
              <a:rPr lang="en-US" altLang="zh-TW" sz="1600" dirty="0" smtClean="0">
                <a:solidFill>
                  <a:srgbClr val="FF0000"/>
                </a:solidFill>
              </a:rPr>
              <a:t>bootloader</a:t>
            </a:r>
            <a:r>
              <a:rPr lang="zh-TW" altLang="en-US" sz="1600" dirty="0" smtClean="0">
                <a:solidFill>
                  <a:srgbClr val="FF0000"/>
                </a:solidFill>
              </a:rPr>
              <a:t>接收封包階段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r>
              <a:rPr lang="en-US" altLang="zh-TW" sz="2800" dirty="0"/>
              <a:t>(</a:t>
            </a:r>
            <a:r>
              <a:rPr lang="zh-TW" altLang="en-US" sz="2800" dirty="0"/>
              <a:t>續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Gateway</a:t>
            </a:r>
            <a:endParaRPr lang="en-US" altLang="zh-TW" sz="2000" dirty="0" smtClean="0"/>
          </a:p>
          <a:p>
            <a:pPr marL="1085850" lvl="1" indent="-342900"/>
            <a:r>
              <a:rPr lang="zh-TW" altLang="en-US" sz="2000" dirty="0" smtClean="0"/>
              <a:t>利用內建之</a:t>
            </a:r>
            <a:r>
              <a:rPr lang="en-US" altLang="zh-TW" sz="2000" dirty="0" smtClean="0"/>
              <a:t>BLE</a:t>
            </a:r>
            <a:r>
              <a:rPr lang="zh-TW" altLang="en-US" sz="2000" dirty="0" smtClean="0"/>
              <a:t>通訊模組，實作 </a:t>
            </a:r>
            <a:r>
              <a:rPr lang="en-US" altLang="zh-TW" sz="2000" dirty="0" smtClean="0"/>
              <a:t>BLE Master</a:t>
            </a:r>
            <a:r>
              <a:rPr lang="zh-TW" altLang="en-US" sz="2000" dirty="0" smtClean="0"/>
              <a:t> 來與</a:t>
            </a:r>
            <a:r>
              <a:rPr lang="en-US" altLang="zh-TW" sz="2000" dirty="0" smtClean="0"/>
              <a:t>BLE</a:t>
            </a:r>
            <a:r>
              <a:rPr lang="zh-TW" altLang="en-US" sz="2000" dirty="0" smtClean="0"/>
              <a:t>裝置通訊</a:t>
            </a:r>
            <a:endParaRPr lang="en-US" altLang="zh-TW" sz="2000" dirty="0" smtClean="0"/>
          </a:p>
          <a:p>
            <a:pPr marL="1085850" lvl="1" indent="-342900"/>
            <a:r>
              <a:rPr lang="zh-TW" altLang="en-US" sz="2000" dirty="0" smtClean="0"/>
              <a:t>並用</a:t>
            </a:r>
            <a:r>
              <a:rPr lang="zh-TW" altLang="en-US" sz="2000" dirty="0"/>
              <a:t>內建</a:t>
            </a:r>
            <a:r>
              <a:rPr lang="zh-TW" altLang="en-US" sz="2000" dirty="0" smtClean="0"/>
              <a:t>之</a:t>
            </a:r>
            <a:r>
              <a:rPr lang="en-US" altLang="zh-TW" sz="2000" dirty="0" err="1" smtClean="0"/>
              <a:t>WiFi</a:t>
            </a:r>
            <a:r>
              <a:rPr lang="zh-TW" altLang="en-US" sz="2000" dirty="0" smtClean="0"/>
              <a:t>模組，建立連接至雲端之通道，採用</a:t>
            </a:r>
            <a:r>
              <a:rPr lang="en-US" altLang="zh-TW" sz="2000" dirty="0" smtClean="0"/>
              <a:t>MQTT</a:t>
            </a:r>
            <a:r>
              <a:rPr lang="zh-TW" altLang="en-US" sz="2000" dirty="0" smtClean="0"/>
              <a:t>通訊協定，並用</a:t>
            </a:r>
            <a:r>
              <a:rPr lang="en-US" altLang="zh-TW" sz="2000" dirty="0" smtClean="0"/>
              <a:t>SSL</a:t>
            </a:r>
            <a:r>
              <a:rPr lang="zh-TW" altLang="en-US" sz="2000" dirty="0"/>
              <a:t>安全</a:t>
            </a:r>
            <a:r>
              <a:rPr lang="zh-TW" altLang="en-US" sz="2000" dirty="0" smtClean="0"/>
              <a:t>通道</a:t>
            </a:r>
            <a:r>
              <a:rPr lang="en-US" altLang="zh-TW" sz="2000" dirty="0" smtClean="0"/>
              <a:t>(TLS1.2)</a:t>
            </a:r>
            <a:r>
              <a:rPr lang="zh-TW" altLang="en-US" sz="2000" dirty="0" smtClean="0"/>
              <a:t>，需有雲端核發之合法憑證才能夠建立連線。</a:t>
            </a:r>
            <a:endParaRPr lang="en-US" altLang="zh-TW" sz="1600" dirty="0"/>
          </a:p>
          <a:p>
            <a:pPr marL="342900" indent="-342900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16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2461" r="12051" b="35744"/>
          <a:stretch/>
        </p:blipFill>
        <p:spPr>
          <a:xfrm>
            <a:off x="4283968" y="4196680"/>
            <a:ext cx="4685710" cy="24536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7" t="18590" r="37280" b="62948"/>
          <a:stretch/>
        </p:blipFill>
        <p:spPr>
          <a:xfrm>
            <a:off x="683568" y="4489075"/>
            <a:ext cx="3265871" cy="18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r>
              <a:rPr lang="en-US" altLang="zh-TW" sz="2800" dirty="0"/>
              <a:t>(</a:t>
            </a:r>
            <a:r>
              <a:rPr lang="zh-TW" altLang="en-US" sz="2800" dirty="0"/>
              <a:t>續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Cloud</a:t>
            </a:r>
            <a:endParaRPr lang="en-US" altLang="zh-TW" sz="2000" dirty="0" smtClean="0"/>
          </a:p>
          <a:p>
            <a:pPr marL="1085850" lvl="1" indent="-342900"/>
            <a:r>
              <a:rPr lang="en-US" altLang="zh-TW" sz="2000" dirty="0" smtClean="0"/>
              <a:t>AWS </a:t>
            </a:r>
            <a:r>
              <a:rPr lang="en-US" altLang="zh-TW" sz="2000" dirty="0" err="1" smtClean="0"/>
              <a:t>IoT</a:t>
            </a:r>
            <a:r>
              <a:rPr lang="en-US" altLang="zh-TW" sz="2000" dirty="0" smtClean="0"/>
              <a:t> </a:t>
            </a:r>
          </a:p>
          <a:p>
            <a:pPr marL="1085850" lvl="1" indent="-342900"/>
            <a:r>
              <a:rPr lang="en-US" altLang="zh-TW" sz="2000" dirty="0" err="1" smtClean="0"/>
              <a:t>DynamoDB</a:t>
            </a:r>
            <a:endParaRPr lang="en-US" altLang="zh-TW" sz="2000" dirty="0" smtClean="0"/>
          </a:p>
          <a:p>
            <a:pPr marL="1085850" lvl="1" indent="-342900"/>
            <a:r>
              <a:rPr lang="en-US" altLang="zh-TW" sz="2000" dirty="0" smtClean="0"/>
              <a:t>SNS</a:t>
            </a:r>
          </a:p>
          <a:p>
            <a:pPr marL="1085850" lvl="1" indent="-342900"/>
            <a:r>
              <a:rPr lang="en-US" altLang="zh-TW" sz="2000" dirty="0" smtClean="0"/>
              <a:t>IAM</a:t>
            </a:r>
            <a:endParaRPr lang="en-US" altLang="zh-TW" sz="1600" dirty="0"/>
          </a:p>
          <a:p>
            <a:pPr marL="342900" indent="-342900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17</a:t>
            </a:fld>
            <a:endParaRPr 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611560" y="3393313"/>
            <a:ext cx="8280920" cy="3433565"/>
            <a:chOff x="611560" y="3393313"/>
            <a:chExt cx="8280920" cy="343356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593239"/>
              <a:ext cx="6912768" cy="3233639"/>
            </a:xfrm>
            <a:prstGeom prst="rect">
              <a:avLst/>
            </a:prstGeom>
          </p:spPr>
        </p:pic>
        <p:pic>
          <p:nvPicPr>
            <p:cNvPr id="8194" name="Picture 2" descr="https://snaplogic-h.s3.amazonaws.com/uploads/snap/image/122/Amazon-DynamoDB-1438723482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316" y="3393313"/>
              <a:ext cx="1223502" cy="122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2483768" y="4005064"/>
              <a:ext cx="93610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07067" y="4922026"/>
              <a:ext cx="521117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99792" y="6309320"/>
              <a:ext cx="93610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4860032" y="4365104"/>
              <a:ext cx="432048" cy="3237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611560" y="4885647"/>
              <a:ext cx="1368152" cy="648822"/>
              <a:chOff x="3851920" y="5229200"/>
              <a:chExt cx="2816948" cy="1293888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4659074" y="5229200"/>
                <a:ext cx="2009794" cy="1152524"/>
                <a:chOff x="6802523" y="3872266"/>
                <a:chExt cx="2009794" cy="1152524"/>
              </a:xfrm>
            </p:grpSpPr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9135" y="3872266"/>
                  <a:ext cx="1673182" cy="11525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8" name="直線接點 17"/>
                <p:cNvCxnSpPr/>
                <p:nvPr/>
              </p:nvCxnSpPr>
              <p:spPr>
                <a:xfrm>
                  <a:off x="6802523" y="4755620"/>
                  <a:ext cx="408620" cy="0"/>
                </a:xfrm>
                <a:prstGeom prst="line">
                  <a:avLst/>
                </a:prstGeom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" name="Picture 2" descr="https://encrypted-tbn0.gstatic.com/images?q=tbn:ANd9GcTs8i35J5nRVxNv9mWNGXpUaO2UEWTM6odj5oytfNS51Tl5pbdp-w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589240"/>
                <a:ext cx="980753" cy="933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196" name="Picture 4" descr="http://cdn2.phunware.com/wp-content/uploads/2015/03/BlueDot-Bluetooth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706" y="4548697"/>
              <a:ext cx="660062" cy="46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0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r>
              <a:rPr lang="en-US" altLang="zh-TW" sz="2800" dirty="0"/>
              <a:t>(</a:t>
            </a:r>
            <a:r>
              <a:rPr lang="zh-TW" altLang="en-US" sz="2800" dirty="0"/>
              <a:t>續</a:t>
            </a:r>
            <a:r>
              <a:rPr lang="en-US" altLang="zh-TW" sz="2800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AWS </a:t>
            </a:r>
            <a:r>
              <a:rPr lang="en-US" altLang="zh-TW" sz="2400" dirty="0" err="1" smtClean="0"/>
              <a:t>IoT</a:t>
            </a:r>
            <a:endParaRPr lang="en-US" altLang="zh-TW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zh-TW" altLang="en-US" sz="1600" dirty="0"/>
              <a:t>創建並</a:t>
            </a:r>
            <a:r>
              <a:rPr lang="zh-TW" altLang="en-US" sz="1600" dirty="0" smtClean="0"/>
              <a:t>管理 </a:t>
            </a:r>
            <a:r>
              <a:rPr lang="en-US" altLang="zh-TW" sz="1600" dirty="0" err="1" smtClean="0"/>
              <a:t>IoT</a:t>
            </a:r>
            <a:r>
              <a:rPr lang="zh-TW" altLang="en-US" sz="1600" dirty="0" smtClean="0"/>
              <a:t> 的總指揮</a:t>
            </a:r>
            <a:endParaRPr lang="en-US" altLang="zh-TW" sz="16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建立專屬憑證，作為整個系統之認證依據</a:t>
            </a:r>
            <a:endParaRPr lang="en-US" altLang="zh-TW" sz="16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zh-TW" altLang="en-US" sz="1600" dirty="0"/>
              <a:t>建立</a:t>
            </a:r>
            <a:r>
              <a:rPr lang="zh-TW" altLang="en-US" sz="1600" dirty="0" smtClean="0"/>
              <a:t>裝置，使連線裝置能夠將資料透過</a:t>
            </a:r>
            <a:r>
              <a:rPr lang="en-US" altLang="zh-TW" sz="1600" dirty="0" smtClean="0"/>
              <a:t>MQTT</a:t>
            </a:r>
            <a:r>
              <a:rPr lang="zh-TW" altLang="en-US" sz="1600" dirty="0" smtClean="0"/>
              <a:t>傳送至指定</a:t>
            </a:r>
            <a:r>
              <a:rPr lang="en-US" altLang="zh-TW" sz="1600" dirty="0" smtClean="0"/>
              <a:t>topic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建立</a:t>
            </a:r>
            <a:r>
              <a:rPr lang="en-US" altLang="zh-TW" sz="1600" dirty="0" smtClean="0"/>
              <a:t>Policy</a:t>
            </a:r>
            <a:r>
              <a:rPr lang="zh-TW" altLang="en-US" sz="1600" dirty="0" smtClean="0"/>
              <a:t>，定義裝置該如何運作</a:t>
            </a:r>
            <a:endParaRPr lang="en-US" altLang="zh-TW" sz="16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建立</a:t>
            </a:r>
            <a:r>
              <a:rPr lang="en-US" altLang="zh-TW" sz="1600" dirty="0" smtClean="0"/>
              <a:t>Rule</a:t>
            </a:r>
            <a:r>
              <a:rPr lang="zh-TW" altLang="en-US" sz="1600" dirty="0" smtClean="0"/>
              <a:t>，可用來將資料處理到</a:t>
            </a:r>
            <a:r>
              <a:rPr lang="en-US" altLang="zh-TW" sz="1600" dirty="0" smtClean="0"/>
              <a:t>AWS</a:t>
            </a:r>
            <a:r>
              <a:rPr lang="zh-TW" altLang="en-US" sz="1600" dirty="0" smtClean="0"/>
              <a:t>其他服務</a:t>
            </a:r>
            <a:r>
              <a:rPr lang="en-US" altLang="zh-TW" sz="1600" dirty="0" smtClean="0"/>
              <a:t>(e.g. DB, SNS)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342900" indent="-342900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24" y="4149080"/>
            <a:ext cx="6291353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81554"/>
            <a:ext cx="39814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r>
              <a:rPr lang="en-US" altLang="zh-TW" sz="3200" dirty="0"/>
              <a:t>(</a:t>
            </a:r>
            <a:r>
              <a:rPr lang="zh-TW" altLang="en-US" sz="3200" dirty="0"/>
              <a:t>續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AWS </a:t>
            </a:r>
            <a:r>
              <a:rPr lang="en-US" altLang="zh-TW" sz="2400" dirty="0" err="1" smtClean="0"/>
              <a:t>IoT</a:t>
            </a:r>
            <a:endParaRPr lang="en-US" altLang="zh-TW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342900" indent="-342900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68778"/>
            <a:ext cx="2735875" cy="371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37871"/>
            <a:ext cx="3072417" cy="228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6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5" y="1700808"/>
            <a:ext cx="30963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/>
              <a:t>GW1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5637" y="2060848"/>
            <a:ext cx="288032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5637" y="4221088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5637" y="2492896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CC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5637" y="2924944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GW2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637" y="3358845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GW3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5637" y="3789040"/>
            <a:ext cx="28803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taskcur</a:t>
            </a:r>
            <a:endParaRPr lang="zh-TW" altLang="en-US" dirty="0"/>
          </a:p>
        </p:txBody>
      </p:sp>
      <p:sp>
        <p:nvSpPr>
          <p:cNvPr id="12" name="直線圖說文字 2 11"/>
          <p:cNvSpPr/>
          <p:nvPr/>
        </p:nvSpPr>
        <p:spPr>
          <a:xfrm>
            <a:off x="5259451" y="18783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Task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直線圖說文字 2 12"/>
          <p:cNvSpPr/>
          <p:nvPr/>
        </p:nvSpPr>
        <p:spPr>
          <a:xfrm>
            <a:off x="5259450" y="2354765"/>
            <a:ext cx="2840941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094"/>
              <a:gd name="adj6" fmla="val -384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ADM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拿到的雲端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直線圖說文字 2 13"/>
          <p:cNvSpPr/>
          <p:nvPr/>
        </p:nvSpPr>
        <p:spPr>
          <a:xfrm>
            <a:off x="5261655" y="2780928"/>
            <a:ext cx="2838735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9375"/>
              <a:gd name="adj6" fmla="val -388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拿到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GW2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直線圖說文字 2 14"/>
          <p:cNvSpPr/>
          <p:nvPr/>
        </p:nvSpPr>
        <p:spPr>
          <a:xfrm>
            <a:off x="5259450" y="3214829"/>
            <a:ext cx="2840939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250"/>
              <a:gd name="adj6" fmla="val -380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拿到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GW3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2 15"/>
          <p:cNvSpPr/>
          <p:nvPr/>
        </p:nvSpPr>
        <p:spPr>
          <a:xfrm>
            <a:off x="5270229" y="3789040"/>
            <a:ext cx="2223675" cy="360040"/>
          </a:xfrm>
          <a:prstGeom prst="borderCallout2">
            <a:avLst>
              <a:gd name="adj1" fmla="val 18750"/>
              <a:gd name="adj2" fmla="val -5976"/>
              <a:gd name="adj3" fmla="val 18750"/>
              <a:gd name="adj4" fmla="val -16667"/>
              <a:gd name="adj5" fmla="val 72844"/>
              <a:gd name="adj6" fmla="val -483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task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直線圖說文字 2 17"/>
          <p:cNvSpPr/>
          <p:nvPr/>
        </p:nvSpPr>
        <p:spPr>
          <a:xfrm>
            <a:off x="5270229" y="4311098"/>
            <a:ext cx="2223675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156"/>
              <a:gd name="adj6" fmla="val -480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meet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ratio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483769" y="5080783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adm1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295637" y="5260803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batt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3275857" y="4869160"/>
            <a:ext cx="89590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cc1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1295637" y="486916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uti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3288987" y="5260803"/>
            <a:ext cx="88277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c13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7963" y="332656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GW</a:t>
            </a:r>
            <a:r>
              <a:rPr lang="zh-TW" altLang="en-US" sz="3200" dirty="0" smtClean="0"/>
              <a:t> </a:t>
            </a:r>
            <a:r>
              <a:rPr lang="zh-TW" altLang="en-US" sz="3200" dirty="0" smtClean="0"/>
              <a:t>結構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以</a:t>
            </a:r>
            <a:r>
              <a:rPr lang="en-US" altLang="zh-TW" sz="3200" dirty="0" smtClean="0"/>
              <a:t>GW1</a:t>
            </a:r>
            <a:r>
              <a:rPr lang="zh-TW" altLang="en-US" sz="3200" dirty="0" smtClean="0"/>
              <a:t>為例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22" name="直線圖說文字 2 21"/>
          <p:cNvSpPr/>
          <p:nvPr/>
        </p:nvSpPr>
        <p:spPr>
          <a:xfrm>
            <a:off x="5144939" y="4869512"/>
            <a:ext cx="2223675" cy="8637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370"/>
              <a:gd name="adj6" fmla="val -466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AMD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的連線客戶端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雲端的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GW3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的連線客戶端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18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r>
              <a:rPr lang="en-US" altLang="zh-TW" sz="2800" dirty="0"/>
              <a:t>(</a:t>
            </a:r>
            <a:r>
              <a:rPr lang="zh-TW" altLang="en-US" sz="2800" dirty="0"/>
              <a:t>續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DynamoDB</a:t>
            </a:r>
            <a:endParaRPr lang="en-US" altLang="zh-TW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342900" indent="-342900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20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16" y="2420888"/>
            <a:ext cx="5112568" cy="42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r>
              <a:rPr lang="en-US" altLang="zh-TW" sz="2800" dirty="0"/>
              <a:t>(</a:t>
            </a:r>
            <a:r>
              <a:rPr lang="zh-TW" altLang="en-US" sz="2800" dirty="0"/>
              <a:t>續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SNS (</a:t>
            </a:r>
            <a:r>
              <a:rPr lang="zh-TW" altLang="en-US" sz="2400" dirty="0" smtClean="0"/>
              <a:t>異常通知</a:t>
            </a:r>
            <a:r>
              <a:rPr lang="en-US" altLang="zh-TW" sz="24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342900" indent="-342900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7819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0" y="5157192"/>
            <a:ext cx="8859515" cy="154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系統實作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續</a:t>
            </a:r>
            <a:r>
              <a:rPr lang="en-US" altLang="zh-TW" sz="28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algn="l"/>
            <a:endParaRPr lang="en-US" altLang="zh-TW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IAM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使用者管理</a:t>
            </a:r>
            <a:r>
              <a:rPr lang="en-US" altLang="zh-TW" sz="24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342900" indent="-342900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22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28" y="2641400"/>
            <a:ext cx="5301145" cy="3833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" y="2847038"/>
            <a:ext cx="4925113" cy="1914792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3779912" y="5877272"/>
            <a:ext cx="5256584" cy="597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23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8" r="23846" b="3898"/>
          <a:stretch/>
        </p:blipFill>
        <p:spPr>
          <a:xfrm>
            <a:off x="1050250" y="1844824"/>
            <a:ext cx="6963508" cy="44471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39952" y="2348880"/>
            <a:ext cx="165618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39952" y="3429000"/>
            <a:ext cx="3096344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796136" y="241159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dirty="0" smtClean="0"/>
              <a:t>非法裝置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28184" y="4797152"/>
            <a:ext cx="23447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TW" altLang="en-US" dirty="0" smtClean="0"/>
              <a:t>與</a:t>
            </a:r>
            <a:r>
              <a:rPr lang="en-US" altLang="zh-TW" dirty="0" smtClean="0"/>
              <a:t>AWS</a:t>
            </a:r>
            <a:r>
              <a:rPr lang="zh-TW" altLang="en-US" dirty="0" smtClean="0"/>
              <a:t>建立安全連線，連接合法裝置，</a:t>
            </a:r>
            <a:endParaRPr lang="en-US" altLang="zh-TW" dirty="0" smtClean="0"/>
          </a:p>
          <a:p>
            <a:r>
              <a:rPr lang="zh-TW" altLang="en-US" dirty="0" smtClean="0"/>
              <a:t>送出</a:t>
            </a:r>
            <a:r>
              <a:rPr lang="en-US" altLang="zh-TW" dirty="0" smtClean="0"/>
              <a:t>Write-</a:t>
            </a:r>
            <a:r>
              <a:rPr lang="en-US" altLang="zh-TW" dirty="0" err="1" smtClean="0"/>
              <a:t>Req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啟用監測服務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9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0" r="37280" b="5717"/>
          <a:stretch/>
        </p:blipFill>
        <p:spPr>
          <a:xfrm>
            <a:off x="493059" y="1899138"/>
            <a:ext cx="5735125" cy="43258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續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2602-2023-4BC3-8FB7-0B263134E6E6}" type="datetime1">
              <a:rPr lang="zh-TW" altLang="en-US" smtClean="0"/>
              <a:t>2017/2/9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24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81226" y="1905000"/>
            <a:ext cx="3874749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93059" y="3277216"/>
            <a:ext cx="23447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TW" altLang="en-US" dirty="0" smtClean="0"/>
              <a:t>合法使用者</a:t>
            </a:r>
            <a:r>
              <a:rPr lang="en-US" altLang="zh-TW" dirty="0" smtClean="0"/>
              <a:t>(Subscriber)</a:t>
            </a:r>
            <a:r>
              <a:rPr lang="zh-TW" altLang="en-US" dirty="0" smtClean="0"/>
              <a:t>可即時監看生理資訊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9" b="7461"/>
          <a:stretch/>
        </p:blipFill>
        <p:spPr>
          <a:xfrm>
            <a:off x="5486110" y="1703968"/>
            <a:ext cx="3364449" cy="47747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86110" y="2492896"/>
            <a:ext cx="3550386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15830" y="4719628"/>
            <a:ext cx="23447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TW" altLang="en-US" dirty="0" smtClean="0"/>
              <a:t>若有有異常狀態，</a:t>
            </a:r>
            <a:endParaRPr lang="en-US" altLang="zh-TW" dirty="0" smtClean="0"/>
          </a:p>
          <a:p>
            <a:r>
              <a:rPr lang="zh-TW" altLang="en-US" dirty="0" smtClean="0"/>
              <a:t>即時</a:t>
            </a:r>
            <a:r>
              <a:rPr lang="zh-TW" altLang="en-US" dirty="0"/>
              <a:t>寄</a:t>
            </a:r>
            <a:r>
              <a:rPr lang="zh-TW" altLang="en-US" dirty="0" smtClean="0"/>
              <a:t>送通知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360621" y="3273152"/>
            <a:ext cx="2003467" cy="1446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7596336" y="2924944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1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5" y="1700808"/>
            <a:ext cx="30963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5637" y="2060848"/>
            <a:ext cx="288032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Exec, Period, Deadline…..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5637" y="4221088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VD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5637" y="2492896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OFLD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5637" y="2924944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OFLDorg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637" y="3358845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5637" y="3789040"/>
            <a:ext cx="28803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GW</a:t>
            </a:r>
            <a:endParaRPr lang="zh-TW" altLang="en-US" dirty="0"/>
          </a:p>
        </p:txBody>
      </p:sp>
      <p:sp>
        <p:nvSpPr>
          <p:cNvPr id="12" name="直線圖說文字 2 11"/>
          <p:cNvSpPr/>
          <p:nvPr/>
        </p:nvSpPr>
        <p:spPr>
          <a:xfrm>
            <a:off x="5259451" y="18783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Task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基本參數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直線圖說文字 2 12"/>
          <p:cNvSpPr/>
          <p:nvPr/>
        </p:nvSpPr>
        <p:spPr>
          <a:xfrm>
            <a:off x="5259450" y="2354765"/>
            <a:ext cx="3272990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094"/>
              <a:gd name="adj6" fmla="val -332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Online Offloading decision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直線圖說文字 2 13"/>
          <p:cNvSpPr/>
          <p:nvPr/>
        </p:nvSpPr>
        <p:spPr>
          <a:xfrm>
            <a:off x="5261655" y="2780928"/>
            <a:ext cx="3270785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094"/>
              <a:gd name="adj6" fmla="val -329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Offline Offloading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decision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直線圖說文字 2 14"/>
          <p:cNvSpPr/>
          <p:nvPr/>
        </p:nvSpPr>
        <p:spPr>
          <a:xfrm>
            <a:off x="5259450" y="3214828"/>
            <a:ext cx="2840939" cy="10962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726"/>
              <a:gd name="adj6" fmla="val -388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Offloading task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的狀態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preprocessing</a:t>
            </a:r>
          </a:p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2exec</a:t>
            </a:r>
          </a:p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3postprocessing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2 15"/>
          <p:cNvSpPr/>
          <p:nvPr/>
        </p:nvSpPr>
        <p:spPr>
          <a:xfrm>
            <a:off x="5259448" y="4365104"/>
            <a:ext cx="2223675" cy="360040"/>
          </a:xfrm>
          <a:prstGeom prst="borderCallout2">
            <a:avLst>
              <a:gd name="adj1" fmla="val 18750"/>
              <a:gd name="adj2" fmla="val -5976"/>
              <a:gd name="adj3" fmla="val 18750"/>
              <a:gd name="adj4" fmla="val -16667"/>
              <a:gd name="adj5" fmla="val -133877"/>
              <a:gd name="adj6" fmla="val -483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所屬的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GW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直線圖說文字 2 17"/>
          <p:cNvSpPr/>
          <p:nvPr/>
        </p:nvSpPr>
        <p:spPr>
          <a:xfrm>
            <a:off x="5268024" y="4765066"/>
            <a:ext cx="2223675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2627"/>
              <a:gd name="adj6" fmla="val -475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 deadline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465851" y="5036234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295637" y="5260803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batt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1295637" y="486916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uti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7963" y="332656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Task</a:t>
            </a:r>
            <a:r>
              <a:rPr lang="zh-TW" altLang="en-US" sz="3200" dirty="0" smtClean="0"/>
              <a:t> 結構</a:t>
            </a:r>
            <a:endParaRPr lang="zh-TW" altLang="en-US" sz="3200" dirty="0"/>
          </a:p>
        </p:txBody>
      </p:sp>
      <p:sp>
        <p:nvSpPr>
          <p:cNvPr id="22" name="直線圖說文字 2 21"/>
          <p:cNvSpPr/>
          <p:nvPr/>
        </p:nvSpPr>
        <p:spPr>
          <a:xfrm>
            <a:off x="5268024" y="5229201"/>
            <a:ext cx="3264416" cy="15841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0"/>
              <a:gd name="adj6" fmla="val -3324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GW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本地端的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timetick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因各個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GW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不同，所以在做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admission control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 deadline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時，需要考慮對方的時間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83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ADM</a:t>
            </a:r>
            <a:endParaRPr lang="zh-TW" altLang="en-US" sz="3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17342" y="1124744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每個</a:t>
            </a:r>
            <a:r>
              <a:rPr lang="en-US" altLang="zh-TW" dirty="0" smtClean="0"/>
              <a:t>GW</a:t>
            </a:r>
            <a:r>
              <a:rPr lang="zh-TW" altLang="en-US" dirty="0" smtClean="0"/>
              <a:t>都有一個獨立的</a:t>
            </a:r>
            <a:r>
              <a:rPr lang="en-US" altLang="zh-TW" dirty="0" smtClean="0"/>
              <a:t>thread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adm</a:t>
            </a:r>
            <a:r>
              <a:rPr lang="zh-TW" altLang="en-US" dirty="0" smtClean="0"/>
              <a:t>，</a:t>
            </a:r>
            <a:r>
              <a:rPr lang="zh-TW" altLang="en-US" dirty="0"/>
              <a:t>功能</a:t>
            </a:r>
            <a:r>
              <a:rPr lang="zh-TW" altLang="en-US" dirty="0" smtClean="0"/>
              <a:t>在</a:t>
            </a:r>
            <a:r>
              <a:rPr lang="en-US" altLang="zh-TW" dirty="0" smtClean="0"/>
              <a:t>ADM</a:t>
            </a:r>
            <a:r>
              <a:rPr lang="zh-TW" altLang="en-US" dirty="0" smtClean="0"/>
              <a:t>這個函式裡。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會一直不斷地做更新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首先會將自己的</a:t>
            </a:r>
            <a:r>
              <a:rPr lang="en-US" altLang="zh-TW" dirty="0"/>
              <a:t>task</a:t>
            </a:r>
            <a:r>
              <a:rPr lang="zh-TW" altLang="en-US" dirty="0"/>
              <a:t>狀態打包</a:t>
            </a:r>
            <a:r>
              <a:rPr lang="zh-TW" altLang="en-US" dirty="0" smtClean="0"/>
              <a:t>起來丟給雲端 </a:t>
            </a:r>
            <a:r>
              <a:rPr lang="en-US" altLang="zh-TW" dirty="0" smtClean="0">
                <a:sym typeface="Wingdings" panose="05000000000000000000" pitchFamily="2" charset="2"/>
              </a:rPr>
              <a:t> Task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接著雲端會回覆雲端的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狀態 </a:t>
            </a:r>
            <a:r>
              <a:rPr lang="en-US" altLang="zh-TW" dirty="0" smtClean="0">
                <a:sym typeface="Wingdings" panose="05000000000000000000" pitchFamily="2" charset="2"/>
              </a:rPr>
              <a:t> CC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接著會向雲端要求其他</a:t>
            </a:r>
            <a:r>
              <a:rPr lang="en-US" altLang="zh-TW" dirty="0"/>
              <a:t>GW</a:t>
            </a:r>
            <a:r>
              <a:rPr lang="zh-TW" altLang="en-US" dirty="0"/>
              <a:t>的</a:t>
            </a:r>
            <a:r>
              <a:rPr lang="zh-TW" altLang="en-US" dirty="0" smtClean="0"/>
              <a:t>資料，雲端收到要求會馬上回復 </a:t>
            </a:r>
            <a:r>
              <a:rPr lang="en-US" altLang="zh-TW" dirty="0" smtClean="0">
                <a:sym typeface="Wingdings" panose="05000000000000000000" pitchFamily="2" charset="2"/>
              </a:rPr>
              <a:t> GW2, GW3…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ym typeface="Wingdings" panose="05000000000000000000" pitchFamily="2" charset="2"/>
              </a:rPr>
              <a:t>目的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ym typeface="Wingdings" panose="05000000000000000000" pitchFamily="2" charset="2"/>
              </a:rPr>
              <a:t>減低</a:t>
            </a:r>
            <a:r>
              <a:rPr lang="en-US" altLang="zh-TW" dirty="0" smtClean="0">
                <a:sym typeface="Wingdings" panose="05000000000000000000" pitchFamily="2" charset="2"/>
              </a:rPr>
              <a:t>admission control</a:t>
            </a:r>
            <a:r>
              <a:rPr lang="zh-TW" altLang="en-US" dirty="0" smtClean="0">
                <a:sym typeface="Wingdings" panose="05000000000000000000" pitchFamily="2" charset="2"/>
              </a:rPr>
              <a:t>在實作上的</a:t>
            </a:r>
            <a:r>
              <a:rPr lang="en-US" altLang="zh-TW" dirty="0" smtClean="0">
                <a:sym typeface="Wingdings" panose="05000000000000000000" pitchFamily="2" charset="2"/>
              </a:rPr>
              <a:t>overhead</a:t>
            </a:r>
            <a:r>
              <a:rPr lang="zh-TW" altLang="en-US" dirty="0" smtClean="0">
                <a:sym typeface="Wingdings" panose="05000000000000000000" pitchFamily="2" charset="2"/>
              </a:rPr>
              <a:t>，因為如果在做</a:t>
            </a:r>
            <a:r>
              <a:rPr lang="en-US" altLang="zh-TW" dirty="0" smtClean="0">
                <a:sym typeface="Wingdings" panose="05000000000000000000" pitchFamily="2" charset="2"/>
              </a:rPr>
              <a:t>admission</a:t>
            </a:r>
            <a:r>
              <a:rPr lang="zh-TW" altLang="en-US" dirty="0" smtClean="0">
                <a:sym typeface="Wingdings" panose="05000000000000000000" pitchFamily="2" charset="2"/>
              </a:rPr>
              <a:t>時，才去要求對方的資訊，可能會因為等待對方回覆而</a:t>
            </a:r>
            <a:r>
              <a:rPr lang="en-US" altLang="zh-TW" dirty="0" smtClean="0">
                <a:sym typeface="Wingdings" panose="05000000000000000000" pitchFamily="2" charset="2"/>
              </a:rPr>
              <a:t>delay</a:t>
            </a:r>
            <a:r>
              <a:rPr lang="zh-TW" altLang="en-US" dirty="0" smtClean="0">
                <a:sym typeface="Wingdings" panose="05000000000000000000" pitchFamily="2" charset="2"/>
              </a:rPr>
              <a:t>造成</a:t>
            </a:r>
            <a:r>
              <a:rPr lang="en-US" altLang="zh-TW" dirty="0" smtClean="0">
                <a:sym typeface="Wingdings" panose="05000000000000000000" pitchFamily="2" charset="2"/>
              </a:rPr>
              <a:t>miss</a:t>
            </a:r>
            <a:r>
              <a:rPr lang="zh-TW" altLang="en-US" dirty="0" smtClean="0">
                <a:sym typeface="Wingdings" panose="05000000000000000000" pitchFamily="2" charset="2"/>
              </a:rPr>
              <a:t>，所以利用一個背景獨立運作的</a:t>
            </a:r>
            <a:r>
              <a:rPr lang="en-US" altLang="zh-TW" dirty="0" smtClean="0">
                <a:sym typeface="Wingdings" panose="05000000000000000000" pitchFamily="2" charset="2"/>
              </a:rPr>
              <a:t>ADM</a:t>
            </a:r>
            <a:r>
              <a:rPr lang="zh-TW" altLang="en-US" dirty="0" smtClean="0">
                <a:sym typeface="Wingdings" panose="05000000000000000000" pitchFamily="2" charset="2"/>
              </a:rPr>
              <a:t>來不斷更新目前系統上的狀態，這樣每個</a:t>
            </a:r>
            <a:r>
              <a:rPr lang="en-US" altLang="zh-TW" dirty="0" smtClean="0">
                <a:sym typeface="Wingdings" panose="05000000000000000000" pitchFamily="2" charset="2"/>
              </a:rPr>
              <a:t>GW</a:t>
            </a:r>
            <a:r>
              <a:rPr lang="zh-TW" altLang="en-US" dirty="0" smtClean="0">
                <a:sym typeface="Wingdings" panose="05000000000000000000" pitchFamily="2" charset="2"/>
              </a:rPr>
              <a:t>都知道每個人的</a:t>
            </a:r>
            <a:r>
              <a:rPr lang="en-US" altLang="zh-TW" dirty="0" smtClean="0">
                <a:sym typeface="Wingdings" panose="05000000000000000000" pitchFamily="2" charset="2"/>
              </a:rPr>
              <a:t>task</a:t>
            </a:r>
            <a:r>
              <a:rPr lang="zh-TW" altLang="en-US" dirty="0" smtClean="0">
                <a:sym typeface="Wingdings" panose="05000000000000000000" pitchFamily="2" charset="2"/>
              </a:rPr>
              <a:t>運行形況，在做</a:t>
            </a:r>
            <a:r>
              <a:rPr lang="en-US" altLang="zh-TW" dirty="0" smtClean="0">
                <a:sym typeface="Wingdings" panose="05000000000000000000" pitchFamily="2" charset="2"/>
              </a:rPr>
              <a:t>admission</a:t>
            </a:r>
            <a:r>
              <a:rPr lang="zh-TW" altLang="en-US" dirty="0" smtClean="0">
                <a:sym typeface="Wingdings" panose="05000000000000000000" pitchFamily="2" charset="2"/>
              </a:rPr>
              <a:t>時邊可直接從本地端收集到的資訊來判斷時間的限制，而不用再經由網路去要求對方提供資訊造成不可預期的傳輸</a:t>
            </a:r>
            <a:r>
              <a:rPr lang="en-US" altLang="zh-TW" dirty="0" smtClean="0">
                <a:sym typeface="Wingdings" panose="05000000000000000000" pitchFamily="2" charset="2"/>
              </a:rPr>
              <a:t>delay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194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實作設定</a:t>
            </a:r>
            <a:endParaRPr lang="zh-TW" altLang="en-US" sz="3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17342" y="1124744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 , </a:t>
            </a:r>
            <a:r>
              <a:rPr lang="en-US" altLang="zh-TW" dirty="0" err="1" smtClean="0"/>
              <a:t>uti</a:t>
            </a:r>
            <a:r>
              <a:rPr lang="en-US" altLang="zh-TW" dirty="0" smtClean="0"/>
              <a:t> =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只有</a:t>
            </a:r>
            <a:r>
              <a:rPr lang="en-US" altLang="zh-TW" dirty="0" smtClean="0"/>
              <a:t>GW3</a:t>
            </a:r>
            <a:r>
              <a:rPr lang="zh-TW" altLang="en-US" dirty="0" smtClean="0"/>
              <a:t> 是零負載 </a:t>
            </a:r>
            <a:r>
              <a:rPr lang="en-US" altLang="zh-TW" dirty="0" smtClean="0"/>
              <a:t>(</a:t>
            </a:r>
            <a:r>
              <a:rPr lang="zh-TW" altLang="en-US" dirty="0" smtClean="0"/>
              <a:t>空的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我們的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GWsx</a:t>
            </a:r>
            <a:r>
              <a:rPr lang="en-US" altLang="zh-TW" dirty="0" smtClean="0"/>
              <a:t>(OFLD).</a:t>
            </a:r>
            <a:r>
              <a:rPr lang="en-US" altLang="zh-TW" dirty="0" err="1" smtClean="0"/>
              <a:t>py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比較組 </a:t>
            </a:r>
            <a:r>
              <a:rPr lang="en-US" altLang="zh-TW" dirty="0" err="1" smtClean="0"/>
              <a:t>GWsx</a:t>
            </a:r>
            <a:r>
              <a:rPr lang="en-US" altLang="zh-TW" dirty="0" smtClean="0"/>
              <a:t>(Local).</a:t>
            </a:r>
            <a:r>
              <a:rPr lang="en-US" altLang="zh-TW" dirty="0" err="1"/>
              <a:t>py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GWsx</a:t>
            </a:r>
            <a:r>
              <a:rPr lang="en-US" altLang="zh-TW" dirty="0" smtClean="0"/>
              <a:t>(CC).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GWsx</a:t>
            </a:r>
            <a:r>
              <a:rPr lang="en-US" altLang="zh-TW" dirty="0" smtClean="0"/>
              <a:t>(Se).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因操作</a:t>
            </a:r>
            <a:r>
              <a:rPr lang="zh-TW" altLang="en-US" dirty="0" smtClean="0"/>
              <a:t>方便，所以把每個方法都獨立成一個檔，所以若有更動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，記得要將其他比較組都一併做更新。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110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量測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31" y="1988840"/>
            <a:ext cx="4937368" cy="3873656"/>
          </a:xfrm>
          <a:prstGeom prst="rect">
            <a:avLst/>
          </a:prstGeom>
        </p:spPr>
      </p:pic>
      <p:sp>
        <p:nvSpPr>
          <p:cNvPr id="5" name="直線圖說文字 2 4"/>
          <p:cNvSpPr/>
          <p:nvPr/>
        </p:nvSpPr>
        <p:spPr>
          <a:xfrm>
            <a:off x="5816275" y="1642435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數位電表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直線圖說文字 2 5"/>
          <p:cNvSpPr/>
          <p:nvPr/>
        </p:nvSpPr>
        <p:spPr>
          <a:xfrm>
            <a:off x="7238687" y="2492896"/>
            <a:ext cx="1619672" cy="856708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要裝廠商提供的軟體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直線圖說文字 2 6"/>
          <p:cNvSpPr/>
          <p:nvPr/>
        </p:nvSpPr>
        <p:spPr>
          <a:xfrm>
            <a:off x="7391087" y="3861048"/>
            <a:ext cx="1619672" cy="856708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紀錄的電流輸出成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直線圖說文字 2 7"/>
          <p:cNvSpPr/>
          <p:nvPr/>
        </p:nvSpPr>
        <p:spPr>
          <a:xfrm flipH="1">
            <a:off x="370155" y="3861048"/>
            <a:ext cx="1619672" cy="8567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295"/>
              <a:gd name="adj6" fmla="val -14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GW1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桌面上的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直線圖說文字 2 8"/>
          <p:cNvSpPr/>
          <p:nvPr/>
        </p:nvSpPr>
        <p:spPr>
          <a:xfrm flipH="1">
            <a:off x="251520" y="1804452"/>
            <a:ext cx="1619672" cy="16965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837"/>
              <a:gd name="adj6" fmla="val -650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樹梅派專用的變壓器供電，有將電源線分開成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條，電流槍夾在其中一條上量測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99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量測</a:t>
            </a:r>
            <a:endParaRPr lang="zh-TW" altLang="en-US" sz="32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2644" r="45683" b="10664"/>
          <a:stretch/>
        </p:blipFill>
        <p:spPr>
          <a:xfrm>
            <a:off x="4499992" y="4077072"/>
            <a:ext cx="3691209" cy="210792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4096766"/>
            <a:ext cx="3693925" cy="208823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26279"/>
            <a:ext cx="3691209" cy="208669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693925" cy="208823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95536" y="3284984"/>
            <a:ext cx="36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樹梅</a:t>
            </a:r>
            <a:r>
              <a:rPr lang="zh-TW" altLang="en-US" dirty="0" smtClean="0"/>
              <a:t>派</a:t>
            </a:r>
            <a:r>
              <a:rPr lang="en-US" altLang="zh-TW" dirty="0" smtClean="0"/>
              <a:t>x3</a:t>
            </a:r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497276" y="3284984"/>
            <a:ext cx="36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電表</a:t>
            </a:r>
            <a:r>
              <a:rPr lang="zh-TW" altLang="en-US" dirty="0" smtClean="0"/>
              <a:t>接上電流槍</a:t>
            </a:r>
            <a:endParaRPr lang="en-US" altLang="zh-TW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5536" y="6309320"/>
            <a:ext cx="36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將電源線夾</a:t>
            </a:r>
            <a:r>
              <a:rPr lang="zh-TW" altLang="en-US" dirty="0" smtClean="0"/>
              <a:t>起量測電流</a:t>
            </a:r>
            <a:endParaRPr lang="en-US" altLang="zh-TW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97275" y="6309320"/>
            <a:ext cx="36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PC</a:t>
            </a:r>
            <a:r>
              <a:rPr lang="zh-TW" altLang="en-US" dirty="0" smtClean="0"/>
              <a:t>端軟體可記錄並輸出即時電流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31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樹梅派</a:t>
            </a:r>
            <a:endParaRPr lang="zh-TW" altLang="en-US" sz="3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17342" y="112474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porting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將記憶</a:t>
            </a:r>
            <a:r>
              <a:rPr lang="zh-TW" altLang="en-US" dirty="0" smtClean="0"/>
              <a:t>卡</a:t>
            </a:r>
            <a:r>
              <a:rPr lang="en-US" altLang="zh-TW" dirty="0" smtClean="0"/>
              <a:t>format (</a:t>
            </a:r>
            <a:r>
              <a:rPr lang="zh-TW" altLang="en-US" dirty="0" smtClean="0"/>
              <a:t>可用 </a:t>
            </a:r>
            <a:r>
              <a:rPr lang="en-US" altLang="zh-TW" dirty="0" err="1" smtClean="0"/>
              <a:t>SDFormatter</a:t>
            </a:r>
            <a:r>
              <a:rPr lang="zh-TW" altLang="en-US" dirty="0" smtClean="0"/>
              <a:t> 這軟體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將</a:t>
            </a:r>
            <a:r>
              <a:rPr lang="en-US" altLang="zh-TW" dirty="0" smtClean="0"/>
              <a:t>OS</a:t>
            </a:r>
            <a:r>
              <a:rPr lang="zh-TW" altLang="en-US" dirty="0" smtClean="0"/>
              <a:t>映像檔燒錄至記憶卡中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Win32DiskImager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選擇映像檔路徑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選擇要燒錄的記憶卡位置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請確認清楚，避免將自己的隨身碟給搞掛了</a:t>
            </a:r>
            <a:r>
              <a:rPr lang="en-US" altLang="zh-TW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write</a:t>
            </a:r>
            <a:r>
              <a:rPr lang="zh-TW" altLang="en-US" dirty="0" smtClean="0"/>
              <a:t>進行燒錄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完成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將燒好的記憶</a:t>
            </a:r>
            <a:r>
              <a:rPr lang="zh-TW" altLang="en-US" dirty="0" smtClean="0"/>
              <a:t>卡插入樹梅派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樹梅</a:t>
            </a:r>
            <a:r>
              <a:rPr lang="zh-TW" altLang="en-US" dirty="0" smtClean="0"/>
              <a:t>派供電開機，他會自己把</a:t>
            </a:r>
            <a:r>
              <a:rPr lang="en-US" altLang="zh-TW" dirty="0" smtClean="0"/>
              <a:t>OS</a:t>
            </a:r>
            <a:r>
              <a:rPr lang="zh-TW" altLang="en-US" dirty="0" smtClean="0"/>
              <a:t>給裝進去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完成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環境設定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本身已具備</a:t>
            </a:r>
            <a:r>
              <a:rPr lang="en-US" altLang="zh-TW" dirty="0"/>
              <a:t>python</a:t>
            </a:r>
            <a:r>
              <a:rPr lang="zh-TW" altLang="en-US" dirty="0" smtClean="0"/>
              <a:t>環境所以不需要再裝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若要</a:t>
            </a:r>
            <a:r>
              <a:rPr lang="zh-TW" altLang="en-US" dirty="0" smtClean="0"/>
              <a:t>做</a:t>
            </a:r>
            <a:r>
              <a:rPr lang="en-US" altLang="zh-TW" dirty="0" smtClean="0"/>
              <a:t>BLE</a:t>
            </a:r>
            <a:r>
              <a:rPr lang="zh-TW" altLang="en-US" dirty="0" smtClean="0"/>
              <a:t>的功能，我的映像檔中已都建立好了，直接用即可，若要做</a:t>
            </a:r>
            <a:r>
              <a:rPr lang="en-US" altLang="zh-TW" dirty="0" smtClean="0"/>
              <a:t>BLE</a:t>
            </a:r>
            <a:r>
              <a:rPr lang="zh-TW" altLang="en-US" dirty="0" smtClean="0"/>
              <a:t>板子的控制並接上雲端</a:t>
            </a:r>
            <a:r>
              <a:rPr lang="en-US" altLang="zh-TW" dirty="0" smtClean="0"/>
              <a:t>(AWS)</a:t>
            </a:r>
            <a:r>
              <a:rPr lang="zh-TW" altLang="en-US" dirty="0" smtClean="0"/>
              <a:t> ，詳情可參考我的物聯網課程中的</a:t>
            </a:r>
            <a:r>
              <a:rPr lang="en-US" altLang="zh-TW" dirty="0" smtClean="0"/>
              <a:t>demo 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/home/bluepy/bluepy/blue_aws.py   (</a:t>
            </a:r>
            <a:r>
              <a:rPr lang="zh-TW" altLang="en-US" dirty="0" smtClean="0"/>
              <a:t>完整 </a:t>
            </a:r>
            <a:r>
              <a:rPr lang="en-US" altLang="zh-TW" dirty="0" smtClean="0"/>
              <a:t>BLE</a:t>
            </a:r>
            <a:r>
              <a:rPr lang="zh-TW" altLang="en-US" dirty="0" smtClean="0"/>
              <a:t>板子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樹梅派 </a:t>
            </a:r>
            <a:r>
              <a:rPr lang="en-US" altLang="zh-TW" dirty="0" smtClean="0">
                <a:sym typeface="Wingdings" panose="05000000000000000000" pitchFamily="2" charset="2"/>
              </a:rPr>
              <a:t> AWS</a:t>
            </a:r>
            <a:r>
              <a:rPr lang="en-US" altLang="zh-TW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/home/</a:t>
            </a:r>
            <a:r>
              <a:rPr lang="en-US" altLang="zh-TW" dirty="0" err="1" smtClean="0"/>
              <a:t>aws-iot</a:t>
            </a:r>
            <a:r>
              <a:rPr lang="en-US" altLang="zh-TW" dirty="0" smtClean="0"/>
              <a:t> (AWS </a:t>
            </a:r>
            <a:r>
              <a:rPr lang="en-US" altLang="zh-TW" dirty="0" err="1" smtClean="0"/>
              <a:t>mqtt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/ </a:t>
            </a:r>
            <a:r>
              <a:rPr lang="en-US" altLang="zh-TW" dirty="0" smtClean="0"/>
              <a:t>home/bluepy/bluepy/btle.py (BLE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API)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055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7" y="404664"/>
            <a:ext cx="8485109" cy="2376264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64535" y="3041525"/>
            <a:ext cx="7772400" cy="18996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rgbClr val="0958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ea typeface="微軟正黑體" panose="020B0604030504040204" pitchFamily="34" charset="-120"/>
              </a:rPr>
              <a:t>I</a:t>
            </a:r>
            <a:r>
              <a:rPr lang="en-US" altLang="zh-TW" cap="none" dirty="0" smtClean="0">
                <a:ea typeface="微軟正黑體" panose="020B0604030504040204" pitchFamily="34" charset="-120"/>
              </a:rPr>
              <a:t>nformation</a:t>
            </a:r>
            <a:r>
              <a:rPr lang="en-US" altLang="zh-TW" dirty="0" smtClean="0">
                <a:ea typeface="微軟正黑體" panose="020B0604030504040204" pitchFamily="34" charset="-120"/>
              </a:rPr>
              <a:t> S</a:t>
            </a:r>
            <a:r>
              <a:rPr lang="en-US" altLang="zh-TW" cap="none" dirty="0" smtClean="0">
                <a:ea typeface="微軟正黑體" panose="020B0604030504040204" pitchFamily="34" charset="-120"/>
              </a:rPr>
              <a:t>ecurity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cap="none" dirty="0" smtClean="0">
                <a:ea typeface="微軟正黑體" panose="020B0604030504040204" pitchFamily="34" charset="-120"/>
              </a:rPr>
              <a:t>and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R</a:t>
            </a:r>
            <a:r>
              <a:rPr lang="en-US" altLang="zh-TW" cap="none" dirty="0" smtClean="0">
                <a:ea typeface="微軟正黑體" panose="020B0604030504040204" pitchFamily="34" charset="-120"/>
              </a:rPr>
              <a:t>isk</a:t>
            </a:r>
            <a:r>
              <a:rPr lang="en-US" altLang="zh-TW" dirty="0" smtClean="0">
                <a:ea typeface="微軟正黑體" panose="020B0604030504040204" pitchFamily="34" charset="-120"/>
              </a:rPr>
              <a:t> M</a:t>
            </a:r>
            <a:r>
              <a:rPr lang="en-US" altLang="zh-TW" cap="none" dirty="0" smtClean="0">
                <a:ea typeface="微軟正黑體" panose="020B0604030504040204" pitchFamily="34" charset="-120"/>
              </a:rPr>
              <a:t>anagement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cap="none" dirty="0" smtClean="0">
                <a:ea typeface="微軟正黑體" panose="020B0604030504040204" pitchFamily="34" charset="-120"/>
              </a:rPr>
              <a:t>for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</a:t>
            </a:r>
            <a:r>
              <a:rPr lang="en-US" altLang="zh-TW" cap="none" dirty="0" err="1" smtClean="0">
                <a:ea typeface="微軟正黑體" panose="020B0604030504040204" pitchFamily="34" charset="-120"/>
              </a:rPr>
              <a:t>o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cap="none" dirty="0" smtClean="0">
                <a:ea typeface="微軟正黑體" panose="020B0604030504040204" pitchFamily="34" charset="-120"/>
              </a:rPr>
              <a:t>Applications</a:t>
            </a:r>
            <a:endParaRPr lang="en-US" altLang="zh-TW" cap="none" dirty="0">
              <a:ea typeface="微軟正黑體" panose="020B0604030504040204" pitchFamily="34" charset="-12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1350335" y="4221088"/>
            <a:ext cx="6400800" cy="216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0E8A9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dirty="0" smtClean="0"/>
              <a:t>Professor: </a:t>
            </a:r>
            <a:r>
              <a:rPr lang="en-US" altLang="zh-TW" sz="2800" dirty="0"/>
              <a:t>Shi-Cho </a:t>
            </a:r>
            <a:r>
              <a:rPr lang="en-US" altLang="zh-TW" sz="2800" dirty="0" smtClean="0"/>
              <a:t>Cha</a:t>
            </a:r>
          </a:p>
          <a:p>
            <a:pPr algn="ctr"/>
            <a:r>
              <a:rPr lang="en-US" altLang="zh-TW" sz="2800" dirty="0" smtClean="0"/>
              <a:t>Student: Yu-Lin Jiang 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2016.06.20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2627784" y="111547"/>
            <a:ext cx="3888432" cy="365125"/>
          </a:xfrm>
        </p:spPr>
        <p:txBody>
          <a:bodyPr/>
          <a:lstStyle/>
          <a:p>
            <a:r>
              <a:rPr lang="en-US" dirty="0" smtClean="0"/>
              <a:t>NTUST Electrical Engineering    Yu-Lin Jiang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138A-4AC3-4802-BBC0-F4FD9A255168}" type="slidenum">
              <a:rPr lang="en-US" smtClean="0"/>
              <a:t>9</a:t>
            </a:fld>
            <a:endParaRPr 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111547"/>
            <a:ext cx="2133600" cy="365125"/>
          </a:xfrm>
        </p:spPr>
        <p:txBody>
          <a:bodyPr/>
          <a:lstStyle/>
          <a:p>
            <a:fld id="{264086C9-76D7-4971-97CA-0B6D24FEAF93}" type="datetime1">
              <a:rPr lang="zh-TW" altLang="en-US" smtClean="0"/>
              <a:t>2017/2/9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1252</Words>
  <Application>Microsoft Office PowerPoint</Application>
  <PresentationFormat>如螢幕大小 (4:3)</PresentationFormat>
  <Paragraphs>276</Paragraphs>
  <Slides>24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 </vt:lpstr>
      <vt:lpstr>Healthcare Monitoring</vt:lpstr>
      <vt:lpstr>Architecture</vt:lpstr>
      <vt:lpstr>System Flow</vt:lpstr>
      <vt:lpstr>系統實作</vt:lpstr>
      <vt:lpstr>系統實作(續)</vt:lpstr>
      <vt:lpstr>系統實作(續)</vt:lpstr>
      <vt:lpstr>系統實作(續)</vt:lpstr>
      <vt:lpstr>系統實作(續)</vt:lpstr>
      <vt:lpstr>系統實作(續)</vt:lpstr>
      <vt:lpstr>系統實作(續)</vt:lpstr>
      <vt:lpstr>系統實作(續)</vt:lpstr>
      <vt:lpstr>系統實作(續)</vt:lpstr>
      <vt:lpstr>成果</vt:lpstr>
      <vt:lpstr>成果(續)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Jiang</dc:creator>
  <cp:lastModifiedBy>Jiang</cp:lastModifiedBy>
  <cp:revision>61</cp:revision>
  <dcterms:created xsi:type="dcterms:W3CDTF">2017-01-18T07:00:43Z</dcterms:created>
  <dcterms:modified xsi:type="dcterms:W3CDTF">2017-02-09T04:59:15Z</dcterms:modified>
</cp:coreProperties>
</file>