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032" y="-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2017/2/10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2017/2/10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2017/2/10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2017/2/10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2017/2/10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2017/2/10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2017/2/10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2017/2/10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2017/2/10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2017/2/10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2017/2/10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2017/2/10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187625" y="1700808"/>
            <a:ext cx="3096344" cy="40324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TW" dirty="0" smtClean="0"/>
              <a:t>GW1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1295637" y="2060848"/>
            <a:ext cx="2880320" cy="36004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task_q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1295637" y="4221088"/>
            <a:ext cx="2880320" cy="50405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Result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1295637" y="2492896"/>
            <a:ext cx="2880320" cy="3600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l</a:t>
            </a:r>
            <a:r>
              <a:rPr lang="en-US" altLang="zh-TW" dirty="0" err="1" smtClean="0"/>
              <a:t>ocal_q</a:t>
            </a:r>
            <a:endParaRPr lang="zh-TW" altLang="en-US" dirty="0"/>
          </a:p>
        </p:txBody>
      </p:sp>
      <p:sp>
        <p:nvSpPr>
          <p:cNvPr id="9" name="矩形 8"/>
          <p:cNvSpPr/>
          <p:nvPr/>
        </p:nvSpPr>
        <p:spPr>
          <a:xfrm>
            <a:off x="1295637" y="2924944"/>
            <a:ext cx="2880320" cy="3600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r</a:t>
            </a:r>
            <a:r>
              <a:rPr lang="en-US" altLang="zh-TW" dirty="0" err="1" smtClean="0"/>
              <a:t>emote_q</a:t>
            </a:r>
            <a:endParaRPr lang="zh-TW" altLang="en-US" dirty="0"/>
          </a:p>
        </p:txBody>
      </p:sp>
      <p:sp>
        <p:nvSpPr>
          <p:cNvPr id="10" name="矩形 9"/>
          <p:cNvSpPr/>
          <p:nvPr/>
        </p:nvSpPr>
        <p:spPr>
          <a:xfrm>
            <a:off x="1295637" y="3358845"/>
            <a:ext cx="2880320" cy="3600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cloud</a:t>
            </a:r>
            <a:endParaRPr lang="zh-TW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1295637" y="3789040"/>
            <a:ext cx="2880320" cy="3600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TBS</a:t>
            </a:r>
            <a:endParaRPr lang="zh-TW" altLang="en-US" dirty="0"/>
          </a:p>
        </p:txBody>
      </p:sp>
      <p:sp>
        <p:nvSpPr>
          <p:cNvPr id="12" name="直線圖說文字 2 11"/>
          <p:cNvSpPr/>
          <p:nvPr/>
        </p:nvSpPr>
        <p:spPr>
          <a:xfrm>
            <a:off x="5259451" y="1878329"/>
            <a:ext cx="2232248" cy="324036"/>
          </a:xfrm>
          <a:prstGeom prst="borderCallout2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存放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input task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3" name="直線圖說文字 2 12"/>
          <p:cNvSpPr/>
          <p:nvPr/>
        </p:nvSpPr>
        <p:spPr>
          <a:xfrm>
            <a:off x="5259451" y="2354765"/>
            <a:ext cx="2232248" cy="324036"/>
          </a:xfrm>
          <a:prstGeom prst="borderCallout2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Local queue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4" name="直線圖說文字 2 13"/>
          <p:cNvSpPr/>
          <p:nvPr/>
        </p:nvSpPr>
        <p:spPr>
          <a:xfrm>
            <a:off x="5261656" y="2780928"/>
            <a:ext cx="2232248" cy="324036"/>
          </a:xfrm>
          <a:prstGeom prst="borderCallout2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Remote queue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5" name="直線圖說文字 2 14"/>
          <p:cNvSpPr/>
          <p:nvPr/>
        </p:nvSpPr>
        <p:spPr>
          <a:xfrm>
            <a:off x="5259451" y="3214829"/>
            <a:ext cx="2232248" cy="324036"/>
          </a:xfrm>
          <a:prstGeom prst="borderCallout2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*Cloud queue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6" name="直線圖說文字 2 15"/>
          <p:cNvSpPr/>
          <p:nvPr/>
        </p:nvSpPr>
        <p:spPr>
          <a:xfrm>
            <a:off x="5270229" y="3645024"/>
            <a:ext cx="3694259" cy="576064"/>
          </a:xfrm>
          <a:prstGeom prst="borderCallout2">
            <a:avLst>
              <a:gd name="adj1" fmla="val 18750"/>
              <a:gd name="adj2" fmla="val -5976"/>
              <a:gd name="adj3" fmla="val 18750"/>
              <a:gd name="adj4" fmla="val -16667"/>
              <a:gd name="adj5" fmla="val 58078"/>
              <a:gd name="adj6" fmla="val -2828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Buffer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，存放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offload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回來或是別人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migration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給你的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8" name="直線圖說文字 2 17"/>
          <p:cNvSpPr/>
          <p:nvPr/>
        </p:nvSpPr>
        <p:spPr>
          <a:xfrm>
            <a:off x="5270229" y="4311098"/>
            <a:ext cx="2974180" cy="324036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74875"/>
              <a:gd name="adj6" fmla="val -34662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紀錄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meet ratio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&amp;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energy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0" name="圓角矩形 19"/>
          <p:cNvSpPr/>
          <p:nvPr/>
        </p:nvSpPr>
        <p:spPr>
          <a:xfrm>
            <a:off x="1299829" y="4869160"/>
            <a:ext cx="936104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curTask</a:t>
            </a:r>
            <a:endParaRPr lang="zh-TW" altLang="en-US" dirty="0"/>
          </a:p>
        </p:txBody>
      </p:sp>
      <p:sp>
        <p:nvSpPr>
          <p:cNvPr id="21" name="圓角矩形 20"/>
          <p:cNvSpPr/>
          <p:nvPr/>
        </p:nvSpPr>
        <p:spPr>
          <a:xfrm>
            <a:off x="1295637" y="5260803"/>
            <a:ext cx="1188132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c</a:t>
            </a:r>
            <a:r>
              <a:rPr lang="en-US" altLang="zh-TW" dirty="0" err="1" smtClean="0"/>
              <a:t>urrent_U</a:t>
            </a:r>
            <a:endParaRPr lang="zh-TW" altLang="en-US" dirty="0"/>
          </a:p>
        </p:txBody>
      </p:sp>
      <p:sp>
        <p:nvSpPr>
          <p:cNvPr id="23" name="圓角矩形 22"/>
          <p:cNvSpPr/>
          <p:nvPr/>
        </p:nvSpPr>
        <p:spPr>
          <a:xfrm>
            <a:off x="2235933" y="4869160"/>
            <a:ext cx="1935832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m</a:t>
            </a:r>
            <a:r>
              <a:rPr lang="en-US" altLang="zh-TW" dirty="0" err="1" smtClean="0"/>
              <a:t>igration_factor</a:t>
            </a:r>
            <a:endParaRPr lang="zh-TW" altLang="en-US" dirty="0"/>
          </a:p>
        </p:txBody>
      </p:sp>
      <p:sp>
        <p:nvSpPr>
          <p:cNvPr id="24" name="圓角矩形 23"/>
          <p:cNvSpPr/>
          <p:nvPr/>
        </p:nvSpPr>
        <p:spPr>
          <a:xfrm>
            <a:off x="2483769" y="5260803"/>
            <a:ext cx="792088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speed</a:t>
            </a:r>
            <a:endParaRPr lang="zh-TW" altLang="en-US" dirty="0"/>
          </a:p>
        </p:txBody>
      </p:sp>
      <p:sp>
        <p:nvSpPr>
          <p:cNvPr id="25" name="圓角矩形 24"/>
          <p:cNvSpPr/>
          <p:nvPr/>
        </p:nvSpPr>
        <p:spPr>
          <a:xfrm>
            <a:off x="3288987" y="5260803"/>
            <a:ext cx="882778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batt</a:t>
            </a:r>
            <a:endParaRPr lang="zh-TW" altLang="en-US" dirty="0"/>
          </a:p>
        </p:txBody>
      </p:sp>
      <p:sp>
        <p:nvSpPr>
          <p:cNvPr id="26" name="向右箭號 25"/>
          <p:cNvSpPr/>
          <p:nvPr/>
        </p:nvSpPr>
        <p:spPr>
          <a:xfrm>
            <a:off x="3487689" y="5631027"/>
            <a:ext cx="1368152" cy="576064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NextNode</a:t>
            </a:r>
            <a:endParaRPr lang="zh-TW" altLang="en-US" dirty="0"/>
          </a:p>
        </p:txBody>
      </p:sp>
      <p:sp>
        <p:nvSpPr>
          <p:cNvPr id="27" name="向右箭號 26"/>
          <p:cNvSpPr/>
          <p:nvPr/>
        </p:nvSpPr>
        <p:spPr>
          <a:xfrm flipH="1">
            <a:off x="683568" y="5631027"/>
            <a:ext cx="1368152" cy="576064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PreNode</a:t>
            </a:r>
            <a:endParaRPr lang="zh-TW" altLang="en-US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5270229" y="4797152"/>
            <a:ext cx="369425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Cloud queue</a:t>
            </a:r>
            <a:r>
              <a:rPr lang="zh-TW" altLang="en-US" dirty="0" smtClean="0"/>
              <a:t>的存在是因為將</a:t>
            </a:r>
            <a:r>
              <a:rPr lang="en-US" altLang="zh-TW" dirty="0" smtClean="0"/>
              <a:t>cloud</a:t>
            </a:r>
            <a:r>
              <a:rPr lang="zh-TW" altLang="en-US" dirty="0" smtClean="0"/>
              <a:t> </a:t>
            </a:r>
            <a:r>
              <a:rPr lang="en-US" altLang="zh-TW" dirty="0" smtClean="0"/>
              <a:t>server</a:t>
            </a:r>
            <a:r>
              <a:rPr lang="zh-TW" altLang="en-US" dirty="0" smtClean="0"/>
              <a:t>的</a:t>
            </a:r>
            <a:r>
              <a:rPr lang="en-US" altLang="zh-TW" dirty="0" smtClean="0"/>
              <a:t>queue</a:t>
            </a:r>
            <a:r>
              <a:rPr lang="zh-TW" altLang="en-US" dirty="0" smtClean="0"/>
              <a:t>寫在</a:t>
            </a:r>
            <a:r>
              <a:rPr lang="en-US" altLang="zh-TW" dirty="0" smtClean="0"/>
              <a:t>GW</a:t>
            </a:r>
            <a:r>
              <a:rPr lang="zh-TW" altLang="en-US" dirty="0" smtClean="0"/>
              <a:t>的結構內，對</a:t>
            </a:r>
            <a:r>
              <a:rPr lang="en-US" altLang="zh-TW" dirty="0" smtClean="0"/>
              <a:t>GW</a:t>
            </a:r>
            <a:r>
              <a:rPr lang="zh-TW" altLang="en-US" dirty="0" smtClean="0"/>
              <a:t>本身沒有影響，目前</a:t>
            </a:r>
            <a:r>
              <a:rPr lang="en-US" altLang="zh-TW" dirty="0" smtClean="0"/>
              <a:t>cloud queue</a:t>
            </a:r>
            <a:r>
              <a:rPr lang="zh-TW" altLang="en-US" dirty="0" smtClean="0"/>
              <a:t>只使用</a:t>
            </a:r>
            <a:r>
              <a:rPr lang="en-US" altLang="zh-TW" dirty="0" smtClean="0"/>
              <a:t>GW3</a:t>
            </a:r>
            <a:r>
              <a:rPr lang="zh-TW" altLang="en-US" dirty="0" smtClean="0"/>
              <a:t>的</a:t>
            </a:r>
            <a:r>
              <a:rPr lang="en-US" altLang="zh-TW" dirty="0" smtClean="0"/>
              <a:t>cloud</a:t>
            </a:r>
            <a:r>
              <a:rPr lang="zh-TW" altLang="en-US" dirty="0" smtClean="0"/>
              <a:t>，也可以將</a:t>
            </a:r>
            <a:r>
              <a:rPr lang="en-US" altLang="zh-TW" dirty="0" smtClean="0"/>
              <a:t>cloud</a:t>
            </a:r>
            <a:r>
              <a:rPr lang="zh-TW" altLang="en-US" dirty="0" smtClean="0"/>
              <a:t> </a:t>
            </a:r>
            <a:r>
              <a:rPr lang="en-US" altLang="zh-TW" dirty="0" smtClean="0"/>
              <a:t>queue</a:t>
            </a:r>
            <a:r>
              <a:rPr lang="zh-TW" altLang="en-US" dirty="0" smtClean="0"/>
              <a:t>獨立出來，只需將</a:t>
            </a:r>
            <a:r>
              <a:rPr lang="en-US" altLang="zh-TW" dirty="0" smtClean="0"/>
              <a:t>cloud server </a:t>
            </a:r>
            <a:r>
              <a:rPr lang="zh-TW" altLang="en-US" dirty="0" smtClean="0"/>
              <a:t>以及</a:t>
            </a:r>
            <a:r>
              <a:rPr lang="en-US" altLang="zh-TW" dirty="0" err="1" smtClean="0"/>
              <a:t>to_cloud</a:t>
            </a:r>
            <a:r>
              <a:rPr lang="zh-TW" altLang="en-US" dirty="0" smtClean="0"/>
              <a:t>的</a:t>
            </a:r>
            <a:r>
              <a:rPr lang="en-US" altLang="zh-TW" dirty="0" smtClean="0"/>
              <a:t>function</a:t>
            </a:r>
            <a:r>
              <a:rPr lang="zh-TW" altLang="en-US" dirty="0" smtClean="0"/>
              <a:t>裡的</a:t>
            </a:r>
            <a:r>
              <a:rPr lang="en-US" altLang="zh-TW" dirty="0" smtClean="0"/>
              <a:t>queue</a:t>
            </a:r>
            <a:r>
              <a:rPr lang="zh-TW" altLang="en-US" dirty="0" smtClean="0"/>
              <a:t>改寫即可</a:t>
            </a:r>
            <a:endParaRPr lang="zh-TW" altLang="en-US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527963" y="332656"/>
            <a:ext cx="21834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3200" dirty="0" smtClean="0"/>
              <a:t>GW</a:t>
            </a:r>
            <a:r>
              <a:rPr lang="zh-TW" altLang="en-US" sz="3200" dirty="0" smtClean="0"/>
              <a:t> 結構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269530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字方塊 28"/>
          <p:cNvSpPr txBox="1"/>
          <p:nvPr/>
        </p:nvSpPr>
        <p:spPr>
          <a:xfrm>
            <a:off x="527963" y="332656"/>
            <a:ext cx="31085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 smtClean="0"/>
              <a:t>模擬實驗類別</a:t>
            </a:r>
            <a:endParaRPr lang="zh-TW" altLang="en-US" sz="3200" dirty="0"/>
          </a:p>
        </p:txBody>
      </p:sp>
      <p:sp>
        <p:nvSpPr>
          <p:cNvPr id="37" name="文字方塊 36"/>
          <p:cNvSpPr txBox="1"/>
          <p:nvPr/>
        </p:nvSpPr>
        <p:spPr>
          <a:xfrm>
            <a:off x="317342" y="1124744"/>
            <a:ext cx="8568952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smtClean="0"/>
              <a:t>Default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 err="1" smtClean="0"/>
              <a:t>NodeNum</a:t>
            </a:r>
            <a:r>
              <a:rPr lang="en-US" altLang="zh-TW" dirty="0" smtClean="0"/>
              <a:t> = 3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 err="1" smtClean="0"/>
              <a:t>TaskNum</a:t>
            </a:r>
            <a:r>
              <a:rPr lang="en-US" altLang="zh-TW" dirty="0" smtClean="0"/>
              <a:t> = 3, 4, 5, 6, 8, 10</a:t>
            </a:r>
            <a:r>
              <a:rPr lang="zh-TW" altLang="en-US" dirty="0" smtClean="0"/>
              <a:t> </a:t>
            </a:r>
            <a:r>
              <a:rPr lang="en-US" altLang="zh-TW" dirty="0" smtClean="0"/>
              <a:t>(config.py</a:t>
            </a:r>
            <a:r>
              <a:rPr lang="zh-TW" altLang="en-US" dirty="0" smtClean="0"/>
              <a:t>中設定</a:t>
            </a:r>
            <a:r>
              <a:rPr lang="en-US" altLang="zh-TW" dirty="0" smtClean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 err="1" smtClean="0"/>
              <a:t>TatalUti</a:t>
            </a:r>
            <a:r>
              <a:rPr lang="en-US" altLang="zh-TW" dirty="0" smtClean="0"/>
              <a:t> = 0.5, 1.0, 1.5, 2.0</a:t>
            </a:r>
            <a:r>
              <a:rPr lang="zh-TW" altLang="en-US" dirty="0" smtClean="0"/>
              <a:t> </a:t>
            </a:r>
            <a:r>
              <a:rPr lang="en-US" altLang="zh-TW" dirty="0" smtClean="0"/>
              <a:t>(</a:t>
            </a:r>
            <a:r>
              <a:rPr lang="zh-TW" altLang="en-US" dirty="0" smtClean="0"/>
              <a:t>對應資料夾已寫好</a:t>
            </a:r>
            <a:r>
              <a:rPr lang="en-US" altLang="zh-TW" dirty="0" smtClean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 smtClean="0"/>
              <a:t>BW = 1.0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/>
              <a:t>m</a:t>
            </a:r>
            <a:r>
              <a:rPr lang="en-US" altLang="zh-TW" dirty="0" smtClean="0"/>
              <a:t> = 0.5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 smtClean="0"/>
              <a:t>Policy = Local, OFLD, Cloud, </a:t>
            </a:r>
            <a:r>
              <a:rPr lang="en-US" altLang="zh-TW" dirty="0" err="1" smtClean="0"/>
              <a:t>SeGW</a:t>
            </a:r>
            <a:r>
              <a:rPr lang="en-US" altLang="zh-TW" dirty="0" smtClean="0"/>
              <a:t> (</a:t>
            </a:r>
            <a:r>
              <a:rPr lang="zh-TW" altLang="en-US" dirty="0"/>
              <a:t>對應資料夾已寫好</a:t>
            </a:r>
            <a:r>
              <a:rPr lang="en-US" altLang="zh-TW" dirty="0" smtClean="0"/>
              <a:t>)</a:t>
            </a:r>
          </a:p>
          <a:p>
            <a:r>
              <a:rPr lang="en-US" altLang="zh-TW" dirty="0" smtClean="0"/>
              <a:t>=========================================================================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smtClean="0"/>
              <a:t>Default (</a:t>
            </a:r>
            <a:r>
              <a:rPr lang="zh-TW" altLang="en-US" dirty="0" smtClean="0"/>
              <a:t>依照</a:t>
            </a:r>
            <a:r>
              <a:rPr lang="en-US" altLang="zh-TW" dirty="0" smtClean="0"/>
              <a:t>default</a:t>
            </a:r>
            <a:r>
              <a:rPr lang="zh-TW" altLang="en-US" dirty="0" smtClean="0"/>
              <a:t>設定好編譯程執行檔，照著跑模擬步驟即可</a:t>
            </a:r>
            <a:r>
              <a:rPr lang="en-US" altLang="zh-TW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smtClean="0"/>
              <a:t>BW</a:t>
            </a:r>
            <a:r>
              <a:rPr lang="zh-TW" altLang="en-US" dirty="0" smtClean="0"/>
              <a:t>實驗</a:t>
            </a:r>
            <a:endParaRPr lang="en-US" altLang="zh-TW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 smtClean="0"/>
              <a:t>修改程式</a:t>
            </a:r>
            <a:r>
              <a:rPr lang="en-US" altLang="zh-TW" dirty="0" smtClean="0"/>
              <a:t>traffic</a:t>
            </a:r>
            <a:r>
              <a:rPr lang="zh-TW" altLang="en-US" dirty="0" smtClean="0"/>
              <a:t>參數</a:t>
            </a:r>
            <a:endParaRPr lang="en-US" altLang="zh-TW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 smtClean="0"/>
              <a:t>BW</a:t>
            </a:r>
            <a:r>
              <a:rPr lang="zh-TW" altLang="en-US" dirty="0" smtClean="0"/>
              <a:t> </a:t>
            </a:r>
            <a:r>
              <a:rPr lang="en-US" altLang="zh-TW" dirty="0" smtClean="0"/>
              <a:t>=</a:t>
            </a:r>
            <a:r>
              <a:rPr lang="zh-TW" altLang="en-US" dirty="0" smtClean="0"/>
              <a:t> </a:t>
            </a:r>
            <a:r>
              <a:rPr lang="en-US" altLang="zh-TW" dirty="0" smtClean="0"/>
              <a:t>1.0,  0.75, 0.5  (traffic = 1/1.0, 1/0.75, 1/0.5)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smtClean="0"/>
              <a:t>m</a:t>
            </a:r>
            <a:r>
              <a:rPr lang="zh-TW" altLang="en-US" dirty="0" smtClean="0"/>
              <a:t>實驗</a:t>
            </a:r>
            <a:endParaRPr lang="en-US" altLang="zh-TW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 smtClean="0"/>
              <a:t>修改程式</a:t>
            </a:r>
            <a:r>
              <a:rPr lang="en-US" altLang="zh-TW" dirty="0" smtClean="0"/>
              <a:t>m</a:t>
            </a:r>
            <a:r>
              <a:rPr lang="zh-TW" altLang="en-US" dirty="0" smtClean="0"/>
              <a:t>參數</a:t>
            </a:r>
            <a:endParaRPr lang="en-US" altLang="zh-TW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/>
              <a:t>m</a:t>
            </a:r>
            <a:r>
              <a:rPr lang="en-US" altLang="zh-TW" dirty="0" smtClean="0"/>
              <a:t> = 0.5, 0.2, 0.8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 smtClean="0"/>
              <a:t>跑</a:t>
            </a:r>
            <a:r>
              <a:rPr lang="en-US" altLang="zh-TW" dirty="0" smtClean="0"/>
              <a:t>Batt431</a:t>
            </a:r>
            <a:r>
              <a:rPr lang="zh-TW" altLang="en-US" dirty="0" smtClean="0"/>
              <a:t>時，</a:t>
            </a:r>
            <a:r>
              <a:rPr lang="zh-TW" altLang="en-US" dirty="0" smtClean="0"/>
              <a:t>將</a:t>
            </a:r>
            <a:r>
              <a:rPr lang="en-US" altLang="zh-TW" dirty="0" smtClean="0"/>
              <a:t>Batt431 </a:t>
            </a:r>
            <a:r>
              <a:rPr lang="en-US" altLang="zh-TW" dirty="0" smtClean="0"/>
              <a:t>flag</a:t>
            </a:r>
            <a:r>
              <a:rPr lang="zh-TW" altLang="en-US" dirty="0" smtClean="0"/>
              <a:t>打開</a:t>
            </a:r>
            <a:r>
              <a:rPr lang="zh-TW" altLang="en-US" dirty="0" smtClean="0"/>
              <a:t>，</a:t>
            </a:r>
            <a:r>
              <a:rPr lang="en-US" altLang="zh-TW" dirty="0" smtClean="0"/>
              <a:t>patch</a:t>
            </a:r>
            <a:r>
              <a:rPr lang="zh-TW" altLang="en-US" dirty="0" smtClean="0"/>
              <a:t>到需要跑的設定資料夾跑</a:t>
            </a:r>
            <a:r>
              <a:rPr lang="zh-TW" altLang="en-US" dirty="0" smtClean="0"/>
              <a:t>模擬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461941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字方塊 28"/>
          <p:cNvSpPr txBox="1"/>
          <p:nvPr/>
        </p:nvSpPr>
        <p:spPr>
          <a:xfrm>
            <a:off x="527963" y="332656"/>
            <a:ext cx="31085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 smtClean="0"/>
              <a:t>模擬參數設定</a:t>
            </a:r>
            <a:endParaRPr lang="zh-TW" altLang="en-US" sz="3200" dirty="0"/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945918"/>
            <a:ext cx="8543750" cy="36136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直線圖說文字 1 30"/>
          <p:cNvSpPr/>
          <p:nvPr/>
        </p:nvSpPr>
        <p:spPr>
          <a:xfrm>
            <a:off x="3923928" y="1628800"/>
            <a:ext cx="4353770" cy="328042"/>
          </a:xfrm>
          <a:prstGeom prst="borderCallout1">
            <a:avLst>
              <a:gd name="adj1" fmla="val 51934"/>
              <a:gd name="adj2" fmla="val -1932"/>
              <a:gd name="adj3" fmla="val 472773"/>
              <a:gd name="adj4" fmla="val -43268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GW</a:t>
            </a:r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數量</a:t>
            </a:r>
            <a:endParaRPr lang="zh-TW" altLang="en-US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2" name="直線圖說文字 1 31"/>
          <p:cNvSpPr/>
          <p:nvPr/>
        </p:nvSpPr>
        <p:spPr>
          <a:xfrm>
            <a:off x="3930449" y="2060848"/>
            <a:ext cx="4353770" cy="328042"/>
          </a:xfrm>
          <a:prstGeom prst="borderCallout1">
            <a:avLst>
              <a:gd name="adj1" fmla="val 51934"/>
              <a:gd name="adj2" fmla="val -1932"/>
              <a:gd name="adj3" fmla="val 411190"/>
              <a:gd name="adj4" fmla="val -43757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每個</a:t>
            </a:r>
            <a:r>
              <a:rPr lang="en-US" altLang="zh-TW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GW</a:t>
            </a:r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中的</a:t>
            </a:r>
            <a:r>
              <a:rPr lang="en-US" altLang="zh-TW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task</a:t>
            </a:r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數量</a:t>
            </a:r>
            <a:endParaRPr lang="zh-TW" altLang="en-US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3" name="直線圖說文字 1 32"/>
          <p:cNvSpPr/>
          <p:nvPr/>
        </p:nvSpPr>
        <p:spPr>
          <a:xfrm>
            <a:off x="3927665" y="2588732"/>
            <a:ext cx="4353770" cy="328042"/>
          </a:xfrm>
          <a:prstGeom prst="borderCallout1">
            <a:avLst>
              <a:gd name="adj1" fmla="val 51934"/>
              <a:gd name="adj2" fmla="val -1932"/>
              <a:gd name="adj3" fmla="val 333401"/>
              <a:gd name="adj4" fmla="val -35209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每個</a:t>
            </a:r>
            <a:r>
              <a:rPr lang="en-US" altLang="zh-TW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GW</a:t>
            </a:r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en-US" altLang="zh-TW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workload</a:t>
            </a:r>
            <a:endParaRPr lang="zh-TW" altLang="en-US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4" name="直線圖說文字 1 33"/>
          <p:cNvSpPr/>
          <p:nvPr/>
        </p:nvSpPr>
        <p:spPr>
          <a:xfrm>
            <a:off x="3923928" y="3068960"/>
            <a:ext cx="4353770" cy="328042"/>
          </a:xfrm>
          <a:prstGeom prst="borderCallout1">
            <a:avLst>
              <a:gd name="adj1" fmla="val 51934"/>
              <a:gd name="adj2" fmla="val -1932"/>
              <a:gd name="adj3" fmla="val 249129"/>
              <a:gd name="adj4" fmla="val -31057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單一</a:t>
            </a:r>
            <a:r>
              <a:rPr lang="en-US" altLang="zh-TW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task</a:t>
            </a:r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的最小利用率</a:t>
            </a:r>
            <a:endParaRPr lang="zh-TW" altLang="en-US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5" name="直線圖說文字 1 34"/>
          <p:cNvSpPr/>
          <p:nvPr/>
        </p:nvSpPr>
        <p:spPr>
          <a:xfrm>
            <a:off x="3923928" y="3549402"/>
            <a:ext cx="4353770" cy="599678"/>
          </a:xfrm>
          <a:prstGeom prst="borderCallout1">
            <a:avLst>
              <a:gd name="adj1" fmla="val 51934"/>
              <a:gd name="adj2" fmla="val -1932"/>
              <a:gd name="adj3" fmla="val 94794"/>
              <a:gd name="adj4" fmla="val -47419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每個</a:t>
            </a:r>
            <a:r>
              <a:rPr lang="en-US" altLang="zh-TW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GW</a:t>
            </a:r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en-US" altLang="zh-TW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 (</a:t>
            </a:r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預設就是</a:t>
            </a:r>
            <a:r>
              <a:rPr lang="en-US" altLang="zh-TW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0.5</a:t>
            </a:r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，若要跑</a:t>
            </a:r>
            <a:r>
              <a:rPr lang="en-US" altLang="zh-TW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</a:t>
            </a:r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的實驗，這邊改完後編譯成新的執行檔即可，記得之前的實驗結果要先存起來，因為輸出結果的檔名相同會被覆蓋掉</a:t>
            </a:r>
            <a:r>
              <a:rPr lang="en-US" altLang="zh-TW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6" name="直線圖說文字 1 35"/>
          <p:cNvSpPr/>
          <p:nvPr/>
        </p:nvSpPr>
        <p:spPr>
          <a:xfrm>
            <a:off x="3923928" y="4231546"/>
            <a:ext cx="4353770" cy="637614"/>
          </a:xfrm>
          <a:prstGeom prst="borderCallout1">
            <a:avLst>
              <a:gd name="adj1" fmla="val 51934"/>
              <a:gd name="adj2" fmla="val -1932"/>
              <a:gd name="adj3" fmla="val 38450"/>
              <a:gd name="adj4" fmla="val -14206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Normalized BW</a:t>
            </a:r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由於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traffic</a:t>
            </a:r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</a:t>
            </a:r>
            <a:r>
              <a:rPr lang="en-US" altLang="zh-TW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BW</a:t>
            </a:r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的倒數，所以要做</a:t>
            </a:r>
            <a:r>
              <a:rPr lang="en-US" altLang="zh-TW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BW</a:t>
            </a:r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實驗只要修改成 </a:t>
            </a:r>
            <a:r>
              <a:rPr lang="en-US" altLang="zh-TW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1/(</a:t>
            </a:r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要跑的</a:t>
            </a:r>
            <a:r>
              <a:rPr lang="en-US" altLang="zh-TW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BW)</a:t>
            </a:r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即可，一樣記得先前的結果要存起來避免被新的實驗覆蓋</a:t>
            </a:r>
            <a:endParaRPr lang="zh-TW" altLang="en-US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7" name="文字方塊 36"/>
          <p:cNvSpPr txBox="1"/>
          <p:nvPr/>
        </p:nvSpPr>
        <p:spPr>
          <a:xfrm>
            <a:off x="370334" y="5085184"/>
            <a:ext cx="85689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跑新的設定時，這邊設定改完，編譯成新的執行檔，然後按照跑模擬的步驟</a:t>
            </a:r>
            <a:r>
              <a:rPr lang="en-US" altLang="zh-TW" dirty="0" smtClean="0"/>
              <a:t>patch &gt; </a:t>
            </a:r>
            <a:r>
              <a:rPr lang="en-US" altLang="zh-TW" dirty="0" err="1" smtClean="0"/>
              <a:t>config</a:t>
            </a:r>
            <a:r>
              <a:rPr lang="en-US" altLang="zh-TW" dirty="0" smtClean="0"/>
              <a:t> &gt; run</a:t>
            </a:r>
            <a:r>
              <a:rPr lang="zh-TW" altLang="en-US" dirty="0" smtClean="0"/>
              <a:t>，記得先前的模擬結果要存起來</a:t>
            </a:r>
            <a:r>
              <a:rPr lang="en-US" altLang="zh-TW" dirty="0" smtClean="0"/>
              <a:t>(</a:t>
            </a:r>
            <a:r>
              <a:rPr lang="zh-TW" altLang="en-US" dirty="0" smtClean="0"/>
              <a:t>例如</a:t>
            </a:r>
            <a:r>
              <a:rPr lang="en-US" altLang="zh-TW" dirty="0" smtClean="0"/>
              <a:t>:</a:t>
            </a:r>
            <a:r>
              <a:rPr lang="zh-TW" altLang="en-US" dirty="0" smtClean="0"/>
              <a:t> 跑</a:t>
            </a:r>
            <a:r>
              <a:rPr lang="en-US" altLang="zh-TW" dirty="0" smtClean="0"/>
              <a:t>m=0.5, 0.2, 0.8</a:t>
            </a:r>
            <a:r>
              <a:rPr lang="zh-TW" altLang="en-US" dirty="0" smtClean="0"/>
              <a:t>三組實驗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，若不需要跑完所有</a:t>
            </a:r>
            <a:r>
              <a:rPr lang="en-US" altLang="zh-TW" dirty="0" smtClean="0"/>
              <a:t>task</a:t>
            </a:r>
            <a:r>
              <a:rPr lang="zh-TW" altLang="en-US" dirty="0" smtClean="0"/>
              <a:t>數量時，只需用</a:t>
            </a:r>
            <a:r>
              <a:rPr lang="en-US" altLang="zh-TW" dirty="0" err="1" smtClean="0"/>
              <a:t>config</a:t>
            </a:r>
            <a:r>
              <a:rPr lang="zh-TW" altLang="en-US" dirty="0" smtClean="0"/>
              <a:t>設定你要的</a:t>
            </a:r>
            <a:r>
              <a:rPr lang="en-US" altLang="zh-TW" dirty="0" smtClean="0"/>
              <a:t>task</a:t>
            </a:r>
            <a:r>
              <a:rPr lang="zh-TW" altLang="en-US" dirty="0" smtClean="0"/>
              <a:t>數量，然後直接進去相對應的資料夾個別</a:t>
            </a:r>
            <a:r>
              <a:rPr lang="en-US" altLang="zh-TW" dirty="0" smtClean="0"/>
              <a:t>run</a:t>
            </a:r>
            <a:r>
              <a:rPr lang="zh-TW" altLang="en-US" dirty="0" smtClean="0"/>
              <a:t>，再個別檢視結果即可。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18272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755577" y="2194338"/>
            <a:ext cx="978559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Input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755576" y="3274458"/>
            <a:ext cx="978559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OFLD</a:t>
            </a:r>
            <a:endParaRPr lang="zh-TW" altLang="en-US" dirty="0"/>
          </a:p>
        </p:txBody>
      </p:sp>
      <p:sp>
        <p:nvSpPr>
          <p:cNvPr id="6" name="圓角矩形 5"/>
          <p:cNvSpPr/>
          <p:nvPr/>
        </p:nvSpPr>
        <p:spPr>
          <a:xfrm>
            <a:off x="2745545" y="2194338"/>
            <a:ext cx="978559" cy="50405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Cloud</a:t>
            </a:r>
            <a:endParaRPr lang="zh-TW" altLang="en-US" dirty="0"/>
          </a:p>
        </p:txBody>
      </p:sp>
      <p:sp>
        <p:nvSpPr>
          <p:cNvPr id="7" name="圓角矩形 6"/>
          <p:cNvSpPr/>
          <p:nvPr/>
        </p:nvSpPr>
        <p:spPr>
          <a:xfrm>
            <a:off x="2745544" y="3274458"/>
            <a:ext cx="978559" cy="50405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Fog</a:t>
            </a:r>
            <a:endParaRPr lang="zh-TW" altLang="en-US" dirty="0"/>
          </a:p>
        </p:txBody>
      </p:sp>
      <p:sp>
        <p:nvSpPr>
          <p:cNvPr id="8" name="圓角矩形 7"/>
          <p:cNvSpPr/>
          <p:nvPr/>
        </p:nvSpPr>
        <p:spPr>
          <a:xfrm>
            <a:off x="2767838" y="4262714"/>
            <a:ext cx="978559" cy="50405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Local</a:t>
            </a:r>
          </a:p>
        </p:txBody>
      </p:sp>
      <p:sp>
        <p:nvSpPr>
          <p:cNvPr id="12" name="菱形 11"/>
          <p:cNvSpPr/>
          <p:nvPr/>
        </p:nvSpPr>
        <p:spPr>
          <a:xfrm>
            <a:off x="4058999" y="2194338"/>
            <a:ext cx="1296144" cy="504056"/>
          </a:xfrm>
          <a:prstGeom prst="diamond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ADM</a:t>
            </a:r>
            <a:endParaRPr lang="zh-TW" altLang="en-US" sz="1600" dirty="0"/>
          </a:p>
        </p:txBody>
      </p:sp>
      <p:sp>
        <p:nvSpPr>
          <p:cNvPr id="13" name="菱形 12"/>
          <p:cNvSpPr/>
          <p:nvPr/>
        </p:nvSpPr>
        <p:spPr>
          <a:xfrm>
            <a:off x="4058999" y="3202450"/>
            <a:ext cx="1296144" cy="648072"/>
          </a:xfrm>
          <a:prstGeom prst="diamond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FMWADM</a:t>
            </a:r>
            <a:endParaRPr lang="zh-TW" altLang="en-US" sz="1600" dirty="0"/>
          </a:p>
        </p:txBody>
      </p:sp>
      <p:sp>
        <p:nvSpPr>
          <p:cNvPr id="14" name="菱形 13"/>
          <p:cNvSpPr/>
          <p:nvPr/>
        </p:nvSpPr>
        <p:spPr>
          <a:xfrm>
            <a:off x="4058999" y="4278149"/>
            <a:ext cx="1296144" cy="504056"/>
          </a:xfrm>
          <a:prstGeom prst="diamond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ADM</a:t>
            </a:r>
            <a:endParaRPr lang="zh-TW" altLang="en-US" sz="1600" dirty="0"/>
          </a:p>
        </p:txBody>
      </p:sp>
      <p:cxnSp>
        <p:nvCxnSpPr>
          <p:cNvPr id="16" name="肘形接點 15"/>
          <p:cNvCxnSpPr>
            <a:stCxn id="5" idx="3"/>
            <a:endCxn id="6" idx="1"/>
          </p:cNvCxnSpPr>
          <p:nvPr/>
        </p:nvCxnSpPr>
        <p:spPr>
          <a:xfrm flipV="1">
            <a:off x="1734135" y="2446366"/>
            <a:ext cx="1011410" cy="1080120"/>
          </a:xfrm>
          <a:prstGeom prst="bentConnector3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肘形接點 17"/>
          <p:cNvCxnSpPr>
            <a:stCxn id="5" idx="3"/>
            <a:endCxn id="7" idx="1"/>
          </p:cNvCxnSpPr>
          <p:nvPr/>
        </p:nvCxnSpPr>
        <p:spPr>
          <a:xfrm>
            <a:off x="1734135" y="3526486"/>
            <a:ext cx="1011409" cy="12700"/>
          </a:xfrm>
          <a:prstGeom prst="bentConnector3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肘形接點 19"/>
          <p:cNvCxnSpPr>
            <a:stCxn id="5" idx="3"/>
            <a:endCxn id="8" idx="1"/>
          </p:cNvCxnSpPr>
          <p:nvPr/>
        </p:nvCxnSpPr>
        <p:spPr>
          <a:xfrm>
            <a:off x="1734135" y="3526486"/>
            <a:ext cx="1033703" cy="988256"/>
          </a:xfrm>
          <a:prstGeom prst="bentConnector3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肘形接點 21"/>
          <p:cNvCxnSpPr>
            <a:stCxn id="6" idx="3"/>
            <a:endCxn id="12" idx="1"/>
          </p:cNvCxnSpPr>
          <p:nvPr/>
        </p:nvCxnSpPr>
        <p:spPr>
          <a:xfrm>
            <a:off x="3724104" y="2446366"/>
            <a:ext cx="334895" cy="12700"/>
          </a:xfrm>
          <a:prstGeom prst="bentConnector3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肘形接點 23"/>
          <p:cNvCxnSpPr>
            <a:stCxn id="7" idx="3"/>
            <a:endCxn id="13" idx="1"/>
          </p:cNvCxnSpPr>
          <p:nvPr/>
        </p:nvCxnSpPr>
        <p:spPr>
          <a:xfrm>
            <a:off x="3724103" y="3526486"/>
            <a:ext cx="334896" cy="12700"/>
          </a:xfrm>
          <a:prstGeom prst="bentConnector3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肘形接點 25"/>
          <p:cNvCxnSpPr>
            <a:stCxn id="8" idx="3"/>
            <a:endCxn id="14" idx="1"/>
          </p:cNvCxnSpPr>
          <p:nvPr/>
        </p:nvCxnSpPr>
        <p:spPr>
          <a:xfrm>
            <a:off x="3746397" y="4514742"/>
            <a:ext cx="312602" cy="15435"/>
          </a:xfrm>
          <a:prstGeom prst="bentConnector3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肘形接點 30"/>
          <p:cNvCxnSpPr>
            <a:stCxn id="4" idx="2"/>
            <a:endCxn id="5" idx="0"/>
          </p:cNvCxnSpPr>
          <p:nvPr/>
        </p:nvCxnSpPr>
        <p:spPr>
          <a:xfrm rot="5400000">
            <a:off x="956825" y="2986426"/>
            <a:ext cx="576064" cy="1"/>
          </a:xfrm>
          <a:prstGeom prst="bentConnector3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直線單箭頭接點 60"/>
          <p:cNvCxnSpPr>
            <a:stCxn id="12" idx="2"/>
            <a:endCxn id="13" idx="0"/>
          </p:cNvCxnSpPr>
          <p:nvPr/>
        </p:nvCxnSpPr>
        <p:spPr>
          <a:xfrm>
            <a:off x="4707071" y="2698394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直線單箭頭接點 61"/>
          <p:cNvCxnSpPr>
            <a:stCxn id="13" idx="2"/>
            <a:endCxn id="14" idx="0"/>
          </p:cNvCxnSpPr>
          <p:nvPr/>
        </p:nvCxnSpPr>
        <p:spPr>
          <a:xfrm>
            <a:off x="4707071" y="3850522"/>
            <a:ext cx="0" cy="42762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9" name="直線單箭頭接點 88"/>
          <p:cNvCxnSpPr>
            <a:stCxn id="14" idx="2"/>
            <a:endCxn id="90" idx="0"/>
          </p:cNvCxnSpPr>
          <p:nvPr/>
        </p:nvCxnSpPr>
        <p:spPr>
          <a:xfrm>
            <a:off x="4707071" y="4782205"/>
            <a:ext cx="0" cy="51900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0" name="圓角矩形 89"/>
          <p:cNvSpPr/>
          <p:nvPr/>
        </p:nvSpPr>
        <p:spPr>
          <a:xfrm>
            <a:off x="4217791" y="5301208"/>
            <a:ext cx="978559" cy="50405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Miss</a:t>
            </a:r>
            <a:endParaRPr lang="zh-TW" altLang="en-US" dirty="0"/>
          </a:p>
        </p:txBody>
      </p:sp>
      <p:sp>
        <p:nvSpPr>
          <p:cNvPr id="97" name="菱形 96"/>
          <p:cNvSpPr/>
          <p:nvPr/>
        </p:nvSpPr>
        <p:spPr>
          <a:xfrm>
            <a:off x="5652121" y="3202450"/>
            <a:ext cx="1512168" cy="648072"/>
          </a:xfrm>
          <a:prstGeom prst="diamond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FINISH</a:t>
            </a:r>
            <a:endParaRPr lang="zh-TW" altLang="en-US" sz="1600" dirty="0"/>
          </a:p>
        </p:txBody>
      </p:sp>
      <p:sp>
        <p:nvSpPr>
          <p:cNvPr id="98" name="圓角矩形 97"/>
          <p:cNvSpPr/>
          <p:nvPr/>
        </p:nvSpPr>
        <p:spPr>
          <a:xfrm>
            <a:off x="7596337" y="3274458"/>
            <a:ext cx="978559" cy="50405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Meet</a:t>
            </a:r>
            <a:endParaRPr lang="zh-TW" altLang="en-US" dirty="0"/>
          </a:p>
        </p:txBody>
      </p:sp>
      <p:cxnSp>
        <p:nvCxnSpPr>
          <p:cNvPr id="99" name="直線單箭頭接點 98"/>
          <p:cNvCxnSpPr>
            <a:stCxn id="13" idx="3"/>
            <a:endCxn id="97" idx="1"/>
          </p:cNvCxnSpPr>
          <p:nvPr/>
        </p:nvCxnSpPr>
        <p:spPr>
          <a:xfrm>
            <a:off x="5355143" y="3526486"/>
            <a:ext cx="296978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3" name="直線單箭頭接點 102"/>
          <p:cNvCxnSpPr>
            <a:stCxn id="97" idx="3"/>
            <a:endCxn id="98" idx="1"/>
          </p:cNvCxnSpPr>
          <p:nvPr/>
        </p:nvCxnSpPr>
        <p:spPr>
          <a:xfrm>
            <a:off x="7164289" y="3526486"/>
            <a:ext cx="432048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7" name="肘形接點 106"/>
          <p:cNvCxnSpPr>
            <a:stCxn id="97" idx="2"/>
            <a:endCxn id="90" idx="3"/>
          </p:cNvCxnSpPr>
          <p:nvPr/>
        </p:nvCxnSpPr>
        <p:spPr>
          <a:xfrm rot="5400000">
            <a:off x="4950921" y="4095952"/>
            <a:ext cx="1702714" cy="1211855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0" name="文字方塊 109"/>
          <p:cNvSpPr txBox="1"/>
          <p:nvPr/>
        </p:nvSpPr>
        <p:spPr>
          <a:xfrm>
            <a:off x="527963" y="332656"/>
            <a:ext cx="22014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3200" dirty="0" smtClean="0"/>
              <a:t>Task Path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1340110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733</TotalTime>
  <Words>442</Words>
  <Application>Microsoft Office PowerPoint</Application>
  <PresentationFormat>如螢幕大小 (4:3)</PresentationFormat>
  <Paragraphs>62</Paragraphs>
  <Slides>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5" baseType="lpstr">
      <vt:lpstr>Office 佈景主題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Jiang</dc:creator>
  <cp:lastModifiedBy>Jiang</cp:lastModifiedBy>
  <cp:revision>35</cp:revision>
  <dcterms:created xsi:type="dcterms:W3CDTF">2017-01-18T07:00:43Z</dcterms:created>
  <dcterms:modified xsi:type="dcterms:W3CDTF">2017-02-10T04:13:46Z</dcterms:modified>
</cp:coreProperties>
</file>