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 varScale="1">
        <p:scale>
          <a:sx n="95" d="100"/>
          <a:sy n="9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6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F96E-CD27-5145-91B0-89EEC65EBFD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3280-4798-6247-8243-1F5D6ED9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Traffic, Collisions and Weather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 </a:t>
            </a:r>
            <a:r>
              <a:rPr lang="en-US" i="1" dirty="0" smtClean="0"/>
              <a:t>Sri Raghu </a:t>
            </a:r>
            <a:r>
              <a:rPr lang="en-US" i="1" dirty="0" err="1" smtClean="0"/>
              <a:t>Malireddi</a:t>
            </a:r>
            <a:r>
              <a:rPr lang="en-US" dirty="0" smtClean="0"/>
              <a:t>, </a:t>
            </a:r>
            <a:r>
              <a:rPr lang="en-US" i="1" dirty="0" smtClean="0"/>
              <a:t>Mohan </a:t>
            </a:r>
            <a:r>
              <a:rPr lang="en-US" i="1" dirty="0" err="1" smtClean="0"/>
              <a:t>Noolu</a:t>
            </a:r>
            <a:endParaRPr lang="en-US" i="1" dirty="0" smtClean="0"/>
          </a:p>
          <a:p>
            <a:r>
              <a:rPr lang="en-US" dirty="0" smtClean="0"/>
              <a:t>University of Victoria</a:t>
            </a:r>
          </a:p>
          <a:p>
            <a:r>
              <a:rPr lang="en-US" b="1" dirty="0" smtClean="0"/>
              <a:t>TELUS/IEEE SMART CITIES DATATHON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5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 Accidents/Collisions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‘Crime and Collisions’ dataset</a:t>
            </a:r>
          </a:p>
          <a:p>
            <a:r>
              <a:rPr lang="en-US" dirty="0" smtClean="0"/>
              <a:t>Did extensive data mining to refine the initial dataset.</a:t>
            </a:r>
          </a:p>
          <a:p>
            <a:r>
              <a:rPr lang="en-US" dirty="0" smtClean="0"/>
              <a:t>Used the ‘Google </a:t>
            </a:r>
            <a:r>
              <a:rPr lang="en-US" dirty="0" err="1" smtClean="0"/>
              <a:t>GeoCode</a:t>
            </a:r>
            <a:r>
              <a:rPr lang="en-US" dirty="0" smtClean="0"/>
              <a:t> URL’ to get the locations’ coordinate details.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Can use only 2500 requests/day</a:t>
            </a:r>
          </a:p>
          <a:p>
            <a:pPr lvl="2"/>
            <a:r>
              <a:rPr lang="en-US" dirty="0" smtClean="0"/>
              <a:t>50 requests/second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2270"/>
            <a:ext cx="9938521" cy="45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95" y="1336259"/>
            <a:ext cx="4419599" cy="4419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967663"/>
            <a:ext cx="508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Sri Raghu </a:t>
            </a:r>
            <a:r>
              <a:rPr lang="en-US" dirty="0" err="1" smtClean="0"/>
              <a:t>Malireddi</a:t>
            </a:r>
            <a:endParaRPr lang="en-US" dirty="0" smtClean="0"/>
          </a:p>
          <a:p>
            <a:r>
              <a:rPr lang="en-US" dirty="0" smtClean="0"/>
              <a:t>Research Areas: Machine Learning, Computer 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16" y="1316128"/>
            <a:ext cx="4351338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16" y="1316128"/>
            <a:ext cx="4347665" cy="4347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5495" y="5967662"/>
            <a:ext cx="419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Mohan </a:t>
            </a:r>
            <a:r>
              <a:rPr lang="en-US" dirty="0" err="1" smtClean="0"/>
              <a:t>Noolu</a:t>
            </a:r>
            <a:endParaRPr lang="en-US" dirty="0" smtClean="0"/>
          </a:p>
          <a:p>
            <a:r>
              <a:rPr lang="en-US" dirty="0" smtClean="0"/>
              <a:t>Research Areas: Data Analysis,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Open, transparent and accessible government.</a:t>
            </a:r>
          </a:p>
          <a:p>
            <a:r>
              <a:rPr lang="en-US" dirty="0" smtClean="0"/>
              <a:t>Focus on Socio-economic development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6553" y="4974221"/>
            <a:ext cx="3002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https://</a:t>
            </a:r>
            <a:r>
              <a:rPr lang="en-US" sz="1100" dirty="0" err="1" smtClean="0"/>
              <a:t>surrey.ca</a:t>
            </a:r>
            <a:r>
              <a:rPr lang="en-US" sz="1100" dirty="0" smtClean="0"/>
              <a:t>/images/cos-master/</a:t>
            </a:r>
            <a:r>
              <a:rPr lang="en-US" sz="1100" dirty="0" err="1" smtClean="0"/>
              <a:t>ui</a:t>
            </a:r>
            <a:r>
              <a:rPr lang="en-US" sz="1100" dirty="0" smtClean="0"/>
              <a:t>/</a:t>
            </a:r>
            <a:r>
              <a:rPr lang="en-US" sz="1100" dirty="0" err="1" smtClean="0"/>
              <a:t>logo.png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98" y="3023184"/>
            <a:ext cx="49911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1028174" y="576667"/>
            <a:ext cx="10144405" cy="5469641"/>
          </a:xfrm>
          <a:custGeom>
            <a:avLst/>
            <a:gdLst>
              <a:gd name="connsiteX0" fmla="*/ 8815073 w 10144405"/>
              <a:gd name="connsiteY0" fmla="*/ 3726392 h 5469641"/>
              <a:gd name="connsiteX1" fmla="*/ 7564497 w 10144405"/>
              <a:gd name="connsiteY1" fmla="*/ 3739839 h 5469641"/>
              <a:gd name="connsiteX2" fmla="*/ 6999720 w 10144405"/>
              <a:gd name="connsiteY2" fmla="*/ 3390215 h 5469641"/>
              <a:gd name="connsiteX3" fmla="*/ 6892144 w 10144405"/>
              <a:gd name="connsiteY3" fmla="*/ 2489262 h 5469641"/>
              <a:gd name="connsiteX4" fmla="*/ 6865250 w 10144405"/>
              <a:gd name="connsiteY4" fmla="*/ 1131109 h 5469641"/>
              <a:gd name="connsiteX5" fmla="*/ 6784567 w 10144405"/>
              <a:gd name="connsiteY5" fmla="*/ 203262 h 5469641"/>
              <a:gd name="connsiteX6" fmla="*/ 5560885 w 10144405"/>
              <a:gd name="connsiteY6" fmla="*/ 68792 h 5469641"/>
              <a:gd name="connsiteX7" fmla="*/ 1916732 w 10144405"/>
              <a:gd name="connsiteY7" fmla="*/ 41898 h 5469641"/>
              <a:gd name="connsiteX8" fmla="*/ 114826 w 10144405"/>
              <a:gd name="connsiteY8" fmla="*/ 647015 h 5469641"/>
              <a:gd name="connsiteX9" fmla="*/ 303085 w 10144405"/>
              <a:gd name="connsiteY9" fmla="*/ 1722780 h 5469641"/>
              <a:gd name="connsiteX10" fmla="*/ 1284720 w 10144405"/>
              <a:gd name="connsiteY10" fmla="*/ 2085851 h 5469641"/>
              <a:gd name="connsiteX11" fmla="*/ 3234544 w 10144405"/>
              <a:gd name="connsiteY11" fmla="*/ 2099298 h 5469641"/>
              <a:gd name="connsiteX12" fmla="*/ 3785873 w 10144405"/>
              <a:gd name="connsiteY12" fmla="*/ 3161615 h 5469641"/>
              <a:gd name="connsiteX13" fmla="*/ 5439861 w 10144405"/>
              <a:gd name="connsiteY13" fmla="*/ 3874309 h 5469641"/>
              <a:gd name="connsiteX14" fmla="*/ 6555967 w 10144405"/>
              <a:gd name="connsiteY14" fmla="*/ 3833968 h 5469641"/>
              <a:gd name="connsiteX15" fmla="*/ 6878697 w 10144405"/>
              <a:gd name="connsiteY15" fmla="*/ 4412192 h 5469641"/>
              <a:gd name="connsiteX16" fmla="*/ 6919038 w 10144405"/>
              <a:gd name="connsiteY16" fmla="*/ 5366933 h 5469641"/>
              <a:gd name="connsiteX17" fmla="*/ 8882308 w 10144405"/>
              <a:gd name="connsiteY17" fmla="*/ 5447615 h 5469641"/>
              <a:gd name="connsiteX18" fmla="*/ 9541214 w 10144405"/>
              <a:gd name="connsiteY18" fmla="*/ 5407274 h 5469641"/>
              <a:gd name="connsiteX19" fmla="*/ 10105991 w 10144405"/>
              <a:gd name="connsiteY19" fmla="*/ 5057651 h 5469641"/>
              <a:gd name="connsiteX20" fmla="*/ 10065650 w 10144405"/>
              <a:gd name="connsiteY20" fmla="*/ 4465980 h 5469641"/>
              <a:gd name="connsiteX21" fmla="*/ 9837050 w 10144405"/>
              <a:gd name="connsiteY21" fmla="*/ 3941545 h 5469641"/>
              <a:gd name="connsiteX22" fmla="*/ 8815073 w 10144405"/>
              <a:gd name="connsiteY22" fmla="*/ 3726392 h 546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144405" h="5469641">
                <a:moveTo>
                  <a:pt x="8815073" y="3726392"/>
                </a:moveTo>
                <a:cubicBezTo>
                  <a:pt x="8436314" y="3692774"/>
                  <a:pt x="7867056" y="3795869"/>
                  <a:pt x="7564497" y="3739839"/>
                </a:cubicBezTo>
                <a:cubicBezTo>
                  <a:pt x="7261938" y="3683809"/>
                  <a:pt x="7111779" y="3598644"/>
                  <a:pt x="6999720" y="3390215"/>
                </a:cubicBezTo>
                <a:cubicBezTo>
                  <a:pt x="6887661" y="3181786"/>
                  <a:pt x="6914556" y="2865780"/>
                  <a:pt x="6892144" y="2489262"/>
                </a:cubicBezTo>
                <a:cubicBezTo>
                  <a:pt x="6869732" y="2112744"/>
                  <a:pt x="6883179" y="1512109"/>
                  <a:pt x="6865250" y="1131109"/>
                </a:cubicBezTo>
                <a:cubicBezTo>
                  <a:pt x="6847321" y="750109"/>
                  <a:pt x="7001961" y="380315"/>
                  <a:pt x="6784567" y="203262"/>
                </a:cubicBezTo>
                <a:cubicBezTo>
                  <a:pt x="6567173" y="26209"/>
                  <a:pt x="6372191" y="95686"/>
                  <a:pt x="5560885" y="68792"/>
                </a:cubicBezTo>
                <a:cubicBezTo>
                  <a:pt x="4749579" y="41898"/>
                  <a:pt x="2824408" y="-54473"/>
                  <a:pt x="1916732" y="41898"/>
                </a:cubicBezTo>
                <a:cubicBezTo>
                  <a:pt x="1009055" y="138268"/>
                  <a:pt x="383767" y="366868"/>
                  <a:pt x="114826" y="647015"/>
                </a:cubicBezTo>
                <a:cubicBezTo>
                  <a:pt x="-154115" y="927162"/>
                  <a:pt x="108103" y="1482974"/>
                  <a:pt x="303085" y="1722780"/>
                </a:cubicBezTo>
                <a:cubicBezTo>
                  <a:pt x="498067" y="1962586"/>
                  <a:pt x="796143" y="2023098"/>
                  <a:pt x="1284720" y="2085851"/>
                </a:cubicBezTo>
                <a:cubicBezTo>
                  <a:pt x="1773296" y="2148604"/>
                  <a:pt x="2817685" y="1920004"/>
                  <a:pt x="3234544" y="2099298"/>
                </a:cubicBezTo>
                <a:cubicBezTo>
                  <a:pt x="3651403" y="2278592"/>
                  <a:pt x="3418320" y="2865780"/>
                  <a:pt x="3785873" y="3161615"/>
                </a:cubicBezTo>
                <a:cubicBezTo>
                  <a:pt x="4153426" y="3457450"/>
                  <a:pt x="4978179" y="3762250"/>
                  <a:pt x="5439861" y="3874309"/>
                </a:cubicBezTo>
                <a:cubicBezTo>
                  <a:pt x="5901543" y="3986368"/>
                  <a:pt x="6316161" y="3744321"/>
                  <a:pt x="6555967" y="3833968"/>
                </a:cubicBezTo>
                <a:cubicBezTo>
                  <a:pt x="6795773" y="3923615"/>
                  <a:pt x="6818185" y="4156698"/>
                  <a:pt x="6878697" y="4412192"/>
                </a:cubicBezTo>
                <a:cubicBezTo>
                  <a:pt x="6939209" y="4667686"/>
                  <a:pt x="6585103" y="5194362"/>
                  <a:pt x="6919038" y="5366933"/>
                </a:cubicBezTo>
                <a:cubicBezTo>
                  <a:pt x="7252973" y="5539504"/>
                  <a:pt x="8445279" y="5440892"/>
                  <a:pt x="8882308" y="5447615"/>
                </a:cubicBezTo>
                <a:cubicBezTo>
                  <a:pt x="9319337" y="5454339"/>
                  <a:pt x="9337267" y="5472268"/>
                  <a:pt x="9541214" y="5407274"/>
                </a:cubicBezTo>
                <a:cubicBezTo>
                  <a:pt x="9745161" y="5342280"/>
                  <a:pt x="10018585" y="5214533"/>
                  <a:pt x="10105991" y="5057651"/>
                </a:cubicBezTo>
                <a:cubicBezTo>
                  <a:pt x="10193397" y="4900769"/>
                  <a:pt x="10110474" y="4651998"/>
                  <a:pt x="10065650" y="4465980"/>
                </a:cubicBezTo>
                <a:cubicBezTo>
                  <a:pt x="10020826" y="4279962"/>
                  <a:pt x="10043238" y="4067051"/>
                  <a:pt x="9837050" y="3941545"/>
                </a:cubicBezTo>
                <a:cubicBezTo>
                  <a:pt x="9630862" y="3816039"/>
                  <a:pt x="9193832" y="3760010"/>
                  <a:pt x="8815073" y="372639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61965" y="2770094"/>
            <a:ext cx="2743200" cy="1331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57882" y="1253926"/>
            <a:ext cx="2743200" cy="1331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7882" y="2770091"/>
            <a:ext cx="2743200" cy="1331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57880" y="4441093"/>
            <a:ext cx="2743200" cy="1331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61964" y="929880"/>
            <a:ext cx="2743200" cy="1331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61964" y="4540997"/>
            <a:ext cx="2743200" cy="1331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10535" y="4441093"/>
            <a:ext cx="2743200" cy="1331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8482" y="2772913"/>
            <a:ext cx="2743200" cy="1331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10535" y="1269062"/>
            <a:ext cx="2743200" cy="1331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24152" y="1241211"/>
            <a:ext cx="2018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Traffic &amp;</a:t>
            </a:r>
          </a:p>
          <a:p>
            <a:pPr algn="ctr"/>
            <a:r>
              <a:rPr lang="en-US" sz="2400" dirty="0" smtClean="0"/>
              <a:t>Transportation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98970" y="1519195"/>
            <a:ext cx="1861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Health </a:t>
            </a:r>
          </a:p>
          <a:p>
            <a:pPr algn="ctr"/>
            <a:r>
              <a:rPr lang="en-US" sz="2400" dirty="0" smtClean="0"/>
              <a:t>Management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06017" y="3020224"/>
            <a:ext cx="1055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City of </a:t>
            </a:r>
          </a:p>
          <a:p>
            <a:pPr algn="ctr"/>
            <a:r>
              <a:rPr lang="en-US" sz="2400" dirty="0" smtClean="0"/>
              <a:t>Surrey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817523" y="3204889"/>
            <a:ext cx="142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Education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96749" y="4791127"/>
            <a:ext cx="146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Crime and</a:t>
            </a:r>
          </a:p>
          <a:p>
            <a:pPr algn="ctr"/>
            <a:r>
              <a:rPr lang="en-US" sz="2400" dirty="0" smtClean="0"/>
              <a:t>Justice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94439" y="1438712"/>
            <a:ext cx="1861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Environment </a:t>
            </a:r>
          </a:p>
          <a:p>
            <a:pPr algn="ctr"/>
            <a:r>
              <a:rPr lang="en-US" sz="2400" dirty="0" smtClean="0"/>
              <a:t>Management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18532" y="3204889"/>
            <a:ext cx="190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Infrastructure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92452" y="4677669"/>
            <a:ext cx="1602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Economy &amp;</a:t>
            </a:r>
          </a:p>
          <a:p>
            <a:pPr algn="ctr"/>
            <a:r>
              <a:rPr lang="en-US" sz="2400" dirty="0" smtClean="0"/>
              <a:t>Business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11012" y="49757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Misc.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4" idx="6"/>
            <a:endCxn id="6" idx="2"/>
          </p:cNvCxnSpPr>
          <p:nvPr/>
        </p:nvCxnSpPr>
        <p:spPr>
          <a:xfrm flipV="1">
            <a:off x="7705165" y="3435721"/>
            <a:ext cx="45271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7"/>
          </p:cNvCxnSpPr>
          <p:nvPr/>
        </p:nvCxnSpPr>
        <p:spPr>
          <a:xfrm flipV="1">
            <a:off x="7303433" y="2205318"/>
            <a:ext cx="1006849" cy="75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8" idx="4"/>
          </p:cNvCxnSpPr>
          <p:nvPr/>
        </p:nvCxnSpPr>
        <p:spPr>
          <a:xfrm flipH="1" flipV="1">
            <a:off x="6333564" y="2261139"/>
            <a:ext cx="1" cy="50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1"/>
          </p:cNvCxnSpPr>
          <p:nvPr/>
        </p:nvCxnSpPr>
        <p:spPr>
          <a:xfrm flipH="1" flipV="1">
            <a:off x="4271682" y="2229531"/>
            <a:ext cx="1092015" cy="73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  <a:endCxn id="11" idx="6"/>
          </p:cNvCxnSpPr>
          <p:nvPr/>
        </p:nvCxnSpPr>
        <p:spPr>
          <a:xfrm flipH="1">
            <a:off x="4271682" y="3435724"/>
            <a:ext cx="690283" cy="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</p:cNvCxnSpPr>
          <p:nvPr/>
        </p:nvCxnSpPr>
        <p:spPr>
          <a:xfrm flipH="1">
            <a:off x="4323097" y="3906395"/>
            <a:ext cx="1040600" cy="88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4"/>
            <a:endCxn id="9" idx="0"/>
          </p:cNvCxnSpPr>
          <p:nvPr/>
        </p:nvCxnSpPr>
        <p:spPr>
          <a:xfrm flipH="1">
            <a:off x="6333564" y="4101353"/>
            <a:ext cx="1" cy="43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5"/>
          </p:cNvCxnSpPr>
          <p:nvPr/>
        </p:nvCxnSpPr>
        <p:spPr>
          <a:xfrm>
            <a:off x="7303433" y="3906395"/>
            <a:ext cx="1006849" cy="88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on Traffic</a:t>
            </a:r>
          </a:p>
          <a:p>
            <a:r>
              <a:rPr lang="en-US" dirty="0" smtClean="0"/>
              <a:t>Analysis on weather</a:t>
            </a:r>
          </a:p>
          <a:p>
            <a:r>
              <a:rPr lang="en-US" dirty="0" smtClean="0"/>
              <a:t>Analysis on Fatal Accidents and collisions.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</a:p>
          <a:p>
            <a:pPr marL="0" indent="0">
              <a:buNone/>
            </a:pPr>
            <a:r>
              <a:rPr lang="en-US" sz="6000" i="1" dirty="0" smtClean="0"/>
              <a:t>Does Weather has any impact on the accidents that occur in Surrey?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6850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</a:t>
            </a:r>
            <a:r>
              <a:rPr lang="en-US" dirty="0" err="1" smtClean="0"/>
              <a:t>Wunderground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Acquired weather data from 1</a:t>
            </a:r>
            <a:r>
              <a:rPr lang="en-US" baseline="30000" dirty="0" smtClean="0"/>
              <a:t>st</a:t>
            </a:r>
            <a:r>
              <a:rPr lang="en-US" dirty="0" smtClean="0"/>
              <a:t> Nov, 2011 to 16</a:t>
            </a:r>
            <a:r>
              <a:rPr lang="en-US" baseline="30000" dirty="0" smtClean="0"/>
              <a:t>th</a:t>
            </a:r>
            <a:r>
              <a:rPr lang="en-US" dirty="0" smtClean="0"/>
              <a:t> Nov, 2016.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45418"/>
            <a:ext cx="3278840" cy="7664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5047" y="3442447"/>
            <a:ext cx="2528047" cy="981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59941" y="3442446"/>
            <a:ext cx="2528047" cy="981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4835" y="3442445"/>
            <a:ext cx="2528047" cy="981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3913094" y="3933264"/>
            <a:ext cx="5468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6987988" y="3933263"/>
            <a:ext cx="5468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6730" y="3610096"/>
            <a:ext cx="2406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Hourly Data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81884" y="3610095"/>
            <a:ext cx="2084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Daily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913519" y="3610094"/>
            <a:ext cx="1770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Monthly</a:t>
            </a:r>
            <a:endParaRPr lang="en-US" sz="3600" dirty="0"/>
          </a:p>
        </p:txBody>
      </p:sp>
      <p:sp>
        <p:nvSpPr>
          <p:cNvPr id="15" name="Oval 14"/>
          <p:cNvSpPr/>
          <p:nvPr/>
        </p:nvSpPr>
        <p:spPr>
          <a:xfrm>
            <a:off x="4340001" y="4865115"/>
            <a:ext cx="2767926" cy="1063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77322" y="5026631"/>
            <a:ext cx="169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Average</a:t>
            </a:r>
            <a:endParaRPr lang="en-US" sz="3600" dirty="0"/>
          </a:p>
        </p:txBody>
      </p:sp>
      <p:cxnSp>
        <p:nvCxnSpPr>
          <p:cNvPr id="18" name="Curved Connector 17"/>
          <p:cNvCxnSpPr>
            <a:endCxn id="15" idx="1"/>
          </p:cNvCxnSpPr>
          <p:nvPr/>
        </p:nvCxnSpPr>
        <p:spPr>
          <a:xfrm rot="16200000" flipH="1">
            <a:off x="3922131" y="4197644"/>
            <a:ext cx="1087608" cy="558837"/>
          </a:xfrm>
          <a:prstGeom prst="curvedConnector3">
            <a:avLst>
              <a:gd name="adj1" fmla="val 75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15" idx="7"/>
          </p:cNvCxnSpPr>
          <p:nvPr/>
        </p:nvCxnSpPr>
        <p:spPr>
          <a:xfrm rot="5400000">
            <a:off x="6438189" y="4197644"/>
            <a:ext cx="1087609" cy="558837"/>
          </a:xfrm>
          <a:prstGeom prst="curvedConnector3">
            <a:avLst>
              <a:gd name="adj1" fmla="val 71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1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Analysis: Parameters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06" y="1316460"/>
            <a:ext cx="5221187" cy="5419043"/>
          </a:xfrm>
        </p:spPr>
      </p:pic>
      <p:sp>
        <p:nvSpPr>
          <p:cNvPr id="5" name="Rectangle 4"/>
          <p:cNvSpPr/>
          <p:nvPr/>
        </p:nvSpPr>
        <p:spPr>
          <a:xfrm>
            <a:off x="5419166" y="1344706"/>
            <a:ext cx="739588" cy="539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57447" y="1690688"/>
            <a:ext cx="222221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Parameters: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Temperature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Avg. Rain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Humidity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Wind</a:t>
            </a:r>
          </a:p>
          <a:p>
            <a:endParaRPr lang="en-US" dirty="0"/>
          </a:p>
        </p:txBody>
      </p:sp>
      <p:cxnSp>
        <p:nvCxnSpPr>
          <p:cNvPr id="8" name="Curved Connector 7"/>
          <p:cNvCxnSpPr>
            <a:endCxn id="6" idx="2"/>
          </p:cNvCxnSpPr>
          <p:nvPr/>
        </p:nvCxnSpPr>
        <p:spPr>
          <a:xfrm flipV="1">
            <a:off x="8599016" y="3722013"/>
            <a:ext cx="1669537" cy="6079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1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Analysis: Interesting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21" y="1475535"/>
            <a:ext cx="7849138" cy="5279816"/>
          </a:xfrm>
        </p:spPr>
      </p:pic>
    </p:spTree>
    <p:extLst>
      <p:ext uri="{BB962C8B-B14F-4D97-AF65-F5344CB8AC3E}">
        <p14:creationId xmlns:p14="http://schemas.microsoft.com/office/powerpoint/2010/main" val="7380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203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Traffic, Collisions and Weather</vt:lpstr>
      <vt:lpstr>About Us</vt:lpstr>
      <vt:lpstr>Surrey</vt:lpstr>
      <vt:lpstr>PowerPoint Presentation</vt:lpstr>
      <vt:lpstr>What we did?</vt:lpstr>
      <vt:lpstr>Weather Analysis</vt:lpstr>
      <vt:lpstr>Weather Analysis</vt:lpstr>
      <vt:lpstr>Weather Analysis: Parameters</vt:lpstr>
      <vt:lpstr>Weather Analysis: Interesting Results</vt:lpstr>
      <vt:lpstr>Fatal Accidents/Collisions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Traffic, Collisions and Weather</dc:title>
  <dc:creator>Microsoft Office User</dc:creator>
  <cp:lastModifiedBy>Microsoft Office User</cp:lastModifiedBy>
  <cp:revision>11</cp:revision>
  <dcterms:created xsi:type="dcterms:W3CDTF">2016-11-20T23:07:03Z</dcterms:created>
  <dcterms:modified xsi:type="dcterms:W3CDTF">2016-11-21T01:18:03Z</dcterms:modified>
</cp:coreProperties>
</file>