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4.png" ContentType="image/png"/>
  <Override PartName="/ppt/media/image6.jpeg" ContentType="image/jpeg"/>
  <Override PartName="/ppt/media/image10.png" ContentType="image/png"/>
  <Override PartName="/ppt/media/image2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1.jpeg" ContentType="image/jpeg"/>
  <Override PartName="/ppt/media/image3.png" ContentType="image/png"/>
  <Override PartName="/ppt/media/image16.png" ContentType="image/png"/>
  <Override PartName="/ppt/media/image1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5280" y="4290120"/>
            <a:ext cx="960084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1432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528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64680" y="4290120"/>
            <a:ext cx="1983600" cy="158256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45640" y="4290120"/>
            <a:ext cx="1983600" cy="158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489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9528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1432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95280" y="4290120"/>
            <a:ext cx="960012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95280" y="4290120"/>
            <a:ext cx="960084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1432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29528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64680" y="4290120"/>
            <a:ext cx="1983600" cy="158256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45640" y="4290120"/>
            <a:ext cx="1983600" cy="158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489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9528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331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14320" y="429012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4320" y="2557080"/>
            <a:ext cx="468468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5280" y="4290120"/>
            <a:ext cx="9600120" cy="1582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pic>
        <p:nvPicPr>
          <p:cNvPr descr="" id="1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TW" sz="5400">
                <a:solidFill>
                  <a:srgbClr val="262626"/>
                </a:solidFill>
                <a:latin typeface="Garamond"/>
              </a:rPr>
              <a:t>Click to edit the title text format</a:t>
            </a:r>
            <a:r>
              <a:rPr lang="zh-TW" sz="5400">
                <a:solidFill>
                  <a:srgbClr val="262626"/>
                </a:solidFill>
                <a:latin typeface="Garamond"/>
              </a:rPr>
              <a:t>按一下以編輯母片標題樣式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" sz="1000">
                <a:solidFill>
                  <a:srgbClr val="000000"/>
                </a:solidFill>
                <a:latin typeface="Garamond"/>
              </a:rPr>
              <a:t>1/22/14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BEC76B-9D15-4FA6-8AA3-FB072C556DED}" type="slidenum">
              <a:rPr lang="en" sz="1000">
                <a:solidFill>
                  <a:srgbClr val="000000"/>
                </a:solidFill>
                <a:latin typeface="Garamond"/>
              </a:rPr>
              <a:t>&lt;number&gt;</a:t>
            </a:fld>
            <a:endParaRPr/>
          </a:p>
        </p:txBody>
      </p:sp>
      <p:sp>
        <p:nvSpPr>
          <p:cNvPr id="6" name="Line 5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 w="15840">
            <a:solidFill>
              <a:srgbClr val="ab946b"/>
            </a:solidFill>
            <a:round/>
          </a:ln>
        </p:spPr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h-TW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TW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TW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TW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TW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TW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TW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 w="15840">
            <a:solidFill>
              <a:srgbClr val="ab946b"/>
            </a:solidFill>
            <a:round/>
          </a:ln>
        </p:spPr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Click to edit the title text format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按一下以編輯母片標題樣式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Seventh Outline Level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按一下以編輯母片文字樣式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>
                <a:solidFill>
                  <a:srgbClr val="262626"/>
                </a:solidFill>
                <a:latin typeface="Garamond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1600">
                <a:solidFill>
                  <a:srgbClr val="262626"/>
                </a:solidFill>
                <a:latin typeface="Garamond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1400">
                <a:solidFill>
                  <a:srgbClr val="262626"/>
                </a:solidFill>
                <a:latin typeface="Garamond"/>
              </a:rPr>
              <a:t>第五層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" sz="1000">
                <a:solidFill>
                  <a:srgbClr val="000000"/>
                </a:solidFill>
                <a:latin typeface="Garamond"/>
              </a:rPr>
              <a:t>1/22/14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BC7022-C4DA-41AF-AA20-298BAE7C4BEE}" type="slidenum">
              <a:rPr lang="en" sz="1000">
                <a:solidFill>
                  <a:srgbClr val="000000"/>
                </a:solidFill>
                <a:latin typeface="Garamond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NCTUCS_OS_homework_4@hotmail.com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TW" sz="3600">
                <a:solidFill>
                  <a:srgbClr val="262626"/>
                </a:solidFill>
                <a:latin typeface="Garamond"/>
              </a:rPr>
              <a:t>Introduction to Operation System</a:t>
            </a:r>
            <a:r>
              <a:rPr lang="zh-TW" sz="40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000">
                <a:solidFill>
                  <a:srgbClr val="262626"/>
                </a:solidFill>
                <a:latin typeface="Garamond"/>
              </a:rPr>
              <a:t>Homework 4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692440" y="3657600"/>
            <a:ext cx="681516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" sz="2800">
                <a:solidFill>
                  <a:srgbClr val="000000"/>
                </a:solidFill>
                <a:latin typeface="Garamond"/>
              </a:rPr>
              <a:t>Concurrency Control</a:t>
            </a:r>
            <a:endParaRPr/>
          </a:p>
          <a:p>
            <a:pPr algn="ctr">
              <a:lnSpc>
                <a:spcPct val="100000"/>
              </a:lnSpc>
            </a:pPr>
            <a:r>
              <a:rPr lang="en" sz="2800">
                <a:solidFill>
                  <a:srgbClr val="000000"/>
                </a:solidFill>
                <a:latin typeface="Garamond"/>
              </a:rPr>
              <a:t>by Hong-Wei Li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final_state.txt - example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start----------------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John 600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Brown 200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Merry 1400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end-----------------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transaction_log.txt - format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Each line is a transaction log entry that contains the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transaction’s ID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and the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transaction’s timestamp (a positive integer)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separated by a whitespace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>
                <a:solidFill>
                  <a:srgbClr val="262626"/>
                </a:solidFill>
                <a:latin typeface="Garamond"/>
              </a:rPr>
              <a:t>The order of log entries </a:t>
            </a:r>
            <a:r>
              <a:rPr lang="zh-TW">
                <a:solidFill>
                  <a:srgbClr val="ff0000"/>
                </a:solidFill>
                <a:latin typeface="Garamond"/>
              </a:rPr>
              <a:t>does</a:t>
            </a:r>
            <a:r>
              <a:rPr lang="zh-TW">
                <a:solidFill>
                  <a:srgbClr val="262626"/>
                </a:solidFill>
                <a:latin typeface="Garamond"/>
              </a:rPr>
              <a:t> </a:t>
            </a:r>
            <a:r>
              <a:rPr lang="zh-TW">
                <a:solidFill>
                  <a:srgbClr val="ff0000"/>
                </a:solidFill>
                <a:latin typeface="Garamond"/>
              </a:rPr>
              <a:t>not need to</a:t>
            </a:r>
            <a:r>
              <a:rPr lang="zh-TW">
                <a:solidFill>
                  <a:srgbClr val="262626"/>
                </a:solidFill>
                <a:latin typeface="Garamond"/>
              </a:rPr>
              <a:t> follow </a:t>
            </a:r>
            <a:r>
              <a:rPr b="1" i="1" lang="zh-TW">
                <a:solidFill>
                  <a:srgbClr val="262626"/>
                </a:solidFill>
                <a:latin typeface="Garamond"/>
              </a:rPr>
              <a:t>transactions.txt 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>
                <a:solidFill>
                  <a:srgbClr val="262626"/>
                </a:solidFill>
                <a:latin typeface="Garamond"/>
              </a:rPr>
              <a:t>All transactions in </a:t>
            </a:r>
            <a:r>
              <a:rPr b="1" i="1" lang="zh-TW">
                <a:solidFill>
                  <a:srgbClr val="000000"/>
                </a:solidFill>
                <a:latin typeface="Garamond"/>
              </a:rPr>
              <a:t>transactions.txt</a:t>
            </a:r>
            <a:r>
              <a:rPr lang="zh-TW">
                <a:solidFill>
                  <a:srgbClr val="262626"/>
                </a:solidFill>
                <a:latin typeface="Garamond"/>
              </a:rPr>
              <a:t> have to be included (no less and no more !)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>
                <a:solidFill>
                  <a:srgbClr val="262626"/>
                </a:solidFill>
                <a:latin typeface="Garamond"/>
              </a:rPr>
              <a:t>If the type of transaction is </a:t>
            </a:r>
            <a:r>
              <a:rPr lang="zh-TW">
                <a:solidFill>
                  <a:srgbClr val="ff0000"/>
                </a:solidFill>
                <a:latin typeface="Garamond"/>
              </a:rPr>
              <a:t>BALANCE(B)</a:t>
            </a:r>
            <a:r>
              <a:rPr lang="zh-TW">
                <a:solidFill>
                  <a:srgbClr val="000000"/>
                </a:solidFill>
                <a:latin typeface="Garamond"/>
              </a:rPr>
              <a:t>, you need to </a:t>
            </a:r>
            <a:r>
              <a:rPr lang="zh-TW">
                <a:solidFill>
                  <a:srgbClr val="ff0000"/>
                </a:solidFill>
                <a:latin typeface="Garamond"/>
              </a:rPr>
              <a:t>print the balance</a:t>
            </a:r>
            <a:r>
              <a:rPr lang="zh-TW">
                <a:solidFill>
                  <a:srgbClr val="000000"/>
                </a:solidFill>
                <a:latin typeface="Garamond"/>
              </a:rPr>
              <a:t> of the account </a:t>
            </a:r>
            <a:r>
              <a:rPr lang="zh-TW">
                <a:solidFill>
                  <a:srgbClr val="262626"/>
                </a:solidFill>
                <a:latin typeface="Garamond"/>
              </a:rPr>
              <a:t>at that time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TA will order the transactions according to the timestamps (in ascending order) and execute the transactions serially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account balances from executing the transactions should be identical to those in </a:t>
            </a:r>
            <a:r>
              <a:rPr b="1" i="1" lang="zh-TW" sz="2000">
                <a:solidFill>
                  <a:srgbClr val="262626"/>
                </a:solidFill>
                <a:latin typeface="Garamond"/>
              </a:rPr>
              <a:t>final_state.txt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serial execution has to meet the conditions for a sound banking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transaction_log.txt - example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start----------------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T1 1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T2 2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T3 3 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T4 4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T5 5 1600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T6 6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end-----------------</a:t>
            </a:r>
            <a:endParaRPr/>
          </a:p>
        </p:txBody>
      </p:sp>
      <p:pic>
        <p:nvPicPr>
          <p:cNvPr descr="" id="108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439840" y="2644920"/>
            <a:ext cx="2456640" cy="3395520"/>
          </a:xfrm>
          <a:prstGeom prst="rect">
            <a:avLst/>
          </a:prstGeom>
          <a:ln>
            <a:noFill/>
          </a:ln>
        </p:spPr>
      </p:pic>
      <p:pic>
        <p:nvPicPr>
          <p:cNvPr descr="" id="109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8880" y="2424960"/>
            <a:ext cx="1798200" cy="5166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transaction_log.txt – another possible answer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start----------------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T1 2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T2 4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T3 5 200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T4 1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T5 2 600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T6 3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end-----------------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2" name="圖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8439840" y="2644920"/>
            <a:ext cx="2456640" cy="3395520"/>
          </a:xfrm>
          <a:prstGeom prst="rect">
            <a:avLst/>
          </a:prstGeom>
          <a:ln>
            <a:noFill/>
          </a:ln>
        </p:spPr>
      </p:pic>
      <p:pic>
        <p:nvPicPr>
          <p:cNvPr descr="" id="113" name="圖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768880" y="2424960"/>
            <a:ext cx="1798200" cy="5166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transaction_log.txt - invalid answer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start----------------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T1 2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T2 1   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&lt;=  Invalid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T3 3 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T4 4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T5 5 1600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T6 6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end-----------------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Garamond"/>
              </a:rPr>
              <a:t>Because Brown has only 500 at that time, he cannot transfer 1000 to Merry</a:t>
            </a:r>
            <a:endParaRPr/>
          </a:p>
        </p:txBody>
      </p:sp>
      <p:pic>
        <p:nvPicPr>
          <p:cNvPr descr="" id="116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439840" y="2644920"/>
            <a:ext cx="2456640" cy="3395520"/>
          </a:xfrm>
          <a:prstGeom prst="rect">
            <a:avLst/>
          </a:prstGeom>
          <a:ln>
            <a:noFill/>
          </a:ln>
        </p:spPr>
      </p:pic>
      <p:pic>
        <p:nvPicPr>
          <p:cNvPr descr="" id="117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8880" y="2424960"/>
            <a:ext cx="1798200" cy="5166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transaction_log.txt - invalid answer(2)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start----------------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T1 1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T2 2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T3 3 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T4 5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T5 4 1700  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&lt;=  Invalid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T6 6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end-----------------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Garamond"/>
              </a:rPr>
              <a:t>Because it cannot meet Merry’s transaction order(T4 &lt; T5 &lt; T6)</a:t>
            </a:r>
            <a:endParaRPr/>
          </a:p>
        </p:txBody>
      </p:sp>
      <p:pic>
        <p:nvPicPr>
          <p:cNvPr descr="" id="120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439840" y="2644920"/>
            <a:ext cx="2456640" cy="3395520"/>
          </a:xfrm>
          <a:prstGeom prst="rect">
            <a:avLst/>
          </a:prstGeom>
          <a:ln>
            <a:noFill/>
          </a:ln>
        </p:spPr>
      </p:pic>
      <p:pic>
        <p:nvPicPr>
          <p:cNvPr descr="" id="121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8880" y="2424960"/>
            <a:ext cx="1798200" cy="5166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Score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5 sets of test data, each accounts for 20% =  +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Correctness = </a:t>
            </a:r>
            <a:r>
              <a:rPr b="1" i="1" lang="zh-TW" sz="2400">
                <a:solidFill>
                  <a:srgbClr val="262626"/>
                </a:solidFill>
                <a:latin typeface="Garamond"/>
              </a:rPr>
              <a:t>final_state.txt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is correct and </a:t>
            </a:r>
            <a:r>
              <a:rPr b="1" i="1" lang="zh-TW" sz="2400">
                <a:solidFill>
                  <a:srgbClr val="262626"/>
                </a:solidFill>
                <a:latin typeface="Garamond"/>
              </a:rPr>
              <a:t>transaction_log.txt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is valid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Speed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F is cumulative distribution function of normalized Gaussian distribution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  <a:latin typeface="Garamond"/>
              </a:rPr>
              <a:t>Time limit of one test data is 30 seconds</a:t>
            </a: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 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Demo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Make sure your program can run on CS workstation (linux1.cs.nctu.edu.tw)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If you don’t have the account of CS workstation, contact TA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by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12/19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Demo location: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EC618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Please choose a demo time and fill the following form with your student id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by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12/19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000000"/>
                </a:solidFill>
                <a:latin typeface="Garamond"/>
              </a:rPr>
              <a:t>https://docs.google.com/spreadsheet/ccc?key=0ArKw4Ufw9XEgdHpNOHRjamkxenRVRzdKejV1akw5cmc&amp;usp=sharing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Contact Information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TA’s email: </a:t>
            </a:r>
            <a:r>
              <a:rPr lang="zh-TW" sz="2400" u="sng">
                <a:solidFill>
                  <a:srgbClr val="86724d"/>
                </a:solidFill>
                <a:latin typeface="Garamond"/>
                <a:hlinkClick r:id="rId1"/>
              </a:rPr>
              <a:t>NCTUCS_OS_homework_4@hotmail.com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Subject format: homework_4(your_student_ID + your_name)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Outline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Summary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Requirement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Input(1 files)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Output(2 files)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Score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Demo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Contact Information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Summary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Implement a simple banking system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Create account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Money transfer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Check balance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No restriction on the type of programming language for implementing the banking system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Techniques to attain concurrency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Multithreading &amp; Lock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Actor model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Transactional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Conditions for a sound banking system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Correctness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Each account’s balance should be correct w.r.t. the money transfers from/to the account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Deadlock-free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Deadlock should not happen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Validity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A money transfer can only take place if the source account’s balance  the amount of money in the transfer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 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Input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transactions.txt - format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The first line begins with </a:t>
            </a:r>
            <a:r>
              <a:rPr lang="zh-TW" sz="2400">
                <a:solidFill>
                  <a:srgbClr val="000000"/>
                </a:solidFill>
                <a:latin typeface="Garamond"/>
              </a:rPr>
              <a:t>an integer indicating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the number of account records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Each account record begins with a description line of the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account’s ID </a:t>
            </a:r>
            <a:r>
              <a:rPr lang="zh-TW" sz="2400">
                <a:solidFill>
                  <a:srgbClr val="000000"/>
                </a:solidFill>
                <a:latin typeface="Garamond"/>
              </a:rPr>
              <a:t>(an alphanumeric string)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, the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account’s initial balance </a:t>
            </a:r>
            <a:r>
              <a:rPr lang="zh-TW" sz="2400">
                <a:solidFill>
                  <a:srgbClr val="000000"/>
                </a:solidFill>
                <a:latin typeface="Garamond"/>
              </a:rPr>
              <a:t>(an integer value)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and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the number of transactions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initiated by the account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(an integer value)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range of the number of account records is 1~1000000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range of the total number of transactions(not provided in </a:t>
            </a:r>
            <a:r>
              <a:rPr b="1" i="1" lang="zh-TW" sz="2000">
                <a:solidFill>
                  <a:srgbClr val="262626"/>
                </a:solidFill>
                <a:latin typeface="Garamond"/>
              </a:rPr>
              <a:t>transactions.txt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) is 1~1500000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Each of the transactions initiated by the account is listed right below the description line (one transaction per line)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Each account’s transactions follow a serial order according to their line numbers.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>
                <a:solidFill>
                  <a:srgbClr val="262626"/>
                </a:solidFill>
                <a:latin typeface="Garamond"/>
              </a:rPr>
              <a:t>T1 happens before T2 if T1’s line number &lt; T2’s line number in transaction.txt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>
                <a:solidFill>
                  <a:srgbClr val="262626"/>
                </a:solidFill>
                <a:latin typeface="Garamond"/>
              </a:rPr>
              <a:t>There is no ordering requirement for T1 and T2 if they each belongs to a different account.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There are two types of transaction,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TRANSFER(T)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 and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BALANCE(B)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Input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transactions.txt – format (cont.)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A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TRANSFER(T) </a:t>
            </a:r>
            <a:r>
              <a:rPr lang="zh-TW" sz="2400">
                <a:solidFill>
                  <a:srgbClr val="000000"/>
                </a:solidFill>
                <a:latin typeface="Garamond"/>
              </a:rPr>
              <a:t>type transaction is indicated by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a line of four terms delimited by whitespaces: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first term is a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string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, which represents the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transaction’s ID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second term is the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constant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string ‘T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, representing the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transaction’s type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third term is a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string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, which represents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the receiving account’s ID 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last term is an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integer(&gt;0)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, which represents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the amount of money to be transferred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A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BALANCE(B) </a:t>
            </a:r>
            <a:r>
              <a:rPr lang="zh-TW" sz="2400">
                <a:solidFill>
                  <a:srgbClr val="000000"/>
                </a:solidFill>
                <a:latin typeface="Garamond"/>
              </a:rPr>
              <a:t>type transaction is indicated by a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line of two terms delimited by whitespaces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first part is a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string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, which represents the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transaction’s ID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262626"/>
                </a:solidFill>
                <a:latin typeface="Garamond"/>
              </a:rPr>
              <a:t>The second part is a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constant string ‘B’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, representing the </a:t>
            </a:r>
            <a:r>
              <a:rPr lang="zh-TW" sz="2000">
                <a:solidFill>
                  <a:srgbClr val="ff0000"/>
                </a:solidFill>
                <a:latin typeface="Garamond"/>
              </a:rPr>
              <a:t>transaction’s type</a:t>
            </a:r>
            <a:endParaRPr/>
          </a:p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Input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transactions.txt - example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start---------------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3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John 1000 1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T1 T Brown 500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Brown 500 2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T2 T Merry 1000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T3 B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Merry 700 3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T4 T John 100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T5 B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T6 T Brown 200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------------file end-----------------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Input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transactions.txt - reminders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Garamond"/>
              <a:buAutoNum type="arabicPeriod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The Transaction’s IDs are meant  for distinguishing each transaction. It does not imply any ordering.</a:t>
            </a:r>
            <a:endParaRPr/>
          </a:p>
          <a:p>
            <a:pPr>
              <a:lnSpc>
                <a:spcPct val="100000"/>
              </a:lnSpc>
              <a:buSzPct val="25000"/>
              <a:buFont typeface="Garamond"/>
              <a:buAutoNum type="arabicPeriod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Logically, the transactions imitated by an account follow the serial order according to their line numbers in </a:t>
            </a:r>
            <a:r>
              <a:rPr b="1" i="1" lang="zh-TW" sz="2400">
                <a:solidFill>
                  <a:srgbClr val="262626"/>
                </a:solidFill>
                <a:latin typeface="Garamond"/>
              </a:rPr>
              <a:t>transactions.txt</a:t>
            </a:r>
            <a:endParaRPr/>
          </a:p>
          <a:p>
            <a:pPr>
              <a:lnSpc>
                <a:spcPct val="100000"/>
              </a:lnSpc>
              <a:buSzPct val="25000"/>
              <a:buFont typeface="Garamond"/>
              <a:buAutoNum type="arabicPeriod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Transactions from distinct accounts are regarded as concurrent. There is no restriction as to which transaction should go first.</a:t>
            </a:r>
            <a:endParaRPr/>
          </a:p>
          <a:p>
            <a:pPr>
              <a:lnSpc>
                <a:spcPct val="100000"/>
              </a:lnSpc>
              <a:buSzPct val="25000"/>
              <a:buFont typeface="Garamond"/>
              <a:buAutoNum type="arabicPeriod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It is guaranteed that balance is always within the value range of a 32-bit signed integer. You don’t need to worry about integer overflow.</a:t>
            </a:r>
            <a:endParaRPr/>
          </a:p>
          <a:p>
            <a:pPr>
              <a:lnSpc>
                <a:spcPct val="100000"/>
              </a:lnSpc>
              <a:buSzPct val="25000"/>
              <a:buFont typeface="Garamond"/>
              <a:buAutoNum type="arabicPeriod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There is no self-transfer (i.e. a person transfers money to his / her own account)</a:t>
            </a:r>
            <a:endParaRPr/>
          </a:p>
          <a:p>
            <a:pPr>
              <a:lnSpc>
                <a:spcPct val="100000"/>
              </a:lnSpc>
              <a:buSzPct val="25000"/>
              <a:buFont typeface="Garamond"/>
              <a:buAutoNum type="arabicPeriod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It is guaranteed that transactions can be serialized into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a sequence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and be executed one by one following the sequence without violating the conditions for a sound banking system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000">
                <a:solidFill>
                  <a:srgbClr val="ff0000"/>
                </a:solidFill>
                <a:latin typeface="Garamond"/>
              </a:rPr>
              <a:t>Postpone a transaction </a:t>
            </a:r>
            <a:r>
              <a:rPr lang="zh-TW" sz="2000">
                <a:solidFill>
                  <a:srgbClr val="262626"/>
                </a:solidFill>
                <a:latin typeface="Garamond"/>
              </a:rPr>
              <a:t>which may cause violations instead of rejecting 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262626"/>
                </a:solidFill>
                <a:latin typeface="Garamond"/>
              </a:rPr>
              <a:t>Output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
</a:t>
            </a:r>
            <a:r>
              <a:rPr lang="zh-TW" sz="4400">
                <a:solidFill>
                  <a:srgbClr val="262626"/>
                </a:solidFill>
                <a:latin typeface="Garamond"/>
              </a:rPr>
              <a:t>final_state.txt - format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Each line is a account record, which contains the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account’s ID 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and its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balance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separated by a whitespace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zh-TW" sz="2400">
                <a:solidFill>
                  <a:srgbClr val="262626"/>
                </a:solidFill>
                <a:latin typeface="Garamond"/>
              </a:rPr>
              <a:t>The order of the accounts in the output </a:t>
            </a:r>
            <a:r>
              <a:rPr lang="zh-TW" sz="2400">
                <a:solidFill>
                  <a:srgbClr val="ff0000"/>
                </a:solidFill>
                <a:latin typeface="Garamond"/>
              </a:rPr>
              <a:t>does not need to</a:t>
            </a:r>
            <a:r>
              <a:rPr lang="zh-TW" sz="2400">
                <a:solidFill>
                  <a:srgbClr val="262626"/>
                </a:solidFill>
                <a:latin typeface="Garamond"/>
              </a:rPr>
              <a:t> follow the order as in </a:t>
            </a:r>
            <a:r>
              <a:rPr b="1" i="1" lang="zh-TW" sz="2400">
                <a:solidFill>
                  <a:srgbClr val="262626"/>
                </a:solidFill>
                <a:latin typeface="Garamond"/>
              </a:rPr>
              <a:t>transactions.txt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