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60" r:id="rId3"/>
    <p:sldId id="270" r:id="rId4"/>
    <p:sldId id="271" r:id="rId5"/>
    <p:sldId id="278" r:id="rId6"/>
    <p:sldId id="272" r:id="rId7"/>
    <p:sldId id="276" r:id="rId8"/>
    <p:sldId id="277" r:id="rId9"/>
    <p:sldId id="274" r:id="rId10"/>
    <p:sldId id="275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61" r:id="rId19"/>
    <p:sldId id="257" r:id="rId20"/>
    <p:sldId id="259" r:id="rId21"/>
    <p:sldId id="258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08" autoAdjust="0"/>
  </p:normalViewPr>
  <p:slideViewPr>
    <p:cSldViewPr>
      <p:cViewPr varScale="1">
        <p:scale>
          <a:sx n="90" d="100"/>
          <a:sy n="90" d="100"/>
        </p:scale>
        <p:origin x="-157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BD0D4-2316-4B7F-98EF-C97E8FC079E4}" type="datetimeFigureOut">
              <a:rPr lang="zh-TW" altLang="en-US" smtClean="0"/>
              <a:t>2015/5/19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D2108-8F52-4D47-80EE-6F85EEA4D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98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D2108-8F52-4D47-80EE-6F85EEA4D75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0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大家可以自己算完後寫死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D2108-8F52-4D47-80EE-6F85EEA4D75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471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要印的字串記得</a:t>
            </a:r>
            <a:r>
              <a:rPr lang="zh-TW" altLang="en-US" smtClean="0"/>
              <a:t>要加 </a:t>
            </a:r>
            <a:r>
              <a:rPr lang="en-US" altLang="zh-TW" b="1" smtClean="0"/>
              <a:t>\</a:t>
            </a:r>
            <a:r>
              <a:rPr lang="en-US" altLang="zh-TW" b="1" dirty="0" smtClean="0"/>
              <a:t>n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AE89E-4478-47D9-A8A5-4A10B0BEECEC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[$</a:t>
            </a:r>
            <a:r>
              <a:rPr lang="en-US" altLang="zh-TW" dirty="0" err="1" smtClean="0"/>
              <a:t>fp</a:t>
            </a:r>
            <a:r>
              <a:rPr lang="en-US" altLang="zh-TW" dirty="0" smtClean="0"/>
              <a:t>+(8)]</a:t>
            </a:r>
            <a:r>
              <a:rPr lang="zh-TW" altLang="en-US" dirty="0" smtClean="0"/>
              <a:t>是</a:t>
            </a:r>
            <a:r>
              <a:rPr lang="en-US" altLang="zh-TW" dirty="0" smtClean="0"/>
              <a:t>stack</a:t>
            </a:r>
            <a:r>
              <a:rPr lang="zh-TW" altLang="en-US" dirty="0" smtClean="0"/>
              <a:t>中，儲存變數 </a:t>
            </a:r>
            <a:r>
              <a:rPr lang="en-US" altLang="zh-TW" dirty="0" smtClean="0"/>
              <a:t>a </a:t>
            </a:r>
            <a:r>
              <a:rPr lang="zh-TW" altLang="en-US" dirty="0" smtClean="0"/>
              <a:t>的位置。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[$</a:t>
            </a:r>
            <a:r>
              <a:rPr lang="en-US" altLang="zh-TW" dirty="0" err="1" smtClean="0"/>
              <a:t>fp</a:t>
            </a:r>
            <a:r>
              <a:rPr lang="en-US" altLang="zh-TW" dirty="0" smtClean="0"/>
              <a:t>+(12)]</a:t>
            </a:r>
            <a:r>
              <a:rPr lang="zh-TW" altLang="en-US" dirty="0" smtClean="0"/>
              <a:t>是</a:t>
            </a:r>
            <a:r>
              <a:rPr lang="en-US" altLang="zh-TW" dirty="0" smtClean="0"/>
              <a:t>stack</a:t>
            </a:r>
            <a:r>
              <a:rPr lang="zh-TW" altLang="en-US" dirty="0" smtClean="0"/>
              <a:t>中，儲存變數</a:t>
            </a:r>
            <a:r>
              <a:rPr lang="en-US" altLang="zh-TW" dirty="0" smtClean="0"/>
              <a:t> b </a:t>
            </a:r>
            <a:r>
              <a:rPr lang="zh-TW" altLang="en-US" dirty="0" smtClean="0"/>
              <a:t>的位置。</a:t>
            </a:r>
          </a:p>
          <a:p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將要印的</a:t>
            </a:r>
            <a:r>
              <a:rPr lang="en-US" altLang="zh-TW" dirty="0" smtClean="0"/>
              <a:t>variable</a:t>
            </a:r>
            <a:r>
              <a:rPr lang="zh-TW" altLang="en-US" dirty="0" smtClean="0"/>
              <a:t>依序放入</a:t>
            </a:r>
            <a:r>
              <a:rPr lang="en-US" altLang="zh-TW" dirty="0" smtClean="0"/>
              <a:t>$r1,</a:t>
            </a:r>
            <a:r>
              <a:rPr lang="zh-TW" altLang="en-US" dirty="0" smtClean="0"/>
              <a:t> </a:t>
            </a:r>
            <a:r>
              <a:rPr lang="en-US" altLang="zh-TW" dirty="0" smtClean="0"/>
              <a:t>$r2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AE89E-4478-47D9-A8A5-4A10B0BEECEC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將要印的</a:t>
            </a:r>
            <a:r>
              <a:rPr lang="en-US" altLang="zh-TW" dirty="0" smtClean="0"/>
              <a:t>REGISTER</a:t>
            </a:r>
            <a:r>
              <a:rPr lang="zh-TW" altLang="en-US" dirty="0" smtClean="0"/>
              <a:t>依序放入</a:t>
            </a:r>
            <a:r>
              <a:rPr lang="en-US" altLang="zh-TW" dirty="0" smtClean="0"/>
              <a:t>$r1,</a:t>
            </a:r>
            <a:r>
              <a:rPr lang="zh-TW" altLang="en-US" dirty="0" smtClean="0"/>
              <a:t> </a:t>
            </a:r>
            <a:r>
              <a:rPr lang="en-US" altLang="zh-TW" dirty="0" smtClean="0"/>
              <a:t>$r2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AE89E-4478-47D9-A8A5-4A10B0BEECEC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2015/5/19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2015/5/19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t>2015/5/19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2560" y="2028824"/>
            <a:ext cx="7406640" cy="1472184"/>
          </a:xfrm>
        </p:spPr>
        <p:txBody>
          <a:bodyPr/>
          <a:lstStyle/>
          <a:p>
            <a:r>
              <a:rPr lang="en-US" altLang="zh-TW" dirty="0" smtClean="0"/>
              <a:t>CS340400 Compiler Design</a:t>
            </a:r>
            <a:br>
              <a:rPr lang="en-US" altLang="zh-TW" dirty="0" smtClean="0"/>
            </a:br>
            <a:r>
              <a:rPr lang="en-US" altLang="zh-TW" dirty="0" smtClean="0"/>
              <a:t>Homework3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010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0"/>
            <a:ext cx="7498080" cy="764704"/>
          </a:xfrm>
        </p:spPr>
        <p:txBody>
          <a:bodyPr/>
          <a:lstStyle/>
          <a:p>
            <a:r>
              <a:rPr lang="en-US" altLang="zh-TW" dirty="0" smtClean="0"/>
              <a:t>Add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548680"/>
            <a:ext cx="7498080" cy="4800600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Notice that “register + register” and “register + number” are different</a:t>
            </a:r>
          </a:p>
          <a:p>
            <a:pPr lvl="1"/>
            <a:r>
              <a:rPr lang="en-US" altLang="zh-TW" dirty="0" smtClean="0"/>
              <a:t>Let </a:t>
            </a:r>
            <a:r>
              <a:rPr lang="en-US" altLang="zh-TW" dirty="0" err="1" smtClean="0"/>
              <a:t>yacc</a:t>
            </a:r>
            <a:r>
              <a:rPr lang="en-US" altLang="zh-TW" dirty="0" smtClean="0"/>
              <a:t> knows who is “variable(string)” or “number(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)”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558" y="2433077"/>
            <a:ext cx="5185513" cy="45243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err="1"/>
              <a:t>expr_no_commas</a:t>
            </a:r>
            <a:r>
              <a:rPr lang="en-US" altLang="zh-TW" dirty="0"/>
              <a:t>:	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primary           </a:t>
            </a:r>
          </a:p>
          <a:p>
            <a:r>
              <a:rPr lang="en-US" altLang="zh-TW" dirty="0" smtClean="0"/>
              <a:t>	{ </a:t>
            </a:r>
            <a:r>
              <a:rPr lang="en-US" altLang="zh-TW" dirty="0"/>
              <a:t>if (TRACEON) </a:t>
            </a:r>
            <a:r>
              <a:rPr lang="en-US" altLang="zh-TW" dirty="0" err="1"/>
              <a:t>printf</a:t>
            </a:r>
            <a:r>
              <a:rPr lang="en-US" altLang="zh-TW" dirty="0"/>
              <a:t>("15 ") ; 	     $$= $1;  </a:t>
            </a:r>
            <a:r>
              <a:rPr lang="en-US" altLang="zh-TW" dirty="0" smtClean="0"/>
              <a:t>}</a:t>
            </a:r>
            <a:r>
              <a:rPr lang="en-US" altLang="zh-TW" dirty="0"/>
              <a:t>	</a:t>
            </a:r>
            <a:endParaRPr lang="en-US" altLang="zh-TW" dirty="0" smtClean="0"/>
          </a:p>
          <a:p>
            <a:r>
              <a:rPr lang="en-US" altLang="zh-TW" dirty="0" smtClean="0"/>
              <a:t>| </a:t>
            </a:r>
            <a:r>
              <a:rPr lang="en-US" altLang="zh-TW" dirty="0" err="1"/>
              <a:t>expr_no_commas</a:t>
            </a:r>
            <a:r>
              <a:rPr lang="en-US" altLang="zh-TW" dirty="0"/>
              <a:t> '+' </a:t>
            </a:r>
            <a:r>
              <a:rPr lang="en-US" altLang="zh-TW" dirty="0" err="1" smtClean="0"/>
              <a:t>expr_no_commas</a:t>
            </a:r>
            <a:r>
              <a:rPr lang="en-US" altLang="zh-TW" dirty="0" smtClean="0"/>
              <a:t>{ 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/>
              <a:t>index1, index2;</a:t>
            </a:r>
            <a:endParaRPr lang="en-US" altLang="zh-TW" dirty="0" smtClean="0"/>
          </a:p>
          <a:p>
            <a:r>
              <a:rPr lang="en-US" altLang="zh-TW" dirty="0" smtClean="0"/>
              <a:t>	if </a:t>
            </a:r>
            <a:r>
              <a:rPr lang="en-US" altLang="zh-TW" dirty="0"/>
              <a:t>(!s1) err("improper expression at LHS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	index1 </a:t>
            </a:r>
            <a:r>
              <a:rPr lang="en-US" altLang="zh-TW" dirty="0"/>
              <a:t>= </a:t>
            </a:r>
            <a:r>
              <a:rPr lang="en-US" altLang="zh-TW" dirty="0" err="1"/>
              <a:t>look_up_symbol</a:t>
            </a:r>
            <a:r>
              <a:rPr lang="en-US" altLang="zh-TW" dirty="0"/>
              <a:t>(s1);	</a:t>
            </a:r>
            <a:endParaRPr lang="en-US" altLang="zh-TW" dirty="0" smtClean="0"/>
          </a:p>
          <a:p>
            <a:r>
              <a:rPr lang="en-US" altLang="zh-TW" dirty="0" smtClean="0"/>
              <a:t>	if </a:t>
            </a:r>
            <a:r>
              <a:rPr lang="en-US" altLang="zh-TW" dirty="0"/>
              <a:t>(!s2) err("improper expression at LHS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	index2 </a:t>
            </a:r>
            <a:r>
              <a:rPr lang="en-US" altLang="zh-TW" dirty="0"/>
              <a:t>= </a:t>
            </a:r>
            <a:r>
              <a:rPr lang="en-US" altLang="zh-TW" dirty="0" err="1"/>
              <a:t>look_up_symbol</a:t>
            </a:r>
            <a:r>
              <a:rPr lang="en-US" altLang="zh-TW" dirty="0"/>
              <a:t>(s2);		</a:t>
            </a:r>
            <a:r>
              <a:rPr lang="en-US" altLang="zh-TW" dirty="0" err="1" smtClean="0"/>
              <a:t>fprintf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f_asm</a:t>
            </a:r>
            <a:r>
              <a:rPr lang="en-US" altLang="zh-TW" dirty="0"/>
              <a:t>,"\</a:t>
            </a:r>
            <a:r>
              <a:rPr lang="en-US" altLang="zh-TW" dirty="0" err="1"/>
              <a:t>tlwi</a:t>
            </a:r>
            <a:r>
              <a:rPr lang="en-US" altLang="zh-TW" dirty="0"/>
              <a:t>  $r2, [$</a:t>
            </a:r>
            <a:r>
              <a:rPr lang="en-US" altLang="zh-TW" dirty="0" err="1"/>
              <a:t>fp</a:t>
            </a:r>
            <a:r>
              <a:rPr lang="en-US" altLang="zh-TW" dirty="0" smtClean="0"/>
              <a:t>+(-%</a:t>
            </a:r>
            <a:r>
              <a:rPr lang="en-US" altLang="zh-TW" dirty="0"/>
              <a:t>d)]\</a:t>
            </a:r>
            <a:r>
              <a:rPr lang="en-US" altLang="zh-TW" dirty="0" err="1"/>
              <a:t>n",table</a:t>
            </a:r>
            <a:r>
              <a:rPr lang="en-US" altLang="zh-TW" dirty="0"/>
              <a:t>[index1].offset*4);			</a:t>
            </a:r>
            <a:r>
              <a:rPr lang="en-US" altLang="zh-TW" dirty="0" err="1" smtClean="0"/>
              <a:t>fprintf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f_asm</a:t>
            </a:r>
            <a:r>
              <a:rPr lang="en-US" altLang="zh-TW" dirty="0"/>
              <a:t>,"\</a:t>
            </a:r>
            <a:r>
              <a:rPr lang="en-US" altLang="zh-TW" dirty="0" err="1"/>
              <a:t>tlwi</a:t>
            </a:r>
            <a:r>
              <a:rPr lang="en-US" altLang="zh-TW" dirty="0"/>
              <a:t>  $r1, [$</a:t>
            </a:r>
            <a:r>
              <a:rPr lang="en-US" altLang="zh-TW" dirty="0" err="1"/>
              <a:t>fp</a:t>
            </a:r>
            <a:r>
              <a:rPr lang="en-US" altLang="zh-TW" dirty="0" smtClean="0"/>
              <a:t>+(-%</a:t>
            </a:r>
            <a:r>
              <a:rPr lang="en-US" altLang="zh-TW" dirty="0"/>
              <a:t>d)]\</a:t>
            </a:r>
            <a:r>
              <a:rPr lang="en-US" altLang="zh-TW" dirty="0" err="1"/>
              <a:t>n",table</a:t>
            </a:r>
            <a:r>
              <a:rPr lang="en-US" altLang="zh-TW" dirty="0"/>
              <a:t>[index2].offset*4);			</a:t>
            </a:r>
            <a:r>
              <a:rPr lang="en-US" altLang="zh-TW" dirty="0" err="1" smtClean="0"/>
              <a:t>fprintf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f_asm</a:t>
            </a:r>
            <a:r>
              <a:rPr lang="en-US" altLang="zh-TW" dirty="0"/>
              <a:t>,"\</a:t>
            </a:r>
            <a:r>
              <a:rPr lang="en-US" altLang="zh-TW" dirty="0" err="1"/>
              <a:t>tadd</a:t>
            </a:r>
            <a:r>
              <a:rPr lang="en-US" altLang="zh-TW" dirty="0"/>
              <a:t>  $r1, $r2, $r1\n</a:t>
            </a:r>
            <a:r>
              <a:rPr lang="en-US" altLang="zh-TW" dirty="0" smtClean="0"/>
              <a:t>");	</a:t>
            </a:r>
            <a:r>
              <a:rPr lang="en-US" altLang="zh-TW" dirty="0"/>
              <a:t>	$$= NULL;                </a:t>
            </a:r>
            <a:r>
              <a:rPr lang="en-US" altLang="zh-TW" dirty="0" smtClean="0"/>
              <a:t>}</a:t>
            </a:r>
            <a:endParaRPr lang="en-US" altLang="zh-TW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335605"/>
            <a:ext cx="3707904" cy="1047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7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Print out your 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can generate your print function in your project3</a:t>
            </a:r>
          </a:p>
          <a:p>
            <a:endParaRPr lang="en-US" altLang="zh-TW" dirty="0"/>
          </a:p>
          <a:p>
            <a:r>
              <a:rPr lang="en-US" altLang="zh-TW" dirty="0" smtClean="0"/>
              <a:t>OR…</a:t>
            </a:r>
          </a:p>
          <a:p>
            <a:endParaRPr lang="en-US" altLang="zh-TW" dirty="0"/>
          </a:p>
          <a:p>
            <a:r>
              <a:rPr lang="en-US" altLang="zh-TW" dirty="0" smtClean="0"/>
              <a:t>Make it easier!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344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Printf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若希望自己建好的</a:t>
            </a:r>
            <a:r>
              <a:rPr lang="en-US" altLang="zh-TW" dirty="0" smtClean="0"/>
              <a:t>assembly</a:t>
            </a:r>
            <a:r>
              <a:rPr lang="zh-TW" altLang="en-US" dirty="0" smtClean="0"/>
              <a:t>，能在跑完</a:t>
            </a:r>
            <a:r>
              <a:rPr lang="en-US" altLang="zh-TW" dirty="0" smtClean="0"/>
              <a:t>simulator</a:t>
            </a:r>
            <a:r>
              <a:rPr lang="zh-TW" altLang="en-US" dirty="0" smtClean="0"/>
              <a:t>後印出所需資訊，以方便</a:t>
            </a:r>
            <a:r>
              <a:rPr lang="en-US" altLang="zh-TW" dirty="0" smtClean="0"/>
              <a:t>debug</a:t>
            </a:r>
            <a:r>
              <a:rPr lang="zh-TW" altLang="en-US" dirty="0" smtClean="0"/>
              <a:t>等，可在建好的</a:t>
            </a:r>
            <a:r>
              <a:rPr lang="en-US" altLang="zh-TW" dirty="0" smtClean="0"/>
              <a:t>assembly</a:t>
            </a:r>
            <a:r>
              <a:rPr lang="zh-TW" altLang="en-US" dirty="0" smtClean="0"/>
              <a:t>中植入特定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，即可產生</a:t>
            </a:r>
            <a:r>
              <a:rPr lang="en-US" altLang="zh-TW" dirty="0" err="1" smtClean="0"/>
              <a:t>printf</a:t>
            </a:r>
            <a:r>
              <a:rPr lang="zh-TW" altLang="en-US" dirty="0" smtClean="0"/>
              <a:t>的效果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820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required?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label to store the format of the content you need to print out</a:t>
            </a:r>
          </a:p>
          <a:p>
            <a:r>
              <a:rPr lang="en-US" altLang="zh-TW" dirty="0" smtClean="0"/>
              <a:t>Load the label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into $r0</a:t>
            </a:r>
          </a:p>
          <a:p>
            <a:r>
              <a:rPr lang="en-US" altLang="zh-TW" dirty="0" smtClean="0"/>
              <a:t>Put whatever you want to print out into the registers sequentially </a:t>
            </a:r>
          </a:p>
          <a:p>
            <a:pPr lvl="1"/>
            <a:r>
              <a:rPr lang="en-US" altLang="zh-TW" dirty="0" smtClean="0"/>
              <a:t>Ex: r1, r2, r3 in order</a:t>
            </a:r>
          </a:p>
          <a:p>
            <a:r>
              <a:rPr lang="en-US" altLang="zh-TW" dirty="0" smtClean="0"/>
              <a:t>Branch to the 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000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Print out the content of string</a:t>
            </a:r>
            <a:endParaRPr lang="zh-TW" altLang="en-US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501008"/>
            <a:ext cx="712879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3" y="1772816"/>
            <a:ext cx="5616625" cy="110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字方塊 9"/>
          <p:cNvSpPr txBox="1"/>
          <p:nvPr/>
        </p:nvSpPr>
        <p:spPr>
          <a:xfrm>
            <a:off x="683568" y="1340768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/>
              <a:t>Label</a:t>
            </a:r>
            <a:r>
              <a:rPr lang="zh-TW" altLang="en-US" sz="2400" dirty="0" smtClean="0"/>
              <a:t>的寫法如下：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55576" y="3068960"/>
            <a:ext cx="760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將以下的指令插入</a:t>
            </a:r>
            <a:r>
              <a:rPr lang="en-US" altLang="zh-TW" sz="2400" dirty="0" smtClean="0"/>
              <a:t>assembly</a:t>
            </a:r>
            <a:r>
              <a:rPr lang="zh-TW" altLang="en-US" sz="2400" dirty="0" smtClean="0"/>
              <a:t>中，想要印出內容的位置：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55576" y="4509120"/>
            <a:ext cx="66625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將</a:t>
            </a:r>
            <a:r>
              <a:rPr lang="en-US" altLang="zh-TW" sz="2400" dirty="0" smtClean="0"/>
              <a:t>.s</a:t>
            </a:r>
            <a:r>
              <a:rPr lang="zh-TW" altLang="en-US" sz="2400" dirty="0" smtClean="0"/>
              <a:t>轉為</a:t>
            </a:r>
            <a:r>
              <a:rPr lang="en-US" altLang="zh-TW" sz="2400" dirty="0" smtClean="0"/>
              <a:t>.</a:t>
            </a:r>
            <a:r>
              <a:rPr lang="en-US" altLang="zh-TW" sz="2400" dirty="0" err="1" smtClean="0"/>
              <a:t>adx</a:t>
            </a:r>
            <a:r>
              <a:rPr lang="zh-TW" altLang="en-US" sz="2400" dirty="0" smtClean="0"/>
              <a:t>後，輸入指令，跑模擬器</a:t>
            </a:r>
            <a:r>
              <a:rPr lang="en-US" altLang="zh-TW" sz="2400" dirty="0" smtClean="0"/>
              <a:t>(simulator)</a:t>
            </a:r>
          </a:p>
          <a:p>
            <a:r>
              <a:rPr lang="en-US" altLang="zh-TW" sz="2400" dirty="0" smtClean="0"/>
              <a:t>$ nds32le-elf-gdb </a:t>
            </a:r>
            <a:r>
              <a:rPr lang="en-US" altLang="zh-TW" sz="2400" dirty="0" err="1" smtClean="0"/>
              <a:t>test.adx</a:t>
            </a:r>
            <a:endParaRPr lang="en-US" altLang="zh-TW" sz="2400" dirty="0" smtClean="0"/>
          </a:p>
          <a:p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gdb</a:t>
            </a:r>
            <a:r>
              <a:rPr lang="en-US" altLang="zh-TW" sz="2400" dirty="0" smtClean="0"/>
              <a:t>) target </a:t>
            </a:r>
            <a:r>
              <a:rPr lang="en-US" altLang="zh-TW" sz="2400" dirty="0" err="1" smtClean="0"/>
              <a:t>sim</a:t>
            </a:r>
            <a:endParaRPr lang="en-US" altLang="zh-TW" sz="2400" dirty="0" smtClean="0"/>
          </a:p>
          <a:p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gdb</a:t>
            </a:r>
            <a:r>
              <a:rPr lang="en-US" altLang="zh-TW" sz="2400" dirty="0" smtClean="0"/>
              <a:t>) load</a:t>
            </a:r>
          </a:p>
          <a:p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gdb</a:t>
            </a:r>
            <a:r>
              <a:rPr lang="en-US" altLang="zh-TW" sz="2400" dirty="0" smtClean="0"/>
              <a:t>) run</a:t>
            </a:r>
          </a:p>
          <a:p>
            <a:pPr>
              <a:buFont typeface="Arial" pitchFamily="34" charset="0"/>
              <a:buChar char="•"/>
            </a:pP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485938" y="5752922"/>
            <a:ext cx="5820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即可依照</a:t>
            </a:r>
            <a:r>
              <a:rPr lang="en-US" altLang="zh-TW" sz="2400" dirty="0" smtClean="0"/>
              <a:t>label</a:t>
            </a:r>
            <a:r>
              <a:rPr lang="zh-TW" altLang="en-US" sz="2400" dirty="0" smtClean="0"/>
              <a:t>定義的格式，印出所需內容</a:t>
            </a:r>
            <a:endParaRPr lang="zh-TW" altLang="en-US" sz="24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6304554"/>
            <a:ext cx="1944216" cy="48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766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Print out the content of variable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3568" y="1340768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/>
              <a:t>Label</a:t>
            </a:r>
            <a:r>
              <a:rPr lang="zh-TW" altLang="en-US" sz="2400" dirty="0" smtClean="0"/>
              <a:t>的寫法如下：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83568" y="2895327"/>
            <a:ext cx="7298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將以下的指令插入</a:t>
            </a:r>
            <a:r>
              <a:rPr lang="en-US" altLang="zh-TW" sz="2400" dirty="0" smtClean="0"/>
              <a:t>assembly</a:t>
            </a:r>
            <a:r>
              <a:rPr lang="zh-TW" altLang="en-US" sz="2400" dirty="0" smtClean="0"/>
              <a:t>中想要印出內容的位置：</a:t>
            </a:r>
            <a:endParaRPr lang="zh-TW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772816"/>
            <a:ext cx="6696744" cy="104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3284984"/>
            <a:ext cx="6120680" cy="14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向左箭號 11"/>
          <p:cNvSpPr/>
          <p:nvPr/>
        </p:nvSpPr>
        <p:spPr>
          <a:xfrm>
            <a:off x="6804248" y="3688917"/>
            <a:ext cx="805050" cy="316147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3" name="向左箭號 12"/>
          <p:cNvSpPr/>
          <p:nvPr/>
        </p:nvSpPr>
        <p:spPr>
          <a:xfrm>
            <a:off x="6804248" y="4048957"/>
            <a:ext cx="805050" cy="316147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36431" y="5912431"/>
            <a:ext cx="5820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即可依照</a:t>
            </a:r>
            <a:r>
              <a:rPr lang="en-US" altLang="zh-TW" sz="2400" dirty="0" smtClean="0"/>
              <a:t>label</a:t>
            </a:r>
            <a:r>
              <a:rPr lang="zh-TW" altLang="en-US" sz="2400" dirty="0" smtClean="0"/>
              <a:t>定義的格式，印出所需內容</a:t>
            </a:r>
            <a:endParaRPr lang="zh-TW" altLang="en-US" sz="2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08439" y="6308562"/>
            <a:ext cx="2301968" cy="42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文字方塊 16"/>
          <p:cNvSpPr txBox="1"/>
          <p:nvPr/>
        </p:nvSpPr>
        <p:spPr>
          <a:xfrm>
            <a:off x="683568" y="4758269"/>
            <a:ext cx="66625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將</a:t>
            </a:r>
            <a:r>
              <a:rPr lang="en-US" altLang="zh-TW" sz="2400" dirty="0" smtClean="0"/>
              <a:t>.s</a:t>
            </a:r>
            <a:r>
              <a:rPr lang="zh-TW" altLang="en-US" sz="2400" dirty="0" smtClean="0"/>
              <a:t>轉為</a:t>
            </a:r>
            <a:r>
              <a:rPr lang="en-US" altLang="zh-TW" sz="2400" dirty="0" smtClean="0"/>
              <a:t>.</a:t>
            </a:r>
            <a:r>
              <a:rPr lang="en-US" altLang="zh-TW" sz="2400" dirty="0" err="1" smtClean="0"/>
              <a:t>adx</a:t>
            </a:r>
            <a:r>
              <a:rPr lang="zh-TW" altLang="en-US" sz="2400" dirty="0" smtClean="0"/>
              <a:t>後，輸入指令，跑模擬器</a:t>
            </a:r>
            <a:r>
              <a:rPr lang="en-US" altLang="zh-TW" sz="2400" dirty="0" smtClean="0"/>
              <a:t>(simulator)</a:t>
            </a:r>
          </a:p>
          <a:p>
            <a:r>
              <a:rPr lang="en-US" altLang="zh-TW" sz="2400" dirty="0" smtClean="0"/>
              <a:t>$ nds32le-elf-gdb </a:t>
            </a:r>
            <a:r>
              <a:rPr lang="en-US" altLang="zh-TW" sz="2400" dirty="0" err="1" smtClean="0"/>
              <a:t>test.adx</a:t>
            </a:r>
            <a:endParaRPr lang="en-US" altLang="zh-TW" sz="2400" dirty="0" smtClean="0"/>
          </a:p>
          <a:p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gdb</a:t>
            </a:r>
            <a:r>
              <a:rPr lang="en-US" altLang="zh-TW" sz="2400" dirty="0" smtClean="0"/>
              <a:t>) target </a:t>
            </a:r>
            <a:r>
              <a:rPr lang="en-US" altLang="zh-TW" sz="2400" dirty="0" err="1" smtClean="0"/>
              <a:t>sim</a:t>
            </a:r>
            <a:endParaRPr lang="en-US" altLang="zh-TW" sz="2400" dirty="0" smtClean="0"/>
          </a:p>
          <a:p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gdb</a:t>
            </a:r>
            <a:r>
              <a:rPr lang="en-US" altLang="zh-TW" sz="2400" dirty="0" smtClean="0"/>
              <a:t>) load</a:t>
            </a:r>
          </a:p>
          <a:p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gdb</a:t>
            </a:r>
            <a:r>
              <a:rPr lang="en-US" altLang="zh-TW" sz="2400" dirty="0" smtClean="0"/>
              <a:t>) run</a:t>
            </a:r>
          </a:p>
          <a:p>
            <a:pPr>
              <a:buFont typeface="Arial" pitchFamily="34" charset="0"/>
              <a:buChar char="•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2279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253902"/>
            <a:ext cx="5256584" cy="1399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Print out the content of register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3568" y="1340768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/>
              <a:t>Label</a:t>
            </a:r>
            <a:r>
              <a:rPr lang="zh-TW" altLang="en-US" sz="2400" dirty="0" smtClean="0"/>
              <a:t>的寫法如下：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83568" y="2852936"/>
            <a:ext cx="7298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將以下的指令插入</a:t>
            </a:r>
            <a:r>
              <a:rPr lang="en-US" altLang="zh-TW" sz="2400" dirty="0" smtClean="0"/>
              <a:t>assembly</a:t>
            </a:r>
            <a:r>
              <a:rPr lang="zh-TW" altLang="en-US" sz="2400" dirty="0" smtClean="0"/>
              <a:t>中想要印出內容的位置：</a:t>
            </a:r>
            <a:endParaRPr lang="zh-TW" altLang="en-US" sz="2400" dirty="0"/>
          </a:p>
        </p:txBody>
      </p:sp>
      <p:sp>
        <p:nvSpPr>
          <p:cNvPr id="12" name="向左箭號 11"/>
          <p:cNvSpPr/>
          <p:nvPr/>
        </p:nvSpPr>
        <p:spPr>
          <a:xfrm>
            <a:off x="6084168" y="3561821"/>
            <a:ext cx="1536171" cy="371235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$sp</a:t>
            </a:r>
            <a:endParaRPr lang="zh-TW" altLang="en-US" dirty="0"/>
          </a:p>
        </p:txBody>
      </p:sp>
      <p:sp>
        <p:nvSpPr>
          <p:cNvPr id="13" name="向左箭號 12"/>
          <p:cNvSpPr/>
          <p:nvPr/>
        </p:nvSpPr>
        <p:spPr>
          <a:xfrm>
            <a:off x="6084168" y="3921861"/>
            <a:ext cx="1536171" cy="371235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$</a:t>
            </a:r>
            <a:r>
              <a:rPr lang="en-US" altLang="zh-TW" dirty="0" err="1" smtClean="0"/>
              <a:t>fp</a:t>
            </a:r>
            <a:endParaRPr lang="zh-TW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6338202"/>
            <a:ext cx="651672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文字方塊 16"/>
          <p:cNvSpPr txBox="1"/>
          <p:nvPr/>
        </p:nvSpPr>
        <p:spPr>
          <a:xfrm>
            <a:off x="3173756" y="5876537"/>
            <a:ext cx="5820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即可依照</a:t>
            </a:r>
            <a:r>
              <a:rPr lang="en-US" altLang="zh-TW" sz="2400" dirty="0" smtClean="0"/>
              <a:t>label</a:t>
            </a:r>
            <a:r>
              <a:rPr lang="zh-TW" altLang="en-US" sz="2400" dirty="0" smtClean="0"/>
              <a:t>定義的格式，印出所需內容</a:t>
            </a:r>
            <a:endParaRPr lang="zh-TW" altLang="en-US" sz="2400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4931" y="1772816"/>
            <a:ext cx="679542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文字方塊 13"/>
          <p:cNvSpPr txBox="1"/>
          <p:nvPr/>
        </p:nvSpPr>
        <p:spPr>
          <a:xfrm>
            <a:off x="755576" y="4725144"/>
            <a:ext cx="66625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將</a:t>
            </a:r>
            <a:r>
              <a:rPr lang="en-US" altLang="zh-TW" sz="2400" dirty="0" smtClean="0"/>
              <a:t>.s</a:t>
            </a:r>
            <a:r>
              <a:rPr lang="zh-TW" altLang="en-US" sz="2400" dirty="0" smtClean="0"/>
              <a:t>轉為</a:t>
            </a:r>
            <a:r>
              <a:rPr lang="en-US" altLang="zh-TW" sz="2400" dirty="0" smtClean="0"/>
              <a:t>.</a:t>
            </a:r>
            <a:r>
              <a:rPr lang="en-US" altLang="zh-TW" sz="2400" dirty="0" err="1" smtClean="0"/>
              <a:t>adx</a:t>
            </a:r>
            <a:r>
              <a:rPr lang="zh-TW" altLang="en-US" sz="2400" dirty="0" smtClean="0"/>
              <a:t>後，輸入指令，跑模擬器</a:t>
            </a:r>
            <a:r>
              <a:rPr lang="en-US" altLang="zh-TW" sz="2400" dirty="0" smtClean="0"/>
              <a:t>(simulator)</a:t>
            </a:r>
          </a:p>
          <a:p>
            <a:r>
              <a:rPr lang="en-US" altLang="zh-TW" sz="2400" dirty="0" smtClean="0"/>
              <a:t>$ nds32le-elf-gdb </a:t>
            </a:r>
            <a:r>
              <a:rPr lang="en-US" altLang="zh-TW" sz="2400" dirty="0" err="1" smtClean="0"/>
              <a:t>test.adx</a:t>
            </a:r>
            <a:endParaRPr lang="en-US" altLang="zh-TW" sz="2400" dirty="0" smtClean="0"/>
          </a:p>
          <a:p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gdb</a:t>
            </a:r>
            <a:r>
              <a:rPr lang="en-US" altLang="zh-TW" sz="2400" dirty="0" smtClean="0"/>
              <a:t>) target </a:t>
            </a:r>
            <a:r>
              <a:rPr lang="en-US" altLang="zh-TW" sz="2400" dirty="0" err="1" smtClean="0"/>
              <a:t>sim</a:t>
            </a:r>
            <a:endParaRPr lang="en-US" altLang="zh-TW" sz="2400" dirty="0" smtClean="0"/>
          </a:p>
          <a:p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gdb</a:t>
            </a:r>
            <a:r>
              <a:rPr lang="en-US" altLang="zh-TW" sz="2400" dirty="0" smtClean="0"/>
              <a:t>) load</a:t>
            </a:r>
          </a:p>
          <a:p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gdb</a:t>
            </a:r>
            <a:r>
              <a:rPr lang="en-US" altLang="zh-TW" sz="2400" dirty="0" smtClean="0"/>
              <a:t>) run</a:t>
            </a:r>
          </a:p>
          <a:p>
            <a:pPr>
              <a:buFont typeface="Arial" pitchFamily="34" charset="0"/>
              <a:buChar char="•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936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Extra information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4800600"/>
          </a:xfrm>
        </p:spPr>
        <p:txBody>
          <a:bodyPr/>
          <a:lstStyle/>
          <a:p>
            <a:r>
              <a:rPr lang="zh-TW" altLang="en-US" dirty="0" smtClean="0"/>
              <a:t>可同時定義不同名字的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，於指定位置植入</a:t>
            </a:r>
            <a:r>
              <a:rPr lang="en-US" altLang="zh-TW" b="1" dirty="0" smtClean="0"/>
              <a:t>la $r0, (</a:t>
            </a:r>
            <a:r>
              <a:rPr lang="zh-TW" altLang="en-US" b="1" dirty="0" smtClean="0"/>
              <a:t>該</a:t>
            </a:r>
            <a:r>
              <a:rPr lang="en-US" altLang="zh-TW" b="1" dirty="0" smtClean="0"/>
              <a:t>LABEL)</a:t>
            </a:r>
            <a:r>
              <a:rPr lang="zh-TW" altLang="en-US" dirty="0" smtClean="0"/>
              <a:t>和</a:t>
            </a:r>
            <a:r>
              <a:rPr lang="en-US" altLang="zh-TW" b="1" dirty="0" smtClean="0"/>
              <a:t>bal</a:t>
            </a:r>
            <a:r>
              <a:rPr lang="zh-TW" altLang="en-US" b="1" dirty="0" smtClean="0"/>
              <a:t> </a:t>
            </a:r>
            <a:r>
              <a:rPr lang="en-US" altLang="zh-TW" b="1" dirty="0" err="1" smtClean="0"/>
              <a:t>printf</a:t>
            </a:r>
            <a:r>
              <a:rPr lang="zh-TW" altLang="en-US" dirty="0" smtClean="0"/>
              <a:t>指令，即可依各自的格式印出內容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612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run simulator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Command:</a:t>
            </a:r>
          </a:p>
          <a:p>
            <a:pPr lvl="1"/>
            <a:r>
              <a:rPr lang="en-US" altLang="zh-TW" dirty="0" smtClean="0"/>
              <a:t>Create your assembly file</a:t>
            </a:r>
          </a:p>
          <a:p>
            <a:pPr lvl="2"/>
            <a:r>
              <a:rPr lang="en-US" altLang="zh-TW" dirty="0" err="1" smtClean="0"/>
              <a:t>byacc</a:t>
            </a:r>
            <a:r>
              <a:rPr lang="en-US" altLang="zh-TW" dirty="0" smtClean="0"/>
              <a:t> –</a:t>
            </a:r>
            <a:r>
              <a:rPr lang="en-US" altLang="zh-TW" dirty="0" err="1" smtClean="0"/>
              <a:t>vd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hw.y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flex </a:t>
            </a:r>
            <a:r>
              <a:rPr lang="en-US" altLang="zh-TW" dirty="0" err="1" smtClean="0"/>
              <a:t>hw.l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gcc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lex.yy.c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y.tab.c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symbol.c</a:t>
            </a:r>
            <a:r>
              <a:rPr lang="en-US" altLang="zh-TW" dirty="0" smtClean="0"/>
              <a:t> –</a:t>
            </a:r>
            <a:r>
              <a:rPr lang="en-US" altLang="zh-TW" dirty="0" err="1" smtClean="0"/>
              <a:t>lfl</a:t>
            </a:r>
            <a:endParaRPr lang="en-US" altLang="zh-TW" dirty="0"/>
          </a:p>
          <a:p>
            <a:pPr lvl="2"/>
            <a:r>
              <a:rPr lang="en-US" altLang="zh-TW" dirty="0" smtClean="0"/>
              <a:t>./</a:t>
            </a:r>
            <a:r>
              <a:rPr lang="en-US" altLang="zh-TW" dirty="0" err="1" smtClean="0"/>
              <a:t>a.out</a:t>
            </a:r>
            <a:r>
              <a:rPr lang="en-US" altLang="zh-TW" dirty="0" smtClean="0"/>
              <a:t> &lt; test1.c</a:t>
            </a:r>
          </a:p>
          <a:p>
            <a:pPr lvl="1"/>
            <a:r>
              <a:rPr lang="en-US" altLang="zh-TW" dirty="0" smtClean="0"/>
              <a:t>Compile your assembly file to .</a:t>
            </a:r>
            <a:r>
              <a:rPr lang="en-US" altLang="zh-TW" dirty="0" err="1" smtClean="0"/>
              <a:t>adx</a:t>
            </a:r>
            <a:r>
              <a:rPr lang="en-US" altLang="zh-TW" dirty="0" smtClean="0"/>
              <a:t> file</a:t>
            </a:r>
          </a:p>
          <a:p>
            <a:pPr lvl="2"/>
            <a:r>
              <a:rPr lang="en-US" altLang="zh-TW" dirty="0" smtClean="0"/>
              <a:t>$ nds32le-elf-gcc </a:t>
            </a:r>
            <a:r>
              <a:rPr lang="en-US" altLang="zh-TW" dirty="0" err="1" smtClean="0"/>
              <a:t>andes.s</a:t>
            </a:r>
            <a:r>
              <a:rPr lang="en-US" altLang="zh-TW" dirty="0" smtClean="0"/>
              <a:t> </a:t>
            </a:r>
            <a:r>
              <a:rPr lang="en-US" altLang="zh-TW" dirty="0"/>
              <a:t>-static -o </a:t>
            </a:r>
            <a:r>
              <a:rPr lang="en-US" altLang="zh-TW" dirty="0" err="1" smtClean="0"/>
              <a:t>andes</a:t>
            </a:r>
            <a:r>
              <a:rPr lang="en-US" altLang="zh-TW" dirty="0" err="1" smtClean="0"/>
              <a:t>.adx</a:t>
            </a:r>
            <a:endParaRPr lang="en-US" altLang="zh-TW" dirty="0" smtClean="0"/>
          </a:p>
          <a:p>
            <a:pPr lvl="1"/>
            <a:r>
              <a:rPr lang="en-US" altLang="zh-TW" dirty="0"/>
              <a:t>Run your .</a:t>
            </a:r>
            <a:r>
              <a:rPr lang="en-US" altLang="zh-TW" dirty="0" err="1"/>
              <a:t>adx</a:t>
            </a:r>
            <a:r>
              <a:rPr lang="en-US" altLang="zh-TW" dirty="0"/>
              <a:t> file in </a:t>
            </a:r>
            <a:r>
              <a:rPr lang="en-US" altLang="zh-TW" dirty="0" smtClean="0"/>
              <a:t>the simulator</a:t>
            </a:r>
            <a:endParaRPr lang="en-US" altLang="zh-TW" dirty="0"/>
          </a:p>
          <a:p>
            <a:pPr lvl="2"/>
            <a:r>
              <a:rPr lang="en-US" altLang="zh-TW" dirty="0" smtClean="0"/>
              <a:t>$ nds32le-elf-gdb </a:t>
            </a:r>
            <a:r>
              <a:rPr lang="en-US" altLang="zh-TW" dirty="0" err="1" smtClean="0"/>
              <a:t>andes</a:t>
            </a:r>
            <a:r>
              <a:rPr lang="en-US" altLang="zh-TW" dirty="0" err="1" smtClean="0"/>
              <a:t>.adx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(</a:t>
            </a:r>
            <a:r>
              <a:rPr lang="en-US" altLang="zh-TW" dirty="0" err="1" smtClean="0"/>
              <a:t>gdb</a:t>
            </a:r>
            <a:r>
              <a:rPr lang="en-US" altLang="zh-TW" dirty="0" smtClean="0"/>
              <a:t>) target </a:t>
            </a:r>
            <a:r>
              <a:rPr lang="en-US" altLang="zh-TW" dirty="0" err="1" smtClean="0"/>
              <a:t>sim</a:t>
            </a:r>
            <a:endParaRPr lang="en-US" altLang="zh-TW" dirty="0"/>
          </a:p>
          <a:p>
            <a:pPr lvl="2"/>
            <a:r>
              <a:rPr lang="en-US" altLang="zh-TW" dirty="0" smtClean="0"/>
              <a:t>(</a:t>
            </a:r>
            <a:r>
              <a:rPr lang="en-US" altLang="zh-TW" dirty="0" err="1" smtClean="0"/>
              <a:t>gdb</a:t>
            </a:r>
            <a:r>
              <a:rPr lang="en-US" altLang="zh-TW" dirty="0" smtClean="0"/>
              <a:t>) load</a:t>
            </a:r>
          </a:p>
          <a:p>
            <a:pPr lvl="2"/>
            <a:r>
              <a:rPr lang="en-US" altLang="zh-TW" dirty="0" smtClean="0"/>
              <a:t>(</a:t>
            </a:r>
            <a:r>
              <a:rPr lang="en-US" altLang="zh-TW" dirty="0" err="1" smtClean="0"/>
              <a:t>gdb</a:t>
            </a:r>
            <a:r>
              <a:rPr lang="en-US" altLang="zh-TW" dirty="0" smtClean="0"/>
              <a:t>) run</a:t>
            </a:r>
            <a:endParaRPr lang="en-US" altLang="zh-TW" dirty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9722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53752"/>
            <a:ext cx="7498080" cy="1143000"/>
          </a:xfrm>
        </p:spPr>
        <p:txBody>
          <a:bodyPr/>
          <a:lstStyle/>
          <a:p>
            <a:r>
              <a:rPr lang="zh-TW" altLang="en-US" dirty="0" smtClean="0"/>
              <a:t>成績計算方式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19632" y="1124744"/>
            <a:ext cx="5267696" cy="4800600"/>
          </a:xfrm>
        </p:spPr>
        <p:txBody>
          <a:bodyPr/>
          <a:lstStyle/>
          <a:p>
            <a:r>
              <a:rPr lang="zh-TW" altLang="en-US" sz="2800" dirty="0" smtClean="0"/>
              <a:t>畢業班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完成</a:t>
            </a:r>
            <a:r>
              <a:rPr lang="en-US" altLang="zh-TW" sz="2800" dirty="0" smtClean="0"/>
              <a:t>test1.c</a:t>
            </a:r>
            <a:r>
              <a:rPr lang="zh-TW" altLang="en-US" sz="2800" dirty="0" smtClean="0"/>
              <a:t>即可</a:t>
            </a:r>
            <a:endParaRPr lang="en-US" altLang="zh-TW" sz="2800" dirty="0"/>
          </a:p>
          <a:p>
            <a:r>
              <a:rPr lang="zh-TW" altLang="en-US" sz="2800" dirty="0" smtClean="0"/>
              <a:t>非畢業班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完成</a:t>
            </a:r>
            <a:r>
              <a:rPr lang="en-US" altLang="zh-TW" sz="2800" dirty="0" smtClean="0"/>
              <a:t>test1.c </a:t>
            </a:r>
            <a:r>
              <a:rPr lang="zh-TW" altLang="en-US" sz="2800" dirty="0" smtClean="0"/>
              <a:t>和 </a:t>
            </a:r>
            <a:r>
              <a:rPr lang="en-US" altLang="zh-TW" sz="2800" dirty="0" smtClean="0"/>
              <a:t>test2.c</a:t>
            </a:r>
          </a:p>
          <a:p>
            <a:endParaRPr lang="zh-TW" alt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5148064" y="908720"/>
            <a:ext cx="3708400" cy="5229225"/>
          </a:xfrm>
          <a:prstGeom prst="rect">
            <a:avLst/>
          </a:prstGeom>
          <a:solidFill>
            <a:srgbClr val="FFFF99"/>
          </a:solidFill>
          <a:ln w="76200">
            <a:solidFill>
              <a:srgbClr val="6600CC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 err="1" smtClean="0">
                <a:latin typeface="Times New Roman" pitchFamily="18" charset="0"/>
              </a:rPr>
              <a:t>int</a:t>
            </a:r>
            <a:r>
              <a:rPr lang="en-US" altLang="zh-TW" sz="2400" b="1" dirty="0" smtClean="0">
                <a:latin typeface="Times New Roman" pitchFamily="18" charset="0"/>
              </a:rPr>
              <a:t> sub(</a:t>
            </a:r>
            <a:r>
              <a:rPr lang="en-US" altLang="zh-TW" sz="2400" b="1" dirty="0" err="1" smtClean="0">
                <a:latin typeface="Times New Roman" pitchFamily="18" charset="0"/>
              </a:rPr>
              <a:t>int</a:t>
            </a:r>
            <a:r>
              <a:rPr lang="en-US" altLang="zh-TW" sz="2400" b="1" dirty="0" smtClean="0">
                <a:latin typeface="Times New Roman" pitchFamily="18" charset="0"/>
              </a:rPr>
              <a:t> </a:t>
            </a:r>
            <a:r>
              <a:rPr lang="en-US" altLang="zh-TW" sz="2400" b="1" dirty="0" err="1">
                <a:latin typeface="Times New Roman" pitchFamily="18" charset="0"/>
              </a:rPr>
              <a:t>x</a:t>
            </a:r>
            <a:r>
              <a:rPr lang="en-US" altLang="zh-TW" sz="2400" b="1" dirty="0" err="1" smtClean="0">
                <a:latin typeface="Times New Roman" pitchFamily="18" charset="0"/>
              </a:rPr>
              <a:t>,int</a:t>
            </a:r>
            <a:r>
              <a:rPr lang="en-US" altLang="zh-TW" sz="2400" b="1" dirty="0" smtClean="0">
                <a:latin typeface="Times New Roman" pitchFamily="18" charset="0"/>
              </a:rPr>
              <a:t> y){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latin typeface="Times New Roman" pitchFamily="18" charset="0"/>
              </a:rPr>
              <a:t>    </a:t>
            </a:r>
            <a:r>
              <a:rPr lang="en-US" altLang="zh-TW" sz="2400" b="1" dirty="0" err="1" smtClean="0">
                <a:latin typeface="Times New Roman" pitchFamily="18" charset="0"/>
              </a:rPr>
              <a:t>int</a:t>
            </a:r>
            <a:r>
              <a:rPr lang="en-US" altLang="zh-TW" sz="2400" b="1" dirty="0" smtClean="0">
                <a:latin typeface="Times New Roman" pitchFamily="18" charset="0"/>
              </a:rPr>
              <a:t> i=0, j=1;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>
                <a:latin typeface="Times New Roman" pitchFamily="18" charset="0"/>
              </a:rPr>
              <a:t> </a:t>
            </a:r>
            <a:r>
              <a:rPr lang="en-US" altLang="zh-TW" sz="2400" b="1" dirty="0" smtClean="0">
                <a:latin typeface="Times New Roman" pitchFamily="18" charset="0"/>
              </a:rPr>
              <a:t>   return x-y-i-j;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latin typeface="Times New Roman" pitchFamily="18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 err="1">
                <a:latin typeface="Times New Roman" pitchFamily="18" charset="0"/>
              </a:rPr>
              <a:t>i</a:t>
            </a:r>
            <a:r>
              <a:rPr lang="en-US" altLang="zh-TW" sz="2400" b="1" dirty="0" err="1" smtClean="0">
                <a:latin typeface="Times New Roman" pitchFamily="18" charset="0"/>
              </a:rPr>
              <a:t>nt</a:t>
            </a:r>
            <a:r>
              <a:rPr lang="en-US" altLang="zh-TW" sz="2400" b="1" dirty="0" smtClean="0">
                <a:latin typeface="Times New Roman" pitchFamily="18" charset="0"/>
              </a:rPr>
              <a:t> main(){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latin typeface="Times New Roman" pitchFamily="18" charset="0"/>
              </a:rPr>
              <a:t>  </a:t>
            </a:r>
            <a:r>
              <a:rPr lang="en-US" altLang="zh-TW" sz="2400" b="1" dirty="0" err="1" smtClean="0">
                <a:latin typeface="Times New Roman" pitchFamily="18" charset="0"/>
              </a:rPr>
              <a:t>int</a:t>
            </a:r>
            <a:r>
              <a:rPr lang="en-US" altLang="zh-TW" sz="2400" b="1" dirty="0" smtClean="0">
                <a:latin typeface="Times New Roman" pitchFamily="18" charset="0"/>
              </a:rPr>
              <a:t> a;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latin typeface="Times New Roman" pitchFamily="18" charset="0"/>
              </a:rPr>
              <a:t>  </a:t>
            </a:r>
            <a:r>
              <a:rPr lang="en-US" altLang="zh-TW" sz="2400" b="1" dirty="0" err="1" smtClean="0">
                <a:latin typeface="Times New Roman" pitchFamily="18" charset="0"/>
              </a:rPr>
              <a:t>int</a:t>
            </a:r>
            <a:r>
              <a:rPr lang="en-US" altLang="zh-TW" sz="2400" b="1" dirty="0" smtClean="0">
                <a:latin typeface="Times New Roman" pitchFamily="18" charset="0"/>
              </a:rPr>
              <a:t> b = 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latin typeface="Times New Roman" pitchFamily="18" charset="0"/>
              </a:rPr>
              <a:t>  </a:t>
            </a:r>
            <a:r>
              <a:rPr lang="en-US" altLang="zh-TW" sz="2400" b="1" dirty="0" err="1" smtClean="0">
                <a:latin typeface="Times New Roman" pitchFamily="18" charset="0"/>
              </a:rPr>
              <a:t>int</a:t>
            </a:r>
            <a:r>
              <a:rPr lang="en-US" altLang="zh-TW" sz="2400" b="1" dirty="0" smtClean="0">
                <a:latin typeface="Times New Roman" pitchFamily="18" charset="0"/>
              </a:rPr>
              <a:t> c = 2;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latin typeface="Times New Roman" pitchFamily="18" charset="0"/>
              </a:rPr>
              <a:t>  </a:t>
            </a:r>
            <a:r>
              <a:rPr lang="en-US" altLang="zh-TW" sz="2400" b="1" dirty="0" err="1" smtClean="0">
                <a:latin typeface="Times New Roman" pitchFamily="18" charset="0"/>
              </a:rPr>
              <a:t>int</a:t>
            </a:r>
            <a:r>
              <a:rPr lang="en-US" altLang="zh-TW" sz="2400" b="1" dirty="0" smtClean="0">
                <a:latin typeface="Times New Roman" pitchFamily="18" charset="0"/>
              </a:rPr>
              <a:t> d = 3;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>
                <a:latin typeface="Times New Roman" pitchFamily="18" charset="0"/>
              </a:rPr>
              <a:t> </a:t>
            </a:r>
            <a:r>
              <a:rPr lang="en-US" altLang="zh-TW" sz="2400" b="1" dirty="0" smtClean="0">
                <a:latin typeface="Times New Roman" pitchFamily="18" charset="0"/>
              </a:rPr>
              <a:t> a = 10/2;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>
                <a:latin typeface="Times New Roman" pitchFamily="18" charset="0"/>
              </a:rPr>
              <a:t> </a:t>
            </a:r>
            <a:r>
              <a:rPr lang="en-US" altLang="zh-TW" sz="2400" b="1" dirty="0" smtClean="0">
                <a:latin typeface="Times New Roman" pitchFamily="18" charset="0"/>
              </a:rPr>
              <a:t> c = (b+3)*4-5;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latin typeface="Times New Roman" pitchFamily="18" charset="0"/>
              </a:rPr>
              <a:t>  b = sub(10,8);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latin typeface="Times New Roman" pitchFamily="18" charset="0"/>
              </a:rPr>
              <a:t>  //</a:t>
            </a:r>
            <a:r>
              <a:rPr lang="en-US" altLang="zh-TW" sz="2400" b="1" dirty="0" err="1" smtClean="0">
                <a:latin typeface="Times New Roman" pitchFamily="18" charset="0"/>
              </a:rPr>
              <a:t>printf</a:t>
            </a:r>
            <a:r>
              <a:rPr lang="en-US" altLang="zh-TW" sz="2400" b="1" dirty="0" smtClean="0">
                <a:latin typeface="Times New Roman" pitchFamily="18" charset="0"/>
              </a:rPr>
              <a:t>(“d is %d\</a:t>
            </a:r>
            <a:r>
              <a:rPr lang="en-US" altLang="zh-TW" sz="2400" b="1" dirty="0" err="1" smtClean="0">
                <a:latin typeface="Times New Roman" pitchFamily="18" charset="0"/>
              </a:rPr>
              <a:t>n”,d</a:t>
            </a:r>
            <a:r>
              <a:rPr lang="en-US" altLang="zh-TW" sz="2400" b="1" dirty="0" smtClean="0">
                <a:latin typeface="Times New Roman" pitchFamily="18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latin typeface="Times New Roman" pitchFamily="18" charset="0"/>
              </a:rPr>
              <a:t>  return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latin typeface="Times New Roman" pitchFamily="18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907704" y="6290156"/>
            <a:ext cx="11496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test1.c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6427427" y="6237312"/>
            <a:ext cx="11496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test2.c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647576" y="2348880"/>
            <a:ext cx="3708400" cy="3789065"/>
          </a:xfrm>
          <a:prstGeom prst="rect">
            <a:avLst/>
          </a:prstGeom>
          <a:solidFill>
            <a:srgbClr val="FFFF99"/>
          </a:solidFill>
          <a:ln w="76200">
            <a:solidFill>
              <a:srgbClr val="6600CC"/>
            </a:solidFill>
            <a:miter lim="800000"/>
            <a:headEnd/>
            <a:tailEnd/>
          </a:ln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 err="1" smtClean="0">
                <a:latin typeface="Times New Roman" pitchFamily="18" charset="0"/>
              </a:rPr>
              <a:t>int</a:t>
            </a:r>
            <a:r>
              <a:rPr lang="en-US" altLang="zh-TW" sz="2400" b="1" dirty="0" smtClean="0">
                <a:latin typeface="Times New Roman" pitchFamily="18" charset="0"/>
              </a:rPr>
              <a:t> main(){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latin typeface="Times New Roman" pitchFamily="18" charset="0"/>
              </a:rPr>
              <a:t>  </a:t>
            </a:r>
            <a:r>
              <a:rPr lang="en-US" altLang="zh-TW" sz="2400" b="1" dirty="0" err="1" smtClean="0">
                <a:latin typeface="Times New Roman" pitchFamily="18" charset="0"/>
              </a:rPr>
              <a:t>int</a:t>
            </a:r>
            <a:r>
              <a:rPr lang="en-US" altLang="zh-TW" sz="2400" b="1" dirty="0" smtClean="0">
                <a:latin typeface="Times New Roman" pitchFamily="18" charset="0"/>
              </a:rPr>
              <a:t> a;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latin typeface="Times New Roman" pitchFamily="18" charset="0"/>
              </a:rPr>
              <a:t>  </a:t>
            </a:r>
            <a:r>
              <a:rPr lang="en-US" altLang="zh-TW" sz="2400" b="1" dirty="0" err="1" smtClean="0">
                <a:latin typeface="Times New Roman" pitchFamily="18" charset="0"/>
              </a:rPr>
              <a:t>int</a:t>
            </a:r>
            <a:r>
              <a:rPr lang="en-US" altLang="zh-TW" sz="2400" b="1" dirty="0" smtClean="0">
                <a:latin typeface="Times New Roman" pitchFamily="18" charset="0"/>
              </a:rPr>
              <a:t> b = 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latin typeface="Times New Roman" pitchFamily="18" charset="0"/>
              </a:rPr>
              <a:t>  </a:t>
            </a:r>
            <a:r>
              <a:rPr lang="en-US" altLang="zh-TW" sz="2400" b="1" dirty="0" err="1" smtClean="0">
                <a:latin typeface="Times New Roman" pitchFamily="18" charset="0"/>
              </a:rPr>
              <a:t>int</a:t>
            </a:r>
            <a:r>
              <a:rPr lang="en-US" altLang="zh-TW" sz="2400" b="1" dirty="0" smtClean="0">
                <a:latin typeface="Times New Roman" pitchFamily="18" charset="0"/>
              </a:rPr>
              <a:t> c = 2;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latin typeface="Times New Roman" pitchFamily="18" charset="0"/>
              </a:rPr>
              <a:t>  </a:t>
            </a:r>
            <a:r>
              <a:rPr lang="en-US" altLang="zh-TW" sz="2400" b="1" dirty="0" err="1" smtClean="0">
                <a:latin typeface="Times New Roman" pitchFamily="18" charset="0"/>
              </a:rPr>
              <a:t>int</a:t>
            </a:r>
            <a:r>
              <a:rPr lang="en-US" altLang="zh-TW" sz="2400" b="1" dirty="0" smtClean="0">
                <a:latin typeface="Times New Roman" pitchFamily="18" charset="0"/>
              </a:rPr>
              <a:t> d = 3;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latin typeface="Times New Roman" pitchFamily="18" charset="0"/>
              </a:rPr>
              <a:t>  a = 10/2;</a:t>
            </a:r>
            <a:endParaRPr lang="en-US" altLang="zh-TW" sz="24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latin typeface="Times New Roman" pitchFamily="18" charset="0"/>
              </a:rPr>
              <a:t>  c = (b+3)*4-5;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latin typeface="Times New Roman" pitchFamily="18" charset="0"/>
              </a:rPr>
              <a:t>  //</a:t>
            </a:r>
            <a:r>
              <a:rPr lang="en-US" altLang="zh-TW" sz="2400" b="1" dirty="0" err="1" smtClean="0">
                <a:latin typeface="Times New Roman" pitchFamily="18" charset="0"/>
              </a:rPr>
              <a:t>printf</a:t>
            </a:r>
            <a:r>
              <a:rPr lang="en-US" altLang="zh-TW" sz="2400" b="1" dirty="0" smtClean="0">
                <a:latin typeface="Times New Roman" pitchFamily="18" charset="0"/>
              </a:rPr>
              <a:t>(“a is %d\</a:t>
            </a:r>
            <a:r>
              <a:rPr lang="en-US" altLang="zh-TW" sz="2400" b="1" dirty="0" err="1" smtClean="0">
                <a:latin typeface="Times New Roman" pitchFamily="18" charset="0"/>
              </a:rPr>
              <a:t>n",a</a:t>
            </a:r>
            <a:r>
              <a:rPr lang="en-US" altLang="zh-TW" sz="2400" b="1" dirty="0" smtClean="0">
                <a:latin typeface="Times New Roman" pitchFamily="18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latin typeface="Times New Roman" pitchFamily="18" charset="0"/>
              </a:rPr>
              <a:t>  return 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latin typeface="Times New Roman" pitchFamily="18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TW" sz="2400" b="1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21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Generate Andes assembly code by </a:t>
            </a:r>
            <a:r>
              <a:rPr lang="en-US" altLang="zh-TW" dirty="0" err="1" smtClean="0"/>
              <a:t>modifing</a:t>
            </a:r>
            <a:r>
              <a:rPr lang="en-US" altLang="zh-TW" dirty="0" smtClean="0"/>
              <a:t> .</a:t>
            </a:r>
            <a:r>
              <a:rPr lang="en-US" altLang="zh-TW" dirty="0" err="1" smtClean="0"/>
              <a:t>lex</a:t>
            </a:r>
            <a:r>
              <a:rPr lang="en-US" altLang="zh-TW" dirty="0" smtClean="0"/>
              <a:t> file &amp; .</a:t>
            </a:r>
            <a:r>
              <a:rPr lang="en-US" altLang="zh-TW" dirty="0" err="1" smtClean="0"/>
              <a:t>yacc</a:t>
            </a:r>
            <a:r>
              <a:rPr lang="en-US" altLang="zh-TW" dirty="0" smtClean="0"/>
              <a:t> file.</a:t>
            </a:r>
          </a:p>
          <a:p>
            <a:r>
              <a:rPr lang="en-US" altLang="zh-TW" dirty="0" smtClean="0"/>
              <a:t>Run the assembly file you generate to check.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672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>
                <a:latin typeface="+mn-lt"/>
                <a:ea typeface="標楷體" pitchFamily="65" charset="-120"/>
              </a:rPr>
              <a:t>作業繳交事項</a:t>
            </a:r>
          </a:p>
        </p:txBody>
      </p:sp>
      <p:pic>
        <p:nvPicPr>
          <p:cNvPr id="41987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758" y="6065838"/>
            <a:ext cx="170424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03648" y="1265237"/>
            <a:ext cx="7498080" cy="5196681"/>
          </a:xfrm>
        </p:spPr>
        <p:txBody>
          <a:bodyPr>
            <a:normAutofit fontScale="85000" lnSpcReduction="20000"/>
          </a:bodyPr>
          <a:lstStyle/>
          <a:p>
            <a:pPr marL="171450" lvl="1">
              <a:spcBef>
                <a:spcPts val="750"/>
              </a:spcBef>
              <a:defRPr/>
            </a:pPr>
            <a:r>
              <a:rPr lang="zh-TW" altLang="en-US" dirty="0">
                <a:ea typeface="標楷體" pitchFamily="65" charset="-120"/>
              </a:rPr>
              <a:t>請</a:t>
            </a:r>
            <a:r>
              <a:rPr lang="zh-TW" altLang="en-US" dirty="0" smtClean="0">
                <a:ea typeface="標楷體" pitchFamily="65" charset="-120"/>
              </a:rPr>
              <a:t>在 </a:t>
            </a:r>
            <a:r>
              <a:rPr lang="en-US" altLang="zh-TW" dirty="0" smtClean="0">
                <a:ea typeface="標楷體" pitchFamily="65" charset="-120"/>
              </a:rPr>
              <a:t>Assignment3 </a:t>
            </a:r>
            <a:r>
              <a:rPr lang="zh-TW" altLang="en-US" dirty="0" smtClean="0">
                <a:ea typeface="標楷體" pitchFamily="65" charset="-120"/>
              </a:rPr>
              <a:t>資料夾中放入</a:t>
            </a:r>
            <a:endParaRPr lang="en-US" altLang="zh-TW" dirty="0" smtClean="0">
              <a:ea typeface="標楷體" pitchFamily="65" charset="-120"/>
            </a:endParaRPr>
          </a:p>
          <a:p>
            <a:pPr marL="171450" lvl="1">
              <a:spcBef>
                <a:spcPts val="750"/>
              </a:spcBef>
              <a:defRPr/>
            </a:pPr>
            <a:r>
              <a:rPr lang="en-US" altLang="zh-TW" dirty="0" smtClean="0">
                <a:ea typeface="標楷體" pitchFamily="65" charset="-120"/>
              </a:rPr>
              <a:t> </a:t>
            </a:r>
            <a:r>
              <a:rPr lang="en-US" altLang="zh-TW" dirty="0">
                <a:ea typeface="標楷體" pitchFamily="65" charset="-120"/>
              </a:rPr>
              <a:t>Source </a:t>
            </a:r>
            <a:r>
              <a:rPr lang="en-US" altLang="zh-TW" dirty="0" smtClean="0">
                <a:ea typeface="標楷體" pitchFamily="65" charset="-120"/>
              </a:rPr>
              <a:t>Code</a:t>
            </a:r>
          </a:p>
          <a:p>
            <a:pPr marL="418338" lvl="2">
              <a:spcBef>
                <a:spcPts val="750"/>
              </a:spcBef>
              <a:defRPr/>
            </a:pPr>
            <a:r>
              <a:rPr lang="zh-TW" altLang="en-US" dirty="0" smtClean="0">
                <a:solidFill>
                  <a:srgbClr val="FF0000"/>
                </a:solidFill>
                <a:ea typeface="標楷體" pitchFamily="65" charset="-120"/>
              </a:rPr>
              <a:t>學</a:t>
            </a:r>
            <a:r>
              <a:rPr lang="zh-TW" altLang="en-US" dirty="0">
                <a:solidFill>
                  <a:srgbClr val="FF0000"/>
                </a:solidFill>
                <a:ea typeface="標楷體" pitchFamily="65" charset="-120"/>
              </a:rPr>
              <a:t>號</a:t>
            </a:r>
            <a:r>
              <a:rPr lang="en-US" altLang="zh-TW" dirty="0" smtClean="0">
                <a:solidFill>
                  <a:srgbClr val="FF0000"/>
                </a:solidFill>
                <a:ea typeface="標楷體" pitchFamily="65" charset="-120"/>
              </a:rPr>
              <a:t>_hw3.l,</a:t>
            </a:r>
          </a:p>
          <a:p>
            <a:pPr marL="418338" lvl="2">
              <a:spcBef>
                <a:spcPts val="750"/>
              </a:spcBef>
              <a:defRPr/>
            </a:pPr>
            <a:r>
              <a:rPr lang="zh-TW" altLang="en-US" dirty="0" smtClean="0">
                <a:solidFill>
                  <a:srgbClr val="FF0000"/>
                </a:solidFill>
                <a:ea typeface="標楷體" pitchFamily="65" charset="-120"/>
              </a:rPr>
              <a:t>學</a:t>
            </a:r>
            <a:r>
              <a:rPr lang="zh-TW" altLang="en-US" dirty="0">
                <a:solidFill>
                  <a:srgbClr val="FF0000"/>
                </a:solidFill>
                <a:ea typeface="標楷體" pitchFamily="65" charset="-120"/>
              </a:rPr>
              <a:t>號</a:t>
            </a:r>
            <a:r>
              <a:rPr lang="en-US" altLang="zh-TW" dirty="0" smtClean="0">
                <a:solidFill>
                  <a:srgbClr val="FF0000"/>
                </a:solidFill>
                <a:ea typeface="標楷體" pitchFamily="65" charset="-120"/>
              </a:rPr>
              <a:t>_hw3.y,</a:t>
            </a:r>
          </a:p>
          <a:p>
            <a:pPr marL="418338" lvl="2">
              <a:spcBef>
                <a:spcPts val="750"/>
              </a:spcBef>
              <a:defRPr/>
            </a:pPr>
            <a:r>
              <a:rPr lang="zh-TW" altLang="en-US" dirty="0" smtClean="0">
                <a:solidFill>
                  <a:srgbClr val="FF0000"/>
                </a:solidFill>
                <a:ea typeface="標楷體" pitchFamily="65" charset="-120"/>
              </a:rPr>
              <a:t>學</a:t>
            </a:r>
            <a:r>
              <a:rPr lang="zh-TW" altLang="en-US" dirty="0">
                <a:solidFill>
                  <a:srgbClr val="FF0000"/>
                </a:solidFill>
                <a:ea typeface="標楷體" pitchFamily="65" charset="-120"/>
              </a:rPr>
              <a:t>號</a:t>
            </a:r>
            <a:r>
              <a:rPr lang="en-US" altLang="zh-TW" dirty="0" smtClean="0">
                <a:solidFill>
                  <a:srgbClr val="FF0000"/>
                </a:solidFill>
                <a:ea typeface="標楷體" pitchFamily="65" charset="-120"/>
              </a:rPr>
              <a:t>_hw3_symbol_table.c</a:t>
            </a:r>
            <a:r>
              <a:rPr lang="en-US" altLang="zh-TW" dirty="0" smtClean="0">
                <a:ea typeface="標楷體" pitchFamily="65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ea typeface="標楷體" pitchFamily="65" charset="-120"/>
              </a:rPr>
              <a:t>.h</a:t>
            </a:r>
            <a:r>
              <a:rPr lang="en-US" altLang="zh-TW" dirty="0" smtClean="0">
                <a:ea typeface="標楷體" pitchFamily="65" charset="-120"/>
              </a:rPr>
              <a:t> (if </a:t>
            </a:r>
            <a:r>
              <a:rPr lang="en-US" altLang="zh-TW" dirty="0">
                <a:ea typeface="標楷體" pitchFamily="65" charset="-120"/>
              </a:rPr>
              <a:t>necessary</a:t>
            </a:r>
            <a:r>
              <a:rPr lang="en-US" altLang="zh-TW" dirty="0" smtClean="0">
                <a:ea typeface="標楷體" pitchFamily="65" charset="-120"/>
              </a:rPr>
              <a:t>)</a:t>
            </a:r>
            <a:endParaRPr lang="en-US" altLang="zh-TW" dirty="0">
              <a:solidFill>
                <a:srgbClr val="FF0000"/>
              </a:solidFill>
              <a:ea typeface="標楷體" pitchFamily="65" charset="-120"/>
            </a:endParaRPr>
          </a:p>
          <a:p>
            <a:pPr marL="171450" lvl="1">
              <a:spcBef>
                <a:spcPts val="750"/>
              </a:spcBef>
              <a:defRPr/>
            </a:pPr>
            <a:r>
              <a:rPr lang="en-US" altLang="zh-TW" dirty="0" smtClean="0">
                <a:solidFill>
                  <a:srgbClr val="FF0000"/>
                </a:solidFill>
                <a:ea typeface="標楷體" pitchFamily="65" charset="-120"/>
              </a:rPr>
              <a:t>readme.txt</a:t>
            </a:r>
          </a:p>
          <a:p>
            <a:pPr marL="418338" lvl="2">
              <a:spcBef>
                <a:spcPts val="750"/>
              </a:spcBef>
              <a:defRPr/>
            </a:pPr>
            <a:r>
              <a:rPr lang="zh-TW" altLang="en-US" dirty="0" smtClean="0">
                <a:ea typeface="標楷體" pitchFamily="65" charset="-120"/>
              </a:rPr>
              <a:t>執行流程略有不同請寫下自己的流程</a:t>
            </a:r>
            <a:endParaRPr lang="en-US" altLang="zh-TW" dirty="0" smtClean="0">
              <a:ea typeface="標楷體" pitchFamily="65" charset="-120"/>
            </a:endParaRPr>
          </a:p>
          <a:p>
            <a:pPr marL="418338" lvl="2">
              <a:spcBef>
                <a:spcPts val="750"/>
              </a:spcBef>
              <a:defRPr/>
            </a:pPr>
            <a:r>
              <a:rPr lang="zh-TW" altLang="en-US" dirty="0">
                <a:ea typeface="標楷體" pitchFamily="65" charset="-120"/>
              </a:rPr>
              <a:t>沒有完成</a:t>
            </a:r>
            <a:r>
              <a:rPr lang="zh-TW" altLang="en-US" dirty="0" smtClean="0">
                <a:ea typeface="標楷體" pitchFamily="65" charset="-120"/>
              </a:rPr>
              <a:t>則撰寫碰到的困難以及完成</a:t>
            </a:r>
            <a:r>
              <a:rPr lang="zh-TW" altLang="en-US" dirty="0" smtClean="0">
                <a:ea typeface="標楷體" pitchFamily="65" charset="-120"/>
              </a:rPr>
              <a:t>狀況</a:t>
            </a:r>
            <a:endParaRPr lang="en-US" altLang="zh-TW" dirty="0" smtClean="0">
              <a:ea typeface="標楷體" pitchFamily="65" charset="-120"/>
            </a:endParaRPr>
          </a:p>
          <a:p>
            <a:pPr marL="171450" lvl="1">
              <a:spcBef>
                <a:spcPts val="750"/>
              </a:spcBef>
              <a:defRPr/>
            </a:pPr>
            <a:r>
              <a:rPr lang="en-US" altLang="zh-TW" dirty="0" smtClean="0">
                <a:ea typeface="標楷體" pitchFamily="65" charset="-120"/>
              </a:rPr>
              <a:t>Assembly Code</a:t>
            </a:r>
          </a:p>
          <a:p>
            <a:pPr marL="418338" lvl="2">
              <a:spcBef>
                <a:spcPts val="750"/>
              </a:spcBef>
              <a:defRPr/>
            </a:pPr>
            <a:r>
              <a:rPr lang="en-US" altLang="zh-TW" dirty="0" err="1" smtClean="0">
                <a:solidFill>
                  <a:srgbClr val="FF0000"/>
                </a:solidFill>
                <a:ea typeface="標楷體" pitchFamily="65" charset="-120"/>
              </a:rPr>
              <a:t>andes.s</a:t>
            </a:r>
            <a:endParaRPr lang="en-US" altLang="zh-TW" dirty="0" smtClean="0">
              <a:solidFill>
                <a:srgbClr val="FF0000"/>
              </a:solidFill>
              <a:ea typeface="標楷體" pitchFamily="65" charset="-120"/>
            </a:endParaRPr>
          </a:p>
          <a:p>
            <a:pPr marL="171450" lvl="1">
              <a:spcBef>
                <a:spcPts val="750"/>
              </a:spcBef>
              <a:defRPr/>
            </a:pPr>
            <a:r>
              <a:rPr lang="zh-TW" altLang="en-US" dirty="0">
                <a:ea typeface="標楷體" pitchFamily="65" charset="-120"/>
              </a:rPr>
              <a:t>使用產生出來的</a:t>
            </a:r>
            <a:r>
              <a:rPr lang="zh-TW" altLang="en-US" dirty="0" smtClean="0">
                <a:ea typeface="標楷體" pitchFamily="65" charset="-120"/>
              </a:rPr>
              <a:t> </a:t>
            </a:r>
            <a:r>
              <a:rPr lang="en-US" altLang="zh-TW" dirty="0" smtClean="0">
                <a:ea typeface="標楷體" pitchFamily="65" charset="-120"/>
              </a:rPr>
              <a:t>.s file </a:t>
            </a:r>
            <a:r>
              <a:rPr lang="zh-TW" altLang="en-US" dirty="0" smtClean="0">
                <a:ea typeface="標楷體" pitchFamily="65" charset="-120"/>
              </a:rPr>
              <a:t>在</a:t>
            </a:r>
            <a:r>
              <a:rPr lang="en-US" altLang="zh-TW" dirty="0" smtClean="0">
                <a:ea typeface="標楷體" pitchFamily="65" charset="-120"/>
              </a:rPr>
              <a:t> simulator</a:t>
            </a:r>
            <a:r>
              <a:rPr lang="zh-TW" altLang="en-US" dirty="0" smtClean="0">
                <a:ea typeface="標楷體" pitchFamily="65" charset="-120"/>
              </a:rPr>
              <a:t> 上面執行</a:t>
            </a:r>
            <a:endParaRPr lang="en-US" altLang="zh-TW" dirty="0" smtClean="0">
              <a:ea typeface="標楷體" pitchFamily="65" charset="-120"/>
            </a:endParaRPr>
          </a:p>
          <a:p>
            <a:pPr marL="418338" lvl="2">
              <a:spcBef>
                <a:spcPts val="750"/>
              </a:spcBef>
              <a:defRPr/>
            </a:pPr>
            <a:r>
              <a:rPr lang="zh-TW" altLang="en-US" dirty="0" smtClean="0">
                <a:ea typeface="標楷體" pitchFamily="65" charset="-120"/>
              </a:rPr>
              <a:t>要求</a:t>
            </a:r>
            <a:r>
              <a:rPr lang="en-US" altLang="zh-TW" dirty="0" smtClean="0">
                <a:ea typeface="標楷體" pitchFamily="65" charset="-120"/>
              </a:rPr>
              <a:t>:</a:t>
            </a:r>
            <a:r>
              <a:rPr lang="zh-TW" altLang="en-US" dirty="0" smtClean="0">
                <a:ea typeface="標楷體" pitchFamily="65" charset="-120"/>
              </a:rPr>
              <a:t> </a:t>
            </a:r>
            <a:endParaRPr lang="en-US" altLang="zh-TW" dirty="0" smtClean="0">
              <a:ea typeface="標楷體" pitchFamily="65" charset="-120"/>
            </a:endParaRPr>
          </a:p>
          <a:p>
            <a:pPr marL="628650" lvl="3">
              <a:spcBef>
                <a:spcPts val="750"/>
              </a:spcBef>
              <a:defRPr/>
            </a:pPr>
            <a:r>
              <a:rPr lang="en-US" altLang="zh-TW" dirty="0" smtClean="0">
                <a:ea typeface="標楷體" pitchFamily="65" charset="-120"/>
              </a:rPr>
              <a:t>Please insert </a:t>
            </a:r>
            <a:r>
              <a:rPr lang="en-US" altLang="zh-TW" dirty="0" err="1" smtClean="0">
                <a:ea typeface="標楷體" pitchFamily="65" charset="-120"/>
              </a:rPr>
              <a:t>printf</a:t>
            </a:r>
            <a:r>
              <a:rPr lang="en-US" altLang="zh-TW" dirty="0" smtClean="0">
                <a:ea typeface="標楷體" pitchFamily="65" charset="-120"/>
              </a:rPr>
              <a:t>() in your assembly code</a:t>
            </a:r>
          </a:p>
          <a:p>
            <a:pPr marL="628650" lvl="3">
              <a:spcBef>
                <a:spcPts val="750"/>
              </a:spcBef>
              <a:defRPr/>
            </a:pPr>
            <a:r>
              <a:rPr lang="en-US" altLang="zh-TW" dirty="0" err="1" smtClean="0">
                <a:ea typeface="標楷體" pitchFamily="65" charset="-120"/>
              </a:rPr>
              <a:t>printf</a:t>
            </a:r>
            <a:r>
              <a:rPr lang="en-US" altLang="zh-TW" dirty="0" smtClean="0">
                <a:ea typeface="標楷體" pitchFamily="65" charset="-120"/>
              </a:rPr>
              <a:t>() </a:t>
            </a:r>
            <a:r>
              <a:rPr lang="zh-TW" altLang="en-US" dirty="0" smtClean="0">
                <a:ea typeface="標楷體" pitchFamily="65" charset="-120"/>
              </a:rPr>
              <a:t>應該要印出 </a:t>
            </a:r>
            <a:r>
              <a:rPr lang="en-US" altLang="zh-TW" dirty="0" smtClean="0">
                <a:ea typeface="標楷體" pitchFamily="65" charset="-120"/>
              </a:rPr>
              <a:t>main function </a:t>
            </a:r>
            <a:r>
              <a:rPr lang="zh-TW" altLang="en-US" dirty="0" smtClean="0">
                <a:ea typeface="標楷體" pitchFamily="65" charset="-120"/>
              </a:rPr>
              <a:t>當中所有宣告變數的最終值</a:t>
            </a:r>
            <a:endParaRPr lang="en-US" altLang="zh-TW" dirty="0" smtClean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544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latin typeface="+mn-lt"/>
              </a:rPr>
              <a:t>Grade</a:t>
            </a:r>
            <a:endParaRPr lang="zh-TW" altLang="en-US" dirty="0">
              <a:latin typeface="+mn-lt"/>
            </a:endParaRPr>
          </a:p>
        </p:txBody>
      </p:sp>
      <p:sp>
        <p:nvSpPr>
          <p:cNvPr id="45059" name="內容版面配置區 2"/>
          <p:cNvSpPr>
            <a:spLocks noGrp="1"/>
          </p:cNvSpPr>
          <p:nvPr>
            <p:ph idx="1"/>
          </p:nvPr>
        </p:nvSpPr>
        <p:spPr>
          <a:xfrm>
            <a:off x="1435608" y="1340768"/>
            <a:ext cx="7498080" cy="4800600"/>
          </a:xfrm>
        </p:spPr>
        <p:txBody>
          <a:bodyPr/>
          <a:lstStyle/>
          <a:p>
            <a:r>
              <a:rPr lang="zh-TW" altLang="en-US" dirty="0" smtClean="0">
                <a:latin typeface="Arial" charset="0"/>
                <a:cs typeface="Arial" charset="0"/>
              </a:rPr>
              <a:t>評分方式如下</a:t>
            </a:r>
            <a:r>
              <a:rPr lang="en-US" altLang="zh-TW" dirty="0" smtClean="0">
                <a:latin typeface="Arial" charset="0"/>
                <a:cs typeface="Arial" charset="0"/>
              </a:rPr>
              <a:t>:</a:t>
            </a:r>
            <a:endParaRPr lang="en-US" altLang="zh-TW" dirty="0">
              <a:latin typeface="Arial" charset="0"/>
              <a:cs typeface="Arial" charset="0"/>
            </a:endParaRPr>
          </a:p>
          <a:p>
            <a:pPr lvl="1"/>
            <a:r>
              <a:rPr lang="zh-TW" altLang="en-US" dirty="0" smtClean="0">
                <a:latin typeface="Arial" charset="0"/>
                <a:cs typeface="Arial" charset="0"/>
              </a:rPr>
              <a:t>畢業班 </a:t>
            </a:r>
            <a:r>
              <a:rPr lang="en-US" altLang="zh-TW" dirty="0">
                <a:latin typeface="Arial" charset="0"/>
                <a:cs typeface="Arial" charset="0"/>
              </a:rPr>
              <a:t>:</a:t>
            </a:r>
            <a:r>
              <a:rPr lang="zh-TW" altLang="en-US" dirty="0">
                <a:latin typeface="Arial" charset="0"/>
                <a:cs typeface="Arial" charset="0"/>
              </a:rPr>
              <a:t> 完成 </a:t>
            </a:r>
            <a:r>
              <a:rPr lang="en-US" altLang="zh-TW" dirty="0">
                <a:latin typeface="Arial" charset="0"/>
                <a:cs typeface="Arial" charset="0"/>
              </a:rPr>
              <a:t>test1.c </a:t>
            </a:r>
            <a:r>
              <a:rPr lang="en-US" altLang="zh-TW" dirty="0" smtClean="0">
                <a:latin typeface="Arial" charset="0"/>
                <a:cs typeface="Arial" charset="0"/>
              </a:rPr>
              <a:t>100</a:t>
            </a:r>
            <a:r>
              <a:rPr lang="en-US" altLang="zh-TW" dirty="0">
                <a:latin typeface="Arial" charset="0"/>
                <a:cs typeface="Arial" charset="0"/>
              </a:rPr>
              <a:t>%</a:t>
            </a:r>
          </a:p>
          <a:p>
            <a:pPr lvl="1"/>
            <a:r>
              <a:rPr lang="zh-TW" altLang="en-US" dirty="0">
                <a:latin typeface="Arial" charset="0"/>
                <a:cs typeface="Arial" charset="0"/>
              </a:rPr>
              <a:t>非畢業班 </a:t>
            </a:r>
            <a:r>
              <a:rPr lang="en-US" altLang="zh-TW" dirty="0">
                <a:latin typeface="Arial" charset="0"/>
                <a:cs typeface="Arial" charset="0"/>
              </a:rPr>
              <a:t>:</a:t>
            </a:r>
            <a:r>
              <a:rPr lang="zh-TW" altLang="en-US" dirty="0">
                <a:latin typeface="Arial" charset="0"/>
                <a:cs typeface="Arial" charset="0"/>
              </a:rPr>
              <a:t> 完成 </a:t>
            </a:r>
            <a:r>
              <a:rPr lang="en-US" altLang="zh-TW" dirty="0">
                <a:latin typeface="Arial" charset="0"/>
                <a:cs typeface="Arial" charset="0"/>
              </a:rPr>
              <a:t>test1.c 70%, test2.c </a:t>
            </a:r>
            <a:r>
              <a:rPr lang="en-US" altLang="zh-TW" dirty="0" smtClean="0">
                <a:latin typeface="Arial" charset="0"/>
                <a:cs typeface="Arial" charset="0"/>
              </a:rPr>
              <a:t>+30%</a:t>
            </a:r>
          </a:p>
          <a:p>
            <a:pPr lvl="1"/>
            <a:r>
              <a:rPr lang="zh-TW" altLang="en-US" dirty="0" smtClean="0">
                <a:latin typeface="Arial" charset="0"/>
                <a:cs typeface="Arial" charset="0"/>
              </a:rPr>
              <a:t>屍體</a:t>
            </a:r>
            <a:r>
              <a:rPr lang="en-US" altLang="zh-TW" dirty="0" smtClean="0">
                <a:latin typeface="Arial" charset="0"/>
                <a:cs typeface="Arial" charset="0"/>
              </a:rPr>
              <a:t>…</a:t>
            </a:r>
            <a:r>
              <a:rPr lang="zh-TW" altLang="en-US" dirty="0" smtClean="0">
                <a:latin typeface="Arial" charset="0"/>
                <a:cs typeface="Arial" charset="0"/>
              </a:rPr>
              <a:t> </a:t>
            </a:r>
            <a:r>
              <a:rPr lang="en-US" altLang="zh-TW" dirty="0" smtClean="0">
                <a:latin typeface="Arial" charset="0"/>
                <a:cs typeface="Arial" charset="0"/>
              </a:rPr>
              <a:t>:</a:t>
            </a:r>
            <a:r>
              <a:rPr lang="zh-TW" altLang="en-US" dirty="0" smtClean="0">
                <a:latin typeface="Arial" charset="0"/>
                <a:cs typeface="Arial" charset="0"/>
              </a:rPr>
              <a:t> </a:t>
            </a:r>
            <a:r>
              <a:rPr lang="en-US" altLang="zh-TW" dirty="0" smtClean="0">
                <a:latin typeface="Arial" charset="0"/>
                <a:cs typeface="Arial" charset="0"/>
              </a:rPr>
              <a:t>20%</a:t>
            </a:r>
            <a:endParaRPr lang="en-US" altLang="zh-TW" dirty="0">
              <a:latin typeface="Arial" charset="0"/>
              <a:cs typeface="Arial" charset="0"/>
            </a:endParaRPr>
          </a:p>
          <a:p>
            <a:pPr marL="82296" indent="0">
              <a:buNone/>
            </a:pPr>
            <a:endParaRPr lang="en-US" altLang="zh-TW" sz="3200" dirty="0" smtClean="0">
              <a:latin typeface="Arial" charset="0"/>
              <a:cs typeface="Arial" charset="0"/>
            </a:endParaRPr>
          </a:p>
        </p:txBody>
      </p:sp>
      <p:pic>
        <p:nvPicPr>
          <p:cNvPr id="45060" name="Picture 1" descr="C:\Documents and Settings\Administrator\桌面\pllab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758" y="6065838"/>
            <a:ext cx="170424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文字方塊 4"/>
          <p:cNvSpPr txBox="1">
            <a:spLocks noChangeArrowheads="1"/>
          </p:cNvSpPr>
          <p:nvPr/>
        </p:nvSpPr>
        <p:spPr bwMode="auto">
          <a:xfrm>
            <a:off x="534865" y="3933056"/>
            <a:ext cx="8345365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r>
              <a:rPr lang="en-US" altLang="zh-TW" sz="5400" dirty="0">
                <a:solidFill>
                  <a:srgbClr val="FF0000"/>
                </a:solidFill>
              </a:rPr>
              <a:t>Deadline:  </a:t>
            </a:r>
          </a:p>
          <a:p>
            <a:r>
              <a:rPr lang="zh-TW" altLang="en-US" sz="5400" dirty="0" smtClean="0">
                <a:solidFill>
                  <a:srgbClr val="FF0000"/>
                </a:solidFill>
              </a:rPr>
              <a:t>畢業班</a:t>
            </a:r>
            <a:r>
              <a:rPr lang="en-US" altLang="zh-TW" sz="5400" dirty="0" smtClean="0">
                <a:solidFill>
                  <a:srgbClr val="FF0000"/>
                </a:solidFill>
              </a:rPr>
              <a:t>:</a:t>
            </a:r>
            <a:r>
              <a:rPr lang="zh-TW" altLang="en-US" sz="5400" dirty="0" smtClean="0">
                <a:solidFill>
                  <a:srgbClr val="FF0000"/>
                </a:solidFill>
              </a:rPr>
              <a:t> </a:t>
            </a:r>
            <a:r>
              <a:rPr lang="en-US" altLang="zh-TW" sz="5400" dirty="0" smtClean="0">
                <a:solidFill>
                  <a:srgbClr val="FF0000"/>
                </a:solidFill>
              </a:rPr>
              <a:t>6/12(</a:t>
            </a:r>
            <a:r>
              <a:rPr lang="zh-TW" altLang="en-US" sz="5400" dirty="0" smtClean="0">
                <a:solidFill>
                  <a:srgbClr val="FF0000"/>
                </a:solidFill>
              </a:rPr>
              <a:t>五</a:t>
            </a:r>
            <a:r>
              <a:rPr lang="en-US" altLang="zh-TW" sz="5400" dirty="0" smtClean="0">
                <a:solidFill>
                  <a:srgbClr val="FF0000"/>
                </a:solidFill>
              </a:rPr>
              <a:t>)</a:t>
            </a:r>
            <a:r>
              <a:rPr lang="zh-TW" altLang="en-US" sz="5400" dirty="0" smtClean="0">
                <a:solidFill>
                  <a:srgbClr val="FF0000"/>
                </a:solidFill>
              </a:rPr>
              <a:t> </a:t>
            </a:r>
            <a:r>
              <a:rPr lang="en-US" altLang="zh-TW" sz="5400" dirty="0" smtClean="0">
                <a:solidFill>
                  <a:srgbClr val="FF0000"/>
                </a:solidFill>
              </a:rPr>
              <a:t>23:59</a:t>
            </a:r>
            <a:br>
              <a:rPr lang="en-US" altLang="zh-TW" sz="5400" dirty="0" smtClean="0">
                <a:solidFill>
                  <a:srgbClr val="FF0000"/>
                </a:solidFill>
              </a:rPr>
            </a:br>
            <a:r>
              <a:rPr lang="zh-TW" altLang="en-US" sz="5400" dirty="0" smtClean="0">
                <a:solidFill>
                  <a:srgbClr val="FF0000"/>
                </a:solidFill>
              </a:rPr>
              <a:t>非畢業班</a:t>
            </a:r>
            <a:r>
              <a:rPr lang="en-US" altLang="zh-TW" sz="5400" dirty="0" smtClean="0">
                <a:solidFill>
                  <a:srgbClr val="FF0000"/>
                </a:solidFill>
              </a:rPr>
              <a:t>:</a:t>
            </a:r>
            <a:r>
              <a:rPr lang="zh-TW" altLang="en-US" sz="5400" dirty="0" smtClean="0">
                <a:solidFill>
                  <a:srgbClr val="FF0000"/>
                </a:solidFill>
              </a:rPr>
              <a:t> </a:t>
            </a:r>
            <a:r>
              <a:rPr lang="en-US" altLang="zh-TW" sz="5400" dirty="0" smtClean="0">
                <a:solidFill>
                  <a:srgbClr val="FF0000"/>
                </a:solidFill>
              </a:rPr>
              <a:t>6/26(</a:t>
            </a:r>
            <a:r>
              <a:rPr lang="zh-TW" altLang="en-US" sz="5400" dirty="0" smtClean="0">
                <a:solidFill>
                  <a:srgbClr val="FF0000"/>
                </a:solidFill>
              </a:rPr>
              <a:t>五</a:t>
            </a:r>
            <a:r>
              <a:rPr lang="en-US" altLang="zh-TW" sz="5400" dirty="0" smtClean="0">
                <a:solidFill>
                  <a:srgbClr val="FF0000"/>
                </a:solidFill>
              </a:rPr>
              <a:t>)</a:t>
            </a:r>
            <a:r>
              <a:rPr lang="zh-TW" altLang="en-US" sz="5400" dirty="0" smtClean="0">
                <a:solidFill>
                  <a:srgbClr val="FF0000"/>
                </a:solidFill>
              </a:rPr>
              <a:t> </a:t>
            </a:r>
            <a:r>
              <a:rPr lang="en-US" altLang="zh-TW" sz="5400" dirty="0" smtClean="0">
                <a:solidFill>
                  <a:srgbClr val="FF0000"/>
                </a:solidFill>
              </a:rPr>
              <a:t>23:59</a:t>
            </a:r>
            <a:endParaRPr lang="en-US" altLang="zh-TW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39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53752"/>
            <a:ext cx="7498080" cy="1143000"/>
          </a:xfrm>
        </p:spPr>
        <p:txBody>
          <a:bodyPr/>
          <a:lstStyle/>
          <a:p>
            <a:r>
              <a:rPr lang="en-US" altLang="zh-TW" dirty="0" smtClean="0"/>
              <a:t>To accomplish your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1220688"/>
            <a:ext cx="7848872" cy="5232648"/>
          </a:xfrm>
        </p:spPr>
        <p:txBody>
          <a:bodyPr>
            <a:normAutofit/>
          </a:bodyPr>
          <a:lstStyle/>
          <a:p>
            <a:r>
              <a:rPr lang="en-US" altLang="zh-TW" dirty="0"/>
              <a:t>You need…</a:t>
            </a:r>
          </a:p>
          <a:p>
            <a:pPr lvl="1"/>
            <a:r>
              <a:rPr lang="en-US" altLang="zh-TW" dirty="0"/>
              <a:t>.</a:t>
            </a:r>
            <a:r>
              <a:rPr lang="en-US" altLang="zh-TW" dirty="0" err="1"/>
              <a:t>lex</a:t>
            </a:r>
            <a:r>
              <a:rPr lang="en-US" altLang="zh-TW" dirty="0"/>
              <a:t> file</a:t>
            </a:r>
          </a:p>
          <a:p>
            <a:pPr lvl="1"/>
            <a:r>
              <a:rPr lang="en-US" altLang="zh-TW" dirty="0"/>
              <a:t>.</a:t>
            </a:r>
            <a:r>
              <a:rPr lang="en-US" altLang="zh-TW" dirty="0" err="1"/>
              <a:t>yacc</a:t>
            </a:r>
            <a:r>
              <a:rPr lang="en-US" altLang="zh-TW" dirty="0"/>
              <a:t> </a:t>
            </a:r>
            <a:r>
              <a:rPr lang="en-US" altLang="zh-TW" dirty="0" smtClean="0"/>
              <a:t>file</a:t>
            </a:r>
            <a:endParaRPr lang="zh-TW" altLang="en-US" dirty="0"/>
          </a:p>
          <a:p>
            <a:pPr lvl="1"/>
            <a:r>
              <a:rPr lang="en-US" altLang="zh-TW" dirty="0" smtClean="0"/>
              <a:t>Symbol table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The teacher’s source code can generate x86</a:t>
            </a:r>
          </a:p>
          <a:p>
            <a:pPr lvl="1"/>
            <a:r>
              <a:rPr lang="en-US" altLang="zh-TW" dirty="0" smtClean="0"/>
              <a:t>Have some limits</a:t>
            </a:r>
          </a:p>
          <a:p>
            <a:r>
              <a:rPr lang="en-US" altLang="zh-TW" dirty="0" smtClean="0"/>
              <a:t>You can modify your project or use teacher’s source code</a:t>
            </a:r>
          </a:p>
        </p:txBody>
      </p:sp>
    </p:spTree>
    <p:extLst>
      <p:ext uri="{BB962C8B-B14F-4D97-AF65-F5344CB8AC3E}">
        <p14:creationId xmlns:p14="http://schemas.microsoft.com/office/powerpoint/2010/main" val="393246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 Example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1412776"/>
            <a:ext cx="244827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main(){  </a:t>
            </a:r>
            <a:endParaRPr lang="en-US" altLang="zh-TW" sz="2000" dirty="0" smtClean="0"/>
          </a:p>
          <a:p>
            <a:r>
              <a:rPr lang="en-US" altLang="zh-TW" sz="2000" dirty="0"/>
              <a:t>	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a;  </a:t>
            </a:r>
            <a:endParaRPr lang="en-US" altLang="zh-TW" sz="2000" dirty="0" smtClean="0"/>
          </a:p>
          <a:p>
            <a:r>
              <a:rPr lang="en-US" altLang="zh-TW" sz="2000" dirty="0"/>
              <a:t>	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b;  </a:t>
            </a:r>
            <a:endParaRPr lang="en-US" altLang="zh-TW" sz="2000" dirty="0" smtClean="0"/>
          </a:p>
          <a:p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c;  </a:t>
            </a:r>
            <a:endParaRPr lang="en-US" altLang="zh-TW" sz="2000" dirty="0" smtClean="0"/>
          </a:p>
          <a:p>
            <a:r>
              <a:rPr lang="en-US" altLang="zh-TW" sz="2000" dirty="0"/>
              <a:t>	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d;  </a:t>
            </a:r>
            <a:endParaRPr lang="en-US" altLang="zh-TW" sz="2000" dirty="0" smtClean="0"/>
          </a:p>
          <a:p>
            <a:r>
              <a:rPr lang="en-US" altLang="zh-TW" sz="2000" dirty="0"/>
              <a:t>	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;  </a:t>
            </a:r>
            <a:endParaRPr lang="en-US" altLang="zh-TW" sz="2000" dirty="0" smtClean="0"/>
          </a:p>
          <a:p>
            <a:r>
              <a:rPr lang="en-US" altLang="zh-TW" sz="2000" dirty="0"/>
              <a:t>	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j;  </a:t>
            </a:r>
            <a:endParaRPr lang="en-US" altLang="zh-TW" sz="2000" dirty="0" smtClean="0"/>
          </a:p>
          <a:p>
            <a:r>
              <a:rPr lang="en-US" altLang="zh-TW" sz="2000" dirty="0"/>
              <a:t>	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k;  </a:t>
            </a:r>
            <a:endParaRPr lang="en-US" altLang="zh-TW" sz="2000" dirty="0" smtClean="0"/>
          </a:p>
          <a:p>
            <a:r>
              <a:rPr lang="en-US" altLang="zh-TW" sz="2000" dirty="0"/>
              <a:t>	</a:t>
            </a:r>
            <a:r>
              <a:rPr lang="en-US" altLang="zh-TW" sz="2000" dirty="0" smtClean="0"/>
              <a:t>a </a:t>
            </a:r>
            <a:r>
              <a:rPr lang="en-US" altLang="zh-TW" sz="2000" dirty="0"/>
              <a:t>= 3;  </a:t>
            </a:r>
            <a:endParaRPr lang="en-US" altLang="zh-TW" sz="2000" dirty="0" smtClean="0"/>
          </a:p>
          <a:p>
            <a:r>
              <a:rPr lang="en-US" altLang="zh-TW" sz="2000" dirty="0"/>
              <a:t>	</a:t>
            </a:r>
            <a:r>
              <a:rPr lang="en-US" altLang="zh-TW" sz="2000" dirty="0" smtClean="0"/>
              <a:t>b </a:t>
            </a:r>
            <a:r>
              <a:rPr lang="en-US" altLang="zh-TW" sz="2000" dirty="0"/>
              <a:t>= 4;  </a:t>
            </a:r>
            <a:endParaRPr lang="en-US" altLang="zh-TW" sz="2000" dirty="0" smtClean="0"/>
          </a:p>
          <a:p>
            <a:r>
              <a:rPr lang="en-US" altLang="zh-TW" sz="2000" dirty="0"/>
              <a:t>	</a:t>
            </a:r>
            <a:r>
              <a:rPr lang="en-US" altLang="zh-TW" sz="2000" dirty="0" smtClean="0"/>
              <a:t>c </a:t>
            </a:r>
            <a:r>
              <a:rPr lang="en-US" altLang="zh-TW" sz="2000" dirty="0"/>
              <a:t>= 5;  </a:t>
            </a:r>
            <a:endParaRPr lang="en-US" altLang="zh-TW" sz="2000" dirty="0" smtClean="0"/>
          </a:p>
          <a:p>
            <a:r>
              <a:rPr lang="en-US" altLang="zh-TW" sz="2000" dirty="0"/>
              <a:t>	</a:t>
            </a:r>
            <a:r>
              <a:rPr lang="en-US" altLang="zh-TW" sz="2000" dirty="0" smtClean="0"/>
              <a:t>d </a:t>
            </a:r>
            <a:r>
              <a:rPr lang="en-US" altLang="zh-TW" sz="2000" dirty="0"/>
              <a:t>= 0;  </a:t>
            </a:r>
            <a:endParaRPr lang="en-US" altLang="zh-TW" sz="2000" dirty="0" smtClean="0"/>
          </a:p>
          <a:p>
            <a:r>
              <a:rPr lang="en-US" altLang="zh-TW" sz="2000" dirty="0"/>
              <a:t>	</a:t>
            </a:r>
            <a:r>
              <a:rPr lang="en-US" altLang="zh-TW" sz="2000" dirty="0" smtClean="0"/>
              <a:t>k </a:t>
            </a:r>
            <a:r>
              <a:rPr lang="en-US" altLang="zh-TW" sz="2000" dirty="0"/>
              <a:t>= </a:t>
            </a:r>
            <a:r>
              <a:rPr lang="en-US" altLang="zh-TW" sz="2000" dirty="0" smtClean="0"/>
              <a:t>0;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= a + b</a:t>
            </a:r>
            <a:r>
              <a:rPr lang="en-US" altLang="zh-TW" sz="2000" dirty="0" smtClean="0"/>
              <a:t>;}</a:t>
            </a:r>
            <a:br>
              <a:rPr lang="en-US" altLang="zh-TW" sz="2000" dirty="0" smtClean="0"/>
            </a:b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This is </a:t>
            </a:r>
            <a:r>
              <a:rPr lang="en-US" altLang="zh-TW" sz="2000" dirty="0" err="1" smtClean="0"/>
              <a:t>example.c</a:t>
            </a:r>
            <a:endParaRPr lang="zh-TW" altLang="en-US" sz="2000" dirty="0"/>
          </a:p>
        </p:txBody>
      </p:sp>
      <p:sp>
        <p:nvSpPr>
          <p:cNvPr id="5" name="向右箭號 4"/>
          <p:cNvSpPr/>
          <p:nvPr/>
        </p:nvSpPr>
        <p:spPr>
          <a:xfrm>
            <a:off x="3131840" y="3573016"/>
            <a:ext cx="1728192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131840" y="321297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Code generation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34" b="315"/>
          <a:stretch/>
        </p:blipFill>
        <p:spPr bwMode="auto">
          <a:xfrm>
            <a:off x="5079278" y="1087403"/>
            <a:ext cx="3792469" cy="551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349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Generate assembly 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zh-TW" sz="2400" dirty="0" smtClean="0"/>
              <a:t>if( (</a:t>
            </a:r>
            <a:r>
              <a:rPr lang="en-US" altLang="zh-TW" sz="2400" dirty="0" err="1"/>
              <a:t>f_asm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fopen</a:t>
            </a:r>
            <a:r>
              <a:rPr lang="en-US" altLang="zh-TW" sz="2400" dirty="0"/>
              <a:t>("</a:t>
            </a:r>
            <a:r>
              <a:rPr lang="en-US" altLang="zh-TW" sz="2400" dirty="0" err="1"/>
              <a:t>test.s</a:t>
            </a:r>
            <a:r>
              <a:rPr lang="en-US" altLang="zh-TW" sz="2400" dirty="0"/>
              <a:t>", "w")) == </a:t>
            </a:r>
            <a:r>
              <a:rPr lang="en-US" altLang="zh-TW" sz="2400" dirty="0" smtClean="0"/>
              <a:t>NULL ){</a:t>
            </a:r>
          </a:p>
          <a:p>
            <a:pPr marL="128016" indent="0">
              <a:buNone/>
            </a:pPr>
            <a:r>
              <a:rPr lang="en-US" altLang="zh-TW" sz="2400" dirty="0" err="1" smtClean="0"/>
              <a:t>fprintf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stderr</a:t>
            </a:r>
            <a:r>
              <a:rPr lang="en-US" altLang="zh-TW" sz="2400" dirty="0"/>
              <a:t>, "</a:t>
            </a:r>
            <a:r>
              <a:rPr lang="en-US" altLang="zh-TW" sz="2400" dirty="0" smtClean="0"/>
              <a:t>Can not </a:t>
            </a:r>
            <a:r>
              <a:rPr lang="en-US" altLang="zh-TW" sz="2400" dirty="0"/>
              <a:t>open the file %s for </a:t>
            </a:r>
            <a:r>
              <a:rPr lang="en-US" altLang="zh-TW" sz="2400" dirty="0" smtClean="0"/>
              <a:t>writing.\n</a:t>
            </a:r>
            <a:r>
              <a:rPr lang="en-US" altLang="zh-TW" sz="2400" dirty="0"/>
              <a:t>", "</a:t>
            </a:r>
            <a:r>
              <a:rPr lang="en-US" altLang="zh-TW" sz="2400" dirty="0" err="1"/>
              <a:t>test.s</a:t>
            </a:r>
            <a:r>
              <a:rPr lang="en-US" altLang="zh-TW" sz="2400" dirty="0"/>
              <a:t>"); </a:t>
            </a:r>
          </a:p>
          <a:p>
            <a:pPr marL="128016" indent="0">
              <a:buNone/>
            </a:pPr>
            <a:r>
              <a:rPr lang="en-US" altLang="zh-TW" sz="2400" dirty="0" smtClean="0"/>
              <a:t>}</a:t>
            </a:r>
          </a:p>
          <a:p>
            <a:pPr marL="128016" indent="0">
              <a:buNone/>
            </a:pPr>
            <a:endParaRPr lang="en-US" altLang="zh-TW" sz="2400" dirty="0"/>
          </a:p>
          <a:p>
            <a:pPr marL="128016" indent="0">
              <a:buNone/>
            </a:pPr>
            <a:r>
              <a:rPr lang="en-US" altLang="zh-TW" sz="2400" dirty="0" err="1" smtClean="0"/>
              <a:t>f_asm</a:t>
            </a:r>
            <a:r>
              <a:rPr lang="en-US" altLang="zh-TW" sz="2400" dirty="0" smtClean="0"/>
              <a:t> is a file descriptor</a:t>
            </a:r>
          </a:p>
          <a:p>
            <a:pPr marL="128016" indent="0">
              <a:buNone/>
            </a:pPr>
            <a:r>
              <a:rPr lang="zh-TW" altLang="en-US" sz="2400" dirty="0" smtClean="0"/>
              <a:t>宣告方式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 </a:t>
            </a:r>
            <a:r>
              <a:rPr lang="en-US" altLang="zh-TW" sz="2400" dirty="0" smtClean="0"/>
              <a:t>FILE *</a:t>
            </a:r>
            <a:r>
              <a:rPr lang="en-US" altLang="zh-TW" sz="2400" dirty="0" err="1" smtClean="0"/>
              <a:t>f_asm</a:t>
            </a:r>
            <a:r>
              <a:rPr lang="en-US" altLang="zh-TW" sz="2400" dirty="0" smtClean="0"/>
              <a:t>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905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6368" y="188640"/>
            <a:ext cx="7498080" cy="1143000"/>
          </a:xfrm>
        </p:spPr>
        <p:txBody>
          <a:bodyPr/>
          <a:lstStyle/>
          <a:p>
            <a:r>
              <a:rPr lang="en-US" altLang="zh-TW" dirty="0" err="1" smtClean="0"/>
              <a:t>Code_gen_with_header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447800"/>
            <a:ext cx="7498080" cy="4800600"/>
          </a:xfrm>
        </p:spPr>
        <p:txBody>
          <a:bodyPr/>
          <a:lstStyle/>
          <a:p>
            <a:r>
              <a:rPr lang="en-US" altLang="zh-TW" dirty="0" smtClean="0"/>
              <a:t>At </a:t>
            </a:r>
            <a:r>
              <a:rPr lang="en-US" altLang="zh-TW" dirty="0" err="1" smtClean="0"/>
              <a:t>lex</a:t>
            </a:r>
            <a:r>
              <a:rPr lang="en-US" altLang="zh-TW" dirty="0" smtClean="0"/>
              <a:t> side in main function</a:t>
            </a:r>
          </a:p>
          <a:p>
            <a:pPr lvl="1"/>
            <a:r>
              <a:rPr lang="en-US" altLang="zh-TW" dirty="0" smtClean="0"/>
              <a:t>We need to </a:t>
            </a:r>
            <a:r>
              <a:rPr lang="en-US" altLang="zh-TW" dirty="0" err="1" smtClean="0"/>
              <a:t>fprintf</a:t>
            </a:r>
            <a:r>
              <a:rPr lang="en-US" altLang="zh-TW" dirty="0" smtClean="0"/>
              <a:t> an assembly file after compile.</a:t>
            </a:r>
          </a:p>
          <a:p>
            <a:pPr lvl="1"/>
            <a:r>
              <a:rPr lang="en-US" altLang="zh-TW" dirty="0"/>
              <a:t>Write a </a:t>
            </a:r>
            <a:r>
              <a:rPr lang="en-US" altLang="zh-TW" dirty="0" err="1" smtClean="0"/>
              <a:t>code_gen_with_header</a:t>
            </a:r>
            <a:r>
              <a:rPr lang="en-US" altLang="zh-TW" dirty="0" smtClean="0"/>
              <a:t> function to initiate your assembly file.</a:t>
            </a:r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293096"/>
            <a:ext cx="4631077" cy="1895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57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Label &amp;&amp; Function stack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implement at </a:t>
            </a:r>
            <a:r>
              <a:rPr lang="en-US" altLang="zh-TW" dirty="0" err="1" smtClean="0"/>
              <a:t>symboltable.c</a:t>
            </a:r>
            <a:endParaRPr lang="en-US" altLang="zh-TW" dirty="0" smtClean="0"/>
          </a:p>
          <a:p>
            <a:r>
              <a:rPr lang="en-US" altLang="zh-TW" dirty="0" smtClean="0"/>
              <a:t>After </a:t>
            </a:r>
            <a:r>
              <a:rPr lang="en-US" altLang="zh-TW" dirty="0" err="1" smtClean="0"/>
              <a:t>set_global_var</a:t>
            </a:r>
            <a:r>
              <a:rPr lang="en-US" altLang="zh-TW" dirty="0" smtClean="0"/>
              <a:t>(s) to get global variable information</a:t>
            </a:r>
          </a:p>
          <a:p>
            <a:r>
              <a:rPr lang="en-US" altLang="zh-TW" dirty="0" smtClean="0"/>
              <a:t>Generate </a:t>
            </a:r>
            <a:r>
              <a:rPr lang="en-US" altLang="zh-TW" dirty="0"/>
              <a:t>house-keeping work at the beginning of the 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 </a:t>
            </a:r>
            <a:r>
              <a:rPr lang="en-US" altLang="zh-TW" dirty="0"/>
              <a:t>at “</a:t>
            </a:r>
            <a:r>
              <a:rPr lang="en-US" altLang="zh-TW" dirty="0" err="1" smtClean="0"/>
              <a:t>code_gen_func_header</a:t>
            </a:r>
            <a:r>
              <a:rPr lang="en-US" altLang="zh-TW" dirty="0" smtClean="0"/>
              <a:t>(function)”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301208"/>
            <a:ext cx="4111788" cy="1107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65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6698" y="-27384"/>
            <a:ext cx="7498080" cy="1143000"/>
          </a:xfrm>
        </p:spPr>
        <p:txBody>
          <a:bodyPr/>
          <a:lstStyle/>
          <a:p>
            <a:r>
              <a:rPr lang="en-US" altLang="zh-TW" dirty="0" smtClean="0"/>
              <a:t>Function stack we put</a:t>
            </a:r>
            <a:endParaRPr lang="zh-TW" alt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5435800" y="2760630"/>
            <a:ext cx="3456878" cy="1909217"/>
          </a:xfrm>
          <a:prstGeom prst="rect">
            <a:avLst/>
          </a:prstGeom>
          <a:solidFill>
            <a:srgbClr val="FFFF99"/>
          </a:solidFill>
          <a:ln w="76200">
            <a:solidFill>
              <a:srgbClr val="6600CC"/>
            </a:solidFill>
            <a:miter lim="800000"/>
            <a:headEnd/>
            <a:tailEnd/>
          </a:ln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latin typeface="Times New Roman" pitchFamily="18" charset="0"/>
              </a:rPr>
              <a:t>foo (</a:t>
            </a:r>
            <a:r>
              <a:rPr lang="en-US" altLang="zh-TW" sz="2400" b="1" dirty="0" err="1" smtClean="0">
                <a:solidFill>
                  <a:srgbClr val="002060"/>
                </a:solidFill>
                <a:latin typeface="Times New Roman" pitchFamily="18" charset="0"/>
              </a:rPr>
              <a:t>int</a:t>
            </a:r>
            <a:r>
              <a:rPr lang="en-US" altLang="zh-TW" sz="2400" b="1" dirty="0" smtClean="0">
                <a:solidFill>
                  <a:srgbClr val="002060"/>
                </a:solidFill>
                <a:latin typeface="Times New Roman" pitchFamily="18" charset="0"/>
              </a:rPr>
              <a:t> a, </a:t>
            </a:r>
            <a:r>
              <a:rPr lang="en-US" altLang="zh-TW" sz="2400" b="1" dirty="0" err="1" smtClean="0">
                <a:solidFill>
                  <a:srgbClr val="002060"/>
                </a:solidFill>
                <a:latin typeface="Times New Roman" pitchFamily="18" charset="0"/>
              </a:rPr>
              <a:t>int</a:t>
            </a:r>
            <a:r>
              <a:rPr lang="en-US" altLang="zh-TW" sz="2400" b="1" dirty="0" smtClean="0">
                <a:solidFill>
                  <a:srgbClr val="002060"/>
                </a:solidFill>
                <a:latin typeface="Times New Roman" pitchFamily="18" charset="0"/>
              </a:rPr>
              <a:t> b, </a:t>
            </a:r>
            <a:r>
              <a:rPr lang="en-US" altLang="zh-TW" sz="2400" b="1" dirty="0" err="1" smtClean="0">
                <a:solidFill>
                  <a:srgbClr val="002060"/>
                </a:solidFill>
                <a:latin typeface="Times New Roman" pitchFamily="18" charset="0"/>
              </a:rPr>
              <a:t>int</a:t>
            </a:r>
            <a:r>
              <a:rPr lang="en-US" altLang="zh-TW" sz="2400" b="1" dirty="0" smtClean="0">
                <a:solidFill>
                  <a:srgbClr val="002060"/>
                </a:solidFill>
                <a:latin typeface="Times New Roman" pitchFamily="18" charset="0"/>
              </a:rPr>
              <a:t> c</a:t>
            </a:r>
            <a:r>
              <a:rPr lang="en-US" altLang="zh-TW" sz="2400" b="1" dirty="0" smtClean="0">
                <a:latin typeface="Times New Roman" pitchFamily="18" charset="0"/>
              </a:rPr>
              <a:t>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 err="1" smtClean="0">
                <a:latin typeface="Times New Roman" pitchFamily="18" charset="0"/>
              </a:rPr>
              <a:t>int</a:t>
            </a:r>
            <a:r>
              <a:rPr lang="en-US" altLang="zh-TW" sz="2400" b="1" dirty="0" smtClean="0">
                <a:latin typeface="Times New Roman" pitchFamily="18" charset="0"/>
              </a:rPr>
              <a:t> i=0, j=0, k=0;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latin typeface="Times New Roman" pitchFamily="18" charset="0"/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pitchFamily="18" charset="0"/>
              </a:rPr>
              <a:t>   </a:t>
            </a:r>
            <a:r>
              <a:rPr lang="en-US" altLang="zh-TW" sz="2400" b="1" dirty="0" smtClean="0">
                <a:solidFill>
                  <a:schemeClr val="tx2"/>
                </a:solidFill>
                <a:latin typeface="Times New Roman" pitchFamily="18" charset="0"/>
              </a:rPr>
              <a:t>i = a+b+3+6;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chemeClr val="tx2"/>
                </a:solidFill>
                <a:latin typeface="Times New Roman" pitchFamily="18" charset="0"/>
              </a:rPr>
              <a:t>    a= i+j+k+3;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latin typeface="Times New Roman" pitchFamily="18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TW" sz="2400" b="1" dirty="0" smtClean="0">
              <a:latin typeface="Times New Roman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163564" y="2129309"/>
            <a:ext cx="1150938" cy="36036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err="1">
                <a:solidFill>
                  <a:schemeClr val="tx1"/>
                </a:solidFill>
              </a:rPr>
              <a:t>lp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163564" y="2489671"/>
            <a:ext cx="1150938" cy="3603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old-</a:t>
            </a:r>
            <a:r>
              <a:rPr lang="en-US" altLang="zh-TW" dirty="0" err="1">
                <a:solidFill>
                  <a:schemeClr val="tx1"/>
                </a:solidFill>
              </a:rPr>
              <a:t>fp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163564" y="2850034"/>
            <a:ext cx="1150938" cy="36036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</a:rPr>
              <a:t>i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163564" y="3210396"/>
            <a:ext cx="1150938" cy="3603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</a:rPr>
              <a:t>j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163564" y="3558059"/>
            <a:ext cx="1150938" cy="36036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</a:rPr>
              <a:t>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163564" y="3918421"/>
            <a:ext cx="1150938" cy="358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</a:rPr>
              <a:t>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163564" y="4277196"/>
            <a:ext cx="1150938" cy="3603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</a:rPr>
              <a:t>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163564" y="4637559"/>
            <a:ext cx="1150938" cy="36036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</a:rPr>
              <a:t>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163564" y="4999509"/>
            <a:ext cx="1150938" cy="36036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57" name="文字方塊 99"/>
          <p:cNvSpPr txBox="1">
            <a:spLocks noChangeArrowheads="1"/>
          </p:cNvSpPr>
          <p:nvPr/>
        </p:nvSpPr>
        <p:spPr bwMode="auto">
          <a:xfrm>
            <a:off x="1612702" y="6012334"/>
            <a:ext cx="2382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Function add’s stack</a:t>
            </a:r>
            <a:endParaRPr lang="zh-TW" altLang="en-US"/>
          </a:p>
        </p:txBody>
      </p:sp>
      <p:sp>
        <p:nvSpPr>
          <p:cNvPr id="58" name="文字方塊 63"/>
          <p:cNvSpPr txBox="1">
            <a:spLocks noChangeArrowheads="1"/>
          </p:cNvSpPr>
          <p:nvPr/>
        </p:nvSpPr>
        <p:spPr bwMode="auto">
          <a:xfrm>
            <a:off x="1187252" y="1949921"/>
            <a:ext cx="425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fp</a:t>
            </a:r>
            <a:endParaRPr lang="zh-TW" altLang="en-US"/>
          </a:p>
        </p:txBody>
      </p:sp>
      <p:cxnSp>
        <p:nvCxnSpPr>
          <p:cNvPr id="59" name="直線單箭頭接點 58"/>
          <p:cNvCxnSpPr>
            <a:stCxn id="58" idx="3"/>
          </p:cNvCxnSpPr>
          <p:nvPr/>
        </p:nvCxnSpPr>
        <p:spPr>
          <a:xfrm flipV="1">
            <a:off x="1612702" y="2129309"/>
            <a:ext cx="550862" cy="47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文字方塊 65"/>
          <p:cNvSpPr txBox="1">
            <a:spLocks noChangeArrowheads="1"/>
          </p:cNvSpPr>
          <p:nvPr/>
        </p:nvSpPr>
        <p:spPr bwMode="auto">
          <a:xfrm>
            <a:off x="1187252" y="2297584"/>
            <a:ext cx="701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fp-4</a:t>
            </a:r>
            <a:endParaRPr lang="zh-TW" altLang="en-US"/>
          </a:p>
        </p:txBody>
      </p:sp>
      <p:sp>
        <p:nvSpPr>
          <p:cNvPr id="61" name="文字方塊 66"/>
          <p:cNvSpPr txBox="1">
            <a:spLocks noChangeArrowheads="1"/>
          </p:cNvSpPr>
          <p:nvPr/>
        </p:nvSpPr>
        <p:spPr bwMode="auto">
          <a:xfrm>
            <a:off x="1187252" y="2637309"/>
            <a:ext cx="701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fp-8</a:t>
            </a:r>
            <a:endParaRPr lang="zh-TW" altLang="en-US"/>
          </a:p>
        </p:txBody>
      </p:sp>
      <p:sp>
        <p:nvSpPr>
          <p:cNvPr id="62" name="文字方塊 67"/>
          <p:cNvSpPr txBox="1">
            <a:spLocks noChangeArrowheads="1"/>
          </p:cNvSpPr>
          <p:nvPr/>
        </p:nvSpPr>
        <p:spPr bwMode="auto">
          <a:xfrm>
            <a:off x="1188839" y="3018309"/>
            <a:ext cx="790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fp-12</a:t>
            </a:r>
            <a:endParaRPr lang="zh-TW" altLang="en-US"/>
          </a:p>
        </p:txBody>
      </p:sp>
      <p:sp>
        <p:nvSpPr>
          <p:cNvPr id="63" name="文字方塊 68"/>
          <p:cNvSpPr txBox="1">
            <a:spLocks noChangeArrowheads="1"/>
          </p:cNvSpPr>
          <p:nvPr/>
        </p:nvSpPr>
        <p:spPr bwMode="auto">
          <a:xfrm>
            <a:off x="1188839" y="3378671"/>
            <a:ext cx="790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fp-16</a:t>
            </a:r>
            <a:endParaRPr lang="zh-TW" altLang="en-US"/>
          </a:p>
        </p:txBody>
      </p:sp>
      <p:sp>
        <p:nvSpPr>
          <p:cNvPr id="64" name="文字方塊 69"/>
          <p:cNvSpPr txBox="1">
            <a:spLocks noChangeArrowheads="1"/>
          </p:cNvSpPr>
          <p:nvPr/>
        </p:nvSpPr>
        <p:spPr bwMode="auto">
          <a:xfrm>
            <a:off x="1187252" y="3712046"/>
            <a:ext cx="792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fp-20</a:t>
            </a:r>
            <a:endParaRPr lang="zh-TW" altLang="en-US"/>
          </a:p>
        </p:txBody>
      </p:sp>
      <p:sp>
        <p:nvSpPr>
          <p:cNvPr id="65" name="文字方塊 70"/>
          <p:cNvSpPr txBox="1">
            <a:spLocks noChangeArrowheads="1"/>
          </p:cNvSpPr>
          <p:nvPr/>
        </p:nvSpPr>
        <p:spPr bwMode="auto">
          <a:xfrm>
            <a:off x="1187252" y="4051771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fp-24</a:t>
            </a:r>
            <a:endParaRPr lang="zh-TW" altLang="en-US"/>
          </a:p>
        </p:txBody>
      </p:sp>
      <p:sp>
        <p:nvSpPr>
          <p:cNvPr id="66" name="文字方塊 71"/>
          <p:cNvSpPr txBox="1">
            <a:spLocks noChangeArrowheads="1"/>
          </p:cNvSpPr>
          <p:nvPr/>
        </p:nvSpPr>
        <p:spPr bwMode="auto">
          <a:xfrm>
            <a:off x="1188839" y="4458171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fp-28</a:t>
            </a:r>
            <a:endParaRPr lang="zh-TW" altLang="en-US"/>
          </a:p>
        </p:txBody>
      </p:sp>
      <p:sp>
        <p:nvSpPr>
          <p:cNvPr id="67" name="文字方塊 72"/>
          <p:cNvSpPr txBox="1">
            <a:spLocks noChangeArrowheads="1"/>
          </p:cNvSpPr>
          <p:nvPr/>
        </p:nvSpPr>
        <p:spPr bwMode="auto">
          <a:xfrm>
            <a:off x="1187252" y="4818534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fp-32</a:t>
            </a:r>
            <a:endParaRPr lang="zh-TW" altLang="en-US"/>
          </a:p>
        </p:txBody>
      </p:sp>
      <p:sp>
        <p:nvSpPr>
          <p:cNvPr id="68" name="文字方塊 73"/>
          <p:cNvSpPr txBox="1">
            <a:spLocks noChangeArrowheads="1"/>
          </p:cNvSpPr>
          <p:nvPr/>
        </p:nvSpPr>
        <p:spPr bwMode="auto">
          <a:xfrm>
            <a:off x="3419277" y="1949921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sp+32</a:t>
            </a:r>
            <a:endParaRPr lang="zh-TW" altLang="en-US"/>
          </a:p>
        </p:txBody>
      </p:sp>
      <p:sp>
        <p:nvSpPr>
          <p:cNvPr id="69" name="文字方塊 74"/>
          <p:cNvSpPr txBox="1">
            <a:spLocks noChangeArrowheads="1"/>
          </p:cNvSpPr>
          <p:nvPr/>
        </p:nvSpPr>
        <p:spPr bwMode="auto">
          <a:xfrm>
            <a:off x="3419277" y="2297584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sp+28</a:t>
            </a:r>
            <a:endParaRPr lang="zh-TW" altLang="en-US"/>
          </a:p>
        </p:txBody>
      </p:sp>
      <p:sp>
        <p:nvSpPr>
          <p:cNvPr id="70" name="文字方塊 75"/>
          <p:cNvSpPr txBox="1">
            <a:spLocks noChangeArrowheads="1"/>
          </p:cNvSpPr>
          <p:nvPr/>
        </p:nvSpPr>
        <p:spPr bwMode="auto">
          <a:xfrm>
            <a:off x="3419277" y="2637309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sp+24</a:t>
            </a:r>
            <a:endParaRPr lang="zh-TW" altLang="en-US"/>
          </a:p>
        </p:txBody>
      </p:sp>
      <p:sp>
        <p:nvSpPr>
          <p:cNvPr id="71" name="文字方塊 76"/>
          <p:cNvSpPr txBox="1">
            <a:spLocks noChangeArrowheads="1"/>
          </p:cNvSpPr>
          <p:nvPr/>
        </p:nvSpPr>
        <p:spPr bwMode="auto">
          <a:xfrm>
            <a:off x="3420864" y="3018309"/>
            <a:ext cx="935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sp+20</a:t>
            </a:r>
            <a:endParaRPr lang="zh-TW" altLang="en-US"/>
          </a:p>
        </p:txBody>
      </p:sp>
      <p:sp>
        <p:nvSpPr>
          <p:cNvPr id="72" name="文字方塊 77"/>
          <p:cNvSpPr txBox="1">
            <a:spLocks noChangeArrowheads="1"/>
          </p:cNvSpPr>
          <p:nvPr/>
        </p:nvSpPr>
        <p:spPr bwMode="auto">
          <a:xfrm>
            <a:off x="3420864" y="3378671"/>
            <a:ext cx="935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sp+16</a:t>
            </a:r>
            <a:endParaRPr lang="zh-TW" altLang="en-US"/>
          </a:p>
        </p:txBody>
      </p:sp>
      <p:sp>
        <p:nvSpPr>
          <p:cNvPr id="73" name="文字方塊 78"/>
          <p:cNvSpPr txBox="1">
            <a:spLocks noChangeArrowheads="1"/>
          </p:cNvSpPr>
          <p:nvPr/>
        </p:nvSpPr>
        <p:spPr bwMode="auto">
          <a:xfrm>
            <a:off x="3419277" y="3712046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sp+12</a:t>
            </a:r>
            <a:endParaRPr lang="zh-TW" altLang="en-US"/>
          </a:p>
        </p:txBody>
      </p:sp>
      <p:sp>
        <p:nvSpPr>
          <p:cNvPr id="74" name="文字方塊 79"/>
          <p:cNvSpPr txBox="1">
            <a:spLocks noChangeArrowheads="1"/>
          </p:cNvSpPr>
          <p:nvPr/>
        </p:nvSpPr>
        <p:spPr bwMode="auto">
          <a:xfrm>
            <a:off x="3419277" y="4051771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sp+8</a:t>
            </a:r>
            <a:endParaRPr lang="zh-TW" altLang="en-US"/>
          </a:p>
        </p:txBody>
      </p:sp>
      <p:sp>
        <p:nvSpPr>
          <p:cNvPr id="75" name="文字方塊 80"/>
          <p:cNvSpPr txBox="1">
            <a:spLocks noChangeArrowheads="1"/>
          </p:cNvSpPr>
          <p:nvPr/>
        </p:nvSpPr>
        <p:spPr bwMode="auto">
          <a:xfrm>
            <a:off x="3420864" y="4458171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sp+4</a:t>
            </a:r>
            <a:endParaRPr lang="zh-TW" altLang="en-US"/>
          </a:p>
        </p:txBody>
      </p:sp>
      <p:sp>
        <p:nvSpPr>
          <p:cNvPr id="76" name="文字方塊 81"/>
          <p:cNvSpPr txBox="1">
            <a:spLocks noChangeArrowheads="1"/>
          </p:cNvSpPr>
          <p:nvPr/>
        </p:nvSpPr>
        <p:spPr bwMode="auto">
          <a:xfrm>
            <a:off x="3419277" y="4818534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sp</a:t>
            </a:r>
            <a:endParaRPr lang="zh-TW" altLang="en-US"/>
          </a:p>
        </p:txBody>
      </p:sp>
      <p:sp>
        <p:nvSpPr>
          <p:cNvPr id="77" name="文字方塊 82"/>
          <p:cNvSpPr txBox="1">
            <a:spLocks noChangeArrowheads="1"/>
          </p:cNvSpPr>
          <p:nvPr/>
        </p:nvSpPr>
        <p:spPr bwMode="auto">
          <a:xfrm>
            <a:off x="3636764" y="1484784"/>
            <a:ext cx="1511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high address</a:t>
            </a:r>
            <a:endParaRPr lang="zh-TW" altLang="en-US"/>
          </a:p>
        </p:txBody>
      </p:sp>
      <p:sp>
        <p:nvSpPr>
          <p:cNvPr id="78" name="文字方塊 83"/>
          <p:cNvSpPr txBox="1">
            <a:spLocks noChangeArrowheads="1"/>
          </p:cNvSpPr>
          <p:nvPr/>
        </p:nvSpPr>
        <p:spPr bwMode="auto">
          <a:xfrm>
            <a:off x="3636764" y="5475759"/>
            <a:ext cx="1511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low address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51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-27384"/>
            <a:ext cx="7498080" cy="1143000"/>
          </a:xfrm>
        </p:spPr>
        <p:txBody>
          <a:bodyPr/>
          <a:lstStyle/>
          <a:p>
            <a:r>
              <a:rPr lang="en-US" altLang="zh-TW" dirty="0" smtClean="0"/>
              <a:t>Variable declaration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5498" y="980728"/>
            <a:ext cx="7498080" cy="4800600"/>
          </a:xfrm>
        </p:spPr>
        <p:txBody>
          <a:bodyPr/>
          <a:lstStyle/>
          <a:p>
            <a:r>
              <a:rPr lang="en-US" altLang="zh-TW" dirty="0" smtClean="0"/>
              <a:t>Add code in your </a:t>
            </a:r>
            <a:r>
              <a:rPr lang="en-US" altLang="zh-TW" dirty="0" err="1" smtClean="0"/>
              <a:t>yacc</a:t>
            </a:r>
            <a:r>
              <a:rPr lang="en-US" altLang="zh-TW" dirty="0" smtClean="0"/>
              <a:t> file at the correspond grammar</a:t>
            </a:r>
          </a:p>
          <a:p>
            <a:endParaRPr lang="zh-TW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97274" y="1628800"/>
            <a:ext cx="4846726" cy="5229200"/>
          </a:xfrm>
          <a:prstGeom prst="rect">
            <a:avLst/>
          </a:prstGeom>
          <a:solidFill>
            <a:srgbClr val="FFFF99"/>
          </a:solidFill>
          <a:ln w="76200">
            <a:solidFill>
              <a:srgbClr val="6600CC"/>
            </a:solidFill>
            <a:miter lim="800000"/>
            <a:headEnd/>
            <a:tailEnd/>
          </a:ln>
        </p:spPr>
        <p:txBody>
          <a:bodyPr>
            <a:normAutofit fontScale="925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itchFamily="2" charset="2"/>
              <a:buNone/>
            </a:pPr>
            <a:r>
              <a:rPr lang="en-US" altLang="zh-TW" sz="2000" b="1" dirty="0" err="1" smtClean="0">
                <a:latin typeface="Times New Roman" pitchFamily="18" charset="0"/>
              </a:rPr>
              <a:t>expr_no_commas</a:t>
            </a:r>
            <a:r>
              <a:rPr lang="en-US" altLang="zh-TW" sz="2000" b="1" dirty="0" smtClean="0">
                <a:latin typeface="Times New Roman" pitchFamily="18" charset="0"/>
              </a:rPr>
              <a:t>:  </a:t>
            </a:r>
            <a:r>
              <a:rPr lang="en-US" altLang="zh-TW" sz="2000" b="1" dirty="0" smtClean="0">
                <a:solidFill>
                  <a:schemeClr val="tx2"/>
                </a:solidFill>
                <a:latin typeface="Times New Roman" pitchFamily="18" charset="0"/>
              </a:rPr>
              <a:t>. . . </a:t>
            </a:r>
            <a:r>
              <a:rPr lang="en-US" altLang="zh-TW" sz="2000" b="1" dirty="0" smtClean="0">
                <a:latin typeface="Times New Roman" pitchFamily="18" charset="0"/>
              </a:rPr>
              <a:t>{ . . .}</a:t>
            </a:r>
          </a:p>
          <a:p>
            <a:pPr>
              <a:buFont typeface="Wingdings" pitchFamily="2" charset="2"/>
              <a:buNone/>
            </a:pPr>
            <a:r>
              <a:rPr lang="en-US" altLang="zh-TW" sz="2000" b="1" dirty="0" smtClean="0">
                <a:latin typeface="Times New Roman" pitchFamily="18" charset="0"/>
              </a:rPr>
              <a:t>	| 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Times New Roman" pitchFamily="18" charset="0"/>
              </a:rPr>
              <a:t>expr_no_commas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itchFamily="18" charset="0"/>
              </a:rPr>
              <a:t> '=' 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Times New Roman" pitchFamily="18" charset="0"/>
              </a:rPr>
              <a:t>expr_no_commas</a:t>
            </a:r>
            <a:endParaRPr lang="en-US" altLang="zh-TW" sz="2000" b="1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TW" sz="1800" b="1" dirty="0" smtClean="0"/>
              <a:t>    { </a:t>
            </a:r>
            <a:r>
              <a:rPr lang="en-US" altLang="zh-TW" sz="1800" b="1" dirty="0" smtClean="0">
                <a:latin typeface="Times New Roman" pitchFamily="18" charset="0"/>
              </a:rPr>
              <a:t>char *s;    </a:t>
            </a:r>
            <a:r>
              <a:rPr lang="en-US" altLang="zh-TW" sz="1800" b="1" dirty="0" err="1" smtClean="0">
                <a:latin typeface="Times New Roman" pitchFamily="18" charset="0"/>
              </a:rPr>
              <a:t>int</a:t>
            </a:r>
            <a:r>
              <a:rPr lang="en-US" altLang="zh-TW" sz="1800" b="1" dirty="0" smtClean="0">
                <a:latin typeface="Times New Roman" pitchFamily="18" charset="0"/>
              </a:rPr>
              <a:t> index;</a:t>
            </a:r>
          </a:p>
          <a:p>
            <a:pPr>
              <a:buFont typeface="Wingdings" pitchFamily="2" charset="2"/>
              <a:buNone/>
            </a:pPr>
            <a:r>
              <a:rPr lang="en-US" altLang="zh-TW" sz="1800" b="1" dirty="0" smtClean="0">
                <a:latin typeface="Times New Roman" pitchFamily="18" charset="0"/>
              </a:rPr>
              <a:t>		  s= </a:t>
            </a:r>
            <a:r>
              <a:rPr lang="en-US" altLang="zh-TW" sz="1800" b="1" dirty="0" smtClean="0">
                <a:solidFill>
                  <a:srgbClr val="FF0000"/>
                </a:solidFill>
                <a:latin typeface="Times New Roman" pitchFamily="18" charset="0"/>
              </a:rPr>
              <a:t>$1</a:t>
            </a:r>
            <a:r>
              <a:rPr lang="en-US" altLang="zh-TW" sz="1800" b="1" dirty="0" smtClean="0">
                <a:latin typeface="Times New Roman" pitchFamily="18" charset="0"/>
              </a:rPr>
              <a:t>;  if (!s) err("improper expression at LHS");</a:t>
            </a:r>
          </a:p>
          <a:p>
            <a:pPr>
              <a:buFont typeface="Wingdings" pitchFamily="2" charset="2"/>
              <a:buNone/>
            </a:pPr>
            <a:r>
              <a:rPr lang="en-US" altLang="zh-TW" sz="1800" b="1" dirty="0" smtClean="0">
                <a:latin typeface="Times New Roman" pitchFamily="18" charset="0"/>
              </a:rPr>
              <a:t>		  index = </a:t>
            </a:r>
            <a:r>
              <a:rPr lang="en-US" altLang="zh-TW" sz="1800" b="1" dirty="0" err="1" smtClean="0">
                <a:latin typeface="Times New Roman" pitchFamily="18" charset="0"/>
              </a:rPr>
              <a:t>look_up_symbol</a:t>
            </a:r>
            <a:r>
              <a:rPr lang="en-US" altLang="zh-TW" sz="1800" b="1" dirty="0" smtClean="0">
                <a:latin typeface="Times New Roman" pitchFamily="18" charset="0"/>
              </a:rPr>
              <a:t>(s); </a:t>
            </a:r>
          </a:p>
          <a:p>
            <a:pPr>
              <a:buFont typeface="Wingdings" pitchFamily="2" charset="2"/>
              <a:buNone/>
            </a:pPr>
            <a:r>
              <a:rPr lang="en-US" altLang="zh-TW" sz="1800" b="1" dirty="0" smtClean="0">
                <a:latin typeface="Times New Roman" pitchFamily="18" charset="0"/>
              </a:rPr>
              <a:t>	switch(table[index].mode) {</a:t>
            </a:r>
          </a:p>
          <a:p>
            <a:pPr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FF0000"/>
                </a:solidFill>
                <a:latin typeface="Times New Roman" pitchFamily="18" charset="0"/>
              </a:rPr>
              <a:t>      case ARGUMENT_MODE</a:t>
            </a:r>
            <a:r>
              <a:rPr lang="en-US" altLang="zh-TW" sz="1800" b="1" dirty="0" smtClean="0">
                <a:latin typeface="Times New Roman" pitchFamily="18" charset="0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TW" sz="1800" b="1" dirty="0" smtClean="0">
                <a:latin typeface="Times New Roman" pitchFamily="18" charset="0"/>
              </a:rPr>
              <a:t>  </a:t>
            </a:r>
            <a:r>
              <a:rPr lang="en-US" altLang="zh-TW" sz="1800" b="1" dirty="0" err="1" smtClean="0">
                <a:latin typeface="Times New Roman" pitchFamily="18" charset="0"/>
              </a:rPr>
              <a:t>fprintf</a:t>
            </a:r>
            <a:r>
              <a:rPr lang="en-US" altLang="zh-TW" sz="1800" b="1" dirty="0" smtClean="0">
                <a:latin typeface="Times New Roman" pitchFamily="18" charset="0"/>
              </a:rPr>
              <a:t>(</a:t>
            </a:r>
            <a:r>
              <a:rPr lang="en-US" altLang="zh-TW" sz="1800" b="1" dirty="0" err="1" smtClean="0">
                <a:latin typeface="Times New Roman" pitchFamily="18" charset="0"/>
              </a:rPr>
              <a:t>f_asm</a:t>
            </a:r>
            <a:r>
              <a:rPr lang="en-US" altLang="zh-TW" sz="1800" b="1" dirty="0" smtClean="0">
                <a:latin typeface="Times New Roman" pitchFamily="18" charset="0"/>
              </a:rPr>
              <a:t>,"        </a:t>
            </a:r>
            <a:r>
              <a:rPr lang="en-US" altLang="zh-TW" sz="1800" b="1" dirty="0" err="1" smtClean="0">
                <a:latin typeface="Times New Roman" pitchFamily="18" charset="0"/>
              </a:rPr>
              <a:t>swi</a:t>
            </a:r>
            <a:r>
              <a:rPr lang="en-US" altLang="zh-TW" sz="1800" b="1" dirty="0" smtClean="0">
                <a:latin typeface="Times New Roman" pitchFamily="18" charset="0"/>
              </a:rPr>
              <a:t>   $r0, [$</a:t>
            </a:r>
            <a:r>
              <a:rPr lang="en-US" altLang="zh-TW" sz="1800" b="1" dirty="0" err="1" smtClean="0">
                <a:latin typeface="Times New Roman" pitchFamily="18" charset="0"/>
              </a:rPr>
              <a:t>fp</a:t>
            </a:r>
            <a:r>
              <a:rPr lang="en-US" altLang="zh-TW" sz="1800" b="1" dirty="0" smtClean="0">
                <a:latin typeface="Times New Roman" pitchFamily="18" charset="0"/>
              </a:rPr>
              <a:t>+(-%d)]\</a:t>
            </a:r>
            <a:r>
              <a:rPr lang="en-US" altLang="zh-TW" sz="1800" b="1" dirty="0" err="1" smtClean="0">
                <a:latin typeface="Times New Roman" pitchFamily="18" charset="0"/>
              </a:rPr>
              <a:t>n",table</a:t>
            </a:r>
            <a:r>
              <a:rPr lang="en-US" altLang="zh-TW" sz="1800" b="1" dirty="0" smtClean="0">
                <a:latin typeface="Times New Roman" pitchFamily="18" charset="0"/>
              </a:rPr>
              <a:t>[index].offset*4+4);	  </a:t>
            </a:r>
          </a:p>
          <a:p>
            <a:pPr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FF0000"/>
                </a:solidFill>
                <a:latin typeface="Times New Roman" pitchFamily="18" charset="0"/>
              </a:rPr>
              <a:t>      case  LOCAL_MODE:</a:t>
            </a:r>
          </a:p>
          <a:p>
            <a:pPr>
              <a:buFont typeface="Wingdings" pitchFamily="2" charset="2"/>
              <a:buNone/>
            </a:pPr>
            <a:r>
              <a:rPr lang="en-US" altLang="zh-TW" sz="1800" b="1" dirty="0" smtClean="0">
                <a:latin typeface="Times New Roman" pitchFamily="18" charset="0"/>
              </a:rPr>
              <a:t>                    </a:t>
            </a:r>
            <a:r>
              <a:rPr lang="en-US" altLang="zh-TW" sz="1800" b="1" dirty="0" err="1" smtClean="0">
                <a:latin typeface="Times New Roman" pitchFamily="18" charset="0"/>
              </a:rPr>
              <a:t>fprintf</a:t>
            </a:r>
            <a:r>
              <a:rPr lang="en-US" altLang="zh-TW" sz="1800" b="1" dirty="0" smtClean="0">
                <a:latin typeface="Times New Roman" pitchFamily="18" charset="0"/>
              </a:rPr>
              <a:t>(</a:t>
            </a:r>
            <a:r>
              <a:rPr lang="en-US" altLang="zh-TW" sz="1800" b="1" dirty="0" err="1" smtClean="0">
                <a:latin typeface="Times New Roman" pitchFamily="18" charset="0"/>
              </a:rPr>
              <a:t>f_asm</a:t>
            </a:r>
            <a:r>
              <a:rPr lang="en-US" altLang="zh-TW" sz="1800" b="1" dirty="0" smtClean="0">
                <a:latin typeface="Times New Roman" pitchFamily="18" charset="0"/>
              </a:rPr>
              <a:t>,”        </a:t>
            </a:r>
            <a:r>
              <a:rPr lang="en-US" altLang="zh-TW" sz="1800" b="1" dirty="0" err="1" smtClean="0">
                <a:latin typeface="Times New Roman" pitchFamily="18" charset="0"/>
              </a:rPr>
              <a:t>movi</a:t>
            </a:r>
            <a:r>
              <a:rPr lang="en-US" altLang="zh-TW" sz="1800" b="1" dirty="0" smtClean="0">
                <a:latin typeface="Times New Roman" pitchFamily="18" charset="0"/>
              </a:rPr>
              <a:t>    $r0,3” );</a:t>
            </a:r>
          </a:p>
          <a:p>
            <a:pPr>
              <a:buFont typeface="Wingdings" pitchFamily="2" charset="2"/>
              <a:buNone/>
            </a:pPr>
            <a:r>
              <a:rPr lang="en-US" altLang="zh-TW" sz="1800" b="1" dirty="0" smtClean="0">
                <a:latin typeface="Times New Roman" pitchFamily="18" charset="0"/>
              </a:rPr>
              <a:t>                    </a:t>
            </a:r>
            <a:r>
              <a:rPr lang="en-US" altLang="zh-TW" sz="1800" b="1" dirty="0" err="1" smtClean="0">
                <a:latin typeface="Times New Roman" pitchFamily="18" charset="0"/>
              </a:rPr>
              <a:t>fprintf</a:t>
            </a:r>
            <a:r>
              <a:rPr lang="en-US" altLang="zh-TW" sz="1800" b="1" dirty="0" smtClean="0">
                <a:latin typeface="Times New Roman" pitchFamily="18" charset="0"/>
              </a:rPr>
              <a:t>(</a:t>
            </a:r>
            <a:r>
              <a:rPr lang="en-US" altLang="zh-TW" sz="1800" b="1" dirty="0" err="1" smtClean="0">
                <a:latin typeface="Times New Roman" pitchFamily="18" charset="0"/>
              </a:rPr>
              <a:t>f_asm</a:t>
            </a:r>
            <a:r>
              <a:rPr lang="en-US" altLang="zh-TW" sz="1800" b="1" dirty="0" smtClean="0">
                <a:latin typeface="Times New Roman" pitchFamily="18" charset="0"/>
              </a:rPr>
              <a:t>,”        </a:t>
            </a:r>
            <a:r>
              <a:rPr lang="en-US" altLang="zh-TW" sz="1800" b="1" dirty="0" err="1" smtClean="0">
                <a:latin typeface="Times New Roman" pitchFamily="18" charset="0"/>
              </a:rPr>
              <a:t>swi</a:t>
            </a:r>
            <a:r>
              <a:rPr lang="en-US" altLang="zh-TW" sz="1800" b="1" dirty="0" smtClean="0">
                <a:latin typeface="Times New Roman" pitchFamily="18" charset="0"/>
              </a:rPr>
              <a:t>   $r0, [$</a:t>
            </a:r>
            <a:r>
              <a:rPr lang="en-US" altLang="zh-TW" sz="1800" b="1" dirty="0" err="1" smtClean="0">
                <a:latin typeface="Times New Roman" pitchFamily="18" charset="0"/>
              </a:rPr>
              <a:t>fp</a:t>
            </a:r>
            <a:r>
              <a:rPr lang="en-US" altLang="zh-TW" sz="1800" b="1" dirty="0" smtClean="0">
                <a:latin typeface="Times New Roman" pitchFamily="18" charset="0"/>
              </a:rPr>
              <a:t>+(-%d)]\</a:t>
            </a:r>
            <a:r>
              <a:rPr lang="en-US" altLang="zh-TW" sz="1800" b="1" dirty="0" err="1" smtClean="0">
                <a:latin typeface="Times New Roman" pitchFamily="18" charset="0"/>
              </a:rPr>
              <a:t>n”,table</a:t>
            </a:r>
            <a:r>
              <a:rPr lang="en-US" altLang="zh-TW" sz="1800" b="1" dirty="0" smtClean="0">
                <a:latin typeface="Times New Roman" pitchFamily="18" charset="0"/>
              </a:rPr>
              <a:t>[index].offset*4+4);</a:t>
            </a:r>
          </a:p>
          <a:p>
            <a:pPr>
              <a:buFont typeface="Wingdings" pitchFamily="2" charset="2"/>
              <a:buNone/>
            </a:pPr>
            <a:r>
              <a:rPr lang="en-US" altLang="zh-TW" sz="1800" b="1" dirty="0" smtClean="0">
                <a:latin typeface="Times New Roman" pitchFamily="18" charset="0"/>
              </a:rPr>
              <a:t> 		  </a:t>
            </a:r>
            <a:r>
              <a:rPr lang="en-US" altLang="zh-TW" sz="1800" b="1" dirty="0" smtClean="0">
                <a:solidFill>
                  <a:srgbClr val="FF0000"/>
                </a:solidFill>
                <a:latin typeface="Times New Roman" pitchFamily="18" charset="0"/>
              </a:rPr>
              <a:t>default: /* Global </a:t>
            </a:r>
            <a:r>
              <a:rPr lang="en-US" altLang="zh-TW" sz="1800" b="1" dirty="0" err="1" smtClean="0">
                <a:solidFill>
                  <a:srgbClr val="FF0000"/>
                </a:solidFill>
                <a:latin typeface="Times New Roman" pitchFamily="18" charset="0"/>
              </a:rPr>
              <a:t>Vars</a:t>
            </a:r>
            <a:r>
              <a:rPr lang="en-US" altLang="zh-TW" sz="1800" b="1" dirty="0" smtClean="0">
                <a:solidFill>
                  <a:srgbClr val="FF0000"/>
                </a:solidFill>
                <a:latin typeface="Times New Roman" pitchFamily="18" charset="0"/>
              </a:rPr>
              <a:t> */</a:t>
            </a:r>
          </a:p>
          <a:p>
            <a:pPr>
              <a:buFont typeface="Wingdings" pitchFamily="2" charset="2"/>
              <a:buNone/>
            </a:pPr>
            <a:r>
              <a:rPr lang="en-US" altLang="zh-TW" sz="1800" b="1" dirty="0" smtClean="0">
                <a:latin typeface="Times New Roman" pitchFamily="18" charset="0"/>
              </a:rPr>
              <a:t>	  }  } . . . ; </a:t>
            </a:r>
            <a:endParaRPr lang="en-US" altLang="zh-TW" sz="2000" b="1" dirty="0" smtClean="0">
              <a:latin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" y="5229200"/>
            <a:ext cx="4078167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93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1136</TotalTime>
  <Words>1066</Words>
  <Application>Microsoft Office PowerPoint</Application>
  <PresentationFormat>如螢幕大小 (4:3)</PresentationFormat>
  <Paragraphs>231</Paragraphs>
  <Slides>21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夏至</vt:lpstr>
      <vt:lpstr>CS340400 Compiler Design Homework3</vt:lpstr>
      <vt:lpstr>Goal</vt:lpstr>
      <vt:lpstr>To accomplish your project</vt:lpstr>
      <vt:lpstr>For Example</vt:lpstr>
      <vt:lpstr>Generate assembly file</vt:lpstr>
      <vt:lpstr>Code_gen_with_header</vt:lpstr>
      <vt:lpstr>Create Label &amp;&amp; Function stack</vt:lpstr>
      <vt:lpstr>Function stack we put</vt:lpstr>
      <vt:lpstr>Variable declaration</vt:lpstr>
      <vt:lpstr>Add</vt:lpstr>
      <vt:lpstr>Print out your result</vt:lpstr>
      <vt:lpstr>Printf</vt:lpstr>
      <vt:lpstr>What is required?</vt:lpstr>
      <vt:lpstr>Print out the content of string</vt:lpstr>
      <vt:lpstr>Print out the content of variable</vt:lpstr>
      <vt:lpstr>Print out the content of register</vt:lpstr>
      <vt:lpstr>Extra information</vt:lpstr>
      <vt:lpstr>How to run simulator</vt:lpstr>
      <vt:lpstr>成績計算方式</vt:lpstr>
      <vt:lpstr>作業繳交事項</vt:lpstr>
      <vt:lpstr>Grade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Project3 -- CodeGen</dc:title>
  <dc:creator>Administrator</dc:creator>
  <cp:lastModifiedBy>Mark</cp:lastModifiedBy>
  <cp:revision>107</cp:revision>
  <dcterms:created xsi:type="dcterms:W3CDTF">2014-06-08T17:04:50Z</dcterms:created>
  <dcterms:modified xsi:type="dcterms:W3CDTF">2015-05-19T09:37:08Z</dcterms:modified>
</cp:coreProperties>
</file>