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标题与副标题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3 联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77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在此键入引文。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977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引文（备选）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31191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在此键入引文。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32183"/>
            <a:ext cx="6705600" cy="9779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b="1" sz="6000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水平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与副标题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49656" y="4191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 - 居中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垂直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14620"/>
            </a:lvl1pPr>
          </a:lstStyle>
          <a:p>
            <a:pPr/>
            <a:r>
              <a:t>设计模式</a:t>
            </a:r>
          </a:p>
        </p:txBody>
      </p:sp>
      <p:sp>
        <p:nvSpPr>
          <p:cNvPr id="167" name="Shape 16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1452842 程之远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6000"/>
            </a:lvl1pPr>
          </a:lstStyle>
          <a:p>
            <a:pPr/>
            <a:r>
              <a:t>undo-redo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body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/>
          <a:p>
            <a:pPr/>
            <a:r>
              <a:t>undo-redo</a:t>
            </a:r>
          </a:p>
        </p:txBody>
      </p:sp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项目思路</a:t>
            </a:r>
          </a:p>
        </p:txBody>
      </p:sp>
      <p:sp>
        <p:nvSpPr>
          <p:cNvPr id="208" name="Shape 2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本项目通过编辑文本来实现undo-redo的功能。在文本中每输入一个字符串当作一次操作，undo时回退一个字符串。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body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/>
          <a:p>
            <a:pPr/>
            <a:r>
              <a:t>undo-redo</a:t>
            </a:r>
          </a:p>
        </p:txBody>
      </p:sp>
      <p:sp>
        <p:nvSpPr>
          <p:cNvPr id="211" name="Shape 2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类图</a:t>
            </a:r>
          </a:p>
        </p:txBody>
      </p:sp>
      <p:pic>
        <p:nvPicPr>
          <p:cNvPr id="212" name="undo-redo类图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1833" y="1442663"/>
            <a:ext cx="8461134" cy="79970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body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/>
          <a:p>
            <a:pPr/>
            <a:r>
              <a:t>undo-redo</a:t>
            </a:r>
          </a:p>
        </p:txBody>
      </p:sp>
      <p:sp>
        <p:nvSpPr>
          <p:cNvPr id="215" name="Shape 2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操作流程</a:t>
            </a:r>
          </a:p>
        </p:txBody>
      </p:sp>
      <p:sp>
        <p:nvSpPr>
          <p:cNvPr id="216" name="Shape 2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输入功能号1即可开始键入文本（注意文本要以’$’结尾），在进行了若干次操作后，输入功能号1可继续键入文本。</a:t>
            </a:r>
          </a:p>
        </p:txBody>
      </p:sp>
      <p:pic>
        <p:nvPicPr>
          <p:cNvPr id="217" name="屏幕快照 2016-12-14 15.58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2404" y="4143320"/>
            <a:ext cx="10119992" cy="33084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body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/>
          <a:p>
            <a:pPr/>
            <a:r>
              <a:t>undo-redo</a:t>
            </a:r>
          </a:p>
        </p:txBody>
      </p:sp>
      <p:sp>
        <p:nvSpPr>
          <p:cNvPr id="220" name="Shape 2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操作流程</a:t>
            </a:r>
          </a:p>
        </p:txBody>
      </p:sp>
      <p:sp>
        <p:nvSpPr>
          <p:cNvPr id="221" name="Shape 2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输入功能号2进行undo操作，即回退一个字符串。</a:t>
            </a:r>
          </a:p>
        </p:txBody>
      </p:sp>
      <p:pic>
        <p:nvPicPr>
          <p:cNvPr id="222" name="屏幕快照 2016-12-14 16.02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7458" y="3866433"/>
            <a:ext cx="10209884" cy="38622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body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/>
          <a:p>
            <a:pPr/>
            <a:r>
              <a:t>undo-redo</a:t>
            </a:r>
          </a:p>
        </p:txBody>
      </p:sp>
      <p:sp>
        <p:nvSpPr>
          <p:cNvPr id="225" name="Shape 2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操作流程</a:t>
            </a:r>
          </a:p>
        </p:txBody>
      </p:sp>
      <p:sp>
        <p:nvSpPr>
          <p:cNvPr id="226" name="Shape 2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输入功能号3进行redo操作。</a:t>
            </a:r>
          </a:p>
        </p:txBody>
      </p:sp>
      <p:pic>
        <p:nvPicPr>
          <p:cNvPr id="227" name="屏幕快照 2016-12-14 16.04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0189" y="3560955"/>
            <a:ext cx="9524422" cy="54354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body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/>
          <a:p>
            <a:pPr/>
            <a:r>
              <a:t>undo-redo</a:t>
            </a:r>
          </a:p>
        </p:txBody>
      </p:sp>
      <p:sp>
        <p:nvSpPr>
          <p:cNvPr id="230" name="Shape 2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流程分析</a:t>
            </a:r>
          </a:p>
        </p:txBody>
      </p:sp>
      <p:sp>
        <p:nvSpPr>
          <p:cNvPr id="231" name="Shape 2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在输入一个字符串后，程序会产生一个MyUndoableEdit,将其包装成UndoableEditEvent，通知所有存在UndoableEditSupport中的UndoManager，通过这些UndoManager将MyUndoableEdit送给CompoundEdit。在undo时，调用undoManager的undo方法，通过indexOfNextAdd定位到下一个可undo的MyUndoableEdit。redo也是同理。当继续键入文本时，程序将indexOfNextAdd后的MyUndoableEdit全部删除，重新push新的MyUndoableEdit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43991">
              <a:defRPr sz="12160"/>
            </a:pPr>
            <a:r>
              <a:t>observer&amp;</a:t>
            </a:r>
          </a:p>
          <a:p>
            <a:pPr defTabSz="443991">
              <a:defRPr sz="12160"/>
            </a:pPr>
            <a:r>
              <a:t>composition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body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/>
          <a:p>
            <a:pPr/>
            <a:r>
              <a:t>observer&amp;composition</a:t>
            </a:r>
          </a:p>
        </p:txBody>
      </p:sp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项目思路</a:t>
            </a:r>
          </a:p>
        </p:txBody>
      </p:sp>
      <p:sp>
        <p:nvSpPr>
          <p:cNvPr id="173" name="Shape 1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项目将observer和composition结合在一起。即observer和observable继承同一个父类（object），实现observable既能被当作被观察者，也能被当作观察者。当observable被当作观察者时，它会接收到它的被观察者的更新通知，此时它会通知它的观察者更新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body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/>
          <a:p>
            <a:pPr/>
            <a:r>
              <a:t>observer&amp;composition</a:t>
            </a:r>
          </a:p>
        </p:txBody>
      </p:sp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类图</a:t>
            </a:r>
          </a:p>
        </p:txBody>
      </p:sp>
      <p:pic>
        <p:nvPicPr>
          <p:cNvPr id="177" name="observer类图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0583" y="1444608"/>
            <a:ext cx="8663634" cy="77639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body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/>
          <a:p>
            <a:pPr/>
            <a:r>
              <a:t>observer&amp;composition</a:t>
            </a:r>
          </a:p>
        </p:txBody>
      </p:sp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操作流程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1.输入功能号1和名称，建立observable。</a:t>
            </a:r>
          </a:p>
        </p:txBody>
      </p:sp>
      <p:pic>
        <p:nvPicPr>
          <p:cNvPr id="182" name="屏幕快照 2016-12-14 15.31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4019550"/>
            <a:ext cx="11176001" cy="355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body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/>
          <a:p>
            <a:pPr/>
            <a:r>
              <a:t>observer&amp;composition</a:t>
            </a:r>
          </a:p>
        </p:txBody>
      </p:sp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操作流程</a:t>
            </a:r>
          </a:p>
        </p:txBody>
      </p:sp>
      <p:sp>
        <p:nvSpPr>
          <p:cNvPr id="186" name="Shape 1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1.输入功能号2和名称，建立observer。</a:t>
            </a:r>
          </a:p>
        </p:txBody>
      </p:sp>
      <p:pic>
        <p:nvPicPr>
          <p:cNvPr id="187" name="屏幕快照 2016-12-14 15.33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8914" y="3585836"/>
            <a:ext cx="10886972" cy="44234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body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/>
          <a:p>
            <a:pPr/>
            <a:r>
              <a:t>observer&amp;composition</a:t>
            </a:r>
          </a:p>
        </p:txBody>
      </p:sp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操作流程</a:t>
            </a:r>
          </a:p>
        </p:txBody>
      </p:sp>
      <p:sp>
        <p:nvSpPr>
          <p:cNvPr id="191" name="Shape 1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1.输入功能号3和观察者、被观察者名称，建立两者之间的连接。</a:t>
            </a:r>
          </a:p>
        </p:txBody>
      </p:sp>
      <p:pic>
        <p:nvPicPr>
          <p:cNvPr id="192" name="屏幕快照 2016-12-14 15.45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8121" y="3970978"/>
            <a:ext cx="9948558" cy="473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body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/>
          <a:p>
            <a:pPr/>
            <a:r>
              <a:t>observer&amp;composition</a:t>
            </a:r>
          </a:p>
        </p:txBody>
      </p:sp>
      <p:sp>
        <p:nvSpPr>
          <p:cNvPr id="195" name="Shape 1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操作流程</a:t>
            </a:r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1.输入功能号4和被观察者名称，更新被观察者状态为“true”，同时通知它的观察者并输出这些观察者的状态。</a:t>
            </a:r>
          </a:p>
        </p:txBody>
      </p:sp>
      <p:pic>
        <p:nvPicPr>
          <p:cNvPr id="197" name="屏幕快照 2016-12-14 15.49.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0184" y="4131603"/>
            <a:ext cx="9204432" cy="4835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body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/>
          <a:p>
            <a:pPr/>
            <a:r>
              <a:t>observer&amp;composition</a:t>
            </a:r>
          </a:p>
        </p:txBody>
      </p:sp>
      <p:sp>
        <p:nvSpPr>
          <p:cNvPr id="200" name="Shape 2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操作流程</a:t>
            </a:r>
          </a:p>
        </p:txBody>
      </p:sp>
      <p:sp>
        <p:nvSpPr>
          <p:cNvPr id="201" name="Shape 2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1.输入功能号5和被观察者名称，更新被观察者状态为“false”，同时通知它的观察者并输出这些观察者的状态。</a:t>
            </a:r>
          </a:p>
        </p:txBody>
      </p:sp>
      <p:pic>
        <p:nvPicPr>
          <p:cNvPr id="202" name="屏幕快照 2016-12-14 15.51.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0347" y="4077081"/>
            <a:ext cx="8964106" cy="52342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