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6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65"/>
    <a:srgbClr val="009FDA"/>
    <a:srgbClr val="CF2F44"/>
    <a:srgbClr val="FEC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2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2.xml"/><Relationship Id="rId9" Type="http://schemas.openxmlformats.org/officeDocument/2006/relationships/slide" Target="slide15.xml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43608" y="548680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 descr="H:\unname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603448"/>
            <a:ext cx="4933859" cy="493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hlinkClick r:id="rId4" action="ppaction://hlinksldjump"/>
          </p:cNvPr>
          <p:cNvSpPr/>
          <p:nvPr/>
        </p:nvSpPr>
        <p:spPr>
          <a:xfrm>
            <a:off x="3503115" y="3396362"/>
            <a:ext cx="2304256" cy="562882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Авторизация</a:t>
            </a:r>
            <a:endParaRPr lang="ru-RU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hlinkClick r:id="rId5" action="ppaction://hlinksldjump"/>
          </p:cNvPr>
          <p:cNvSpPr/>
          <p:nvPr/>
        </p:nvSpPr>
        <p:spPr>
          <a:xfrm>
            <a:off x="2891047" y="4332466"/>
            <a:ext cx="3528392" cy="576064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Регистрация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5976" y="2365430"/>
            <a:ext cx="22478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i="1" dirty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World yachts</a:t>
            </a:r>
            <a:endParaRPr lang="ru-RU" sz="21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Управляющая кнопка: настраиваемая 13">
            <a:hlinkClick r:id="" action="ppaction://hlinkshowjump?jump=endshow" highlightClick="1"/>
          </p:cNvPr>
          <p:cNvSpPr/>
          <p:nvPr/>
        </p:nvSpPr>
        <p:spPr>
          <a:xfrm>
            <a:off x="7596336" y="620688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38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620688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6893300" y="5475901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908720"/>
            <a:ext cx="360040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Аксессуары лодочные 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35438"/>
              </p:ext>
            </p:extLst>
          </p:nvPr>
        </p:nvGraphicFramePr>
        <p:xfrm>
          <a:off x="2915816" y="1484784"/>
          <a:ext cx="3173412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3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Идентификатор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Аксессуар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Лодка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33691" y="2708920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Добавить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26302" y="3356992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Сортировать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28348" y="4653136"/>
            <a:ext cx="1656184" cy="318709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Удалить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8" y="499928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Управляющая кнопка: настраиваемая 12">
            <a:hlinkClick r:id="" action="ppaction://hlinkshowjump?jump=endshow" highlightClick="1"/>
          </p:cNvPr>
          <p:cNvSpPr/>
          <p:nvPr/>
        </p:nvSpPr>
        <p:spPr>
          <a:xfrm>
            <a:off x="7596336" y="692558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126302" y="4005064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Изменить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620688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6893300" y="5475901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836712"/>
            <a:ext cx="360040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Аксессуары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64917"/>
              </p:ext>
            </p:extLst>
          </p:nvPr>
        </p:nvGraphicFramePr>
        <p:xfrm>
          <a:off x="1187624" y="1412776"/>
          <a:ext cx="6713788" cy="3764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33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9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9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9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54900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Аксессуар</a:t>
                      </a:r>
                      <a:r>
                        <a:rPr lang="en-US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Имя</a:t>
                      </a:r>
                      <a:r>
                        <a:rPr lang="ru-RU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пользователя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Описание</a:t>
                      </a:r>
                      <a:r>
                        <a:rPr lang="ru-RU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аксессуара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Цена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Инвентарь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Уровень заказа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Партия</a:t>
                      </a:r>
                      <a:r>
                        <a:rPr lang="ru-RU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заказа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Партнер</a:t>
                      </a:r>
                    </a:p>
                    <a:p>
                      <a:pPr algn="l" fontAlgn="b"/>
                      <a:r>
                        <a:rPr lang="en-US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1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Черпак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Деревянный черпак, красный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71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Весло малое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малое весло, дубовое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071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Весло среднее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Среднее весло, дубовое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071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Весло большое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Большое весло, дубовое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071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Зонтик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Большой красный зонтик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071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Тент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Синий тент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Холодильник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Холодильник на солнечной энергии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Спасжилет Ж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Спасательный жилет для женщин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Спасжилет</a:t>
                      </a:r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М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Спасательный жилет для мужчин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071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Спасжилет 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Спасательный жилет для детей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Стандартный вахтенный журнал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Вахтенный журнал, 100 стр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Вахтенный журнал Люкс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Вахтенный журнал, деревянная обложка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Парусный спорт для спортсменов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Учебник по парусному спорту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071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Кепка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Капитанская кепка, синяя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18" marR="6318" marT="6318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259632" y="5274218"/>
            <a:ext cx="1368152" cy="224277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Изменить</a:t>
            </a:r>
            <a:endParaRPr lang="ru-RU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25784" y="5251624"/>
            <a:ext cx="1368152" cy="224277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Сортировать</a:t>
            </a:r>
            <a:endParaRPr lang="ru-RU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27984" y="5274217"/>
            <a:ext cx="1368152" cy="224277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Удалить</a:t>
            </a:r>
            <a:endParaRPr lang="ru-RU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Управляющая кнопка: настраиваемая 12">
            <a:hlinkClick r:id="" action="ppaction://hlinkshowjump?jump=endshow" highlightClick="1"/>
          </p:cNvPr>
          <p:cNvSpPr/>
          <p:nvPr/>
        </p:nvSpPr>
        <p:spPr>
          <a:xfrm>
            <a:off x="7596336" y="671047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58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620688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6893300" y="5475901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908720"/>
            <a:ext cx="360040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Доставка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41921"/>
              </p:ext>
            </p:extLst>
          </p:nvPr>
        </p:nvGraphicFramePr>
        <p:xfrm>
          <a:off x="1187624" y="1916832"/>
          <a:ext cx="6724228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55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Заказ</a:t>
                      </a:r>
                      <a:r>
                        <a:rPr lang="en-US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Дата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Продавец</a:t>
                      </a:r>
                      <a:r>
                        <a:rPr lang="en-US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Покупатель</a:t>
                      </a:r>
                      <a:r>
                        <a:rPr lang="en-US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Лодка</a:t>
                      </a:r>
                      <a:r>
                        <a:rPr lang="en-US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Адрес</a:t>
                      </a:r>
                      <a:r>
                        <a:rPr lang="ru-RU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Доставки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Город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42128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Санкт-Петербург, порт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42161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Кронштадт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Кронштадт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42228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Москва, Северный порт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Москва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42270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Санкт-Петербург, порт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42281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Казань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Казнь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42297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Ростов-на-Дону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Ростов-на-Дону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42006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Калининград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калининград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42050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9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8" y="47667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187624" y="4077072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Сортировать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Управляющая кнопка: настраиваемая 11">
            <a:hlinkClick r:id="" action="ppaction://hlinkshowjump?jump=endshow" highlightClick="1"/>
          </p:cNvPr>
          <p:cNvSpPr/>
          <p:nvPr/>
        </p:nvSpPr>
        <p:spPr>
          <a:xfrm>
            <a:off x="7590749" y="669302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10858" y="4077072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Поиск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620688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6893300" y="5445224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2181" y="836712"/>
            <a:ext cx="360040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Критерии доставки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0287"/>
              </p:ext>
            </p:extLst>
          </p:nvPr>
        </p:nvGraphicFramePr>
        <p:xfrm>
          <a:off x="3181350" y="1412776"/>
          <a:ext cx="2781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Детали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Аксессуар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Заказ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pic>
        <p:nvPicPr>
          <p:cNvPr id="8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8" y="47667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259632" y="4838647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Поиск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Управляющая кнопка: настраиваемая 9">
            <a:hlinkClick r:id="" action="ppaction://hlinkshowjump?jump=endshow" highlightClick="1"/>
          </p:cNvPr>
          <p:cNvSpPr/>
          <p:nvPr/>
        </p:nvSpPr>
        <p:spPr>
          <a:xfrm>
            <a:off x="7596336" y="653195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79921" y="4191131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Сортировать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32141" y="584362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6893300" y="5373216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2221" y="1012666"/>
            <a:ext cx="288032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Менеджеры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5150"/>
              </p:ext>
            </p:extLst>
          </p:nvPr>
        </p:nvGraphicFramePr>
        <p:xfrm>
          <a:off x="2411760" y="2132856"/>
          <a:ext cx="4104456" cy="135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Специалист</a:t>
                      </a:r>
                      <a:r>
                        <a:rPr lang="ru-RU" sz="12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на продажам</a:t>
                      </a:r>
                      <a:r>
                        <a:rPr lang="en-US" sz="12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Имя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Фамилия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Игорь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Авторасков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Екатерина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Иванова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Яна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Свиридова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Нина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Пацкирова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307264" y="4277756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Добавить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07264" y="4813828"/>
            <a:ext cx="1656184" cy="318709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Удалить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8" y="47667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Управляющая кнопка: настраиваемая 11">
            <a:hlinkClick r:id="" action="ppaction://hlinkshowjump?jump=endshow" highlightClick="1"/>
          </p:cNvPr>
          <p:cNvSpPr/>
          <p:nvPr/>
        </p:nvSpPr>
        <p:spPr>
          <a:xfrm>
            <a:off x="7596336" y="669164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70920" y="4277756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Изменить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55969" y="4813828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Поиск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548680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6893300" y="5301208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908720"/>
            <a:ext cx="360040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Партнеры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60616"/>
              </p:ext>
            </p:extLst>
          </p:nvPr>
        </p:nvGraphicFramePr>
        <p:xfrm>
          <a:off x="1259632" y="1988840"/>
          <a:ext cx="6613398" cy="1920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47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15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7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132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ООО "Рога и копыта"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Сакт-петербург</a:t>
                      </a:r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Невский проспект, 41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32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ЗАО "</a:t>
                      </a:r>
                      <a:r>
                        <a:rPr lang="ru-RU" sz="12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Онский</a:t>
                      </a:r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сталелитейный завод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Онск</a:t>
                      </a:r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ул. Ленина, д 12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Онск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32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ООО "Верфь"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Санкт-Петербург, Северная верфь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32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ООО "</a:t>
                      </a:r>
                      <a:r>
                        <a:rPr lang="ru-RU" sz="12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Призманти</a:t>
                      </a:r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Саратов, ул. Советская, д. 87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Саратов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32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ООО "Кабель интрудшекн"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г. Москва, </a:t>
                      </a:r>
                      <a:r>
                        <a:rPr lang="ru-RU" sz="12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Войковская</a:t>
                      </a:r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ул., д. 13А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Москва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331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ООО "Картова елице"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г. Владивосток, ул. Карелии, д.2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Владивосток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270318" y="4293096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Добавить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59632" y="4941168"/>
            <a:ext cx="1656184" cy="318709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Удалить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04" y="404664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Управляющая кнопка: настраиваемая 11">
            <a:hlinkClick r:id="" action="ppaction://hlinkshowjump?jump=endshow" highlightClick="1"/>
          </p:cNvPr>
          <p:cNvSpPr/>
          <p:nvPr/>
        </p:nvSpPr>
        <p:spPr>
          <a:xfrm>
            <a:off x="7596336" y="597294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4293095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Изменить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51070" y="4293095"/>
            <a:ext cx="1645498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Поиск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620688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6893300" y="5429990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836712"/>
            <a:ext cx="360040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Счет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53756"/>
              </p:ext>
            </p:extLst>
          </p:nvPr>
        </p:nvGraphicFramePr>
        <p:xfrm>
          <a:off x="1835696" y="1412784"/>
          <a:ext cx="5417643" cy="367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3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6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3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63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97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689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Счет-фактура</a:t>
                      </a:r>
                      <a:r>
                        <a:rPr lang="en-US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Контакт</a:t>
                      </a:r>
                      <a:r>
                        <a:rPr lang="en-US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Готовый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Сумма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Сумма</a:t>
                      </a:r>
                      <a:r>
                        <a:rPr lang="en-US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en-US" sz="800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inclVAT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Дата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96 400,00 ₽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17352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06.05.2014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120 000,00 €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21600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06.07.2014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72 799,80 €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13103,964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06.09.2014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248 200,20 €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44676,036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17.06.2014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496 399,80 €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89351,964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18.09.2014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22 000,20 €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3960,036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06.09.2014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43 999,80 €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7919,964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12.11.2014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98 299,80 €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17693,964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20.10.2014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196 600,20 €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35388,036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02.01.2015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57 000,00 €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10260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21.10.2014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57 000,00 €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10260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15.12.2014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57 000,00 €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10260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15.02.2015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192 600,00 €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34668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01.11.2015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128 400,00 €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23112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02.01.2015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128 400,00 €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23112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15.03.2015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128 400,00 €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23112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05.05.2015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384 799,80 €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69263,964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01.04.2015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384 799,80 €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69263,964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02.05.2015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384 800,40 €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69264,072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15.06.2015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256 200,00 €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46116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04.05.2015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128 100,00 €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23058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12.06.2015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128 100,00 €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23058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12.07.2015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128 100,00 €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23058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12.08.2015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689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128 100,00 ₽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23058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12.09.2015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</a:tbl>
          </a:graphicData>
        </a:graphic>
      </p:graphicFrame>
      <p:pic>
        <p:nvPicPr>
          <p:cNvPr id="9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8" y="47667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Управляющая кнопка: настраиваемая 9">
            <a:hlinkClick r:id="" action="ppaction://hlinkshowjump?jump=endshow" highlightClick="1"/>
          </p:cNvPr>
          <p:cNvSpPr/>
          <p:nvPr/>
        </p:nvSpPr>
        <p:spPr>
          <a:xfrm>
            <a:off x="7596336" y="669302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307264" y="5262914"/>
            <a:ext cx="182457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Редактировать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15115" y="5262914"/>
            <a:ext cx="182457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Поиск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500926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27658" y="620688"/>
            <a:ext cx="3600400" cy="415498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Пользователь</a:t>
            </a:r>
            <a:endParaRPr lang="ru-RU" sz="21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243499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Добро пожаловать, </a:t>
            </a:r>
            <a:r>
              <a:rPr lang="ru-RU" sz="1400" u="sng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1400" b="1" i="1" u="sng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Имя</a:t>
            </a:r>
            <a:r>
              <a:rPr lang="ru-RU" sz="1400" b="1" u="sng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i="1" u="sng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пользователя</a:t>
            </a:r>
            <a:r>
              <a:rPr lang="ru-RU" sz="1400" u="sng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»!</a:t>
            </a:r>
            <a:endParaRPr lang="ru-RU" sz="1400" u="sng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637" y="177281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Ваши заказы:</a:t>
            </a:r>
            <a:endParaRPr lang="ru-RU" sz="20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93646"/>
              </p:ext>
            </p:extLst>
          </p:nvPr>
        </p:nvGraphicFramePr>
        <p:xfrm>
          <a:off x="1500336" y="2276872"/>
          <a:ext cx="60960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Лодка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Дата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Кол-во</a:t>
                      </a:r>
                      <a:r>
                        <a:rPr lang="ru-RU" sz="1600" b="0" baseline="0" dirty="0" smtClean="0">
                          <a:latin typeface="Arial" pitchFamily="34" charset="0"/>
                          <a:cs typeface="Arial" pitchFamily="34" charset="0"/>
                        </a:rPr>
                        <a:t> человек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Цена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Процесс работы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latin typeface="Arial" pitchFamily="34" charset="0"/>
                          <a:cs typeface="Arial" pitchFamily="34" charset="0"/>
                        </a:rPr>
                        <a:t>Шлюпка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04-май-15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75% готовности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hlinkClick r:id="rId2" action="ppaction://hlinksldjump"/>
          </p:cNvPr>
          <p:cNvSpPr/>
          <p:nvPr/>
        </p:nvSpPr>
        <p:spPr>
          <a:xfrm>
            <a:off x="1477652" y="5013176"/>
            <a:ext cx="2446275" cy="432048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Оформить заказ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hlinkClick r:id="rId3" action="ppaction://hlinksldjump"/>
          </p:cNvPr>
          <p:cNvSpPr/>
          <p:nvPr/>
        </p:nvSpPr>
        <p:spPr>
          <a:xfrm>
            <a:off x="6588223" y="5102075"/>
            <a:ext cx="1280537" cy="415157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Назад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:\unna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8" y="35591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Управляющая кнопка: настраиваемая 10">
            <a:hlinkClick r:id="" action="ppaction://hlinkshowjump?jump=endshow" highlightClick="1"/>
          </p:cNvPr>
          <p:cNvSpPr/>
          <p:nvPr/>
        </p:nvSpPr>
        <p:spPr>
          <a:xfrm>
            <a:off x="7596336" y="548680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8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476672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764704"/>
            <a:ext cx="360040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Сделать заказ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76017" y="4947827"/>
            <a:ext cx="2232248" cy="576064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Заказать!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hlinkClick r:id="rId2" action="ppaction://hlinksldjump"/>
          </p:cNvPr>
          <p:cNvSpPr/>
          <p:nvPr/>
        </p:nvSpPr>
        <p:spPr>
          <a:xfrm>
            <a:off x="6588223" y="5108734"/>
            <a:ext cx="1280537" cy="415157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Назад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867578" y="2033329"/>
            <a:ext cx="3168352" cy="288032"/>
          </a:xfrm>
          <a:prstGeom prst="rect">
            <a:avLst/>
          </a:prstGeom>
          <a:ln w="190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79343" y="2646784"/>
            <a:ext cx="3168352" cy="288032"/>
          </a:xfrm>
          <a:prstGeom prst="rect">
            <a:avLst/>
          </a:prstGeom>
          <a:ln w="190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879343" y="3284984"/>
            <a:ext cx="3168352" cy="288032"/>
          </a:xfrm>
          <a:prstGeom prst="rect">
            <a:avLst/>
          </a:prstGeom>
          <a:ln w="190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879343" y="3933056"/>
            <a:ext cx="3168352" cy="288032"/>
          </a:xfrm>
          <a:prstGeom prst="rect">
            <a:avLst/>
          </a:prstGeom>
          <a:ln w="190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520586" y="3284984"/>
            <a:ext cx="233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Лодочные аксессуары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2013584"/>
            <a:ext cx="190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Модель</a:t>
            </a:r>
            <a:r>
              <a:rPr lang="ru-RU" sz="14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 лодки</a:t>
            </a:r>
            <a:endParaRPr lang="ru-RU" sz="14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2753" y="2627038"/>
            <a:ext cx="197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Аксессуары</a:t>
            </a:r>
            <a:endParaRPr lang="ru-RU" sz="14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7664" y="3913311"/>
            <a:ext cx="179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Итог</a:t>
            </a:r>
            <a:r>
              <a:rPr lang="ru-RU" sz="14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14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339752" y="1674141"/>
            <a:ext cx="4688325" cy="1682851"/>
          </a:xfrm>
          <a:prstGeom prst="roundRect">
            <a:avLst/>
          </a:prstGeom>
          <a:solidFill>
            <a:schemeClr val="bg1"/>
          </a:solidFill>
          <a:ln>
            <a:solidFill>
              <a:srgbClr val="FEC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Спасибо за ваш заказ!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8" y="35591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Управляющая кнопка: настраиваемая 19">
            <a:hlinkClick r:id="" action="ppaction://hlinkshowjump?jump=endshow" highlightClick="1"/>
          </p:cNvPr>
          <p:cNvSpPr/>
          <p:nvPr/>
        </p:nvSpPr>
        <p:spPr>
          <a:xfrm>
            <a:off x="7596336" y="548680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85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500926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02734" y="4125548"/>
            <a:ext cx="1619744" cy="562882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Войти</a:t>
            </a:r>
            <a:endParaRPr lang="ru-RU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63888" y="2967374"/>
            <a:ext cx="3168352" cy="288032"/>
          </a:xfrm>
          <a:prstGeom prst="rect">
            <a:avLst/>
          </a:prstGeom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63888" y="3602560"/>
            <a:ext cx="3168352" cy="288032"/>
          </a:xfrm>
          <a:prstGeom prst="rect">
            <a:avLst/>
          </a:prstGeom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907704" y="2911335"/>
            <a:ext cx="1551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Email</a:t>
            </a:r>
            <a:r>
              <a:rPr lang="en-US" sz="1600" b="1" dirty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адрес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7704" y="3546521"/>
            <a:ext cx="128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Пароль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1646" y="1025702"/>
            <a:ext cx="4192601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Яхт клуб</a:t>
            </a:r>
            <a:endParaRPr lang="ru-RU" sz="20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771800" y="1225757"/>
            <a:ext cx="4095252" cy="1558404"/>
          </a:xfrm>
          <a:prstGeom prst="roundRect">
            <a:avLst/>
          </a:prstGeom>
          <a:ln w="57150">
            <a:solidFill>
              <a:srgbClr val="CF2F4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Вы ввели неверный логин или пароль. Пожалуйста проверьте ещё раз введенные данные</a:t>
            </a:r>
          </a:p>
        </p:txBody>
      </p:sp>
      <p:sp>
        <p:nvSpPr>
          <p:cNvPr id="18" name="Прямоугольник 17">
            <a:hlinkClick r:id="rId2" action="ppaction://hlinksldjump"/>
          </p:cNvPr>
          <p:cNvSpPr/>
          <p:nvPr/>
        </p:nvSpPr>
        <p:spPr>
          <a:xfrm>
            <a:off x="1619672" y="5097796"/>
            <a:ext cx="2376264" cy="504056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Пользователь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>
            <a:hlinkClick r:id="rId3" action="ppaction://hlinksldjump"/>
          </p:cNvPr>
          <p:cNvSpPr/>
          <p:nvPr/>
        </p:nvSpPr>
        <p:spPr>
          <a:xfrm>
            <a:off x="5220072" y="5097796"/>
            <a:ext cx="2376264" cy="504056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Администратор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4" descr="H:\unna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6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Управляющая кнопка: настраиваемая 2">
            <a:hlinkClick r:id="" action="ppaction://hlinkshowjump?jump=endshow" highlightClick="1"/>
          </p:cNvPr>
          <p:cNvSpPr/>
          <p:nvPr/>
        </p:nvSpPr>
        <p:spPr>
          <a:xfrm>
            <a:off x="7596336" y="548680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753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23989" y="476672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52181" y="692696"/>
            <a:ext cx="3600400" cy="415498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Регистрация</a:t>
            </a:r>
            <a:endParaRPr lang="ru-RU" sz="21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8867" y="1556792"/>
            <a:ext cx="3168352" cy="288032"/>
          </a:xfrm>
          <a:prstGeom prst="rect">
            <a:avLst/>
          </a:prstGeom>
          <a:ln w="190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878867" y="1988840"/>
            <a:ext cx="3168352" cy="288032"/>
          </a:xfrm>
          <a:prstGeom prst="rect">
            <a:avLst/>
          </a:prstGeom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879343" y="2420888"/>
            <a:ext cx="3168352" cy="288032"/>
          </a:xfrm>
          <a:prstGeom prst="rect">
            <a:avLst/>
          </a:prstGeom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878867" y="2852936"/>
            <a:ext cx="3168352" cy="288032"/>
          </a:xfrm>
          <a:prstGeom prst="rect">
            <a:avLst/>
          </a:prstGeom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79343" y="3284984"/>
            <a:ext cx="3168352" cy="288032"/>
          </a:xfrm>
          <a:prstGeom prst="rect">
            <a:avLst/>
          </a:prstGeom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878867" y="3713987"/>
            <a:ext cx="3168352" cy="288032"/>
          </a:xfrm>
          <a:prstGeom prst="rect">
            <a:avLst/>
          </a:prstGeom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hlinkClick r:id="rId2" action="ppaction://hlinksldjump"/>
          </p:cNvPr>
          <p:cNvSpPr/>
          <p:nvPr/>
        </p:nvSpPr>
        <p:spPr>
          <a:xfrm>
            <a:off x="3275856" y="4797152"/>
            <a:ext cx="3007294" cy="562882"/>
          </a:xfrm>
          <a:prstGeom prst="rect">
            <a:avLst/>
          </a:prstGeom>
          <a:solidFill>
            <a:srgbClr val="00416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Зарегистрироваться</a:t>
            </a:r>
            <a:endParaRPr lang="ru-RU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1265" y="1532166"/>
            <a:ext cx="110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Фамилия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1265" y="1963579"/>
            <a:ext cx="1049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Имя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1264" y="2395627"/>
            <a:ext cx="109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Отчество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1264" y="2852936"/>
            <a:ext cx="178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Телефон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1265" y="4123819"/>
            <a:ext cx="176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Пароль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1264" y="3691771"/>
            <a:ext cx="1429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Email</a:t>
            </a:r>
            <a:r>
              <a:rPr lang="en-US" sz="1600" dirty="0" smtClean="0">
                <a:solidFill>
                  <a:srgbClr val="004165"/>
                </a:solidFill>
              </a:rPr>
              <a:t> </a:t>
            </a:r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адрес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879343" y="4149080"/>
            <a:ext cx="3168352" cy="288032"/>
          </a:xfrm>
          <a:prstGeom prst="rect">
            <a:avLst/>
          </a:prstGeom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2141264" y="3244334"/>
            <a:ext cx="177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Город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8280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Управляющая кнопка: настраиваемая 21">
            <a:hlinkClick r:id="" action="ppaction://hlinkshowjump?jump=endshow" highlightClick="1"/>
          </p:cNvPr>
          <p:cNvSpPr/>
          <p:nvPr/>
        </p:nvSpPr>
        <p:spPr>
          <a:xfrm>
            <a:off x="7596336" y="525148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25" name="Прямоугольник 24">
            <a:hlinkClick r:id="rId5" action="ppaction://hlinksldjump"/>
          </p:cNvPr>
          <p:cNvSpPr/>
          <p:nvPr/>
        </p:nvSpPr>
        <p:spPr>
          <a:xfrm>
            <a:off x="6893300" y="5285974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5616" y="476672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hlinkClick r:id="rId2" action="ppaction://hlinksldjump"/>
          </p:cNvPr>
          <p:cNvSpPr/>
          <p:nvPr/>
        </p:nvSpPr>
        <p:spPr>
          <a:xfrm>
            <a:off x="1387766" y="2456892"/>
            <a:ext cx="1903971" cy="468052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Распределение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роли</a:t>
            </a:r>
            <a:endParaRPr lang="ru-RU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Прямоугольник 43">
            <a:hlinkClick r:id="rId3" action="ppaction://hlinksldjump"/>
          </p:cNvPr>
          <p:cNvSpPr/>
          <p:nvPr/>
        </p:nvSpPr>
        <p:spPr>
          <a:xfrm>
            <a:off x="1403647" y="1772815"/>
            <a:ext cx="1872208" cy="522481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Добавление и удаление пользователя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27658" y="709246"/>
            <a:ext cx="3600400" cy="415498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Администратор</a:t>
            </a:r>
            <a:endParaRPr lang="ru-RU" sz="21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Прямоугольник 48">
            <a:hlinkClick r:id="rId4" action="ppaction://hlinksldjump"/>
          </p:cNvPr>
          <p:cNvSpPr/>
          <p:nvPr/>
        </p:nvSpPr>
        <p:spPr>
          <a:xfrm>
            <a:off x="6893300" y="5285974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оугольник 51">
            <a:hlinkClick r:id="rId5" action="ppaction://hlinksldjump"/>
          </p:cNvPr>
          <p:cNvSpPr/>
          <p:nvPr/>
        </p:nvSpPr>
        <p:spPr>
          <a:xfrm>
            <a:off x="3765966" y="1743064"/>
            <a:ext cx="1886154" cy="468052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Заказы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Прямоугольник 52">
            <a:hlinkClick r:id="rId6" action="ppaction://hlinksldjump"/>
          </p:cNvPr>
          <p:cNvSpPr/>
          <p:nvPr/>
        </p:nvSpPr>
        <p:spPr>
          <a:xfrm>
            <a:off x="1387766" y="3068960"/>
            <a:ext cx="1903971" cy="432048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о клиентах</a:t>
            </a:r>
            <a:endParaRPr lang="ru-RU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Прямоугольник 53">
            <a:hlinkClick r:id="rId7" action="ppaction://hlinksldjump"/>
          </p:cNvPr>
          <p:cNvSpPr/>
          <p:nvPr/>
        </p:nvSpPr>
        <p:spPr>
          <a:xfrm>
            <a:off x="3765966" y="2379386"/>
            <a:ext cx="1886154" cy="468052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о лодках</a:t>
            </a:r>
            <a:endParaRPr lang="ru-RU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>
            <a:hlinkClick r:id="rId8" action="ppaction://hlinksldjump"/>
          </p:cNvPr>
          <p:cNvSpPr/>
          <p:nvPr/>
        </p:nvSpPr>
        <p:spPr>
          <a:xfrm>
            <a:off x="6084168" y="1772816"/>
            <a:ext cx="1800200" cy="522481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енеджеры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hlinkClick r:id="rId9" action="ppaction://hlinksldjump"/>
          </p:cNvPr>
          <p:cNvSpPr/>
          <p:nvPr/>
        </p:nvSpPr>
        <p:spPr>
          <a:xfrm>
            <a:off x="6084168" y="2465658"/>
            <a:ext cx="1800200" cy="456302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Партнеры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hlinkClick r:id="rId10" action="ppaction://hlinksldjump"/>
          </p:cNvPr>
          <p:cNvSpPr/>
          <p:nvPr/>
        </p:nvSpPr>
        <p:spPr>
          <a:xfrm>
            <a:off x="6084168" y="3102073"/>
            <a:ext cx="1800200" cy="497804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Счет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hlinkClick r:id="rId11" action="ppaction://hlinksldjump"/>
          </p:cNvPr>
          <p:cNvSpPr/>
          <p:nvPr/>
        </p:nvSpPr>
        <p:spPr>
          <a:xfrm>
            <a:off x="3765966" y="2967200"/>
            <a:ext cx="1886154" cy="468052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Аксессуары</a:t>
            </a:r>
            <a:endParaRPr lang="ru-RU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>
            <a:hlinkClick r:id="rId12" action="ppaction://hlinksldjump"/>
          </p:cNvPr>
          <p:cNvSpPr/>
          <p:nvPr/>
        </p:nvSpPr>
        <p:spPr>
          <a:xfrm>
            <a:off x="3765966" y="3537012"/>
            <a:ext cx="1886154" cy="468052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Аксессуары лодочные</a:t>
            </a:r>
            <a:endParaRPr lang="ru-RU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4" descr="H:\unnam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50" y="322509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Управляющая кнопка: настраиваемая 17">
            <a:hlinkClick r:id="" action="ppaction://hlinkshowjump?jump=endshow" highlightClick="1"/>
          </p:cNvPr>
          <p:cNvSpPr/>
          <p:nvPr/>
        </p:nvSpPr>
        <p:spPr>
          <a:xfrm>
            <a:off x="7685388" y="533423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35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23989" y="548680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27421" y="1634488"/>
            <a:ext cx="3312368" cy="288032"/>
          </a:xfrm>
          <a:prstGeom prst="rect">
            <a:avLst/>
          </a:prstGeom>
          <a:ln w="28575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927421" y="2138544"/>
            <a:ext cx="3312368" cy="288032"/>
          </a:xfrm>
          <a:prstGeom prst="rect">
            <a:avLst/>
          </a:prstGeom>
          <a:ln w="28575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940067" y="2642600"/>
            <a:ext cx="3312368" cy="288032"/>
          </a:xfrm>
          <a:prstGeom prst="rect">
            <a:avLst/>
          </a:prstGeom>
          <a:ln w="28575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27421" y="3150260"/>
            <a:ext cx="3312368" cy="288032"/>
          </a:xfrm>
          <a:prstGeom prst="rect">
            <a:avLst/>
          </a:prstGeom>
          <a:ln w="28575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40067" y="3654316"/>
            <a:ext cx="3312368" cy="288032"/>
          </a:xfrm>
          <a:prstGeom prst="rect">
            <a:avLst/>
          </a:prstGeom>
          <a:ln w="28575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763688" y="1596682"/>
            <a:ext cx="192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Email</a:t>
            </a:r>
            <a:r>
              <a:rPr lang="en-US" sz="1600" dirty="0" smtClean="0">
                <a:solidFill>
                  <a:srgbClr val="004165"/>
                </a:solidFill>
              </a:rPr>
              <a:t> </a:t>
            </a:r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адрес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2100738"/>
            <a:ext cx="192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Фамилия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2604794"/>
            <a:ext cx="192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Имя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3688" y="3112454"/>
            <a:ext cx="192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День</a:t>
            </a:r>
            <a:r>
              <a:rPr lang="ru-RU" sz="1600" dirty="0" smtClean="0">
                <a:solidFill>
                  <a:srgbClr val="004165"/>
                </a:solidFill>
              </a:rPr>
              <a:t> </a:t>
            </a:r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рождения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3616510"/>
            <a:ext cx="192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Пароль</a:t>
            </a:r>
            <a:endParaRPr lang="ru-RU" sz="1600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907591" y="2132856"/>
            <a:ext cx="328705" cy="293720"/>
          </a:xfrm>
          <a:prstGeom prst="rect">
            <a:avLst/>
          </a:prstGeom>
          <a:ln w="1270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 rot="10800000">
            <a:off x="6948264" y="2204864"/>
            <a:ext cx="235438" cy="144016"/>
          </a:xfrm>
          <a:prstGeom prst="triangle">
            <a:avLst/>
          </a:prstGeom>
          <a:solidFill>
            <a:srgbClr val="004165"/>
          </a:solidFill>
          <a:ln w="1270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hlinkClick r:id="rId2" action="ppaction://hlinksldjump"/>
          </p:cNvPr>
          <p:cNvSpPr/>
          <p:nvPr/>
        </p:nvSpPr>
        <p:spPr>
          <a:xfrm>
            <a:off x="2674989" y="4607649"/>
            <a:ext cx="1656184" cy="432048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Сохранить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076057" y="4601885"/>
            <a:ext cx="1584176" cy="432048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Удалить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7658" y="781254"/>
            <a:ext cx="3600400" cy="415498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Администратор</a:t>
            </a:r>
            <a:endParaRPr lang="ru-RU" sz="21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Прямоугольник 32">
            <a:hlinkClick r:id="rId3" action="ppaction://hlinksldjump"/>
          </p:cNvPr>
          <p:cNvSpPr/>
          <p:nvPr/>
        </p:nvSpPr>
        <p:spPr>
          <a:xfrm>
            <a:off x="6893300" y="5285974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320133" y="1522943"/>
            <a:ext cx="4464496" cy="2307860"/>
            <a:chOff x="2411760" y="1634488"/>
            <a:chExt cx="4464496" cy="2307860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411760" y="1634488"/>
              <a:ext cx="4464496" cy="23078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F2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100" dirty="0" smtClean="0">
                  <a:solidFill>
                    <a:srgbClr val="00416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 уверены что хотите удалить этого пользователя?</a:t>
              </a:r>
              <a:endParaRPr lang="ru-RU" sz="2100" dirty="0">
                <a:solidFill>
                  <a:srgbClr val="00416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3255857" y="3140968"/>
              <a:ext cx="808227" cy="360040"/>
            </a:xfrm>
            <a:prstGeom prst="rect">
              <a:avLst/>
            </a:prstGeom>
            <a:solidFill>
              <a:srgbClr val="004165"/>
            </a:solidFill>
            <a:ln>
              <a:solidFill>
                <a:srgbClr val="0041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292080" y="3140968"/>
              <a:ext cx="808227" cy="360040"/>
            </a:xfrm>
            <a:prstGeom prst="rect">
              <a:avLst/>
            </a:prstGeom>
            <a:solidFill>
              <a:srgbClr val="004165"/>
            </a:solidFill>
            <a:ln>
              <a:solidFill>
                <a:srgbClr val="0041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Н</a:t>
              </a:r>
              <a:r>
                <a:rPr lang="ru-RU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ет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Picture 4" descr="H:\unna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6838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Управляющая кнопка: настраиваемая 25">
            <a:hlinkClick r:id="" action="ppaction://hlinkshowjump?jump=endshow" highlightClick="1"/>
          </p:cNvPr>
          <p:cNvSpPr/>
          <p:nvPr/>
        </p:nvSpPr>
        <p:spPr>
          <a:xfrm>
            <a:off x="7574274" y="614131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03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23989" y="476672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996964" y="1681848"/>
            <a:ext cx="3312368" cy="2880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996964" y="2185904"/>
            <a:ext cx="3312368" cy="2880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009610" y="2689960"/>
            <a:ext cx="3312368" cy="2880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033105" y="16440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4165"/>
                </a:solidFill>
              </a:rPr>
              <a:t>Email </a:t>
            </a:r>
            <a:r>
              <a:rPr lang="ru-RU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адрес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33105" y="21480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Фамилия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3105" y="265215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Имя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343447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Роль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2156" y="32036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Пользователь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62156" y="3645024"/>
            <a:ext cx="19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Администратор</a:t>
            </a:r>
            <a:endParaRPr lang="ru-RU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Кольцо 33"/>
          <p:cNvSpPr/>
          <p:nvPr/>
        </p:nvSpPr>
        <p:spPr>
          <a:xfrm>
            <a:off x="4080590" y="3293583"/>
            <a:ext cx="191742" cy="189534"/>
          </a:xfrm>
          <a:prstGeom prst="donu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Кольцо 34"/>
          <p:cNvSpPr/>
          <p:nvPr/>
        </p:nvSpPr>
        <p:spPr>
          <a:xfrm>
            <a:off x="4080590" y="3734923"/>
            <a:ext cx="191742" cy="189534"/>
          </a:xfrm>
          <a:prstGeom prst="donu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Прямоугольник 40">
            <a:hlinkClick r:id="rId2" action="ppaction://hlinksldjump"/>
          </p:cNvPr>
          <p:cNvSpPr/>
          <p:nvPr/>
        </p:nvSpPr>
        <p:spPr>
          <a:xfrm>
            <a:off x="2475633" y="4725144"/>
            <a:ext cx="2076747" cy="432048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Применить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41">
            <a:hlinkClick r:id="rId2" action="ppaction://hlinksldjump"/>
          </p:cNvPr>
          <p:cNvSpPr/>
          <p:nvPr/>
        </p:nvSpPr>
        <p:spPr>
          <a:xfrm>
            <a:off x="4932040" y="4725144"/>
            <a:ext cx="1584176" cy="432048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Отменить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7658" y="764704"/>
            <a:ext cx="3600400" cy="415498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Администратор</a:t>
            </a:r>
            <a:endParaRPr lang="ru-RU" sz="21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Прямоугольник 45">
            <a:hlinkClick r:id="rId2" action="ppaction://hlinksldjump"/>
          </p:cNvPr>
          <p:cNvSpPr/>
          <p:nvPr/>
        </p:nvSpPr>
        <p:spPr>
          <a:xfrm>
            <a:off x="6893300" y="5285974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6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Управляющая кнопка: настраиваемая 18">
            <a:hlinkClick r:id="" action="ppaction://hlinkshowjump?jump=endshow" highlightClick="1"/>
          </p:cNvPr>
          <p:cNvSpPr/>
          <p:nvPr/>
        </p:nvSpPr>
        <p:spPr>
          <a:xfrm>
            <a:off x="7596336" y="525286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94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620688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27658" y="1052736"/>
            <a:ext cx="3600400" cy="415498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Информация о клиентах</a:t>
            </a:r>
            <a:endParaRPr lang="ru-RU" sz="21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>
            <a:hlinkClick r:id="rId2" action="ppaction://hlinksldjump"/>
          </p:cNvPr>
          <p:cNvSpPr/>
          <p:nvPr/>
        </p:nvSpPr>
        <p:spPr>
          <a:xfrm>
            <a:off x="6893300" y="5285974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hlinkClick r:id="rId3" action="ppaction://hlinksldjump"/>
          </p:cNvPr>
          <p:cNvSpPr/>
          <p:nvPr/>
        </p:nvSpPr>
        <p:spPr>
          <a:xfrm>
            <a:off x="1259632" y="4012681"/>
            <a:ext cx="1872208" cy="49643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Добавить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клиента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25313"/>
              </p:ext>
            </p:extLst>
          </p:nvPr>
        </p:nvGraphicFramePr>
        <p:xfrm>
          <a:off x="1187624" y="1844824"/>
          <a:ext cx="6768752" cy="19442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22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0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6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38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57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Город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Е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Телефон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Номер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Имя документа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</a:t>
                      </a:r>
                      <a:r>
                        <a:rPr lang="ru-RU" sz="11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Петребург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c.bargue@kaarinacruises.fi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+7 (915) 142-67-10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PP6036589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Паспорт РФ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Санкт-Петербург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hanna.hentonen@doublehh.com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+7 925 145-18-83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PK5533478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паспорт РФ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Москва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bjorn.bengtson@amundsen.fi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+7 916 341-43-20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452639129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Загранпаспорт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Ростов-на-дону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mattim11@hotmail.com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+7 926 284-49-80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PH5663289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Паспорт РФ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Новосибирск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arton@hjauoy.fi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+7 915 254-37-86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562197341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Загранпаспорт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hlinkClick r:id="rId3" action="ppaction://hlinksldjump"/>
          </p:cNvPr>
          <p:cNvSpPr/>
          <p:nvPr/>
        </p:nvSpPr>
        <p:spPr>
          <a:xfrm>
            <a:off x="1259917" y="4927181"/>
            <a:ext cx="1872208" cy="358793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Удалить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H:\unna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8" y="47667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Управляющая кнопка: настраиваемая 11">
            <a:hlinkClick r:id="" action="ppaction://hlinkshowjump?jump=endshow" highlightClick="1"/>
          </p:cNvPr>
          <p:cNvSpPr/>
          <p:nvPr/>
        </p:nvSpPr>
        <p:spPr>
          <a:xfrm>
            <a:off x="7596336" y="669302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391334" y="4012681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Сортировать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91334" y="4475406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Поиск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3989" y="620688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805460" y="836712"/>
            <a:ext cx="3600400" cy="415498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Заказы</a:t>
            </a:r>
            <a:endParaRPr lang="ru-RU" sz="2100" b="1" i="1" dirty="0">
              <a:solidFill>
                <a:srgbClr val="0041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>
            <a:hlinkClick r:id="rId2" action="ppaction://hlinksldjump"/>
          </p:cNvPr>
          <p:cNvSpPr/>
          <p:nvPr/>
        </p:nvSpPr>
        <p:spPr>
          <a:xfrm>
            <a:off x="6893300" y="5475901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59632" y="4941168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Добавить заказ 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46116"/>
              </p:ext>
            </p:extLst>
          </p:nvPr>
        </p:nvGraphicFramePr>
        <p:xfrm>
          <a:off x="1177280" y="1484784"/>
          <a:ext cx="6779096" cy="3267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2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Контракт</a:t>
                      </a:r>
                      <a:r>
                        <a:rPr lang="ru-RU" sz="11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Дата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Выплата</a:t>
                      </a:r>
                      <a:r>
                        <a:rPr lang="ru-R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депозита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Заказ</a:t>
                      </a:r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Контактная обещанная</a:t>
                      </a:r>
                      <a:r>
                        <a:rPr lang="ru-R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цена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Контактная</a:t>
                      </a:r>
                      <a:r>
                        <a:rPr lang="ru-R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обещанная</a:t>
                      </a:r>
                      <a:r>
                        <a:rPr lang="ru-R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цена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inclVAT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</a:t>
                      </a:r>
                      <a:r>
                        <a:rPr lang="ru-R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изготовления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986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04-май-15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96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289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358 608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75% готовности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986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15-июн-15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250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744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922 884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75% готовности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93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01-сен-15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22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66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  81 840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Отделка лодки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986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10-окт-15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99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294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900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365 466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50% готовности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986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10-окт-15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56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171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211 830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Отделка лодки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986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01-ноя-15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195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577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716 052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25% готовности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986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31-мар-15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385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154 400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1 430 868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Начато производство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2986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04-май-15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257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768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952 644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Работы не начаты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439491" y="4941168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Сортировать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59632" y="5448310"/>
            <a:ext cx="1944216" cy="318709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Удалить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3378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Управляющая кнопка: настраиваемая 11">
            <a:hlinkClick r:id="" action="ppaction://hlinkshowjump?jump=endshow" highlightClick="1"/>
          </p:cNvPr>
          <p:cNvSpPr/>
          <p:nvPr/>
        </p:nvSpPr>
        <p:spPr>
          <a:xfrm>
            <a:off x="7596336" y="676008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39491" y="5453080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Поиск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2413" y="590174"/>
            <a:ext cx="7056784" cy="5256584"/>
          </a:xfrm>
          <a:prstGeom prst="rect">
            <a:avLst/>
          </a:prstGeom>
          <a:solidFill>
            <a:srgbClr val="009FDA"/>
          </a:solidFill>
          <a:ln w="57150">
            <a:solidFill>
              <a:srgbClr val="0041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43808" y="908720"/>
            <a:ext cx="3600400" cy="400110"/>
          </a:xfrm>
          <a:prstGeom prst="rect">
            <a:avLst/>
          </a:prstGeom>
          <a:noFill/>
          <a:ln w="57150">
            <a:solidFill>
              <a:srgbClr val="FECB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004165"/>
                </a:solidFill>
                <a:latin typeface="Arial" pitchFamily="34" charset="0"/>
                <a:cs typeface="Arial" pitchFamily="34" charset="0"/>
              </a:rPr>
              <a:t>Информация о лодках</a:t>
            </a:r>
          </a:p>
        </p:txBody>
      </p:sp>
      <p:sp>
        <p:nvSpPr>
          <p:cNvPr id="8" name="Прямоугольник 7">
            <a:hlinkClick r:id="rId2" action="ppaction://hlinksldjump"/>
          </p:cNvPr>
          <p:cNvSpPr/>
          <p:nvPr/>
        </p:nvSpPr>
        <p:spPr>
          <a:xfrm>
            <a:off x="6893300" y="5429990"/>
            <a:ext cx="1008112" cy="303266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Назад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26188"/>
              </p:ext>
            </p:extLst>
          </p:nvPr>
        </p:nvGraphicFramePr>
        <p:xfrm>
          <a:off x="1115616" y="1700808"/>
          <a:ext cx="6764548" cy="2412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81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80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5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29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8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220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903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6870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0666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Лодка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Модель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Тип лодки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Количество</a:t>
                      </a:r>
                      <a:r>
                        <a:rPr lang="ru-RU" sz="11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гребцов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Мачта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Цвет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Дерево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Базовая</a:t>
                      </a:r>
                      <a:r>
                        <a:rPr lang="ru-R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цена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RB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Стандарт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Шлюпка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Зеленый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Ель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60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3600000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7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SB </a:t>
                      </a:r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Стандарт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Парусная лодка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Белый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Ель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280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16800000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7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SB </a:t>
                      </a:r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Юниор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Парусная лодка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Красный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Сосна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165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9900000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39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Эконом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Галера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Черный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Сосна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550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33000000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739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Люкс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Галера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ЛОЖЬ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Синий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Дуб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750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45000000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Супер Люкс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Галера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Коричневый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Дуб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080 000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64800000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87624" y="4293096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Добавить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47864" y="4293096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Сортировать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87624" y="5013176"/>
            <a:ext cx="1944216" cy="318709"/>
          </a:xfrm>
          <a:prstGeom prst="rect">
            <a:avLst/>
          </a:prstGeom>
          <a:solidFill>
            <a:srgbClr val="CF2F44"/>
          </a:solidFill>
          <a:ln>
            <a:solidFill>
              <a:srgbClr val="CF2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Удалить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4" descr="H: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68832" cy="7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Управляющая кнопка: настраиваемая 12">
            <a:hlinkClick r:id="" action="ppaction://hlinkshowjump?jump=endshow" highlightClick="1"/>
          </p:cNvPr>
          <p:cNvSpPr/>
          <p:nvPr/>
        </p:nvSpPr>
        <p:spPr>
          <a:xfrm>
            <a:off x="7564710" y="669302"/>
            <a:ext cx="432048" cy="383572"/>
          </a:xfrm>
          <a:prstGeom prst="actionButtonBlank">
            <a:avLst/>
          </a:prstGeom>
          <a:solidFill>
            <a:srgbClr val="009FDA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08104" y="4293096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Изменить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47864" y="4791519"/>
            <a:ext cx="1944216" cy="318709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Поиск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1231</Words>
  <Application>Microsoft Office PowerPoint</Application>
  <PresentationFormat>Экран (4:3)</PresentationFormat>
  <Paragraphs>830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Mariya</cp:lastModifiedBy>
  <cp:revision>42</cp:revision>
  <dcterms:created xsi:type="dcterms:W3CDTF">2022-04-11T20:34:08Z</dcterms:created>
  <dcterms:modified xsi:type="dcterms:W3CDTF">2022-05-02T10:34:48Z</dcterms:modified>
</cp:coreProperties>
</file>