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73"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6CF45A-55A0-4838-A370-A9C1C7A116BB}">
          <p14:sldIdLst>
            <p14:sldId id="256"/>
            <p14:sldId id="257"/>
            <p14:sldId id="258"/>
            <p14:sldId id="259"/>
            <p14:sldId id="260"/>
            <p14:sldId id="261"/>
            <p14:sldId id="262"/>
            <p14:sldId id="263"/>
            <p14:sldId id="273"/>
            <p14:sldId id="265"/>
            <p14:sldId id="266"/>
            <p14:sldId id="267"/>
            <p14:sldId id="268"/>
            <p14:sldId id="269"/>
            <p14:sldId id="271"/>
            <p14:sldId id="272"/>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E3E"/>
    <a:srgbClr val="F0C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8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4063-9116-4EF8-AD5F-36BECAC48B29}" type="datetimeFigureOut">
              <a:rPr lang="en-IN" smtClean="0"/>
              <a:t>12-04-2019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60625-DCE9-433C-AA31-239D2E3E6414}" type="slidenum">
              <a:rPr lang="en-IN" smtClean="0"/>
              <a:t>‹#›</a:t>
            </a:fld>
            <a:endParaRPr lang="en-IN"/>
          </a:p>
        </p:txBody>
      </p:sp>
    </p:spTree>
    <p:extLst>
      <p:ext uri="{BB962C8B-B14F-4D97-AF65-F5344CB8AC3E}">
        <p14:creationId xmlns:p14="http://schemas.microsoft.com/office/powerpoint/2010/main" val="163615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9A316-AFE7-4838-A040-883AD9B03985}"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245965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16EA2-E958-4D83-9638-363B81BFD926}"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196412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C4608-CF8F-46E4-8C4F-84EF9B59E98E}"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4EE33B-3CF0-44B8-A351-ADD73718E88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834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78D5337-1029-46F8-B559-206DB365E298}"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109496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42DCCB2-E93C-4DBC-8B7C-44AAE68534B1}"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4EE33B-3CF0-44B8-A351-ADD73718E88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758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ECD265-C4A8-4BC1-901F-EA25603DA9D2}"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218111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847C7-EDE6-4D25-B5BC-60CFF9F0B460}"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3453021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AD2D7-F911-4709-A9EF-1765C58055DD}"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169890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3894C-6650-4ABC-868E-3135B6684E0B}"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324253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4310C-8AFE-4957-A5EF-DB7EB2A8B1F5}" type="datetime1">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181274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0FBE9-8A7C-4E0F-BB78-44B2F0B55B52}"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140973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E3FBBC-0010-4F85-8DC8-2F8928566459}" type="datetime1">
              <a:rPr lang="en-IN" smtClean="0"/>
              <a:t>12-04-2019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59756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DAEDF8-F855-4C96-B8C8-2A564519BA6C}" type="datetime1">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214102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C12F4-F74C-43E1-B8F4-586A1D549923}" type="datetime1">
              <a:rPr lang="en-IN" smtClean="0"/>
              <a:t>12-04-2019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35518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5C23F7-7455-48ED-9E96-51DED9C769AF}"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32979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CD4294-0A39-4302-BACB-47F703F547BA}" type="datetime1">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B4EE33B-3CF0-44B8-A351-ADD73718E88E}" type="slidenum">
              <a:rPr lang="en-IN" smtClean="0"/>
              <a:t>‹#›</a:t>
            </a:fld>
            <a:endParaRPr lang="en-IN"/>
          </a:p>
        </p:txBody>
      </p:sp>
    </p:spTree>
    <p:extLst>
      <p:ext uri="{BB962C8B-B14F-4D97-AF65-F5344CB8AC3E}">
        <p14:creationId xmlns:p14="http://schemas.microsoft.com/office/powerpoint/2010/main" val="248898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177EEE-2B5A-4035-9B3E-6980725A81A3}" type="datetime1">
              <a:rPr lang="en-IN" smtClean="0"/>
              <a:t>12-04-2019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B4EE33B-3CF0-44B8-A351-ADD73718E88E}" type="slidenum">
              <a:rPr lang="en-IN" smtClean="0"/>
              <a:t>‹#›</a:t>
            </a:fld>
            <a:endParaRPr lang="en-IN"/>
          </a:p>
        </p:txBody>
      </p:sp>
    </p:spTree>
    <p:extLst>
      <p:ext uri="{BB962C8B-B14F-4D97-AF65-F5344CB8AC3E}">
        <p14:creationId xmlns:p14="http://schemas.microsoft.com/office/powerpoint/2010/main" val="3733540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9D0E1-1EB4-43E1-99D2-3EF0825FB7D9}"/>
              </a:ext>
            </a:extLst>
          </p:cNvPr>
          <p:cNvSpPr>
            <a:spLocks noGrp="1"/>
          </p:cNvSpPr>
          <p:nvPr>
            <p:ph type="ctrTitle"/>
          </p:nvPr>
        </p:nvSpPr>
        <p:spPr>
          <a:xfrm>
            <a:off x="3373062" y="1864865"/>
            <a:ext cx="8131550" cy="2262781"/>
          </a:xfrm>
        </p:spPr>
        <p:txBody>
          <a:bodyPr>
            <a:normAutofit/>
          </a:bodyPr>
          <a:lstStyle/>
          <a:p>
            <a:r>
              <a:rPr lang="en-IN" dirty="0"/>
              <a:t>NAME</a:t>
            </a:r>
          </a:p>
        </p:txBody>
      </p:sp>
      <p:sp>
        <p:nvSpPr>
          <p:cNvPr id="3" name="Subtitle 2">
            <a:extLst>
              <a:ext uri="{FF2B5EF4-FFF2-40B4-BE49-F238E27FC236}">
                <a16:creationId xmlns:a16="http://schemas.microsoft.com/office/drawing/2014/main" id="{7B079441-9DE7-4595-BF20-D7D8E29AF0E0}"/>
              </a:ext>
            </a:extLst>
          </p:cNvPr>
          <p:cNvSpPr>
            <a:spLocks noGrp="1"/>
          </p:cNvSpPr>
          <p:nvPr>
            <p:ph type="subTitle" idx="1"/>
          </p:nvPr>
        </p:nvSpPr>
        <p:spPr>
          <a:xfrm>
            <a:off x="3373062" y="4127644"/>
            <a:ext cx="8131550" cy="1126283"/>
          </a:xfrm>
        </p:spPr>
        <p:txBody>
          <a:bodyPr>
            <a:normAutofit/>
          </a:bodyPr>
          <a:lstStyle/>
          <a:p>
            <a:r>
              <a:rPr lang="en-IN" b="1" i="1"/>
              <a:t>Strengthening the roots!</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9"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1F29899E-D0E6-4C5B-BEA2-C361E9F6020A}"/>
              </a:ext>
            </a:extLst>
          </p:cNvPr>
          <p:cNvSpPr>
            <a:spLocks noGrp="1"/>
          </p:cNvSpPr>
          <p:nvPr>
            <p:ph type="sldNum" sz="quarter" idx="12"/>
          </p:nvPr>
        </p:nvSpPr>
        <p:spPr/>
        <p:txBody>
          <a:bodyPr/>
          <a:lstStyle/>
          <a:p>
            <a:fld id="{1B4EE33B-3CF0-44B8-A351-ADD73718E88E}" type="slidenum">
              <a:rPr lang="en-IN" smtClean="0"/>
              <a:t>1</a:t>
            </a:fld>
            <a:endParaRPr lang="en-IN"/>
          </a:p>
        </p:txBody>
      </p:sp>
    </p:spTree>
    <p:extLst>
      <p:ext uri="{BB962C8B-B14F-4D97-AF65-F5344CB8AC3E}">
        <p14:creationId xmlns:p14="http://schemas.microsoft.com/office/powerpoint/2010/main" val="485441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68C2-09DB-4701-BFB0-8750D94EBB11}"/>
              </a:ext>
            </a:extLst>
          </p:cNvPr>
          <p:cNvSpPr>
            <a:spLocks noGrp="1"/>
          </p:cNvSpPr>
          <p:nvPr>
            <p:ph type="title"/>
          </p:nvPr>
        </p:nvSpPr>
        <p:spPr>
          <a:xfrm>
            <a:off x="2592925" y="624110"/>
            <a:ext cx="8911687" cy="818324"/>
          </a:xfrm>
        </p:spPr>
        <p:txBody>
          <a:bodyPr/>
          <a:lstStyle/>
          <a:p>
            <a:r>
              <a:rPr lang="en-IN" b="1" i="1" dirty="0"/>
              <a:t>BUSINESS MODEL</a:t>
            </a:r>
          </a:p>
        </p:txBody>
      </p:sp>
      <p:sp>
        <p:nvSpPr>
          <p:cNvPr id="3" name="Content Placeholder 2">
            <a:extLst>
              <a:ext uri="{FF2B5EF4-FFF2-40B4-BE49-F238E27FC236}">
                <a16:creationId xmlns:a16="http://schemas.microsoft.com/office/drawing/2014/main" id="{2FD8C354-608A-4D22-B855-0C3B004B8DFD}"/>
              </a:ext>
            </a:extLst>
          </p:cNvPr>
          <p:cNvSpPr>
            <a:spLocks noGrp="1"/>
          </p:cNvSpPr>
          <p:nvPr>
            <p:ph idx="1"/>
          </p:nvPr>
        </p:nvSpPr>
        <p:spPr>
          <a:xfrm>
            <a:off x="2215166" y="1734353"/>
            <a:ext cx="9289446" cy="4267201"/>
          </a:xfrm>
        </p:spPr>
        <p:txBody>
          <a:bodyPr>
            <a:normAutofit fontScale="92500"/>
          </a:bodyPr>
          <a:lstStyle/>
          <a:p>
            <a:r>
              <a:rPr lang="en-IN" sz="2800" dirty="0">
                <a:solidFill>
                  <a:schemeClr val="tx1"/>
                </a:solidFill>
                <a:latin typeface="Calibri" panose="020F0502020204030204" pitchFamily="34" charset="0"/>
                <a:cs typeface="Calibri" panose="020F0502020204030204" pitchFamily="34" charset="0"/>
              </a:rPr>
              <a:t>A self sufficient unique Business Model(The ******(think of a name) Model) guarantees the survival and sustenance of the entity even after being a social enterprise.</a:t>
            </a:r>
          </a:p>
          <a:p>
            <a:pPr marL="514350" indent="-514350">
              <a:buClr>
                <a:schemeClr val="tx1"/>
              </a:buClr>
              <a:buAutoNum type="arabicPeriod"/>
            </a:pPr>
            <a:r>
              <a:rPr lang="en-IN" sz="2800" dirty="0">
                <a:solidFill>
                  <a:schemeClr val="tx1"/>
                </a:solidFill>
                <a:latin typeface="Calibri" panose="020F0502020204030204" pitchFamily="34" charset="0"/>
                <a:cs typeface="Calibri" panose="020F0502020204030204" pitchFamily="34" charset="0"/>
              </a:rPr>
              <a:t>Working with farmers and thriving together against social challenges with inputs like skill development and micro-finance.</a:t>
            </a:r>
          </a:p>
          <a:p>
            <a:pPr marL="514350" indent="-514350">
              <a:buClr>
                <a:schemeClr val="tx1"/>
              </a:buClr>
              <a:buAutoNum type="arabicPeriod"/>
            </a:pPr>
            <a:r>
              <a:rPr lang="en-IN" sz="2800" dirty="0">
                <a:solidFill>
                  <a:schemeClr val="tx1"/>
                </a:solidFill>
                <a:latin typeface="Calibri" panose="020F0502020204030204" pitchFamily="34" charset="0"/>
                <a:cs typeface="Calibri" panose="020F0502020204030204" pitchFamily="34" charset="0"/>
              </a:rPr>
              <a:t>Operating internationally in the area of export of region specific products.</a:t>
            </a:r>
          </a:p>
          <a:p>
            <a:pPr marL="514350" indent="-514350">
              <a:buClr>
                <a:schemeClr val="tx1"/>
              </a:buClr>
              <a:buAutoNum type="arabicPeriod"/>
            </a:pPr>
            <a:r>
              <a:rPr lang="en-IN" sz="2800" dirty="0">
                <a:solidFill>
                  <a:schemeClr val="tx1"/>
                </a:solidFill>
                <a:latin typeface="Calibri" panose="020F0502020204030204" pitchFamily="34" charset="0"/>
                <a:cs typeface="Calibri" panose="020F0502020204030204" pitchFamily="34" charset="0"/>
              </a:rPr>
              <a:t>Setup of urban farming units(aquaponic systems) to meet the growing demand in urban areas.</a:t>
            </a:r>
          </a:p>
        </p:txBody>
      </p:sp>
      <p:sp>
        <p:nvSpPr>
          <p:cNvPr id="4" name="Slide Number Placeholder 3">
            <a:extLst>
              <a:ext uri="{FF2B5EF4-FFF2-40B4-BE49-F238E27FC236}">
                <a16:creationId xmlns:a16="http://schemas.microsoft.com/office/drawing/2014/main" id="{5B1D0254-F1B1-4D19-B669-6FE9861A8B5A}"/>
              </a:ext>
            </a:extLst>
          </p:cNvPr>
          <p:cNvSpPr>
            <a:spLocks noGrp="1"/>
          </p:cNvSpPr>
          <p:nvPr>
            <p:ph type="sldNum" sz="quarter" idx="12"/>
          </p:nvPr>
        </p:nvSpPr>
        <p:spPr/>
        <p:txBody>
          <a:bodyPr/>
          <a:lstStyle/>
          <a:p>
            <a:fld id="{1B4EE33B-3CF0-44B8-A351-ADD73718E88E}" type="slidenum">
              <a:rPr lang="en-IN" smtClean="0"/>
              <a:t>10</a:t>
            </a:fld>
            <a:endParaRPr lang="en-IN"/>
          </a:p>
        </p:txBody>
      </p:sp>
    </p:spTree>
    <p:extLst>
      <p:ext uri="{BB962C8B-B14F-4D97-AF65-F5344CB8AC3E}">
        <p14:creationId xmlns:p14="http://schemas.microsoft.com/office/powerpoint/2010/main" val="12710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8C35-288A-4271-B33B-3EE94206DE4F}"/>
              </a:ext>
            </a:extLst>
          </p:cNvPr>
          <p:cNvSpPr txBox="1"/>
          <p:nvPr/>
        </p:nvSpPr>
        <p:spPr>
          <a:xfrm>
            <a:off x="2266682" y="1124465"/>
            <a:ext cx="9163318" cy="1815882"/>
          </a:xfrm>
          <a:prstGeom prst="rect">
            <a:avLst/>
          </a:prstGeom>
          <a:noFill/>
        </p:spPr>
        <p:txBody>
          <a:bodyPr wrap="square" rtlCol="0">
            <a:spAutoFit/>
          </a:bodyPr>
          <a:lstStyle/>
          <a:p>
            <a:pPr marL="514350" indent="-514350">
              <a:buFont typeface="+mj-lt"/>
              <a:buAutoNum type="arabicPeriod" startAt="4"/>
            </a:pPr>
            <a:r>
              <a:rPr lang="en-IN" sz="2800" dirty="0">
                <a:latin typeface="Calibri" panose="020F0502020204030204" pitchFamily="34" charset="0"/>
                <a:cs typeface="Calibri" panose="020F0502020204030204" pitchFamily="34" charset="0"/>
              </a:rPr>
              <a:t>Aquaponic Systems as an indoor product with subscriptions.</a:t>
            </a:r>
          </a:p>
          <a:p>
            <a:pPr marL="514350" indent="-514350">
              <a:buFont typeface="+mj-lt"/>
              <a:buAutoNum type="arabicPeriod" startAt="4"/>
            </a:pPr>
            <a:r>
              <a:rPr lang="en-IN" sz="2800" dirty="0">
                <a:latin typeface="Calibri" panose="020F0502020204030204" pitchFamily="34" charset="0"/>
                <a:cs typeface="Calibri" panose="020F0502020204030204" pitchFamily="34" charset="0"/>
              </a:rPr>
              <a:t>Unique online delivery based marketplace for organic products.</a:t>
            </a:r>
          </a:p>
        </p:txBody>
      </p:sp>
      <p:sp>
        <p:nvSpPr>
          <p:cNvPr id="3" name="Slide Number Placeholder 2">
            <a:extLst>
              <a:ext uri="{FF2B5EF4-FFF2-40B4-BE49-F238E27FC236}">
                <a16:creationId xmlns:a16="http://schemas.microsoft.com/office/drawing/2014/main" id="{1C75D3C7-C219-4C9B-9F6B-FD32D1E2DF6F}"/>
              </a:ext>
            </a:extLst>
          </p:cNvPr>
          <p:cNvSpPr>
            <a:spLocks noGrp="1"/>
          </p:cNvSpPr>
          <p:nvPr>
            <p:ph type="sldNum" sz="quarter" idx="12"/>
          </p:nvPr>
        </p:nvSpPr>
        <p:spPr/>
        <p:txBody>
          <a:bodyPr/>
          <a:lstStyle/>
          <a:p>
            <a:fld id="{1B4EE33B-3CF0-44B8-A351-ADD73718E88E}" type="slidenum">
              <a:rPr lang="en-IN" smtClean="0"/>
              <a:t>11</a:t>
            </a:fld>
            <a:endParaRPr lang="en-IN"/>
          </a:p>
        </p:txBody>
      </p:sp>
    </p:spTree>
    <p:extLst>
      <p:ext uri="{BB962C8B-B14F-4D97-AF65-F5344CB8AC3E}">
        <p14:creationId xmlns:p14="http://schemas.microsoft.com/office/powerpoint/2010/main" val="190617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CCA9-AC5A-437E-AB43-98B21BD5C493}"/>
              </a:ext>
            </a:extLst>
          </p:cNvPr>
          <p:cNvSpPr>
            <a:spLocks noGrp="1"/>
          </p:cNvSpPr>
          <p:nvPr>
            <p:ph type="title"/>
          </p:nvPr>
        </p:nvSpPr>
        <p:spPr/>
        <p:txBody>
          <a:bodyPr/>
          <a:lstStyle/>
          <a:p>
            <a:r>
              <a:rPr lang="en-IN" b="1" i="1" dirty="0"/>
              <a:t>TEAM</a:t>
            </a:r>
          </a:p>
        </p:txBody>
      </p:sp>
      <p:sp>
        <p:nvSpPr>
          <p:cNvPr id="3" name="Content Placeholder 2">
            <a:extLst>
              <a:ext uri="{FF2B5EF4-FFF2-40B4-BE49-F238E27FC236}">
                <a16:creationId xmlns:a16="http://schemas.microsoft.com/office/drawing/2014/main" id="{CB7CE5ED-0F06-4C65-8D79-7443CE53C58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BB0823B-34F0-4E21-B1F0-70F605D0C3C8}"/>
              </a:ext>
            </a:extLst>
          </p:cNvPr>
          <p:cNvSpPr>
            <a:spLocks noGrp="1"/>
          </p:cNvSpPr>
          <p:nvPr>
            <p:ph type="sldNum" sz="quarter" idx="12"/>
          </p:nvPr>
        </p:nvSpPr>
        <p:spPr/>
        <p:txBody>
          <a:bodyPr/>
          <a:lstStyle/>
          <a:p>
            <a:fld id="{1B4EE33B-3CF0-44B8-A351-ADD73718E88E}" type="slidenum">
              <a:rPr lang="en-IN" smtClean="0"/>
              <a:t>12</a:t>
            </a:fld>
            <a:endParaRPr lang="en-IN"/>
          </a:p>
        </p:txBody>
      </p:sp>
    </p:spTree>
    <p:extLst>
      <p:ext uri="{BB962C8B-B14F-4D97-AF65-F5344CB8AC3E}">
        <p14:creationId xmlns:p14="http://schemas.microsoft.com/office/powerpoint/2010/main" val="262968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6BD-90DE-416B-9869-B1CCF4E30594}"/>
              </a:ext>
            </a:extLst>
          </p:cNvPr>
          <p:cNvSpPr>
            <a:spLocks noGrp="1"/>
          </p:cNvSpPr>
          <p:nvPr>
            <p:ph type="title"/>
          </p:nvPr>
        </p:nvSpPr>
        <p:spPr/>
        <p:txBody>
          <a:bodyPr/>
          <a:lstStyle/>
          <a:p>
            <a:r>
              <a:rPr lang="en-IN" b="1" i="1" dirty="0"/>
              <a:t>FINANCIALS</a:t>
            </a:r>
          </a:p>
        </p:txBody>
      </p:sp>
      <p:sp>
        <p:nvSpPr>
          <p:cNvPr id="3" name="Content Placeholder 2">
            <a:extLst>
              <a:ext uri="{FF2B5EF4-FFF2-40B4-BE49-F238E27FC236}">
                <a16:creationId xmlns:a16="http://schemas.microsoft.com/office/drawing/2014/main" id="{D5C5D2DF-382A-40D5-8DCF-CBE0D4FAAC7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B10FBC9-504F-4EE4-9DC1-955C6D3DDBFE}"/>
              </a:ext>
            </a:extLst>
          </p:cNvPr>
          <p:cNvSpPr>
            <a:spLocks noGrp="1"/>
          </p:cNvSpPr>
          <p:nvPr>
            <p:ph type="sldNum" sz="quarter" idx="12"/>
          </p:nvPr>
        </p:nvSpPr>
        <p:spPr/>
        <p:txBody>
          <a:bodyPr/>
          <a:lstStyle/>
          <a:p>
            <a:fld id="{1B4EE33B-3CF0-44B8-A351-ADD73718E88E}" type="slidenum">
              <a:rPr lang="en-IN" smtClean="0"/>
              <a:t>13</a:t>
            </a:fld>
            <a:endParaRPr lang="en-IN"/>
          </a:p>
        </p:txBody>
      </p:sp>
    </p:spTree>
    <p:extLst>
      <p:ext uri="{BB962C8B-B14F-4D97-AF65-F5344CB8AC3E}">
        <p14:creationId xmlns:p14="http://schemas.microsoft.com/office/powerpoint/2010/main" val="35548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A341-B427-439D-817D-60546D9F314A}"/>
              </a:ext>
            </a:extLst>
          </p:cNvPr>
          <p:cNvSpPr>
            <a:spLocks noGrp="1"/>
          </p:cNvSpPr>
          <p:nvPr>
            <p:ph type="title"/>
          </p:nvPr>
        </p:nvSpPr>
        <p:spPr/>
        <p:txBody>
          <a:bodyPr/>
          <a:lstStyle/>
          <a:p>
            <a:r>
              <a:rPr lang="en-IN" b="1" i="1" dirty="0"/>
              <a:t>VISION</a:t>
            </a:r>
            <a:br>
              <a:rPr lang="en-IN" dirty="0"/>
            </a:br>
            <a:endParaRPr lang="en-IN" dirty="0"/>
          </a:p>
        </p:txBody>
      </p:sp>
      <p:sp>
        <p:nvSpPr>
          <p:cNvPr id="3" name="Content Placeholder 2">
            <a:extLst>
              <a:ext uri="{FF2B5EF4-FFF2-40B4-BE49-F238E27FC236}">
                <a16:creationId xmlns:a16="http://schemas.microsoft.com/office/drawing/2014/main" id="{CC1DCA34-6A91-4950-8514-CE37A29C7EF2}"/>
              </a:ext>
            </a:extLst>
          </p:cNvPr>
          <p:cNvSpPr>
            <a:spLocks noGrp="1"/>
          </p:cNvSpPr>
          <p:nvPr>
            <p:ph idx="1"/>
          </p:nvPr>
        </p:nvSpPr>
        <p:spPr/>
        <p:txBody>
          <a:bodyPr>
            <a:normAutofit/>
          </a:bodyPr>
          <a:lstStyle/>
          <a:p>
            <a:pPr marL="0" indent="0">
              <a:buNone/>
            </a:pPr>
            <a:r>
              <a:rPr lang="en-IN" sz="2800" dirty="0">
                <a:solidFill>
                  <a:schemeClr val="tx1"/>
                </a:solidFill>
                <a:latin typeface="Calibri" panose="020F0502020204030204" pitchFamily="34" charset="0"/>
                <a:cs typeface="Calibri" panose="020F0502020204030204" pitchFamily="34" charset="0"/>
              </a:rPr>
              <a:t>To be a genuine and trustable brand name recognized in every household in the national/international market because of our quality and service to the community.</a:t>
            </a:r>
          </a:p>
        </p:txBody>
      </p:sp>
      <p:sp>
        <p:nvSpPr>
          <p:cNvPr id="4" name="Slide Number Placeholder 3">
            <a:extLst>
              <a:ext uri="{FF2B5EF4-FFF2-40B4-BE49-F238E27FC236}">
                <a16:creationId xmlns:a16="http://schemas.microsoft.com/office/drawing/2014/main" id="{BA914B98-0192-4234-993C-1131C3F94388}"/>
              </a:ext>
            </a:extLst>
          </p:cNvPr>
          <p:cNvSpPr>
            <a:spLocks noGrp="1"/>
          </p:cNvSpPr>
          <p:nvPr>
            <p:ph type="sldNum" sz="quarter" idx="12"/>
          </p:nvPr>
        </p:nvSpPr>
        <p:spPr/>
        <p:txBody>
          <a:bodyPr/>
          <a:lstStyle/>
          <a:p>
            <a:fld id="{1B4EE33B-3CF0-44B8-A351-ADD73718E88E}" type="slidenum">
              <a:rPr lang="en-IN" smtClean="0"/>
              <a:t>14</a:t>
            </a:fld>
            <a:endParaRPr lang="en-IN"/>
          </a:p>
        </p:txBody>
      </p:sp>
    </p:spTree>
    <p:extLst>
      <p:ext uri="{BB962C8B-B14F-4D97-AF65-F5344CB8AC3E}">
        <p14:creationId xmlns:p14="http://schemas.microsoft.com/office/powerpoint/2010/main" val="345233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C0D7-6773-4858-B885-1DED77E3E1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33B6E8-7830-4FA8-AC93-13070193FE0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1FE3730-E5DE-44A6-B98D-266A043B5983}"/>
              </a:ext>
            </a:extLst>
          </p:cNvPr>
          <p:cNvSpPr>
            <a:spLocks noGrp="1"/>
          </p:cNvSpPr>
          <p:nvPr>
            <p:ph type="sldNum" sz="quarter" idx="12"/>
          </p:nvPr>
        </p:nvSpPr>
        <p:spPr/>
        <p:txBody>
          <a:bodyPr/>
          <a:lstStyle/>
          <a:p>
            <a:fld id="{1B4EE33B-3CF0-44B8-A351-ADD73718E88E}" type="slidenum">
              <a:rPr lang="en-IN" smtClean="0"/>
              <a:t>15</a:t>
            </a:fld>
            <a:endParaRPr lang="en-IN"/>
          </a:p>
        </p:txBody>
      </p:sp>
    </p:spTree>
    <p:extLst>
      <p:ext uri="{BB962C8B-B14F-4D97-AF65-F5344CB8AC3E}">
        <p14:creationId xmlns:p14="http://schemas.microsoft.com/office/powerpoint/2010/main" val="131931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6857AA-B550-4698-AB3D-92A86C5133C9}"/>
              </a:ext>
            </a:extLst>
          </p:cNvPr>
          <p:cNvSpPr/>
          <p:nvPr/>
        </p:nvSpPr>
        <p:spPr>
          <a:xfrm>
            <a:off x="1828797" y="850005"/>
            <a:ext cx="2343955" cy="14939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err="1">
                <a:solidFill>
                  <a:schemeClr val="tx1">
                    <a:lumMod val="75000"/>
                    <a:lumOff val="25000"/>
                  </a:schemeClr>
                </a:solidFill>
                <a:latin typeface="Calibri" panose="020F0502020204030204" pitchFamily="34" charset="0"/>
                <a:cs typeface="Calibri" panose="020F0502020204030204" pitchFamily="34" charset="0"/>
              </a:rPr>
              <a:t>Abcs</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EA33826-D171-4734-9142-8BAB2CDFC93E}"/>
              </a:ext>
            </a:extLst>
          </p:cNvPr>
          <p:cNvSpPr/>
          <p:nvPr/>
        </p:nvSpPr>
        <p:spPr>
          <a:xfrm>
            <a:off x="1828797" y="2676568"/>
            <a:ext cx="2343955" cy="14939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Urban Farming</a:t>
            </a:r>
          </a:p>
          <a:p>
            <a:pPr algn="ctr"/>
            <a:r>
              <a:rPr lang="en-IN" sz="2400" dirty="0">
                <a:latin typeface="Calibri" panose="020F0502020204030204" pitchFamily="34" charset="0"/>
                <a:cs typeface="Calibri" panose="020F0502020204030204" pitchFamily="34" charset="0"/>
              </a:rPr>
              <a:t>(vegetables)</a:t>
            </a:r>
          </a:p>
        </p:txBody>
      </p:sp>
      <p:sp>
        <p:nvSpPr>
          <p:cNvPr id="4" name="Rectangle 3">
            <a:extLst>
              <a:ext uri="{FF2B5EF4-FFF2-40B4-BE49-F238E27FC236}">
                <a16:creationId xmlns:a16="http://schemas.microsoft.com/office/drawing/2014/main" id="{1B244E0B-34EE-4D97-BB70-DCCEBC073D32}"/>
              </a:ext>
            </a:extLst>
          </p:cNvPr>
          <p:cNvSpPr/>
          <p:nvPr/>
        </p:nvSpPr>
        <p:spPr>
          <a:xfrm>
            <a:off x="1828796" y="4508589"/>
            <a:ext cx="2343955" cy="14939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B1C33100-54B8-4838-A989-D875E94F1553}"/>
              </a:ext>
            </a:extLst>
          </p:cNvPr>
          <p:cNvSpPr/>
          <p:nvPr/>
        </p:nvSpPr>
        <p:spPr>
          <a:xfrm>
            <a:off x="5357611" y="1359704"/>
            <a:ext cx="1764405" cy="1493949"/>
          </a:xfrm>
          <a:prstGeom prst="ellipse">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5E7EA38C-8205-477E-B6E2-B8180F6982B6}"/>
              </a:ext>
            </a:extLst>
          </p:cNvPr>
          <p:cNvSpPr/>
          <p:nvPr/>
        </p:nvSpPr>
        <p:spPr>
          <a:xfrm>
            <a:off x="5357610" y="3761614"/>
            <a:ext cx="1764405" cy="1493949"/>
          </a:xfrm>
          <a:prstGeom prst="ellipse">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Flowchart: Decision 7">
            <a:extLst>
              <a:ext uri="{FF2B5EF4-FFF2-40B4-BE49-F238E27FC236}">
                <a16:creationId xmlns:a16="http://schemas.microsoft.com/office/drawing/2014/main" id="{313DE1FA-1F36-437D-BB27-4EBFFD13CECB}"/>
              </a:ext>
            </a:extLst>
          </p:cNvPr>
          <p:cNvSpPr/>
          <p:nvPr/>
        </p:nvSpPr>
        <p:spPr>
          <a:xfrm>
            <a:off x="7476186" y="2596074"/>
            <a:ext cx="1764405" cy="1654936"/>
          </a:xfrm>
          <a:prstGeom prst="flowChartDecision">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B32CB2AE-A511-4F24-9807-109106972DC3}"/>
              </a:ext>
            </a:extLst>
          </p:cNvPr>
          <p:cNvSpPr/>
          <p:nvPr/>
        </p:nvSpPr>
        <p:spPr>
          <a:xfrm>
            <a:off x="9860456" y="850005"/>
            <a:ext cx="1761048" cy="1122425"/>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3F8E7CD4-5BB2-41D2-8976-95FD2E1DE59A}"/>
              </a:ext>
            </a:extLst>
          </p:cNvPr>
          <p:cNvSpPr/>
          <p:nvPr/>
        </p:nvSpPr>
        <p:spPr>
          <a:xfrm>
            <a:off x="9860456" y="2682025"/>
            <a:ext cx="1761048" cy="1122425"/>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1D13598-65B4-44A6-8CA0-3B0E000F8FBD}"/>
              </a:ext>
            </a:extLst>
          </p:cNvPr>
          <p:cNvSpPr/>
          <p:nvPr/>
        </p:nvSpPr>
        <p:spPr>
          <a:xfrm>
            <a:off x="9860455" y="4514046"/>
            <a:ext cx="1761048" cy="1122425"/>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323617BD-41D5-465C-8539-CAE05F3C6FC5}"/>
              </a:ext>
            </a:extLst>
          </p:cNvPr>
          <p:cNvCxnSpPr>
            <a:stCxn id="2" idx="3"/>
            <a:endCxn id="5" idx="2"/>
          </p:cNvCxnSpPr>
          <p:nvPr/>
        </p:nvCxnSpPr>
        <p:spPr>
          <a:xfrm>
            <a:off x="4172752" y="1596980"/>
            <a:ext cx="1184859" cy="5096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08199D-B989-4531-A831-C71CA7DE7BD9}"/>
              </a:ext>
            </a:extLst>
          </p:cNvPr>
          <p:cNvCxnSpPr>
            <a:cxnSpLocks/>
            <a:stCxn id="3" idx="3"/>
          </p:cNvCxnSpPr>
          <p:nvPr/>
        </p:nvCxnSpPr>
        <p:spPr>
          <a:xfrm flipV="1">
            <a:off x="4172752" y="2338497"/>
            <a:ext cx="1210616" cy="108504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E4399D-A668-4E31-89C3-C17DB0B64959}"/>
              </a:ext>
            </a:extLst>
          </p:cNvPr>
          <p:cNvCxnSpPr>
            <a:stCxn id="4" idx="3"/>
          </p:cNvCxnSpPr>
          <p:nvPr/>
        </p:nvCxnSpPr>
        <p:spPr>
          <a:xfrm flipV="1">
            <a:off x="4172751" y="4740408"/>
            <a:ext cx="1210617" cy="51515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9FE86982-3292-4353-9B5E-36A448E37B9E}"/>
              </a:ext>
            </a:extLst>
          </p:cNvPr>
          <p:cNvSpPr>
            <a:spLocks noGrp="1"/>
          </p:cNvSpPr>
          <p:nvPr>
            <p:ph type="sldNum" sz="quarter" idx="12"/>
          </p:nvPr>
        </p:nvSpPr>
        <p:spPr/>
        <p:txBody>
          <a:bodyPr/>
          <a:lstStyle/>
          <a:p>
            <a:fld id="{1B4EE33B-3CF0-44B8-A351-ADD73718E88E}" type="slidenum">
              <a:rPr lang="en-IN" smtClean="0"/>
              <a:t>16</a:t>
            </a:fld>
            <a:endParaRPr lang="en-IN"/>
          </a:p>
        </p:txBody>
      </p:sp>
    </p:spTree>
    <p:extLst>
      <p:ext uri="{BB962C8B-B14F-4D97-AF65-F5344CB8AC3E}">
        <p14:creationId xmlns:p14="http://schemas.microsoft.com/office/powerpoint/2010/main" val="138472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23A2F-FD63-4063-9F46-05478FD5C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5" y="717452"/>
            <a:ext cx="11732772" cy="6064153"/>
          </a:xfrm>
          <a:prstGeom prst="rect">
            <a:avLst/>
          </a:prstGeom>
        </p:spPr>
      </p:pic>
      <p:sp>
        <p:nvSpPr>
          <p:cNvPr id="2" name="Slide Number Placeholder 1">
            <a:extLst>
              <a:ext uri="{FF2B5EF4-FFF2-40B4-BE49-F238E27FC236}">
                <a16:creationId xmlns:a16="http://schemas.microsoft.com/office/drawing/2014/main" id="{CAC91171-F114-4F21-9362-7E7AD2645AC0}"/>
              </a:ext>
            </a:extLst>
          </p:cNvPr>
          <p:cNvSpPr>
            <a:spLocks noGrp="1"/>
          </p:cNvSpPr>
          <p:nvPr>
            <p:ph type="sldNum" sz="quarter" idx="12"/>
          </p:nvPr>
        </p:nvSpPr>
        <p:spPr/>
        <p:txBody>
          <a:bodyPr/>
          <a:lstStyle/>
          <a:p>
            <a:fld id="{1B4EE33B-3CF0-44B8-A351-ADD73718E88E}" type="slidenum">
              <a:rPr lang="en-IN" smtClean="0"/>
              <a:t>17</a:t>
            </a:fld>
            <a:endParaRPr lang="en-IN"/>
          </a:p>
        </p:txBody>
      </p:sp>
    </p:spTree>
    <p:extLst>
      <p:ext uri="{BB962C8B-B14F-4D97-AF65-F5344CB8AC3E}">
        <p14:creationId xmlns:p14="http://schemas.microsoft.com/office/powerpoint/2010/main" val="407985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608A-4E10-420B-86F6-6599C7ECE5C7}"/>
              </a:ext>
            </a:extLst>
          </p:cNvPr>
          <p:cNvSpPr>
            <a:spLocks noGrp="1"/>
          </p:cNvSpPr>
          <p:nvPr>
            <p:ph type="title"/>
          </p:nvPr>
        </p:nvSpPr>
        <p:spPr>
          <a:xfrm>
            <a:off x="2326138" y="633813"/>
            <a:ext cx="8911687" cy="1280890"/>
          </a:xfrm>
        </p:spPr>
        <p:txBody>
          <a:bodyPr/>
          <a:lstStyle/>
          <a:p>
            <a:r>
              <a:rPr lang="en-IN" b="1" i="1" dirty="0"/>
              <a:t>MISSION</a:t>
            </a:r>
          </a:p>
        </p:txBody>
      </p:sp>
      <p:sp>
        <p:nvSpPr>
          <p:cNvPr id="3" name="Content Placeholder 2">
            <a:extLst>
              <a:ext uri="{FF2B5EF4-FFF2-40B4-BE49-F238E27FC236}">
                <a16:creationId xmlns:a16="http://schemas.microsoft.com/office/drawing/2014/main" id="{B6DAE51D-0380-4471-8587-CEACD3F683BC}"/>
              </a:ext>
            </a:extLst>
          </p:cNvPr>
          <p:cNvSpPr>
            <a:spLocks noGrp="1"/>
          </p:cNvSpPr>
          <p:nvPr>
            <p:ph idx="1"/>
          </p:nvPr>
        </p:nvSpPr>
        <p:spPr>
          <a:xfrm>
            <a:off x="2326139" y="2246335"/>
            <a:ext cx="9174698" cy="3777622"/>
          </a:xfrm>
        </p:spPr>
        <p:txBody>
          <a:bodyPr/>
          <a:lstStyle/>
          <a:p>
            <a:pPr marL="0" indent="0">
              <a:buNone/>
            </a:pPr>
            <a:r>
              <a:rPr lang="en-IN" sz="3200" dirty="0">
                <a:solidFill>
                  <a:schemeClr val="tx1"/>
                </a:solidFill>
                <a:latin typeface="Bell MT" panose="02020503060305020303" pitchFamily="18" charset="0"/>
              </a:rPr>
              <a:t>	</a:t>
            </a:r>
            <a:r>
              <a:rPr lang="en-IN" sz="2800" dirty="0">
                <a:solidFill>
                  <a:schemeClr val="tx1"/>
                </a:solidFill>
                <a:latin typeface="Calibri" panose="020F0502020204030204" pitchFamily="34" charset="0"/>
                <a:cs typeface="Calibri" panose="020F0502020204030204" pitchFamily="34" charset="0"/>
              </a:rPr>
              <a:t>Organizing the “ organically produced food and other home-made product’s” supply chain through latest technological solutions along with skill development of the on-board farmers and their family for livelihood.</a:t>
            </a:r>
          </a:p>
          <a:p>
            <a:endParaRPr lang="en-IN" dirty="0"/>
          </a:p>
        </p:txBody>
      </p:sp>
      <p:sp>
        <p:nvSpPr>
          <p:cNvPr id="4" name="Slide Number Placeholder 3">
            <a:extLst>
              <a:ext uri="{FF2B5EF4-FFF2-40B4-BE49-F238E27FC236}">
                <a16:creationId xmlns:a16="http://schemas.microsoft.com/office/drawing/2014/main" id="{CAC78D71-EF48-49C5-9251-F72FB30FD0D3}"/>
              </a:ext>
            </a:extLst>
          </p:cNvPr>
          <p:cNvSpPr>
            <a:spLocks noGrp="1"/>
          </p:cNvSpPr>
          <p:nvPr>
            <p:ph type="sldNum" sz="quarter" idx="12"/>
          </p:nvPr>
        </p:nvSpPr>
        <p:spPr/>
        <p:txBody>
          <a:bodyPr/>
          <a:lstStyle/>
          <a:p>
            <a:fld id="{1B4EE33B-3CF0-44B8-A351-ADD73718E88E}" type="slidenum">
              <a:rPr lang="en-IN" smtClean="0"/>
              <a:t>2</a:t>
            </a:fld>
            <a:endParaRPr lang="en-IN"/>
          </a:p>
        </p:txBody>
      </p:sp>
    </p:spTree>
    <p:extLst>
      <p:ext uri="{BB962C8B-B14F-4D97-AF65-F5344CB8AC3E}">
        <p14:creationId xmlns:p14="http://schemas.microsoft.com/office/powerpoint/2010/main" val="1920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1274-A695-403F-9AF1-8158F978B2BB}"/>
              </a:ext>
            </a:extLst>
          </p:cNvPr>
          <p:cNvSpPr>
            <a:spLocks noGrp="1"/>
          </p:cNvSpPr>
          <p:nvPr>
            <p:ph type="title"/>
          </p:nvPr>
        </p:nvSpPr>
        <p:spPr>
          <a:xfrm>
            <a:off x="2292997" y="662747"/>
            <a:ext cx="8911687" cy="1280890"/>
          </a:xfrm>
        </p:spPr>
        <p:txBody>
          <a:bodyPr/>
          <a:lstStyle/>
          <a:p>
            <a:r>
              <a:rPr lang="en-IN" b="1" i="1" dirty="0"/>
              <a:t>PROBLEM</a:t>
            </a:r>
          </a:p>
        </p:txBody>
      </p:sp>
      <p:sp>
        <p:nvSpPr>
          <p:cNvPr id="3" name="Content Placeholder 2">
            <a:extLst>
              <a:ext uri="{FF2B5EF4-FFF2-40B4-BE49-F238E27FC236}">
                <a16:creationId xmlns:a16="http://schemas.microsoft.com/office/drawing/2014/main" id="{E3283F53-D193-4CA3-9D3F-F224C976CFE6}"/>
              </a:ext>
            </a:extLst>
          </p:cNvPr>
          <p:cNvSpPr>
            <a:spLocks noGrp="1"/>
          </p:cNvSpPr>
          <p:nvPr>
            <p:ph idx="1"/>
          </p:nvPr>
        </p:nvSpPr>
        <p:spPr>
          <a:xfrm>
            <a:off x="2292997" y="2133600"/>
            <a:ext cx="8915400" cy="3777622"/>
          </a:xfrm>
        </p:spPr>
        <p:txBody>
          <a:bodyPr>
            <a:normAutofit/>
          </a:bodyPr>
          <a:lstStyle/>
          <a:p>
            <a:pPr marL="0" indent="0" algn="just">
              <a:buNone/>
            </a:pPr>
            <a:r>
              <a:rPr lang="en-IN" sz="3200" dirty="0"/>
              <a:t>	</a:t>
            </a:r>
            <a:r>
              <a:rPr lang="en-IN" sz="2800" dirty="0">
                <a:solidFill>
                  <a:schemeClr val="tx1"/>
                </a:solidFill>
                <a:latin typeface="Calibri" panose="020F0502020204030204" pitchFamily="34" charset="0"/>
                <a:cs typeface="Calibri" panose="020F0502020204030204" pitchFamily="34" charset="0"/>
              </a:rPr>
              <a:t>Inadequate organisation of efficient supply chain management of trustable and organic food products in the markets leading to deterioration of health and finance of the common people and the farmers respectively, ultimately leading to implementation of environmental degradable practices by the farmers.</a:t>
            </a:r>
            <a:endParaRPr lang="en-IN" sz="3200"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A8577AC-8D56-44E5-8981-C3455DD5A9C2}"/>
              </a:ext>
            </a:extLst>
          </p:cNvPr>
          <p:cNvSpPr>
            <a:spLocks noGrp="1"/>
          </p:cNvSpPr>
          <p:nvPr>
            <p:ph type="sldNum" sz="quarter" idx="12"/>
          </p:nvPr>
        </p:nvSpPr>
        <p:spPr/>
        <p:txBody>
          <a:bodyPr/>
          <a:lstStyle/>
          <a:p>
            <a:fld id="{1B4EE33B-3CF0-44B8-A351-ADD73718E88E}" type="slidenum">
              <a:rPr lang="en-IN" smtClean="0"/>
              <a:t>3</a:t>
            </a:fld>
            <a:endParaRPr lang="en-IN"/>
          </a:p>
        </p:txBody>
      </p:sp>
    </p:spTree>
    <p:extLst>
      <p:ext uri="{BB962C8B-B14F-4D97-AF65-F5344CB8AC3E}">
        <p14:creationId xmlns:p14="http://schemas.microsoft.com/office/powerpoint/2010/main" val="256853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4FD2-0940-4742-B7CD-E82DAD54D763}"/>
              </a:ext>
            </a:extLst>
          </p:cNvPr>
          <p:cNvSpPr>
            <a:spLocks noGrp="1"/>
          </p:cNvSpPr>
          <p:nvPr>
            <p:ph type="title"/>
          </p:nvPr>
        </p:nvSpPr>
        <p:spPr/>
        <p:txBody>
          <a:bodyPr/>
          <a:lstStyle/>
          <a:p>
            <a:r>
              <a:rPr lang="en-IN" b="1" i="1" dirty="0"/>
              <a:t>SOLUTION</a:t>
            </a:r>
          </a:p>
        </p:txBody>
      </p:sp>
      <p:sp>
        <p:nvSpPr>
          <p:cNvPr id="3" name="Content Placeholder 2">
            <a:extLst>
              <a:ext uri="{FF2B5EF4-FFF2-40B4-BE49-F238E27FC236}">
                <a16:creationId xmlns:a16="http://schemas.microsoft.com/office/drawing/2014/main" id="{A61849FE-9FDE-4B7C-9E9B-F360A9A67652}"/>
              </a:ext>
            </a:extLst>
          </p:cNvPr>
          <p:cNvSpPr>
            <a:spLocks noGrp="1"/>
          </p:cNvSpPr>
          <p:nvPr>
            <p:ph idx="1"/>
          </p:nvPr>
        </p:nvSpPr>
        <p:spPr/>
        <p:txBody>
          <a:bodyPr>
            <a:normAutofit/>
          </a:bodyPr>
          <a:lstStyle/>
          <a:p>
            <a:r>
              <a:rPr lang="en-IN" sz="2800" dirty="0">
                <a:solidFill>
                  <a:schemeClr val="tx1"/>
                </a:solidFill>
                <a:latin typeface="Calibri" panose="020F0502020204030204" pitchFamily="34" charset="0"/>
                <a:cs typeface="Calibri" panose="020F0502020204030204" pitchFamily="34" charset="0"/>
              </a:rPr>
              <a:t>Organising the supply chain connecting the producers directly to the consumers in a green way with the implementation of latest technologies in the whole business model.</a:t>
            </a:r>
          </a:p>
          <a:p>
            <a:r>
              <a:rPr lang="en-IN" sz="2800" dirty="0">
                <a:latin typeface="Calibri" panose="020F0502020204030204" pitchFamily="34" charset="0"/>
                <a:cs typeface="Calibri" panose="020F0502020204030204" pitchFamily="34" charset="0"/>
              </a:rPr>
              <a:t>(</a:t>
            </a:r>
            <a:r>
              <a:rPr lang="en-IN" sz="2800" dirty="0">
                <a:solidFill>
                  <a:srgbClr val="00B050"/>
                </a:solidFill>
                <a:latin typeface="Calibri" panose="020F0502020204030204" pitchFamily="34" charset="0"/>
                <a:cs typeface="Calibri" panose="020F0502020204030204" pitchFamily="34" charset="0"/>
              </a:rPr>
              <a:t>Green way indicates adapting practices enriching the environment and human lives and having a transparent way of doing business, from production to delivery</a:t>
            </a:r>
            <a:r>
              <a:rPr lang="en-IN" sz="2800" dirty="0">
                <a:latin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A4EB5297-CD24-471C-B5B0-ED49E828E882}"/>
              </a:ext>
            </a:extLst>
          </p:cNvPr>
          <p:cNvSpPr>
            <a:spLocks noGrp="1"/>
          </p:cNvSpPr>
          <p:nvPr>
            <p:ph type="sldNum" sz="quarter" idx="12"/>
          </p:nvPr>
        </p:nvSpPr>
        <p:spPr/>
        <p:txBody>
          <a:bodyPr/>
          <a:lstStyle/>
          <a:p>
            <a:fld id="{1B4EE33B-3CF0-44B8-A351-ADD73718E88E}" type="slidenum">
              <a:rPr lang="en-IN" smtClean="0"/>
              <a:t>4</a:t>
            </a:fld>
            <a:endParaRPr lang="en-IN"/>
          </a:p>
        </p:txBody>
      </p:sp>
    </p:spTree>
    <p:extLst>
      <p:ext uri="{BB962C8B-B14F-4D97-AF65-F5344CB8AC3E}">
        <p14:creationId xmlns:p14="http://schemas.microsoft.com/office/powerpoint/2010/main" val="169512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7070B-E93E-4FA2-9479-0287E738A248}"/>
              </a:ext>
            </a:extLst>
          </p:cNvPr>
          <p:cNvSpPr>
            <a:spLocks noGrp="1"/>
          </p:cNvSpPr>
          <p:nvPr>
            <p:ph idx="4294967295"/>
          </p:nvPr>
        </p:nvSpPr>
        <p:spPr>
          <a:xfrm>
            <a:off x="1785257" y="1069068"/>
            <a:ext cx="9515475" cy="5049838"/>
          </a:xfrm>
        </p:spPr>
        <p:txBody>
          <a:bodyPr>
            <a:normAutofit lnSpcReduction="10000"/>
          </a:bodyPr>
          <a:lstStyle/>
          <a:p>
            <a:r>
              <a:rPr lang="en-IN" sz="3200" dirty="0">
                <a:solidFill>
                  <a:schemeClr val="tx1"/>
                </a:solidFill>
                <a:latin typeface="Calibri" panose="020F0502020204030204" pitchFamily="34" charset="0"/>
                <a:cs typeface="Calibri" panose="020F0502020204030204" pitchFamily="34" charset="0"/>
              </a:rPr>
              <a:t>Adapting social practices enriching farmer’s lives and their family(livelihood skills).</a:t>
            </a:r>
          </a:p>
          <a:p>
            <a:endParaRPr lang="en-IN" sz="3200" dirty="0">
              <a:solidFill>
                <a:schemeClr val="tx1"/>
              </a:solidFill>
              <a:latin typeface="Calibri" panose="020F0502020204030204" pitchFamily="34" charset="0"/>
              <a:cs typeface="Calibri" panose="020F0502020204030204" pitchFamily="34" charset="0"/>
            </a:endParaRPr>
          </a:p>
          <a:p>
            <a:r>
              <a:rPr lang="en-IN" sz="3200" dirty="0">
                <a:solidFill>
                  <a:schemeClr val="tx1"/>
                </a:solidFill>
                <a:latin typeface="Calibri" panose="020F0502020204030204" pitchFamily="34" charset="0"/>
                <a:cs typeface="Calibri" panose="020F0502020204030204" pitchFamily="34" charset="0"/>
              </a:rPr>
              <a:t>Adapting practices(urban farming) in the urban areas to meet the growing demand while keeping the quality of food intact.</a:t>
            </a:r>
          </a:p>
          <a:p>
            <a:endParaRPr lang="en-IN" sz="3200" dirty="0">
              <a:solidFill>
                <a:schemeClr val="tx1"/>
              </a:solidFill>
              <a:latin typeface="Calibri" panose="020F0502020204030204" pitchFamily="34" charset="0"/>
              <a:cs typeface="Calibri" panose="020F0502020204030204" pitchFamily="34" charset="0"/>
            </a:endParaRPr>
          </a:p>
          <a:p>
            <a:r>
              <a:rPr lang="en-IN" sz="3200" dirty="0">
                <a:solidFill>
                  <a:schemeClr val="tx1"/>
                </a:solidFill>
                <a:latin typeface="Calibri" panose="020F0502020204030204" pitchFamily="34" charset="0"/>
                <a:cs typeface="Calibri" panose="020F0502020204030204" pitchFamily="34" charset="0"/>
              </a:rPr>
              <a:t>Adapting financial initiatives(e.g. microfinances) in the root level for strengthening the roots(lives of the farmers).</a:t>
            </a:r>
          </a:p>
        </p:txBody>
      </p:sp>
      <p:sp>
        <p:nvSpPr>
          <p:cNvPr id="2" name="Slide Number Placeholder 1">
            <a:extLst>
              <a:ext uri="{FF2B5EF4-FFF2-40B4-BE49-F238E27FC236}">
                <a16:creationId xmlns:a16="http://schemas.microsoft.com/office/drawing/2014/main" id="{35F3F95F-5354-4AC6-9BBA-67732B9F37F6}"/>
              </a:ext>
            </a:extLst>
          </p:cNvPr>
          <p:cNvSpPr>
            <a:spLocks noGrp="1"/>
          </p:cNvSpPr>
          <p:nvPr>
            <p:ph type="sldNum" sz="quarter" idx="12"/>
          </p:nvPr>
        </p:nvSpPr>
        <p:spPr/>
        <p:txBody>
          <a:bodyPr/>
          <a:lstStyle/>
          <a:p>
            <a:fld id="{1B4EE33B-3CF0-44B8-A351-ADD73718E88E}" type="slidenum">
              <a:rPr lang="en-IN" smtClean="0"/>
              <a:t>5</a:t>
            </a:fld>
            <a:endParaRPr lang="en-IN"/>
          </a:p>
        </p:txBody>
      </p:sp>
    </p:spTree>
    <p:extLst>
      <p:ext uri="{BB962C8B-B14F-4D97-AF65-F5344CB8AC3E}">
        <p14:creationId xmlns:p14="http://schemas.microsoft.com/office/powerpoint/2010/main" val="42187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A4573-9049-4C3D-A6C8-FF7304C36F49}"/>
              </a:ext>
            </a:extLst>
          </p:cNvPr>
          <p:cNvSpPr>
            <a:spLocks noGrp="1"/>
          </p:cNvSpPr>
          <p:nvPr>
            <p:ph type="title"/>
          </p:nvPr>
        </p:nvSpPr>
        <p:spPr/>
        <p:txBody>
          <a:bodyPr/>
          <a:lstStyle/>
          <a:p>
            <a:r>
              <a:rPr lang="en-IN" b="1" i="1" dirty="0"/>
              <a:t>WHY NOW ? </a:t>
            </a:r>
          </a:p>
        </p:txBody>
      </p:sp>
      <p:sp>
        <p:nvSpPr>
          <p:cNvPr id="5" name="Content Placeholder 4">
            <a:extLst>
              <a:ext uri="{FF2B5EF4-FFF2-40B4-BE49-F238E27FC236}">
                <a16:creationId xmlns:a16="http://schemas.microsoft.com/office/drawing/2014/main" id="{C1463E9C-B230-425E-8F68-35AB0E383DC7}"/>
              </a:ext>
            </a:extLst>
          </p:cNvPr>
          <p:cNvSpPr>
            <a:spLocks noGrp="1"/>
          </p:cNvSpPr>
          <p:nvPr>
            <p:ph idx="1"/>
          </p:nvPr>
        </p:nvSpPr>
        <p:spPr>
          <a:xfrm>
            <a:off x="2240924" y="2133600"/>
            <a:ext cx="9263688" cy="4202806"/>
          </a:xfrm>
        </p:spPr>
        <p:txBody>
          <a:bodyPr>
            <a:normAutofit fontScale="92500" lnSpcReduction="10000"/>
          </a:bodyPr>
          <a:lstStyle/>
          <a:p>
            <a:r>
              <a:rPr lang="en-IN" sz="2800" dirty="0">
                <a:solidFill>
                  <a:schemeClr val="tx1"/>
                </a:solidFill>
                <a:latin typeface="Calibri" panose="020F0502020204030204" pitchFamily="34" charset="0"/>
                <a:cs typeface="Calibri" panose="020F0502020204030204" pitchFamily="34" charset="0"/>
              </a:rPr>
              <a:t> </a:t>
            </a:r>
            <a:r>
              <a:rPr lang="en-IN" sz="3200" dirty="0">
                <a:solidFill>
                  <a:schemeClr val="tx1"/>
                </a:solidFill>
                <a:latin typeface="Calibri" panose="020F0502020204030204" pitchFamily="34" charset="0"/>
                <a:cs typeface="Calibri" panose="020F0502020204030204" pitchFamily="34" charset="0"/>
              </a:rPr>
              <a:t>As the saying goes, “NOW is always the right time to start!”</a:t>
            </a:r>
          </a:p>
          <a:p>
            <a:r>
              <a:rPr lang="en-IN" sz="3200" dirty="0">
                <a:solidFill>
                  <a:schemeClr val="tx1"/>
                </a:solidFill>
                <a:latin typeface="Calibri" panose="020F0502020204030204" pitchFamily="34" charset="0"/>
                <a:cs typeface="Calibri" panose="020F0502020204030204" pitchFamily="34" charset="0"/>
              </a:rPr>
              <a:t> However, this is the perfect time to take advantage of technological advancements to bridge the gap between growers and consumers of the region by organising  like never before.</a:t>
            </a:r>
          </a:p>
          <a:p>
            <a:r>
              <a:rPr lang="en-IN" sz="3200" dirty="0">
                <a:solidFill>
                  <a:schemeClr val="tx1"/>
                </a:solidFill>
                <a:latin typeface="Calibri" panose="020F0502020204030204" pitchFamily="34" charset="0"/>
                <a:cs typeface="Calibri" panose="020F0502020204030204" pitchFamily="34" charset="0"/>
              </a:rPr>
              <a:t>Rise of an unhealthy population due to unfriendly agricultural practices and perfect time to step in as a benefactor of health of both people and environment.</a:t>
            </a:r>
          </a:p>
        </p:txBody>
      </p:sp>
      <p:sp>
        <p:nvSpPr>
          <p:cNvPr id="2" name="Slide Number Placeholder 1">
            <a:extLst>
              <a:ext uri="{FF2B5EF4-FFF2-40B4-BE49-F238E27FC236}">
                <a16:creationId xmlns:a16="http://schemas.microsoft.com/office/drawing/2014/main" id="{0577BC81-3883-4A77-9758-45B95D537C5D}"/>
              </a:ext>
            </a:extLst>
          </p:cNvPr>
          <p:cNvSpPr>
            <a:spLocks noGrp="1"/>
          </p:cNvSpPr>
          <p:nvPr>
            <p:ph type="sldNum" sz="quarter" idx="12"/>
          </p:nvPr>
        </p:nvSpPr>
        <p:spPr/>
        <p:txBody>
          <a:bodyPr/>
          <a:lstStyle/>
          <a:p>
            <a:fld id="{1B4EE33B-3CF0-44B8-A351-ADD73718E88E}" type="slidenum">
              <a:rPr lang="en-IN" smtClean="0"/>
              <a:t>6</a:t>
            </a:fld>
            <a:endParaRPr lang="en-IN"/>
          </a:p>
        </p:txBody>
      </p:sp>
    </p:spTree>
    <p:extLst>
      <p:ext uri="{BB962C8B-B14F-4D97-AF65-F5344CB8AC3E}">
        <p14:creationId xmlns:p14="http://schemas.microsoft.com/office/powerpoint/2010/main" val="181039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6CC2-CCE6-4082-A2ED-9079F22F34A0}"/>
              </a:ext>
            </a:extLst>
          </p:cNvPr>
          <p:cNvSpPr>
            <a:spLocks noGrp="1"/>
          </p:cNvSpPr>
          <p:nvPr>
            <p:ph type="title"/>
          </p:nvPr>
        </p:nvSpPr>
        <p:spPr/>
        <p:txBody>
          <a:bodyPr/>
          <a:lstStyle/>
          <a:p>
            <a:r>
              <a:rPr lang="en-IN" b="1" i="1" dirty="0"/>
              <a:t>MARKET POTENTIAL</a:t>
            </a:r>
          </a:p>
        </p:txBody>
      </p:sp>
      <p:sp>
        <p:nvSpPr>
          <p:cNvPr id="3" name="Content Placeholder 2">
            <a:extLst>
              <a:ext uri="{FF2B5EF4-FFF2-40B4-BE49-F238E27FC236}">
                <a16:creationId xmlns:a16="http://schemas.microsoft.com/office/drawing/2014/main" id="{CC59E606-D171-47C9-AFE3-11E76CC56FD4}"/>
              </a:ext>
            </a:extLst>
          </p:cNvPr>
          <p:cNvSpPr>
            <a:spLocks noGrp="1"/>
          </p:cNvSpPr>
          <p:nvPr>
            <p:ph idx="1"/>
          </p:nvPr>
        </p:nvSpPr>
        <p:spPr/>
        <p:txBody>
          <a:bodyPr/>
          <a:lstStyle/>
          <a:p>
            <a:r>
              <a:rPr lang="en-IN" sz="2800" dirty="0">
                <a:solidFill>
                  <a:schemeClr val="tx1"/>
                </a:solidFill>
                <a:latin typeface="Calibri" panose="020F0502020204030204" pitchFamily="34" charset="0"/>
                <a:cs typeface="Calibri" panose="020F0502020204030204" pitchFamily="34" charset="0"/>
              </a:rPr>
              <a:t>The Food Industry is a huge market in any geography. Lack of trusted supply sources makes the demand even more significant.</a:t>
            </a:r>
          </a:p>
          <a:p>
            <a:r>
              <a:rPr lang="en-IN" sz="2800" dirty="0">
                <a:solidFill>
                  <a:schemeClr val="tx1"/>
                </a:solidFill>
                <a:latin typeface="Calibri" panose="020F0502020204030204" pitchFamily="34" charset="0"/>
                <a:cs typeface="Calibri" panose="020F0502020204030204" pitchFamily="34" charset="0"/>
              </a:rPr>
              <a:t>Major market potential in both local and export markets.</a:t>
            </a:r>
            <a:endParaRPr lang="en-IN"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CC23768-6DEB-4094-9FF0-93E66ABC14CA}"/>
              </a:ext>
            </a:extLst>
          </p:cNvPr>
          <p:cNvSpPr>
            <a:spLocks noGrp="1"/>
          </p:cNvSpPr>
          <p:nvPr>
            <p:ph type="sldNum" sz="quarter" idx="12"/>
          </p:nvPr>
        </p:nvSpPr>
        <p:spPr/>
        <p:txBody>
          <a:bodyPr/>
          <a:lstStyle/>
          <a:p>
            <a:fld id="{1B4EE33B-3CF0-44B8-A351-ADD73718E88E}" type="slidenum">
              <a:rPr lang="en-IN" smtClean="0"/>
              <a:t>7</a:t>
            </a:fld>
            <a:endParaRPr lang="en-IN"/>
          </a:p>
        </p:txBody>
      </p:sp>
    </p:spTree>
    <p:extLst>
      <p:ext uri="{BB962C8B-B14F-4D97-AF65-F5344CB8AC3E}">
        <p14:creationId xmlns:p14="http://schemas.microsoft.com/office/powerpoint/2010/main" val="14927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64D9-EBC9-465E-8CFC-76F03C9F7912}"/>
              </a:ext>
            </a:extLst>
          </p:cNvPr>
          <p:cNvSpPr>
            <a:spLocks noGrp="1"/>
          </p:cNvSpPr>
          <p:nvPr>
            <p:ph type="title"/>
          </p:nvPr>
        </p:nvSpPr>
        <p:spPr/>
        <p:txBody>
          <a:bodyPr/>
          <a:lstStyle/>
          <a:p>
            <a:r>
              <a:rPr lang="en-IN" b="1" i="1" dirty="0"/>
              <a:t>COMPETITORS/ALTERNATIVES		</a:t>
            </a:r>
          </a:p>
        </p:txBody>
      </p:sp>
      <p:sp>
        <p:nvSpPr>
          <p:cNvPr id="3" name="Content Placeholder 2">
            <a:extLst>
              <a:ext uri="{FF2B5EF4-FFF2-40B4-BE49-F238E27FC236}">
                <a16:creationId xmlns:a16="http://schemas.microsoft.com/office/drawing/2014/main" id="{AA1B68CD-47CE-46AC-BF4C-DE1D43BC4CE0}"/>
              </a:ext>
            </a:extLst>
          </p:cNvPr>
          <p:cNvSpPr>
            <a:spLocks noGrp="1"/>
          </p:cNvSpPr>
          <p:nvPr>
            <p:ph idx="1"/>
          </p:nvPr>
        </p:nvSpPr>
        <p:spPr>
          <a:xfrm>
            <a:off x="2292995" y="1668978"/>
            <a:ext cx="9568447" cy="4564912"/>
          </a:xfrm>
        </p:spPr>
        <p:txBody>
          <a:bodyPr>
            <a:normAutofit fontScale="92500"/>
          </a:bodyPr>
          <a:lstStyle/>
          <a:p>
            <a:pPr marL="514350" indent="-514350">
              <a:buClr>
                <a:schemeClr val="tx1"/>
              </a:buClr>
              <a:buAutoNum type="arabicPeriod"/>
            </a:pPr>
            <a:r>
              <a:rPr lang="en-IN" sz="3000" dirty="0">
                <a:solidFill>
                  <a:schemeClr val="tx1"/>
                </a:solidFill>
                <a:latin typeface="Calibri" panose="020F0502020204030204" pitchFamily="34" charset="0"/>
                <a:cs typeface="Calibri" panose="020F0502020204030204" pitchFamily="34" charset="0"/>
              </a:rPr>
              <a:t>State Competition</a:t>
            </a:r>
          </a:p>
          <a:p>
            <a:pPr marL="971550" lvl="1" indent="-571500">
              <a:buClr>
                <a:schemeClr val="tx1"/>
              </a:buClr>
              <a:buFont typeface="+mj-lt"/>
              <a:buAutoNum type="romanLcPeriod"/>
            </a:pPr>
            <a:r>
              <a:rPr lang="en-IN" sz="3000" dirty="0" err="1">
                <a:solidFill>
                  <a:schemeClr val="tx1"/>
                </a:solidFill>
                <a:latin typeface="Calibri" panose="020F0502020204030204" pitchFamily="34" charset="0"/>
                <a:cs typeface="Calibri" panose="020F0502020204030204" pitchFamily="34" charset="0"/>
              </a:rPr>
              <a:t>Jeevanksh</a:t>
            </a:r>
            <a:r>
              <a:rPr lang="en-IN" sz="3000" dirty="0">
                <a:solidFill>
                  <a:schemeClr val="tx1"/>
                </a:solidFill>
                <a:latin typeface="Calibri" panose="020F0502020204030204" pitchFamily="34" charset="0"/>
                <a:cs typeface="Calibri" panose="020F0502020204030204" pitchFamily="34" charset="0"/>
              </a:rPr>
              <a:t>: Export specific</a:t>
            </a:r>
          </a:p>
          <a:p>
            <a:pPr marL="971550" lvl="1" indent="-571500">
              <a:buClr>
                <a:schemeClr val="tx1"/>
              </a:buClr>
              <a:buFont typeface="+mj-lt"/>
              <a:buAutoNum type="romanLcPeriod"/>
            </a:pPr>
            <a:r>
              <a:rPr lang="en-IN" sz="3000" dirty="0" err="1">
                <a:solidFill>
                  <a:schemeClr val="tx1"/>
                </a:solidFill>
                <a:latin typeface="Calibri" panose="020F0502020204030204" pitchFamily="34" charset="0"/>
                <a:cs typeface="Calibri" panose="020F0502020204030204" pitchFamily="34" charset="0"/>
              </a:rPr>
              <a:t>Yogorganic</a:t>
            </a:r>
            <a:r>
              <a:rPr lang="en-IN" sz="3000" dirty="0">
                <a:solidFill>
                  <a:schemeClr val="tx1"/>
                </a:solidFill>
                <a:latin typeface="Calibri" panose="020F0502020204030204" pitchFamily="34" charset="0"/>
                <a:cs typeface="Calibri" panose="020F0502020204030204" pitchFamily="34" charset="0"/>
              </a:rPr>
              <a:t>: Household farms/ mini farms as their product</a:t>
            </a:r>
          </a:p>
          <a:p>
            <a:pPr marL="514350" indent="-514350">
              <a:buClr>
                <a:schemeClr val="tx1"/>
              </a:buClr>
              <a:buAutoNum type="arabicPeriod"/>
            </a:pPr>
            <a:r>
              <a:rPr lang="en-IN" sz="3000" dirty="0">
                <a:solidFill>
                  <a:schemeClr val="tx1"/>
                </a:solidFill>
                <a:latin typeface="Calibri" panose="020F0502020204030204" pitchFamily="34" charset="0"/>
                <a:cs typeface="Calibri" panose="020F0502020204030204" pitchFamily="34" charset="0"/>
              </a:rPr>
              <a:t>National Competition</a:t>
            </a:r>
          </a:p>
          <a:p>
            <a:pPr marL="971550" lvl="1" indent="-571500">
              <a:buClr>
                <a:schemeClr val="tx1"/>
              </a:buClr>
              <a:buFont typeface="+mj-lt"/>
              <a:buAutoNum type="romanLcPeriod"/>
            </a:pPr>
            <a:r>
              <a:rPr lang="en-IN" sz="3000" dirty="0" err="1">
                <a:solidFill>
                  <a:schemeClr val="tx1"/>
                </a:solidFill>
                <a:latin typeface="Calibri" panose="020F0502020204030204" pitchFamily="34" charset="0"/>
                <a:cs typeface="Calibri" panose="020F0502020204030204" pitchFamily="34" charset="0"/>
              </a:rPr>
              <a:t>Isayorganic</a:t>
            </a:r>
            <a:r>
              <a:rPr lang="en-IN" sz="3000" dirty="0">
                <a:solidFill>
                  <a:schemeClr val="tx1"/>
                </a:solidFill>
                <a:latin typeface="Calibri" panose="020F0502020204030204" pitchFamily="34" charset="0"/>
                <a:cs typeface="Calibri" panose="020F0502020204030204" pitchFamily="34" charset="0"/>
              </a:rPr>
              <a:t>: </a:t>
            </a:r>
          </a:p>
          <a:p>
            <a:pPr marL="1371600" lvl="2" indent="-571500">
              <a:buClr>
                <a:schemeClr val="tx1"/>
              </a:buClr>
              <a:buFont typeface="+mj-lt"/>
              <a:buAutoNum type="alphaLcPeriod"/>
            </a:pPr>
            <a:r>
              <a:rPr lang="en-IN" sz="3000" dirty="0">
                <a:solidFill>
                  <a:schemeClr val="tx1"/>
                </a:solidFill>
                <a:latin typeface="Calibri" panose="020F0502020204030204" pitchFamily="34" charset="0"/>
                <a:cs typeface="Calibri" panose="020F0502020204030204" pitchFamily="34" charset="0"/>
              </a:rPr>
              <a:t>Not a social enterprise</a:t>
            </a:r>
          </a:p>
          <a:p>
            <a:pPr marL="1371600" lvl="2" indent="-571500">
              <a:buClr>
                <a:schemeClr val="tx1"/>
              </a:buClr>
              <a:buFont typeface="+mj-lt"/>
              <a:buAutoNum type="alphaLcPeriod"/>
            </a:pPr>
            <a:r>
              <a:rPr lang="en-IN" sz="3000" dirty="0">
                <a:solidFill>
                  <a:schemeClr val="tx1"/>
                </a:solidFill>
                <a:latin typeface="Calibri" panose="020F0502020204030204" pitchFamily="34" charset="0"/>
                <a:cs typeface="Calibri" panose="020F0502020204030204" pitchFamily="34" charset="0"/>
              </a:rPr>
              <a:t>Not into export or urban farming</a:t>
            </a:r>
          </a:p>
          <a:p>
            <a:pPr marL="1371600" lvl="2" indent="-571500">
              <a:buClr>
                <a:schemeClr val="tx1"/>
              </a:buClr>
              <a:buFont typeface="+mj-lt"/>
              <a:buAutoNum type="alphaLcPeriod"/>
            </a:pPr>
            <a:r>
              <a:rPr lang="en-IN" sz="3000" dirty="0">
                <a:solidFill>
                  <a:schemeClr val="tx1"/>
                </a:solidFill>
                <a:latin typeface="Calibri" panose="020F0502020204030204" pitchFamily="34" charset="0"/>
                <a:cs typeface="Calibri" panose="020F0502020204030204" pitchFamily="34" charset="0"/>
              </a:rPr>
              <a:t>Similarity with our e-marketplace concept</a:t>
            </a:r>
          </a:p>
          <a:p>
            <a:pPr marL="0" indent="0">
              <a:buNone/>
            </a:pPr>
            <a:endParaRPr lang="en-IN" dirty="0"/>
          </a:p>
        </p:txBody>
      </p:sp>
      <p:sp>
        <p:nvSpPr>
          <p:cNvPr id="4" name="Slide Number Placeholder 3">
            <a:extLst>
              <a:ext uri="{FF2B5EF4-FFF2-40B4-BE49-F238E27FC236}">
                <a16:creationId xmlns:a16="http://schemas.microsoft.com/office/drawing/2014/main" id="{63B83A47-864D-4B8C-983A-72AA67D7A0FB}"/>
              </a:ext>
            </a:extLst>
          </p:cNvPr>
          <p:cNvSpPr>
            <a:spLocks noGrp="1"/>
          </p:cNvSpPr>
          <p:nvPr>
            <p:ph type="sldNum" sz="quarter" idx="12"/>
          </p:nvPr>
        </p:nvSpPr>
        <p:spPr/>
        <p:txBody>
          <a:bodyPr/>
          <a:lstStyle/>
          <a:p>
            <a:fld id="{1B4EE33B-3CF0-44B8-A351-ADD73718E88E}" type="slidenum">
              <a:rPr lang="en-IN" smtClean="0"/>
              <a:t>8</a:t>
            </a:fld>
            <a:endParaRPr lang="en-IN"/>
          </a:p>
        </p:txBody>
      </p:sp>
    </p:spTree>
    <p:extLst>
      <p:ext uri="{BB962C8B-B14F-4D97-AF65-F5344CB8AC3E}">
        <p14:creationId xmlns:p14="http://schemas.microsoft.com/office/powerpoint/2010/main" val="251349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B68CD-47CE-46AC-BF4C-DE1D43BC4CE0}"/>
              </a:ext>
            </a:extLst>
          </p:cNvPr>
          <p:cNvSpPr>
            <a:spLocks noGrp="1"/>
          </p:cNvSpPr>
          <p:nvPr>
            <p:ph idx="1"/>
          </p:nvPr>
        </p:nvSpPr>
        <p:spPr>
          <a:xfrm>
            <a:off x="2022540" y="1152907"/>
            <a:ext cx="8915400" cy="3777622"/>
          </a:xfrm>
        </p:spPr>
        <p:txBody>
          <a:bodyPr>
            <a:normAutofit/>
          </a:bodyPr>
          <a:lstStyle/>
          <a:p>
            <a:pPr marL="857250" indent="-857250">
              <a:buClr>
                <a:schemeClr val="tx1"/>
              </a:buClr>
              <a:buFont typeface="+mj-lt"/>
              <a:buAutoNum type="romanLcPeriod" startAt="2"/>
            </a:pPr>
            <a:r>
              <a:rPr lang="en-IN" sz="2800" dirty="0" err="1">
                <a:solidFill>
                  <a:schemeClr val="tx1"/>
                </a:solidFill>
                <a:latin typeface="Calibri" panose="020F0502020204030204" pitchFamily="34" charset="0"/>
                <a:cs typeface="Calibri" panose="020F0502020204030204" pitchFamily="34" charset="0"/>
              </a:rPr>
              <a:t>Suminter</a:t>
            </a:r>
            <a:r>
              <a:rPr lang="en-IN" sz="2800" dirty="0">
                <a:solidFill>
                  <a:schemeClr val="tx1"/>
                </a:solidFill>
                <a:latin typeface="Calibri" panose="020F0502020204030204" pitchFamily="34" charset="0"/>
                <a:cs typeface="Calibri" panose="020F0502020204030204" pitchFamily="34" charset="0"/>
              </a:rPr>
              <a:t> India Organics</a:t>
            </a:r>
          </a:p>
          <a:p>
            <a:pPr marL="1257300" lvl="1" indent="-857250">
              <a:buClr>
                <a:schemeClr val="tx1"/>
              </a:buClr>
              <a:buFont typeface="+mj-lt"/>
              <a:buAutoNum type="alphaLcPeriod"/>
            </a:pPr>
            <a:r>
              <a:rPr lang="en-IN" sz="2800" dirty="0">
                <a:solidFill>
                  <a:schemeClr val="tx1"/>
                </a:solidFill>
                <a:latin typeface="Calibri" panose="020F0502020204030204" pitchFamily="34" charset="0"/>
                <a:cs typeface="Calibri" panose="020F0502020204030204" pitchFamily="34" charset="0"/>
              </a:rPr>
              <a:t>Similar to our organic motto and social causes</a:t>
            </a:r>
          </a:p>
          <a:p>
            <a:pPr marL="1257300" lvl="1" indent="-857250">
              <a:buClr>
                <a:schemeClr val="tx1"/>
              </a:buClr>
              <a:buFont typeface="+mj-lt"/>
              <a:buAutoNum type="alphaLcPeriod"/>
            </a:pPr>
            <a:r>
              <a:rPr lang="en-IN" sz="2800" dirty="0">
                <a:solidFill>
                  <a:schemeClr val="tx1"/>
                </a:solidFill>
                <a:latin typeface="Calibri" panose="020F0502020204030204" pitchFamily="34" charset="0"/>
                <a:cs typeface="Calibri" panose="020F0502020204030204" pitchFamily="34" charset="0"/>
              </a:rPr>
              <a:t>Not into e commerce</a:t>
            </a:r>
          </a:p>
          <a:p>
            <a:pPr marL="1257300" lvl="1" indent="-857250">
              <a:buClr>
                <a:schemeClr val="tx1"/>
              </a:buClr>
              <a:buFont typeface="+mj-lt"/>
              <a:buAutoNum type="alphaLcPeriod"/>
            </a:pPr>
            <a:r>
              <a:rPr lang="en-IN" sz="2800" dirty="0">
                <a:solidFill>
                  <a:schemeClr val="tx1"/>
                </a:solidFill>
                <a:latin typeface="Calibri" panose="020F0502020204030204" pitchFamily="34" charset="0"/>
                <a:cs typeface="Calibri" panose="020F0502020204030204" pitchFamily="34" charset="0"/>
              </a:rPr>
              <a:t>Not in to urban farming</a:t>
            </a:r>
          </a:p>
          <a:p>
            <a:pPr marL="1257300" lvl="1" indent="-857250">
              <a:buClr>
                <a:schemeClr val="tx1"/>
              </a:buClr>
              <a:buFont typeface="+mj-lt"/>
              <a:buAutoNum type="alphaLcPeriod"/>
            </a:pPr>
            <a:endParaRPr lang="en-IN" sz="3400" dirty="0">
              <a:latin typeface="Calibri" panose="020F0502020204030204" pitchFamily="34" charset="0"/>
              <a:cs typeface="Calibri" panose="020F0502020204030204" pitchFamily="34" charset="0"/>
            </a:endParaRPr>
          </a:p>
          <a:p>
            <a:pPr marL="971550" lvl="1" indent="-571500">
              <a:buClr>
                <a:schemeClr val="tx1"/>
              </a:buClr>
              <a:buFont typeface="+mj-lt"/>
              <a:buAutoNum type="alphaLcPeriod"/>
            </a:pPr>
            <a:endParaRPr lang="en-IN" sz="3400" dirty="0">
              <a:latin typeface="Calibri" panose="020F0502020204030204" pitchFamily="34" charset="0"/>
              <a:cs typeface="Calibri" panose="020F0502020204030204" pitchFamily="34" charset="0"/>
            </a:endParaRPr>
          </a:p>
          <a:p>
            <a:pPr marL="0" indent="0">
              <a:buNone/>
            </a:pPr>
            <a:endParaRPr lang="en-IN" dirty="0"/>
          </a:p>
        </p:txBody>
      </p:sp>
      <p:sp>
        <p:nvSpPr>
          <p:cNvPr id="6" name="Slide Number Placeholder 5">
            <a:extLst>
              <a:ext uri="{FF2B5EF4-FFF2-40B4-BE49-F238E27FC236}">
                <a16:creationId xmlns:a16="http://schemas.microsoft.com/office/drawing/2014/main" id="{111B6A4A-DB2D-4699-BCE9-5C83958FAC03}"/>
              </a:ext>
            </a:extLst>
          </p:cNvPr>
          <p:cNvSpPr>
            <a:spLocks noGrp="1"/>
          </p:cNvSpPr>
          <p:nvPr>
            <p:ph type="sldNum" sz="quarter" idx="12"/>
          </p:nvPr>
        </p:nvSpPr>
        <p:spPr/>
        <p:txBody>
          <a:bodyPr/>
          <a:lstStyle/>
          <a:p>
            <a:fld id="{1B4EE33B-3CF0-44B8-A351-ADD73718E88E}" type="slidenum">
              <a:rPr lang="en-IN" smtClean="0"/>
              <a:t>9</a:t>
            </a:fld>
            <a:endParaRPr lang="en-IN"/>
          </a:p>
        </p:txBody>
      </p:sp>
    </p:spTree>
    <p:extLst>
      <p:ext uri="{BB962C8B-B14F-4D97-AF65-F5344CB8AC3E}">
        <p14:creationId xmlns:p14="http://schemas.microsoft.com/office/powerpoint/2010/main" val="3371079400"/>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1974</TotalTime>
  <Words>443</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Bell MT</vt:lpstr>
      <vt:lpstr>Calibri</vt:lpstr>
      <vt:lpstr>Century Gothic</vt:lpstr>
      <vt:lpstr>Wingdings 3</vt:lpstr>
      <vt:lpstr>Wisp</vt:lpstr>
      <vt:lpstr>NAME</vt:lpstr>
      <vt:lpstr>MISSION</vt:lpstr>
      <vt:lpstr>PROBLEM</vt:lpstr>
      <vt:lpstr>SOLUTION</vt:lpstr>
      <vt:lpstr>PowerPoint Presentation</vt:lpstr>
      <vt:lpstr>WHY NOW ? </vt:lpstr>
      <vt:lpstr>MARKET POTENTIAL</vt:lpstr>
      <vt:lpstr>COMPETITORS/ALTERNATIVES  </vt:lpstr>
      <vt:lpstr>PowerPoint Presentation</vt:lpstr>
      <vt:lpstr>BUSINESS MODEL</vt:lpstr>
      <vt:lpstr>PowerPoint Presentation</vt:lpstr>
      <vt:lpstr>TEAM</vt:lpstr>
      <vt:lpstr>FINANCIALS</vt:lpstr>
      <vt:lpstr>VISION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dc:creator>Manoranjan Haloi</dc:creator>
  <cp:lastModifiedBy>Manoranjan Haloi</cp:lastModifiedBy>
  <cp:revision>82</cp:revision>
  <dcterms:created xsi:type="dcterms:W3CDTF">2019-04-03T13:25:23Z</dcterms:created>
  <dcterms:modified xsi:type="dcterms:W3CDTF">2019-04-12T12:18:54Z</dcterms:modified>
</cp:coreProperties>
</file>