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6" r:id="rId3"/>
    <p:sldId id="307" r:id="rId4"/>
    <p:sldId id="308" r:id="rId5"/>
    <p:sldId id="311" r:id="rId6"/>
    <p:sldId id="305" r:id="rId7"/>
    <p:sldId id="312" r:id="rId8"/>
    <p:sldId id="313" r:id="rId9"/>
    <p:sldId id="314" r:id="rId10"/>
    <p:sldId id="310" r:id="rId11"/>
    <p:sldId id="315" r:id="rId12"/>
    <p:sldId id="322" r:id="rId13"/>
    <p:sldId id="316" r:id="rId14"/>
    <p:sldId id="323" r:id="rId15"/>
    <p:sldId id="317" r:id="rId16"/>
    <p:sldId id="318" r:id="rId17"/>
    <p:sldId id="319" r:id="rId18"/>
  </p:sldIdLst>
  <p:sldSz cx="9144000" cy="5143500" type="screen16x9"/>
  <p:notesSz cx="6858000" cy="9144000"/>
  <p:embeddedFontLst>
    <p:embeddedFont>
      <p:font typeface="Montserrat" panose="00000500000000000000" pitchFamily="2" charset="-18"/>
      <p:regular r:id="rId21"/>
      <p:bold r:id="rId22"/>
      <p:italic r:id="rId23"/>
      <p:boldItalic r:id="rId24"/>
    </p:embeddedFont>
    <p:embeddedFont>
      <p:font typeface="Montserrat ExtraBold" panose="00000900000000000000" pitchFamily="2" charset="-18"/>
      <p:bold r:id="rId25"/>
      <p:boldItalic r:id="rId26"/>
    </p:embeddedFont>
    <p:embeddedFont>
      <p:font typeface="Montserrat ExtraLight" panose="00000300000000000000" pitchFamily="2" charset="-18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4B394F-AD06-433C-AAFF-B47E623FCAF1}">
  <a:tblStyle styleId="{AE4B394F-AD06-433C-AAFF-B47E623FCA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C6EBD1D9-D253-D56B-0048-59CA61507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D6F17B8-C95D-6CB4-2032-16A58289E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E72DB-87E6-4083-85BF-125A514F0E6B}" type="datetimeFigureOut">
              <a:rPr lang="cs-CZ" smtClean="0"/>
              <a:t>19.10.2024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4B840BC-441F-BEC5-F847-93250D858C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E3BE33D-A588-E8F1-DC6D-91B9053A54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3D5D4-25ED-44FF-94D1-97C54479E0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893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2376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607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9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Návrh gramatiky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Milan Janoch &amp; Jakub Pavlíček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KIV/FJP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073166-CF8D-C22A-340B-7DF9EC3D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gramatiky – </a:t>
            </a:r>
            <a:br>
              <a:rPr lang="cs-CZ" dirty="0"/>
            </a:br>
            <a:r>
              <a:rPr lang="cs-CZ" dirty="0"/>
              <a:t>terminální symboly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D90246-6537-ABB6-9AFE-C70D6B22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667066"/>
            <a:ext cx="7172100" cy="3039900"/>
          </a:xfrm>
        </p:spPr>
        <p:txBody>
          <a:bodyPr/>
          <a:lstStyle/>
          <a:p>
            <a:r>
              <a:rPr lang="cs-CZ" dirty="0"/>
              <a:t>Písmena</a:t>
            </a:r>
          </a:p>
          <a:p>
            <a:pPr marL="155575" indent="0">
              <a:buNone/>
            </a:pPr>
            <a:r>
              <a:rPr lang="cs-CZ" dirty="0"/>
              <a:t>	</a:t>
            </a:r>
            <a:br>
              <a:rPr lang="cs-CZ" dirty="0"/>
            </a:br>
            <a:r>
              <a:rPr lang="cs-CZ" dirty="0"/>
              <a:t>        "a" | "b" | "c" | "d" | "e" | "f" | "g" | "h" | "i" | "j" | "k" | "l" | "m" | "n" | "o" | "p" | "q" | "r" | "s" | "t" | "u" |</a:t>
            </a:r>
          </a:p>
          <a:p>
            <a:pPr marL="155575" indent="0">
              <a:buNone/>
            </a:pPr>
            <a:r>
              <a:rPr lang="cs-CZ" dirty="0"/>
              <a:t>        "v" | "w" | "x" | "y" | "z" |</a:t>
            </a:r>
          </a:p>
          <a:p>
            <a:pPr marL="155575" indent="0">
              <a:buNone/>
            </a:pPr>
            <a:r>
              <a:rPr lang="cs-CZ" dirty="0"/>
              <a:t>        "A" | "B" | "C" | "D" | "E" | "F" | "G" | "H" | "I" | "J" | "K" | "L" | "M" | "N" | "O" | "P" | "Q" | "R" | "S" | </a:t>
            </a:r>
          </a:p>
          <a:p>
            <a:pPr marL="155575" indent="0">
              <a:buNone/>
            </a:pPr>
            <a:r>
              <a:rPr lang="cs-CZ" dirty="0"/>
              <a:t>        "T" | "U" | "V" | "W" | "X" | "Y" | "Z"</a:t>
            </a:r>
          </a:p>
          <a:p>
            <a:pPr marL="155575" indent="0">
              <a:buNone/>
            </a:pPr>
            <a:endParaRPr lang="cs-CZ" dirty="0"/>
          </a:p>
          <a:p>
            <a:r>
              <a:rPr lang="cs-CZ" dirty="0"/>
              <a:t>Čísla</a:t>
            </a:r>
          </a:p>
          <a:p>
            <a:pPr marL="155575" indent="0">
              <a:buNone/>
            </a:pPr>
            <a:endParaRPr lang="cs-CZ" dirty="0"/>
          </a:p>
          <a:p>
            <a:pPr marL="155575" indent="0">
              <a:buNone/>
            </a:pPr>
            <a:r>
              <a:rPr lang="cs-CZ" dirty="0"/>
              <a:t>        "0" | "1" | "2" | "3" | "4" | "5" | "6" | "7" | "8" | "9"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1C61F12-A3F0-E826-65B8-E3D20D1FB6C7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71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073166-CF8D-C22A-340B-7DF9EC3D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0" y="445024"/>
            <a:ext cx="5735700" cy="1222041"/>
          </a:xfrm>
        </p:spPr>
        <p:txBody>
          <a:bodyPr/>
          <a:lstStyle/>
          <a:p>
            <a:r>
              <a:rPr lang="cs-CZ" dirty="0"/>
              <a:t>Návrh gramatiky – </a:t>
            </a:r>
            <a:br>
              <a:rPr lang="cs-CZ" dirty="0"/>
            </a:br>
            <a:r>
              <a:rPr lang="cs-CZ" dirty="0"/>
              <a:t>neterminální symboly + </a:t>
            </a:r>
            <a:br>
              <a:rPr lang="cs-CZ" dirty="0"/>
            </a:br>
            <a:r>
              <a:rPr lang="cs-CZ" dirty="0"/>
              <a:t>počáteční stav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D90246-6537-ABB6-9AFE-C70D6B22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742694"/>
            <a:ext cx="7172100" cy="3039900"/>
          </a:xfrm>
        </p:spPr>
        <p:txBody>
          <a:bodyPr/>
          <a:lstStyle/>
          <a:p>
            <a:r>
              <a:rPr lang="cs-CZ" dirty="0"/>
              <a:t>Neterminální symboly</a:t>
            </a:r>
          </a:p>
          <a:p>
            <a:pPr lvl="1"/>
            <a:r>
              <a:rPr lang="cs-CZ" dirty="0"/>
              <a:t>Celkový počet: 49</a:t>
            </a:r>
          </a:p>
          <a:p>
            <a:pPr marL="155575" indent="0">
              <a:buNone/>
            </a:pPr>
            <a:r>
              <a:rPr lang="cs-CZ" dirty="0"/>
              <a:t>	</a:t>
            </a:r>
          </a:p>
          <a:p>
            <a:r>
              <a:rPr lang="cs-CZ" dirty="0"/>
              <a:t>Počáteční stav</a:t>
            </a:r>
          </a:p>
          <a:p>
            <a:pPr lvl="1"/>
            <a:r>
              <a:rPr lang="cs-CZ" dirty="0"/>
              <a:t>&lt;program&gt;</a:t>
            </a:r>
          </a:p>
          <a:p>
            <a:pPr marL="155575" indent="0">
              <a:buNone/>
            </a:pP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86CDDC0-E094-F254-40A0-8AF6366DD640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2955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A67A4-EE2A-C2A4-A600-BD2BF35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66042-AC81-558C-B0E9-57E3625D7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BADB3DF4-7A5F-95E7-0E91-595D9243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9" y="0"/>
            <a:ext cx="76443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6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725BF-EDA0-8742-B5EA-6908D64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Vybraná pravidla + </a:t>
            </a:r>
            <a:br>
              <a:rPr lang="cs-CZ" dirty="0"/>
            </a:br>
            <a:r>
              <a:rPr lang="cs-CZ" dirty="0"/>
              <a:t>konstrukce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9ED7EC-AADB-BC27-F89C-D211AB1E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596660"/>
            <a:ext cx="7172100" cy="3039900"/>
          </a:xfrm>
        </p:spPr>
        <p:txBody>
          <a:bodyPr/>
          <a:lstStyle/>
          <a:p>
            <a:r>
              <a:rPr lang="cs-CZ" dirty="0"/>
              <a:t>Každá case větev musí končit </a:t>
            </a:r>
            <a:r>
              <a:rPr lang="cs-CZ" dirty="0" err="1"/>
              <a:t>breakem</a:t>
            </a:r>
            <a:endParaRPr lang="cs-CZ" dirty="0"/>
          </a:p>
          <a:p>
            <a:endParaRPr lang="cs-CZ" dirty="0"/>
          </a:p>
          <a:p>
            <a:pPr marL="155575" indent="0">
              <a:buNone/>
            </a:pPr>
            <a:r>
              <a:rPr lang="cs-CZ" dirty="0"/>
              <a:t>	</a:t>
            </a:r>
            <a:r>
              <a:rPr lang="en-US" dirty="0"/>
              <a:t>switch (x) {</a:t>
            </a:r>
          </a:p>
          <a:p>
            <a:pPr marL="155575" indent="0">
              <a:buNone/>
            </a:pPr>
            <a:r>
              <a:rPr lang="en-US" dirty="0"/>
              <a:t>   </a:t>
            </a:r>
            <a:r>
              <a:rPr lang="cs-CZ" dirty="0"/>
              <a:t>	</a:t>
            </a:r>
            <a:r>
              <a:rPr lang="en-US" dirty="0"/>
              <a:t> </a:t>
            </a:r>
            <a:r>
              <a:rPr lang="cs-CZ" dirty="0"/>
              <a:t>    </a:t>
            </a:r>
            <a:r>
              <a:rPr lang="en-US" dirty="0"/>
              <a:t>case 5:</a:t>
            </a:r>
          </a:p>
          <a:p>
            <a:pPr marL="155575" indent="0">
              <a:buNone/>
            </a:pPr>
            <a:r>
              <a:rPr lang="en-US" dirty="0"/>
              <a:t> </a:t>
            </a:r>
            <a:r>
              <a:rPr lang="cs-CZ" dirty="0"/>
              <a:t>	</a:t>
            </a:r>
            <a:r>
              <a:rPr lang="en-US" dirty="0"/>
              <a:t>  </a:t>
            </a:r>
            <a:r>
              <a:rPr lang="cs-CZ" dirty="0"/>
              <a:t>        </a:t>
            </a:r>
            <a:r>
              <a:rPr lang="en-US" dirty="0"/>
              <a:t>...</a:t>
            </a:r>
            <a:r>
              <a:rPr lang="cs-CZ" dirty="0"/>
              <a:t>..</a:t>
            </a:r>
            <a:endParaRPr lang="en-US" dirty="0"/>
          </a:p>
          <a:p>
            <a:pPr marL="155575" indent="0">
              <a:buNone/>
            </a:pPr>
            <a:r>
              <a:rPr lang="en-US" dirty="0"/>
              <a:t>       </a:t>
            </a:r>
            <a:r>
              <a:rPr lang="cs-CZ" dirty="0"/>
              <a:t>	</a:t>
            </a:r>
            <a:r>
              <a:rPr lang="en-US" dirty="0"/>
              <a:t> </a:t>
            </a:r>
            <a:r>
              <a:rPr lang="cs-CZ" dirty="0"/>
              <a:t>         </a:t>
            </a:r>
            <a:r>
              <a:rPr lang="en-US" dirty="0"/>
              <a:t>break;</a:t>
            </a:r>
          </a:p>
          <a:p>
            <a:pPr marL="155575" indent="0">
              <a:buNone/>
            </a:pPr>
            <a:r>
              <a:rPr lang="cs-CZ" dirty="0"/>
              <a:t>	</a:t>
            </a:r>
            <a:r>
              <a:rPr lang="en-US" dirty="0"/>
              <a:t>}</a:t>
            </a:r>
            <a:endParaRPr lang="cs-CZ" dirty="0"/>
          </a:p>
          <a:p>
            <a:pPr marL="155575" indent="0">
              <a:buNone/>
            </a:pPr>
            <a:endParaRPr lang="cs-CZ" dirty="0"/>
          </a:p>
          <a:p>
            <a:r>
              <a:rPr lang="cs-CZ" dirty="0" err="1"/>
              <a:t>Inkerement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cyklu končí středníkem</a:t>
            </a:r>
          </a:p>
          <a:p>
            <a:pPr marL="155575" indent="0">
              <a:buNone/>
            </a:pPr>
            <a:endParaRPr lang="cs-CZ" dirty="0"/>
          </a:p>
          <a:p>
            <a:pPr marL="155575" indent="0">
              <a:buNone/>
            </a:pPr>
            <a:r>
              <a:rPr lang="cs-CZ" dirty="0"/>
              <a:t>	</a:t>
            </a:r>
            <a:r>
              <a:rPr lang="cs-CZ" dirty="0" err="1"/>
              <a:t>for</a:t>
            </a:r>
            <a:r>
              <a:rPr lang="cs-CZ" dirty="0"/>
              <a:t> (</a:t>
            </a:r>
            <a:r>
              <a:rPr lang="cs-CZ" dirty="0" err="1"/>
              <a:t>int</a:t>
            </a:r>
            <a:r>
              <a:rPr lang="cs-CZ" dirty="0"/>
              <a:t> x = 5; x &lt; 5; x = x+1;)</a:t>
            </a:r>
          </a:p>
          <a:p>
            <a:endParaRPr lang="cs-CZ" dirty="0"/>
          </a:p>
          <a:p>
            <a:r>
              <a:rPr lang="cs-CZ" dirty="0"/>
              <a:t>Reálné číslo musí vždy obsahovat alespoň jednou desetinnou cifru</a:t>
            </a:r>
          </a:p>
          <a:p>
            <a:pPr marL="612775" lvl="1" indent="0">
              <a:buNone/>
            </a:pPr>
            <a:r>
              <a:rPr lang="cs-CZ" dirty="0"/>
              <a:t>	</a:t>
            </a:r>
            <a:r>
              <a:rPr lang="cs-CZ" dirty="0" err="1"/>
              <a:t>float</a:t>
            </a:r>
            <a:r>
              <a:rPr lang="cs-CZ" dirty="0"/>
              <a:t> </a:t>
            </a:r>
            <a:r>
              <a:rPr lang="cs-CZ" dirty="0" err="1"/>
              <a:t>realNumber</a:t>
            </a:r>
            <a:r>
              <a:rPr lang="cs-CZ" dirty="0"/>
              <a:t> = 2.0;</a:t>
            </a:r>
          </a:p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4ECF96B-71A7-7DBB-3567-7454C06A41AC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99D820E-4383-E870-8A71-ADBBBD32FFCF}"/>
              </a:ext>
            </a:extLst>
          </p:cNvPr>
          <p:cNvSpPr txBox="1"/>
          <p:nvPr/>
        </p:nvSpPr>
        <p:spPr>
          <a:xfrm>
            <a:off x="4771381" y="1910253"/>
            <a:ext cx="3434119" cy="646331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&lt;case-clause&gt; ::= "case" &lt;constant-value&gt; ":" &lt;statements&gt; "break;"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&lt;optional-default&gt; ::= "default:" &lt;statements&gt; "break;" | ε</a:t>
            </a:r>
            <a:endParaRPr lang="cs-CZ" sz="900" dirty="0">
              <a:solidFill>
                <a:schemeClr val="bg1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A4B7C91-D0E7-58EF-E708-9B6D6F39D03D}"/>
              </a:ext>
            </a:extLst>
          </p:cNvPr>
          <p:cNvSpPr txBox="1"/>
          <p:nvPr/>
        </p:nvSpPr>
        <p:spPr>
          <a:xfrm>
            <a:off x="4857704" y="3009411"/>
            <a:ext cx="3434119" cy="646331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&lt;for-statement&gt; ::= "for" "(" &lt;var-definition&gt; &lt;logical-expression&gt; ";" &lt;assignment&gt; ")" "{" &lt;statements&gt; "}„</a:t>
            </a:r>
            <a:endParaRPr lang="cs-CZ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&lt;assignment&gt; ::= &lt;identifier-list&gt; "=" &lt;expression&gt; ";"</a:t>
            </a:r>
            <a:endParaRPr lang="cs-CZ" sz="900" dirty="0">
              <a:solidFill>
                <a:schemeClr val="bg1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F4FCB97-660F-2D27-516A-9FBBEEEA23C8}"/>
              </a:ext>
            </a:extLst>
          </p:cNvPr>
          <p:cNvSpPr txBox="1"/>
          <p:nvPr/>
        </p:nvSpPr>
        <p:spPr>
          <a:xfrm>
            <a:off x="4999671" y="4041627"/>
            <a:ext cx="2358060" cy="923330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900" dirty="0">
                <a:solidFill>
                  <a:schemeClr val="bg1"/>
                </a:solidFill>
              </a:rPr>
              <a:t>&lt;float&gt; ::= &lt;integer&gt; "." &lt;integer&gt;</a:t>
            </a:r>
            <a:endParaRPr lang="cs-CZ" sz="900" dirty="0">
              <a:solidFill>
                <a:schemeClr val="bg1"/>
              </a:solidFill>
            </a:endParaRPr>
          </a:p>
          <a:p>
            <a:endParaRPr lang="cs-CZ" sz="900" dirty="0">
              <a:solidFill>
                <a:schemeClr val="bg1"/>
              </a:solidFill>
            </a:endParaRPr>
          </a:p>
          <a:p>
            <a:r>
              <a:rPr lang="sv-SE" sz="900" dirty="0">
                <a:solidFill>
                  <a:schemeClr val="bg1"/>
                </a:solidFill>
              </a:rPr>
              <a:t>&lt;integer&gt; ::= &lt;digit&gt; &lt;integer-tail&gt;</a:t>
            </a:r>
          </a:p>
          <a:p>
            <a:endParaRPr lang="sv-SE" sz="900" dirty="0">
              <a:solidFill>
                <a:schemeClr val="bg1"/>
              </a:solidFill>
            </a:endParaRPr>
          </a:p>
          <a:p>
            <a:r>
              <a:rPr lang="sv-SE" sz="900" dirty="0">
                <a:solidFill>
                  <a:schemeClr val="bg1"/>
                </a:solidFill>
              </a:rPr>
              <a:t>&lt;integer-tail&gt; ::= &lt;digit&gt; &lt;integer-tail&gt; | ε</a:t>
            </a:r>
          </a:p>
          <a:p>
            <a:endParaRPr lang="sv-S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9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725BF-EDA0-8742-B5EA-6908D64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Vybraná pravidla + </a:t>
            </a:r>
            <a:br>
              <a:rPr lang="cs-CZ" dirty="0"/>
            </a:br>
            <a:r>
              <a:rPr lang="cs-CZ" dirty="0"/>
              <a:t>konstrukce - pokračování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9ED7EC-AADB-BC27-F89C-D211AB1E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596660"/>
            <a:ext cx="7172100" cy="3039900"/>
          </a:xfrm>
        </p:spPr>
        <p:txBody>
          <a:bodyPr/>
          <a:lstStyle/>
          <a:p>
            <a:r>
              <a:rPr lang="cs-CZ" dirty="0"/>
              <a:t>Identifikátor musí začínat písmenem</a:t>
            </a:r>
          </a:p>
          <a:p>
            <a:endParaRPr lang="cs-CZ" dirty="0"/>
          </a:p>
          <a:p>
            <a:pPr marL="155575" indent="0">
              <a:buNone/>
            </a:pPr>
            <a:r>
              <a:rPr lang="cs-CZ" dirty="0"/>
              <a:t>	</a:t>
            </a:r>
            <a:r>
              <a:rPr lang="cs-CZ" dirty="0" err="1"/>
              <a:t>int</a:t>
            </a:r>
            <a:r>
              <a:rPr lang="cs-CZ" dirty="0"/>
              <a:t> a123 = 321;</a:t>
            </a:r>
          </a:p>
          <a:p>
            <a:pPr marL="155575" indent="0">
              <a:buNone/>
            </a:pPr>
            <a:endParaRPr lang="cs-CZ" dirty="0"/>
          </a:p>
          <a:p>
            <a:r>
              <a:rPr lang="cs-CZ" dirty="0" err="1"/>
              <a:t>String</a:t>
            </a:r>
            <a:r>
              <a:rPr lang="cs-CZ" dirty="0"/>
              <a:t> musí být uzavřen v dvojitých uvozovkách, nikoliv šablonovými (`</a:t>
            </a:r>
            <a:r>
              <a:rPr lang="cs-CZ" dirty="0" err="1"/>
              <a:t>Template</a:t>
            </a:r>
            <a:r>
              <a:rPr lang="cs-CZ" dirty="0"/>
              <a:t> lit`)</a:t>
            </a:r>
          </a:p>
          <a:p>
            <a:pPr marL="155575" indent="0">
              <a:buNone/>
            </a:pPr>
            <a:endParaRPr lang="cs-CZ" dirty="0"/>
          </a:p>
          <a:p>
            <a:pPr marL="155575" indent="0">
              <a:buNone/>
            </a:pPr>
            <a:r>
              <a:rPr lang="cs-CZ" dirty="0"/>
              <a:t>	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= </a:t>
            </a:r>
            <a:r>
              <a:rPr lang="en-US" dirty="0"/>
              <a:t>"</a:t>
            </a:r>
            <a:r>
              <a:rPr lang="cs-CZ" dirty="0"/>
              <a:t>John </a:t>
            </a:r>
            <a:r>
              <a:rPr lang="cs-CZ" dirty="0" err="1"/>
              <a:t>Pork</a:t>
            </a:r>
            <a:r>
              <a:rPr lang="en-US" dirty="0"/>
              <a:t>"</a:t>
            </a:r>
            <a:r>
              <a:rPr lang="cs-CZ" dirty="0"/>
              <a:t>;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Prioritizace vyhodnocování je dána gramatikou (negace před OR, / před +, apod.)</a:t>
            </a:r>
          </a:p>
          <a:p>
            <a:pPr marL="612775" lvl="1" indent="0">
              <a:buNone/>
            </a:pPr>
            <a:r>
              <a:rPr lang="cs-CZ" dirty="0"/>
              <a:t>	</a:t>
            </a:r>
            <a:r>
              <a:rPr lang="cs-CZ" dirty="0" err="1"/>
              <a:t>boolean</a:t>
            </a:r>
            <a:r>
              <a:rPr lang="cs-CZ" dirty="0"/>
              <a:t> o = !a &amp;&amp; b || (c);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246EA57-66B1-26CE-51EA-35359DB9011F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32A5587-A5DB-B870-7378-51E4BFC42AFA}"/>
              </a:ext>
            </a:extLst>
          </p:cNvPr>
          <p:cNvSpPr txBox="1"/>
          <p:nvPr/>
        </p:nvSpPr>
        <p:spPr>
          <a:xfrm>
            <a:off x="4416055" y="1681722"/>
            <a:ext cx="3789445" cy="646331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&lt;identifier&gt; ::= &lt;letter&gt; &lt;identifier-tail&gt;</a:t>
            </a:r>
          </a:p>
          <a:p>
            <a:endParaRPr lang="fr-FR" sz="900" dirty="0">
              <a:solidFill>
                <a:schemeClr val="bg1"/>
              </a:solidFill>
            </a:endParaRPr>
          </a:p>
          <a:p>
            <a:r>
              <a:rPr lang="fr-FR" sz="900" dirty="0">
                <a:solidFill>
                  <a:schemeClr val="bg1"/>
                </a:solidFill>
              </a:rPr>
              <a:t>&lt;identifier-tail&gt; ::= &lt;letter&gt; &lt;identifier-tail&gt; | &lt;digit&gt; &lt;identifier-tail&gt; | ε</a:t>
            </a:r>
            <a:endParaRPr lang="sv-SE" sz="900" dirty="0">
              <a:solidFill>
                <a:schemeClr val="bg1"/>
              </a:solidFill>
            </a:endParaRPr>
          </a:p>
          <a:p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D6E4982-190E-2715-385D-170615A0529F}"/>
              </a:ext>
            </a:extLst>
          </p:cNvPr>
          <p:cNvSpPr txBox="1"/>
          <p:nvPr/>
        </p:nvSpPr>
        <p:spPr>
          <a:xfrm>
            <a:off x="4862623" y="2626183"/>
            <a:ext cx="4026196" cy="507831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&lt;string&gt; ::= "\"" &lt;string-content&gt; "\""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&lt;string-content&gt; ::= &lt;letter&gt; &lt;string-content&gt; | &lt;digit&gt; &lt;string-content&gt; | ε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50DACD5-7E99-D29F-A90E-3BACB21C0E0C}"/>
              </a:ext>
            </a:extLst>
          </p:cNvPr>
          <p:cNvSpPr txBox="1"/>
          <p:nvPr/>
        </p:nvSpPr>
        <p:spPr>
          <a:xfrm>
            <a:off x="4196318" y="3608380"/>
            <a:ext cx="4522380" cy="784830"/>
          </a:xfrm>
          <a:prstGeom prst="rect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&lt;logical-expression&gt; ::= &lt;logical-term&gt; | &lt;logical-expression&gt; "||" &lt;logical-term&gt;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&lt;logical-term&gt; ::= &lt;logical-factor&gt; | &lt;logical-term&gt; "&amp;&amp;" &lt;logical-factor&gt;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&lt;logical-factor&gt; ::= &lt;comparison-expression&gt; | "!" &lt;logical-factor&gt; | &lt;</a:t>
            </a:r>
            <a:r>
              <a:rPr lang="en-US" sz="900" dirty="0" err="1">
                <a:solidFill>
                  <a:schemeClr val="bg1"/>
                </a:solidFill>
              </a:rPr>
              <a:t>boolean</a:t>
            </a:r>
            <a:r>
              <a:rPr lang="en-US" sz="900" dirty="0">
                <a:solidFill>
                  <a:schemeClr val="bg1"/>
                </a:solidFill>
              </a:rPr>
              <a:t>-value&gt;</a:t>
            </a:r>
            <a:endParaRPr lang="sv-S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E7FB2D-9A34-F0CE-38ED-C8E7D4DFB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34772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E7FB2D-9A34-F0CE-38ED-C8E7D4DFB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500" y="1931928"/>
            <a:ext cx="6597000" cy="1546972"/>
          </a:xfrm>
        </p:spPr>
        <p:txBody>
          <a:bodyPr/>
          <a:lstStyle/>
          <a:p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166756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C7E350-15A3-AD35-915D-7DBA70CB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GitHub </a:t>
            </a:r>
            <a:r>
              <a:rPr lang="cs-CZ" dirty="0" err="1"/>
              <a:t>repozitář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74725DF-4409-E689-B467-6CAFDA6C3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https://github.com/M1LNES/FJP-semester-work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15E4E45-D4CD-D75B-CBDC-B65FA0026654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8598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CE072C-B190-AD57-021B-3A9E60CC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Plánované konstrukce – </a:t>
            </a:r>
            <a:br>
              <a:rPr lang="cs-CZ" dirty="0"/>
            </a:br>
            <a:r>
              <a:rPr lang="cs-CZ" dirty="0"/>
              <a:t>povinné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CB074E-A1DF-1E27-B4E6-6DC0F095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658575"/>
            <a:ext cx="7172100" cy="30399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definice celočíselných proměnných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definice celočíselných konstant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přiřazení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základní aritmetiku a logiku (+, -, *, /, AND, OR, negace a závorky, operátory pro porovnání čísel)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cyklus (libovolný – </a:t>
            </a:r>
            <a:r>
              <a:rPr lang="cs-CZ" sz="1400" dirty="0" err="1"/>
              <a:t>while</a:t>
            </a:r>
            <a:r>
              <a:rPr lang="cs-CZ" sz="1400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jednoduchou podmínku (</a:t>
            </a:r>
            <a:r>
              <a:rPr lang="cs-CZ" sz="1400" dirty="0" err="1"/>
              <a:t>if</a:t>
            </a:r>
            <a:r>
              <a:rPr lang="cs-CZ" sz="1400" dirty="0"/>
              <a:t> bez </a:t>
            </a:r>
            <a:r>
              <a:rPr lang="cs-CZ" sz="1400" dirty="0" err="1"/>
              <a:t>else</a:t>
            </a:r>
            <a:r>
              <a:rPr lang="cs-CZ" sz="1400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definice podprogramu (procedura, funkce, metoda) a jeho volání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A55C082-BAF3-6266-AA45-74392C4ACFB2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04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CE072C-B190-AD57-021B-3A9E60CC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Plánované konstrukce – </a:t>
            </a:r>
            <a:br>
              <a:rPr lang="cs-CZ" dirty="0"/>
            </a:br>
            <a:r>
              <a:rPr lang="cs-CZ" dirty="0"/>
              <a:t>rozšiřující – 1 bod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CB074E-A1DF-1E27-B4E6-6DC0F095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658575"/>
            <a:ext cx="7172100" cy="30399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každý další typ cyklu (</a:t>
            </a:r>
            <a:r>
              <a:rPr lang="cs-CZ" sz="1400" dirty="0" err="1"/>
              <a:t>for</a:t>
            </a:r>
            <a:r>
              <a:rPr lang="cs-CZ" sz="1400" dirty="0"/>
              <a:t>, do </a:t>
            </a:r>
            <a:r>
              <a:rPr lang="cs-CZ" sz="1400" dirty="0" err="1"/>
              <a:t>while</a:t>
            </a:r>
            <a:r>
              <a:rPr lang="cs-CZ" sz="1400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 err="1"/>
              <a:t>else</a:t>
            </a:r>
            <a:r>
              <a:rPr lang="cs-CZ" sz="1400" dirty="0"/>
              <a:t> větev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datový typ </a:t>
            </a:r>
            <a:r>
              <a:rPr lang="cs-CZ" sz="1400" dirty="0" err="1"/>
              <a:t>boolean</a:t>
            </a:r>
            <a:r>
              <a:rPr lang="cs-CZ" sz="1400" dirty="0"/>
              <a:t> a logické operace s ním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datový typ </a:t>
            </a:r>
            <a:r>
              <a:rPr lang="cs-CZ" sz="1400" dirty="0" err="1"/>
              <a:t>real</a:t>
            </a:r>
            <a:r>
              <a:rPr lang="cs-CZ" sz="1400" dirty="0"/>
              <a:t> (s celočíselnými instrukcemi)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datový typ </a:t>
            </a:r>
            <a:r>
              <a:rPr lang="cs-CZ" sz="1400" dirty="0" err="1"/>
              <a:t>string</a:t>
            </a:r>
            <a:r>
              <a:rPr lang="cs-CZ" sz="1400" dirty="0"/>
              <a:t> (s operátory pro spojování řetězců)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rozvětvená podmínka (switch, case)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násobné přiřazení (a = b = c = d = 3;)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paralelní přiřazení ({a, b, c, d} = {1, 2, 3, 4};)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8CCCA8C-3EF2-816F-DBF7-EC96D3B41A0F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929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CE072C-B190-AD57-021B-3A9E60CC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Plánované konstrukce – </a:t>
            </a:r>
            <a:br>
              <a:rPr lang="cs-CZ" dirty="0"/>
            </a:br>
            <a:r>
              <a:rPr lang="cs-CZ" dirty="0"/>
              <a:t>rozšiřující – 2 body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CB074E-A1DF-1E27-B4E6-6DC0F095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658575"/>
            <a:ext cx="7172100" cy="30399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operátor pro porovnání řetězců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návratová hodnota podprogramu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400" dirty="0"/>
              <a:t>parametry předávané hodnotou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C6D09B3-59F0-E545-3722-92DC3BA58AC0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534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64C83C-C5B9-F885-0D46-0C0CE44D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Ukázkový zdrojový kód – deklarace + přiřazení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2288E8-8C70-8AD5-E0F9-E92C58F92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const int l = 5;</a:t>
            </a:r>
            <a:r>
              <a:rPr lang="cs-CZ" dirty="0"/>
              <a:t>  		// konstanta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long x = 6;</a:t>
            </a:r>
            <a:r>
              <a:rPr lang="cs-CZ" dirty="0"/>
              <a:t>		// dat. typ long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boolean</a:t>
            </a:r>
            <a:r>
              <a:rPr lang="en-US" dirty="0"/>
              <a:t> m = true;</a:t>
            </a:r>
            <a:r>
              <a:rPr lang="cs-CZ" dirty="0"/>
              <a:t>		// dat. typ </a:t>
            </a:r>
            <a:r>
              <a:rPr lang="cs-CZ" dirty="0" err="1"/>
              <a:t>boolean</a:t>
            </a:r>
            <a:endParaRPr lang="cs-CZ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float p = 2.2;</a:t>
            </a:r>
            <a:r>
              <a:rPr lang="cs-CZ" dirty="0"/>
              <a:t>		// dat. typ </a:t>
            </a:r>
            <a:r>
              <a:rPr lang="cs-CZ" dirty="0" err="1"/>
              <a:t>real</a:t>
            </a:r>
            <a:endParaRPr lang="cs-CZ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string s = "</a:t>
            </a:r>
            <a:r>
              <a:rPr lang="cs-CZ" dirty="0" err="1"/>
              <a:t>skibidi</a:t>
            </a:r>
            <a:r>
              <a:rPr lang="en-US" dirty="0"/>
              <a:t>";</a:t>
            </a:r>
            <a:r>
              <a:rPr lang="cs-CZ" dirty="0"/>
              <a:t>		// dat. typ </a:t>
            </a:r>
            <a:r>
              <a:rPr lang="cs-CZ" dirty="0" err="1"/>
              <a:t>string</a:t>
            </a:r>
            <a:endParaRPr lang="cs-CZ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string k = "</a:t>
            </a:r>
            <a:r>
              <a:rPr lang="cs-CZ" dirty="0" err="1"/>
              <a:t>sig</a:t>
            </a:r>
            <a:r>
              <a:rPr lang="en-US" dirty="0"/>
              <a:t>" + "</a:t>
            </a:r>
            <a:r>
              <a:rPr lang="cs-CZ" dirty="0" err="1"/>
              <a:t>ma</a:t>
            </a:r>
            <a:r>
              <a:rPr lang="en-US" dirty="0"/>
              <a:t>";</a:t>
            </a:r>
            <a:r>
              <a:rPr lang="cs-CZ" dirty="0"/>
              <a:t>	// spojování řetězců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6A2CD288-4B92-B2A2-44F5-ECF22570CFF0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8871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64C83C-C5B9-F885-0D46-0C0CE44D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Ukázkový zdrojový kód – cykly + logické operace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2288E8-8C70-8AD5-E0F9-E92C58F92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for (int x = 5; x &lt; 5; x</a:t>
            </a:r>
            <a:r>
              <a:rPr lang="cs-CZ" dirty="0"/>
              <a:t> = x+1</a:t>
            </a:r>
            <a:r>
              <a:rPr lang="en-US" dirty="0"/>
              <a:t>;) {</a:t>
            </a:r>
            <a:r>
              <a:rPr lang="cs-CZ" dirty="0"/>
              <a:t> </a:t>
            </a:r>
          </a:p>
          <a:p>
            <a:pPr marL="139700" indent="0">
              <a:buNone/>
            </a:pPr>
            <a:r>
              <a:rPr lang="cs-CZ" dirty="0"/>
              <a:t>   // příkazy</a:t>
            </a:r>
          </a:p>
          <a:p>
            <a:pPr marL="139700" indent="0">
              <a:buNone/>
            </a:pPr>
            <a:r>
              <a:rPr lang="en-US" dirty="0"/>
              <a:t>}</a:t>
            </a:r>
            <a:endParaRPr lang="cs-CZ" dirty="0"/>
          </a:p>
          <a:p>
            <a:pPr marL="139700" indent="0">
              <a:buNone/>
            </a:pPr>
            <a:endParaRPr lang="cs-CZ" dirty="0"/>
          </a:p>
          <a:p>
            <a:pPr marL="139700" indent="0">
              <a:buNone/>
            </a:pPr>
            <a:r>
              <a:rPr lang="en-US" dirty="0"/>
              <a:t>while (x &gt; 5 &amp;&amp; x &lt; 10) {</a:t>
            </a:r>
            <a:endParaRPr lang="cs-CZ" dirty="0"/>
          </a:p>
          <a:p>
            <a:pPr marL="139700" indent="0">
              <a:buNone/>
            </a:pPr>
            <a:r>
              <a:rPr lang="cs-CZ" dirty="0"/>
              <a:t>   // příkazy</a:t>
            </a:r>
          </a:p>
          <a:p>
            <a:pPr marL="139700" indent="0">
              <a:buNone/>
            </a:pPr>
            <a:r>
              <a:rPr lang="en-US" dirty="0"/>
              <a:t>}</a:t>
            </a:r>
            <a:endParaRPr lang="cs-CZ" dirty="0"/>
          </a:p>
          <a:p>
            <a:pPr marL="139700" indent="0">
              <a:buNone/>
            </a:pPr>
            <a:endParaRPr lang="cs-CZ" dirty="0"/>
          </a:p>
          <a:p>
            <a:pPr marL="139700" indent="0">
              <a:buNone/>
            </a:pPr>
            <a:r>
              <a:rPr lang="cs-CZ" dirty="0"/>
              <a:t>do {</a:t>
            </a:r>
          </a:p>
          <a:p>
            <a:pPr marL="139700" indent="0">
              <a:buNone/>
            </a:pPr>
            <a:r>
              <a:rPr lang="cs-CZ" dirty="0"/>
              <a:t>   // příkazy</a:t>
            </a:r>
          </a:p>
          <a:p>
            <a:pPr marL="139700" indent="0">
              <a:buNone/>
            </a:pPr>
            <a:r>
              <a:rPr lang="cs-CZ" dirty="0"/>
              <a:t>} </a:t>
            </a:r>
            <a:r>
              <a:rPr lang="cs-CZ" dirty="0" err="1"/>
              <a:t>while</a:t>
            </a:r>
            <a:r>
              <a:rPr lang="cs-CZ" dirty="0"/>
              <a:t> (x &lt; 5 || !a);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1F3D664-7E56-8347-410D-1F8EA93CE4D8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6088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64C83C-C5B9-F885-0D46-0C0CE44D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Ukázkový zdrojový kód – rozvětvená podmínka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2288E8-8C70-8AD5-E0F9-E92C58F9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659275"/>
            <a:ext cx="1818450" cy="27609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switch (x) {</a:t>
            </a:r>
          </a:p>
          <a:p>
            <a:pPr marL="139700" indent="0">
              <a:buNone/>
            </a:pPr>
            <a:r>
              <a:rPr lang="cs-CZ" dirty="0"/>
              <a:t>    </a:t>
            </a:r>
            <a:r>
              <a:rPr lang="en-US" dirty="0"/>
              <a:t>case 5: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cs-CZ" dirty="0"/>
              <a:t>// příkazy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  break;</a:t>
            </a:r>
            <a:endParaRPr lang="cs-CZ" dirty="0"/>
          </a:p>
          <a:p>
            <a:pPr marL="139700" indent="0">
              <a:buNone/>
            </a:pPr>
            <a:r>
              <a:rPr lang="cs-CZ" dirty="0"/>
              <a:t>    </a:t>
            </a:r>
            <a:r>
              <a:rPr lang="en-US" dirty="0"/>
              <a:t>case </a:t>
            </a:r>
            <a:r>
              <a:rPr lang="cs-CZ" dirty="0"/>
              <a:t>10</a:t>
            </a:r>
            <a:r>
              <a:rPr lang="en-US" dirty="0"/>
              <a:t>: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cs-CZ" dirty="0"/>
              <a:t>// příkazy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  break;</a:t>
            </a:r>
            <a:endParaRPr lang="cs-CZ" dirty="0"/>
          </a:p>
          <a:p>
            <a:pPr marL="139700" indent="0">
              <a:buNone/>
            </a:pPr>
            <a:r>
              <a:rPr lang="en-US" dirty="0"/>
              <a:t>}</a:t>
            </a:r>
            <a:r>
              <a:rPr lang="cs-CZ" dirty="0"/>
              <a:t> </a:t>
            </a:r>
          </a:p>
          <a:p>
            <a:pPr marL="139700" indent="0">
              <a:buNone/>
            </a:pPr>
            <a:endParaRPr lang="cs-CZ" dirty="0"/>
          </a:p>
          <a:p>
            <a:pPr marL="139700" indent="0">
              <a:buNone/>
            </a:pPr>
            <a:endParaRPr lang="cs-CZ" dirty="0"/>
          </a:p>
        </p:txBody>
      </p:sp>
      <p:sp>
        <p:nvSpPr>
          <p:cNvPr id="4" name="Zástupný text 2">
            <a:extLst>
              <a:ext uri="{FF2B5EF4-FFF2-40B4-BE49-F238E27FC236}">
                <a16:creationId xmlns:a16="http://schemas.microsoft.com/office/drawing/2014/main" id="{ECC0B094-C919-01E3-E63C-5E3703C03ED9}"/>
              </a:ext>
            </a:extLst>
          </p:cNvPr>
          <p:cNvSpPr txBox="1">
            <a:spLocks/>
          </p:cNvSpPr>
          <p:nvPr/>
        </p:nvSpPr>
        <p:spPr>
          <a:xfrm>
            <a:off x="3345960" y="1659275"/>
            <a:ext cx="2161065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Montserrat"/>
              <a:buNone/>
            </a:pPr>
            <a:r>
              <a:rPr lang="en-US" dirty="0"/>
              <a:t>switch (x) {</a:t>
            </a:r>
            <a:r>
              <a:rPr lang="cs-CZ" dirty="0"/>
              <a:t>	</a:t>
            </a:r>
            <a:endParaRPr lang="en-US" dirty="0"/>
          </a:p>
          <a:p>
            <a:pPr marL="139700" indent="0">
              <a:buFont typeface="Montserrat"/>
              <a:buNone/>
            </a:pPr>
            <a:r>
              <a:rPr lang="cs-CZ" dirty="0"/>
              <a:t>    </a:t>
            </a:r>
            <a:r>
              <a:rPr lang="en-US" dirty="0"/>
              <a:t>case 5:</a:t>
            </a:r>
          </a:p>
          <a:p>
            <a:pPr marL="139700" indent="0">
              <a:buFont typeface="Montserrat"/>
              <a:buNone/>
            </a:pPr>
            <a:r>
              <a:rPr lang="en-US" dirty="0"/>
              <a:t>        </a:t>
            </a:r>
            <a:r>
              <a:rPr lang="cs-CZ" dirty="0"/>
              <a:t>// příkazy</a:t>
            </a:r>
            <a:endParaRPr lang="en-US" dirty="0"/>
          </a:p>
          <a:p>
            <a:pPr marL="139700" indent="0">
              <a:buFont typeface="Montserrat"/>
              <a:buNone/>
            </a:pPr>
            <a:r>
              <a:rPr lang="en-US" dirty="0"/>
              <a:t>        break;</a:t>
            </a:r>
            <a:endParaRPr lang="cs-CZ" dirty="0"/>
          </a:p>
          <a:p>
            <a:pPr marL="139700" indent="0">
              <a:buFont typeface="Montserrat"/>
              <a:buNone/>
            </a:pPr>
            <a:r>
              <a:rPr lang="cs-CZ" dirty="0"/>
              <a:t>    </a:t>
            </a:r>
            <a:r>
              <a:rPr lang="en-US" dirty="0"/>
              <a:t>case </a:t>
            </a:r>
            <a:r>
              <a:rPr lang="cs-CZ" dirty="0"/>
              <a:t>10</a:t>
            </a:r>
            <a:r>
              <a:rPr lang="en-US" dirty="0"/>
              <a:t>:</a:t>
            </a:r>
          </a:p>
          <a:p>
            <a:pPr marL="139700" indent="0">
              <a:buFont typeface="Montserrat"/>
              <a:buNone/>
            </a:pPr>
            <a:r>
              <a:rPr lang="en-US" dirty="0"/>
              <a:t>        </a:t>
            </a:r>
            <a:r>
              <a:rPr lang="cs-CZ" dirty="0"/>
              <a:t>// příkazy</a:t>
            </a:r>
            <a:endParaRPr lang="en-US" dirty="0"/>
          </a:p>
          <a:p>
            <a:pPr marL="139700" indent="0">
              <a:buFont typeface="Montserrat"/>
              <a:buNone/>
            </a:pPr>
            <a:r>
              <a:rPr lang="en-US" dirty="0"/>
              <a:t>        break;</a:t>
            </a:r>
            <a:endParaRPr lang="cs-CZ" dirty="0"/>
          </a:p>
          <a:p>
            <a:pPr marL="139700" indent="0">
              <a:buFont typeface="Montserrat"/>
              <a:buNone/>
            </a:pPr>
            <a:r>
              <a:rPr lang="cs-CZ" dirty="0"/>
              <a:t>    default:</a:t>
            </a:r>
          </a:p>
          <a:p>
            <a:pPr marL="139700" indent="0">
              <a:buFont typeface="Montserrat"/>
              <a:buNone/>
            </a:pPr>
            <a:r>
              <a:rPr lang="cs-CZ" dirty="0"/>
              <a:t>       </a:t>
            </a:r>
            <a:r>
              <a:rPr lang="en-US" dirty="0"/>
              <a:t> </a:t>
            </a:r>
            <a:r>
              <a:rPr lang="cs-CZ" dirty="0"/>
              <a:t>// příkazy</a:t>
            </a:r>
          </a:p>
          <a:p>
            <a:pPr marL="139700" indent="0">
              <a:buFont typeface="Montserrat"/>
              <a:buNone/>
            </a:pPr>
            <a:r>
              <a:rPr lang="en-US" dirty="0"/>
              <a:t> </a:t>
            </a:r>
            <a:r>
              <a:rPr lang="cs-CZ" dirty="0"/>
              <a:t>       </a:t>
            </a:r>
            <a:r>
              <a:rPr lang="en-US" dirty="0"/>
              <a:t>break</a:t>
            </a:r>
            <a:r>
              <a:rPr lang="cs-CZ" dirty="0"/>
              <a:t>;</a:t>
            </a:r>
          </a:p>
          <a:p>
            <a:pPr marL="139700" indent="0">
              <a:buFont typeface="Montserrat"/>
              <a:buNone/>
            </a:pPr>
            <a:r>
              <a:rPr lang="en-US" dirty="0"/>
              <a:t>}</a:t>
            </a:r>
            <a:r>
              <a:rPr lang="cs-CZ" dirty="0"/>
              <a:t> </a:t>
            </a:r>
          </a:p>
          <a:p>
            <a:pPr marL="139700" indent="0">
              <a:buFont typeface="Montserrat"/>
              <a:buNone/>
            </a:pPr>
            <a:endParaRPr lang="cs-CZ" dirty="0"/>
          </a:p>
          <a:p>
            <a:pPr marL="139700" indent="0">
              <a:buFont typeface="Montserrat"/>
              <a:buNone/>
            </a:pP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29301A2-14E3-8E0D-04E5-5E094313A1AC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0183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64C83C-C5B9-F885-0D46-0C0CE44D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1214250"/>
          </a:xfrm>
        </p:spPr>
        <p:txBody>
          <a:bodyPr/>
          <a:lstStyle/>
          <a:p>
            <a:r>
              <a:rPr lang="cs-CZ" dirty="0"/>
              <a:t>Ukázkový zdrojový kód – násobné + paralelní  přiřazení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2288E8-8C70-8AD5-E0F9-E92C58F9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748653"/>
            <a:ext cx="4946400" cy="2760900"/>
          </a:xfrm>
        </p:spPr>
        <p:txBody>
          <a:bodyPr/>
          <a:lstStyle/>
          <a:p>
            <a:pPr marL="139700" indent="0">
              <a:buNone/>
            </a:pPr>
            <a:endParaRPr lang="cs-CZ" dirty="0"/>
          </a:p>
          <a:p>
            <a:r>
              <a:rPr lang="cs-CZ" dirty="0"/>
              <a:t>Násobné přiřazení</a:t>
            </a:r>
          </a:p>
          <a:p>
            <a:pPr marL="155575" indent="0">
              <a:buNone/>
            </a:pPr>
            <a:r>
              <a:rPr lang="cs-CZ" dirty="0"/>
              <a:t>	</a:t>
            </a:r>
            <a:br>
              <a:rPr lang="cs-CZ" dirty="0"/>
            </a:br>
            <a:r>
              <a:rPr lang="cs-CZ" dirty="0"/>
              <a:t>        a, b, c, d = 12;</a:t>
            </a:r>
          </a:p>
          <a:p>
            <a:pPr marL="155575" indent="0">
              <a:buNone/>
            </a:pPr>
            <a:endParaRPr lang="cs-CZ" dirty="0"/>
          </a:p>
          <a:p>
            <a:r>
              <a:rPr lang="cs-CZ" dirty="0"/>
              <a:t>Paralelní přiřazení</a:t>
            </a:r>
          </a:p>
          <a:p>
            <a:pPr marL="155575" indent="0">
              <a:buNone/>
            </a:pPr>
            <a:endParaRPr lang="cs-CZ" dirty="0"/>
          </a:p>
          <a:p>
            <a:pPr marL="155575" indent="0">
              <a:buNone/>
            </a:pPr>
            <a:r>
              <a:rPr lang="cs-CZ" dirty="0"/>
              <a:t>       {h, i, j} = {3,6,9};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4AB3B85-5DCB-18AC-433A-B2B0F939FB44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7289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64C83C-C5B9-F885-0D46-0C0CE44D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1214250"/>
          </a:xfrm>
        </p:spPr>
        <p:txBody>
          <a:bodyPr/>
          <a:lstStyle/>
          <a:p>
            <a:r>
              <a:rPr lang="cs-CZ" dirty="0"/>
              <a:t>Ukázkový zdrojový kód – porovnání řetězců + návratová hodnota podprogramu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2288E8-8C70-8AD5-E0F9-E92C58F9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2202415"/>
            <a:ext cx="4946400" cy="2760900"/>
          </a:xfrm>
        </p:spPr>
        <p:txBody>
          <a:bodyPr/>
          <a:lstStyle/>
          <a:p>
            <a:pPr marL="139700" indent="0">
              <a:buNone/>
            </a:pPr>
            <a:r>
              <a:rPr lang="cs-CZ" dirty="0" err="1"/>
              <a:t>boolean</a:t>
            </a:r>
            <a:r>
              <a:rPr lang="cs-CZ" dirty="0"/>
              <a:t> </a:t>
            </a:r>
            <a:r>
              <a:rPr lang="cs-CZ" dirty="0" err="1"/>
              <a:t>foo</a:t>
            </a:r>
            <a:r>
              <a:rPr lang="cs-CZ" dirty="0"/>
              <a:t> (</a:t>
            </a:r>
            <a:r>
              <a:rPr lang="cs-CZ" dirty="0" err="1"/>
              <a:t>string</a:t>
            </a:r>
            <a:r>
              <a:rPr lang="cs-CZ" dirty="0"/>
              <a:t> a, </a:t>
            </a:r>
            <a:r>
              <a:rPr lang="cs-CZ" dirty="0" err="1"/>
              <a:t>string</a:t>
            </a:r>
            <a:r>
              <a:rPr lang="cs-CZ" dirty="0"/>
              <a:t> b) {</a:t>
            </a:r>
          </a:p>
          <a:p>
            <a:pPr marL="139700" indent="0">
              <a:buNone/>
            </a:pPr>
            <a:r>
              <a:rPr lang="cs-CZ" dirty="0"/>
              <a:t>  return a === b;</a:t>
            </a:r>
          </a:p>
          <a:p>
            <a:pPr marL="139700" indent="0">
              <a:buNone/>
            </a:pPr>
            <a:r>
              <a:rPr lang="cs-CZ" dirty="0"/>
              <a:t>}</a:t>
            </a:r>
          </a:p>
          <a:p>
            <a:pPr marL="139700" indent="0">
              <a:buNone/>
            </a:pPr>
            <a:r>
              <a:rPr lang="cs-CZ" dirty="0"/>
              <a:t>….</a:t>
            </a:r>
          </a:p>
          <a:p>
            <a:pPr marL="139700" indent="0">
              <a:buNone/>
            </a:pPr>
            <a:endParaRPr lang="cs-CZ" dirty="0"/>
          </a:p>
          <a:p>
            <a:pPr marL="139700" indent="0">
              <a:buNone/>
            </a:pPr>
            <a:r>
              <a:rPr lang="cs-CZ" dirty="0" err="1"/>
              <a:t>string</a:t>
            </a:r>
            <a:r>
              <a:rPr lang="cs-CZ" dirty="0"/>
              <a:t> s1 = </a:t>
            </a:r>
            <a:r>
              <a:rPr lang="en-US" dirty="0"/>
              <a:t>"</a:t>
            </a:r>
            <a:r>
              <a:rPr lang="cs-CZ" dirty="0" err="1"/>
              <a:t>mewing</a:t>
            </a:r>
            <a:r>
              <a:rPr lang="en-US" dirty="0"/>
              <a:t>"</a:t>
            </a:r>
            <a:r>
              <a:rPr lang="cs-CZ" dirty="0"/>
              <a:t>;</a:t>
            </a:r>
          </a:p>
          <a:p>
            <a:pPr marL="139700" indent="0">
              <a:buNone/>
            </a:pPr>
            <a:r>
              <a:rPr lang="cs-CZ" dirty="0" err="1"/>
              <a:t>string</a:t>
            </a:r>
            <a:r>
              <a:rPr lang="cs-CZ" dirty="0"/>
              <a:t> s2 = </a:t>
            </a:r>
            <a:r>
              <a:rPr lang="en-US" dirty="0"/>
              <a:t>"</a:t>
            </a:r>
            <a:r>
              <a:rPr lang="cs-CZ" dirty="0" err="1"/>
              <a:t>jawline</a:t>
            </a:r>
            <a:r>
              <a:rPr lang="en-US" dirty="0"/>
              <a:t>"</a:t>
            </a:r>
            <a:r>
              <a:rPr lang="cs-CZ" dirty="0"/>
              <a:t>;</a:t>
            </a:r>
          </a:p>
          <a:p>
            <a:pPr marL="139700" indent="0">
              <a:buNone/>
            </a:pPr>
            <a:endParaRPr lang="cs-CZ" dirty="0"/>
          </a:p>
          <a:p>
            <a:pPr marL="139700" indent="0">
              <a:buNone/>
            </a:pPr>
            <a:r>
              <a:rPr lang="cs-CZ" dirty="0" err="1"/>
              <a:t>boolean</a:t>
            </a:r>
            <a:r>
              <a:rPr lang="cs-CZ" dirty="0"/>
              <a:t> </a:t>
            </a:r>
            <a:r>
              <a:rPr lang="cs-CZ" dirty="0" err="1"/>
              <a:t>result</a:t>
            </a:r>
            <a:r>
              <a:rPr lang="cs-CZ" dirty="0"/>
              <a:t> = </a:t>
            </a:r>
            <a:r>
              <a:rPr lang="cs-CZ" dirty="0" err="1"/>
              <a:t>foo</a:t>
            </a:r>
            <a:r>
              <a:rPr lang="cs-CZ" dirty="0"/>
              <a:t>(s1,</a:t>
            </a:r>
            <a:r>
              <a:rPr lang="cs-CZ"/>
              <a:t>s2);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1F000D2-5558-0687-CB04-D627EFB61667}"/>
              </a:ext>
            </a:extLst>
          </p:cNvPr>
          <p:cNvSpPr txBox="1"/>
          <p:nvPr/>
        </p:nvSpPr>
        <p:spPr>
          <a:xfrm>
            <a:off x="0" y="47549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50643722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1125</Words>
  <Application>Microsoft Office PowerPoint</Application>
  <PresentationFormat>Předvádění na obrazovce (16:9)</PresentationFormat>
  <Paragraphs>168</Paragraphs>
  <Slides>17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Montserrat ExtraLight</vt:lpstr>
      <vt:lpstr>Montserrat</vt:lpstr>
      <vt:lpstr>Arial</vt:lpstr>
      <vt:lpstr>Montserrat ExtraBold</vt:lpstr>
      <vt:lpstr>Futuristic Background by Slidesgo</vt:lpstr>
      <vt:lpstr>Návrh gramatiky</vt:lpstr>
      <vt:lpstr>Plánované konstrukce –  povinné</vt:lpstr>
      <vt:lpstr>Plánované konstrukce –  rozšiřující – 1 bod</vt:lpstr>
      <vt:lpstr>Plánované konstrukce –  rozšiřující – 2 body</vt:lpstr>
      <vt:lpstr>Ukázkový zdrojový kód – deklarace + přiřazení</vt:lpstr>
      <vt:lpstr>Ukázkový zdrojový kód – cykly + logické operace</vt:lpstr>
      <vt:lpstr>Ukázkový zdrojový kód – rozvětvená podmínka</vt:lpstr>
      <vt:lpstr>Ukázkový zdrojový kód – násobné + paralelní  přiřazení</vt:lpstr>
      <vt:lpstr>Ukázkový zdrojový kód – porovnání řetězců + návratová hodnota podprogramu</vt:lpstr>
      <vt:lpstr>Návrh gramatiky –  terminální symboly</vt:lpstr>
      <vt:lpstr>Návrh gramatiky –  neterminální symboly +  počáteční stav</vt:lpstr>
      <vt:lpstr>Prezentace aplikace PowerPoint</vt:lpstr>
      <vt:lpstr>Vybraná pravidla +  konstrukce</vt:lpstr>
      <vt:lpstr>Vybraná pravidla +  konstrukce - pokračování</vt:lpstr>
      <vt:lpstr>Děkujeme za pozornost</vt:lpstr>
      <vt:lpstr>Dotazy?</vt:lpstr>
      <vt:lpstr>GitHub repozitář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Milan Janoch</cp:lastModifiedBy>
  <cp:revision>30</cp:revision>
  <dcterms:modified xsi:type="dcterms:W3CDTF">2024-10-19T14:42:51Z</dcterms:modified>
</cp:coreProperties>
</file>