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20"/>
  </p:notesMasterIdLst>
  <p:handoutMasterIdLst>
    <p:handoutMasterId r:id="rId21"/>
  </p:handoutMasterIdLst>
  <p:sldIdLst>
    <p:sldId id="256" r:id="rId2"/>
    <p:sldId id="306" r:id="rId3"/>
    <p:sldId id="307" r:id="rId4"/>
    <p:sldId id="308" r:id="rId5"/>
    <p:sldId id="311" r:id="rId6"/>
    <p:sldId id="305" r:id="rId7"/>
    <p:sldId id="312" r:id="rId8"/>
    <p:sldId id="313" r:id="rId9"/>
    <p:sldId id="314" r:id="rId10"/>
    <p:sldId id="310" r:id="rId11"/>
    <p:sldId id="315" r:id="rId12"/>
    <p:sldId id="322" r:id="rId13"/>
    <p:sldId id="316" r:id="rId14"/>
    <p:sldId id="323" r:id="rId15"/>
    <p:sldId id="324" r:id="rId16"/>
    <p:sldId id="317" r:id="rId17"/>
    <p:sldId id="318" r:id="rId18"/>
    <p:sldId id="319" r:id="rId19"/>
  </p:sldIdLst>
  <p:sldSz cx="9144000" cy="5143500" type="screen16x9"/>
  <p:notesSz cx="6858000" cy="9144000"/>
  <p:embeddedFontLst>
    <p:embeddedFont>
      <p:font typeface="Montserrat" panose="00000500000000000000" pitchFamily="2" charset="-18"/>
      <p:regular r:id="rId22"/>
      <p:bold r:id="rId23"/>
      <p:italic r:id="rId24"/>
      <p:boldItalic r:id="rId25"/>
    </p:embeddedFont>
    <p:embeddedFont>
      <p:font typeface="Montserrat ExtraBold" panose="00000900000000000000" pitchFamily="2" charset="-18"/>
      <p:bold r:id="rId26"/>
      <p:boldItalic r:id="rId27"/>
    </p:embeddedFont>
    <p:embeddedFont>
      <p:font typeface="Montserrat ExtraLight" panose="00000300000000000000" pitchFamily="2" charset="-18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E4B394F-AD06-433C-AAFF-B47E623FCAF1}">
  <a:tblStyle styleId="{AE4B394F-AD06-433C-AAFF-B47E623FCAF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80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>
            <a:extLst>
              <a:ext uri="{FF2B5EF4-FFF2-40B4-BE49-F238E27FC236}">
                <a16:creationId xmlns:a16="http://schemas.microsoft.com/office/drawing/2014/main" id="{C6EBD1D9-D253-D56B-0048-59CA615078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7D6F17B8-C95D-6CB4-2032-16A58289E9C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6E72DB-87E6-4083-85BF-125A514F0E6B}" type="datetimeFigureOut">
              <a:rPr lang="cs-CZ" smtClean="0"/>
              <a:t>19.10.2024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A4B840BC-441F-BEC5-F847-93250D858C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CE3BE33D-A588-E8F1-DC6D-91B9053A54D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33D5D4-25ED-44FF-94D1-97C54479E03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2689395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sldNum="0"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1223762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266070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175900" y="1950100"/>
            <a:ext cx="47922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044200" y="3704650"/>
            <a:ext cx="50556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938500" y="1659275"/>
            <a:ext cx="49464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938500" y="1659275"/>
            <a:ext cx="31869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5037525" y="1659275"/>
            <a:ext cx="31869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">
  <p:cSld name="CAPTION_ONLY_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57357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body" idx="1"/>
          </p:nvPr>
        </p:nvSpPr>
        <p:spPr>
          <a:xfrm>
            <a:off x="938500" y="1246025"/>
            <a:ext cx="7172100" cy="30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162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50"/>
              <a:buChar char="●"/>
              <a:defRPr sz="1150">
                <a:solidFill>
                  <a:schemeClr val="lt1"/>
                </a:solidFill>
              </a:defRPr>
            </a:lvl1pPr>
            <a:lvl2pPr marL="914400" lvl="1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○"/>
              <a:defRPr sz="1150">
                <a:solidFill>
                  <a:schemeClr val="lt1"/>
                </a:solidFill>
              </a:defRPr>
            </a:lvl2pPr>
            <a:lvl3pPr marL="1371600" lvl="2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■"/>
              <a:defRPr sz="1150">
                <a:solidFill>
                  <a:schemeClr val="lt1"/>
                </a:solidFill>
              </a:defRPr>
            </a:lvl3pPr>
            <a:lvl4pPr marL="1828800" lvl="3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●"/>
              <a:defRPr sz="1150">
                <a:solidFill>
                  <a:schemeClr val="lt1"/>
                </a:solidFill>
              </a:defRPr>
            </a:lvl4pPr>
            <a:lvl5pPr marL="2286000" lvl="4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○"/>
              <a:defRPr sz="1150">
                <a:solidFill>
                  <a:schemeClr val="lt1"/>
                </a:solidFill>
              </a:defRPr>
            </a:lvl5pPr>
            <a:lvl6pPr marL="2743200" lvl="5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■"/>
              <a:defRPr sz="1150">
                <a:solidFill>
                  <a:schemeClr val="lt1"/>
                </a:solidFill>
              </a:defRPr>
            </a:lvl6pPr>
            <a:lvl7pPr marL="3200400" lvl="6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●"/>
              <a:defRPr sz="1150">
                <a:solidFill>
                  <a:schemeClr val="lt1"/>
                </a:solidFill>
              </a:defRPr>
            </a:lvl7pPr>
            <a:lvl8pPr marL="3657600" lvl="7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○"/>
              <a:defRPr sz="1150">
                <a:solidFill>
                  <a:schemeClr val="lt1"/>
                </a:solidFill>
              </a:defRPr>
            </a:lvl8pPr>
            <a:lvl9pPr marL="4114800" lvl="8" indent="-301625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50"/>
              <a:buChar char="■"/>
              <a:defRPr sz="115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ext">
  <p:cSld name="TITLE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ctrTitle"/>
          </p:nvPr>
        </p:nvSpPr>
        <p:spPr>
          <a:xfrm>
            <a:off x="1273500" y="1369000"/>
            <a:ext cx="6597000" cy="21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subTitle" idx="1"/>
          </p:nvPr>
        </p:nvSpPr>
        <p:spPr>
          <a:xfrm>
            <a:off x="2481900" y="2519525"/>
            <a:ext cx="41802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9" r:id="rId4"/>
    <p:sldLayoutId id="2147483665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8"/>
          <p:cNvSpPr txBox="1">
            <a:spLocks noGrp="1"/>
          </p:cNvSpPr>
          <p:nvPr>
            <p:ph type="ctrTitle"/>
          </p:nvPr>
        </p:nvSpPr>
        <p:spPr>
          <a:xfrm>
            <a:off x="2175900" y="1950100"/>
            <a:ext cx="4792200" cy="644700"/>
          </a:xfrm>
          <a:prstGeom prst="rect">
            <a:avLst/>
          </a:prstGeom>
          <a:effectLst>
            <a:outerShdw blurRad="142875" dist="19050" dir="8760000" algn="bl" rotWithShape="0">
              <a:srgbClr val="76A5AF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Návrh gramatiky</a:t>
            </a:r>
            <a:endParaRPr dirty="0"/>
          </a:p>
        </p:txBody>
      </p:sp>
      <p:sp>
        <p:nvSpPr>
          <p:cNvPr id="163" name="Google Shape;163;p38"/>
          <p:cNvSpPr txBox="1">
            <a:spLocks noGrp="1"/>
          </p:cNvSpPr>
          <p:nvPr>
            <p:ph type="subTitle" idx="1"/>
          </p:nvPr>
        </p:nvSpPr>
        <p:spPr>
          <a:xfrm>
            <a:off x="2044200" y="3704650"/>
            <a:ext cx="50556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Milan Janoch &amp; Jakub Pavlíček</a:t>
            </a:r>
            <a:endParaRPr dirty="0"/>
          </a:p>
        </p:txBody>
      </p:sp>
      <p:sp>
        <p:nvSpPr>
          <p:cNvPr id="164" name="Google Shape;164;p38"/>
          <p:cNvSpPr txBox="1">
            <a:spLocks noGrp="1"/>
          </p:cNvSpPr>
          <p:nvPr>
            <p:ph type="ctrTitle"/>
          </p:nvPr>
        </p:nvSpPr>
        <p:spPr>
          <a:xfrm>
            <a:off x="2941650" y="2624375"/>
            <a:ext cx="3260700" cy="464700"/>
          </a:xfrm>
          <a:prstGeom prst="rect">
            <a:avLst/>
          </a:prstGeom>
          <a:effectLst>
            <a:outerShdw blurRad="100013" dist="19050" dir="8460000" algn="bl" rotWithShape="0">
              <a:srgbClr val="76A5AF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200" b="0" dirty="0">
                <a:latin typeface="Montserrat ExtraLight"/>
                <a:ea typeface="Montserrat ExtraLight"/>
                <a:cs typeface="Montserrat ExtraLight"/>
                <a:sym typeface="Montserrat ExtraLight"/>
              </a:rPr>
              <a:t>KIV/FJP</a:t>
            </a:r>
            <a:endParaRPr sz="2200" b="0" dirty="0">
              <a:latin typeface="Montserrat ExtraLight"/>
              <a:ea typeface="Montserrat ExtraLight"/>
              <a:cs typeface="Montserrat ExtraLight"/>
              <a:sym typeface="Montserrat ExtraLight"/>
            </a:endParaRPr>
          </a:p>
        </p:txBody>
      </p:sp>
      <p:cxnSp>
        <p:nvCxnSpPr>
          <p:cNvPr id="165" name="Google Shape;165;p38"/>
          <p:cNvCxnSpPr/>
          <p:nvPr/>
        </p:nvCxnSpPr>
        <p:spPr>
          <a:xfrm>
            <a:off x="3190500" y="256517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C073166-CF8D-C22A-340B-7DF9EC3D8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Návrh gramatiky – </a:t>
            </a:r>
            <a:br>
              <a:rPr lang="cs-CZ" dirty="0"/>
            </a:br>
            <a:r>
              <a:rPr lang="cs-CZ" dirty="0"/>
              <a:t>terminální symboly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40D90246-6537-ABB6-9AFE-C70D6B228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8500" y="1667066"/>
            <a:ext cx="7172100" cy="3039900"/>
          </a:xfrm>
        </p:spPr>
        <p:txBody>
          <a:bodyPr/>
          <a:lstStyle/>
          <a:p>
            <a:r>
              <a:rPr lang="cs-CZ" dirty="0"/>
              <a:t>Písmena</a:t>
            </a:r>
          </a:p>
          <a:p>
            <a:pPr marL="155575" indent="0">
              <a:buNone/>
            </a:pPr>
            <a:r>
              <a:rPr lang="cs-CZ" dirty="0"/>
              <a:t>	</a:t>
            </a:r>
            <a:br>
              <a:rPr lang="cs-CZ" dirty="0"/>
            </a:br>
            <a:r>
              <a:rPr lang="cs-CZ" dirty="0"/>
              <a:t>        "a" | "b" | "c" | "d" | "e" | "f" | "g" | "h" | "i" | "j" | "k" | "l" | "m" | "n" | "o" | "p" | "q" | "r" | "s" | "t" | "u" |</a:t>
            </a:r>
          </a:p>
          <a:p>
            <a:pPr marL="155575" indent="0">
              <a:buNone/>
            </a:pPr>
            <a:r>
              <a:rPr lang="cs-CZ" dirty="0"/>
              <a:t>        "v" | "w" | "x" | "y" | "z" |</a:t>
            </a:r>
          </a:p>
          <a:p>
            <a:pPr marL="155575" indent="0">
              <a:buNone/>
            </a:pPr>
            <a:r>
              <a:rPr lang="cs-CZ" dirty="0"/>
              <a:t>        "A" | "B" | "C" | "D" | "E" | "F" | "G" | "H" | "I" | "J" | "K" | "L" | "M" | "N" | "O" | "P" | "Q" | "R" | "S" | </a:t>
            </a:r>
          </a:p>
          <a:p>
            <a:pPr marL="155575" indent="0">
              <a:buNone/>
            </a:pPr>
            <a:r>
              <a:rPr lang="cs-CZ" dirty="0"/>
              <a:t>        "T" | "U" | "V" | "W" | "X" | "Y" | "Z"</a:t>
            </a:r>
          </a:p>
          <a:p>
            <a:pPr marL="155575" indent="0">
              <a:buNone/>
            </a:pPr>
            <a:endParaRPr lang="cs-CZ" dirty="0"/>
          </a:p>
          <a:p>
            <a:r>
              <a:rPr lang="cs-CZ" dirty="0"/>
              <a:t>Čísla</a:t>
            </a:r>
          </a:p>
          <a:p>
            <a:pPr marL="155575" indent="0">
              <a:buNone/>
            </a:pPr>
            <a:endParaRPr lang="cs-CZ" dirty="0"/>
          </a:p>
          <a:p>
            <a:pPr marL="155575" indent="0">
              <a:buNone/>
            </a:pPr>
            <a:r>
              <a:rPr lang="cs-CZ" dirty="0"/>
              <a:t>        "0" | "1" | "2" | "3" | "4" | "5" | "6" | "7" | "8" | "9"</a:t>
            </a: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C1C61F12-A3F0-E826-65B8-E3D20D1FB6C7}"/>
              </a:ext>
            </a:extLst>
          </p:cNvPr>
          <p:cNvSpPr txBox="1"/>
          <p:nvPr/>
        </p:nvSpPr>
        <p:spPr>
          <a:xfrm>
            <a:off x="0" y="4754902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chemeClr val="bg1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6714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C073166-CF8D-C22A-340B-7DF9EC3D8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500" y="445024"/>
            <a:ext cx="5735700" cy="1222041"/>
          </a:xfrm>
        </p:spPr>
        <p:txBody>
          <a:bodyPr/>
          <a:lstStyle/>
          <a:p>
            <a:r>
              <a:rPr lang="cs-CZ" dirty="0"/>
              <a:t>Návrh gramatiky – </a:t>
            </a:r>
            <a:br>
              <a:rPr lang="cs-CZ" dirty="0"/>
            </a:br>
            <a:r>
              <a:rPr lang="cs-CZ" dirty="0"/>
              <a:t>neterminální symboly + </a:t>
            </a:r>
            <a:br>
              <a:rPr lang="cs-CZ" dirty="0"/>
            </a:br>
            <a:r>
              <a:rPr lang="cs-CZ" dirty="0"/>
              <a:t>počáteční stav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40D90246-6537-ABB6-9AFE-C70D6B228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8500" y="1742694"/>
            <a:ext cx="7172100" cy="3039900"/>
          </a:xfrm>
        </p:spPr>
        <p:txBody>
          <a:bodyPr/>
          <a:lstStyle/>
          <a:p>
            <a:r>
              <a:rPr lang="cs-CZ" dirty="0"/>
              <a:t>Neterminální symboly</a:t>
            </a:r>
          </a:p>
          <a:p>
            <a:pPr lvl="1"/>
            <a:r>
              <a:rPr lang="cs-CZ" dirty="0"/>
              <a:t>Celkový počet: 49</a:t>
            </a:r>
          </a:p>
          <a:p>
            <a:pPr marL="155575" indent="0">
              <a:buNone/>
            </a:pPr>
            <a:r>
              <a:rPr lang="cs-CZ" dirty="0"/>
              <a:t>	</a:t>
            </a:r>
          </a:p>
          <a:p>
            <a:r>
              <a:rPr lang="cs-CZ" dirty="0"/>
              <a:t>Počáteční stav</a:t>
            </a:r>
          </a:p>
          <a:p>
            <a:pPr lvl="1"/>
            <a:r>
              <a:rPr lang="cs-CZ" dirty="0"/>
              <a:t>&lt;program&gt;</a:t>
            </a:r>
          </a:p>
          <a:p>
            <a:pPr marL="155575" indent="0">
              <a:buNone/>
            </a:pPr>
            <a:endParaRPr lang="cs-CZ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786CDDC0-E094-F254-40A0-8AF6366DD640}"/>
              </a:ext>
            </a:extLst>
          </p:cNvPr>
          <p:cNvSpPr txBox="1"/>
          <p:nvPr/>
        </p:nvSpPr>
        <p:spPr>
          <a:xfrm>
            <a:off x="0" y="4754902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chemeClr val="bg1"/>
                </a:solidFill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629551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69A67A4-EE2A-C2A4-A600-BD2BF3574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5666042-AC81-558C-B0E9-57E3625D7F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9" name="Obrázek 8">
            <a:extLst>
              <a:ext uri="{FF2B5EF4-FFF2-40B4-BE49-F238E27FC236}">
                <a16:creationId xmlns:a16="http://schemas.microsoft.com/office/drawing/2014/main" id="{BADB3DF4-7A5F-95E7-0E91-595D9243E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39" y="0"/>
            <a:ext cx="764432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7631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1F725BF-EDA0-8742-B5EA-6908D645C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Vybraná pravidla + </a:t>
            </a:r>
            <a:br>
              <a:rPr lang="cs-CZ" dirty="0"/>
            </a:br>
            <a:r>
              <a:rPr lang="cs-CZ" dirty="0"/>
              <a:t>konstrukce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DD9ED7EC-AADB-BC27-F89C-D211AB1E3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8500" y="1596660"/>
            <a:ext cx="7172100" cy="3039900"/>
          </a:xfrm>
        </p:spPr>
        <p:txBody>
          <a:bodyPr/>
          <a:lstStyle/>
          <a:p>
            <a:r>
              <a:rPr lang="cs-CZ" dirty="0"/>
              <a:t>Každá case větev musí končit </a:t>
            </a:r>
            <a:r>
              <a:rPr lang="cs-CZ" dirty="0" err="1"/>
              <a:t>breakem</a:t>
            </a:r>
            <a:endParaRPr lang="cs-CZ" dirty="0"/>
          </a:p>
          <a:p>
            <a:endParaRPr lang="cs-CZ" dirty="0"/>
          </a:p>
          <a:p>
            <a:pPr marL="155575" indent="0">
              <a:buNone/>
            </a:pPr>
            <a:r>
              <a:rPr lang="cs-CZ" dirty="0"/>
              <a:t>	</a:t>
            </a:r>
            <a:r>
              <a:rPr lang="en-US" dirty="0"/>
              <a:t>switch (x) {</a:t>
            </a:r>
          </a:p>
          <a:p>
            <a:pPr marL="155575" indent="0">
              <a:buNone/>
            </a:pPr>
            <a:r>
              <a:rPr lang="en-US" dirty="0"/>
              <a:t>   </a:t>
            </a:r>
            <a:r>
              <a:rPr lang="cs-CZ" dirty="0"/>
              <a:t>	</a:t>
            </a:r>
            <a:r>
              <a:rPr lang="en-US" dirty="0"/>
              <a:t> </a:t>
            </a:r>
            <a:r>
              <a:rPr lang="cs-CZ" dirty="0"/>
              <a:t>    </a:t>
            </a:r>
            <a:r>
              <a:rPr lang="en-US" dirty="0"/>
              <a:t>case 5:</a:t>
            </a:r>
          </a:p>
          <a:p>
            <a:pPr marL="155575" indent="0">
              <a:buNone/>
            </a:pPr>
            <a:r>
              <a:rPr lang="en-US" dirty="0"/>
              <a:t> </a:t>
            </a:r>
            <a:r>
              <a:rPr lang="cs-CZ" dirty="0"/>
              <a:t>	</a:t>
            </a:r>
            <a:r>
              <a:rPr lang="en-US" dirty="0"/>
              <a:t>  </a:t>
            </a:r>
            <a:r>
              <a:rPr lang="cs-CZ" dirty="0"/>
              <a:t>        </a:t>
            </a:r>
            <a:r>
              <a:rPr lang="en-US" dirty="0"/>
              <a:t>...</a:t>
            </a:r>
            <a:r>
              <a:rPr lang="cs-CZ" dirty="0"/>
              <a:t>..</a:t>
            </a:r>
            <a:endParaRPr lang="en-US" dirty="0"/>
          </a:p>
          <a:p>
            <a:pPr marL="155575" indent="0">
              <a:buNone/>
            </a:pPr>
            <a:r>
              <a:rPr lang="en-US" dirty="0"/>
              <a:t>       </a:t>
            </a:r>
            <a:r>
              <a:rPr lang="cs-CZ" dirty="0"/>
              <a:t>	</a:t>
            </a:r>
            <a:r>
              <a:rPr lang="en-US" dirty="0"/>
              <a:t> </a:t>
            </a:r>
            <a:r>
              <a:rPr lang="cs-CZ" dirty="0"/>
              <a:t>         </a:t>
            </a:r>
            <a:r>
              <a:rPr lang="en-US" dirty="0"/>
              <a:t>break;</a:t>
            </a:r>
          </a:p>
          <a:p>
            <a:pPr marL="155575" indent="0">
              <a:buNone/>
            </a:pPr>
            <a:r>
              <a:rPr lang="cs-CZ" dirty="0"/>
              <a:t>	</a:t>
            </a:r>
            <a:r>
              <a:rPr lang="en-US" dirty="0"/>
              <a:t>}</a:t>
            </a:r>
            <a:endParaRPr lang="cs-CZ" dirty="0"/>
          </a:p>
          <a:p>
            <a:pPr marL="155575" indent="0">
              <a:buNone/>
            </a:pPr>
            <a:endParaRPr lang="cs-CZ" dirty="0"/>
          </a:p>
          <a:p>
            <a:r>
              <a:rPr lang="cs-CZ" dirty="0" err="1"/>
              <a:t>Inkerement</a:t>
            </a:r>
            <a:r>
              <a:rPr lang="cs-CZ" dirty="0"/>
              <a:t> </a:t>
            </a:r>
            <a:r>
              <a:rPr lang="cs-CZ" dirty="0" err="1"/>
              <a:t>for</a:t>
            </a:r>
            <a:r>
              <a:rPr lang="cs-CZ" dirty="0"/>
              <a:t> cyklu končí středníkem</a:t>
            </a:r>
          </a:p>
          <a:p>
            <a:pPr marL="155575" indent="0">
              <a:buNone/>
            </a:pPr>
            <a:endParaRPr lang="cs-CZ" dirty="0"/>
          </a:p>
          <a:p>
            <a:pPr marL="155575" indent="0">
              <a:buNone/>
            </a:pPr>
            <a:r>
              <a:rPr lang="cs-CZ" dirty="0"/>
              <a:t>	</a:t>
            </a:r>
            <a:r>
              <a:rPr lang="cs-CZ" dirty="0" err="1"/>
              <a:t>for</a:t>
            </a:r>
            <a:r>
              <a:rPr lang="cs-CZ" dirty="0"/>
              <a:t> (</a:t>
            </a:r>
            <a:r>
              <a:rPr lang="cs-CZ" dirty="0" err="1"/>
              <a:t>int</a:t>
            </a:r>
            <a:r>
              <a:rPr lang="cs-CZ" dirty="0"/>
              <a:t> x = 5; x &lt; 5; x = x+1;)</a:t>
            </a:r>
          </a:p>
          <a:p>
            <a:endParaRPr lang="cs-CZ" dirty="0"/>
          </a:p>
          <a:p>
            <a:r>
              <a:rPr lang="cs-CZ" dirty="0"/>
              <a:t>Reálné číslo musí vždy obsahovat alespoň jednou desetinnou cifru</a:t>
            </a:r>
          </a:p>
          <a:p>
            <a:pPr marL="612775" lvl="1" indent="0">
              <a:buNone/>
            </a:pPr>
            <a:r>
              <a:rPr lang="cs-CZ" dirty="0"/>
              <a:t>	</a:t>
            </a:r>
            <a:r>
              <a:rPr lang="cs-CZ" dirty="0" err="1"/>
              <a:t>float</a:t>
            </a:r>
            <a:r>
              <a:rPr lang="cs-CZ" dirty="0"/>
              <a:t> </a:t>
            </a:r>
            <a:r>
              <a:rPr lang="cs-CZ" dirty="0" err="1"/>
              <a:t>realNumber</a:t>
            </a:r>
            <a:r>
              <a:rPr lang="cs-CZ" dirty="0"/>
              <a:t> = 2.0;</a:t>
            </a:r>
          </a:p>
          <a:p>
            <a:endParaRPr lang="cs-CZ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94ECF96B-71A7-7DBB-3567-7454C06A41AC}"/>
              </a:ext>
            </a:extLst>
          </p:cNvPr>
          <p:cNvSpPr txBox="1"/>
          <p:nvPr/>
        </p:nvSpPr>
        <p:spPr>
          <a:xfrm>
            <a:off x="0" y="4754902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A99D820E-4383-E870-8A71-ADBBBD32FFCF}"/>
              </a:ext>
            </a:extLst>
          </p:cNvPr>
          <p:cNvSpPr txBox="1"/>
          <p:nvPr/>
        </p:nvSpPr>
        <p:spPr>
          <a:xfrm>
            <a:off x="4771381" y="1910253"/>
            <a:ext cx="3434119" cy="646331"/>
          </a:xfrm>
          <a:prstGeom prst="rect">
            <a:avLst/>
          </a:prstGeom>
          <a:noFill/>
          <a:ln>
            <a:solidFill>
              <a:schemeClr val="accent1">
                <a:alpha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&lt;case-clause&gt; ::= "case" &lt;constant-value&gt; ":" &lt;statements&gt; "break;" </a:t>
            </a:r>
          </a:p>
          <a:p>
            <a:endParaRPr lang="en-US" sz="900" dirty="0">
              <a:solidFill>
                <a:schemeClr val="bg1"/>
              </a:solidFill>
            </a:endParaRPr>
          </a:p>
          <a:p>
            <a:r>
              <a:rPr lang="en-US" sz="900" dirty="0">
                <a:solidFill>
                  <a:schemeClr val="bg1"/>
                </a:solidFill>
              </a:rPr>
              <a:t>&lt;optional-default&gt; ::= "default:" &lt;statements&gt; "break;" | ε</a:t>
            </a:r>
            <a:endParaRPr lang="cs-CZ" sz="900" dirty="0">
              <a:solidFill>
                <a:schemeClr val="bg1"/>
              </a:solidFill>
            </a:endParaRP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8A4B7C91-D0E7-58EF-E708-9B6D6F39D03D}"/>
              </a:ext>
            </a:extLst>
          </p:cNvPr>
          <p:cNvSpPr txBox="1"/>
          <p:nvPr/>
        </p:nvSpPr>
        <p:spPr>
          <a:xfrm>
            <a:off x="4857704" y="3009411"/>
            <a:ext cx="3434119" cy="646331"/>
          </a:xfrm>
          <a:prstGeom prst="rect">
            <a:avLst/>
          </a:prstGeom>
          <a:noFill/>
          <a:ln>
            <a:solidFill>
              <a:schemeClr val="accent1">
                <a:alpha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&lt;for-statement&gt; ::= "for" "(" &lt;var-definition&gt; &lt;logical-expression&gt; ";" &lt;assignment&gt; ")" "{" &lt;statements&gt; "}„</a:t>
            </a:r>
            <a:endParaRPr lang="cs-CZ" sz="900" dirty="0">
              <a:solidFill>
                <a:schemeClr val="bg1"/>
              </a:solidFill>
            </a:endParaRPr>
          </a:p>
          <a:p>
            <a:endParaRPr lang="en-US" sz="900" dirty="0">
              <a:solidFill>
                <a:schemeClr val="bg1"/>
              </a:solidFill>
            </a:endParaRPr>
          </a:p>
          <a:p>
            <a:r>
              <a:rPr lang="en-US" sz="900" dirty="0">
                <a:solidFill>
                  <a:schemeClr val="bg1"/>
                </a:solidFill>
              </a:rPr>
              <a:t>&lt;assignment&gt; ::= &lt;identifier-list&gt; "=" &lt;expression&gt; ";"</a:t>
            </a:r>
            <a:endParaRPr lang="cs-CZ" sz="900" dirty="0">
              <a:solidFill>
                <a:schemeClr val="bg1"/>
              </a:solidFill>
            </a:endParaRP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F4FCB97-660F-2D27-516A-9FBBEEEA23C8}"/>
              </a:ext>
            </a:extLst>
          </p:cNvPr>
          <p:cNvSpPr txBox="1"/>
          <p:nvPr/>
        </p:nvSpPr>
        <p:spPr>
          <a:xfrm>
            <a:off x="4999671" y="4041627"/>
            <a:ext cx="2358060" cy="923330"/>
          </a:xfrm>
          <a:prstGeom prst="rect">
            <a:avLst/>
          </a:prstGeom>
          <a:noFill/>
          <a:ln>
            <a:solidFill>
              <a:schemeClr val="accent1">
                <a:alpha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sv-SE" sz="900" dirty="0">
                <a:solidFill>
                  <a:schemeClr val="bg1"/>
                </a:solidFill>
              </a:rPr>
              <a:t>&lt;float&gt; ::= &lt;integer&gt; "." &lt;integer&gt;</a:t>
            </a:r>
            <a:endParaRPr lang="cs-CZ" sz="900" dirty="0">
              <a:solidFill>
                <a:schemeClr val="bg1"/>
              </a:solidFill>
            </a:endParaRPr>
          </a:p>
          <a:p>
            <a:endParaRPr lang="cs-CZ" sz="900" dirty="0">
              <a:solidFill>
                <a:schemeClr val="bg1"/>
              </a:solidFill>
            </a:endParaRPr>
          </a:p>
          <a:p>
            <a:r>
              <a:rPr lang="sv-SE" sz="900" dirty="0">
                <a:solidFill>
                  <a:schemeClr val="bg1"/>
                </a:solidFill>
              </a:rPr>
              <a:t>&lt;integer&gt; ::= &lt;digit&gt; &lt;integer-tail&gt;</a:t>
            </a:r>
          </a:p>
          <a:p>
            <a:endParaRPr lang="sv-SE" sz="900" dirty="0">
              <a:solidFill>
                <a:schemeClr val="bg1"/>
              </a:solidFill>
            </a:endParaRPr>
          </a:p>
          <a:p>
            <a:r>
              <a:rPr lang="sv-SE" sz="900" dirty="0">
                <a:solidFill>
                  <a:schemeClr val="bg1"/>
                </a:solidFill>
              </a:rPr>
              <a:t>&lt;integer-tail&gt; ::= &lt;digit&gt; &lt;integer-tail&gt; | ε</a:t>
            </a:r>
          </a:p>
          <a:p>
            <a:endParaRPr lang="sv-SE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1903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1F725BF-EDA0-8742-B5EA-6908D645C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Vybraná pravidla + </a:t>
            </a:r>
            <a:br>
              <a:rPr lang="cs-CZ" dirty="0"/>
            </a:br>
            <a:r>
              <a:rPr lang="cs-CZ" dirty="0"/>
              <a:t>konstrukce - pokračování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DD9ED7EC-AADB-BC27-F89C-D211AB1E3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8500" y="1596660"/>
            <a:ext cx="7172100" cy="3039900"/>
          </a:xfrm>
        </p:spPr>
        <p:txBody>
          <a:bodyPr/>
          <a:lstStyle/>
          <a:p>
            <a:r>
              <a:rPr lang="cs-CZ" dirty="0"/>
              <a:t>Identifikátor musí začínat písmenem</a:t>
            </a:r>
          </a:p>
          <a:p>
            <a:endParaRPr lang="cs-CZ" dirty="0"/>
          </a:p>
          <a:p>
            <a:pPr marL="155575" indent="0">
              <a:buNone/>
            </a:pPr>
            <a:r>
              <a:rPr lang="cs-CZ" dirty="0"/>
              <a:t>	</a:t>
            </a:r>
            <a:r>
              <a:rPr lang="cs-CZ" dirty="0" err="1"/>
              <a:t>int</a:t>
            </a:r>
            <a:r>
              <a:rPr lang="cs-CZ" dirty="0"/>
              <a:t> a123 = 321;</a:t>
            </a:r>
          </a:p>
          <a:p>
            <a:pPr marL="155575" indent="0">
              <a:buNone/>
            </a:pPr>
            <a:endParaRPr lang="cs-CZ" dirty="0"/>
          </a:p>
          <a:p>
            <a:r>
              <a:rPr lang="cs-CZ" dirty="0" err="1"/>
              <a:t>String</a:t>
            </a:r>
            <a:r>
              <a:rPr lang="cs-CZ" dirty="0"/>
              <a:t> musí být uzavřen v dvojitých uvozovkách, nikoliv šablonovými (`</a:t>
            </a:r>
            <a:r>
              <a:rPr lang="cs-CZ" dirty="0" err="1"/>
              <a:t>Template</a:t>
            </a:r>
            <a:r>
              <a:rPr lang="cs-CZ" dirty="0"/>
              <a:t> lit`)</a:t>
            </a:r>
          </a:p>
          <a:p>
            <a:pPr marL="155575" indent="0">
              <a:buNone/>
            </a:pPr>
            <a:endParaRPr lang="cs-CZ" dirty="0"/>
          </a:p>
          <a:p>
            <a:pPr marL="155575" indent="0">
              <a:buNone/>
            </a:pPr>
            <a:r>
              <a:rPr lang="cs-CZ" dirty="0"/>
              <a:t>	</a:t>
            </a:r>
            <a:r>
              <a:rPr lang="cs-CZ" dirty="0" err="1"/>
              <a:t>string</a:t>
            </a:r>
            <a:r>
              <a:rPr lang="cs-CZ" dirty="0"/>
              <a:t> </a:t>
            </a:r>
            <a:r>
              <a:rPr lang="cs-CZ" dirty="0" err="1"/>
              <a:t>name</a:t>
            </a:r>
            <a:r>
              <a:rPr lang="cs-CZ" dirty="0"/>
              <a:t> = </a:t>
            </a:r>
            <a:r>
              <a:rPr lang="en-US" dirty="0"/>
              <a:t>"</a:t>
            </a:r>
            <a:r>
              <a:rPr lang="cs-CZ" dirty="0"/>
              <a:t>John </a:t>
            </a:r>
            <a:r>
              <a:rPr lang="cs-CZ" dirty="0" err="1"/>
              <a:t>Pork</a:t>
            </a:r>
            <a:r>
              <a:rPr lang="en-US" dirty="0"/>
              <a:t>"</a:t>
            </a:r>
            <a:r>
              <a:rPr lang="cs-CZ" dirty="0"/>
              <a:t>;</a:t>
            </a:r>
          </a:p>
          <a:p>
            <a:endParaRPr lang="cs-CZ" dirty="0"/>
          </a:p>
          <a:p>
            <a:endParaRPr lang="cs-CZ" dirty="0"/>
          </a:p>
          <a:p>
            <a:r>
              <a:rPr lang="cs-CZ" dirty="0"/>
              <a:t>Prioritizace vyhodnocování je dána gramatikou (negace před OR, / před +, apod.)</a:t>
            </a:r>
          </a:p>
          <a:p>
            <a:pPr marL="612775" lvl="1" indent="0">
              <a:buNone/>
            </a:pPr>
            <a:r>
              <a:rPr lang="cs-CZ" dirty="0"/>
              <a:t>	</a:t>
            </a:r>
            <a:r>
              <a:rPr lang="cs-CZ" dirty="0" err="1"/>
              <a:t>boolean</a:t>
            </a:r>
            <a:r>
              <a:rPr lang="cs-CZ" dirty="0"/>
              <a:t> o = !a &amp;&amp; b || (c);</a:t>
            </a: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D246EA57-66B1-26CE-51EA-35359DB9011F}"/>
              </a:ext>
            </a:extLst>
          </p:cNvPr>
          <p:cNvSpPr txBox="1"/>
          <p:nvPr/>
        </p:nvSpPr>
        <p:spPr>
          <a:xfrm>
            <a:off x="0" y="4754902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932A5587-A5DB-B870-7378-51E4BFC42AFA}"/>
              </a:ext>
            </a:extLst>
          </p:cNvPr>
          <p:cNvSpPr txBox="1"/>
          <p:nvPr/>
        </p:nvSpPr>
        <p:spPr>
          <a:xfrm>
            <a:off x="4416055" y="1681722"/>
            <a:ext cx="3789445" cy="646331"/>
          </a:xfrm>
          <a:prstGeom prst="rect">
            <a:avLst/>
          </a:prstGeom>
          <a:noFill/>
          <a:ln>
            <a:solidFill>
              <a:schemeClr val="accent1">
                <a:alpha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sz="900" dirty="0">
                <a:solidFill>
                  <a:schemeClr val="bg1"/>
                </a:solidFill>
              </a:rPr>
              <a:t>&lt;identifier&gt; ::= &lt;letter&gt; &lt;identifier-tail&gt;</a:t>
            </a:r>
          </a:p>
          <a:p>
            <a:endParaRPr lang="fr-FR" sz="900" dirty="0">
              <a:solidFill>
                <a:schemeClr val="bg1"/>
              </a:solidFill>
            </a:endParaRPr>
          </a:p>
          <a:p>
            <a:r>
              <a:rPr lang="fr-FR" sz="900" dirty="0">
                <a:solidFill>
                  <a:schemeClr val="bg1"/>
                </a:solidFill>
              </a:rPr>
              <a:t>&lt;identifier-tail&gt; ::= &lt;letter&gt; &lt;identifier-tail&gt; | &lt;digit&gt; &lt;identifier-tail&gt; | ε</a:t>
            </a:r>
            <a:endParaRPr lang="sv-SE" sz="900" dirty="0">
              <a:solidFill>
                <a:schemeClr val="bg1"/>
              </a:solidFill>
            </a:endParaRPr>
          </a:p>
          <a:p>
            <a:endParaRPr lang="sv-SE" sz="900" dirty="0">
              <a:solidFill>
                <a:schemeClr val="bg1"/>
              </a:solidFill>
            </a:endParaRP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6D6E4982-190E-2715-385D-170615A0529F}"/>
              </a:ext>
            </a:extLst>
          </p:cNvPr>
          <p:cNvSpPr txBox="1"/>
          <p:nvPr/>
        </p:nvSpPr>
        <p:spPr>
          <a:xfrm>
            <a:off x="4862623" y="2626183"/>
            <a:ext cx="4026196" cy="507831"/>
          </a:xfrm>
          <a:prstGeom prst="rect">
            <a:avLst/>
          </a:prstGeom>
          <a:noFill/>
          <a:ln>
            <a:solidFill>
              <a:schemeClr val="accent1">
                <a:alpha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&lt;string&gt; ::= "\"" &lt;string-content&gt; "\""</a:t>
            </a:r>
          </a:p>
          <a:p>
            <a:endParaRPr lang="en-US" sz="900" dirty="0">
              <a:solidFill>
                <a:schemeClr val="bg1"/>
              </a:solidFill>
            </a:endParaRPr>
          </a:p>
          <a:p>
            <a:r>
              <a:rPr lang="en-US" sz="900" dirty="0">
                <a:solidFill>
                  <a:schemeClr val="bg1"/>
                </a:solidFill>
              </a:rPr>
              <a:t>&lt;string-content&gt; ::= &lt;letter&gt; &lt;string-content&gt; | &lt;digit&gt; &lt;string-content&gt; | ε</a:t>
            </a:r>
            <a:endParaRPr lang="sv-SE" sz="900" dirty="0">
              <a:solidFill>
                <a:schemeClr val="bg1"/>
              </a:solidFill>
            </a:endParaRP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050DACD5-7E99-D29F-A90E-3BACB21C0E0C}"/>
              </a:ext>
            </a:extLst>
          </p:cNvPr>
          <p:cNvSpPr txBox="1"/>
          <p:nvPr/>
        </p:nvSpPr>
        <p:spPr>
          <a:xfrm>
            <a:off x="4196318" y="3608380"/>
            <a:ext cx="4522380" cy="784830"/>
          </a:xfrm>
          <a:prstGeom prst="rect">
            <a:avLst/>
          </a:prstGeom>
          <a:noFill/>
          <a:ln>
            <a:solidFill>
              <a:schemeClr val="accent1">
                <a:alpha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&lt;logical-expression&gt; ::= &lt;logical-term&gt; | &lt;logical-expression&gt; "||" &lt;logical-term&gt;</a:t>
            </a:r>
          </a:p>
          <a:p>
            <a:endParaRPr lang="en-US" sz="900" dirty="0">
              <a:solidFill>
                <a:schemeClr val="bg1"/>
              </a:solidFill>
            </a:endParaRPr>
          </a:p>
          <a:p>
            <a:r>
              <a:rPr lang="en-US" sz="900" dirty="0">
                <a:solidFill>
                  <a:schemeClr val="bg1"/>
                </a:solidFill>
              </a:rPr>
              <a:t>&lt;logical-term&gt; ::= &lt;logical-factor&gt; | &lt;logical-term&gt; "&amp;&amp;" &lt;logical-factor&gt;</a:t>
            </a:r>
          </a:p>
          <a:p>
            <a:endParaRPr lang="en-US" sz="900" dirty="0">
              <a:solidFill>
                <a:schemeClr val="bg1"/>
              </a:solidFill>
            </a:endParaRPr>
          </a:p>
          <a:p>
            <a:r>
              <a:rPr lang="en-US" sz="900" dirty="0">
                <a:solidFill>
                  <a:schemeClr val="bg1"/>
                </a:solidFill>
              </a:rPr>
              <a:t>&lt;logical-factor&gt; ::= &lt;comparison-expression&gt; | "!" &lt;logical-factor&gt; | &lt;</a:t>
            </a:r>
            <a:r>
              <a:rPr lang="en-US" sz="900" dirty="0" err="1">
                <a:solidFill>
                  <a:schemeClr val="bg1"/>
                </a:solidFill>
              </a:rPr>
              <a:t>boolean</a:t>
            </a:r>
            <a:r>
              <a:rPr lang="en-US" sz="900" dirty="0">
                <a:solidFill>
                  <a:schemeClr val="bg1"/>
                </a:solidFill>
              </a:rPr>
              <a:t>-value&gt;</a:t>
            </a:r>
            <a:endParaRPr lang="sv-SE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85202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CA4489F-7997-CB0A-3A13-456547C5A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Technologie + cílová</a:t>
            </a:r>
            <a:br>
              <a:rPr lang="cs-CZ" dirty="0"/>
            </a:br>
            <a:r>
              <a:rPr lang="cs-CZ" dirty="0"/>
              <a:t>platforma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1B2E4562-86D2-177E-F967-3BB185DFE0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8500" y="1581293"/>
            <a:ext cx="7172100" cy="2704632"/>
          </a:xfrm>
        </p:spPr>
        <p:txBody>
          <a:bodyPr/>
          <a:lstStyle/>
          <a:p>
            <a:r>
              <a:rPr lang="cs-CZ" sz="1400" dirty="0"/>
              <a:t>Technologie</a:t>
            </a:r>
          </a:p>
          <a:p>
            <a:pPr lvl="1"/>
            <a:r>
              <a:rPr lang="cs-CZ" sz="1400" dirty="0" err="1"/>
              <a:t>flex</a:t>
            </a:r>
            <a:endParaRPr lang="cs-CZ" sz="1400" dirty="0"/>
          </a:p>
          <a:p>
            <a:pPr lvl="1"/>
            <a:r>
              <a:rPr lang="cs-CZ" sz="1400" dirty="0" err="1"/>
              <a:t>yacc</a:t>
            </a:r>
            <a:endParaRPr lang="cs-CZ" sz="1400" dirty="0"/>
          </a:p>
          <a:p>
            <a:pPr marL="612775" lvl="1" indent="0">
              <a:buNone/>
            </a:pPr>
            <a:endParaRPr lang="cs-CZ" sz="1400" dirty="0"/>
          </a:p>
          <a:p>
            <a:r>
              <a:rPr lang="cs-CZ" sz="1400" dirty="0"/>
              <a:t>Cílová platforma</a:t>
            </a:r>
          </a:p>
          <a:p>
            <a:pPr lvl="1"/>
            <a:r>
              <a:rPr lang="cs-CZ" sz="1400" dirty="0"/>
              <a:t>PL/0</a:t>
            </a:r>
          </a:p>
          <a:p>
            <a:pPr lvl="2"/>
            <a:endParaRPr lang="cs-CZ" sz="1400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3F02A21D-1EB2-35A4-AC1E-AFAF5E10FF66}"/>
              </a:ext>
            </a:extLst>
          </p:cNvPr>
          <p:cNvSpPr txBox="1"/>
          <p:nvPr/>
        </p:nvSpPr>
        <p:spPr>
          <a:xfrm>
            <a:off x="0" y="4754902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chemeClr val="bg1"/>
                </a:solidFill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24979253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FE7FB2D-9A34-F0CE-38ED-C8E7D4DFB5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Děkujeme za pozornost</a:t>
            </a:r>
          </a:p>
        </p:txBody>
      </p:sp>
    </p:spTree>
    <p:extLst>
      <p:ext uri="{BB962C8B-B14F-4D97-AF65-F5344CB8AC3E}">
        <p14:creationId xmlns:p14="http://schemas.microsoft.com/office/powerpoint/2010/main" val="33477247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FE7FB2D-9A34-F0CE-38ED-C8E7D4DFB5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3500" y="1931928"/>
            <a:ext cx="6597000" cy="1546972"/>
          </a:xfrm>
        </p:spPr>
        <p:txBody>
          <a:bodyPr/>
          <a:lstStyle/>
          <a:p>
            <a:r>
              <a:rPr lang="cs-CZ" dirty="0"/>
              <a:t>Dotazy?</a:t>
            </a:r>
          </a:p>
        </p:txBody>
      </p:sp>
    </p:spTree>
    <p:extLst>
      <p:ext uri="{BB962C8B-B14F-4D97-AF65-F5344CB8AC3E}">
        <p14:creationId xmlns:p14="http://schemas.microsoft.com/office/powerpoint/2010/main" val="16675675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EC7E350-15A3-AD35-915D-7DBA70CBF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GitHub </a:t>
            </a:r>
            <a:r>
              <a:rPr lang="cs-CZ" dirty="0" err="1"/>
              <a:t>repozitář</a:t>
            </a:r>
            <a:endParaRPr lang="cs-CZ" dirty="0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C74725DF-4409-E689-B467-6CAFDA6C30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https://github.com/M1LNES/FJP-semester-work</a:t>
            </a: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215E4E45-D4CD-D75B-CBDC-B65FA0026654}"/>
              </a:ext>
            </a:extLst>
          </p:cNvPr>
          <p:cNvSpPr txBox="1"/>
          <p:nvPr/>
        </p:nvSpPr>
        <p:spPr>
          <a:xfrm>
            <a:off x="0" y="4754902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chemeClr val="bg1"/>
                </a:solidFill>
              </a:rPr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2285987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CCE072C-B190-AD57-021B-3A9E60CC6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Plánované konstrukce – </a:t>
            </a:r>
            <a:br>
              <a:rPr lang="cs-CZ" dirty="0"/>
            </a:br>
            <a:r>
              <a:rPr lang="cs-CZ" dirty="0"/>
              <a:t>povinné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35CB074E-A1DF-1E27-B4E6-6DC0F0956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8500" y="1658575"/>
            <a:ext cx="7172100" cy="3039900"/>
          </a:xfrm>
        </p:spPr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s-CZ" sz="1400" dirty="0"/>
              <a:t>definice celočíselných proměnných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s-CZ" sz="1400" dirty="0"/>
              <a:t>definice celočíselných konstant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s-CZ" sz="1400" dirty="0"/>
              <a:t>přiřazení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s-CZ" sz="1400" dirty="0"/>
              <a:t>základní aritmetiku a logiku (+, -, *, /, AND, OR, negace a závorky, operátory pro porovnání čísel)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s-CZ" sz="1400" dirty="0"/>
              <a:t>cyklus (libovolný – </a:t>
            </a:r>
            <a:r>
              <a:rPr lang="cs-CZ" sz="1400" dirty="0" err="1"/>
              <a:t>while</a:t>
            </a:r>
            <a:r>
              <a:rPr lang="cs-CZ" sz="1400" dirty="0"/>
              <a:t>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s-CZ" sz="1400" dirty="0"/>
              <a:t>jednoduchou podmínku (</a:t>
            </a:r>
            <a:r>
              <a:rPr lang="cs-CZ" sz="1400" dirty="0" err="1"/>
              <a:t>if</a:t>
            </a:r>
            <a:r>
              <a:rPr lang="cs-CZ" sz="1400" dirty="0"/>
              <a:t> bez </a:t>
            </a:r>
            <a:r>
              <a:rPr lang="cs-CZ" sz="1400" dirty="0" err="1"/>
              <a:t>else</a:t>
            </a:r>
            <a:r>
              <a:rPr lang="cs-CZ" sz="1400" dirty="0"/>
              <a:t>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s-CZ" sz="1400" dirty="0"/>
              <a:t>definice podprogramu (procedura, funkce, metoda) a jeho volání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A55C082-BAF3-6266-AA45-74392C4ACFB2}"/>
              </a:ext>
            </a:extLst>
          </p:cNvPr>
          <p:cNvSpPr txBox="1"/>
          <p:nvPr/>
        </p:nvSpPr>
        <p:spPr>
          <a:xfrm>
            <a:off x="0" y="4754902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54045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CCE072C-B190-AD57-021B-3A9E60CC6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Plánované konstrukce – </a:t>
            </a:r>
            <a:br>
              <a:rPr lang="cs-CZ" dirty="0"/>
            </a:br>
            <a:r>
              <a:rPr lang="cs-CZ" dirty="0"/>
              <a:t>rozšiřující – 1 bod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35CB074E-A1DF-1E27-B4E6-6DC0F0956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8500" y="1658575"/>
            <a:ext cx="7172100" cy="3039900"/>
          </a:xfrm>
        </p:spPr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s-CZ" sz="1400" dirty="0"/>
              <a:t>každý další typ cyklu (</a:t>
            </a:r>
            <a:r>
              <a:rPr lang="cs-CZ" sz="1400" dirty="0" err="1"/>
              <a:t>for</a:t>
            </a:r>
            <a:r>
              <a:rPr lang="cs-CZ" sz="1400" dirty="0"/>
              <a:t>, do </a:t>
            </a:r>
            <a:r>
              <a:rPr lang="cs-CZ" sz="1400" dirty="0" err="1"/>
              <a:t>while</a:t>
            </a:r>
            <a:r>
              <a:rPr lang="cs-CZ" sz="1400" dirty="0"/>
              <a:t>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s-CZ" sz="1400" dirty="0" err="1"/>
              <a:t>else</a:t>
            </a:r>
            <a:r>
              <a:rPr lang="cs-CZ" sz="1400" dirty="0"/>
              <a:t> větev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s-CZ" sz="1400" dirty="0"/>
              <a:t>datový typ </a:t>
            </a:r>
            <a:r>
              <a:rPr lang="cs-CZ" sz="1400" dirty="0" err="1"/>
              <a:t>boolean</a:t>
            </a:r>
            <a:r>
              <a:rPr lang="cs-CZ" sz="1400" dirty="0"/>
              <a:t> a logické operace s ním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s-CZ" sz="1400" dirty="0"/>
              <a:t>datový typ </a:t>
            </a:r>
            <a:r>
              <a:rPr lang="cs-CZ" sz="1400" dirty="0" err="1"/>
              <a:t>real</a:t>
            </a:r>
            <a:r>
              <a:rPr lang="cs-CZ" sz="1400" dirty="0"/>
              <a:t> (s celočíselnými instrukcemi)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s-CZ" sz="1400" dirty="0"/>
              <a:t>datový typ </a:t>
            </a:r>
            <a:r>
              <a:rPr lang="cs-CZ" sz="1400" dirty="0" err="1"/>
              <a:t>string</a:t>
            </a:r>
            <a:r>
              <a:rPr lang="cs-CZ" sz="1400" dirty="0"/>
              <a:t> (s operátory pro spojování řetězců)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s-CZ" sz="1400" dirty="0"/>
              <a:t>rozvětvená podmínka (switch, case)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s-CZ" sz="1400" dirty="0"/>
              <a:t>násobné přiřazení (a = b = c = d = 3;)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s-CZ" sz="1400" dirty="0"/>
              <a:t>paralelní přiřazení ({a, b, c, d} = {1, 2, 3, 4};)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cs-CZ" sz="1400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98CCCA8C-3EF2-816F-DBF7-EC96D3B41A0F}"/>
              </a:ext>
            </a:extLst>
          </p:cNvPr>
          <p:cNvSpPr txBox="1"/>
          <p:nvPr/>
        </p:nvSpPr>
        <p:spPr>
          <a:xfrm>
            <a:off x="0" y="4754902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569299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CCE072C-B190-AD57-021B-3A9E60CC6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Plánované konstrukce – </a:t>
            </a:r>
            <a:br>
              <a:rPr lang="cs-CZ" dirty="0"/>
            </a:br>
            <a:r>
              <a:rPr lang="cs-CZ" dirty="0"/>
              <a:t>rozšiřující – 2 body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35CB074E-A1DF-1E27-B4E6-6DC0F0956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8500" y="1658575"/>
            <a:ext cx="7172100" cy="3039900"/>
          </a:xfrm>
        </p:spPr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s-CZ" sz="1400" dirty="0"/>
              <a:t>operátor pro porovnání řetězců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s-CZ" sz="1400" dirty="0"/>
              <a:t>návratová hodnota podprogramu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s-CZ" sz="1400" dirty="0"/>
              <a:t>parametry předávané hodnotou</a:t>
            </a:r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5C6D09B3-59F0-E545-3722-92DC3BA58AC0}"/>
              </a:ext>
            </a:extLst>
          </p:cNvPr>
          <p:cNvSpPr txBox="1"/>
          <p:nvPr/>
        </p:nvSpPr>
        <p:spPr>
          <a:xfrm>
            <a:off x="0" y="4754902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chemeClr val="bg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275343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164C83C-C5B9-F885-0D46-0C0CE44DA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Ukázkový zdrojový kód – deklarace + přiřazení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CA2288E8-8C70-8AD5-E0F9-E92C58F92E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US" dirty="0"/>
              <a:t>const int l = 5;</a:t>
            </a:r>
            <a:r>
              <a:rPr lang="cs-CZ" dirty="0"/>
              <a:t>  		// konstanta</a:t>
            </a:r>
          </a:p>
          <a:p>
            <a:pPr marL="139700" indent="0">
              <a:buNone/>
            </a:pPr>
            <a:endParaRPr lang="en-US" dirty="0"/>
          </a:p>
          <a:p>
            <a:pPr marL="139700" indent="0">
              <a:buNone/>
            </a:pPr>
            <a:r>
              <a:rPr lang="en-US" dirty="0"/>
              <a:t>long x = 6;</a:t>
            </a:r>
            <a:r>
              <a:rPr lang="cs-CZ" dirty="0"/>
              <a:t>		// dat. typ long</a:t>
            </a:r>
          </a:p>
          <a:p>
            <a:pPr marL="139700" indent="0">
              <a:buNone/>
            </a:pPr>
            <a:endParaRPr lang="en-US" dirty="0"/>
          </a:p>
          <a:p>
            <a:pPr marL="139700" indent="0">
              <a:buNone/>
            </a:pPr>
            <a:r>
              <a:rPr lang="en-US" dirty="0" err="1"/>
              <a:t>boolean</a:t>
            </a:r>
            <a:r>
              <a:rPr lang="en-US" dirty="0"/>
              <a:t> m = true;</a:t>
            </a:r>
            <a:r>
              <a:rPr lang="cs-CZ" dirty="0"/>
              <a:t>		// dat. typ </a:t>
            </a:r>
            <a:r>
              <a:rPr lang="cs-CZ" dirty="0" err="1"/>
              <a:t>boolean</a:t>
            </a:r>
            <a:endParaRPr lang="cs-CZ" dirty="0"/>
          </a:p>
          <a:p>
            <a:pPr marL="139700" indent="0">
              <a:buNone/>
            </a:pPr>
            <a:endParaRPr lang="en-US" dirty="0"/>
          </a:p>
          <a:p>
            <a:pPr marL="139700" indent="0">
              <a:buNone/>
            </a:pPr>
            <a:r>
              <a:rPr lang="en-US" dirty="0"/>
              <a:t>float p = 2.2;</a:t>
            </a:r>
            <a:r>
              <a:rPr lang="cs-CZ" dirty="0"/>
              <a:t>		// dat. typ </a:t>
            </a:r>
            <a:r>
              <a:rPr lang="cs-CZ" dirty="0" err="1"/>
              <a:t>real</a:t>
            </a:r>
            <a:endParaRPr lang="cs-CZ" dirty="0"/>
          </a:p>
          <a:p>
            <a:pPr marL="139700" indent="0">
              <a:buNone/>
            </a:pPr>
            <a:endParaRPr lang="en-US" dirty="0"/>
          </a:p>
          <a:p>
            <a:pPr marL="139700" indent="0">
              <a:buNone/>
            </a:pPr>
            <a:r>
              <a:rPr lang="en-US" dirty="0"/>
              <a:t>string s = "</a:t>
            </a:r>
            <a:r>
              <a:rPr lang="cs-CZ" dirty="0" err="1"/>
              <a:t>skibidi</a:t>
            </a:r>
            <a:r>
              <a:rPr lang="en-US" dirty="0"/>
              <a:t>";</a:t>
            </a:r>
            <a:r>
              <a:rPr lang="cs-CZ" dirty="0"/>
              <a:t>		// dat. typ </a:t>
            </a:r>
            <a:r>
              <a:rPr lang="cs-CZ" dirty="0" err="1"/>
              <a:t>string</a:t>
            </a:r>
            <a:endParaRPr lang="cs-CZ" dirty="0"/>
          </a:p>
          <a:p>
            <a:pPr marL="139700" indent="0">
              <a:buNone/>
            </a:pPr>
            <a:endParaRPr lang="en-US" dirty="0"/>
          </a:p>
          <a:p>
            <a:pPr marL="139700" indent="0">
              <a:buNone/>
            </a:pPr>
            <a:r>
              <a:rPr lang="en-US" dirty="0"/>
              <a:t>string k = "</a:t>
            </a:r>
            <a:r>
              <a:rPr lang="cs-CZ" dirty="0" err="1"/>
              <a:t>sig</a:t>
            </a:r>
            <a:r>
              <a:rPr lang="en-US" dirty="0"/>
              <a:t>" + "</a:t>
            </a:r>
            <a:r>
              <a:rPr lang="cs-CZ" dirty="0" err="1"/>
              <a:t>ma</a:t>
            </a:r>
            <a:r>
              <a:rPr lang="en-US" dirty="0"/>
              <a:t>";</a:t>
            </a:r>
            <a:r>
              <a:rPr lang="cs-CZ" dirty="0"/>
              <a:t>	// spojování řetězců</a:t>
            </a:r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6A2CD288-4B92-B2A2-44F5-ECF22570CFF0}"/>
              </a:ext>
            </a:extLst>
          </p:cNvPr>
          <p:cNvSpPr txBox="1"/>
          <p:nvPr/>
        </p:nvSpPr>
        <p:spPr>
          <a:xfrm>
            <a:off x="0" y="4754902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chemeClr val="bg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088716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164C83C-C5B9-F885-0D46-0C0CE44DA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Ukázkový zdrojový kód – cykly + logické operace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CA2288E8-8C70-8AD5-E0F9-E92C58F92E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US" dirty="0"/>
              <a:t>for (int x = 5; x &lt; 5; x</a:t>
            </a:r>
            <a:r>
              <a:rPr lang="cs-CZ" dirty="0"/>
              <a:t> = x+1</a:t>
            </a:r>
            <a:r>
              <a:rPr lang="en-US" dirty="0"/>
              <a:t>;) {</a:t>
            </a:r>
            <a:r>
              <a:rPr lang="cs-CZ" dirty="0"/>
              <a:t> </a:t>
            </a:r>
          </a:p>
          <a:p>
            <a:pPr marL="139700" indent="0">
              <a:buNone/>
            </a:pPr>
            <a:r>
              <a:rPr lang="cs-CZ" dirty="0"/>
              <a:t>   // příkazy</a:t>
            </a:r>
          </a:p>
          <a:p>
            <a:pPr marL="139700" indent="0">
              <a:buNone/>
            </a:pPr>
            <a:r>
              <a:rPr lang="en-US" dirty="0"/>
              <a:t>}</a:t>
            </a:r>
            <a:endParaRPr lang="cs-CZ" dirty="0"/>
          </a:p>
          <a:p>
            <a:pPr marL="139700" indent="0">
              <a:buNone/>
            </a:pPr>
            <a:endParaRPr lang="cs-CZ" dirty="0"/>
          </a:p>
          <a:p>
            <a:pPr marL="139700" indent="0">
              <a:buNone/>
            </a:pPr>
            <a:r>
              <a:rPr lang="en-US" dirty="0"/>
              <a:t>while (x &gt; 5 &amp;&amp; x &lt; 10) {</a:t>
            </a:r>
            <a:endParaRPr lang="cs-CZ" dirty="0"/>
          </a:p>
          <a:p>
            <a:pPr marL="139700" indent="0">
              <a:buNone/>
            </a:pPr>
            <a:r>
              <a:rPr lang="cs-CZ" dirty="0"/>
              <a:t>   // příkazy</a:t>
            </a:r>
          </a:p>
          <a:p>
            <a:pPr marL="139700" indent="0">
              <a:buNone/>
            </a:pPr>
            <a:r>
              <a:rPr lang="en-US" dirty="0"/>
              <a:t>}</a:t>
            </a:r>
            <a:endParaRPr lang="cs-CZ" dirty="0"/>
          </a:p>
          <a:p>
            <a:pPr marL="139700" indent="0">
              <a:buNone/>
            </a:pPr>
            <a:endParaRPr lang="cs-CZ" dirty="0"/>
          </a:p>
          <a:p>
            <a:pPr marL="139700" indent="0">
              <a:buNone/>
            </a:pPr>
            <a:r>
              <a:rPr lang="cs-CZ" dirty="0"/>
              <a:t>do {</a:t>
            </a:r>
          </a:p>
          <a:p>
            <a:pPr marL="139700" indent="0">
              <a:buNone/>
            </a:pPr>
            <a:r>
              <a:rPr lang="cs-CZ" dirty="0"/>
              <a:t>   // příkazy</a:t>
            </a:r>
          </a:p>
          <a:p>
            <a:pPr marL="139700" indent="0">
              <a:buNone/>
            </a:pPr>
            <a:r>
              <a:rPr lang="cs-CZ" dirty="0"/>
              <a:t>} </a:t>
            </a:r>
            <a:r>
              <a:rPr lang="cs-CZ" dirty="0" err="1"/>
              <a:t>while</a:t>
            </a:r>
            <a:r>
              <a:rPr lang="cs-CZ" dirty="0"/>
              <a:t> (x &lt; 5 || !a);</a:t>
            </a:r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71F3D664-7E56-8347-410D-1F8EA93CE4D8}"/>
              </a:ext>
            </a:extLst>
          </p:cNvPr>
          <p:cNvSpPr txBox="1"/>
          <p:nvPr/>
        </p:nvSpPr>
        <p:spPr>
          <a:xfrm>
            <a:off x="0" y="4754902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chemeClr val="bg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760886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164C83C-C5B9-F885-0D46-0C0CE44DA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Ukázkový zdrojový kód – rozvětvená podmínka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CA2288E8-8C70-8AD5-E0F9-E92C58F92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8500" y="1659275"/>
            <a:ext cx="1818450" cy="2760900"/>
          </a:xfrm>
        </p:spPr>
        <p:txBody>
          <a:bodyPr/>
          <a:lstStyle/>
          <a:p>
            <a:pPr marL="139700" indent="0">
              <a:buNone/>
            </a:pPr>
            <a:r>
              <a:rPr lang="en-US" dirty="0"/>
              <a:t>switch (x) {</a:t>
            </a:r>
          </a:p>
          <a:p>
            <a:pPr marL="139700" indent="0">
              <a:buNone/>
            </a:pPr>
            <a:r>
              <a:rPr lang="cs-CZ" dirty="0"/>
              <a:t>    </a:t>
            </a:r>
            <a:r>
              <a:rPr lang="en-US" dirty="0"/>
              <a:t>case 5:</a:t>
            </a:r>
          </a:p>
          <a:p>
            <a:pPr marL="139700" indent="0">
              <a:buNone/>
            </a:pPr>
            <a:r>
              <a:rPr lang="en-US" dirty="0"/>
              <a:t>        </a:t>
            </a:r>
            <a:r>
              <a:rPr lang="cs-CZ" dirty="0"/>
              <a:t>// příkazy</a:t>
            </a:r>
            <a:endParaRPr lang="en-US" dirty="0"/>
          </a:p>
          <a:p>
            <a:pPr marL="139700" indent="0">
              <a:buNone/>
            </a:pPr>
            <a:r>
              <a:rPr lang="en-US" dirty="0"/>
              <a:t>        break;</a:t>
            </a:r>
            <a:endParaRPr lang="cs-CZ" dirty="0"/>
          </a:p>
          <a:p>
            <a:pPr marL="139700" indent="0">
              <a:buNone/>
            </a:pPr>
            <a:r>
              <a:rPr lang="cs-CZ" dirty="0"/>
              <a:t>    </a:t>
            </a:r>
            <a:r>
              <a:rPr lang="en-US" dirty="0"/>
              <a:t>case </a:t>
            </a:r>
            <a:r>
              <a:rPr lang="cs-CZ" dirty="0"/>
              <a:t>10</a:t>
            </a:r>
            <a:r>
              <a:rPr lang="en-US" dirty="0"/>
              <a:t>:</a:t>
            </a:r>
          </a:p>
          <a:p>
            <a:pPr marL="139700" indent="0">
              <a:buNone/>
            </a:pPr>
            <a:r>
              <a:rPr lang="en-US" dirty="0"/>
              <a:t>        </a:t>
            </a:r>
            <a:r>
              <a:rPr lang="cs-CZ" dirty="0"/>
              <a:t>// příkazy</a:t>
            </a:r>
            <a:endParaRPr lang="en-US" dirty="0"/>
          </a:p>
          <a:p>
            <a:pPr marL="139700" indent="0">
              <a:buNone/>
            </a:pPr>
            <a:r>
              <a:rPr lang="en-US" dirty="0"/>
              <a:t>        break;</a:t>
            </a:r>
            <a:endParaRPr lang="cs-CZ" dirty="0"/>
          </a:p>
          <a:p>
            <a:pPr marL="139700" indent="0">
              <a:buNone/>
            </a:pPr>
            <a:r>
              <a:rPr lang="en-US" dirty="0"/>
              <a:t>}</a:t>
            </a:r>
            <a:r>
              <a:rPr lang="cs-CZ" dirty="0"/>
              <a:t> </a:t>
            </a:r>
          </a:p>
          <a:p>
            <a:pPr marL="139700" indent="0">
              <a:buNone/>
            </a:pPr>
            <a:endParaRPr lang="cs-CZ" dirty="0"/>
          </a:p>
          <a:p>
            <a:pPr marL="139700" indent="0">
              <a:buNone/>
            </a:pPr>
            <a:endParaRPr lang="cs-CZ" dirty="0"/>
          </a:p>
        </p:txBody>
      </p:sp>
      <p:sp>
        <p:nvSpPr>
          <p:cNvPr id="4" name="Zástupný text 2">
            <a:extLst>
              <a:ext uri="{FF2B5EF4-FFF2-40B4-BE49-F238E27FC236}">
                <a16:creationId xmlns:a16="http://schemas.microsoft.com/office/drawing/2014/main" id="{ECC0B094-C919-01E3-E63C-5E3703C03ED9}"/>
              </a:ext>
            </a:extLst>
          </p:cNvPr>
          <p:cNvSpPr txBox="1">
            <a:spLocks/>
          </p:cNvSpPr>
          <p:nvPr/>
        </p:nvSpPr>
        <p:spPr>
          <a:xfrm>
            <a:off x="3345960" y="1659275"/>
            <a:ext cx="2161065" cy="27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39700" indent="0">
              <a:buFont typeface="Montserrat"/>
              <a:buNone/>
            </a:pPr>
            <a:r>
              <a:rPr lang="en-US" dirty="0"/>
              <a:t>switch (x) {</a:t>
            </a:r>
            <a:r>
              <a:rPr lang="cs-CZ" dirty="0"/>
              <a:t>	</a:t>
            </a:r>
            <a:endParaRPr lang="en-US" dirty="0"/>
          </a:p>
          <a:p>
            <a:pPr marL="139700" indent="0">
              <a:buFont typeface="Montserrat"/>
              <a:buNone/>
            </a:pPr>
            <a:r>
              <a:rPr lang="cs-CZ" dirty="0"/>
              <a:t>    </a:t>
            </a:r>
            <a:r>
              <a:rPr lang="en-US" dirty="0"/>
              <a:t>case 5:</a:t>
            </a:r>
          </a:p>
          <a:p>
            <a:pPr marL="139700" indent="0">
              <a:buFont typeface="Montserrat"/>
              <a:buNone/>
            </a:pPr>
            <a:r>
              <a:rPr lang="en-US" dirty="0"/>
              <a:t>        </a:t>
            </a:r>
            <a:r>
              <a:rPr lang="cs-CZ" dirty="0"/>
              <a:t>// příkazy</a:t>
            </a:r>
            <a:endParaRPr lang="en-US" dirty="0"/>
          </a:p>
          <a:p>
            <a:pPr marL="139700" indent="0">
              <a:buFont typeface="Montserrat"/>
              <a:buNone/>
            </a:pPr>
            <a:r>
              <a:rPr lang="en-US" dirty="0"/>
              <a:t>        break;</a:t>
            </a:r>
            <a:endParaRPr lang="cs-CZ" dirty="0"/>
          </a:p>
          <a:p>
            <a:pPr marL="139700" indent="0">
              <a:buFont typeface="Montserrat"/>
              <a:buNone/>
            </a:pPr>
            <a:r>
              <a:rPr lang="cs-CZ" dirty="0"/>
              <a:t>    </a:t>
            </a:r>
            <a:r>
              <a:rPr lang="en-US" dirty="0"/>
              <a:t>case </a:t>
            </a:r>
            <a:r>
              <a:rPr lang="cs-CZ" dirty="0"/>
              <a:t>10</a:t>
            </a:r>
            <a:r>
              <a:rPr lang="en-US" dirty="0"/>
              <a:t>:</a:t>
            </a:r>
          </a:p>
          <a:p>
            <a:pPr marL="139700" indent="0">
              <a:buFont typeface="Montserrat"/>
              <a:buNone/>
            </a:pPr>
            <a:r>
              <a:rPr lang="en-US" dirty="0"/>
              <a:t>        </a:t>
            </a:r>
            <a:r>
              <a:rPr lang="cs-CZ" dirty="0"/>
              <a:t>// příkazy</a:t>
            </a:r>
            <a:endParaRPr lang="en-US" dirty="0"/>
          </a:p>
          <a:p>
            <a:pPr marL="139700" indent="0">
              <a:buFont typeface="Montserrat"/>
              <a:buNone/>
            </a:pPr>
            <a:r>
              <a:rPr lang="en-US" dirty="0"/>
              <a:t>        break;</a:t>
            </a:r>
            <a:endParaRPr lang="cs-CZ" dirty="0"/>
          </a:p>
          <a:p>
            <a:pPr marL="139700" indent="0">
              <a:buFont typeface="Montserrat"/>
              <a:buNone/>
            </a:pPr>
            <a:r>
              <a:rPr lang="cs-CZ" dirty="0"/>
              <a:t>    default:</a:t>
            </a:r>
          </a:p>
          <a:p>
            <a:pPr marL="139700" indent="0">
              <a:buFont typeface="Montserrat"/>
              <a:buNone/>
            </a:pPr>
            <a:r>
              <a:rPr lang="cs-CZ" dirty="0"/>
              <a:t>       </a:t>
            </a:r>
            <a:r>
              <a:rPr lang="en-US" dirty="0"/>
              <a:t> </a:t>
            </a:r>
            <a:r>
              <a:rPr lang="cs-CZ" dirty="0"/>
              <a:t>// příkazy</a:t>
            </a:r>
          </a:p>
          <a:p>
            <a:pPr marL="139700" indent="0">
              <a:buFont typeface="Montserrat"/>
              <a:buNone/>
            </a:pPr>
            <a:r>
              <a:rPr lang="en-US" dirty="0"/>
              <a:t> </a:t>
            </a:r>
            <a:r>
              <a:rPr lang="cs-CZ" dirty="0"/>
              <a:t>       </a:t>
            </a:r>
            <a:r>
              <a:rPr lang="en-US" dirty="0"/>
              <a:t>break</a:t>
            </a:r>
            <a:r>
              <a:rPr lang="cs-CZ" dirty="0"/>
              <a:t>;</a:t>
            </a:r>
          </a:p>
          <a:p>
            <a:pPr marL="139700" indent="0">
              <a:buFont typeface="Montserrat"/>
              <a:buNone/>
            </a:pPr>
            <a:r>
              <a:rPr lang="en-US" dirty="0"/>
              <a:t>}</a:t>
            </a:r>
            <a:r>
              <a:rPr lang="cs-CZ" dirty="0"/>
              <a:t> </a:t>
            </a:r>
          </a:p>
          <a:p>
            <a:pPr marL="139700" indent="0">
              <a:buFont typeface="Montserrat"/>
              <a:buNone/>
            </a:pPr>
            <a:endParaRPr lang="cs-CZ" dirty="0"/>
          </a:p>
          <a:p>
            <a:pPr marL="139700" indent="0">
              <a:buFont typeface="Montserrat"/>
              <a:buNone/>
            </a:pPr>
            <a:endParaRPr lang="cs-CZ" dirty="0"/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D29301A2-14E3-8E0D-04E5-5E094313A1AC}"/>
              </a:ext>
            </a:extLst>
          </p:cNvPr>
          <p:cNvSpPr txBox="1"/>
          <p:nvPr/>
        </p:nvSpPr>
        <p:spPr>
          <a:xfrm>
            <a:off x="0" y="4754902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chemeClr val="bg1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301838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164C83C-C5B9-F885-0D46-0C0CE44DA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500" y="445025"/>
            <a:ext cx="4629300" cy="1214250"/>
          </a:xfrm>
        </p:spPr>
        <p:txBody>
          <a:bodyPr/>
          <a:lstStyle/>
          <a:p>
            <a:r>
              <a:rPr lang="cs-CZ" dirty="0"/>
              <a:t>Ukázkový zdrojový kód – násobné + paralelní  přiřazení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CA2288E8-8C70-8AD5-E0F9-E92C58F92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8500" y="1748653"/>
            <a:ext cx="4946400" cy="2760900"/>
          </a:xfrm>
        </p:spPr>
        <p:txBody>
          <a:bodyPr/>
          <a:lstStyle/>
          <a:p>
            <a:pPr marL="139700" indent="0">
              <a:buNone/>
            </a:pPr>
            <a:endParaRPr lang="cs-CZ" dirty="0"/>
          </a:p>
          <a:p>
            <a:r>
              <a:rPr lang="cs-CZ" dirty="0"/>
              <a:t>Násobné přiřazení</a:t>
            </a:r>
          </a:p>
          <a:p>
            <a:pPr marL="155575" indent="0">
              <a:buNone/>
            </a:pPr>
            <a:r>
              <a:rPr lang="cs-CZ" dirty="0"/>
              <a:t>	</a:t>
            </a:r>
            <a:br>
              <a:rPr lang="cs-CZ" dirty="0"/>
            </a:br>
            <a:r>
              <a:rPr lang="cs-CZ" dirty="0"/>
              <a:t>        a, b, c, d = 12;</a:t>
            </a:r>
          </a:p>
          <a:p>
            <a:pPr marL="155575" indent="0">
              <a:buNone/>
            </a:pPr>
            <a:endParaRPr lang="cs-CZ" dirty="0"/>
          </a:p>
          <a:p>
            <a:r>
              <a:rPr lang="cs-CZ" dirty="0"/>
              <a:t>Paralelní přiřazení</a:t>
            </a:r>
          </a:p>
          <a:p>
            <a:pPr marL="155575" indent="0">
              <a:buNone/>
            </a:pPr>
            <a:endParaRPr lang="cs-CZ" dirty="0"/>
          </a:p>
          <a:p>
            <a:pPr marL="155575" indent="0">
              <a:buNone/>
            </a:pPr>
            <a:r>
              <a:rPr lang="cs-CZ" dirty="0"/>
              <a:t>       {h, i, j} = {3,6,9};</a:t>
            </a: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E4AB3B85-5DCB-18AC-433A-B2B0F939FB44}"/>
              </a:ext>
            </a:extLst>
          </p:cNvPr>
          <p:cNvSpPr txBox="1"/>
          <p:nvPr/>
        </p:nvSpPr>
        <p:spPr>
          <a:xfrm>
            <a:off x="0" y="4754902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chemeClr val="bg1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572890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164C83C-C5B9-F885-0D46-0C0CE44DA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500" y="445025"/>
            <a:ext cx="4629300" cy="1214250"/>
          </a:xfrm>
        </p:spPr>
        <p:txBody>
          <a:bodyPr/>
          <a:lstStyle/>
          <a:p>
            <a:r>
              <a:rPr lang="cs-CZ" dirty="0"/>
              <a:t>Ukázkový zdrojový kód – porovnání řetězců + návratová hodnota podprogramu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CA2288E8-8C70-8AD5-E0F9-E92C58F92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8500" y="2202415"/>
            <a:ext cx="4946400" cy="2760900"/>
          </a:xfrm>
        </p:spPr>
        <p:txBody>
          <a:bodyPr/>
          <a:lstStyle/>
          <a:p>
            <a:pPr marL="139700" indent="0">
              <a:buNone/>
            </a:pPr>
            <a:r>
              <a:rPr lang="cs-CZ" dirty="0" err="1"/>
              <a:t>boolean</a:t>
            </a:r>
            <a:r>
              <a:rPr lang="cs-CZ" dirty="0"/>
              <a:t> </a:t>
            </a:r>
            <a:r>
              <a:rPr lang="cs-CZ" dirty="0" err="1"/>
              <a:t>foo</a:t>
            </a:r>
            <a:r>
              <a:rPr lang="cs-CZ" dirty="0"/>
              <a:t> (</a:t>
            </a:r>
            <a:r>
              <a:rPr lang="cs-CZ" dirty="0" err="1"/>
              <a:t>string</a:t>
            </a:r>
            <a:r>
              <a:rPr lang="cs-CZ" dirty="0"/>
              <a:t> a, </a:t>
            </a:r>
            <a:r>
              <a:rPr lang="cs-CZ" dirty="0" err="1"/>
              <a:t>string</a:t>
            </a:r>
            <a:r>
              <a:rPr lang="cs-CZ" dirty="0"/>
              <a:t> b) {</a:t>
            </a:r>
          </a:p>
          <a:p>
            <a:pPr marL="139700" indent="0">
              <a:buNone/>
            </a:pPr>
            <a:r>
              <a:rPr lang="cs-CZ" dirty="0"/>
              <a:t>  return a === b;</a:t>
            </a:r>
          </a:p>
          <a:p>
            <a:pPr marL="139700" indent="0">
              <a:buNone/>
            </a:pPr>
            <a:r>
              <a:rPr lang="cs-CZ" dirty="0"/>
              <a:t>}</a:t>
            </a:r>
          </a:p>
          <a:p>
            <a:pPr marL="139700" indent="0">
              <a:buNone/>
            </a:pPr>
            <a:r>
              <a:rPr lang="cs-CZ" dirty="0"/>
              <a:t>….</a:t>
            </a:r>
          </a:p>
          <a:p>
            <a:pPr marL="139700" indent="0">
              <a:buNone/>
            </a:pPr>
            <a:endParaRPr lang="cs-CZ" dirty="0"/>
          </a:p>
          <a:p>
            <a:pPr marL="139700" indent="0">
              <a:buNone/>
            </a:pPr>
            <a:r>
              <a:rPr lang="cs-CZ" dirty="0" err="1"/>
              <a:t>string</a:t>
            </a:r>
            <a:r>
              <a:rPr lang="cs-CZ" dirty="0"/>
              <a:t> s1 = </a:t>
            </a:r>
            <a:r>
              <a:rPr lang="en-US" dirty="0"/>
              <a:t>"</a:t>
            </a:r>
            <a:r>
              <a:rPr lang="cs-CZ" dirty="0" err="1"/>
              <a:t>mewing</a:t>
            </a:r>
            <a:r>
              <a:rPr lang="en-US" dirty="0"/>
              <a:t>"</a:t>
            </a:r>
            <a:r>
              <a:rPr lang="cs-CZ" dirty="0"/>
              <a:t>;</a:t>
            </a:r>
          </a:p>
          <a:p>
            <a:pPr marL="139700" indent="0">
              <a:buNone/>
            </a:pPr>
            <a:r>
              <a:rPr lang="cs-CZ" dirty="0" err="1"/>
              <a:t>string</a:t>
            </a:r>
            <a:r>
              <a:rPr lang="cs-CZ" dirty="0"/>
              <a:t> s2 = </a:t>
            </a:r>
            <a:r>
              <a:rPr lang="en-US" dirty="0"/>
              <a:t>"</a:t>
            </a:r>
            <a:r>
              <a:rPr lang="cs-CZ" dirty="0" err="1"/>
              <a:t>jawline</a:t>
            </a:r>
            <a:r>
              <a:rPr lang="en-US" dirty="0"/>
              <a:t>"</a:t>
            </a:r>
            <a:r>
              <a:rPr lang="cs-CZ" dirty="0"/>
              <a:t>;</a:t>
            </a:r>
          </a:p>
          <a:p>
            <a:pPr marL="139700" indent="0">
              <a:buNone/>
            </a:pPr>
            <a:endParaRPr lang="cs-CZ" dirty="0"/>
          </a:p>
          <a:p>
            <a:pPr marL="139700" indent="0">
              <a:buNone/>
            </a:pPr>
            <a:r>
              <a:rPr lang="cs-CZ" dirty="0" err="1"/>
              <a:t>boolean</a:t>
            </a:r>
            <a:r>
              <a:rPr lang="cs-CZ" dirty="0"/>
              <a:t> </a:t>
            </a:r>
            <a:r>
              <a:rPr lang="cs-CZ" dirty="0" err="1"/>
              <a:t>result</a:t>
            </a:r>
            <a:r>
              <a:rPr lang="cs-CZ" dirty="0"/>
              <a:t> = </a:t>
            </a:r>
            <a:r>
              <a:rPr lang="cs-CZ" dirty="0" err="1"/>
              <a:t>foo</a:t>
            </a:r>
            <a:r>
              <a:rPr lang="cs-CZ" dirty="0"/>
              <a:t>(s1,</a:t>
            </a:r>
            <a:r>
              <a:rPr lang="cs-CZ"/>
              <a:t>s2);</a:t>
            </a:r>
            <a:endParaRPr lang="cs-CZ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D1F000D2-5558-0687-CB04-D627EFB61667}"/>
              </a:ext>
            </a:extLst>
          </p:cNvPr>
          <p:cNvSpPr txBox="1"/>
          <p:nvPr/>
        </p:nvSpPr>
        <p:spPr>
          <a:xfrm>
            <a:off x="0" y="4754902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chemeClr val="bg1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750643722"/>
      </p:ext>
    </p:extLst>
  </p:cSld>
  <p:clrMapOvr>
    <a:masterClrMapping/>
  </p:clrMapOvr>
</p:sld>
</file>

<file path=ppt/theme/theme1.xml><?xml version="1.0" encoding="utf-8"?>
<a:theme xmlns:a="http://schemas.openxmlformats.org/drawingml/2006/main" name="Futuristic Background by Slidesgo">
  <a:themeElements>
    <a:clrScheme name="Simple Light">
      <a:dk1>
        <a:srgbClr val="001633"/>
      </a:dk1>
      <a:lt1>
        <a:srgbClr val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1139</Words>
  <Application>Microsoft Office PowerPoint</Application>
  <PresentationFormat>Předvádění na obrazovce (16:9)</PresentationFormat>
  <Paragraphs>176</Paragraphs>
  <Slides>18</Slides>
  <Notes>3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18</vt:i4>
      </vt:variant>
    </vt:vector>
  </HeadingPairs>
  <TitlesOfParts>
    <vt:vector size="23" baseType="lpstr">
      <vt:lpstr>Arial</vt:lpstr>
      <vt:lpstr>Montserrat ExtraBold</vt:lpstr>
      <vt:lpstr>Montserrat</vt:lpstr>
      <vt:lpstr>Montserrat ExtraLight</vt:lpstr>
      <vt:lpstr>Futuristic Background by Slidesgo</vt:lpstr>
      <vt:lpstr>Návrh gramatiky</vt:lpstr>
      <vt:lpstr>Plánované konstrukce –  povinné</vt:lpstr>
      <vt:lpstr>Plánované konstrukce –  rozšiřující – 1 bod</vt:lpstr>
      <vt:lpstr>Plánované konstrukce –  rozšiřující – 2 body</vt:lpstr>
      <vt:lpstr>Ukázkový zdrojový kód – deklarace + přiřazení</vt:lpstr>
      <vt:lpstr>Ukázkový zdrojový kód – cykly + logické operace</vt:lpstr>
      <vt:lpstr>Ukázkový zdrojový kód – rozvětvená podmínka</vt:lpstr>
      <vt:lpstr>Ukázkový zdrojový kód – násobné + paralelní  přiřazení</vt:lpstr>
      <vt:lpstr>Ukázkový zdrojový kód – porovnání řetězců + návratová hodnota podprogramu</vt:lpstr>
      <vt:lpstr>Návrh gramatiky –  terminální symboly</vt:lpstr>
      <vt:lpstr>Návrh gramatiky –  neterminální symboly +  počáteční stav</vt:lpstr>
      <vt:lpstr>Prezentace aplikace PowerPoint</vt:lpstr>
      <vt:lpstr>Vybraná pravidla +  konstrukce</vt:lpstr>
      <vt:lpstr>Vybraná pravidla +  konstrukce - pokračování</vt:lpstr>
      <vt:lpstr>Technologie + cílová platforma</vt:lpstr>
      <vt:lpstr>Děkujeme za pozornost</vt:lpstr>
      <vt:lpstr>Dotazy?</vt:lpstr>
      <vt:lpstr>GitHub repozitář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Milan Janoch</cp:lastModifiedBy>
  <cp:revision>32</cp:revision>
  <dcterms:modified xsi:type="dcterms:W3CDTF">2024-10-19T17:15:29Z</dcterms:modified>
</cp:coreProperties>
</file>