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8" r:id="rId7"/>
    <p:sldId id="262" r:id="rId8"/>
    <p:sldId id="268" r:id="rId9"/>
    <p:sldId id="269" r:id="rId10"/>
    <p:sldId id="265" r:id="rId11"/>
    <p:sldId id="264" r:id="rId12"/>
    <p:sldId id="270" r:id="rId13"/>
    <p:sldId id="263" r:id="rId14"/>
    <p:sldId id="260" r:id="rId15"/>
    <p:sldId id="261" r:id="rId16"/>
    <p:sldId id="266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704" autoAdjust="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 dirty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erestrepoca.github.io/paradigmas-de-programacion/poo/poo_teoria/index.html" TargetMode="External"/><Relationship Id="rId2" Type="http://schemas.openxmlformats.org/officeDocument/2006/relationships/hyperlink" Target="https://profile.es/blog/que-son-los-paradigmas-de-programacion/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3830683"/>
            <a:ext cx="4941771" cy="1122202"/>
          </a:xfrm>
        </p:spPr>
        <p:txBody>
          <a:bodyPr/>
          <a:lstStyle/>
          <a:p>
            <a:r>
              <a:rPr lang="en-US" b="1" dirty="0" err="1"/>
              <a:t>Paradigmas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r>
              <a:rPr lang="en-US" dirty="0"/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2" y="5121524"/>
            <a:ext cx="4941770" cy="101801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Emilio Guerrero.</a:t>
            </a:r>
          </a:p>
          <a:p>
            <a:r>
              <a:rPr lang="en-US" dirty="0"/>
              <a:t>Esteban </a:t>
            </a:r>
            <a:r>
              <a:rPr lang="en-US" dirty="0" err="1"/>
              <a:t>Guaman</a:t>
            </a:r>
            <a:r>
              <a:rPr lang="en-US" dirty="0"/>
              <a:t>.</a:t>
            </a:r>
          </a:p>
          <a:p>
            <a:r>
              <a:rPr lang="en-US" dirty="0"/>
              <a:t>Pablo Montalvo.</a:t>
            </a:r>
          </a:p>
          <a:p>
            <a:r>
              <a:rPr lang="en-US" dirty="0"/>
              <a:t>Brandon Altamirano.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766218"/>
            <a:ext cx="8421688" cy="1325563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Programación</a:t>
            </a:r>
            <a:r>
              <a:rPr lang="en-US" sz="4000" b="1" dirty="0"/>
              <a:t> </a:t>
            </a:r>
            <a:r>
              <a:rPr lang="en-US" sz="4000" b="1" dirty="0" err="1"/>
              <a:t>Reactiva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/>
              <a:t>Qué 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191429"/>
            <a:ext cx="7696200" cy="840922"/>
          </a:xfrm>
        </p:spPr>
        <p:txBody>
          <a:bodyPr/>
          <a:lstStyle/>
          <a:p>
            <a:r>
              <a:rPr lang="es-ES" sz="16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La programación reactiva es un paradigma enfocado en el trabajo con flujos de datos infinitos de manera asincrónica.</a:t>
            </a:r>
            <a:endParaRPr lang="en-US" sz="16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EBD0E7A-9F50-C09F-098E-33DA82376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87" y="4050090"/>
            <a:ext cx="5296639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funcionamiento</a:t>
            </a:r>
            <a:r>
              <a:rPr lang="en-US" dirty="0"/>
              <a:t>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32911" y="2289178"/>
            <a:ext cx="10113418" cy="1001030"/>
          </a:xfrm>
        </p:spPr>
        <p:txBody>
          <a:bodyPr>
            <a:normAutofit/>
          </a:bodyPr>
          <a:lstStyle/>
          <a:p>
            <a:r>
              <a:rPr lang="es-E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 funcionamiento concreto depende de la implementación. En general se basa en la utilización de un pool de hilos que realizarán todos los procesos. Las tareas a realizar son encoladas y se van asignando a algún hilo libre del pool.</a:t>
            </a:r>
            <a:endParaRPr lang="en-US" dirty="0"/>
          </a:p>
        </p:txBody>
      </p:sp>
      <p:pic>
        <p:nvPicPr>
          <p:cNvPr id="1028" name="Picture 4" descr="Esquema de pool de hilos utilizado en el servidor de chat Cabe resaltar...  | Download Scientific Diagram">
            <a:extLst>
              <a:ext uri="{FF2B5EF4-FFF2-40B4-BE49-F238E27FC236}">
                <a16:creationId xmlns:a16="http://schemas.microsoft.com/office/drawing/2014/main" id="{37F8C879-2A10-1BB7-D87D-03C8C6521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158" y="3290208"/>
            <a:ext cx="5357813" cy="263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725" y="865414"/>
            <a:ext cx="5111750" cy="549730"/>
          </a:xfrm>
        </p:spPr>
        <p:txBody>
          <a:bodyPr/>
          <a:lstStyle/>
          <a:p>
            <a:r>
              <a:rPr lang="en-US" b="1" u="sng" dirty="0" err="1"/>
              <a:t>Ventajas</a:t>
            </a:r>
            <a:r>
              <a:rPr lang="en-US" b="1" u="sng" dirty="0"/>
              <a:t> y </a:t>
            </a:r>
            <a:r>
              <a:rPr lang="en-US" b="1" u="sng" dirty="0" err="1"/>
              <a:t>desventajas</a:t>
            </a:r>
            <a:r>
              <a:rPr lang="en-US" b="1" u="sng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34075" y="1597365"/>
            <a:ext cx="5111750" cy="4305414"/>
          </a:xfrm>
        </p:spPr>
        <p:txBody>
          <a:bodyPr>
            <a:normAutofit/>
          </a:bodyPr>
          <a:lstStyle/>
          <a:p>
            <a:r>
              <a:rPr lang="es-E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 principal ventaja </a:t>
            </a:r>
            <a:r>
              <a:rPr lang="es-E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 la capacidad de atender muchas peticiones con un conjunto limitado de hilos</a:t>
            </a:r>
          </a:p>
          <a:p>
            <a:r>
              <a:rPr lang="es-E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Tienen una mejor y más predecible escalabilidad y, en general, tardan menos tiempo en arrancar y empezar a servir peticiones.</a:t>
            </a:r>
            <a:endParaRPr lang="es-E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Open Sans" panose="020B0606030504020204" pitchFamily="34" charset="0"/>
              </a:rPr>
              <a:t>T</a:t>
            </a:r>
            <a:r>
              <a:rPr lang="es-E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ambién consumen menos memoria y CPU, al hacer un uso más eficiente. Puede utilizar un número fijo de hilos.</a:t>
            </a:r>
          </a:p>
          <a:p>
            <a:endParaRPr lang="es-E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r>
              <a:rPr lang="es-E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Por contra</a:t>
            </a:r>
            <a:r>
              <a:rPr lang="es-E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el modelo de programación se complica bastante y el código es menos legible, más difícil de mantener y depurar.</a:t>
            </a:r>
          </a:p>
          <a:p>
            <a:r>
              <a:rPr lang="es-E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 requiere un tiempo de aprendizaje y es más complejo de probar.</a:t>
            </a:r>
            <a:endParaRPr lang="es-E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s-E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 falta de librerías reactivas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936" y="579665"/>
            <a:ext cx="4179570" cy="1001428"/>
          </a:xfrm>
        </p:spPr>
        <p:txBody>
          <a:bodyPr/>
          <a:lstStyle/>
          <a:p>
            <a:r>
              <a:rPr lang="en-US" u="sng" dirty="0" err="1"/>
              <a:t>Muchas</a:t>
            </a:r>
            <a:r>
              <a:rPr lang="en-US" u="sng" dirty="0"/>
              <a:t> gracias.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1681843"/>
            <a:ext cx="6403521" cy="4245428"/>
          </a:xfrm>
        </p:spPr>
        <p:txBody>
          <a:bodyPr>
            <a:normAutofit fontScale="92500"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Canelo, M. M. (2022, 18 abril). ¿Qué son los paradigmas de programación?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Profile Software Services.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https://profile.es/blog/que-son-los-paradigmas-de-programacion/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Paradigma de la programación orientada a objetos. (s. f.). </a:t>
            </a:r>
            <a:r>
              <a:rPr lang="es-E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https://ferestrepoca.github.io/paradigmas-de-programacion/poo/poo_teoria/index.html</a:t>
            </a:r>
            <a:endParaRPr lang="es-ES" sz="18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2000" b="0" i="1" dirty="0">
                <a:effectLst/>
                <a:latin typeface="Times New Roman" panose="02020603050405020304" pitchFamily="18" charset="0"/>
              </a:rPr>
              <a:t>¿Qué es la Programación Funcional?</a:t>
            </a:r>
            <a:r>
              <a:rPr lang="es-ES" sz="2000" b="0" i="0" dirty="0">
                <a:effectLst/>
                <a:latin typeface="Times New Roman" panose="02020603050405020304" pitchFamily="18" charset="0"/>
              </a:rPr>
              <a:t> (s. f.). </a:t>
            </a:r>
            <a:r>
              <a:rPr lang="es-ES" sz="2000" b="0" i="0" dirty="0" err="1">
                <a:effectLst/>
                <a:latin typeface="Times New Roman" panose="02020603050405020304" pitchFamily="18" charset="0"/>
              </a:rPr>
              <a:t>CódigoFacilito</a:t>
            </a:r>
            <a:r>
              <a:rPr lang="es-ES" sz="2000" b="0" i="0" dirty="0">
                <a:effectLst/>
                <a:latin typeface="Times New Roman" panose="02020603050405020304" pitchFamily="18" charset="0"/>
              </a:rPr>
              <a:t>. </a:t>
            </a:r>
            <a:r>
              <a:rPr lang="es-ES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https://codigofacilito.com/articulos/programacion-funcional</a:t>
            </a:r>
            <a:endParaRPr lang="es-ES" sz="20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600" b="0" i="0" dirty="0" err="1">
                <a:effectLst/>
                <a:latin typeface="Times New Roman" panose="02020603050405020304" pitchFamily="18" charset="0"/>
              </a:rPr>
              <a:t>ISCyP</a:t>
            </a:r>
            <a:r>
              <a:rPr lang="es-ES" sz="1600" b="0" i="0" dirty="0">
                <a:effectLst/>
                <a:latin typeface="Times New Roman" panose="02020603050405020304" pitchFamily="18" charset="0"/>
              </a:rPr>
              <a:t>, G. D. (s. f.). </a:t>
            </a:r>
            <a:r>
              <a:rPr lang="es-ES" sz="1600" b="0" i="1" dirty="0">
                <a:effectLst/>
                <a:latin typeface="Times New Roman" panose="02020603050405020304" pitchFamily="18" charset="0"/>
              </a:rPr>
              <a:t>Programación Estructurada</a:t>
            </a:r>
            <a:r>
              <a:rPr lang="es-ES" sz="1600" b="0" i="0" dirty="0">
                <a:effectLst/>
                <a:latin typeface="Times New Roman" panose="02020603050405020304" pitchFamily="18" charset="0"/>
              </a:rPr>
              <a:t>. </a:t>
            </a:r>
            <a:r>
              <a:rPr lang="es-ES" sz="16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https://webs.um.es/ldaniel/iscyp17-18/10-programacionEstructurada.html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600" b="0" i="1" dirty="0">
                <a:effectLst/>
                <a:latin typeface="Times New Roman" panose="02020603050405020304" pitchFamily="18" charset="0"/>
              </a:rPr>
              <a:t>La programación reactiva en Spring</a:t>
            </a:r>
            <a:r>
              <a:rPr lang="es-ES" sz="1600" b="0" i="0" dirty="0">
                <a:effectLst/>
                <a:latin typeface="Times New Roman" panose="02020603050405020304" pitchFamily="18" charset="0"/>
              </a:rPr>
              <a:t>. (2020, 17 junio). Deloitte </a:t>
            </a:r>
            <a:r>
              <a:rPr lang="es-ES" sz="1600" b="0" i="0" dirty="0" err="1">
                <a:effectLst/>
                <a:latin typeface="Times New Roman" panose="02020603050405020304" pitchFamily="18" charset="0"/>
              </a:rPr>
              <a:t>Spain</a:t>
            </a:r>
            <a:r>
              <a:rPr lang="es-ES" sz="1600" b="0" i="0" dirty="0">
                <a:effectLst/>
                <a:latin typeface="Times New Roman" panose="02020603050405020304" pitchFamily="18" charset="0"/>
              </a:rPr>
              <a:t>. </a:t>
            </a:r>
            <a:r>
              <a:rPr lang="es-ES" sz="16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https://www2.deloitte.com/es/es/pages/technology/articles/la-programacion-reactiva-en-spring.html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881743"/>
            <a:ext cx="3271157" cy="1464265"/>
          </a:xfrm>
        </p:spPr>
        <p:txBody>
          <a:bodyPr>
            <a:normAutofit/>
          </a:bodyPr>
          <a:lstStyle/>
          <a:p>
            <a:r>
              <a:rPr lang="en-US" dirty="0" err="1"/>
              <a:t>Programacion</a:t>
            </a:r>
            <a:r>
              <a:rPr lang="en-US" dirty="0"/>
              <a:t> </a:t>
            </a:r>
            <a:r>
              <a:rPr lang="en-US" dirty="0" err="1"/>
              <a:t>estructurada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86051"/>
            <a:ext cx="3271156" cy="2757488"/>
          </a:xfrm>
        </p:spPr>
        <p:txBody>
          <a:bodyPr/>
          <a:lstStyle/>
          <a:p>
            <a:r>
              <a:rPr lang="es-ES" dirty="0"/>
              <a:t> Hablamos sobre un paradigma de programación orientado a mejorar la claridad, calidad y tiempo de desarrollo de un programa utilizando únicamente subrutinas o funciones y tres estructuras: secuencial, condicional y repetitiva.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977674"/>
            <a:ext cx="5111750" cy="1204912"/>
          </a:xfrm>
        </p:spPr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estructuras</a:t>
            </a:r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754539"/>
            <a:ext cx="5111750" cy="109900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Secuencial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Condicional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Iterativa</a:t>
            </a:r>
            <a:r>
              <a:rPr lang="en-US" dirty="0"/>
              <a:t> con </a:t>
            </a:r>
            <a:r>
              <a:rPr lang="en-US" dirty="0" err="1"/>
              <a:t>Condición</a:t>
            </a:r>
            <a:r>
              <a:rPr lang="en-US" dirty="0"/>
              <a:t>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7930E4F-5D44-E817-60BC-04787EE92824}"/>
              </a:ext>
            </a:extLst>
          </p:cNvPr>
          <p:cNvSpPr txBox="1">
            <a:spLocks/>
          </p:cNvSpPr>
          <p:nvPr/>
        </p:nvSpPr>
        <p:spPr>
          <a:xfrm>
            <a:off x="1362075" y="4849586"/>
            <a:ext cx="5111750" cy="744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rgbClr val="FF0000"/>
                </a:solidFill>
              </a:rPr>
              <a:t>Los 3 tipos de estructuras mencionadas no aparecen de forma aislada sino que unas aparecen "en el interior" (o anidada) de cualquiera de ellas.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Iterativa</a:t>
            </a:r>
            <a:r>
              <a:rPr lang="en-US" dirty="0">
                <a:solidFill>
                  <a:srgbClr val="FF0000"/>
                </a:solidFill>
              </a:rPr>
              <a:t> con </a:t>
            </a:r>
            <a:r>
              <a:rPr lang="en-US" dirty="0" err="1">
                <a:solidFill>
                  <a:srgbClr val="FF0000"/>
                </a:solidFill>
              </a:rPr>
              <a:t>Condición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4200" y="1332412"/>
            <a:ext cx="4179570" cy="1715531"/>
          </a:xfrm>
        </p:spPr>
        <p:txBody>
          <a:bodyPr/>
          <a:lstStyle/>
          <a:p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Orientada</a:t>
            </a:r>
            <a:r>
              <a:rPr lang="en-US" dirty="0"/>
              <a:t> a </a:t>
            </a:r>
            <a:r>
              <a:rPr lang="en-US" dirty="0" err="1"/>
              <a:t>objetos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49" y="3962003"/>
            <a:ext cx="4716237" cy="365125"/>
          </a:xfrm>
        </p:spPr>
        <p:txBody>
          <a:bodyPr>
            <a:normAutofit fontScale="92500"/>
          </a:bodyPr>
          <a:lstStyle/>
          <a:p>
            <a:r>
              <a:rPr lang="en-US" dirty="0"/>
              <a:t>¿Qué es? ¿Cuales son las </a:t>
            </a:r>
            <a:r>
              <a:rPr lang="en-US" dirty="0" err="1"/>
              <a:t>ventajas</a:t>
            </a:r>
            <a:r>
              <a:rPr lang="en-US" dirty="0"/>
              <a:t> y </a:t>
            </a:r>
            <a:r>
              <a:rPr lang="en-US" dirty="0" err="1"/>
              <a:t>desventajas</a:t>
            </a:r>
            <a:r>
              <a:rPr lang="en-US" dirty="0"/>
              <a:t>????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CDDBA55-7B2B-56C7-5F55-D1F7145F0679}"/>
              </a:ext>
            </a:extLst>
          </p:cNvPr>
          <p:cNvSpPr txBox="1">
            <a:spLocks/>
          </p:cNvSpPr>
          <p:nvPr/>
        </p:nvSpPr>
        <p:spPr>
          <a:xfrm>
            <a:off x="7102929" y="4596095"/>
            <a:ext cx="4179570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Veamoslo.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i="1" u="sng" dirty="0"/>
              <a:t>¿Qué 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7E9F22-0233-6B58-3FEB-8E4380E735DF}"/>
              </a:ext>
            </a:extLst>
          </p:cNvPr>
          <p:cNvSpPr txBox="1"/>
          <p:nvPr/>
        </p:nvSpPr>
        <p:spPr>
          <a:xfrm>
            <a:off x="838200" y="1616529"/>
            <a:ext cx="10444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 </a:t>
            </a:r>
            <a:r>
              <a:rPr lang="en-US" dirty="0" err="1"/>
              <a:t>habla</a:t>
            </a:r>
            <a:r>
              <a:rPr lang="en-US" dirty="0"/>
              <a:t> de un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cual</a:t>
            </a:r>
            <a:r>
              <a:rPr lang="en-US" dirty="0"/>
              <a:t> se </a:t>
            </a:r>
            <a:r>
              <a:rPr lang="es-EC" dirty="0">
                <a:latin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s-EC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onstruyen modelos de objetos que representan elementos del problema a resolver. Permite separar los diferentes componentes de un programa, simplificando la creación, depuración y ciertas mejoras.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039A34-772D-24E8-60BC-F0A1357BA127}"/>
              </a:ext>
            </a:extLst>
          </p:cNvPr>
          <p:cNvCxnSpPr>
            <a:cxnSpLocks/>
          </p:cNvCxnSpPr>
          <p:nvPr/>
        </p:nvCxnSpPr>
        <p:spPr>
          <a:xfrm>
            <a:off x="0" y="3647854"/>
            <a:ext cx="2922814" cy="32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13B99B-7618-843C-1EA6-B4D2778D5D7A}"/>
              </a:ext>
            </a:extLst>
          </p:cNvPr>
          <p:cNvCxnSpPr>
            <a:cxnSpLocks/>
          </p:cNvCxnSpPr>
          <p:nvPr/>
        </p:nvCxnSpPr>
        <p:spPr>
          <a:xfrm>
            <a:off x="0" y="3647854"/>
            <a:ext cx="2604407" cy="32101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B797D8-48FA-FFA4-5DED-4D7735DBE088}"/>
              </a:ext>
            </a:extLst>
          </p:cNvPr>
          <p:cNvCxnSpPr/>
          <p:nvPr/>
        </p:nvCxnSpPr>
        <p:spPr>
          <a:xfrm flipV="1">
            <a:off x="0" y="6180364"/>
            <a:ext cx="2922814" cy="6776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EC8DD6-C24C-42F8-9FB4-E944AEDAF810}"/>
              </a:ext>
            </a:extLst>
          </p:cNvPr>
          <p:cNvSpPr txBox="1"/>
          <p:nvPr/>
        </p:nvSpPr>
        <p:spPr>
          <a:xfrm>
            <a:off x="4139292" y="5820697"/>
            <a:ext cx="7747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Nota</a:t>
            </a:r>
            <a:r>
              <a:rPr lang="en-US" dirty="0"/>
              <a:t>: </a:t>
            </a:r>
            <a:r>
              <a:rPr lang="es-EC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lenguajes de programación orientados a objetos son Java, Python y C#.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CEFB4DD-F82D-D084-595F-DCB48AB08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134" y="2727075"/>
            <a:ext cx="2781688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664" y="448809"/>
            <a:ext cx="10515600" cy="1325563"/>
          </a:xfrm>
        </p:spPr>
        <p:txBody>
          <a:bodyPr/>
          <a:lstStyle/>
          <a:p>
            <a:r>
              <a:rPr lang="en-US" b="1" dirty="0" err="1"/>
              <a:t>Ventajas</a:t>
            </a:r>
            <a:r>
              <a:rPr lang="en-US" b="1" dirty="0"/>
              <a:t> y </a:t>
            </a:r>
            <a:r>
              <a:rPr lang="en-US" b="1" dirty="0" err="1"/>
              <a:t>desventajas</a:t>
            </a:r>
            <a:r>
              <a:rPr lang="en-US" b="1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D57CD9-A884-98D1-2B43-E2CF4BAB318B}"/>
              </a:ext>
            </a:extLst>
          </p:cNvPr>
          <p:cNvSpPr txBox="1"/>
          <p:nvPr/>
        </p:nvSpPr>
        <p:spPr>
          <a:xfrm>
            <a:off x="1208314" y="1869621"/>
            <a:ext cx="98053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orientada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muchas</a:t>
            </a:r>
            <a:r>
              <a:rPr lang="en-US" dirty="0"/>
              <a:t> </a:t>
            </a:r>
            <a:r>
              <a:rPr lang="en-US" dirty="0" err="1"/>
              <a:t>ventajas</a:t>
            </a:r>
            <a:r>
              <a:rPr lang="en-US" dirty="0"/>
              <a:t> y </a:t>
            </a:r>
            <a:r>
              <a:rPr lang="en-US" dirty="0" err="1"/>
              <a:t>algunas</a:t>
            </a:r>
            <a:r>
              <a:rPr lang="en-US" dirty="0"/>
              <a:t> son: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Beneficios</a:t>
            </a:r>
            <a:r>
              <a:rPr lang="en-US" dirty="0"/>
              <a:t> de Desarrollo.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Amplia</a:t>
            </a:r>
            <a:r>
              <a:rPr lang="en-US" dirty="0"/>
              <a:t> </a:t>
            </a:r>
            <a:r>
              <a:rPr lang="en-US" dirty="0" err="1"/>
              <a:t>documentación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Mantenimiento</a:t>
            </a:r>
            <a:r>
              <a:rPr lang="en-US" dirty="0"/>
              <a:t> de Software.</a:t>
            </a:r>
          </a:p>
          <a:p>
            <a:pPr marL="285750" indent="-285750">
              <a:buFontTx/>
              <a:buChar char="-"/>
            </a:pPr>
            <a:r>
              <a:rPr lang="en-US" dirty="0"/>
              <a:t>Etc.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E572E1-9237-96BF-1F94-A9A32CACA1A2}"/>
              </a:ext>
            </a:extLst>
          </p:cNvPr>
          <p:cNvSpPr txBox="1"/>
          <p:nvPr/>
        </p:nvSpPr>
        <p:spPr>
          <a:xfrm>
            <a:off x="1208314" y="3928747"/>
            <a:ext cx="98053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mismo</a:t>
            </a:r>
            <a:r>
              <a:rPr lang="en-US" dirty="0"/>
              <a:t> se </a:t>
            </a:r>
            <a:r>
              <a:rPr lang="en-US" dirty="0" err="1"/>
              <a:t>presentan</a:t>
            </a:r>
            <a:r>
              <a:rPr lang="en-US" dirty="0"/>
              <a:t> </a:t>
            </a:r>
            <a:r>
              <a:rPr lang="en-US" dirty="0" err="1"/>
              <a:t>algunas</a:t>
            </a:r>
            <a:r>
              <a:rPr lang="en-US" dirty="0"/>
              <a:t> </a:t>
            </a:r>
            <a:r>
              <a:rPr lang="en-US" dirty="0" err="1"/>
              <a:t>desventajas</a:t>
            </a:r>
            <a:r>
              <a:rPr lang="en-US" dirty="0"/>
              <a:t> y </a:t>
            </a:r>
            <a:r>
              <a:rPr lang="en-US" dirty="0" err="1"/>
              <a:t>podrian</a:t>
            </a:r>
            <a:r>
              <a:rPr lang="en-US" dirty="0"/>
              <a:t> ser: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La </a:t>
            </a:r>
            <a:r>
              <a:rPr lang="en-US" dirty="0" err="1"/>
              <a:t>ejecución</a:t>
            </a:r>
            <a:r>
              <a:rPr lang="en-US" dirty="0"/>
              <a:t> de </a:t>
            </a:r>
            <a:r>
              <a:rPr lang="en-US" dirty="0" err="1"/>
              <a:t>programas</a:t>
            </a:r>
            <a:r>
              <a:rPr lang="en-US" dirty="0"/>
              <a:t> </a:t>
            </a:r>
            <a:r>
              <a:rPr lang="en-US" dirty="0" err="1"/>
              <a:t>orientados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 es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lenta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Tiempo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de </a:t>
            </a:r>
            <a:r>
              <a:rPr lang="en-US" dirty="0" err="1"/>
              <a:t>diseño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Tamaño</a:t>
            </a:r>
            <a:r>
              <a:rPr lang="en-US" dirty="0"/>
              <a:t> de </a:t>
            </a:r>
            <a:r>
              <a:rPr lang="en-US" dirty="0" err="1"/>
              <a:t>programa</a:t>
            </a:r>
            <a:r>
              <a:rPr lang="en-US" dirty="0"/>
              <a:t>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D50C4C-6DFA-7980-B834-48B7686DB19C}"/>
              </a:ext>
            </a:extLst>
          </p:cNvPr>
          <p:cNvCxnSpPr/>
          <p:nvPr/>
        </p:nvCxnSpPr>
        <p:spPr>
          <a:xfrm flipH="1">
            <a:off x="9862457" y="0"/>
            <a:ext cx="1613807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F99DEF-7A54-8203-4F9D-1EF96C600227}"/>
              </a:ext>
            </a:extLst>
          </p:cNvPr>
          <p:cNvCxnSpPr/>
          <p:nvPr/>
        </p:nvCxnSpPr>
        <p:spPr>
          <a:xfrm flipH="1" flipV="1">
            <a:off x="9960429" y="0"/>
            <a:ext cx="2231571" cy="2432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09875"/>
            <a:ext cx="6696075" cy="1909763"/>
          </a:xfrm>
        </p:spPr>
        <p:txBody>
          <a:bodyPr/>
          <a:lstStyle/>
          <a:p>
            <a:pPr algn="ctr"/>
            <a:r>
              <a:rPr lang="en-US" b="1" dirty="0" err="1"/>
              <a:t>Programación</a:t>
            </a:r>
            <a:r>
              <a:rPr lang="en-US" b="1" dirty="0"/>
              <a:t> </a:t>
            </a:r>
            <a:r>
              <a:rPr lang="en-US" b="1" dirty="0" err="1"/>
              <a:t>funcional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6774" y="5028803"/>
            <a:ext cx="6696074" cy="365125"/>
          </a:xfrm>
        </p:spPr>
        <p:txBody>
          <a:bodyPr/>
          <a:lstStyle/>
          <a:p>
            <a:pPr algn="ctr"/>
            <a:r>
              <a:rPr lang="en-US" dirty="0"/>
              <a:t>¿De que </a:t>
            </a:r>
            <a:r>
              <a:rPr lang="en-US" dirty="0" err="1"/>
              <a:t>trata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paradigma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899" y="230590"/>
            <a:ext cx="8421688" cy="1325563"/>
          </a:xfrm>
        </p:spPr>
        <p:txBody>
          <a:bodyPr/>
          <a:lstStyle/>
          <a:p>
            <a:r>
              <a:rPr lang="en-US" b="1" u="sng" dirty="0"/>
              <a:t>¿Qué es?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B59C3B-7216-A2CC-E633-8BE800DCB6B9}"/>
              </a:ext>
            </a:extLst>
          </p:cNvPr>
          <p:cNvSpPr txBox="1"/>
          <p:nvPr/>
        </p:nvSpPr>
        <p:spPr>
          <a:xfrm>
            <a:off x="1038225" y="1400852"/>
            <a:ext cx="10115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programación funcional es un paradigma declarativo. Nos enfocaremos en "qué" estamos haciendo y no en "cómo" se está haciendo que sería el enfoque imperativo. Esto quiere decir que nosotros expresaremos nuestra lógica sin describir controles de flujo; no usaremos ciclos o condicionales.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AD8FCF-7EF2-3B9A-220F-4D5E28B3250B}"/>
              </a:ext>
            </a:extLst>
          </p:cNvPr>
          <p:cNvSpPr txBox="1"/>
          <p:nvPr/>
        </p:nvSpPr>
        <p:spPr>
          <a:xfrm>
            <a:off x="1002846" y="2726415"/>
            <a:ext cx="1011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 las funciones que puedan tomar funciones como parámetros y devolver funciones como resultado serán conocidas como función de orden superior.</a:t>
            </a:r>
            <a:endParaRPr lang="en-US" dirty="0"/>
          </a:p>
        </p:txBody>
      </p:sp>
      <p:pic>
        <p:nvPicPr>
          <p:cNvPr id="46" name="Picture 4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9D7ECC3-9E7D-550F-CE75-2D2A4666C2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131"/>
          <a:stretch/>
        </p:blipFill>
        <p:spPr>
          <a:xfrm>
            <a:off x="2724150" y="3497980"/>
            <a:ext cx="5962650" cy="277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529D9E4-D6E2-2788-98FA-3E8F366D5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56" y="1102860"/>
            <a:ext cx="6390085" cy="25873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A7A560-2ABF-163D-4F97-D56123812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322" y="3206666"/>
            <a:ext cx="6618514" cy="3106162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CA5478E-CCC4-0A78-3AB5-2519F6366EE7}"/>
              </a:ext>
            </a:extLst>
          </p:cNvPr>
          <p:cNvSpPr/>
          <p:nvPr/>
        </p:nvSpPr>
        <p:spPr>
          <a:xfrm>
            <a:off x="3184071" y="1641022"/>
            <a:ext cx="914399" cy="84092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E41864E-CF19-7FB6-5760-AB041F3A35D9}"/>
              </a:ext>
            </a:extLst>
          </p:cNvPr>
          <p:cNvSpPr/>
          <p:nvPr/>
        </p:nvSpPr>
        <p:spPr>
          <a:xfrm>
            <a:off x="8172450" y="4359729"/>
            <a:ext cx="987879" cy="9552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{7FCF26D8-96DF-4203-B5DE-0D1780AB92B2}tf67328976_win32</Template>
  <TotalTime>218</TotalTime>
  <Words>664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Open Sans</vt:lpstr>
      <vt:lpstr>Tenorite</vt:lpstr>
      <vt:lpstr>Times New Roman</vt:lpstr>
      <vt:lpstr>Office Theme</vt:lpstr>
      <vt:lpstr>Paradigmas de programación.</vt:lpstr>
      <vt:lpstr>Programacion estructurada</vt:lpstr>
      <vt:lpstr>Tipos de estructuras.</vt:lpstr>
      <vt:lpstr>Programación Orientada a objetos</vt:lpstr>
      <vt:lpstr>¿Qué es?</vt:lpstr>
      <vt:lpstr>Ventajas y desventajas.</vt:lpstr>
      <vt:lpstr>Programación funcional</vt:lpstr>
      <vt:lpstr>¿Qué es?</vt:lpstr>
      <vt:lpstr>PowerPoint Presentation</vt:lpstr>
      <vt:lpstr>Programación Reactiva</vt:lpstr>
      <vt:lpstr>Qué es?</vt:lpstr>
      <vt:lpstr>Sobre su funcionamiento…</vt:lpstr>
      <vt:lpstr>Ventajas y desventajas.</vt:lpstr>
      <vt:lpstr>Muchas gracias.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Paradigmas de programación.</dc:title>
  <dc:creator>(Estudiante) Brandon Adrian Altamirano Bedoya</dc:creator>
  <cp:lastModifiedBy>(Estudiante) Brandon Adrian Altamirano Bedoya</cp:lastModifiedBy>
  <cp:revision>1</cp:revision>
  <dcterms:created xsi:type="dcterms:W3CDTF">2023-03-30T03:27:33Z</dcterms:created>
  <dcterms:modified xsi:type="dcterms:W3CDTF">2023-03-30T07:05:42Z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