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9105B-BBDF-40A5-BCE1-5EA6CAD0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64824-E6CD-429C-A900-48B35AD68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E8BCFB-52D7-4FD0-A8B0-BFF494E7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B7F59F-F4E4-4A94-A7AF-15A9DF75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64CA2-949F-4319-A297-64260C5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8FFBC-5CE4-442E-AA50-6F75688C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03DFCB-575F-4885-9A38-2F5B37F6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A636A-2549-4ADE-9464-236020BA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28E33-9311-4B52-BC7A-19B67CC3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CD465-ED33-40B3-BEE4-D309C1FA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4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C080E9-4360-4803-8E7D-0504B988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37402A-6629-4D5B-86F8-28509F67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E65FE3-884F-426D-99B4-9811B935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8FEEC6-2DDF-4D27-8A6A-C6A1A39C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B8BA1-217D-4C74-9DB0-733F89FC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63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B76B5-5B2A-462B-B805-A7900DF7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19B94E-B480-4ED2-8177-21080A93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98092C-A1D1-4931-985D-67BF1DBF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C565F-7701-47E2-8445-CB0A3ADA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06471-D870-4E22-86FE-AEF54E23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23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769A2-0DAE-43BE-B6E2-1A2443C1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45AD81-480E-4633-81E7-252F89E7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475B1-72CF-4C85-8632-E25E4473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8955E-9DC0-4367-B6EE-02869E95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1E139-2E8B-4DB6-89D7-06B0565A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4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4A24C-1465-4E85-98B0-228100F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6B367-CD6D-4638-97C2-D36674DB3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6B47DA-B38E-43CB-B5DC-15B9C55C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D2A9D8-3987-45A1-B73A-159B8E97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03DD6E-D5C7-4ECA-A9C8-9AA02547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A4489C-0482-4CAF-8BDC-B6656E7F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0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51E75-F06C-43A0-876A-34D0F524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09E47-AB3D-48B8-9CF8-FD63BF7A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C56610-D3F1-4250-AD08-416A01F0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4B9D1E-7490-475E-983A-7675C1DA8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9909BD-C5CE-4D38-B3FA-B4B558848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F7D0FE-5BCE-468C-9107-10518041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6084FC-CC50-4C9F-A9AC-CFEB3C6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77F2DC-CF1A-4164-875D-7216100F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9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4E6B3-0D36-419B-9AEE-19EBA35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1F460B-3F4B-46E5-AE7F-EE057AB9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9F06D4-FE54-4C07-9A22-8D15F5BE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FAE43F-59A7-4C42-8CE8-A0E77884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5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75C7C2-6F1F-4E56-B004-F7E49604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48CE26-E6CB-468C-BE7B-617016C4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4ED59B-555E-4227-81B0-9D590637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8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4A90E-43DC-40AB-BCE1-42A21C52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6AC37-3A92-4040-BDD4-C1E94E88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73F547-7533-49E6-A394-CAE122EE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24AA0C-D06F-414C-B33A-1DF495AF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03D0F-BC23-48B6-A886-229F1B37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E65AF1-D01A-4233-A5CD-002841FD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67D5-F160-46D3-946A-6C1D8A11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0E02D1-68E4-4341-9652-E5238FC5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C2DE79-224C-4B3E-87BF-7A5B202C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98BFEE-A547-4AD9-B48B-B9F86C08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A5D2D5-648F-4438-8EC9-AB0F59CF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40ADD-B3DA-4BDD-98D7-8C398D6B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97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1145E7-3661-4E94-AF12-A75EAA7B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977327-8F74-46C9-A9B5-485877E6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27E37-9639-483B-A55A-2194E504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AA63-A324-48F3-97B7-632DD100D998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21F17-EC21-4C71-8E05-8A4EA917A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EE15B-D8DC-4F0C-948F-6080DB4A9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B2E2-2072-4239-8681-266ACC05C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6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cs\Desktop\intro-to-vscode\pr&#233;sentatio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cs\Desktop\intro-to-vscode\Ancre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C:\Users\Acs\Desktop\intro-to-vscode\infobulle" TargetMode="Externa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6E696C9-D2FE-4CD8-AAD5-F574B588F24D}"/>
              </a:ext>
            </a:extLst>
          </p:cNvPr>
          <p:cNvSpPr txBox="1"/>
          <p:nvPr/>
        </p:nvSpPr>
        <p:spPr>
          <a:xfrm flipH="1">
            <a:off x="1948070" y="2067339"/>
            <a:ext cx="793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Balises sémantiques en html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25D292-F733-4109-ABFD-9899007CF992}"/>
              </a:ext>
            </a:extLst>
          </p:cNvPr>
          <p:cNvSpPr txBox="1"/>
          <p:nvPr/>
        </p:nvSpPr>
        <p:spPr>
          <a:xfrm>
            <a:off x="965200" y="597746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 action="ppaction://hlinkfile"/>
              </a:rPr>
              <a:t>C:\Users\Acs\Desktop\intro-to-vscode\présentation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33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5CAD14D-D76B-447B-950A-B90D9F09E53A}"/>
              </a:ext>
            </a:extLst>
          </p:cNvPr>
          <p:cNvSpPr txBox="1"/>
          <p:nvPr/>
        </p:nvSpPr>
        <p:spPr>
          <a:xfrm>
            <a:off x="0" y="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Mettre les mots en valeur:</a:t>
            </a:r>
          </a:p>
          <a:p>
            <a:r>
              <a:rPr lang="fr-FR" b="1" dirty="0"/>
              <a:t>Un peu en valeur </a:t>
            </a:r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em</a:t>
            </a:r>
            <a:r>
              <a:rPr lang="fr-FR" sz="2800" dirty="0">
                <a:solidFill>
                  <a:srgbClr val="0070C0"/>
                </a:solidFill>
              </a:rPr>
              <a:t>&gt; &lt;/</a:t>
            </a:r>
            <a:r>
              <a:rPr lang="fr-FR" sz="2800" dirty="0" err="1">
                <a:solidFill>
                  <a:srgbClr val="0070C0"/>
                </a:solidFill>
              </a:rPr>
              <a:t>em</a:t>
            </a:r>
            <a:r>
              <a:rPr lang="fr-FR" sz="2800" dirty="0">
                <a:solidFill>
                  <a:srgbClr val="0070C0"/>
                </a:solidFill>
              </a:rPr>
              <a:t>&gt;  </a:t>
            </a:r>
            <a:r>
              <a:rPr lang="fr-FR" dirty="0"/>
              <a:t>Mettre à l’intérieur le(s) mot(s) ou phrase(s) importante(s). Le navigateur comprend et change l’apparence du texte ( souvent en</a:t>
            </a:r>
            <a:r>
              <a:rPr lang="fr-FR" i="1" dirty="0"/>
              <a:t> italique</a:t>
            </a:r>
            <a:r>
              <a:rPr lang="fr-FR" dirty="0"/>
              <a:t>) 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00C0AC-03A1-4A56-B1CB-FF95D81E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7" y="1115551"/>
            <a:ext cx="10493286" cy="30853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454CE2-D1BD-4702-A329-20A850EA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7" y="4481603"/>
            <a:ext cx="1112939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BFC2F44-A7E4-4545-B28D-331457CBDB7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Bien en valeur </a:t>
            </a:r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strong</a:t>
            </a:r>
            <a:r>
              <a:rPr lang="fr-FR" sz="2800" dirty="0">
                <a:solidFill>
                  <a:srgbClr val="0070C0"/>
                </a:solidFill>
              </a:rPr>
              <a:t>&gt; &lt;/</a:t>
            </a:r>
            <a:r>
              <a:rPr lang="fr-FR" sz="2800" dirty="0" err="1">
                <a:solidFill>
                  <a:srgbClr val="0070C0"/>
                </a:solidFill>
              </a:rPr>
              <a:t>strong</a:t>
            </a:r>
            <a:r>
              <a:rPr lang="fr-FR" sz="2800" dirty="0">
                <a:solidFill>
                  <a:srgbClr val="0070C0"/>
                </a:solidFill>
              </a:rPr>
              <a:t>&gt; </a:t>
            </a:r>
            <a:r>
              <a:rPr lang="fr-FR" dirty="0"/>
              <a:t>signifie que le mot est « FORT »même utilisation que la balise ci-dessus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99E698-6055-443D-9C4B-810A7992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445"/>
            <a:ext cx="11913704" cy="33429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23F901-293B-4CD4-8A1F-70887D728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" y="4376652"/>
            <a:ext cx="11542643" cy="24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2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FE896AE-6533-41DE-9D8D-1506816F9594}"/>
              </a:ext>
            </a:extLst>
          </p:cNvPr>
          <p:cNvSpPr txBox="1"/>
          <p:nvPr/>
        </p:nvSpPr>
        <p:spPr>
          <a:xfrm>
            <a:off x="0" y="0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Marquer le texte </a:t>
            </a:r>
            <a:r>
              <a:rPr lang="fr-FR" sz="2800" dirty="0">
                <a:solidFill>
                  <a:srgbClr val="0070C0"/>
                </a:solidFill>
              </a:rPr>
              <a:t>&lt;mark&gt; &lt;/mark&gt; </a:t>
            </a:r>
            <a:r>
              <a:rPr lang="fr-FR" dirty="0"/>
              <a:t>permet de faire ressortir VISUELLEMENT une partie du texte ( par défaut, le navigateur  le surligne)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618432-7990-4966-80D0-D7AE2F93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980"/>
            <a:ext cx="11834191" cy="31486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2C2256-3140-41FA-AF5F-A9F72718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5" y="4254414"/>
            <a:ext cx="11834191" cy="26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6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98A08A-AE0F-42DD-B984-F7DCD2BE7358}"/>
              </a:ext>
            </a:extLst>
          </p:cNvPr>
          <p:cNvSpPr txBox="1"/>
          <p:nvPr/>
        </p:nvSpPr>
        <p:spPr>
          <a:xfrm>
            <a:off x="3810" y="0"/>
            <a:ext cx="121881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/>
              <a:t>Listes à puces</a:t>
            </a:r>
            <a:r>
              <a:rPr lang="fr-FR" dirty="0"/>
              <a:t>: Il y a deux façons de procéder selon le résultat souhaité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b="1" dirty="0"/>
              <a:t>La liste non ordonnée: </a:t>
            </a:r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ul</a:t>
            </a:r>
            <a:r>
              <a:rPr lang="fr-FR" sz="2800" dirty="0">
                <a:solidFill>
                  <a:srgbClr val="0070C0"/>
                </a:solidFill>
              </a:rPr>
              <a:t>&gt; </a:t>
            </a:r>
            <a:r>
              <a:rPr lang="fr-FR" dirty="0"/>
              <a:t>que l’on va fermer un peu plus loin </a:t>
            </a:r>
            <a:r>
              <a:rPr lang="fr-FR" sz="2800" dirty="0">
                <a:solidFill>
                  <a:srgbClr val="0070C0"/>
                </a:solidFill>
              </a:rPr>
              <a:t>&lt;/</a:t>
            </a:r>
            <a:r>
              <a:rPr lang="fr-FR" sz="2800" dirty="0" err="1">
                <a:solidFill>
                  <a:srgbClr val="0070C0"/>
                </a:solidFill>
              </a:rPr>
              <a:t>ul</a:t>
            </a:r>
            <a:r>
              <a:rPr lang="fr-FR" sz="2800" dirty="0">
                <a:solidFill>
                  <a:srgbClr val="0070C0"/>
                </a:solidFill>
              </a:rPr>
              <a:t>&gt;    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ul</a:t>
            </a:r>
            <a:r>
              <a:rPr lang="fr-FR" sz="2800" dirty="0">
                <a:solidFill>
                  <a:srgbClr val="0070C0"/>
                </a:solidFill>
              </a:rPr>
              <a:t>&gt; &lt;/</a:t>
            </a:r>
            <a:r>
              <a:rPr lang="fr-FR" sz="2800" dirty="0" err="1">
                <a:solidFill>
                  <a:srgbClr val="0070C0"/>
                </a:solidFill>
              </a:rPr>
              <a:t>ul</a:t>
            </a:r>
            <a:r>
              <a:rPr lang="fr-FR" sz="2800" dirty="0">
                <a:solidFill>
                  <a:srgbClr val="0070C0"/>
                </a:solidFill>
              </a:rPr>
              <a:t>&gt; </a:t>
            </a:r>
            <a:r>
              <a:rPr lang="fr-FR" dirty="0"/>
              <a:t>délimite la liste        </a:t>
            </a:r>
            <a:r>
              <a:rPr lang="fr-FR" sz="2800" dirty="0">
                <a:solidFill>
                  <a:srgbClr val="0070C0"/>
                </a:solidFill>
              </a:rPr>
              <a:t>&lt;li&gt; &lt;/li&gt; </a:t>
            </a:r>
            <a:r>
              <a:rPr lang="fr-FR" dirty="0"/>
              <a:t>délimite l’élément de la liste. Pas d’importance dans l’ordre des mots.</a:t>
            </a:r>
          </a:p>
          <a:p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sz="2000" b="1" dirty="0"/>
              <a:t>à l’intérieur de la balise </a:t>
            </a:r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ul</a:t>
            </a:r>
            <a:r>
              <a:rPr lang="fr-FR" sz="2800" dirty="0">
                <a:solidFill>
                  <a:srgbClr val="0070C0"/>
                </a:solidFill>
              </a:rPr>
              <a:t>&gt;, </a:t>
            </a:r>
            <a:r>
              <a:rPr lang="fr-FR" dirty="0"/>
              <a:t>y écrire la liste souhaitée avec la balise </a:t>
            </a:r>
            <a:r>
              <a:rPr lang="fr-FR" sz="2800" dirty="0">
                <a:solidFill>
                  <a:srgbClr val="0070C0"/>
                </a:solidFill>
              </a:rPr>
              <a:t>&lt;li&gt; </a:t>
            </a:r>
            <a:r>
              <a:rPr lang="fr-FR" dirty="0"/>
              <a:t>que l’on ferme après chaque élément </a:t>
            </a:r>
            <a:r>
              <a:rPr lang="fr-FR" sz="2800" dirty="0">
                <a:solidFill>
                  <a:srgbClr val="0070C0"/>
                </a:solidFill>
              </a:rPr>
              <a:t>&lt;/li&gt;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FAAD25-9C21-4DD7-B9AF-09C8EC03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38992"/>
            <a:ext cx="5353878" cy="27125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5A17D0E-02A2-4F25-885A-077F9D8E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3" y="4651513"/>
            <a:ext cx="8371459" cy="22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4E8F0B5-2D43-48C0-93B1-FC488A58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" y="1721374"/>
            <a:ext cx="5844209" cy="34152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4E08604-50EA-4527-BA3F-6BF0DD3C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05" y="1665862"/>
            <a:ext cx="5844209" cy="35262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2FA6D94-538A-4D4D-8FD3-9875E2D7F8B4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u="sng" dirty="0"/>
          </a:p>
          <a:p>
            <a:r>
              <a:rPr lang="fr-FR" b="1" u="sng" dirty="0"/>
              <a:t>La liste ordonnée </a:t>
            </a:r>
            <a:r>
              <a:rPr lang="fr-FR" dirty="0"/>
              <a:t>: </a:t>
            </a:r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ol</a:t>
            </a:r>
            <a:r>
              <a:rPr lang="fr-FR" sz="2800" dirty="0">
                <a:solidFill>
                  <a:srgbClr val="0070C0"/>
                </a:solidFill>
              </a:rPr>
              <a:t>&gt; &lt;/</a:t>
            </a:r>
            <a:r>
              <a:rPr lang="fr-FR" sz="2800" dirty="0" err="1">
                <a:solidFill>
                  <a:srgbClr val="0070C0"/>
                </a:solidFill>
              </a:rPr>
              <a:t>ol</a:t>
            </a:r>
            <a:r>
              <a:rPr lang="fr-FR" sz="2800" dirty="0">
                <a:solidFill>
                  <a:srgbClr val="0070C0"/>
                </a:solidFill>
              </a:rPr>
              <a:t>&gt;  </a:t>
            </a:r>
            <a:r>
              <a:rPr lang="fr-FR" dirty="0"/>
              <a:t>pour déterminer la liste  </a:t>
            </a:r>
            <a:r>
              <a:rPr lang="fr-FR" sz="2800" dirty="0">
                <a:solidFill>
                  <a:srgbClr val="0070C0"/>
                </a:solidFill>
              </a:rPr>
              <a:t>&lt;li&gt; &lt;/li&gt; </a:t>
            </a:r>
            <a:r>
              <a:rPr lang="fr-FR" dirty="0"/>
              <a:t>pour déterminer l’élément. </a:t>
            </a:r>
            <a:r>
              <a:rPr lang="fr-FR" dirty="0">
                <a:solidFill>
                  <a:srgbClr val="C00000"/>
                </a:solidFill>
              </a:rPr>
              <a:t>L’ordre des mots est important : le 1</a:t>
            </a:r>
            <a:r>
              <a:rPr lang="fr-FR" baseline="30000" dirty="0">
                <a:solidFill>
                  <a:srgbClr val="C00000"/>
                </a:solidFill>
              </a:rPr>
              <a:t>er</a:t>
            </a:r>
            <a:r>
              <a:rPr lang="fr-FR" dirty="0">
                <a:solidFill>
                  <a:srgbClr val="C00000"/>
                </a:solidFill>
              </a:rPr>
              <a:t> écrit sera en 1</a:t>
            </a:r>
            <a:r>
              <a:rPr lang="fr-FR" baseline="30000" dirty="0">
                <a:solidFill>
                  <a:srgbClr val="C00000"/>
                </a:solidFill>
              </a:rPr>
              <a:t>ère</a:t>
            </a:r>
            <a:r>
              <a:rPr lang="fr-FR" dirty="0">
                <a:solidFill>
                  <a:srgbClr val="C00000"/>
                </a:solidFill>
              </a:rPr>
              <a:t> position, le 2</a:t>
            </a:r>
            <a:r>
              <a:rPr lang="fr-FR" baseline="30000" dirty="0">
                <a:solidFill>
                  <a:srgbClr val="C00000"/>
                </a:solidFill>
              </a:rPr>
              <a:t>nd</a:t>
            </a:r>
            <a:r>
              <a:rPr lang="fr-FR" dirty="0">
                <a:solidFill>
                  <a:srgbClr val="C00000"/>
                </a:solidFill>
              </a:rPr>
              <a:t> en 2</a:t>
            </a:r>
            <a:r>
              <a:rPr lang="fr-FR" baseline="30000" dirty="0">
                <a:solidFill>
                  <a:srgbClr val="C00000"/>
                </a:solidFill>
              </a:rPr>
              <a:t>nde</a:t>
            </a:r>
            <a:r>
              <a:rPr lang="fr-FR" dirty="0">
                <a:solidFill>
                  <a:srgbClr val="C00000"/>
                </a:solidFill>
              </a:rPr>
              <a:t> position, </a:t>
            </a:r>
            <a:r>
              <a:rPr lang="fr-FR" dirty="0" err="1">
                <a:solidFill>
                  <a:srgbClr val="C00000"/>
                </a:solidFill>
              </a:rPr>
              <a:t>etc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4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5AE1059-A283-4654-A5D0-CFAD1308BC6F}"/>
              </a:ext>
            </a:extLst>
          </p:cNvPr>
          <p:cNvSpPr txBox="1"/>
          <p:nvPr/>
        </p:nvSpPr>
        <p:spPr>
          <a:xfrm>
            <a:off x="0" y="-39756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/>
              <a:t>Insérer des liens sur le net: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u="sng" dirty="0"/>
          </a:p>
          <a:p>
            <a:r>
              <a:rPr lang="fr-FR" dirty="0"/>
              <a:t>Les liens s’insèrent généralement à l’intérieur du paragraphe.</a:t>
            </a:r>
          </a:p>
          <a:p>
            <a:r>
              <a:rPr lang="fr-FR" dirty="0"/>
              <a:t>Pour cela, il convient d’utiliser la balise suivante:</a:t>
            </a: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</a:rPr>
              <a:t>&lt;a href=« NOM DU SITE/&gt;</a:t>
            </a:r>
            <a:r>
              <a:rPr lang="fr-FR" b="1" dirty="0" err="1">
                <a:solidFill>
                  <a:srgbClr val="0070C0"/>
                </a:solidFill>
              </a:rPr>
              <a:t>descritpion</a:t>
            </a:r>
            <a:r>
              <a:rPr lang="fr-FR" b="1" dirty="0">
                <a:solidFill>
                  <a:srgbClr val="0070C0"/>
                </a:solidFill>
              </a:rPr>
              <a:t>&lt;/a&gt;     </a:t>
            </a:r>
            <a:r>
              <a:rPr lang="fr-FR" dirty="0"/>
              <a:t>balise </a:t>
            </a:r>
            <a:r>
              <a:rPr lang="fr-FR" dirty="0">
                <a:solidFill>
                  <a:srgbClr val="0070C0"/>
                </a:solidFill>
              </a:rPr>
              <a:t>a</a:t>
            </a:r>
            <a:r>
              <a:rPr lang="fr-FR" dirty="0"/>
              <a:t>, attribut </a:t>
            </a:r>
            <a:r>
              <a:rPr lang="fr-FR" dirty="0">
                <a:solidFill>
                  <a:srgbClr val="0070C0"/>
                </a:solidFill>
              </a:rPr>
              <a:t>href</a:t>
            </a:r>
            <a:r>
              <a:rPr lang="fr-FR" dirty="0"/>
              <a:t> pour indiquer la page du lien   -&gt; LIEN ABSOLU car amène directement à l’endroit ciblé</a:t>
            </a:r>
          </a:p>
          <a:p>
            <a:endParaRPr lang="fr-FR" b="1" u="sng" dirty="0"/>
          </a:p>
          <a:p>
            <a:endParaRPr lang="fr-FR" b="1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0CABC1-1202-4CD9-948A-7554CAB4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933"/>
            <a:ext cx="11860696" cy="27297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A90273-7693-46C6-B577-105BE19D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9" y="4933681"/>
            <a:ext cx="1196089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7EB7C42-8A0A-49D3-853C-F0858887DCB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/>
              <a:t>Insérer des liens depuis son ordinateur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070C0"/>
                </a:solidFill>
              </a:rPr>
              <a:t>&lt;a href=« page2.html »&gt;  </a:t>
            </a:r>
            <a:r>
              <a:rPr lang="fr-FR" dirty="0"/>
              <a:t>si le fichier est dans le même dossier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46662C-1A9A-4D3C-97D7-905E66D7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0" y="646331"/>
            <a:ext cx="6411220" cy="15908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250B33-841B-4ED3-9B3D-48024B69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271"/>
            <a:ext cx="5591955" cy="15908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155D74E-5061-4166-9055-616626324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6863"/>
            <a:ext cx="6554115" cy="146705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3ADA47F-FA42-4C00-BAC6-0DE21FA50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337" y="5147759"/>
            <a:ext cx="6449325" cy="118126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7F20D3C-AF6B-4962-8E7C-235B60179308}"/>
              </a:ext>
            </a:extLst>
          </p:cNvPr>
          <p:cNvSpPr txBox="1"/>
          <p:nvPr/>
        </p:nvSpPr>
        <p:spPr>
          <a:xfrm>
            <a:off x="0" y="2464904"/>
            <a:ext cx="999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cliquant sur le lien présent, on arrive sur la 2</a:t>
            </a:r>
            <a:r>
              <a:rPr lang="fr-FR" baseline="30000" dirty="0"/>
              <a:t>ème</a:t>
            </a:r>
            <a:r>
              <a:rPr lang="fr-FR" dirty="0"/>
              <a:t> page voulue. </a:t>
            </a:r>
          </a:p>
          <a:p>
            <a:r>
              <a:rPr lang="fr-FR" dirty="0"/>
              <a:t>Il faut toutefois entrer le code pour que la page s’affiche avec les informations.</a:t>
            </a:r>
          </a:p>
        </p:txBody>
      </p:sp>
    </p:spTree>
    <p:extLst>
      <p:ext uri="{BB962C8B-B14F-4D97-AF65-F5344CB8AC3E}">
        <p14:creationId xmlns:p14="http://schemas.microsoft.com/office/powerpoint/2010/main" val="46734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067BDD-BCFC-49A6-BDF9-892E683B33D3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/>
              <a:t>Lien vers une ancre:</a:t>
            </a:r>
          </a:p>
          <a:p>
            <a:r>
              <a:rPr lang="fr-FR" dirty="0"/>
              <a:t>Une ancre est une sorte de point de repère quand les pages sont un peu trop longues. Cela permet d’arriver directement sur la section voulue, quand il y a plusieurs articles par exemples et que l’on ne souhaite pas tous les lire.</a:t>
            </a: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</a:rPr>
              <a:t>&lt;h2 id=« mon-ancre »&gt;Titre de l’ancre&lt;/h2&gt; </a:t>
            </a:r>
            <a:r>
              <a:rPr lang="fr-FR" dirty="0"/>
              <a:t>         Pour une ancre d’une titre 2. </a:t>
            </a:r>
          </a:p>
          <a:p>
            <a:r>
              <a:rPr lang="fr-FR" b="1" dirty="0">
                <a:solidFill>
                  <a:srgbClr val="0070C0"/>
                </a:solidFill>
              </a:rPr>
              <a:t>&lt;a href=« #mon-ancre »&gt;Aller vers l’ancre&lt;/a&gt;      </a:t>
            </a:r>
            <a:r>
              <a:rPr lang="fr-FR" dirty="0"/>
              <a:t>Lien pour se rendre sur l’ancre voulu ci-dessus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0F0845-7535-4540-AF43-8796C076251B}"/>
              </a:ext>
            </a:extLst>
          </p:cNvPr>
          <p:cNvSpPr txBox="1"/>
          <p:nvPr/>
        </p:nvSpPr>
        <p:spPr>
          <a:xfrm>
            <a:off x="0" y="20938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C:\Users\Acs\Desktop\intro-to-vscode\Ancres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3FDB0C-28D6-4958-B457-98F2470C9B9F}"/>
              </a:ext>
            </a:extLst>
          </p:cNvPr>
          <p:cNvSpPr txBox="1"/>
          <p:nvPr/>
        </p:nvSpPr>
        <p:spPr>
          <a:xfrm>
            <a:off x="132522" y="2676939"/>
            <a:ext cx="96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C:\Users\Acs\Desktop\intro-to-vscode\Ancres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75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BF1AF3-02F6-4CAA-9B21-487A3E9DB968}"/>
              </a:ext>
            </a:extLst>
          </p:cNvPr>
          <p:cNvSpPr txBox="1"/>
          <p:nvPr/>
        </p:nvSpPr>
        <p:spPr>
          <a:xfrm>
            <a:off x="0" y="0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u="sng" dirty="0"/>
              <a:t>Infobulle au survol</a:t>
            </a:r>
          </a:p>
          <a:p>
            <a:r>
              <a:rPr lang="fr-FR" dirty="0"/>
              <a:t>Ajouter « </a:t>
            </a:r>
            <a:r>
              <a:rPr lang="fr-FR" dirty="0" err="1"/>
              <a:t>title</a:t>
            </a:r>
            <a:r>
              <a:rPr lang="fr-FR" dirty="0"/>
              <a:t> » dans le lien créer pour envoyer vers la page désirée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67EAEE-6732-41BD-ABD4-650C8189D92C}"/>
              </a:ext>
            </a:extLst>
          </p:cNvPr>
          <p:cNvSpPr txBox="1"/>
          <p:nvPr/>
        </p:nvSpPr>
        <p:spPr>
          <a:xfrm>
            <a:off x="0" y="3429000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u="sng" dirty="0"/>
              <a:t>Lien pour envoyer un mail: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b="1" u="sng" dirty="0"/>
          </a:p>
          <a:p>
            <a:r>
              <a:rPr lang="fr-FR" dirty="0"/>
              <a:t>Balise </a:t>
            </a:r>
            <a:r>
              <a:rPr lang="fr-FR" dirty="0">
                <a:solidFill>
                  <a:srgbClr val="0070C0"/>
                </a:solidFill>
              </a:rPr>
              <a:t>mailto</a:t>
            </a:r>
            <a:r>
              <a:rPr lang="fr-FR" dirty="0"/>
              <a:t>, toujours dans un paragraphe </a:t>
            </a:r>
          </a:p>
          <a:p>
            <a:r>
              <a:rPr lang="fr-FR" dirty="0">
                <a:solidFill>
                  <a:srgbClr val="0070C0"/>
                </a:solidFill>
              </a:rPr>
              <a:t>&lt;p&gt;&lt;a href=« mailto:votreAdresseMail@blabla.com »&gt;Envoyez-moi un e-mail!&lt;/a&gt;&lt;/p&gt;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09335DC-70A1-4AB3-BB2E-135FC7FE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6548"/>
            <a:ext cx="8535591" cy="714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7A95140-1E4C-4C48-B1FC-E9182ED0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521023"/>
            <a:ext cx="5711687" cy="140037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BA9A7A1-DD1C-49AB-B488-38C59C03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17818"/>
            <a:ext cx="12192002" cy="113363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BFC5867-C2CE-4EBE-80D8-5CBDA0541E6C}"/>
              </a:ext>
            </a:extLst>
          </p:cNvPr>
          <p:cNvSpPr txBox="1"/>
          <p:nvPr/>
        </p:nvSpPr>
        <p:spPr>
          <a:xfrm>
            <a:off x="106017" y="2438400"/>
            <a:ext cx="1118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file"/>
              </a:rPr>
              <a:t>C:\Users\Acs\Desktop\intro-to-vscode\infobulle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135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419A87-47CA-46D5-95BD-82C6AD4F5CE3}"/>
              </a:ext>
            </a:extLst>
          </p:cNvPr>
          <p:cNvSpPr txBox="1"/>
          <p:nvPr/>
        </p:nvSpPr>
        <p:spPr>
          <a:xfrm>
            <a:off x="0" y="131657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u="sng" dirty="0"/>
              <a:t>Lien pour télécharger un fichier:</a:t>
            </a:r>
          </a:p>
          <a:p>
            <a:endParaRPr lang="fr-FR" dirty="0"/>
          </a:p>
          <a:p>
            <a:r>
              <a:rPr lang="fr-FR" dirty="0"/>
              <a:t>Même démarche que pour créer un lien vers une page web, mais en indiquant cette fois-ci le nom du fichier à télécharger.</a:t>
            </a: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</a:rPr>
              <a:t>&lt;a href=« </a:t>
            </a:r>
            <a:r>
              <a:rPr lang="fr-FR" b="1" dirty="0" err="1">
                <a:solidFill>
                  <a:srgbClr val="0070C0"/>
                </a:solidFill>
              </a:rPr>
              <a:t>NomDuFichier.extension</a:t>
            </a:r>
            <a:r>
              <a:rPr lang="fr-FR" b="1" dirty="0">
                <a:solidFill>
                  <a:srgbClr val="0070C0"/>
                </a:solidFill>
              </a:rPr>
              <a:t> »&gt;Description de l’action &lt;/a&gt;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7029C9-26A2-4836-A22F-7616EF7D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38" y="2199220"/>
            <a:ext cx="8794788" cy="122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6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D07543F-4928-491C-8B52-5E78E4042964}"/>
              </a:ext>
            </a:extLst>
          </p:cNvPr>
          <p:cNvSpPr txBox="1"/>
          <p:nvPr/>
        </p:nvSpPr>
        <p:spPr>
          <a:xfrm>
            <a:off x="7548681" y="523244"/>
            <a:ext cx="119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*-*</a:t>
            </a:r>
            <a:r>
              <a:rPr lang="fr-FR" sz="28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A1DD7D-8078-4AAD-9917-3F98FF8AFA08}"/>
              </a:ext>
            </a:extLst>
          </p:cNvPr>
          <p:cNvSpPr txBox="1"/>
          <p:nvPr/>
        </p:nvSpPr>
        <p:spPr>
          <a:xfrm>
            <a:off x="3208244" y="283381"/>
            <a:ext cx="5364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Qu’est</a:t>
            </a:r>
            <a:r>
              <a:rPr lang="fr-FR" sz="2400" dirty="0"/>
              <a:t> </a:t>
            </a:r>
            <a:r>
              <a:rPr lang="fr-FR" sz="3200" dirty="0"/>
              <a:t>ce qu’une balise sémantique en HTML?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1FFF5-0B0F-4B09-8A94-168C71BF77C6}"/>
              </a:ext>
            </a:extLst>
          </p:cNvPr>
          <p:cNvSpPr txBox="1"/>
          <p:nvPr/>
        </p:nvSpPr>
        <p:spPr>
          <a:xfrm>
            <a:off x="2129589" y="523245"/>
            <a:ext cx="905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*-*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02C259-2C6A-44CD-B696-D067C023D30A}"/>
              </a:ext>
            </a:extLst>
          </p:cNvPr>
          <p:cNvSpPr txBox="1"/>
          <p:nvPr/>
        </p:nvSpPr>
        <p:spPr>
          <a:xfrm>
            <a:off x="0" y="2055565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DÉFINITION ET RÔLE D’UNE BALISE:  </a:t>
            </a:r>
          </a:p>
          <a:p>
            <a:endParaRPr lang="fr-FR" dirty="0"/>
          </a:p>
          <a:p>
            <a:r>
              <a:rPr lang="fr-FR" dirty="0"/>
              <a:t>Il s’agit d’un caractère spécifique , le chevron </a:t>
            </a:r>
            <a:r>
              <a:rPr lang="fr-FR" sz="2800" dirty="0">
                <a:solidFill>
                  <a:srgbClr val="0070C0"/>
                </a:solidFill>
              </a:rPr>
              <a:t>( &lt; &gt; )</a:t>
            </a:r>
            <a:r>
              <a:rPr lang="fr-FR" sz="2800" dirty="0"/>
              <a:t> </a:t>
            </a:r>
            <a:r>
              <a:rPr lang="fr-FR" dirty="0"/>
              <a:t>, qui est destiné à déclencher une indication de manière automatique  (pour l’ordinateur) sur le contenu. Cela sert à structurer une page, à lui donner du sens. 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5F59B8-2BAC-4ECD-AAC4-6D9F84B9CA92}"/>
              </a:ext>
            </a:extLst>
          </p:cNvPr>
          <p:cNvSpPr txBox="1"/>
          <p:nvPr/>
        </p:nvSpPr>
        <p:spPr>
          <a:xfrm>
            <a:off x="0" y="4058581"/>
            <a:ext cx="1153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cela, la page s’écrira sans aucune présentation. Peu importe la façon dont le code sera créé, les phrases s’afficheront les unes à la ligne des autres, comme si aucun paragraphe n’était inséré.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0D8B6B-3CDD-48DF-9E49-092CFAA7BE86}"/>
              </a:ext>
            </a:extLst>
          </p:cNvPr>
          <p:cNvSpPr txBox="1"/>
          <p:nvPr/>
        </p:nvSpPr>
        <p:spPr>
          <a:xfrm>
            <a:off x="0" y="5076712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Obligatoirement, une balise  s’ouvre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sz="2800" b="1" dirty="0">
                <a:solidFill>
                  <a:srgbClr val="0070C0"/>
                </a:solidFill>
              </a:rPr>
              <a:t>&lt; 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dirty="0"/>
              <a:t>et se ferme</a:t>
            </a:r>
            <a:r>
              <a:rPr lang="fr-FR" sz="2800" dirty="0">
                <a:solidFill>
                  <a:srgbClr val="0070C0"/>
                </a:solidFill>
              </a:rPr>
              <a:t> /</a:t>
            </a:r>
            <a:r>
              <a:rPr lang="fr-FR" sz="2800" b="1" dirty="0">
                <a:solidFill>
                  <a:srgbClr val="0070C0"/>
                </a:solidFill>
              </a:rPr>
              <a:t>&gt;</a:t>
            </a:r>
            <a:r>
              <a:rPr lang="fr-FR" dirty="0"/>
              <a:t>, soit à la fin de la phrase, soit à la fin du mot voulu, dans un ordre bien précis. On utilise le </a:t>
            </a:r>
            <a:r>
              <a:rPr lang="fr-FR" u="sng" dirty="0"/>
              <a:t>slash</a:t>
            </a:r>
            <a:r>
              <a:rPr lang="fr-FR" dirty="0"/>
              <a:t> pour fermer une balise ouverte. </a:t>
            </a:r>
            <a:r>
              <a:rPr lang="fr-FR" sz="1800" b="1" u="sng" dirty="0">
                <a:solidFill>
                  <a:srgbClr val="0070C0"/>
                </a:solidFill>
              </a:rPr>
              <a:t>&lt;/</a:t>
            </a:r>
            <a:r>
              <a:rPr lang="fr-FR" sz="1800" b="1" u="sng" dirty="0" err="1">
                <a:solidFill>
                  <a:srgbClr val="0070C0"/>
                </a:solidFill>
              </a:rPr>
              <a:t>blabla</a:t>
            </a:r>
            <a:r>
              <a:rPr lang="fr-FR" sz="1800" b="1" u="sng" dirty="0">
                <a:solidFill>
                  <a:srgbClr val="0070C0"/>
                </a:solidFill>
              </a:rPr>
              <a:t>&gt; 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000" b="1" u="sng" dirty="0">
                <a:solidFill>
                  <a:srgbClr val="C00000"/>
                </a:solidFill>
              </a:rPr>
              <a:t>Une ligne pour une formule!</a:t>
            </a:r>
          </a:p>
        </p:txBody>
      </p:sp>
    </p:spTree>
    <p:extLst>
      <p:ext uri="{BB962C8B-B14F-4D97-AF65-F5344CB8AC3E}">
        <p14:creationId xmlns:p14="http://schemas.microsoft.com/office/powerpoint/2010/main" val="4009695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032D29-FA58-45B9-A458-EA5C1A6AA012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u="sng" dirty="0"/>
              <a:t>Insérer des images:</a:t>
            </a:r>
          </a:p>
          <a:p>
            <a:r>
              <a:rPr lang="fr-FR" dirty="0">
                <a:solidFill>
                  <a:srgbClr val="FF0000"/>
                </a:solidFill>
              </a:rPr>
              <a:t>OBLIGATOIREMENT DANS UN PARAGRAPHE</a:t>
            </a:r>
          </a:p>
          <a:p>
            <a:r>
              <a:rPr lang="fr-FR" dirty="0">
                <a:solidFill>
                  <a:srgbClr val="0070C0"/>
                </a:solidFill>
              </a:rPr>
              <a:t>&lt;</a:t>
            </a:r>
            <a:r>
              <a:rPr lang="fr-FR" dirty="0" err="1">
                <a:solidFill>
                  <a:srgbClr val="0070C0"/>
                </a:solidFill>
              </a:rPr>
              <a:t>img</a:t>
            </a:r>
            <a:r>
              <a:rPr lang="fr-FR" dirty="0">
                <a:solidFill>
                  <a:srgbClr val="0070C0"/>
                </a:solidFill>
              </a:rPr>
              <a:t> src=« </a:t>
            </a:r>
            <a:r>
              <a:rPr lang="fr-FR" dirty="0" err="1">
                <a:solidFill>
                  <a:srgbClr val="0070C0"/>
                </a:solidFill>
              </a:rPr>
              <a:t>NomDuDossier</a:t>
            </a:r>
            <a:r>
              <a:rPr lang="fr-FR" dirty="0">
                <a:solidFill>
                  <a:srgbClr val="0070C0"/>
                </a:solidFill>
              </a:rPr>
              <a:t>/NomImage.jpg alt=« descriptif de l’image »/&gt;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405878-ACD7-4108-A59F-114DEDB4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890"/>
            <a:ext cx="11060068" cy="31151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7125BE-CAEA-4A73-9A86-E1977977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3426"/>
            <a:ext cx="11060068" cy="23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5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C8AEBBC-B482-4CB4-BF9E-81038A9F8C10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200" dirty="0"/>
              <a:t>Bonne formation à tous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6409AB-8422-49B6-8C41-A0AFC853D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48" y="1355612"/>
            <a:ext cx="7148491" cy="536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D02DEFC-2C23-48BA-978F-2B3F00C387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mise en page sans aucune balise: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C464CB-5A1F-4D74-B232-F5998C07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388514"/>
            <a:ext cx="11690920" cy="36809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FF5026-B92F-4A59-BF8F-106A2E27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2292"/>
            <a:ext cx="12192000" cy="22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3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4A4921-488B-4EDD-8E1C-8366D90AE799}"/>
              </a:ext>
            </a:extLst>
          </p:cNvPr>
          <p:cNvSpPr txBox="1"/>
          <p:nvPr/>
        </p:nvSpPr>
        <p:spPr>
          <a:xfrm>
            <a:off x="0" y="613611"/>
            <a:ext cx="1197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Structure de base de la page web dans l’éditeur de code: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D4A62D-2737-48C0-8C72-39E0155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755"/>
            <a:ext cx="12192000" cy="575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0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E372229-0A6F-43A6-A264-E28C6E4EE0A6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&lt;!DOCTYPE html</a:t>
            </a:r>
            <a:r>
              <a:rPr lang="fr-FR" dirty="0"/>
              <a:t>&gt; </a:t>
            </a:r>
            <a:r>
              <a:rPr lang="fr-FR" b="1" u="sng" dirty="0"/>
              <a:t>est la 1ere chose qui sera intégrée dans le code</a:t>
            </a:r>
            <a:r>
              <a:rPr lang="fr-FR" dirty="0"/>
              <a:t>, c’est ce qui détermine qu’il s’agit bien d’une page web HTML.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dirty="0">
                <a:solidFill>
                  <a:srgbClr val="0070C0"/>
                </a:solidFill>
              </a:rPr>
              <a:t>&lt;html&gt; </a:t>
            </a:r>
            <a:r>
              <a:rPr lang="fr-FR" b="1" u="sng" dirty="0"/>
              <a:t>est la balise principale du code. Elle est toujours la 1</a:t>
            </a:r>
            <a:r>
              <a:rPr lang="fr-FR" b="1" u="sng" baseline="30000" dirty="0"/>
              <a:t>ère</a:t>
            </a:r>
            <a:r>
              <a:rPr lang="fr-FR" b="1" u="sng" dirty="0"/>
              <a:t> à être ouverte et la dernière à être fermée</a:t>
            </a:r>
            <a:r>
              <a:rPr lang="fr-FR" dirty="0"/>
              <a:t>. Elle ne s’utilise qu’une seule fois car elle englobe tout le contenu de la page.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head</a:t>
            </a:r>
            <a:r>
              <a:rPr lang="fr-FR" sz="2800" dirty="0">
                <a:solidFill>
                  <a:srgbClr val="0070C0"/>
                </a:solidFill>
              </a:rPr>
              <a:t>&gt; </a:t>
            </a:r>
            <a:r>
              <a:rPr lang="fr-FR" b="1" u="sng" dirty="0"/>
              <a:t>l’en-tête de la page. </a:t>
            </a:r>
          </a:p>
          <a:p>
            <a:r>
              <a:rPr lang="fr-FR" dirty="0"/>
              <a:t>Contient les informations générales, comme le titre, le logo, le menu de navigation…</a:t>
            </a:r>
          </a:p>
          <a:p>
            <a:endParaRPr lang="fr-FR" dirty="0"/>
          </a:p>
          <a:p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meta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sz="2800" dirty="0" err="1">
                <a:solidFill>
                  <a:srgbClr val="0070C0"/>
                </a:solidFill>
              </a:rPr>
              <a:t>charset</a:t>
            </a:r>
            <a:r>
              <a:rPr lang="fr-FR" sz="2800" dirty="0">
                <a:solidFill>
                  <a:srgbClr val="0070C0"/>
                </a:solidFill>
              </a:rPr>
              <a:t>=« utf-8 » /&gt; </a:t>
            </a:r>
            <a:r>
              <a:rPr lang="fr-FR" b="1" u="sng" dirty="0"/>
              <a:t>indique l’encodage utilisé.</a:t>
            </a:r>
          </a:p>
          <a:p>
            <a:r>
              <a:rPr lang="fr-FR" dirty="0"/>
              <a:t>La façon dont le fichier est géré par l’ordinateur. Cela détermine au navigateur les caractères à utiliser comme les accents ou les caractères spéciaux de certaines langues étrangères par exemple.</a:t>
            </a:r>
          </a:p>
          <a:p>
            <a:endParaRPr lang="fr-FR" dirty="0"/>
          </a:p>
          <a:p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title</a:t>
            </a:r>
            <a:r>
              <a:rPr lang="fr-FR" sz="2800" dirty="0">
                <a:solidFill>
                  <a:srgbClr val="0070C0"/>
                </a:solidFill>
              </a:rPr>
              <a:t>&gt; </a:t>
            </a:r>
            <a:r>
              <a:rPr lang="fr-FR" b="1" u="sng" dirty="0"/>
              <a:t>le titre</a:t>
            </a:r>
          </a:p>
          <a:p>
            <a:r>
              <a:rPr lang="fr-FR" dirty="0"/>
              <a:t>Celui qui est affiché dans l’onglet du navigateur, le nom de votre page. Il doit être court et décrire ce que la page contient. Bien y faire attention car c’est ce qui ressortira dans le moteur de recherche! Ne pas la négliger!</a:t>
            </a:r>
          </a:p>
          <a:p>
            <a:endParaRPr lang="fr-FR" sz="2000" b="1" dirty="0">
              <a:solidFill>
                <a:srgbClr val="C00000"/>
              </a:solidFill>
            </a:endParaRPr>
          </a:p>
          <a:p>
            <a:r>
              <a:rPr lang="fr-FR" sz="2000" b="1" dirty="0">
                <a:solidFill>
                  <a:srgbClr val="C00000"/>
                </a:solidFill>
              </a:rPr>
              <a:t>FERMER LA BALISE &lt;</a:t>
            </a:r>
            <a:r>
              <a:rPr lang="fr-FR" sz="2000" b="1" dirty="0" err="1">
                <a:solidFill>
                  <a:srgbClr val="C00000"/>
                </a:solidFill>
              </a:rPr>
              <a:t>head</a:t>
            </a:r>
            <a:r>
              <a:rPr lang="fr-FR" sz="2000" b="1" dirty="0">
                <a:solidFill>
                  <a:srgbClr val="C00000"/>
                </a:solidFill>
              </a:rPr>
              <a:t>&gt; après le titre car on passe dans une autre section (une autre découpe) de la page! &lt;/</a:t>
            </a:r>
            <a:r>
              <a:rPr lang="fr-FR" sz="2000" b="1" dirty="0" err="1">
                <a:solidFill>
                  <a:srgbClr val="C00000"/>
                </a:solidFill>
              </a:rPr>
              <a:t>head</a:t>
            </a:r>
            <a:r>
              <a:rPr lang="fr-FR" sz="2000" b="1" dirty="0">
                <a:solidFill>
                  <a:srgbClr val="C00000"/>
                </a:solidFill>
              </a:rPr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35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D59940D-5988-427D-B8BF-C68D623B4185}"/>
              </a:ext>
            </a:extLst>
          </p:cNvPr>
          <p:cNvSpPr txBox="1"/>
          <p:nvPr/>
        </p:nvSpPr>
        <p:spPr>
          <a:xfrm>
            <a:off x="0" y="339696"/>
            <a:ext cx="1219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&lt;body&gt; </a:t>
            </a:r>
            <a:r>
              <a:rPr lang="fr-FR" b="1" u="sng" dirty="0"/>
              <a:t>le corps de la page</a:t>
            </a:r>
          </a:p>
          <a:p>
            <a:r>
              <a:rPr lang="fr-FR" dirty="0"/>
              <a:t>Contient tout le contenu de celle-ci. On y trouvera la majeure partie du code. Du texte, des tableaux, graphiques, images… </a:t>
            </a:r>
          </a:p>
          <a:p>
            <a:endParaRPr lang="fr-FR" dirty="0"/>
          </a:p>
          <a:p>
            <a:r>
              <a:rPr lang="fr-FR" dirty="0"/>
              <a:t>Nous pouvons désormais fermer les balises ouvertes dans le sens inverse: </a:t>
            </a:r>
          </a:p>
          <a:p>
            <a:endParaRPr lang="fr-FR" dirty="0"/>
          </a:p>
          <a:p>
            <a:r>
              <a:rPr lang="fr-FR" sz="2800" dirty="0">
                <a:solidFill>
                  <a:srgbClr val="0070C0"/>
                </a:solidFill>
              </a:rPr>
              <a:t>&lt;/body&gt;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&lt;/html&gt;</a:t>
            </a:r>
          </a:p>
          <a:p>
            <a:endParaRPr lang="fr-FR" dirty="0"/>
          </a:p>
          <a:p>
            <a:r>
              <a:rPr lang="fr-FR" b="1" u="sng" dirty="0">
                <a:solidFill>
                  <a:srgbClr val="C00000"/>
                </a:solidFill>
              </a:rPr>
              <a:t>TOUT CECI EST LA STRUCTURE DE BASE, MAIS DES BALISES SUPPLÉMENTAIRES FERONT LEUR APPARITION AU FUR ET À MESURE</a:t>
            </a:r>
          </a:p>
        </p:txBody>
      </p:sp>
    </p:spTree>
    <p:extLst>
      <p:ext uri="{BB962C8B-B14F-4D97-AF65-F5344CB8AC3E}">
        <p14:creationId xmlns:p14="http://schemas.microsoft.com/office/powerpoint/2010/main" val="173536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733F186-1D18-46B4-91FE-63E1E7D19BD1}"/>
              </a:ext>
            </a:extLst>
          </p:cNvPr>
          <p:cNvSpPr txBox="1"/>
          <p:nvPr/>
        </p:nvSpPr>
        <p:spPr>
          <a:xfrm>
            <a:off x="-1" y="0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Les différentes balises les plus courantes: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Paragraphe: 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&lt;p&gt;  </a:t>
            </a:r>
            <a:r>
              <a:rPr lang="fr-FR" dirty="0"/>
              <a:t>indique le début  et </a:t>
            </a:r>
            <a:r>
              <a:rPr lang="fr-FR" sz="2800" dirty="0">
                <a:solidFill>
                  <a:srgbClr val="0070C0"/>
                </a:solidFill>
              </a:rPr>
              <a:t>&lt;/p&gt; </a:t>
            </a:r>
            <a:r>
              <a:rPr lang="fr-FR" dirty="0"/>
              <a:t>la fin 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65A242-D556-4747-86D5-AC437F17FE5A}"/>
              </a:ext>
            </a:extLst>
          </p:cNvPr>
          <p:cNvSpPr txBox="1"/>
          <p:nvPr/>
        </p:nvSpPr>
        <p:spPr>
          <a:xfrm>
            <a:off x="0" y="1402392"/>
            <a:ext cx="1219199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Aller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sng" dirty="0"/>
              <a:t>à la ligne: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</a:t>
            </a:r>
            <a:r>
              <a:rPr lang="fr-FR" sz="2800" dirty="0" err="1">
                <a:solidFill>
                  <a:srgbClr val="0070C0"/>
                </a:solidFill>
              </a:rPr>
              <a:t>br</a:t>
            </a:r>
            <a:r>
              <a:rPr lang="fr-FR" sz="2800" dirty="0">
                <a:solidFill>
                  <a:srgbClr val="0070C0"/>
                </a:solidFill>
              </a:rPr>
              <a:t>/&gt;  </a:t>
            </a:r>
            <a:r>
              <a:rPr lang="fr-FR" dirty="0"/>
              <a:t>balise « orpheline » car n’a qu’une fonction: celle de passer à la ligne . Pas besoin donc de l’ouvrir et la </a:t>
            </a:r>
            <a:r>
              <a:rPr lang="fr-FR" dirty="0" err="1"/>
              <a:t>fermer.S’utilise</a:t>
            </a:r>
            <a:r>
              <a:rPr lang="fr-FR" dirty="0"/>
              <a:t> </a:t>
            </a:r>
            <a:r>
              <a:rPr lang="fr-FR" b="1" u="sng" dirty="0"/>
              <a:t>OBLIGATOIREMENT</a:t>
            </a:r>
            <a:r>
              <a:rPr lang="fr-FR" dirty="0"/>
              <a:t> à l’intérieur d’un paragraphe et se place au niveau que l’on souhaite. </a:t>
            </a:r>
            <a:r>
              <a:rPr lang="fr-FR" b="1" u="sng" dirty="0"/>
              <a:t>Entrée ne changera en rien l’apparence de la page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1FCC237-4E80-4031-8B83-B7945130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943"/>
            <a:ext cx="12192000" cy="23870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0143C8C-398E-4EC8-B8E6-B06C16DC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7830"/>
            <a:ext cx="12192000" cy="13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EE423C-6D12-414E-B1F6-5947E3D7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429"/>
            <a:ext cx="12192000" cy="22311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62A800B-09A8-4396-9BE2-CA82965D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12192000" cy="37124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A67E203-F4B1-4092-9348-42D313FAA85B}"/>
              </a:ext>
            </a:extLst>
          </p:cNvPr>
          <p:cNvSpPr txBox="1"/>
          <p:nvPr/>
        </p:nvSpPr>
        <p:spPr>
          <a:xfrm>
            <a:off x="0" y="0"/>
            <a:ext cx="492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sz="2800" dirty="0">
                <a:solidFill>
                  <a:srgbClr val="0070C0"/>
                </a:solidFill>
              </a:rPr>
              <a:t>&lt;/</a:t>
            </a:r>
            <a:r>
              <a:rPr lang="fr-FR" sz="2800" dirty="0" err="1">
                <a:solidFill>
                  <a:srgbClr val="0070C0"/>
                </a:solidFill>
              </a:rPr>
              <a:t>br</a:t>
            </a:r>
            <a:r>
              <a:rPr lang="fr-FR" sz="2800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386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4A86CD1-29BC-4CC8-AD7C-44D9B73BB0AC}"/>
              </a:ext>
            </a:extLst>
          </p:cNvPr>
          <p:cNvSpPr txBox="1"/>
          <p:nvPr/>
        </p:nvSpPr>
        <p:spPr>
          <a:xfrm>
            <a:off x="0" y="0"/>
            <a:ext cx="12192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les titres: </a:t>
            </a:r>
            <a:r>
              <a:rPr lang="fr-FR" dirty="0"/>
              <a:t>(il y a plusieurs niveaux selon le rôle de chacun)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&lt;h&gt;  &lt;/h&gt;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&lt;h1&gt;  &lt;/h1&gt; </a:t>
            </a:r>
            <a:r>
              <a:rPr lang="fr-FR" dirty="0"/>
              <a:t>titre </a:t>
            </a:r>
            <a:r>
              <a:rPr lang="fr-FR" b="1" u="sng" dirty="0"/>
              <a:t>TRES</a:t>
            </a:r>
            <a:r>
              <a:rPr lang="fr-FR" dirty="0"/>
              <a:t> important, sera affiché en TRES gros: S’affiche  au début de page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&lt;h2&gt;  &lt;/h2&gt; </a:t>
            </a:r>
            <a:r>
              <a:rPr lang="fr-FR" dirty="0"/>
              <a:t>titre important , pour présenter un paragraphe par exemple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&lt;h3&gt; &lt;/h3&gt; </a:t>
            </a:r>
            <a:r>
              <a:rPr lang="fr-FR" dirty="0"/>
              <a:t>titre un peu ‘moins’ important, une sorte de sous-titre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&lt;h4&gt; &lt;/h4&gt;  </a:t>
            </a:r>
            <a:r>
              <a:rPr lang="fr-FR" dirty="0"/>
              <a:t>titre encore moins important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&lt;h5&gt; &lt;/h5&gt; </a:t>
            </a:r>
            <a:r>
              <a:rPr lang="fr-FR" dirty="0"/>
              <a:t>titre pas important</a:t>
            </a:r>
          </a:p>
          <a:p>
            <a:r>
              <a:rPr lang="fr-FR" sz="2800" dirty="0">
                <a:solidFill>
                  <a:srgbClr val="0070C0"/>
                </a:solidFill>
              </a:rPr>
              <a:t>&lt;h6&gt; &lt;/h6&gt; </a:t>
            </a:r>
            <a:r>
              <a:rPr lang="fr-FR" dirty="0"/>
              <a:t>titre pas important du tout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964CCE-95F2-436C-BE36-EE6B67B7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3193352"/>
            <a:ext cx="5311140" cy="33067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5303A10-6746-40F7-BB95-D6BC960D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697980" cy="34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0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1254</Words>
  <Application>Microsoft Office PowerPoint</Application>
  <PresentationFormat>Grand écran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39</cp:revision>
  <dcterms:created xsi:type="dcterms:W3CDTF">2021-07-16T14:44:17Z</dcterms:created>
  <dcterms:modified xsi:type="dcterms:W3CDTF">2021-07-18T18:55:10Z</dcterms:modified>
</cp:coreProperties>
</file>