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9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  <p:sldMasterId id="2147483649" r:id="rId2"/>
  </p:sldMasterIdLst>
  <p:notesMasterIdLst>
    <p:notesMasterId r:id="rId3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font" Target="fonts/font1.fntdata"/><Relationship Id="rId20" Type="http://schemas.openxmlformats.org/officeDocument/2006/relationships/font" Target="fonts/font2.fntdata"/><Relationship Id="rId21" Type="http://schemas.openxmlformats.org/officeDocument/2006/relationships/font" Target="fonts/font3.fntdata"/><Relationship Id="rId22" Type="http://schemas.openxmlformats.org/officeDocument/2006/relationships/font" Target="fonts/font4.fntdata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16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64;gd9c453428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2" name="Google Shape;65;gd9c453428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70;ge9090756a_1_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5" name="Google Shape;71;ge9090756a_1_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76;gd91e1f37e_1_106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5" name="Google Shape;77;gd91e1f37e_1_1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Google Shape;82;gd91e1f37e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55" name="Google Shape;83;gd91e1f37e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89;ge9090756a_1_2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3" name="Google Shape;90;ge9090756a_1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95;ge9090756a_1_3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5" name="Google Shape;96;ge9090756a_1_3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101;gd933c8c4a_0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4" name="Google Shape;102;gd933c8c4a_0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Google Shape;95;ge9090756a_1_3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3" name="Google Shape;96;ge9090756a_1_3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Google Shape;70;ge9090756a_1_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70" name="Google Shape;71;ge9090756a_1_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63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/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5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6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48627" name="Google Shape;13;p2"/>
          <p:cNvSpPr txBox="1"/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28" name="Google Shape;14;p2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</p:bgPr>
    </p:bg>
    <p:spTree>
      <p:nvGrpSpPr>
        <p:cNvPr id="95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Google Shape;58;p11"/>
          <p:cNvSpPr txBox="1"/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708" name="Google Shape;59;p11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algn="ctr"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algn="ctr"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algn="ctr"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algn="ctr"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algn="ctr"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algn="ctr"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algn="ctr"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algn="ctr"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/>
        </p:txBody>
      </p:sp>
      <p:sp>
        <p:nvSpPr>
          <p:cNvPr id="1048709" name="Google Shape;60;p1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</p:bgPr>
    </p:bg>
    <p:spTree>
      <p:nvGrpSpPr>
        <p:cNvPr id="93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Google Shape;62;p12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86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/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74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75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/>
            </a:r>
          </a:p>
        </p:txBody>
      </p:sp>
      <p:sp>
        <p:nvSpPr>
          <p:cNvPr id="1048676" name="Google Shape;13;p2"/>
          <p:cNvSpPr txBox="1"/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/>
            </a:r>
          </a:p>
        </p:txBody>
      </p:sp>
      <p:sp>
        <p:nvSpPr>
          <p:cNvPr id="1048677" name="Google Shape;14;p2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8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t/>
            </a:r>
          </a:p>
        </p:txBody>
      </p:sp>
      <p:sp>
        <p:nvSpPr>
          <p:cNvPr id="1048672" name="Google Shape;17;p3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9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93" name="Google Shape;20;p4"/>
          <p:cNvSpPr/>
          <p:nvPr/>
        </p:nvSpPr>
        <p:spPr>
          <a:xfrm>
            <a:off x="0" y="1686000"/>
            <a:ext cx="9144000" cy="108600"/>
          </a:xfrm>
          <a:prstGeom prst="rect"/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94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</a:lvl9pPr>
          </a:lstStyle>
          <a:p>
            <a:r>
              <a:t/>
            </a:r>
          </a:p>
        </p:txBody>
      </p:sp>
      <p:sp>
        <p:nvSpPr>
          <p:cNvPr id="1048695" name="Google Shape;22;p4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r>
              <a:t/>
            </a:r>
          </a:p>
        </p:txBody>
      </p:sp>
      <p:sp>
        <p:nvSpPr>
          <p:cNvPr id="1048696" name="Google Shape;23;p4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90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87" name="Google Shape;26;p5"/>
          <p:cNvSpPr/>
          <p:nvPr/>
        </p:nvSpPr>
        <p:spPr>
          <a:xfrm>
            <a:off x="0" y="1686000"/>
            <a:ext cx="9144000" cy="108600"/>
          </a:xfrm>
          <a:prstGeom prst="rect"/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88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</a:lvl9pPr>
          </a:lstStyle>
          <a:p>
            <a:r>
              <a:t/>
            </a:r>
          </a:p>
        </p:txBody>
      </p:sp>
      <p:sp>
        <p:nvSpPr>
          <p:cNvPr id="1048689" name="Google Shape;28;p5"/>
          <p:cNvSpPr txBox="1"/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r>
              <a:t/>
            </a:r>
          </a:p>
        </p:txBody>
      </p:sp>
      <p:sp>
        <p:nvSpPr>
          <p:cNvPr id="1048690" name="Google Shape;29;p5"/>
          <p:cNvSpPr txBox="1"/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r>
              <a:t/>
            </a:r>
          </a:p>
        </p:txBody>
      </p:sp>
      <p:sp>
        <p:nvSpPr>
          <p:cNvPr id="1048691" name="Google Shape;30;p5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34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5" name="Google Shape;33;p6"/>
          <p:cNvSpPr/>
          <p:nvPr/>
        </p:nvSpPr>
        <p:spPr>
          <a:xfrm>
            <a:off x="0" y="656350"/>
            <a:ext cx="9144000" cy="108600"/>
          </a:xfrm>
          <a:prstGeom prst="rect"/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6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/>
            </a:r>
          </a:p>
        </p:txBody>
      </p:sp>
      <p:sp>
        <p:nvSpPr>
          <p:cNvPr id="1048587" name="Google Shape;35;p6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92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9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/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9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/>
            </a:r>
          </a:p>
        </p:txBody>
      </p:sp>
      <p:sp>
        <p:nvSpPr>
          <p:cNvPr id="1048700" name="Google Shape;40;p7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r>
              <a:t/>
            </a:r>
          </a:p>
        </p:txBody>
      </p:sp>
      <p:sp>
        <p:nvSpPr>
          <p:cNvPr id="1048701" name="Google Shape;41;p7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5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/>
            </a:r>
          </a:p>
        </p:txBody>
      </p:sp>
      <p:sp>
        <p:nvSpPr>
          <p:cNvPr id="1048580" name="Google Shape;44;p8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80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Google Shape;46;p9"/>
          <p:cNvSpPr/>
          <p:nvPr/>
        </p:nvSpPr>
        <p:spPr>
          <a:xfrm flipH="1">
            <a:off x="0" y="0"/>
            <a:ext cx="4572000" cy="51435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1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/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2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t/>
            </a:r>
          </a:p>
        </p:txBody>
      </p:sp>
      <p:sp>
        <p:nvSpPr>
          <p:cNvPr id="1048663" name="Google Shape;49;p9"/>
          <p:cNvSpPr txBox="1"/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t/>
            </a:r>
          </a:p>
        </p:txBody>
      </p:sp>
      <p:sp>
        <p:nvSpPr>
          <p:cNvPr id="1048664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r>
              <a:t/>
            </a:r>
          </a:p>
        </p:txBody>
      </p:sp>
      <p:sp>
        <p:nvSpPr>
          <p:cNvPr id="1048665" name="Google Shape;51;p9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59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8619" name="Google Shape;17;p3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87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79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/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80" name="Google Shape;55;p10"/>
          <p:cNvSpPr txBox="1"/>
          <p:nvPr>
            <p:ph type="body" idx="1"/>
          </p:nvPr>
        </p:nvSpPr>
        <p:spPr>
          <a:xfrm>
            <a:off x="57150" y="4696825"/>
            <a:ext cx="8382000" cy="446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681" name="Google Shape;56;p10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</p:bgPr>
    </p:bg>
    <p:spTree>
      <p:nvGrpSpPr>
        <p:cNvPr id="88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Google Shape;58;p11"/>
          <p:cNvSpPr txBox="1"/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683" name="Google Shape;59;p11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algn="ctr"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algn="ctr"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algn="ctr"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algn="ctr"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algn="ctr"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algn="ctr"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algn="ctr"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algn="ctr"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r>
              <a:t/>
            </a:r>
          </a:p>
        </p:txBody>
      </p:sp>
      <p:sp>
        <p:nvSpPr>
          <p:cNvPr id="1048684" name="Google Shape;60;p1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</p:bgPr>
    </p:bg>
    <p:spTree>
      <p:nvGrpSpPr>
        <p:cNvPr id="89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Google Shape;62;p12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96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11" name="Google Shape;20;p4"/>
          <p:cNvSpPr/>
          <p:nvPr/>
        </p:nvSpPr>
        <p:spPr>
          <a:xfrm>
            <a:off x="0" y="1686000"/>
            <a:ext cx="9144000" cy="108600"/>
          </a:xfrm>
          <a:prstGeom prst="rect"/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12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</a:lvl9pPr>
          </a:lstStyle>
          <a:p/>
        </p:txBody>
      </p:sp>
      <p:sp>
        <p:nvSpPr>
          <p:cNvPr id="1048713" name="Google Shape;22;p4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/>
        </p:txBody>
      </p:sp>
      <p:sp>
        <p:nvSpPr>
          <p:cNvPr id="1048714" name="Google Shape;23;p4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70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37" name="Google Shape;26;p5"/>
          <p:cNvSpPr/>
          <p:nvPr/>
        </p:nvSpPr>
        <p:spPr>
          <a:xfrm>
            <a:off x="0" y="1686000"/>
            <a:ext cx="9144000" cy="108600"/>
          </a:xfrm>
          <a:prstGeom prst="rect"/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38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</a:lvl9pPr>
          </a:lstStyle>
          <a:p/>
        </p:txBody>
      </p:sp>
      <p:sp>
        <p:nvSpPr>
          <p:cNvPr id="1048639" name="Google Shape;28;p5"/>
          <p:cNvSpPr txBox="1"/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40" name="Google Shape;29;p5"/>
          <p:cNvSpPr txBox="1"/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41" name="Google Shape;30;p5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52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6" name="Google Shape;33;p6"/>
          <p:cNvSpPr/>
          <p:nvPr/>
        </p:nvSpPr>
        <p:spPr>
          <a:xfrm>
            <a:off x="0" y="656350"/>
            <a:ext cx="9144000" cy="108600"/>
          </a:xfrm>
          <a:prstGeom prst="rect"/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7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48608" name="Google Shape;35;p6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8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94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/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95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596" name="Google Shape;40;p7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597" name="Google Shape;41;p7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54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48612" name="Google Shape;44;p8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74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46;p9"/>
          <p:cNvSpPr/>
          <p:nvPr/>
        </p:nvSpPr>
        <p:spPr>
          <a:xfrm flipH="1">
            <a:off x="0" y="0"/>
            <a:ext cx="4572000" cy="51435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/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8649" name="Google Shape;49;p9"/>
          <p:cNvSpPr txBox="1"/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86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51" name="Google Shape;51;p9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4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0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/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05" name="Google Shape;55;p10"/>
          <p:cNvSpPr txBox="1"/>
          <p:nvPr>
            <p:ph type="body" idx="1"/>
          </p:nvPr>
        </p:nvSpPr>
        <p:spPr>
          <a:xfrm>
            <a:off x="57150" y="4696825"/>
            <a:ext cx="8382000" cy="446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48706" name="Google Shape;56;p10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</p:bgPr>
    </p:bg>
    <p:spTree>
      <p:nvGrpSpPr>
        <p:cNvPr id="36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48591" name="Google Shape;7;p1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48592" name="Google Shape;8;p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lvl="0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algn="r" lvl="1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algn="r" lvl="2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algn="r" lvl="3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algn="r" lvl="4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algn="r" lvl="5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algn="r" lvl="6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algn="r" lvl="7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algn="r" lvl="8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</p:bgPr>
    </p:bg>
    <p:spTree>
      <p:nvGrpSpPr>
        <p:cNvPr id="13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/>
            </a:r>
          </a:p>
        </p:txBody>
      </p:sp>
      <p:sp>
        <p:nvSpPr>
          <p:cNvPr id="1048577" name="Google Shape;7;p1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/>
            </a:r>
          </a:p>
        </p:txBody>
      </p:sp>
      <p:sp>
        <p:nvSpPr>
          <p:cNvPr id="1048578" name="Google Shape;8;p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lvl="0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algn="r" lvl="1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algn="r" lvl="2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algn="r" lvl="3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algn="r" lvl="4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algn="r" lvl="5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algn="r" lvl="6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algn="r" lvl="7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algn="r" lvl="8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9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/>
          <a:ln w="25400">
            <a:noFill/>
            <a:prstDash val="solid"/>
          </a:ln>
        </p:spPr>
        <p:txBody>
          <a:bodyPr anchor="b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u="none">
                <a:effectLst/>
                <a:latin typeface="Noto Sans Armenian"/>
                <a:cs typeface="Noto Sans Adlam"/>
              </a:rPr>
              <a:t>Sistemas operativos, y sus partes</a:t>
            </a:r>
            <a:endParaRPr b="1" i="0" lang="es-419" u="none">
              <a:effectLst/>
              <a:latin typeface="Noto Sans Armenian"/>
              <a:cs typeface="Noto Sans Adlam"/>
            </a:endParaRPr>
          </a:p>
        </p:txBody>
      </p:sp>
      <p:sp>
        <p:nvSpPr>
          <p:cNvPr id="1048630" name="Google Shape;68;p13"/>
          <p:cNvSpPr txBox="1"/>
          <p:nvPr>
            <p:ph type="subTitle" idx="1"/>
          </p:nvPr>
        </p:nvSpPr>
        <p:spPr>
          <a:xfrm>
            <a:off x="139200" y="3274707"/>
            <a:ext cx="8222100" cy="4329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lang="es-419"/>
              <a:t>resumen de loa </a:t>
            </a:r>
            <a:r>
              <a:rPr sz="2000" lang="es-419"/>
              <a:t>sistemas operativos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u</a:t>
            </a:r>
            <a:r>
              <a:rPr lang="en-US"/>
              <a:t>x</a:t>
            </a:r>
            <a:endParaRPr lang="es-US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49768" y="977898"/>
            <a:ext cx="2741343" cy="3187702"/>
          </a:xfrm>
          <a:prstGeom prst="rect"/>
        </p:spPr>
      </p:pic>
      <p:sp>
        <p:nvSpPr>
          <p:cNvPr id="1048610" name=""/>
          <p:cNvSpPr txBox="1"/>
          <p:nvPr/>
        </p:nvSpPr>
        <p:spPr>
          <a:xfrm>
            <a:off x="4197887" y="837318"/>
            <a:ext cx="4405985" cy="3749040"/>
          </a:xfrm>
          <a:prstGeom prst="rect"/>
        </p:spPr>
        <p:txBody>
          <a:bodyPr rtlCol="0" wrap="square">
            <a:spAutoFit/>
          </a:bodyPr>
          <a:p>
            <a:pPr algn="l"/>
            <a:r>
              <a:rPr sz="2000" lang="en-US">
                <a:solidFill>
                  <a:srgbClr val="000000"/>
                </a:solidFill>
              </a:rPr>
              <a:t>Linux:</a:t>
            </a:r>
            <a:endParaRPr sz="1800" lang="es-US">
              <a:solidFill>
                <a:srgbClr val="000000"/>
              </a:solidFill>
            </a:endParaRPr>
          </a:p>
          <a:p>
            <a:pPr algn="l"/>
            <a:r>
              <a:rPr sz="2000" lang="en-US">
                <a:solidFill>
                  <a:srgbClr val="000000"/>
                </a:solidFill>
              </a:rPr>
              <a:t>Fecha de creación: 1991</a:t>
            </a:r>
            <a:endParaRPr sz="1800" lang="es-US">
              <a:solidFill>
                <a:srgbClr val="000000"/>
              </a:solidFill>
            </a:endParaRPr>
          </a:p>
          <a:p>
            <a:pPr algn="l"/>
            <a:r>
              <a:rPr sz="2000" lang="en-US">
                <a:solidFill>
                  <a:srgbClr val="000000"/>
                </a:solidFill>
              </a:rPr>
              <a:t>Desarrollador: Linus Torvalds</a:t>
            </a:r>
            <a:endParaRPr sz="1800" lang="es-US">
              <a:solidFill>
                <a:srgbClr val="000000"/>
              </a:solidFill>
            </a:endParaRPr>
          </a:p>
          <a:p>
            <a:pPr algn="l"/>
            <a:r>
              <a:rPr sz="2000" lang="en-US">
                <a:solidFill>
                  <a:srgbClr val="000000"/>
                </a:solidFill>
              </a:rPr>
              <a:t>Características: Sistema operativo de código abierto basado en Unix. Es altamente personalizable y se usa en una amplia gama de dispositivos, desde servidores hasta dispositivos móviles. Linux es conocido por su estabilidad y seguridad, y es utilizado por muchos programadores y desarrolladores de software.</a:t>
            </a:r>
            <a:endParaRPr sz="2800" lang="es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s</a:t>
            </a:r>
            <a:endParaRPr lang="es-US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8250" y="863833"/>
            <a:ext cx="3402749" cy="3415832"/>
          </a:xfrm>
          <a:prstGeom prst="rect"/>
        </p:spPr>
      </p:pic>
      <p:sp>
        <p:nvSpPr>
          <p:cNvPr id="1048617" name=""/>
          <p:cNvSpPr txBox="1"/>
          <p:nvPr/>
        </p:nvSpPr>
        <p:spPr>
          <a:xfrm>
            <a:off x="3686974" y="1002029"/>
            <a:ext cx="5005885" cy="3139440"/>
          </a:xfrm>
          <a:prstGeom prst="rect"/>
        </p:spPr>
        <p:txBody>
          <a:bodyPr rtlCol="0" wrap="square">
            <a:spAutoFit/>
          </a:bodyPr>
          <a:p>
            <a:r>
              <a:rPr sz="2000" lang="en-US">
                <a:solidFill>
                  <a:srgbClr val="000000"/>
                </a:solidFill>
              </a:rPr>
              <a:t>macOS:</a:t>
            </a:r>
            <a:endParaRPr sz="1800" lang="es-US">
              <a:solidFill>
                <a:srgbClr val="000000"/>
              </a:solidFill>
            </a:endParaRPr>
          </a:p>
          <a:p>
            <a:r>
              <a:rPr sz="2000" lang="en-US">
                <a:solidFill>
                  <a:srgbClr val="000000"/>
                </a:solidFill>
              </a:rPr>
              <a:t>Fecha de creación: 1984</a:t>
            </a:r>
            <a:endParaRPr sz="1800" lang="es-US">
              <a:solidFill>
                <a:srgbClr val="000000"/>
              </a:solidFill>
            </a:endParaRPr>
          </a:p>
          <a:p>
            <a:r>
              <a:rPr sz="2000" lang="en-US">
                <a:solidFill>
                  <a:srgbClr val="000000"/>
                </a:solidFill>
              </a:rPr>
              <a:t>Desarrollador: Apple</a:t>
            </a:r>
            <a:endParaRPr sz="1800" lang="es-US">
              <a:solidFill>
                <a:srgbClr val="000000"/>
              </a:solidFill>
            </a:endParaRPr>
          </a:p>
          <a:p>
            <a:r>
              <a:rPr sz="2000" lang="en-US">
                <a:solidFill>
                  <a:srgbClr val="000000"/>
                </a:solidFill>
              </a:rPr>
              <a:t>Características: Sistema operativo propietario desarrollado por Apple para sus computadoras Mac. Conocido por su diseño elegante y su facilidad de uso, macOS es popular en el ámbito creativo y profesional, especialmente para diseñadores gráficos y editores de video.</a:t>
            </a:r>
            <a:endParaRPr sz="2800" lang="es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iOS </a:t>
            </a:r>
            <a:endParaRPr lang="es-US"/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18365" y="1126241"/>
            <a:ext cx="2879946" cy="2891019"/>
          </a:xfrm>
          <a:prstGeom prst="rect"/>
        </p:spPr>
      </p:pic>
      <p:sp>
        <p:nvSpPr>
          <p:cNvPr id="1048657" name=""/>
          <p:cNvSpPr txBox="1"/>
          <p:nvPr/>
        </p:nvSpPr>
        <p:spPr>
          <a:xfrm>
            <a:off x="3967445" y="1126241"/>
            <a:ext cx="4753972" cy="3710941"/>
          </a:xfrm>
          <a:prstGeom prst="rect"/>
        </p:spPr>
        <p:txBody>
          <a:bodyPr rtlCol="0" wrap="square">
            <a:spAutoFit/>
          </a:bodyPr>
          <a:p>
            <a:pPr algn="l"/>
            <a:r>
              <a:rPr sz="1800" lang="en-US">
                <a:solidFill>
                  <a:srgbClr val="000000"/>
                </a:solidFill>
              </a:rPr>
              <a:t>iOS:</a:t>
            </a:r>
            <a:endParaRPr sz="1600" lang="es-US">
              <a:solidFill>
                <a:srgbClr val="000000"/>
              </a:solidFill>
            </a:endParaRPr>
          </a:p>
          <a:p>
            <a:pPr algn="l"/>
            <a:r>
              <a:rPr sz="1800" lang="en-US">
                <a:solidFill>
                  <a:srgbClr val="000000"/>
                </a:solidFill>
              </a:rPr>
              <a:t>Fecha de creación: 2007</a:t>
            </a:r>
            <a:endParaRPr sz="1600" lang="es-US">
              <a:solidFill>
                <a:srgbClr val="000000"/>
              </a:solidFill>
            </a:endParaRPr>
          </a:p>
          <a:p>
            <a:pPr algn="l"/>
            <a:r>
              <a:rPr sz="1800" lang="en-US">
                <a:solidFill>
                  <a:srgbClr val="000000"/>
                </a:solidFill>
              </a:rPr>
              <a:t>Desarrollador: Apple</a:t>
            </a:r>
            <a:endParaRPr sz="1600" lang="es-US">
              <a:solidFill>
                <a:srgbClr val="000000"/>
              </a:solidFill>
            </a:endParaRPr>
          </a:p>
          <a:p>
            <a:pPr algn="l"/>
            <a:r>
              <a:rPr sz="1800" lang="en-US">
                <a:solidFill>
                  <a:srgbClr val="000000"/>
                </a:solidFill>
              </a:rPr>
              <a:t>Características: Sistema operativo propietario utilizado en los dispositivos móviles de Apple, como el iPhone y el iPad. iOS es conocido por su diseño elegante y su facilidad de uso, así como por su integración con otros servicios de Apple, como iCloud y Apple Music. Es popular entre los usuarios que buscan un sistema operativo seguro y fácil de usar.</a:t>
            </a:r>
            <a:endParaRPr sz="1600" lang="es-US">
              <a:solidFill>
                <a:srgbClr val="000000"/>
              </a:solidFill>
            </a:endParaRPr>
          </a:p>
          <a:p>
            <a:pPr algn="l"/>
            <a:endParaRPr sz="2800" lang="es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o</a:t>
            </a:r>
            <a:r>
              <a:rPr lang="en-US"/>
              <a:t>ws </a:t>
            </a:r>
            <a:endParaRPr lang="es-US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98820" y="971154"/>
            <a:ext cx="3188930" cy="3201191"/>
          </a:xfrm>
          <a:prstGeom prst="rect"/>
        </p:spPr>
      </p:pic>
      <p:sp>
        <p:nvSpPr>
          <p:cNvPr id="1048659" name=""/>
          <p:cNvSpPr txBox="1"/>
          <p:nvPr/>
        </p:nvSpPr>
        <p:spPr>
          <a:xfrm>
            <a:off x="4275375" y="971154"/>
            <a:ext cx="4196937" cy="3444240"/>
          </a:xfrm>
          <a:prstGeom prst="rect"/>
        </p:spPr>
        <p:txBody>
          <a:bodyPr rtlCol="0" wrap="square">
            <a:spAutoFit/>
          </a:bodyPr>
          <a:p>
            <a:pPr algn="l"/>
            <a:r>
              <a:rPr sz="2000" lang="en-US">
                <a:solidFill>
                  <a:srgbClr val="000000"/>
                </a:solidFill>
              </a:rPr>
              <a:t>Windows:</a:t>
            </a:r>
            <a:endParaRPr sz="1800" lang="es-US">
              <a:solidFill>
                <a:srgbClr val="000000"/>
              </a:solidFill>
            </a:endParaRPr>
          </a:p>
          <a:p>
            <a:pPr algn="l"/>
            <a:r>
              <a:rPr sz="2000" lang="en-US">
                <a:solidFill>
                  <a:srgbClr val="000000"/>
                </a:solidFill>
              </a:rPr>
              <a:t>Fecha de creación: 1985</a:t>
            </a:r>
            <a:endParaRPr sz="1800" lang="es-US">
              <a:solidFill>
                <a:srgbClr val="000000"/>
              </a:solidFill>
            </a:endParaRPr>
          </a:p>
          <a:p>
            <a:pPr algn="l"/>
            <a:r>
              <a:rPr sz="2000" lang="en-US">
                <a:solidFill>
                  <a:srgbClr val="000000"/>
                </a:solidFill>
              </a:rPr>
              <a:t>Desarrollador: Microsoft</a:t>
            </a:r>
            <a:endParaRPr sz="1800" lang="es-US">
              <a:solidFill>
                <a:srgbClr val="000000"/>
              </a:solidFill>
            </a:endParaRPr>
          </a:p>
          <a:p>
            <a:pPr algn="l"/>
            <a:r>
              <a:rPr sz="2000" lang="en-US">
                <a:solidFill>
                  <a:srgbClr val="000000"/>
                </a:solidFill>
              </a:rPr>
              <a:t>Características: Sistema operativo propietario más utilizado en todo el mundo. Windows es conocido por su facilidad de uso y su amplia compatibilidad con programas y dispositivos de hardware. Es popular en el ámbito empresarial y de los juegos, así como en el hogar.</a:t>
            </a:r>
            <a:endParaRPr sz="2800" lang="es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"/>
          <p:cNvSpPr>
            <a:spLocks noGrp="1"/>
          </p:cNvSpPr>
          <p:nvPr>
            <p:ph type="title"/>
          </p:nvPr>
        </p:nvSpPr>
        <p:spPr>
          <a:xfrm>
            <a:off x="0" y="1830600"/>
            <a:ext cx="4045200" cy="1482300"/>
          </a:xfrm>
        </p:spPr>
        <p:txBody>
          <a:bodyPr/>
          <a:p>
            <a:r>
              <a:rPr lang="en-US"/>
              <a:t>F</a:t>
            </a:r>
            <a:r>
              <a:rPr lang="en-US"/>
              <a:t>i</a:t>
            </a:r>
            <a:r>
              <a:rPr lang="en-US"/>
              <a:t>n</a:t>
            </a:r>
            <a:endParaRPr lang="es-US"/>
          </a:p>
        </p:txBody>
      </p:sp>
      <p:sp>
        <p:nvSpPr>
          <p:cNvPr id="1048667" name=""/>
          <p:cNvSpPr>
            <a:spLocks noGrp="1"/>
          </p:cNvSpPr>
          <p:nvPr>
            <p:ph type="body" idx="2"/>
          </p:nvPr>
        </p:nvSpPr>
        <p:spPr/>
        <p:txBody>
          <a:bodyPr/>
          <a:p>
            <a:pPr>
              <a:buFont typeface="Arial"/>
              <a:buChar char="•"/>
            </a:pPr>
            <a:r>
              <a:rPr lang="en-US"/>
              <a:t>result of communication to the exhibition yan Lozano name to carry it out</a:t>
            </a:r>
            <a:endParaRPr lang="es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Google Shape;73;p1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6590" r="6590"/>
          <a:stretch>
            <a:fillRect/>
          </a:stretch>
        </p:blipFill>
        <p:spPr>
          <a:xfrm>
            <a:off x="150" y="0"/>
            <a:ext cx="9144001" cy="5143500"/>
          </a:xfrm>
          <a:prstGeom prst="rect"/>
          <a:noFill/>
          <a:ln>
            <a:noFill/>
          </a:ln>
        </p:spPr>
      </p:pic>
      <p:sp>
        <p:nvSpPr>
          <p:cNvPr id="1048668" name="Google Shape;74;p14"/>
          <p:cNvSpPr txBox="1"/>
          <p:nvPr>
            <p:ph type="title"/>
          </p:nvPr>
        </p:nvSpPr>
        <p:spPr>
          <a:xfrm>
            <a:off x="981749" y="3325249"/>
            <a:ext cx="7180500" cy="4090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4800" lang="en-US"/>
              <a:t>M</a:t>
            </a:r>
            <a:r>
              <a:rPr b="1" sz="4800" lang="en-US"/>
              <a:t>1</a:t>
            </a:r>
            <a:r>
              <a:rPr b="1" sz="4800" lang="en-US"/>
              <a:t>R</a:t>
            </a:r>
            <a:r>
              <a:rPr b="1" sz="4800" lang="en-US"/>
              <a:t>4</a:t>
            </a:r>
            <a:r>
              <a:rPr b="1" sz="4800" lang="en-US"/>
              <a:t>7</a:t>
            </a:r>
            <a:br>
              <a:rPr b="1" sz="4800" lang="en-US"/>
            </a:br>
            <a:br>
              <a:rPr b="1" sz="4800" lang="en-US"/>
            </a:br>
            <a:endParaRPr b="1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Google Shape;73;p1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34111" r="0" b="34111"/>
          <a:stretch>
            <a:fillRect/>
          </a:stretch>
        </p:blipFill>
        <p:spPr>
          <a:xfrm>
            <a:off x="150" y="0"/>
            <a:ext cx="9144001" cy="5143500"/>
          </a:xfrm>
          <a:prstGeom prst="rect"/>
          <a:noFill/>
          <a:ln>
            <a:noFill/>
          </a:ln>
        </p:spPr>
      </p:pic>
      <p:sp>
        <p:nvSpPr>
          <p:cNvPr id="1048633" name="Google Shape;74;p14"/>
          <p:cNvSpPr txBox="1"/>
          <p:nvPr>
            <p:ph type="title"/>
          </p:nvPr>
        </p:nvSpPr>
        <p:spPr>
          <a:xfrm>
            <a:off x="490250" y="488250"/>
            <a:ext cx="7180500" cy="4090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4800" lang="en-US">
                <a:latin typeface="Noto Sans Armenian"/>
              </a:rPr>
              <a:t>c</a:t>
            </a:r>
            <a:r>
              <a:rPr b="1" sz="4800" lang="en-US">
                <a:latin typeface="Noto Sans Armenian"/>
              </a:rPr>
              <a:t>o</a:t>
            </a:r>
            <a:r>
              <a:rPr b="1" sz="4800" lang="en-US">
                <a:latin typeface="Noto Sans Armenian"/>
              </a:rPr>
              <a:t>l</a:t>
            </a:r>
            <a:r>
              <a:rPr b="1" sz="4800" lang="en-US">
                <a:latin typeface="Noto Sans Armenian"/>
              </a:rPr>
              <a:t>o</a:t>
            </a:r>
            <a:r>
              <a:rPr b="1" sz="4800" lang="en-US">
                <a:latin typeface="Noto Sans Armenian"/>
              </a:rPr>
              <a:t>a</a:t>
            </a:r>
            <a:r>
              <a:rPr b="1" sz="4800" lang="en-US">
                <a:latin typeface="Noto Sans Armenian"/>
              </a:rPr>
              <a:t>b</a:t>
            </a:r>
            <a:r>
              <a:rPr b="1" sz="4800" lang="en-US">
                <a:latin typeface="Noto Sans Armenian"/>
              </a:rPr>
              <a:t>o</a:t>
            </a:r>
            <a:r>
              <a:rPr b="1" sz="4800" lang="en-US">
                <a:latin typeface="Noto Sans Armenian"/>
              </a:rPr>
              <a:t>r</a:t>
            </a:r>
            <a:r>
              <a:rPr b="1" sz="4800" lang="en-US">
                <a:latin typeface="Noto Sans Armenian"/>
              </a:rPr>
              <a:t>a</a:t>
            </a:r>
            <a:r>
              <a:rPr b="1" sz="4800" lang="en-US">
                <a:latin typeface="Noto Sans Armenian"/>
              </a:rPr>
              <a:t>d</a:t>
            </a:r>
            <a:r>
              <a:rPr b="1" sz="4800" lang="en-US">
                <a:latin typeface="Noto Sans Armenian"/>
              </a:rPr>
              <a:t>o</a:t>
            </a:r>
            <a:r>
              <a:rPr b="1" sz="4800" lang="en-US">
                <a:latin typeface="Noto Sans Armenian"/>
              </a:rPr>
              <a:t>r</a:t>
            </a:r>
            <a:r>
              <a:rPr b="1" sz="4800" lang="en-US">
                <a:latin typeface="Noto Sans Armenian"/>
              </a:rPr>
              <a:t>e</a:t>
            </a:r>
            <a:r>
              <a:rPr b="1" sz="4800" lang="en-US">
                <a:latin typeface="Noto Sans Armenian"/>
              </a:rPr>
              <a:t>s</a:t>
            </a:r>
            <a:br>
              <a:rPr b="1" sz="4800" lang="en-US">
                <a:latin typeface="Noto Sans Armenian"/>
              </a:rPr>
            </a:br>
            <a:r>
              <a:rPr sz="4800" lang="es-419">
                <a:latin typeface="Noto Sans Armenian"/>
              </a:rPr>
              <a:t>Yan franco obonaga</a:t>
            </a:r>
            <a:endParaRPr b="1" sz="4800">
              <a:latin typeface="Noto Sans Armenian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lang="es-419">
                <a:latin typeface="Noto Sans Armenian"/>
              </a:rPr>
              <a:t>Lozano Martínez </a:t>
            </a:r>
            <a:endParaRPr sz="4800">
              <a:latin typeface="Noto Sans Armeni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Noto Sans Armenian"/>
              </a:rPr>
              <a:t>los sistemas operativos </a:t>
            </a:r>
            <a:endParaRPr lang="es-419">
              <a:latin typeface="Noto Sans Armenian"/>
            </a:endParaRPr>
          </a:p>
        </p:txBody>
      </p:sp>
      <p:sp>
        <p:nvSpPr>
          <p:cNvPr id="1048643" name="Google Shape;80;p15"/>
          <p:cNvSpPr txBox="1"/>
          <p:nvPr>
            <p:ph type="body" idx="1"/>
          </p:nvPr>
        </p:nvSpPr>
        <p:spPr>
          <a:xfrm>
            <a:off x="245350" y="1919075"/>
            <a:ext cx="4226400" cy="2902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just" indent="-4000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AutoNum type="arabicPeriod"/>
            </a:pPr>
            <a:r>
              <a:rPr b="0" sz="2800" lang="es-419">
                <a:solidFill>
                  <a:srgbClr val="000000"/>
                </a:solidFill>
                <a:latin typeface="Noto Sans Armenian"/>
              </a:rPr>
              <a:t>Android</a:t>
            </a:r>
            <a:endParaRPr b="0" sz="3200">
              <a:solidFill>
                <a:srgbClr val="000000"/>
              </a:solidFill>
              <a:latin typeface="Noto Sans Armenian"/>
            </a:endParaRPr>
          </a:p>
          <a:p>
            <a:pPr algn="just" indent="-4000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AutoNum type="arabicPeriod"/>
            </a:pPr>
            <a:r>
              <a:rPr b="0" sz="2800" lang="es-419">
                <a:solidFill>
                  <a:srgbClr val="000000"/>
                </a:solidFill>
                <a:latin typeface="Noto Sans Armenian"/>
              </a:rPr>
              <a:t>mac</a:t>
            </a:r>
            <a:endParaRPr b="0" sz="3200">
              <a:solidFill>
                <a:srgbClr val="000000"/>
              </a:solidFill>
              <a:latin typeface="Noto Sans Armenian"/>
            </a:endParaRPr>
          </a:p>
          <a:p>
            <a:pPr algn="just" indent="-4000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AutoNum type="arabicPeriod"/>
            </a:pPr>
            <a:r>
              <a:rPr b="0" sz="2800" lang="es-419">
                <a:solidFill>
                  <a:srgbClr val="000000"/>
                </a:solidFill>
                <a:latin typeface="Noto Sans Armenian"/>
              </a:rPr>
              <a:t>Linux</a:t>
            </a:r>
            <a:endParaRPr b="0" sz="3200">
              <a:solidFill>
                <a:srgbClr val="000000"/>
              </a:solidFill>
              <a:latin typeface="Noto Sans Armenian"/>
            </a:endParaRPr>
          </a:p>
          <a:p>
            <a:pPr algn="just" indent="-4000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AutoNum type="arabicPeriod"/>
            </a:pPr>
            <a:r>
              <a:rPr b="0" sz="2800" lang="es-419">
                <a:solidFill>
                  <a:srgbClr val="000000"/>
                </a:solidFill>
                <a:latin typeface="Noto Sans Armenian"/>
              </a:rPr>
              <a:t>ios</a:t>
            </a:r>
            <a:endParaRPr b="0" sz="3200">
              <a:solidFill>
                <a:srgbClr val="000000"/>
              </a:solidFill>
              <a:latin typeface="Noto Sans Armenian"/>
            </a:endParaRPr>
          </a:p>
          <a:p>
            <a:pPr algn="just" indent="-4000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AutoNum type="arabicPeriod"/>
            </a:pPr>
            <a:r>
              <a:rPr b="0" sz="2800" lang="es-419">
                <a:solidFill>
                  <a:srgbClr val="000000"/>
                </a:solidFill>
                <a:latin typeface="Noto Sans Armenian"/>
              </a:rPr>
              <a:t>Windows </a:t>
            </a:r>
            <a:endParaRPr b="0" sz="3200">
              <a:solidFill>
                <a:srgbClr val="000000"/>
              </a:solidFill>
              <a:latin typeface="Noto Sans Armenian"/>
            </a:endParaRPr>
          </a:p>
          <a:p>
            <a:pPr algn="l" indent="0" lvl="0" marL="914400" rtl="0">
              <a:spcBef>
                <a:spcPts val="1600"/>
              </a:spcBef>
              <a:spcAft>
                <a:spcPts val="0"/>
              </a:spcAft>
              <a:buNone/>
            </a:pPr>
            <a:r>
              <a:rPr b="0" sz="1600">
                <a:latin typeface="Noto Sans Armenian"/>
              </a:rPr>
              <a:t/>
            </a:r>
            <a:endParaRPr b="0" sz="1800">
              <a:solidFill>
                <a:srgbClr val="000000"/>
              </a:solidFill>
              <a:latin typeface="Noto Sans Armenian"/>
            </a:endParaRPr>
          </a:p>
          <a:p>
            <a:pPr algn="l"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0">
                <a:latin typeface="Noto Sans Armenian"/>
              </a:rPr>
              <a:t/>
            </a:r>
            <a:endParaRPr b="0" sz="2700">
              <a:solidFill>
                <a:srgbClr val="000000"/>
              </a:solidFill>
              <a:latin typeface="Noto Sans Armeni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Google Shape;85;p1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25641" t="0" r="25646" b="0"/>
          <a:stretch>
            <a:fillRect/>
          </a:stretch>
        </p:blipFill>
        <p:spPr>
          <a:xfrm>
            <a:off x="-9150" y="0"/>
            <a:ext cx="4594498" cy="5143501"/>
          </a:xfrm>
          <a:prstGeom prst="rect"/>
          <a:noFill/>
          <a:ln>
            <a:noFill/>
          </a:ln>
        </p:spPr>
      </p:pic>
      <p:sp>
        <p:nvSpPr>
          <p:cNvPr id="1048652" name="Google Shape;86;p16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Que es un sistema operativo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8653" name="Google Shape;87;p16"/>
          <p:cNvSpPr txBox="1"/>
          <p:nvPr>
            <p:ph type="body" idx="2"/>
          </p:nvPr>
        </p:nvSpPr>
        <p:spPr>
          <a:xfrm>
            <a:off x="4898489" y="724200"/>
            <a:ext cx="4008600" cy="3695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sz="2000" lang="es-419">
                <a:latin typeface="Noto Sans Armenian"/>
              </a:rPr>
              <a:t>El sistema operativo es el software (programa o conjunto de programas) que en un sistema informático gestiona los recursos de la máquina y provee servicios básicos a los programas de aplicación. El sistema operativo siempre se ejecuta en modo privilegiado.</a:t>
            </a:r>
            <a:endParaRPr sz="2000">
              <a:latin typeface="Noto Sans Armeni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92;p17"/>
          <p:cNvSpPr txBox="1"/>
          <p:nvPr>
            <p:ph type="title"/>
          </p:nvPr>
        </p:nvSpPr>
        <p:spPr>
          <a:xfrm>
            <a:off x="460950" y="2065350"/>
            <a:ext cx="3687300" cy="1012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>
                <a:latin typeface="Noto Sans Armenian"/>
              </a:rPr>
              <a:t>Tipo</a:t>
            </a:r>
            <a:r>
              <a:rPr b="0" lang="es-419">
                <a:latin typeface="Noto Sans Armenian"/>
              </a:rPr>
              <a:t>s de sistemas operativos </a:t>
            </a:r>
            <a:endParaRPr b="0" lang="es-419">
              <a:latin typeface="Noto Sans Armenian"/>
            </a:endParaRPr>
          </a:p>
        </p:txBody>
      </p:sp>
      <p:sp>
        <p:nvSpPr>
          <p:cNvPr id="1048621" name="Google Shape;93;p17"/>
          <p:cNvSpPr txBox="1"/>
          <p:nvPr/>
        </p:nvSpPr>
        <p:spPr>
          <a:xfrm>
            <a:off x="4563150" y="572850"/>
            <a:ext cx="4119900" cy="39978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2000" i="1" lang="es-419">
                <a:solidFill>
                  <a:schemeClr val="accent4"/>
                </a:solidFill>
                <a:latin typeface="Noto Sans Armenian"/>
                <a:ea typeface="Roboto"/>
                <a:cs typeface="Roboto"/>
                <a:sym typeface="Roboto"/>
              </a:rPr>
              <a:t>sistemas operativos ultilizados</a:t>
            </a:r>
            <a:endParaRPr b="1" sz="2000" i="1">
              <a:solidFill>
                <a:srgbClr val="FAFAFA"/>
              </a:solidFill>
              <a:latin typeface="Noto Sans Armenian"/>
              <a:ea typeface="Roboto"/>
              <a:cs typeface="Roboto"/>
              <a:sym typeface="Roboto"/>
            </a:endParaRPr>
          </a:p>
          <a:p>
            <a:pPr algn="l"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sz="1600" i="1" lang="es-419">
                <a:solidFill>
                  <a:schemeClr val="accent4"/>
                </a:solidFill>
                <a:latin typeface="Noto Sans Armenian"/>
                <a:ea typeface="Roboto"/>
                <a:cs typeface="Roboto"/>
                <a:sym typeface="Roboto"/>
              </a:rPr>
              <a:t>Andorid</a:t>
            </a:r>
            <a:endParaRPr b="0" sz="1600" i="1">
              <a:solidFill>
                <a:schemeClr val="accent4"/>
              </a:solidFill>
              <a:latin typeface="Noto Sans Armenian"/>
              <a:ea typeface="Roboto"/>
              <a:cs typeface="Roboto"/>
              <a:sym typeface="Roboto"/>
            </a:endParaRPr>
          </a:p>
          <a:p>
            <a:pPr algn="l"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sz="1600" i="1" lang="es-419">
                <a:solidFill>
                  <a:schemeClr val="accent4"/>
                </a:solidFill>
                <a:latin typeface="Noto Sans Armenian"/>
                <a:ea typeface="Roboto"/>
                <a:cs typeface="Roboto"/>
                <a:sym typeface="Roboto"/>
              </a:rPr>
              <a:t>ultilizado para teléfono.</a:t>
            </a:r>
            <a:endParaRPr b="0" sz="1600" i="1">
              <a:solidFill>
                <a:schemeClr val="accent4"/>
              </a:solidFill>
              <a:latin typeface="Noto Sans Armenian"/>
              <a:ea typeface="Roboto"/>
              <a:cs typeface="Roboto"/>
              <a:sym typeface="Roboto"/>
            </a:endParaRPr>
          </a:p>
          <a:p>
            <a:pPr algn="l"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sz="1600" i="1" lang="es-419">
                <a:solidFill>
                  <a:schemeClr val="accent4"/>
                </a:solidFill>
                <a:latin typeface="Noto Sans Armenian"/>
                <a:ea typeface="Roboto"/>
                <a:cs typeface="Roboto"/>
                <a:sym typeface="Roboto"/>
              </a:rPr>
              <a:t>Linux</a:t>
            </a:r>
            <a:endParaRPr b="0" sz="1600" i="1">
              <a:solidFill>
                <a:schemeClr val="accent4"/>
              </a:solidFill>
              <a:latin typeface="Noto Sans Armenian"/>
              <a:ea typeface="Roboto"/>
              <a:cs typeface="Roboto"/>
              <a:sym typeface="Roboto"/>
            </a:endParaRPr>
          </a:p>
          <a:p>
            <a:pPr algn="l"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sz="1600" i="1" lang="es-419">
                <a:solidFill>
                  <a:schemeClr val="accent4"/>
                </a:solidFill>
                <a:latin typeface="Noto Sans Armenian"/>
                <a:ea typeface="Roboto"/>
                <a:cs typeface="Roboto"/>
                <a:sym typeface="Roboto"/>
              </a:rPr>
              <a:t>ultilizado para servidores web y bases de datos</a:t>
            </a:r>
            <a:endParaRPr b="0" sz="1600" i="1">
              <a:solidFill>
                <a:schemeClr val="accent4"/>
              </a:solidFill>
              <a:latin typeface="Noto Sans Armenian"/>
              <a:ea typeface="Roboto"/>
              <a:cs typeface="Roboto"/>
              <a:sym typeface="Roboto"/>
            </a:endParaRPr>
          </a:p>
          <a:p>
            <a:pPr algn="l"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sz="1600" i="1" lang="es-419">
                <a:solidFill>
                  <a:schemeClr val="accent4"/>
                </a:solidFill>
                <a:latin typeface="Noto Sans Armenian"/>
                <a:ea typeface="Roboto"/>
                <a:cs typeface="Roboto"/>
                <a:sym typeface="Roboto"/>
              </a:rPr>
              <a:t>mac </a:t>
            </a:r>
            <a:endParaRPr b="0" sz="1600" i="1">
              <a:solidFill>
                <a:schemeClr val="accent4"/>
              </a:solidFill>
              <a:latin typeface="Noto Sans Armenian"/>
              <a:ea typeface="Roboto"/>
              <a:cs typeface="Roboto"/>
              <a:sym typeface="Roboto"/>
            </a:endParaRPr>
          </a:p>
          <a:p>
            <a:pPr algn="l" indent="0" lvl="0" marL="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0" sz="1600" i="1" lang="es-419">
                <a:solidFill>
                  <a:schemeClr val="accent4"/>
                </a:solidFill>
                <a:latin typeface="Noto Sans Armenian"/>
                <a:ea typeface="Roboto"/>
                <a:cs typeface="Roboto"/>
                <a:sym typeface="Roboto"/>
              </a:rPr>
              <a:t>ultilizado para computadoras de mesas o escritorio</a:t>
            </a:r>
            <a:endParaRPr b="0" sz="1600" i="1">
              <a:solidFill>
                <a:schemeClr val="accent4"/>
              </a:solidFill>
              <a:latin typeface="Noto Sans Armenian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Google Shape;98;p18" descr="Primer plano lateral de una mano que desliza una perilla en una mezcladora de sonidos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t="34173" b="34173"/>
          <a:stretch>
            <a:fillRect/>
          </a:stretch>
        </p:blipFill>
        <p:spPr>
          <a:xfrm>
            <a:off x="0" y="0"/>
            <a:ext cx="9144001" cy="5143500"/>
          </a:xfrm>
          <a:prstGeom prst="rect"/>
          <a:noFill/>
          <a:ln>
            <a:noFill/>
          </a:ln>
        </p:spPr>
      </p:pic>
      <p:sp>
        <p:nvSpPr>
          <p:cNvPr id="1048613" name="Google Shape;99;p18"/>
          <p:cNvSpPr txBox="1"/>
          <p:nvPr>
            <p:ph type="title"/>
          </p:nvPr>
        </p:nvSpPr>
        <p:spPr>
          <a:xfrm>
            <a:off x="1458450" y="488250"/>
            <a:ext cx="6227100" cy="4090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Noto Sans Armenian"/>
              </a:rPr>
              <a:t>F</a:t>
            </a:r>
            <a:r>
              <a:rPr b="1" lang="en-US">
                <a:latin typeface="Noto Sans Armenian"/>
              </a:rPr>
              <a:t>u</a:t>
            </a:r>
            <a:r>
              <a:rPr b="1" lang="en-US">
                <a:latin typeface="Noto Sans Armenian"/>
              </a:rPr>
              <a:t>n</a:t>
            </a:r>
            <a:r>
              <a:rPr b="1" lang="en-US">
                <a:latin typeface="Noto Sans Armenian"/>
              </a:rPr>
              <a:t>c</a:t>
            </a:r>
            <a:r>
              <a:rPr b="1" lang="en-US">
                <a:latin typeface="Noto Sans Armenian"/>
              </a:rPr>
              <a:t>i</a:t>
            </a:r>
            <a:r>
              <a:rPr b="1" lang="en-US">
                <a:latin typeface="Noto Sans Armenian"/>
              </a:rPr>
              <a:t>o</a:t>
            </a:r>
            <a:r>
              <a:rPr b="1" lang="en-US">
                <a:latin typeface="Noto Sans Armenian"/>
              </a:rPr>
              <a:t>n</a:t>
            </a:r>
            <a:r>
              <a:rPr b="1" lang="en-US">
                <a:latin typeface="Noto Sans Armenian"/>
              </a:rPr>
              <a:t>a</a:t>
            </a:r>
            <a:r>
              <a:rPr b="1" lang="en-US">
                <a:latin typeface="Noto Sans Armenian"/>
              </a:rPr>
              <a:t>m</a:t>
            </a:r>
            <a:r>
              <a:rPr b="1" lang="en-US">
                <a:latin typeface="Noto Sans Armenian"/>
              </a:rPr>
              <a:t>i</a:t>
            </a:r>
            <a:r>
              <a:rPr b="1" lang="en-US">
                <a:latin typeface="Noto Sans Armenian"/>
              </a:rPr>
              <a:t>e</a:t>
            </a:r>
            <a:r>
              <a:rPr b="1" lang="en-US">
                <a:latin typeface="Noto Sans Armenian"/>
              </a:rPr>
              <a:t>n</a:t>
            </a:r>
            <a:r>
              <a:rPr b="1" lang="en-US">
                <a:latin typeface="Noto Sans Armenian"/>
              </a:rPr>
              <a:t>t</a:t>
            </a:r>
            <a:r>
              <a:rPr b="1" lang="en-US">
                <a:latin typeface="Noto Sans Armenian"/>
              </a:rPr>
              <a:t>o</a:t>
            </a:r>
            <a:r>
              <a:rPr b="1" lang="en-US">
                <a:latin typeface="Noto Sans Armenian"/>
              </a:rPr>
              <a:t> </a:t>
            </a:r>
            <a:r>
              <a:rPr b="1" lang="en-US">
                <a:latin typeface="Noto Sans Armenian"/>
              </a:rPr>
              <a:t>d</a:t>
            </a:r>
            <a:r>
              <a:rPr b="1" lang="en-US">
                <a:latin typeface="Noto Sans Armenian"/>
              </a:rPr>
              <a:t>e</a:t>
            </a:r>
            <a:r>
              <a:rPr b="1" lang="en-US">
                <a:latin typeface="Noto Sans Armenian"/>
              </a:rPr>
              <a:t>l</a:t>
            </a:r>
            <a:r>
              <a:rPr b="1" lang="en-US">
                <a:latin typeface="Noto Sans Armenian"/>
              </a:rPr>
              <a:t> </a:t>
            </a:r>
            <a:r>
              <a:rPr b="1" lang="en-US">
                <a:latin typeface="Noto Sans Armenian"/>
              </a:rPr>
              <a:t>s</a:t>
            </a:r>
            <a:r>
              <a:rPr b="1" lang="en-US">
                <a:latin typeface="Noto Sans Armenian"/>
              </a:rPr>
              <a:t>i</a:t>
            </a:r>
            <a:r>
              <a:rPr b="1" lang="en-US">
                <a:latin typeface="Noto Sans Armenian"/>
              </a:rPr>
              <a:t>s</a:t>
            </a:r>
            <a:r>
              <a:rPr b="1" lang="en-US">
                <a:latin typeface="Noto Sans Armenian"/>
              </a:rPr>
              <a:t>t</a:t>
            </a:r>
            <a:r>
              <a:rPr b="1" lang="en-US">
                <a:latin typeface="Noto Sans Armenian"/>
              </a:rPr>
              <a:t>e</a:t>
            </a:r>
            <a:r>
              <a:rPr b="1" lang="en-US">
                <a:latin typeface="Noto Sans Armenian"/>
              </a:rPr>
              <a:t>ma</a:t>
            </a:r>
            <a:r>
              <a:rPr b="1" lang="en-US">
                <a:latin typeface="Noto Sans Armenian"/>
              </a:rPr>
              <a:t>s</a:t>
            </a:r>
            <a:r>
              <a:rPr b="1" lang="en-US">
                <a:latin typeface="Noto Sans Armenian"/>
              </a:rPr>
              <a:t> </a:t>
            </a:r>
            <a:r>
              <a:rPr b="1" lang="en-US">
                <a:latin typeface="Noto Sans Armenian"/>
              </a:rPr>
              <a:t>o</a:t>
            </a:r>
            <a:r>
              <a:rPr b="1" lang="en-US">
                <a:latin typeface="Noto Sans Armenian"/>
              </a:rPr>
              <a:t>p</a:t>
            </a:r>
            <a:r>
              <a:rPr b="1" lang="en-US">
                <a:latin typeface="Noto Sans Armenian"/>
              </a:rPr>
              <a:t>erativos </a:t>
            </a:r>
            <a:endParaRPr altLang="en-US" b="1" lang="zh-CN">
              <a:latin typeface="Noto Sans Armeni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Google Shape;10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latin typeface="Noto Sans Armenian"/>
              </a:rPr>
              <a:t>c</a:t>
            </a:r>
            <a:r>
              <a:rPr sz="2400" lang="en-US">
                <a:latin typeface="Noto Sans Armenian"/>
              </a:rPr>
              <a:t>o</a:t>
            </a:r>
            <a:r>
              <a:rPr sz="2400" lang="en-US">
                <a:latin typeface="Noto Sans Armenian"/>
              </a:rPr>
              <a:t>m</a:t>
            </a:r>
            <a:r>
              <a:rPr sz="2400" lang="en-US">
                <a:latin typeface="Noto Sans Armenian"/>
              </a:rPr>
              <a:t>o</a:t>
            </a:r>
            <a:r>
              <a:rPr sz="2400" lang="en-US">
                <a:latin typeface="Noto Sans Armenian"/>
              </a:rPr>
              <a:t> </a:t>
            </a:r>
            <a:r>
              <a:rPr sz="2400" lang="en-US">
                <a:latin typeface="Noto Sans Armenian"/>
              </a:rPr>
              <a:t>f</a:t>
            </a:r>
            <a:r>
              <a:rPr sz="2400" lang="en-US">
                <a:latin typeface="Noto Sans Armenian"/>
              </a:rPr>
              <a:t>u</a:t>
            </a:r>
            <a:r>
              <a:rPr sz="2400" lang="en-US">
                <a:latin typeface="Noto Sans Armenian"/>
              </a:rPr>
              <a:t>n</a:t>
            </a:r>
            <a:r>
              <a:rPr sz="2400" lang="en-US">
                <a:latin typeface="Noto Sans Armenian"/>
              </a:rPr>
              <a:t>ciona </a:t>
            </a:r>
            <a:r>
              <a:rPr sz="2400" lang="en-US">
                <a:latin typeface="Noto Sans Armenian"/>
              </a:rPr>
              <a:t>u</a:t>
            </a:r>
            <a:r>
              <a:rPr sz="2400" lang="en-US">
                <a:latin typeface="Noto Sans Armenian"/>
              </a:rPr>
              <a:t>n</a:t>
            </a:r>
            <a:r>
              <a:rPr sz="2400" lang="en-US">
                <a:latin typeface="Noto Sans Armenian"/>
              </a:rPr>
              <a:t> </a:t>
            </a:r>
            <a:r>
              <a:rPr sz="2400" lang="en-US">
                <a:latin typeface="Noto Sans Armenian"/>
              </a:rPr>
              <a:t>s</a:t>
            </a:r>
            <a:r>
              <a:rPr sz="2400" lang="en-US">
                <a:latin typeface="Noto Sans Armenian"/>
              </a:rPr>
              <a:t>i</a:t>
            </a:r>
            <a:r>
              <a:rPr sz="2400" lang="en-US">
                <a:latin typeface="Noto Sans Armenian"/>
              </a:rPr>
              <a:t>s</a:t>
            </a:r>
            <a:r>
              <a:rPr sz="2400" lang="en-US">
                <a:latin typeface="Noto Sans Armenian"/>
              </a:rPr>
              <a:t>tema </a:t>
            </a:r>
            <a:r>
              <a:rPr sz="2400" lang="en-US">
                <a:latin typeface="Noto Sans Armenian"/>
              </a:rPr>
              <a:t>o</a:t>
            </a:r>
            <a:r>
              <a:rPr sz="2400" lang="en-US">
                <a:latin typeface="Noto Sans Armenian"/>
              </a:rPr>
              <a:t>perativo</a:t>
            </a:r>
            <a:endParaRPr sz="2400">
              <a:latin typeface="Noto Sans Armenian"/>
            </a:endParaRPr>
          </a:p>
        </p:txBody>
      </p:sp>
      <p:sp>
        <p:nvSpPr>
          <p:cNvPr id="1048599" name="Google Shape;105;p19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sz="1600" lang="es-419">
                <a:latin typeface="Noto Sans Armenian"/>
              </a:rPr>
              <a:t>I</a:t>
            </a:r>
            <a:r>
              <a:rPr sz="1600" lang="en-US">
                <a:latin typeface="Noto Sans Armenian"/>
              </a:rPr>
              <a:t>Un sistema operativo es un conjunto de programas que permite manejar la memoria, disco, medios de almacenamiento de información y los diferentes periféricos o recursos de nuestra computadora</a:t>
            </a:r>
            <a:endParaRPr altLang="en-US" lang="zh-CN">
              <a:latin typeface="Noto Sans Armenian"/>
            </a:endParaRPr>
          </a:p>
        </p:txBody>
      </p:sp>
      <p:sp>
        <p:nvSpPr>
          <p:cNvPr id="1048600" name="Google Shape;106;p19"/>
          <p:cNvSpPr txBox="1"/>
          <p:nvPr>
            <p:ph type="title"/>
          </p:nvPr>
        </p:nvSpPr>
        <p:spPr>
          <a:xfrm>
            <a:off x="4337500" y="514150"/>
            <a:ext cx="3753900" cy="962100"/>
          </a:xfrm>
          <a:prstGeom prst="rect"/>
          <a:solidFill>
            <a:schemeClr val="accent5"/>
          </a:solidFill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ario </a:t>
            </a:r>
            <a:endParaRPr altLang="en-US" lang="zh-CN"/>
          </a:p>
        </p:txBody>
      </p:sp>
      <p:cxnSp>
        <p:nvCxnSpPr>
          <p:cNvPr id="3145728" name="Google Shape;107;p19"/>
          <p:cNvCxnSpPr>
            <a:cxnSpLocks/>
            <a:stCxn id="1048600" idx="2"/>
            <a:endCxn id="1048601" idx="0"/>
          </p:cNvCxnSpPr>
          <p:nvPr/>
        </p:nvCxnSpPr>
        <p:spPr>
          <a:xfrm>
            <a:off x="6214450" y="1476250"/>
            <a:ext cx="0" cy="614400"/>
          </a:xfrm>
          <a:prstGeom prst="straightConnector1"/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601" name="Google Shape;108;p19"/>
          <p:cNvSpPr txBox="1"/>
          <p:nvPr>
            <p:ph type="title"/>
          </p:nvPr>
        </p:nvSpPr>
        <p:spPr>
          <a:xfrm>
            <a:off x="4337500" y="2090676"/>
            <a:ext cx="3753900" cy="962100"/>
          </a:xfrm>
          <a:prstGeom prst="rect"/>
          <a:solidFill>
            <a:schemeClr val="dk1"/>
          </a:solidFill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US" lang="en-US"/>
              <a:t>Aplicaciones </a:t>
            </a:r>
            <a:endParaRPr altLang="en-US" lang="zh-CN"/>
          </a:p>
        </p:txBody>
      </p:sp>
      <p:cxnSp>
        <p:nvCxnSpPr>
          <p:cNvPr id="3145729" name="Google Shape;109;p19"/>
          <p:cNvCxnSpPr>
            <a:cxnSpLocks/>
            <a:stCxn id="1048601" idx="2"/>
            <a:endCxn id="1048602" idx="0"/>
          </p:cNvCxnSpPr>
          <p:nvPr/>
        </p:nvCxnSpPr>
        <p:spPr>
          <a:xfrm>
            <a:off x="6214450" y="3052776"/>
            <a:ext cx="0" cy="614400"/>
          </a:xfrm>
          <a:prstGeom prst="straightConnector1"/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602" name="Google Shape;110;p19"/>
          <p:cNvSpPr txBox="1"/>
          <p:nvPr>
            <p:ph type="title"/>
          </p:nvPr>
        </p:nvSpPr>
        <p:spPr>
          <a:xfrm>
            <a:off x="4337501" y="3667157"/>
            <a:ext cx="3753900" cy="962100"/>
          </a:xfrm>
          <a:prstGeom prst="rect"/>
          <a:solidFill>
            <a:schemeClr val="accent1"/>
          </a:solidFill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ema 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erativo </a:t>
            </a:r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oogle Shape;98;p18" descr="Primer plano lateral de una mano que desliza una perilla en una mezcladora de sonidos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t="34173" b="34173"/>
          <a:stretch>
            <a:fillRect/>
          </a:stretch>
        </p:blipFill>
        <p:spPr>
          <a:xfrm>
            <a:off x="0" y="0"/>
            <a:ext cx="9144001" cy="5143500"/>
          </a:xfrm>
          <a:prstGeom prst="rect"/>
          <a:noFill/>
          <a:ln>
            <a:noFill/>
          </a:ln>
        </p:spPr>
      </p:pic>
      <p:sp>
        <p:nvSpPr>
          <p:cNvPr id="1048581" name="Google Shape;99;p18"/>
          <p:cNvSpPr txBox="1"/>
          <p:nvPr>
            <p:ph type="title"/>
          </p:nvPr>
        </p:nvSpPr>
        <p:spPr>
          <a:xfrm>
            <a:off x="2057761" y="488250"/>
            <a:ext cx="6227100" cy="4090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US" b="1" sz="3600" lang="en-US">
                <a:latin typeface="Noto Sans Armenian"/>
              </a:rPr>
              <a:t>S</a:t>
            </a:r>
            <a:r>
              <a:rPr altLang="en-US" b="1" sz="3600" lang="en-US">
                <a:latin typeface="Noto Sans Armenian"/>
              </a:rPr>
              <a:t>i</a:t>
            </a:r>
            <a:r>
              <a:rPr altLang="en-US" b="1" sz="3600" lang="en-US">
                <a:latin typeface="Noto Sans Armenian"/>
              </a:rPr>
              <a:t>s</a:t>
            </a:r>
            <a:r>
              <a:rPr altLang="en-US" b="1" sz="3600" lang="en-US">
                <a:latin typeface="Noto Sans Armenian"/>
              </a:rPr>
              <a:t>t</a:t>
            </a:r>
            <a:r>
              <a:rPr altLang="en-US" b="1" sz="3600" lang="en-US">
                <a:latin typeface="Noto Sans Armenian"/>
              </a:rPr>
              <a:t>e</a:t>
            </a:r>
            <a:r>
              <a:rPr altLang="en-US" b="1" sz="3600" lang="en-US">
                <a:latin typeface="Noto Sans Armenian"/>
              </a:rPr>
              <a:t>m</a:t>
            </a:r>
            <a:r>
              <a:rPr altLang="en-US" b="1" sz="3600" lang="en-US">
                <a:latin typeface="Noto Sans Armenian"/>
              </a:rPr>
              <a:t>a</a:t>
            </a:r>
            <a:r>
              <a:rPr altLang="en-US" b="1" sz="3600" lang="en-US">
                <a:latin typeface="Noto Sans Armenian"/>
              </a:rPr>
              <a:t>s</a:t>
            </a:r>
            <a:r>
              <a:rPr altLang="en-US" b="1" sz="3600" lang="en-US">
                <a:latin typeface="Noto Sans Armenian"/>
              </a:rPr>
              <a:t> </a:t>
            </a:r>
            <a:r>
              <a:rPr altLang="en-US" b="1" sz="3600" lang="en-US">
                <a:latin typeface="Noto Sans Armenian"/>
              </a:rPr>
              <a:t>o</a:t>
            </a:r>
            <a:r>
              <a:rPr altLang="en-US" b="1" sz="3600" lang="en-US">
                <a:latin typeface="Noto Sans Armenian"/>
              </a:rPr>
              <a:t>p</a:t>
            </a:r>
            <a:r>
              <a:rPr altLang="en-US" b="1" sz="3600" lang="en-US">
                <a:latin typeface="Noto Sans Armenian"/>
              </a:rPr>
              <a:t>e</a:t>
            </a:r>
            <a:r>
              <a:rPr altLang="en-US" b="1" sz="3600" lang="en-US">
                <a:latin typeface="Noto Sans Armenian"/>
              </a:rPr>
              <a:t>r</a:t>
            </a:r>
            <a:r>
              <a:rPr altLang="en-US" b="1" sz="3600" lang="en-US">
                <a:latin typeface="Noto Sans Armenian"/>
              </a:rPr>
              <a:t>ativos </a:t>
            </a:r>
            <a:endParaRPr altLang="en-US" b="1" sz="3600" lang="zh-CN">
              <a:latin typeface="Noto Sans Armeni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Android </a:t>
            </a:r>
            <a:endParaRPr lang="es-US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85242" y="1476154"/>
            <a:ext cx="2851060" cy="2499499"/>
          </a:xfrm>
          <a:prstGeom prst="rect"/>
        </p:spPr>
      </p:pic>
      <p:sp>
        <p:nvSpPr>
          <p:cNvPr id="1048589" name=""/>
          <p:cNvSpPr txBox="1"/>
          <p:nvPr/>
        </p:nvSpPr>
        <p:spPr>
          <a:xfrm>
            <a:off x="4260225" y="946632"/>
            <a:ext cx="4000000" cy="3799840"/>
          </a:xfrm>
          <a:prstGeom prst="rect"/>
        </p:spPr>
        <p:txBody>
          <a:bodyPr rtlCol="0" wrap="square">
            <a:spAutoFit/>
          </a:bodyPr>
          <a:p>
            <a:pPr algn="l"/>
            <a:r>
              <a:rPr b="1" sz="1600" lang="en-US">
                <a:solidFill>
                  <a:srgbClr val="000000"/>
                </a:solidFill>
              </a:rPr>
              <a:t>A</a:t>
            </a:r>
            <a:r>
              <a:rPr b="1" sz="1600" lang="en-US">
                <a:solidFill>
                  <a:srgbClr val="000000"/>
                </a:solidFill>
              </a:rPr>
              <a:t>n</a:t>
            </a:r>
            <a:r>
              <a:rPr b="1" sz="1600" lang="en-US">
                <a:solidFill>
                  <a:srgbClr val="000000"/>
                </a:solidFill>
              </a:rPr>
              <a:t>d</a:t>
            </a:r>
            <a:r>
              <a:rPr b="1" sz="1600" lang="en-US">
                <a:solidFill>
                  <a:srgbClr val="000000"/>
                </a:solidFill>
              </a:rPr>
              <a:t>r</a:t>
            </a:r>
            <a:r>
              <a:rPr b="1" sz="1600" lang="en-US">
                <a:solidFill>
                  <a:srgbClr val="000000"/>
                </a:solidFill>
              </a:rPr>
              <a:t>o</a:t>
            </a:r>
            <a:r>
              <a:rPr b="1" sz="1600" lang="en-US">
                <a:solidFill>
                  <a:srgbClr val="000000"/>
                </a:solidFill>
              </a:rPr>
              <a:t>id</a:t>
            </a:r>
            <a:r>
              <a:rPr sz="1600" lang="en-US">
                <a:solidFill>
                  <a:srgbClr val="000000"/>
                </a:solidFill>
              </a:rPr>
              <a:t> </a:t>
            </a:r>
            <a:endParaRPr sz="1600" lang="es-US">
              <a:solidFill>
                <a:srgbClr val="000000"/>
              </a:solidFill>
            </a:endParaRPr>
          </a:p>
          <a:p>
            <a:pPr algn="l"/>
            <a:r>
              <a:rPr sz="1800" lang="en-US">
                <a:solidFill>
                  <a:srgbClr val="000000"/>
                </a:solidFill>
              </a:rPr>
              <a:t>Fecha de creación: 2008</a:t>
            </a:r>
            <a:endParaRPr sz="1600" lang="es-US">
              <a:solidFill>
                <a:srgbClr val="000000"/>
              </a:solidFill>
            </a:endParaRPr>
          </a:p>
          <a:p>
            <a:pPr algn="l"/>
            <a:r>
              <a:rPr sz="1800" lang="en-US">
                <a:solidFill>
                  <a:srgbClr val="000000"/>
                </a:solidFill>
              </a:rPr>
              <a:t>Desarrollador: Google</a:t>
            </a:r>
            <a:endParaRPr sz="1600" lang="es-US">
              <a:solidFill>
                <a:srgbClr val="000000"/>
              </a:solidFill>
            </a:endParaRPr>
          </a:p>
          <a:p>
            <a:pPr algn="l"/>
            <a:r>
              <a:rPr sz="1800" lang="en-US">
                <a:solidFill>
                  <a:srgbClr val="000000"/>
                </a:solidFill>
              </a:rPr>
              <a:t>Características: Sistema operativo de código abierto para dispositivos móviles, como teléfonos inteligentes y tabletas. Android es altamente personalizable y se puede encontrar en una amplia gama de dispositivos de diferentes fabricantes. Es conocido por su integración con los servicios de Google y su capacidad para ejecutar múltiples aplicaciones a la vez.</a:t>
            </a:r>
            <a:endParaRPr sz="2800" lang="es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E475</dc:creator>
  <dcterms:created xsi:type="dcterms:W3CDTF">2023-03-16T05:04:51Z</dcterms:created>
  <dcterms:modified xsi:type="dcterms:W3CDTF">2023-03-13T20:39:41Z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8dc85e75d3ed4f0990a5d50803d12599</vt:lpwstr>
  </property>
</Properties>
</file>