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6"/>
  </p:notesMasterIdLst>
  <p:sldIdLst>
    <p:sldId id="257" r:id="rId2"/>
    <p:sldId id="1963" r:id="rId3"/>
    <p:sldId id="1964" r:id="rId4"/>
    <p:sldId id="1971" r:id="rId5"/>
    <p:sldId id="1969" r:id="rId6"/>
    <p:sldId id="893" r:id="rId7"/>
    <p:sldId id="1972" r:id="rId8"/>
    <p:sldId id="1973" r:id="rId9"/>
    <p:sldId id="1974" r:id="rId10"/>
    <p:sldId id="1976" r:id="rId11"/>
    <p:sldId id="1975" r:id="rId12"/>
    <p:sldId id="1977" r:id="rId13"/>
    <p:sldId id="1978" r:id="rId14"/>
    <p:sldId id="1979" r:id="rId15"/>
    <p:sldId id="1980" r:id="rId16"/>
    <p:sldId id="1981" r:id="rId17"/>
    <p:sldId id="1983" r:id="rId18"/>
    <p:sldId id="1984" r:id="rId19"/>
    <p:sldId id="1985" r:id="rId20"/>
    <p:sldId id="1989" r:id="rId21"/>
    <p:sldId id="1986" r:id="rId22"/>
    <p:sldId id="1987" r:id="rId23"/>
    <p:sldId id="1988" r:id="rId24"/>
    <p:sldId id="1990" r:id="rId25"/>
    <p:sldId id="1982" r:id="rId26"/>
    <p:sldId id="1992" r:id="rId27"/>
    <p:sldId id="1991" r:id="rId28"/>
    <p:sldId id="1993" r:id="rId29"/>
    <p:sldId id="1994" r:id="rId30"/>
    <p:sldId id="1995" r:id="rId31"/>
    <p:sldId id="1996" r:id="rId32"/>
    <p:sldId id="1998" r:id="rId33"/>
    <p:sldId id="1999" r:id="rId34"/>
    <p:sldId id="199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5" autoAdjust="0"/>
    <p:restoredTop sz="95796" autoAdjust="0"/>
  </p:normalViewPr>
  <p:slideViewPr>
    <p:cSldViewPr snapToGrid="0">
      <p:cViewPr varScale="1">
        <p:scale>
          <a:sx n="112" d="100"/>
          <a:sy n="112" d="100"/>
        </p:scale>
        <p:origin x="8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C4CF2D-6872-4730-8D02-61A93A3F5357}" type="datetimeFigureOut">
              <a:rPr lang="en-GB" smtClean="0"/>
              <a:t>29/02/2024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41465A-9B3D-44C4-BECD-74054302E1AD}" type="slidenum">
              <a:rPr lang="en-GB" smtClean="0"/>
              <a:t>‹#›</a:t>
            </a:fld>
            <a:endParaRPr lang="en-GB"/>
          </a:p>
        </p:txBody>
      </p:sp>
    </p:spTree>
    <p:extLst>
      <p:ext uri="{BB962C8B-B14F-4D97-AF65-F5344CB8AC3E}">
        <p14:creationId xmlns:p14="http://schemas.microsoft.com/office/powerpoint/2010/main" val="474468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AutoNum type="arabicPeriod"/>
            </a:pPr>
            <a:endParaRPr lang="en-GB" dirty="0"/>
          </a:p>
        </p:txBody>
      </p:sp>
      <p:sp>
        <p:nvSpPr>
          <p:cNvPr id="4" name="Slide Number Placeholder 3"/>
          <p:cNvSpPr>
            <a:spLocks noGrp="1"/>
          </p:cNvSpPr>
          <p:nvPr>
            <p:ph type="sldNum" sz="quarter" idx="10"/>
          </p:nvPr>
        </p:nvSpPr>
        <p:spPr/>
        <p:txBody>
          <a:bodyPr/>
          <a:lstStyle/>
          <a:p>
            <a:fld id="{0EC8AF62-0413-459D-A055-9BD345497D1F}" type="slidenum">
              <a:rPr lang="en-GB" smtClean="0"/>
              <a:pPr/>
              <a:t>1</a:t>
            </a:fld>
            <a:endParaRPr lang="en-GB"/>
          </a:p>
        </p:txBody>
      </p:sp>
    </p:spTree>
    <p:extLst>
      <p:ext uri="{BB962C8B-B14F-4D97-AF65-F5344CB8AC3E}">
        <p14:creationId xmlns:p14="http://schemas.microsoft.com/office/powerpoint/2010/main" val="3642944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talked about this in terms of noise last week</a:t>
            </a:r>
          </a:p>
        </p:txBody>
      </p:sp>
      <p:sp>
        <p:nvSpPr>
          <p:cNvPr id="4" name="Slide Number Placeholder 3"/>
          <p:cNvSpPr>
            <a:spLocks noGrp="1"/>
          </p:cNvSpPr>
          <p:nvPr>
            <p:ph type="sldNum" sz="quarter" idx="5"/>
          </p:nvPr>
        </p:nvSpPr>
        <p:spPr/>
        <p:txBody>
          <a:bodyPr/>
          <a:lstStyle/>
          <a:p>
            <a:fld id="{4D41465A-9B3D-44C4-BECD-74054302E1AD}" type="slidenum">
              <a:rPr lang="en-GB" smtClean="0"/>
              <a:t>23</a:t>
            </a:fld>
            <a:endParaRPr lang="en-GB"/>
          </a:p>
        </p:txBody>
      </p:sp>
    </p:spTree>
    <p:extLst>
      <p:ext uri="{BB962C8B-B14F-4D97-AF65-F5344CB8AC3E}">
        <p14:creationId xmlns:p14="http://schemas.microsoft.com/office/powerpoint/2010/main" val="938848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3: text using bullet points">
    <p:spTree>
      <p:nvGrpSpPr>
        <p:cNvPr id="1" name=""/>
        <p:cNvGrpSpPr/>
        <p:nvPr/>
      </p:nvGrpSpPr>
      <p:grpSpPr>
        <a:xfrm>
          <a:off x="0" y="0"/>
          <a:ext cx="0" cy="0"/>
          <a:chOff x="0" y="0"/>
          <a:chExt cx="0" cy="0"/>
        </a:xfrm>
      </p:grpSpPr>
      <p:sp>
        <p:nvSpPr>
          <p:cNvPr id="4" name="Title 1"/>
          <p:cNvSpPr>
            <a:spLocks noGrp="1"/>
          </p:cNvSpPr>
          <p:nvPr>
            <p:ph type="ctrTitle"/>
          </p:nvPr>
        </p:nvSpPr>
        <p:spPr>
          <a:xfrm>
            <a:off x="527381" y="548680"/>
            <a:ext cx="9025003" cy="1152128"/>
          </a:xfrm>
          <a:prstGeom prst="rect">
            <a:avLst/>
          </a:prstGeom>
        </p:spPr>
        <p:txBody>
          <a:bodyPr/>
          <a:lstStyle>
            <a:lvl1pPr algn="l">
              <a:lnSpc>
                <a:spcPts val="3500"/>
              </a:lnSpc>
              <a:defRPr sz="3600">
                <a:solidFill>
                  <a:srgbClr val="B5121B"/>
                </a:solidFill>
              </a:defRPr>
            </a:lvl1pPr>
          </a:lstStyle>
          <a:p>
            <a:r>
              <a:rPr lang="en-GB" dirty="0"/>
              <a:t>Click to edit Master title style</a:t>
            </a:r>
          </a:p>
        </p:txBody>
      </p:sp>
      <p:sp>
        <p:nvSpPr>
          <p:cNvPr id="5" name="Text Placeholder 7"/>
          <p:cNvSpPr>
            <a:spLocks noGrp="1"/>
          </p:cNvSpPr>
          <p:nvPr>
            <p:ph type="body" sz="quarter" idx="14"/>
          </p:nvPr>
        </p:nvSpPr>
        <p:spPr>
          <a:xfrm>
            <a:off x="527051" y="1844676"/>
            <a:ext cx="11233579" cy="4752975"/>
          </a:xfrm>
          <a:prstGeom prst="rect">
            <a:avLst/>
          </a:prstGeom>
        </p:spPr>
        <p:txBody>
          <a:bodyPr vert="horz"/>
          <a:lstStyle>
            <a:lvl1pPr>
              <a:defRPr sz="2400">
                <a:solidFill>
                  <a:schemeClr val="tx1"/>
                </a:solidFill>
              </a:defRPr>
            </a:lvl1pPr>
            <a:lvl2pPr>
              <a:defRPr sz="2200">
                <a:solidFill>
                  <a:schemeClr val="tx1"/>
                </a:solidFill>
              </a:defRPr>
            </a:lvl2pPr>
            <a:lvl3pPr>
              <a:defRPr sz="2000">
                <a:solidFill>
                  <a:schemeClr val="tx1"/>
                </a:solidFill>
              </a:defRPr>
            </a:lvl3pPr>
            <a:lvl4pPr>
              <a:defRPr sz="1800">
                <a:solidFill>
                  <a:schemeClr val="tx1"/>
                </a:solidFill>
              </a:defRPr>
            </a:lvl4pPr>
            <a:lvl5pPr>
              <a:defRPr sz="1600">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lide 2: text only">
    <p:spTree>
      <p:nvGrpSpPr>
        <p:cNvPr id="1" name=""/>
        <p:cNvGrpSpPr/>
        <p:nvPr/>
      </p:nvGrpSpPr>
      <p:grpSpPr>
        <a:xfrm>
          <a:off x="0" y="0"/>
          <a:ext cx="0" cy="0"/>
          <a:chOff x="0" y="0"/>
          <a:chExt cx="0" cy="0"/>
        </a:xfrm>
      </p:grpSpPr>
      <p:sp>
        <p:nvSpPr>
          <p:cNvPr id="2" name="Title 1"/>
          <p:cNvSpPr>
            <a:spLocks noGrp="1"/>
          </p:cNvSpPr>
          <p:nvPr>
            <p:ph type="ctrTitle"/>
          </p:nvPr>
        </p:nvSpPr>
        <p:spPr>
          <a:xfrm>
            <a:off x="527381" y="548680"/>
            <a:ext cx="9025003"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4" name="Text Placeholder 7"/>
          <p:cNvSpPr>
            <a:spLocks noGrp="1"/>
          </p:cNvSpPr>
          <p:nvPr>
            <p:ph type="body" sz="quarter" idx="14"/>
          </p:nvPr>
        </p:nvSpPr>
        <p:spPr>
          <a:xfrm>
            <a:off x="527051" y="1844676"/>
            <a:ext cx="11233579" cy="4752975"/>
          </a:xfrm>
          <a:prstGeom prst="rect">
            <a:avLst/>
          </a:prstGeom>
        </p:spPr>
        <p:txBody>
          <a:bodyPr vert="horz"/>
          <a:lstStyle>
            <a:lvl1pPr>
              <a:defRPr sz="2400">
                <a:solidFill>
                  <a:schemeClr val="tx1"/>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dirty="0"/>
              <a:t>Click to edit Master text styles</a:t>
            </a:r>
          </a:p>
        </p:txBody>
      </p:sp>
    </p:spTree>
    <p:extLst>
      <p:ext uri="{BB962C8B-B14F-4D97-AF65-F5344CB8AC3E}">
        <p14:creationId xmlns:p14="http://schemas.microsoft.com/office/powerpoint/2010/main" val="15636507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8"/>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auto">
          <a:xfrm>
            <a:off x="7364" y="5523"/>
            <a:ext cx="12177273" cy="685886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DE711E6-39CC-4052-B156-9C9E0476F7BE}"/>
              </a:ext>
            </a:extLst>
          </p:cNvPr>
          <p:cNvSpPr txBox="1">
            <a:spLocks/>
          </p:cNvSpPr>
          <p:nvPr/>
        </p:nvSpPr>
        <p:spPr>
          <a:xfrm>
            <a:off x="1981199" y="2204864"/>
            <a:ext cx="8229600" cy="1224136"/>
          </a:xfrm>
          <a:prstGeom prst="rect">
            <a:avLst/>
          </a:prstGeom>
        </p:spPr>
        <p:txBody>
          <a:bodyPr anchor="ctr">
            <a:noAutofit/>
          </a:bodyPr>
          <a:lstStyle>
            <a:lvl1pPr algn="l" defTabSz="914400" rtl="0" eaLnBrk="1" latinLnBrk="0" hangingPunct="1">
              <a:lnSpc>
                <a:spcPts val="3500"/>
              </a:lnSpc>
              <a:spcBef>
                <a:spcPct val="0"/>
              </a:spcBef>
              <a:buNone/>
              <a:defRPr sz="3600" kern="1200">
                <a:solidFill>
                  <a:srgbClr val="B5121B"/>
                </a:solidFill>
                <a:latin typeface="+mj-lt"/>
                <a:ea typeface="+mj-ea"/>
                <a:cs typeface="+mj-cs"/>
              </a:defRPr>
            </a:lvl1pPr>
          </a:lstStyle>
          <a:p>
            <a:pPr algn="ctr">
              <a:lnSpc>
                <a:spcPct val="100000"/>
              </a:lnSpc>
            </a:pPr>
            <a:r>
              <a:rPr lang="en-GB" sz="4800" b="1" dirty="0">
                <a:solidFill>
                  <a:srgbClr val="C00000"/>
                </a:solidFill>
              </a:rPr>
              <a:t>Quantitative Research Methods</a:t>
            </a:r>
            <a:endParaRPr lang="en-GB" sz="4800" b="1" i="1" dirty="0">
              <a:solidFill>
                <a:srgbClr val="C00000"/>
              </a:solidFill>
            </a:endParaRPr>
          </a:p>
        </p:txBody>
      </p:sp>
      <p:sp>
        <p:nvSpPr>
          <p:cNvPr id="2" name="TextBox 1">
            <a:extLst>
              <a:ext uri="{FF2B5EF4-FFF2-40B4-BE49-F238E27FC236}">
                <a16:creationId xmlns:a16="http://schemas.microsoft.com/office/drawing/2014/main" id="{1E75332B-40DA-FE46-ABA2-153B54E7FF36}"/>
              </a:ext>
            </a:extLst>
          </p:cNvPr>
          <p:cNvSpPr txBox="1"/>
          <p:nvPr/>
        </p:nvSpPr>
        <p:spPr>
          <a:xfrm>
            <a:off x="4478086" y="3895682"/>
            <a:ext cx="3235822" cy="861774"/>
          </a:xfrm>
          <a:prstGeom prst="rect">
            <a:avLst/>
          </a:prstGeom>
          <a:noFill/>
        </p:spPr>
        <p:txBody>
          <a:bodyPr wrap="none" rtlCol="0">
            <a:spAutoFit/>
          </a:bodyPr>
          <a:lstStyle/>
          <a:p>
            <a:pPr algn="ctr"/>
            <a:r>
              <a:rPr lang="en-GB" sz="3200" b="1" dirty="0">
                <a:solidFill>
                  <a:srgbClr val="C00000"/>
                </a:solidFill>
              </a:rPr>
              <a:t>Matthew Ivory</a:t>
            </a:r>
          </a:p>
          <a:p>
            <a:pPr algn="ctr"/>
            <a:r>
              <a:rPr lang="en-GB" b="1" dirty="0" err="1">
                <a:solidFill>
                  <a:srgbClr val="C00000"/>
                </a:solidFill>
              </a:rPr>
              <a:t>matthew.ivory@lancaster.ac.uk</a:t>
            </a:r>
            <a:endParaRPr lang="en-GB" b="1" dirty="0">
              <a:solidFill>
                <a:srgbClr val="C00000"/>
              </a:solidFill>
            </a:endParaRPr>
          </a:p>
        </p:txBody>
      </p:sp>
    </p:spTree>
    <p:extLst>
      <p:ext uri="{BB962C8B-B14F-4D97-AF65-F5344CB8AC3E}">
        <p14:creationId xmlns:p14="http://schemas.microsoft.com/office/powerpoint/2010/main" val="3524256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ECAFF3-2954-6F58-FE6D-320287C15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410BAB-CD27-CDD3-8036-D95E9850604A}"/>
              </a:ext>
            </a:extLst>
          </p:cNvPr>
          <p:cNvSpPr>
            <a:spLocks noGrp="1"/>
          </p:cNvSpPr>
          <p:nvPr>
            <p:ph type="ctrTitle"/>
          </p:nvPr>
        </p:nvSpPr>
        <p:spPr/>
        <p:txBody>
          <a:bodyPr/>
          <a:lstStyle/>
          <a:p>
            <a:r>
              <a:rPr lang="en-GB" dirty="0"/>
              <a:t>Bad Correlation Examples</a:t>
            </a:r>
          </a:p>
        </p:txBody>
      </p:sp>
      <p:sp>
        <p:nvSpPr>
          <p:cNvPr id="3" name="Text Placeholder 2">
            <a:extLst>
              <a:ext uri="{FF2B5EF4-FFF2-40B4-BE49-F238E27FC236}">
                <a16:creationId xmlns:a16="http://schemas.microsoft.com/office/drawing/2014/main" id="{1BB4ADA2-7E14-3AE2-FFA7-600F3669BDB0}"/>
              </a:ext>
            </a:extLst>
          </p:cNvPr>
          <p:cNvSpPr>
            <a:spLocks noGrp="1"/>
          </p:cNvSpPr>
          <p:nvPr>
            <p:ph type="body" sz="quarter" idx="14"/>
          </p:nvPr>
        </p:nvSpPr>
        <p:spPr/>
        <p:txBody>
          <a:bodyPr/>
          <a:lstStyle/>
          <a:p>
            <a:endParaRPr lang="en-GB"/>
          </a:p>
        </p:txBody>
      </p:sp>
      <p:pic>
        <p:nvPicPr>
          <p:cNvPr id="5" name="Picture 4" descr="A graph with red lines and black text&#10;&#10;Description automatically generated">
            <a:extLst>
              <a:ext uri="{FF2B5EF4-FFF2-40B4-BE49-F238E27FC236}">
                <a16:creationId xmlns:a16="http://schemas.microsoft.com/office/drawing/2014/main" id="{FD046994-BF14-3C4A-9448-7B61913E86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051" y="1844676"/>
            <a:ext cx="6851681" cy="4464644"/>
          </a:xfrm>
          <a:prstGeom prst="rect">
            <a:avLst/>
          </a:prstGeom>
        </p:spPr>
      </p:pic>
      <p:sp>
        <p:nvSpPr>
          <p:cNvPr id="6" name="TextBox 5">
            <a:extLst>
              <a:ext uri="{FF2B5EF4-FFF2-40B4-BE49-F238E27FC236}">
                <a16:creationId xmlns:a16="http://schemas.microsoft.com/office/drawing/2014/main" id="{123921CD-8303-35A0-3AF6-4EA6184FD39A}"/>
              </a:ext>
            </a:extLst>
          </p:cNvPr>
          <p:cNvSpPr txBox="1"/>
          <p:nvPr/>
        </p:nvSpPr>
        <p:spPr>
          <a:xfrm>
            <a:off x="0" y="6519587"/>
            <a:ext cx="4906343" cy="369332"/>
          </a:xfrm>
          <a:prstGeom prst="rect">
            <a:avLst/>
          </a:prstGeom>
          <a:noFill/>
        </p:spPr>
        <p:txBody>
          <a:bodyPr wrap="none" rtlCol="0">
            <a:spAutoFit/>
          </a:bodyPr>
          <a:lstStyle/>
          <a:p>
            <a:r>
              <a:rPr lang="en-GB" dirty="0"/>
              <a:t>https://</a:t>
            </a:r>
            <a:r>
              <a:rPr lang="en-GB" dirty="0" err="1"/>
              <a:t>www.tylervigen.com</a:t>
            </a:r>
            <a:r>
              <a:rPr lang="en-GB" dirty="0"/>
              <a:t>/spurious-correlations</a:t>
            </a:r>
          </a:p>
        </p:txBody>
      </p:sp>
    </p:spTree>
    <p:extLst>
      <p:ext uri="{BB962C8B-B14F-4D97-AF65-F5344CB8AC3E}">
        <p14:creationId xmlns:p14="http://schemas.microsoft.com/office/powerpoint/2010/main" val="3691839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EFCB54-A837-0C68-26A1-7B53619183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DE515F-092A-33C3-91F6-2DBAEEAE958E}"/>
              </a:ext>
            </a:extLst>
          </p:cNvPr>
          <p:cNvSpPr>
            <a:spLocks noGrp="1"/>
          </p:cNvSpPr>
          <p:nvPr>
            <p:ph type="ctrTitle"/>
          </p:nvPr>
        </p:nvSpPr>
        <p:spPr/>
        <p:txBody>
          <a:bodyPr/>
          <a:lstStyle/>
          <a:p>
            <a:r>
              <a:rPr lang="en-GB" dirty="0"/>
              <a:t>Bad Correlation Examples</a:t>
            </a:r>
          </a:p>
        </p:txBody>
      </p:sp>
      <p:sp>
        <p:nvSpPr>
          <p:cNvPr id="3" name="Text Placeholder 2">
            <a:extLst>
              <a:ext uri="{FF2B5EF4-FFF2-40B4-BE49-F238E27FC236}">
                <a16:creationId xmlns:a16="http://schemas.microsoft.com/office/drawing/2014/main" id="{2079D457-3409-F0E6-DE8A-17B5D09561AD}"/>
              </a:ext>
            </a:extLst>
          </p:cNvPr>
          <p:cNvSpPr>
            <a:spLocks noGrp="1"/>
          </p:cNvSpPr>
          <p:nvPr>
            <p:ph type="body" sz="quarter" idx="14"/>
          </p:nvPr>
        </p:nvSpPr>
        <p:spPr/>
        <p:txBody>
          <a:bodyPr/>
          <a:lstStyle/>
          <a:p>
            <a:endParaRPr lang="en-GB"/>
          </a:p>
        </p:txBody>
      </p:sp>
      <p:pic>
        <p:nvPicPr>
          <p:cNvPr id="5" name="Picture 4" descr="A graph with red lines and black text&#10;&#10;Description automatically generated">
            <a:extLst>
              <a:ext uri="{FF2B5EF4-FFF2-40B4-BE49-F238E27FC236}">
                <a16:creationId xmlns:a16="http://schemas.microsoft.com/office/drawing/2014/main" id="{C7557DD2-7099-673F-B057-C717F537BE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051" y="1844676"/>
            <a:ext cx="6851681" cy="4464644"/>
          </a:xfrm>
          <a:prstGeom prst="rect">
            <a:avLst/>
          </a:prstGeom>
        </p:spPr>
      </p:pic>
      <p:sp>
        <p:nvSpPr>
          <p:cNvPr id="6" name="TextBox 5">
            <a:extLst>
              <a:ext uri="{FF2B5EF4-FFF2-40B4-BE49-F238E27FC236}">
                <a16:creationId xmlns:a16="http://schemas.microsoft.com/office/drawing/2014/main" id="{19194827-9605-E40D-F8BB-8F8A5937FD2C}"/>
              </a:ext>
            </a:extLst>
          </p:cNvPr>
          <p:cNvSpPr txBox="1"/>
          <p:nvPr/>
        </p:nvSpPr>
        <p:spPr>
          <a:xfrm>
            <a:off x="0" y="6519587"/>
            <a:ext cx="4906343" cy="369332"/>
          </a:xfrm>
          <a:prstGeom prst="rect">
            <a:avLst/>
          </a:prstGeom>
          <a:noFill/>
        </p:spPr>
        <p:txBody>
          <a:bodyPr wrap="none" rtlCol="0">
            <a:spAutoFit/>
          </a:bodyPr>
          <a:lstStyle/>
          <a:p>
            <a:r>
              <a:rPr lang="en-GB" dirty="0"/>
              <a:t>https://</a:t>
            </a:r>
            <a:r>
              <a:rPr lang="en-GB" dirty="0" err="1"/>
              <a:t>www.tylervigen.com</a:t>
            </a:r>
            <a:r>
              <a:rPr lang="en-GB" dirty="0"/>
              <a:t>/spurious-correlations</a:t>
            </a:r>
          </a:p>
        </p:txBody>
      </p:sp>
      <p:pic>
        <p:nvPicPr>
          <p:cNvPr id="7" name="Picture 6" descr="A graph showing divorce rate in maine&#10;&#10;Description automatically generated">
            <a:extLst>
              <a:ext uri="{FF2B5EF4-FFF2-40B4-BE49-F238E27FC236}">
                <a16:creationId xmlns:a16="http://schemas.microsoft.com/office/drawing/2014/main" id="{B1AF8CB3-0D49-5127-31BF-64332E2F04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051" y="1844675"/>
            <a:ext cx="7121652" cy="4464644"/>
          </a:xfrm>
          <a:prstGeom prst="rect">
            <a:avLst/>
          </a:prstGeom>
        </p:spPr>
      </p:pic>
    </p:spTree>
    <p:extLst>
      <p:ext uri="{BB962C8B-B14F-4D97-AF65-F5344CB8AC3E}">
        <p14:creationId xmlns:p14="http://schemas.microsoft.com/office/powerpoint/2010/main" val="4265746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763EA-795C-CE8E-3AC7-E3F741C53936}"/>
              </a:ext>
            </a:extLst>
          </p:cNvPr>
          <p:cNvSpPr>
            <a:spLocks noGrp="1"/>
          </p:cNvSpPr>
          <p:nvPr>
            <p:ph type="ctrTitle"/>
          </p:nvPr>
        </p:nvSpPr>
        <p:spPr/>
        <p:txBody>
          <a:bodyPr/>
          <a:lstStyle/>
          <a:p>
            <a:r>
              <a:rPr lang="en-GB" dirty="0"/>
              <a:t>Bad Correlation Examples</a:t>
            </a:r>
          </a:p>
        </p:txBody>
      </p:sp>
      <p:sp>
        <p:nvSpPr>
          <p:cNvPr id="3" name="Text Placeholder 2">
            <a:extLst>
              <a:ext uri="{FF2B5EF4-FFF2-40B4-BE49-F238E27FC236}">
                <a16:creationId xmlns:a16="http://schemas.microsoft.com/office/drawing/2014/main" id="{A742891A-A0C7-1120-EBEC-8A1E679FB6C6}"/>
              </a:ext>
            </a:extLst>
          </p:cNvPr>
          <p:cNvSpPr>
            <a:spLocks noGrp="1"/>
          </p:cNvSpPr>
          <p:nvPr>
            <p:ph type="body" sz="quarter" idx="14"/>
          </p:nvPr>
        </p:nvSpPr>
        <p:spPr/>
        <p:txBody>
          <a:bodyPr/>
          <a:lstStyle/>
          <a:p>
            <a:r>
              <a:rPr lang="en-GB" dirty="0"/>
              <a:t>Why do these correlations exist?</a:t>
            </a:r>
          </a:p>
          <a:p>
            <a:r>
              <a:rPr lang="en-GB" dirty="0"/>
              <a:t>In the two examples above: a combination of scientific dishonesty, ‘creative’ data wrangling, and </a:t>
            </a:r>
            <a:r>
              <a:rPr lang="en-GB" b="1" dirty="0"/>
              <a:t>confounds</a:t>
            </a:r>
          </a:p>
          <a:p>
            <a:r>
              <a:rPr lang="en-GB" dirty="0"/>
              <a:t>A</a:t>
            </a:r>
            <a:r>
              <a:rPr lang="en-GB" i="1" dirty="0"/>
              <a:t> confounding variable</a:t>
            </a:r>
            <a:r>
              <a:rPr lang="en-GB" dirty="0"/>
              <a:t> is an unmeasured variable that influences both the dependent variable and the independent variable</a:t>
            </a:r>
          </a:p>
          <a:p>
            <a:endParaRPr lang="en-GB" dirty="0"/>
          </a:p>
          <a:p>
            <a:r>
              <a:rPr lang="en-GB" dirty="0"/>
              <a:t>Independent Variables (IV) – is independent to other variables in the study</a:t>
            </a:r>
          </a:p>
          <a:p>
            <a:r>
              <a:rPr lang="en-GB" dirty="0"/>
              <a:t>Dependent Variables (DV) – is dependent on changes in independent variables</a:t>
            </a:r>
          </a:p>
          <a:p>
            <a:pPr lvl="1"/>
            <a:r>
              <a:rPr lang="en-GB" dirty="0">
                <a:solidFill>
                  <a:schemeClr val="tx1"/>
                </a:solidFill>
              </a:rPr>
              <a:t>The DV is what we are interested in explaining</a:t>
            </a:r>
          </a:p>
        </p:txBody>
      </p:sp>
    </p:spTree>
    <p:extLst>
      <p:ext uri="{BB962C8B-B14F-4D97-AF65-F5344CB8AC3E}">
        <p14:creationId xmlns:p14="http://schemas.microsoft.com/office/powerpoint/2010/main" val="394776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F9807-62C2-E735-2452-6AB935204B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A1D3C3-0AE8-8139-0FCB-BAE1077CE7DD}"/>
              </a:ext>
            </a:extLst>
          </p:cNvPr>
          <p:cNvSpPr>
            <a:spLocks noGrp="1"/>
          </p:cNvSpPr>
          <p:nvPr>
            <p:ph type="ctrTitle"/>
          </p:nvPr>
        </p:nvSpPr>
        <p:spPr/>
        <p:txBody>
          <a:bodyPr/>
          <a:lstStyle/>
          <a:p>
            <a:r>
              <a:rPr lang="en-GB" dirty="0"/>
              <a:t>Correlation</a:t>
            </a:r>
          </a:p>
        </p:txBody>
      </p:sp>
      <p:sp>
        <p:nvSpPr>
          <p:cNvPr id="3" name="Text Placeholder 2">
            <a:extLst>
              <a:ext uri="{FF2B5EF4-FFF2-40B4-BE49-F238E27FC236}">
                <a16:creationId xmlns:a16="http://schemas.microsoft.com/office/drawing/2014/main" id="{A70B376F-609D-A614-D680-F14B75E0651E}"/>
              </a:ext>
            </a:extLst>
          </p:cNvPr>
          <p:cNvSpPr>
            <a:spLocks noGrp="1"/>
          </p:cNvSpPr>
          <p:nvPr>
            <p:ph type="body" sz="quarter" idx="14"/>
          </p:nvPr>
        </p:nvSpPr>
        <p:spPr/>
        <p:txBody>
          <a:bodyPr/>
          <a:lstStyle/>
          <a:p>
            <a:r>
              <a:rPr lang="en-GB" dirty="0"/>
              <a:t>So we must be careful about what claims or inferences that we make, and to consider possible confounds</a:t>
            </a:r>
          </a:p>
          <a:p>
            <a:r>
              <a:rPr lang="en-GB" dirty="0"/>
              <a:t>Now, let’s look at some better and more accessible examples of correlations…</a:t>
            </a:r>
          </a:p>
          <a:p>
            <a:endParaRPr lang="en-GB" dirty="0">
              <a:solidFill>
                <a:schemeClr val="tx1"/>
              </a:solidFill>
            </a:endParaRPr>
          </a:p>
        </p:txBody>
      </p:sp>
    </p:spTree>
    <p:extLst>
      <p:ext uri="{BB962C8B-B14F-4D97-AF65-F5344CB8AC3E}">
        <p14:creationId xmlns:p14="http://schemas.microsoft.com/office/powerpoint/2010/main" val="1883790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C4A32-6973-82DD-A3E3-87280FFC246F}"/>
              </a:ext>
            </a:extLst>
          </p:cNvPr>
          <p:cNvSpPr>
            <a:spLocks noGrp="1"/>
          </p:cNvSpPr>
          <p:nvPr>
            <p:ph type="ctrTitle"/>
          </p:nvPr>
        </p:nvSpPr>
        <p:spPr/>
        <p:txBody>
          <a:bodyPr/>
          <a:lstStyle/>
          <a:p>
            <a:r>
              <a:rPr lang="en-GB" dirty="0"/>
              <a:t>Types of Correlation</a:t>
            </a:r>
          </a:p>
        </p:txBody>
      </p:sp>
      <p:sp>
        <p:nvSpPr>
          <p:cNvPr id="3" name="Text Placeholder 2">
            <a:extLst>
              <a:ext uri="{FF2B5EF4-FFF2-40B4-BE49-F238E27FC236}">
                <a16:creationId xmlns:a16="http://schemas.microsoft.com/office/drawing/2014/main" id="{2209B734-9BEF-49B5-B0BB-F8562985C8DF}"/>
              </a:ext>
            </a:extLst>
          </p:cNvPr>
          <p:cNvSpPr>
            <a:spLocks noGrp="1"/>
          </p:cNvSpPr>
          <p:nvPr>
            <p:ph type="body" sz="quarter" idx="14"/>
          </p:nvPr>
        </p:nvSpPr>
        <p:spPr>
          <a:xfrm>
            <a:off x="527051" y="1844676"/>
            <a:ext cx="4668949" cy="4752975"/>
          </a:xfrm>
        </p:spPr>
        <p:txBody>
          <a:bodyPr/>
          <a:lstStyle/>
          <a:p>
            <a:r>
              <a:rPr lang="en-GB" dirty="0"/>
              <a:t>As X increases, Y increases</a:t>
            </a:r>
          </a:p>
        </p:txBody>
      </p:sp>
      <p:pic>
        <p:nvPicPr>
          <p:cNvPr id="5" name="Picture 4" descr="A graph with a line and dots&#10;&#10;Description automatically generated">
            <a:extLst>
              <a:ext uri="{FF2B5EF4-FFF2-40B4-BE49-F238E27FC236}">
                <a16:creationId xmlns:a16="http://schemas.microsoft.com/office/drawing/2014/main" id="{9E204742-DB1D-3177-988C-FCFFCCB8A8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6000" y="1124744"/>
            <a:ext cx="6564630" cy="5061649"/>
          </a:xfrm>
          <a:prstGeom prst="rect">
            <a:avLst/>
          </a:prstGeom>
        </p:spPr>
      </p:pic>
    </p:spTree>
    <p:extLst>
      <p:ext uri="{BB962C8B-B14F-4D97-AF65-F5344CB8AC3E}">
        <p14:creationId xmlns:p14="http://schemas.microsoft.com/office/powerpoint/2010/main" val="634186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E93F1-213D-D1EE-1FD5-D1E6B5162A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A66329-E4DA-65B8-A414-71D5CCF54F1D}"/>
              </a:ext>
            </a:extLst>
          </p:cNvPr>
          <p:cNvSpPr>
            <a:spLocks noGrp="1"/>
          </p:cNvSpPr>
          <p:nvPr>
            <p:ph type="ctrTitle"/>
          </p:nvPr>
        </p:nvSpPr>
        <p:spPr/>
        <p:txBody>
          <a:bodyPr/>
          <a:lstStyle/>
          <a:p>
            <a:r>
              <a:rPr lang="en-GB" dirty="0"/>
              <a:t>Types of Correlation</a:t>
            </a:r>
          </a:p>
        </p:txBody>
      </p:sp>
      <p:sp>
        <p:nvSpPr>
          <p:cNvPr id="3" name="Text Placeholder 2">
            <a:extLst>
              <a:ext uri="{FF2B5EF4-FFF2-40B4-BE49-F238E27FC236}">
                <a16:creationId xmlns:a16="http://schemas.microsoft.com/office/drawing/2014/main" id="{29694832-03AE-CC98-01C4-B460CDF29A0E}"/>
              </a:ext>
            </a:extLst>
          </p:cNvPr>
          <p:cNvSpPr>
            <a:spLocks noGrp="1"/>
          </p:cNvSpPr>
          <p:nvPr>
            <p:ph type="body" sz="quarter" idx="14"/>
          </p:nvPr>
        </p:nvSpPr>
        <p:spPr>
          <a:xfrm>
            <a:off x="527052" y="1844676"/>
            <a:ext cx="4582240" cy="4752975"/>
          </a:xfrm>
        </p:spPr>
        <p:txBody>
          <a:bodyPr/>
          <a:lstStyle/>
          <a:p>
            <a:r>
              <a:rPr lang="en-GB" dirty="0"/>
              <a:t>As X increases, Y shows no pattern or correlation</a:t>
            </a:r>
          </a:p>
        </p:txBody>
      </p:sp>
      <p:pic>
        <p:nvPicPr>
          <p:cNvPr id="10" name="Picture 9" descr="A graph with black dots&#10;&#10;Description automatically generated">
            <a:extLst>
              <a:ext uri="{FF2B5EF4-FFF2-40B4-BE49-F238E27FC236}">
                <a16:creationId xmlns:a16="http://schemas.microsoft.com/office/drawing/2014/main" id="{4EA0A0D1-D506-B65F-FDFE-ABADC8A35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9292" y="1124744"/>
            <a:ext cx="6603416" cy="5061649"/>
          </a:xfrm>
          <a:prstGeom prst="rect">
            <a:avLst/>
          </a:prstGeom>
        </p:spPr>
      </p:pic>
    </p:spTree>
    <p:extLst>
      <p:ext uri="{BB962C8B-B14F-4D97-AF65-F5344CB8AC3E}">
        <p14:creationId xmlns:p14="http://schemas.microsoft.com/office/powerpoint/2010/main" val="1726319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66BF58-21EB-E1FF-25ED-59C6E58C21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5C71CA-2C0A-0759-0A33-39D3352867C9}"/>
              </a:ext>
            </a:extLst>
          </p:cNvPr>
          <p:cNvSpPr>
            <a:spLocks noGrp="1"/>
          </p:cNvSpPr>
          <p:nvPr>
            <p:ph type="ctrTitle"/>
          </p:nvPr>
        </p:nvSpPr>
        <p:spPr/>
        <p:txBody>
          <a:bodyPr/>
          <a:lstStyle/>
          <a:p>
            <a:r>
              <a:rPr lang="en-GB" dirty="0"/>
              <a:t>Types of Correlation</a:t>
            </a:r>
          </a:p>
        </p:txBody>
      </p:sp>
      <p:sp>
        <p:nvSpPr>
          <p:cNvPr id="3" name="Text Placeholder 2">
            <a:extLst>
              <a:ext uri="{FF2B5EF4-FFF2-40B4-BE49-F238E27FC236}">
                <a16:creationId xmlns:a16="http://schemas.microsoft.com/office/drawing/2014/main" id="{A92F4378-2A14-B52E-18BE-CE6A32B0C8EA}"/>
              </a:ext>
            </a:extLst>
          </p:cNvPr>
          <p:cNvSpPr>
            <a:spLocks noGrp="1"/>
          </p:cNvSpPr>
          <p:nvPr>
            <p:ph type="body" sz="quarter" idx="14"/>
          </p:nvPr>
        </p:nvSpPr>
        <p:spPr>
          <a:xfrm>
            <a:off x="527052" y="1844676"/>
            <a:ext cx="4911964" cy="4752975"/>
          </a:xfrm>
        </p:spPr>
        <p:txBody>
          <a:bodyPr/>
          <a:lstStyle/>
          <a:p>
            <a:r>
              <a:rPr lang="en-GB" dirty="0"/>
              <a:t>As X increases, Y decreases</a:t>
            </a:r>
          </a:p>
          <a:p>
            <a:endParaRPr lang="en-GB" dirty="0"/>
          </a:p>
        </p:txBody>
      </p:sp>
      <p:pic>
        <p:nvPicPr>
          <p:cNvPr id="5" name="Picture 4" descr="A graph with a line and dots&#10;&#10;Description automatically generated">
            <a:extLst>
              <a:ext uri="{FF2B5EF4-FFF2-40B4-BE49-F238E27FC236}">
                <a16:creationId xmlns:a16="http://schemas.microsoft.com/office/drawing/2014/main" id="{3D2A9767-DAF7-2AB0-A017-4A66F3F715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9015" y="1124744"/>
            <a:ext cx="6321615" cy="4810730"/>
          </a:xfrm>
          <a:prstGeom prst="rect">
            <a:avLst/>
          </a:prstGeom>
        </p:spPr>
      </p:pic>
    </p:spTree>
    <p:extLst>
      <p:ext uri="{BB962C8B-B14F-4D97-AF65-F5344CB8AC3E}">
        <p14:creationId xmlns:p14="http://schemas.microsoft.com/office/powerpoint/2010/main" val="1277015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5AF32-8E0F-AE3F-5099-263A35551CAA}"/>
              </a:ext>
            </a:extLst>
          </p:cNvPr>
          <p:cNvSpPr>
            <a:spLocks noGrp="1"/>
          </p:cNvSpPr>
          <p:nvPr>
            <p:ph type="ctrTitle"/>
          </p:nvPr>
        </p:nvSpPr>
        <p:spPr/>
        <p:txBody>
          <a:bodyPr/>
          <a:lstStyle/>
          <a:p>
            <a:r>
              <a:rPr lang="en-GB" dirty="0"/>
              <a:t>Assumptions of the test</a:t>
            </a:r>
          </a:p>
        </p:txBody>
      </p:sp>
      <p:sp>
        <p:nvSpPr>
          <p:cNvPr id="3" name="Text Placeholder 2">
            <a:extLst>
              <a:ext uri="{FF2B5EF4-FFF2-40B4-BE49-F238E27FC236}">
                <a16:creationId xmlns:a16="http://schemas.microsoft.com/office/drawing/2014/main" id="{2A840A16-E9B3-5497-22CA-E25B044CAAC8}"/>
              </a:ext>
            </a:extLst>
          </p:cNvPr>
          <p:cNvSpPr>
            <a:spLocks noGrp="1"/>
          </p:cNvSpPr>
          <p:nvPr>
            <p:ph type="body" sz="quarter" idx="14"/>
          </p:nvPr>
        </p:nvSpPr>
        <p:spPr/>
        <p:txBody>
          <a:bodyPr/>
          <a:lstStyle/>
          <a:p>
            <a:r>
              <a:rPr lang="en-GB" b="0" i="0" dirty="0">
                <a:solidFill>
                  <a:srgbClr val="212529"/>
                </a:solidFill>
                <a:effectLst/>
                <a:latin typeface="-apple-system"/>
              </a:rPr>
              <a:t>before running an analysis, we should check the </a:t>
            </a:r>
            <a:r>
              <a:rPr lang="en-GB" b="0" i="0" u="none" strike="noStrike" dirty="0">
                <a:effectLst/>
                <a:latin typeface="-apple-system"/>
              </a:rPr>
              <a:t>assumptions</a:t>
            </a:r>
            <a:r>
              <a:rPr lang="en-GB" b="0" i="0" dirty="0">
                <a:solidFill>
                  <a:srgbClr val="212529"/>
                </a:solidFill>
                <a:effectLst/>
                <a:latin typeface="-apple-system"/>
              </a:rPr>
              <a:t> of the test</a:t>
            </a:r>
          </a:p>
          <a:p>
            <a:r>
              <a:rPr lang="en-GB" dirty="0">
                <a:solidFill>
                  <a:srgbClr val="212529"/>
                </a:solidFill>
                <a:latin typeface="-apple-system"/>
              </a:rPr>
              <a:t>A</a:t>
            </a:r>
            <a:r>
              <a:rPr lang="en-GB" b="0" i="0" dirty="0">
                <a:solidFill>
                  <a:srgbClr val="212529"/>
                </a:solidFill>
                <a:effectLst/>
                <a:latin typeface="-apple-system"/>
              </a:rPr>
              <a:t>ssumptions are the checks that the data must pass before we can use</a:t>
            </a:r>
            <a:r>
              <a:rPr lang="en-GB" dirty="0">
                <a:solidFill>
                  <a:srgbClr val="212529"/>
                </a:solidFill>
                <a:latin typeface="-apple-system"/>
              </a:rPr>
              <a:t> it</a:t>
            </a:r>
          </a:p>
          <a:p>
            <a:r>
              <a:rPr lang="en-GB" b="0" i="0" dirty="0">
                <a:solidFill>
                  <a:srgbClr val="212529"/>
                </a:solidFill>
                <a:effectLst/>
                <a:latin typeface="-apple-system"/>
              </a:rPr>
              <a:t>The assumptions change depending on the test</a:t>
            </a:r>
          </a:p>
          <a:p>
            <a:r>
              <a:rPr lang="en-GB" dirty="0">
                <a:solidFill>
                  <a:srgbClr val="212529"/>
                </a:solidFill>
                <a:latin typeface="-apple-system"/>
              </a:rPr>
              <a:t>Y</a:t>
            </a:r>
            <a:r>
              <a:rPr lang="en-GB" b="0" i="0" dirty="0">
                <a:solidFill>
                  <a:srgbClr val="212529"/>
                </a:solidFill>
                <a:effectLst/>
                <a:latin typeface="-apple-system"/>
              </a:rPr>
              <a:t>ou should only use a given test based on how well the data meets the assumptions</a:t>
            </a:r>
          </a:p>
          <a:p>
            <a:r>
              <a:rPr lang="en-GB" dirty="0">
                <a:solidFill>
                  <a:srgbClr val="212529"/>
                </a:solidFill>
                <a:latin typeface="-apple-system"/>
              </a:rPr>
              <a:t>Every statistical test relies upon assumptions regarding the data</a:t>
            </a:r>
          </a:p>
          <a:p>
            <a:pPr lvl="1"/>
            <a:r>
              <a:rPr lang="en-GB" dirty="0">
                <a:solidFill>
                  <a:srgbClr val="212529"/>
                </a:solidFill>
                <a:latin typeface="-apple-system"/>
              </a:rPr>
              <a:t>Some are more lenient than others</a:t>
            </a:r>
          </a:p>
          <a:p>
            <a:pPr lvl="1"/>
            <a:r>
              <a:rPr lang="en-GB" dirty="0">
                <a:solidFill>
                  <a:srgbClr val="212529"/>
                </a:solidFill>
                <a:latin typeface="-apple-system"/>
              </a:rPr>
              <a:t>Others are very strict</a:t>
            </a:r>
            <a:endParaRPr lang="en-GB" dirty="0"/>
          </a:p>
        </p:txBody>
      </p:sp>
    </p:spTree>
    <p:extLst>
      <p:ext uri="{BB962C8B-B14F-4D97-AF65-F5344CB8AC3E}">
        <p14:creationId xmlns:p14="http://schemas.microsoft.com/office/powerpoint/2010/main" val="3683384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B70D0-7AFF-5887-9730-B7F7DA5D8CE3}"/>
              </a:ext>
            </a:extLst>
          </p:cNvPr>
          <p:cNvSpPr>
            <a:spLocks noGrp="1"/>
          </p:cNvSpPr>
          <p:nvPr>
            <p:ph type="ctrTitle"/>
          </p:nvPr>
        </p:nvSpPr>
        <p:spPr/>
        <p:txBody>
          <a:bodyPr/>
          <a:lstStyle/>
          <a:p>
            <a:r>
              <a:rPr lang="en-GB" dirty="0"/>
              <a:t>Assumptions of the test</a:t>
            </a:r>
          </a:p>
        </p:txBody>
      </p:sp>
      <p:sp>
        <p:nvSpPr>
          <p:cNvPr id="3" name="Text Placeholder 2">
            <a:extLst>
              <a:ext uri="{FF2B5EF4-FFF2-40B4-BE49-F238E27FC236}">
                <a16:creationId xmlns:a16="http://schemas.microsoft.com/office/drawing/2014/main" id="{02A63241-861A-0E3F-1097-7ADC5687AD0A}"/>
              </a:ext>
            </a:extLst>
          </p:cNvPr>
          <p:cNvSpPr>
            <a:spLocks noGrp="1"/>
          </p:cNvSpPr>
          <p:nvPr>
            <p:ph type="body" sz="quarter" idx="14"/>
          </p:nvPr>
        </p:nvSpPr>
        <p:spPr/>
        <p:txBody>
          <a:bodyPr/>
          <a:lstStyle/>
          <a:p>
            <a:pPr marL="0" indent="0" algn="l">
              <a:buNone/>
            </a:pPr>
            <a:r>
              <a:rPr lang="en-GB" b="0" i="0" dirty="0">
                <a:solidFill>
                  <a:srgbClr val="212529"/>
                </a:solidFill>
                <a:effectLst/>
                <a:latin typeface="-apple-system"/>
              </a:rPr>
              <a:t>For correlations, the main assumptions we need to check are:</a:t>
            </a:r>
          </a:p>
          <a:p>
            <a:pPr algn="l">
              <a:buFont typeface="+mj-lt"/>
              <a:buAutoNum type="arabicPeriod"/>
            </a:pPr>
            <a:r>
              <a:rPr lang="en-GB" b="0" i="0" dirty="0">
                <a:solidFill>
                  <a:srgbClr val="212529"/>
                </a:solidFill>
                <a:effectLst/>
                <a:latin typeface="-apple-system"/>
              </a:rPr>
              <a:t>Is the data interval, ratio, or ordinal?</a:t>
            </a:r>
          </a:p>
          <a:p>
            <a:pPr algn="l">
              <a:buFont typeface="+mj-lt"/>
              <a:buAutoNum type="arabicPeriod"/>
            </a:pPr>
            <a:r>
              <a:rPr lang="en-GB" b="0" i="0" dirty="0">
                <a:solidFill>
                  <a:srgbClr val="212529"/>
                </a:solidFill>
                <a:effectLst/>
                <a:latin typeface="-apple-system"/>
              </a:rPr>
              <a:t>Is there a data point for each participant on both variables?</a:t>
            </a:r>
          </a:p>
          <a:p>
            <a:pPr algn="l">
              <a:buFont typeface="+mj-lt"/>
              <a:buAutoNum type="arabicPeriod"/>
            </a:pPr>
            <a:r>
              <a:rPr lang="en-GB" b="0" i="0" dirty="0">
                <a:solidFill>
                  <a:srgbClr val="212529"/>
                </a:solidFill>
                <a:effectLst/>
                <a:latin typeface="-apple-system"/>
              </a:rPr>
              <a:t>Is the data normally distributed in both variables?</a:t>
            </a:r>
          </a:p>
          <a:p>
            <a:pPr algn="l">
              <a:buFont typeface="+mj-lt"/>
              <a:buAutoNum type="arabicPeriod"/>
            </a:pPr>
            <a:r>
              <a:rPr lang="en-GB" b="0" i="0" dirty="0">
                <a:solidFill>
                  <a:srgbClr val="212529"/>
                </a:solidFill>
                <a:effectLst/>
                <a:latin typeface="-apple-system"/>
              </a:rPr>
              <a:t>Does the relationship between variables appear linear?</a:t>
            </a:r>
          </a:p>
          <a:p>
            <a:pPr algn="l">
              <a:buFont typeface="+mj-lt"/>
              <a:buAutoNum type="arabicPeriod"/>
            </a:pPr>
            <a:r>
              <a:rPr lang="en-GB" b="0" i="0" dirty="0">
                <a:solidFill>
                  <a:srgbClr val="212529"/>
                </a:solidFill>
                <a:effectLst/>
                <a:latin typeface="-apple-system"/>
              </a:rPr>
              <a:t>Does the spread have </a:t>
            </a:r>
            <a:r>
              <a:rPr lang="en-GB" b="0" i="0" u="none" strike="noStrike" dirty="0">
                <a:solidFill>
                  <a:srgbClr val="212529"/>
                </a:solidFill>
                <a:effectLst/>
                <a:latin typeface="-apple-system"/>
              </a:rPr>
              <a:t>homoscedasticity</a:t>
            </a:r>
            <a:r>
              <a:rPr lang="en-GB" b="0" i="0" dirty="0">
                <a:solidFill>
                  <a:srgbClr val="212529"/>
                </a:solidFill>
                <a:effectLst/>
                <a:latin typeface="-apple-system"/>
              </a:rPr>
              <a:t>?</a:t>
            </a:r>
          </a:p>
          <a:p>
            <a:endParaRPr lang="en-GB" dirty="0"/>
          </a:p>
        </p:txBody>
      </p:sp>
    </p:spTree>
    <p:extLst>
      <p:ext uri="{BB962C8B-B14F-4D97-AF65-F5344CB8AC3E}">
        <p14:creationId xmlns:p14="http://schemas.microsoft.com/office/powerpoint/2010/main" val="644828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DAF97D-0E38-6C40-6ADA-FD21B36FF4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AFD593-19E8-A926-831B-ED9D768E2FEA}"/>
              </a:ext>
            </a:extLst>
          </p:cNvPr>
          <p:cNvSpPr>
            <a:spLocks noGrp="1"/>
          </p:cNvSpPr>
          <p:nvPr>
            <p:ph type="ctrTitle"/>
          </p:nvPr>
        </p:nvSpPr>
        <p:spPr/>
        <p:txBody>
          <a:bodyPr/>
          <a:lstStyle/>
          <a:p>
            <a:r>
              <a:rPr lang="en-GB" dirty="0"/>
              <a:t>Assumptions of the test</a:t>
            </a:r>
          </a:p>
        </p:txBody>
      </p:sp>
      <p:sp>
        <p:nvSpPr>
          <p:cNvPr id="3" name="Text Placeholder 2">
            <a:extLst>
              <a:ext uri="{FF2B5EF4-FFF2-40B4-BE49-F238E27FC236}">
                <a16:creationId xmlns:a16="http://schemas.microsoft.com/office/drawing/2014/main" id="{977B9D21-4001-8314-8231-1FC39D8C6C43}"/>
              </a:ext>
            </a:extLst>
          </p:cNvPr>
          <p:cNvSpPr>
            <a:spLocks noGrp="1"/>
          </p:cNvSpPr>
          <p:nvPr>
            <p:ph type="body" sz="quarter" idx="14"/>
          </p:nvPr>
        </p:nvSpPr>
        <p:spPr/>
        <p:txBody>
          <a:bodyPr/>
          <a:lstStyle/>
          <a:p>
            <a:pPr marL="0" indent="0" algn="l">
              <a:buNone/>
            </a:pPr>
            <a:r>
              <a:rPr lang="en-GB" b="0" i="0" dirty="0">
                <a:solidFill>
                  <a:srgbClr val="212529"/>
                </a:solidFill>
                <a:effectLst/>
                <a:latin typeface="-apple-system"/>
              </a:rPr>
              <a:t>For correlations, the main assumptions we need to check are:</a:t>
            </a:r>
          </a:p>
          <a:p>
            <a:pPr algn="l">
              <a:buFont typeface="+mj-lt"/>
              <a:buAutoNum type="arabicPeriod"/>
            </a:pPr>
            <a:r>
              <a:rPr lang="en-GB" b="1" i="0" dirty="0">
                <a:solidFill>
                  <a:srgbClr val="212529"/>
                </a:solidFill>
                <a:effectLst/>
                <a:latin typeface="-apple-system"/>
              </a:rPr>
              <a:t>Is the data interval, ratio, or ordinal?</a:t>
            </a:r>
          </a:p>
          <a:p>
            <a:r>
              <a:rPr lang="en-GB" b="0" i="0" dirty="0">
                <a:solidFill>
                  <a:srgbClr val="212529"/>
                </a:solidFill>
                <a:effectLst/>
                <a:latin typeface="-apple-system"/>
              </a:rPr>
              <a:t>If we want to run a Pearson correlation then we need interval or ratio data; Spearman correlations can run with ordinal, interval or ratio data.</a:t>
            </a:r>
            <a:endParaRPr lang="en-GB" dirty="0"/>
          </a:p>
        </p:txBody>
      </p:sp>
    </p:spTree>
    <p:extLst>
      <p:ext uri="{BB962C8B-B14F-4D97-AF65-F5344CB8AC3E}">
        <p14:creationId xmlns:p14="http://schemas.microsoft.com/office/powerpoint/2010/main" val="666332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B3DC6-8053-B3A2-F927-13A488DE7DED}"/>
              </a:ext>
            </a:extLst>
          </p:cNvPr>
          <p:cNvSpPr>
            <a:spLocks noGrp="1"/>
          </p:cNvSpPr>
          <p:nvPr>
            <p:ph type="ctrTitle"/>
          </p:nvPr>
        </p:nvSpPr>
        <p:spPr/>
        <p:txBody>
          <a:bodyPr/>
          <a:lstStyle/>
          <a:p>
            <a:r>
              <a:rPr lang="en-GB" dirty="0"/>
              <a:t>1. Introduction to the course</a:t>
            </a:r>
          </a:p>
        </p:txBody>
      </p:sp>
      <p:sp>
        <p:nvSpPr>
          <p:cNvPr id="3" name="Text Placeholder 2">
            <a:extLst>
              <a:ext uri="{FF2B5EF4-FFF2-40B4-BE49-F238E27FC236}">
                <a16:creationId xmlns:a16="http://schemas.microsoft.com/office/drawing/2014/main" id="{50CBCAFD-2CD5-9672-22F9-1DCCFCC6D547}"/>
              </a:ext>
            </a:extLst>
          </p:cNvPr>
          <p:cNvSpPr>
            <a:spLocks noGrp="1"/>
          </p:cNvSpPr>
          <p:nvPr>
            <p:ph type="body" sz="quarter" idx="14"/>
          </p:nvPr>
        </p:nvSpPr>
        <p:spPr/>
        <p:txBody>
          <a:bodyPr/>
          <a:lstStyle/>
          <a:p>
            <a:r>
              <a:rPr lang="en-GB"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Session 1: Introduction to quantitative research methods using R</a:t>
            </a:r>
          </a:p>
          <a:p>
            <a:r>
              <a:rPr lang="en-GB"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Session 2: Data management and data wrangling</a:t>
            </a:r>
          </a:p>
          <a:p>
            <a:r>
              <a:rPr lang="en-GB"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Session 3: Exploratory data analysis</a:t>
            </a:r>
          </a:p>
          <a:p>
            <a:r>
              <a:rPr lang="en-GB"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Session 4: Data visualization</a:t>
            </a:r>
          </a:p>
          <a:p>
            <a:r>
              <a:rPr lang="en-GB"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Session 5: Live Coding Walkthrough</a:t>
            </a:r>
          </a:p>
          <a:p>
            <a:r>
              <a:rPr lang="en-GB"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Session 6: Probability and distributions</a:t>
            </a:r>
          </a:p>
          <a:p>
            <a:r>
              <a:rPr lang="en-GB"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Session 7:</a:t>
            </a:r>
            <a:r>
              <a:rPr lang="en-GB"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Tests for discrete variables: Analysing contingency tables</a:t>
            </a:r>
            <a:endParaRPr lang="en-GB"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GB"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Session 8: Correlations and t-tests</a:t>
            </a:r>
          </a:p>
          <a:p>
            <a:r>
              <a:rPr lang="en-GB"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Session 9: </a:t>
            </a:r>
            <a:r>
              <a:rPr lang="en-GB"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ANOVA and linear regression</a:t>
            </a:r>
            <a:endParaRPr lang="en-GB"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GB"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Session 10: Multiple regression, introduction to generalised linear regression</a:t>
            </a:r>
          </a:p>
        </p:txBody>
      </p:sp>
    </p:spTree>
    <p:extLst>
      <p:ext uri="{BB962C8B-B14F-4D97-AF65-F5344CB8AC3E}">
        <p14:creationId xmlns:p14="http://schemas.microsoft.com/office/powerpoint/2010/main" val="1348141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FF67C-65C4-2B04-C8F7-53283BF952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7AAE8B-3AE0-2421-E62C-2CF4EEA82390}"/>
              </a:ext>
            </a:extLst>
          </p:cNvPr>
          <p:cNvSpPr>
            <a:spLocks noGrp="1"/>
          </p:cNvSpPr>
          <p:nvPr>
            <p:ph type="ctrTitle"/>
          </p:nvPr>
        </p:nvSpPr>
        <p:spPr/>
        <p:txBody>
          <a:bodyPr/>
          <a:lstStyle/>
          <a:p>
            <a:r>
              <a:rPr lang="en-GB" dirty="0"/>
              <a:t>Assumptions of the test</a:t>
            </a:r>
          </a:p>
        </p:txBody>
      </p:sp>
      <p:sp>
        <p:nvSpPr>
          <p:cNvPr id="3" name="Text Placeholder 2">
            <a:extLst>
              <a:ext uri="{FF2B5EF4-FFF2-40B4-BE49-F238E27FC236}">
                <a16:creationId xmlns:a16="http://schemas.microsoft.com/office/drawing/2014/main" id="{0E9EEE4A-ECF2-990C-38EF-ED32DE9847DC}"/>
              </a:ext>
            </a:extLst>
          </p:cNvPr>
          <p:cNvSpPr>
            <a:spLocks noGrp="1"/>
          </p:cNvSpPr>
          <p:nvPr>
            <p:ph type="body" sz="quarter" idx="14"/>
          </p:nvPr>
        </p:nvSpPr>
        <p:spPr/>
        <p:txBody>
          <a:bodyPr/>
          <a:lstStyle/>
          <a:p>
            <a:pPr marL="0" indent="0" algn="l">
              <a:buNone/>
            </a:pPr>
            <a:r>
              <a:rPr lang="en-GB" b="0" i="0" dirty="0">
                <a:solidFill>
                  <a:srgbClr val="212529"/>
                </a:solidFill>
                <a:effectLst/>
                <a:latin typeface="-apple-system"/>
              </a:rPr>
              <a:t>For correlations, the main assumptions we need to check are:</a:t>
            </a:r>
          </a:p>
          <a:p>
            <a:pPr algn="l">
              <a:buFont typeface="+mj-lt"/>
              <a:buAutoNum type="arabicPeriod"/>
            </a:pPr>
            <a:r>
              <a:rPr lang="en-GB" b="0" i="0" dirty="0">
                <a:solidFill>
                  <a:srgbClr val="212529"/>
                </a:solidFill>
                <a:effectLst/>
                <a:latin typeface="-apple-system"/>
              </a:rPr>
              <a:t>Is the data interval, ratio, or ordinal?</a:t>
            </a:r>
          </a:p>
          <a:p>
            <a:pPr algn="l">
              <a:buFont typeface="+mj-lt"/>
              <a:buAutoNum type="arabicPeriod"/>
            </a:pPr>
            <a:r>
              <a:rPr lang="en-GB" b="1" i="0" dirty="0">
                <a:solidFill>
                  <a:srgbClr val="212529"/>
                </a:solidFill>
                <a:effectLst/>
                <a:latin typeface="-apple-system"/>
              </a:rPr>
              <a:t>Is there a data point for each participant on both variables?</a:t>
            </a:r>
          </a:p>
          <a:p>
            <a:r>
              <a:rPr lang="en-GB" b="0" i="0" dirty="0">
                <a:solidFill>
                  <a:srgbClr val="212529"/>
                </a:solidFill>
                <a:effectLst/>
                <a:latin typeface="-apple-system"/>
              </a:rPr>
              <a:t>all correlations must have a data point for each participant in the two variables being correlated. This should make sense as to why - you can't correlate against nothing</a:t>
            </a:r>
            <a:endParaRPr lang="en-GB" dirty="0"/>
          </a:p>
        </p:txBody>
      </p:sp>
    </p:spTree>
    <p:extLst>
      <p:ext uri="{BB962C8B-B14F-4D97-AF65-F5344CB8AC3E}">
        <p14:creationId xmlns:p14="http://schemas.microsoft.com/office/powerpoint/2010/main" val="4292148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C1B5EA-A598-77B4-B4AA-5C49B97274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7F7D93-284F-8B39-C7A1-844DCA28C884}"/>
              </a:ext>
            </a:extLst>
          </p:cNvPr>
          <p:cNvSpPr>
            <a:spLocks noGrp="1"/>
          </p:cNvSpPr>
          <p:nvPr>
            <p:ph type="ctrTitle"/>
          </p:nvPr>
        </p:nvSpPr>
        <p:spPr/>
        <p:txBody>
          <a:bodyPr/>
          <a:lstStyle/>
          <a:p>
            <a:r>
              <a:rPr lang="en-GB" dirty="0"/>
              <a:t>Assumptions of the test</a:t>
            </a:r>
          </a:p>
        </p:txBody>
      </p:sp>
      <p:sp>
        <p:nvSpPr>
          <p:cNvPr id="3" name="Text Placeholder 2">
            <a:extLst>
              <a:ext uri="{FF2B5EF4-FFF2-40B4-BE49-F238E27FC236}">
                <a16:creationId xmlns:a16="http://schemas.microsoft.com/office/drawing/2014/main" id="{C52BE8AB-B748-F699-1FD0-D7E805980CFA}"/>
              </a:ext>
            </a:extLst>
          </p:cNvPr>
          <p:cNvSpPr>
            <a:spLocks noGrp="1"/>
          </p:cNvSpPr>
          <p:nvPr>
            <p:ph type="body" sz="quarter" idx="14"/>
          </p:nvPr>
        </p:nvSpPr>
        <p:spPr/>
        <p:txBody>
          <a:bodyPr/>
          <a:lstStyle/>
          <a:p>
            <a:pPr marL="0" indent="0" algn="l">
              <a:buNone/>
            </a:pPr>
            <a:r>
              <a:rPr lang="en-GB" b="0" i="0" dirty="0">
                <a:solidFill>
                  <a:srgbClr val="212529"/>
                </a:solidFill>
                <a:effectLst/>
                <a:latin typeface="-apple-system"/>
              </a:rPr>
              <a:t>For correlations, the main assumptions we need to check are:</a:t>
            </a:r>
          </a:p>
          <a:p>
            <a:pPr algn="l">
              <a:buFont typeface="+mj-lt"/>
              <a:buAutoNum type="arabicPeriod"/>
            </a:pPr>
            <a:r>
              <a:rPr lang="en-GB" b="0" i="0" dirty="0">
                <a:solidFill>
                  <a:srgbClr val="212529"/>
                </a:solidFill>
                <a:effectLst/>
                <a:latin typeface="-apple-system"/>
              </a:rPr>
              <a:t>Is the data interval, ratio, or ordinal?</a:t>
            </a:r>
          </a:p>
          <a:p>
            <a:pPr algn="l">
              <a:buFont typeface="+mj-lt"/>
              <a:buAutoNum type="arabicPeriod"/>
            </a:pPr>
            <a:r>
              <a:rPr lang="en-GB" b="0" i="0" dirty="0">
                <a:solidFill>
                  <a:srgbClr val="212529"/>
                </a:solidFill>
                <a:effectLst/>
                <a:latin typeface="-apple-system"/>
              </a:rPr>
              <a:t>Is there a data point for each participant on both variables?</a:t>
            </a:r>
          </a:p>
          <a:p>
            <a:pPr algn="l">
              <a:buFont typeface="+mj-lt"/>
              <a:buAutoNum type="arabicPeriod"/>
            </a:pPr>
            <a:r>
              <a:rPr lang="en-GB" b="1" i="0" dirty="0">
                <a:solidFill>
                  <a:srgbClr val="212529"/>
                </a:solidFill>
                <a:effectLst/>
                <a:latin typeface="-apple-system"/>
              </a:rPr>
              <a:t>Is the data normally distributed</a:t>
            </a:r>
            <a:r>
              <a:rPr lang="en-GB" b="1" i="0" dirty="0">
                <a:effectLst/>
                <a:latin typeface="-apple-system"/>
              </a:rPr>
              <a:t> in </a:t>
            </a:r>
            <a:r>
              <a:rPr lang="en-GB" b="1" i="0" dirty="0">
                <a:solidFill>
                  <a:srgbClr val="212529"/>
                </a:solidFill>
                <a:effectLst/>
                <a:latin typeface="-apple-system"/>
              </a:rPr>
              <a:t>both variables?</a:t>
            </a:r>
            <a:endParaRPr lang="en-GB" b="0" i="0" dirty="0">
              <a:solidFill>
                <a:srgbClr val="212529"/>
              </a:solidFill>
              <a:effectLst/>
              <a:latin typeface="-apple-system"/>
            </a:endParaRPr>
          </a:p>
          <a:p>
            <a:r>
              <a:rPr lang="en-GB" dirty="0">
                <a:solidFill>
                  <a:srgbClr val="212529"/>
                </a:solidFill>
                <a:latin typeface="-apple-system"/>
              </a:rPr>
              <a:t>We went through distributions last week, if we plotted a histogram of the data, they should resemble a normal distribution (we will try this out in the worksheet)</a:t>
            </a:r>
          </a:p>
        </p:txBody>
      </p:sp>
    </p:spTree>
    <p:extLst>
      <p:ext uri="{BB962C8B-B14F-4D97-AF65-F5344CB8AC3E}">
        <p14:creationId xmlns:p14="http://schemas.microsoft.com/office/powerpoint/2010/main" val="261284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8A42A-27D5-00C0-40E1-738CD57484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B2374F-400E-2241-CB6F-F10B53A5C5DA}"/>
              </a:ext>
            </a:extLst>
          </p:cNvPr>
          <p:cNvSpPr>
            <a:spLocks noGrp="1"/>
          </p:cNvSpPr>
          <p:nvPr>
            <p:ph type="ctrTitle"/>
          </p:nvPr>
        </p:nvSpPr>
        <p:spPr/>
        <p:txBody>
          <a:bodyPr/>
          <a:lstStyle/>
          <a:p>
            <a:r>
              <a:rPr lang="en-GB" dirty="0"/>
              <a:t>Assumptions of the test</a:t>
            </a:r>
          </a:p>
        </p:txBody>
      </p:sp>
      <p:sp>
        <p:nvSpPr>
          <p:cNvPr id="3" name="Text Placeholder 2">
            <a:extLst>
              <a:ext uri="{FF2B5EF4-FFF2-40B4-BE49-F238E27FC236}">
                <a16:creationId xmlns:a16="http://schemas.microsoft.com/office/drawing/2014/main" id="{5FBD8D73-965C-CACA-5EB9-807F4078EB97}"/>
              </a:ext>
            </a:extLst>
          </p:cNvPr>
          <p:cNvSpPr>
            <a:spLocks noGrp="1"/>
          </p:cNvSpPr>
          <p:nvPr>
            <p:ph type="body" sz="quarter" idx="14"/>
          </p:nvPr>
        </p:nvSpPr>
        <p:spPr/>
        <p:txBody>
          <a:bodyPr/>
          <a:lstStyle/>
          <a:p>
            <a:pPr marL="0" indent="0" algn="l">
              <a:buNone/>
            </a:pPr>
            <a:r>
              <a:rPr lang="en-GB" b="0" i="0" dirty="0">
                <a:solidFill>
                  <a:srgbClr val="212529"/>
                </a:solidFill>
                <a:effectLst/>
                <a:latin typeface="-apple-system"/>
              </a:rPr>
              <a:t>For correlations, the main assumptions we need to check are:</a:t>
            </a:r>
          </a:p>
          <a:p>
            <a:pPr algn="l">
              <a:buFont typeface="+mj-lt"/>
              <a:buAutoNum type="arabicPeriod"/>
            </a:pPr>
            <a:r>
              <a:rPr lang="en-GB" b="0" i="0" dirty="0">
                <a:solidFill>
                  <a:srgbClr val="212529"/>
                </a:solidFill>
                <a:effectLst/>
                <a:latin typeface="-apple-system"/>
              </a:rPr>
              <a:t>Is the data continuous, or ordinal?</a:t>
            </a:r>
          </a:p>
          <a:p>
            <a:pPr algn="l">
              <a:buFont typeface="+mj-lt"/>
              <a:buAutoNum type="arabicPeriod"/>
            </a:pPr>
            <a:r>
              <a:rPr lang="en-GB" b="0" i="0" dirty="0">
                <a:solidFill>
                  <a:srgbClr val="212529"/>
                </a:solidFill>
                <a:effectLst/>
                <a:latin typeface="-apple-system"/>
              </a:rPr>
              <a:t>Is there a data point for each participant on both variables?</a:t>
            </a:r>
          </a:p>
          <a:p>
            <a:pPr algn="l">
              <a:buFont typeface="+mj-lt"/>
              <a:buAutoNum type="arabicPeriod"/>
            </a:pPr>
            <a:r>
              <a:rPr lang="en-GB" b="0" i="0" dirty="0">
                <a:solidFill>
                  <a:srgbClr val="212529"/>
                </a:solidFill>
                <a:effectLst/>
                <a:latin typeface="-apple-system"/>
              </a:rPr>
              <a:t>Is the data normally distributed in both variables?</a:t>
            </a:r>
          </a:p>
          <a:p>
            <a:pPr algn="l">
              <a:buFont typeface="+mj-lt"/>
              <a:buAutoNum type="arabicPeriod"/>
            </a:pPr>
            <a:r>
              <a:rPr lang="en-GB" b="1" i="0" dirty="0">
                <a:solidFill>
                  <a:srgbClr val="212529"/>
                </a:solidFill>
                <a:effectLst/>
                <a:latin typeface="-apple-system"/>
              </a:rPr>
              <a:t>Does the relationship between variables appear linear?</a:t>
            </a:r>
          </a:p>
          <a:p>
            <a:r>
              <a:rPr lang="en-GB" dirty="0"/>
              <a:t>If we were to plot the variables against each other, would the line look straight?</a:t>
            </a:r>
          </a:p>
        </p:txBody>
      </p:sp>
      <p:pic>
        <p:nvPicPr>
          <p:cNvPr id="4" name="Picture 3" descr="A graph with a line and dots&#10;&#10;Description automatically generated">
            <a:extLst>
              <a:ext uri="{FF2B5EF4-FFF2-40B4-BE49-F238E27FC236}">
                <a16:creationId xmlns:a16="http://schemas.microsoft.com/office/drawing/2014/main" id="{80DDF487-DC57-AB4F-0CC6-83D5D945AE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8586" y="1844676"/>
            <a:ext cx="2806363" cy="2135634"/>
          </a:xfrm>
          <a:prstGeom prst="rect">
            <a:avLst/>
          </a:prstGeom>
        </p:spPr>
      </p:pic>
    </p:spTree>
    <p:extLst>
      <p:ext uri="{BB962C8B-B14F-4D97-AF65-F5344CB8AC3E}">
        <p14:creationId xmlns:p14="http://schemas.microsoft.com/office/powerpoint/2010/main" val="4266885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9DE3A-54AC-3DF5-B0D1-6473F4BC21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E427DF-BBD6-53E0-67AF-C512DEDC0F0F}"/>
              </a:ext>
            </a:extLst>
          </p:cNvPr>
          <p:cNvSpPr>
            <a:spLocks noGrp="1"/>
          </p:cNvSpPr>
          <p:nvPr>
            <p:ph type="ctrTitle"/>
          </p:nvPr>
        </p:nvSpPr>
        <p:spPr/>
        <p:txBody>
          <a:bodyPr/>
          <a:lstStyle/>
          <a:p>
            <a:r>
              <a:rPr lang="en-GB" dirty="0"/>
              <a:t>Assumptions of the test</a:t>
            </a:r>
          </a:p>
        </p:txBody>
      </p:sp>
      <p:sp>
        <p:nvSpPr>
          <p:cNvPr id="3" name="Text Placeholder 2">
            <a:extLst>
              <a:ext uri="{FF2B5EF4-FFF2-40B4-BE49-F238E27FC236}">
                <a16:creationId xmlns:a16="http://schemas.microsoft.com/office/drawing/2014/main" id="{1430C799-9BC8-1B63-37E1-F5F56DB6166A}"/>
              </a:ext>
            </a:extLst>
          </p:cNvPr>
          <p:cNvSpPr>
            <a:spLocks noGrp="1"/>
          </p:cNvSpPr>
          <p:nvPr>
            <p:ph type="body" sz="quarter" idx="14"/>
          </p:nvPr>
        </p:nvSpPr>
        <p:spPr/>
        <p:txBody>
          <a:bodyPr/>
          <a:lstStyle/>
          <a:p>
            <a:pPr marL="0" indent="0" algn="l">
              <a:buNone/>
            </a:pPr>
            <a:r>
              <a:rPr lang="en-GB" b="0" i="0" dirty="0">
                <a:solidFill>
                  <a:srgbClr val="212529"/>
                </a:solidFill>
                <a:effectLst/>
                <a:latin typeface="-apple-system"/>
              </a:rPr>
              <a:t>For correlations, the main assumptions we need to check are:</a:t>
            </a:r>
          </a:p>
          <a:p>
            <a:pPr algn="l">
              <a:buFont typeface="+mj-lt"/>
              <a:buAutoNum type="arabicPeriod"/>
            </a:pPr>
            <a:r>
              <a:rPr lang="en-GB" b="0" i="0" dirty="0">
                <a:solidFill>
                  <a:srgbClr val="212529"/>
                </a:solidFill>
                <a:effectLst/>
                <a:latin typeface="-apple-system"/>
              </a:rPr>
              <a:t>Is the data interval, ratio, or ordinal?</a:t>
            </a:r>
          </a:p>
          <a:p>
            <a:pPr algn="l">
              <a:buFont typeface="+mj-lt"/>
              <a:buAutoNum type="arabicPeriod"/>
            </a:pPr>
            <a:r>
              <a:rPr lang="en-GB" b="0" i="0" dirty="0">
                <a:solidFill>
                  <a:srgbClr val="212529"/>
                </a:solidFill>
                <a:effectLst/>
                <a:latin typeface="-apple-system"/>
              </a:rPr>
              <a:t>Is there a data point for each participant on both variables?</a:t>
            </a:r>
          </a:p>
          <a:p>
            <a:pPr algn="l">
              <a:buFont typeface="+mj-lt"/>
              <a:buAutoNum type="arabicPeriod"/>
            </a:pPr>
            <a:r>
              <a:rPr lang="en-GB" b="0" i="0" dirty="0">
                <a:solidFill>
                  <a:srgbClr val="212529"/>
                </a:solidFill>
                <a:effectLst/>
                <a:latin typeface="-apple-system"/>
              </a:rPr>
              <a:t>Is the data normally distributed in both variables?</a:t>
            </a:r>
          </a:p>
          <a:p>
            <a:pPr algn="l">
              <a:buFont typeface="+mj-lt"/>
              <a:buAutoNum type="arabicPeriod"/>
            </a:pPr>
            <a:r>
              <a:rPr lang="en-GB" b="0" i="0" dirty="0">
                <a:solidFill>
                  <a:srgbClr val="212529"/>
                </a:solidFill>
                <a:effectLst/>
                <a:latin typeface="-apple-system"/>
              </a:rPr>
              <a:t>Does the relationship between variables appear linear?</a:t>
            </a:r>
          </a:p>
          <a:p>
            <a:pPr algn="l">
              <a:buFont typeface="+mj-lt"/>
              <a:buAutoNum type="arabicPeriod"/>
            </a:pPr>
            <a:r>
              <a:rPr lang="en-GB" b="1" i="0" dirty="0">
                <a:solidFill>
                  <a:srgbClr val="212529"/>
                </a:solidFill>
                <a:effectLst/>
                <a:latin typeface="-apple-system"/>
              </a:rPr>
              <a:t>Does the spread have </a:t>
            </a:r>
            <a:r>
              <a:rPr lang="en-GB" b="1" i="0" u="none" strike="noStrike" dirty="0">
                <a:solidFill>
                  <a:srgbClr val="212529"/>
                </a:solidFill>
                <a:effectLst/>
                <a:latin typeface="-apple-system"/>
              </a:rPr>
              <a:t>homoscedasticity</a:t>
            </a:r>
            <a:r>
              <a:rPr lang="en-GB" b="1" i="0" dirty="0">
                <a:solidFill>
                  <a:srgbClr val="212529"/>
                </a:solidFill>
                <a:effectLst/>
                <a:latin typeface="-apple-system"/>
              </a:rPr>
              <a:t>?</a:t>
            </a:r>
          </a:p>
          <a:p>
            <a:r>
              <a:rPr lang="en-GB" dirty="0"/>
              <a:t>Homoscedasticity is </a:t>
            </a:r>
            <a:r>
              <a:rPr lang="en-GB" b="0" i="0" dirty="0">
                <a:solidFill>
                  <a:srgbClr val="040C28"/>
                </a:solidFill>
                <a:effectLst/>
                <a:latin typeface="Google Sans"/>
              </a:rPr>
              <a:t>an assumption of equal or similar variances in different groups being compared</a:t>
            </a:r>
          </a:p>
          <a:p>
            <a:r>
              <a:rPr lang="en-GB" dirty="0">
                <a:solidFill>
                  <a:srgbClr val="040C28"/>
                </a:solidFill>
                <a:latin typeface="Google Sans"/>
              </a:rPr>
              <a:t>The error within the data is equal between the DV and IV</a:t>
            </a:r>
            <a:endParaRPr lang="en-GB" dirty="0"/>
          </a:p>
        </p:txBody>
      </p:sp>
    </p:spTree>
    <p:extLst>
      <p:ext uri="{BB962C8B-B14F-4D97-AF65-F5344CB8AC3E}">
        <p14:creationId xmlns:p14="http://schemas.microsoft.com/office/powerpoint/2010/main" val="2114071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1AD03-FB49-815A-2B02-45176082CD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69AACA-6D13-5946-42EF-FF2882A65A11}"/>
              </a:ext>
            </a:extLst>
          </p:cNvPr>
          <p:cNvSpPr>
            <a:spLocks noGrp="1"/>
          </p:cNvSpPr>
          <p:nvPr>
            <p:ph type="ctrTitle"/>
          </p:nvPr>
        </p:nvSpPr>
        <p:spPr/>
        <p:txBody>
          <a:bodyPr/>
          <a:lstStyle/>
          <a:p>
            <a:r>
              <a:rPr lang="en-GB" dirty="0"/>
              <a:t>Homoscedasticity</a:t>
            </a:r>
          </a:p>
        </p:txBody>
      </p:sp>
      <p:sp>
        <p:nvSpPr>
          <p:cNvPr id="3" name="Text Placeholder 2">
            <a:extLst>
              <a:ext uri="{FF2B5EF4-FFF2-40B4-BE49-F238E27FC236}">
                <a16:creationId xmlns:a16="http://schemas.microsoft.com/office/drawing/2014/main" id="{342F17E5-65E4-CD07-4CC5-B911F98991ED}"/>
              </a:ext>
            </a:extLst>
          </p:cNvPr>
          <p:cNvSpPr>
            <a:spLocks noGrp="1"/>
          </p:cNvSpPr>
          <p:nvPr>
            <p:ph type="body" sz="quarter" idx="14"/>
          </p:nvPr>
        </p:nvSpPr>
        <p:spPr/>
        <p:txBody>
          <a:bodyPr/>
          <a:lstStyle/>
          <a:p>
            <a:r>
              <a:rPr lang="en-GB" dirty="0"/>
              <a:t>Homoscedasticity is </a:t>
            </a:r>
            <a:r>
              <a:rPr lang="en-GB" b="0" i="0" dirty="0">
                <a:solidFill>
                  <a:srgbClr val="040C28"/>
                </a:solidFill>
                <a:effectLst/>
                <a:latin typeface="Google Sans"/>
              </a:rPr>
              <a:t>an assumption of equal or similar variances in different groups being compared</a:t>
            </a:r>
          </a:p>
          <a:p>
            <a:r>
              <a:rPr lang="en-GB" dirty="0">
                <a:solidFill>
                  <a:srgbClr val="040C28"/>
                </a:solidFill>
                <a:latin typeface="Google Sans"/>
              </a:rPr>
              <a:t>The error within the data is equal between the DV and IV</a:t>
            </a:r>
          </a:p>
          <a:p>
            <a:r>
              <a:rPr lang="en-GB" dirty="0">
                <a:solidFill>
                  <a:srgbClr val="040C28"/>
                </a:solidFill>
                <a:latin typeface="Google Sans"/>
              </a:rPr>
              <a:t>When we take measurements, we get our observations</a:t>
            </a:r>
          </a:p>
          <a:p>
            <a:r>
              <a:rPr lang="en-GB" dirty="0">
                <a:solidFill>
                  <a:srgbClr val="040C28"/>
                </a:solidFill>
                <a:latin typeface="Google Sans"/>
              </a:rPr>
              <a:t>Observations are made up of the ‘true’ score and additional error terms</a:t>
            </a:r>
          </a:p>
          <a:p>
            <a:r>
              <a:rPr lang="en-GB" dirty="0">
                <a:solidFill>
                  <a:srgbClr val="040C28"/>
                </a:solidFill>
                <a:latin typeface="Google Sans"/>
              </a:rPr>
              <a:t>The error term can be made up of:</a:t>
            </a:r>
          </a:p>
          <a:p>
            <a:pPr lvl="1"/>
            <a:r>
              <a:rPr lang="en-GB" dirty="0">
                <a:solidFill>
                  <a:srgbClr val="040C28"/>
                </a:solidFill>
                <a:latin typeface="Google Sans"/>
              </a:rPr>
              <a:t>instrument accuracy e.g. scales that vary by </a:t>
            </a:r>
            <a:r>
              <a:rPr lang="en-GB" b="0" i="0" dirty="0">
                <a:solidFill>
                  <a:srgbClr val="202124"/>
                </a:solidFill>
                <a:effectLst/>
                <a:latin typeface="Google Sans"/>
              </a:rPr>
              <a:t>±100g</a:t>
            </a:r>
          </a:p>
          <a:p>
            <a:pPr lvl="1"/>
            <a:r>
              <a:rPr lang="en-GB" dirty="0">
                <a:solidFill>
                  <a:srgbClr val="202124"/>
                </a:solidFill>
                <a:latin typeface="Google Sans"/>
              </a:rPr>
              <a:t>Researcher recording error e.g. too slow at stopping a timer</a:t>
            </a:r>
          </a:p>
          <a:p>
            <a:pPr lvl="1"/>
            <a:r>
              <a:rPr lang="en-GB" dirty="0">
                <a:solidFill>
                  <a:srgbClr val="202124"/>
                </a:solidFill>
                <a:latin typeface="Google Sans"/>
              </a:rPr>
              <a:t>Participant error e.g. mistakes in completing surveys</a:t>
            </a:r>
          </a:p>
          <a:p>
            <a:pPr lvl="1"/>
            <a:r>
              <a:rPr lang="en-GB" dirty="0">
                <a:solidFill>
                  <a:srgbClr val="202124"/>
                </a:solidFill>
                <a:latin typeface="Google Sans"/>
              </a:rPr>
              <a:t>Anything really that isn’t the true reality of what we are trying to measure</a:t>
            </a:r>
            <a:endParaRPr lang="en-GB" dirty="0">
              <a:solidFill>
                <a:srgbClr val="040C28"/>
              </a:solidFill>
              <a:latin typeface="Google Sans"/>
            </a:endParaRPr>
          </a:p>
        </p:txBody>
      </p:sp>
    </p:spTree>
    <p:extLst>
      <p:ext uri="{BB962C8B-B14F-4D97-AF65-F5344CB8AC3E}">
        <p14:creationId xmlns:p14="http://schemas.microsoft.com/office/powerpoint/2010/main" val="1255500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1FAE-ADC7-D270-6556-098592766894}"/>
              </a:ext>
            </a:extLst>
          </p:cNvPr>
          <p:cNvSpPr>
            <a:spLocks noGrp="1"/>
          </p:cNvSpPr>
          <p:nvPr>
            <p:ph type="ctrTitle"/>
          </p:nvPr>
        </p:nvSpPr>
        <p:spPr/>
        <p:txBody>
          <a:bodyPr/>
          <a:lstStyle/>
          <a:p>
            <a:r>
              <a:rPr lang="en-GB" dirty="0"/>
              <a:t>Two Correlation Tests</a:t>
            </a:r>
          </a:p>
        </p:txBody>
      </p:sp>
      <p:sp>
        <p:nvSpPr>
          <p:cNvPr id="3" name="Text Placeholder 2">
            <a:extLst>
              <a:ext uri="{FF2B5EF4-FFF2-40B4-BE49-F238E27FC236}">
                <a16:creationId xmlns:a16="http://schemas.microsoft.com/office/drawing/2014/main" id="{780D8C9C-1848-0DC7-446A-D7E0AB88C8E4}"/>
              </a:ext>
            </a:extLst>
          </p:cNvPr>
          <p:cNvSpPr>
            <a:spLocks noGrp="1"/>
          </p:cNvSpPr>
          <p:nvPr>
            <p:ph type="body" sz="quarter" idx="14"/>
          </p:nvPr>
        </p:nvSpPr>
        <p:spPr/>
        <p:txBody>
          <a:bodyPr/>
          <a:lstStyle/>
          <a:p>
            <a:r>
              <a:rPr lang="en-GB" b="0" i="0" dirty="0">
                <a:solidFill>
                  <a:srgbClr val="212529"/>
                </a:solidFill>
                <a:effectLst/>
                <a:latin typeface="-apple-system"/>
              </a:rPr>
              <a:t>Pearson's product-moment correlation (Pearson’s R)</a:t>
            </a:r>
          </a:p>
          <a:p>
            <a:pPr lvl="1"/>
            <a:r>
              <a:rPr lang="en-GB" b="0" i="0" dirty="0">
                <a:solidFill>
                  <a:srgbClr val="212529"/>
                </a:solidFill>
                <a:effectLst/>
                <a:latin typeface="-apple-system"/>
              </a:rPr>
              <a:t>Used for Continuous data</a:t>
            </a:r>
            <a:endParaRPr lang="en-GB" dirty="0"/>
          </a:p>
          <a:p>
            <a:r>
              <a:rPr lang="en-GB" dirty="0"/>
              <a:t>Spearman’s rank correlation coefficient (Spearman’s Rho)</a:t>
            </a:r>
          </a:p>
          <a:p>
            <a:pPr lvl="1"/>
            <a:r>
              <a:rPr lang="en-GB" b="0" i="0" dirty="0">
                <a:solidFill>
                  <a:srgbClr val="212529"/>
                </a:solidFill>
                <a:effectLst/>
                <a:latin typeface="-apple-system"/>
              </a:rPr>
              <a:t>Used for Ordinal or Continuous data</a:t>
            </a:r>
          </a:p>
          <a:p>
            <a:pPr marL="0" indent="0">
              <a:buNone/>
            </a:pPr>
            <a:endParaRPr lang="en-GB" dirty="0"/>
          </a:p>
          <a:p>
            <a:r>
              <a:rPr lang="en-GB" dirty="0"/>
              <a:t>You will have greater exposure to the correlations, how we interpret them and how to report them in the worksheet</a:t>
            </a:r>
          </a:p>
          <a:p>
            <a:r>
              <a:rPr lang="en-GB" dirty="0"/>
              <a:t>For now… t-tests!</a:t>
            </a:r>
          </a:p>
        </p:txBody>
      </p:sp>
    </p:spTree>
    <p:extLst>
      <p:ext uri="{BB962C8B-B14F-4D97-AF65-F5344CB8AC3E}">
        <p14:creationId xmlns:p14="http://schemas.microsoft.com/office/powerpoint/2010/main" val="3571557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2CB35-8AF6-6598-3A87-CD635D369C4E}"/>
              </a:ext>
            </a:extLst>
          </p:cNvPr>
          <p:cNvSpPr>
            <a:spLocks noGrp="1"/>
          </p:cNvSpPr>
          <p:nvPr>
            <p:ph type="ctrTitle"/>
          </p:nvPr>
        </p:nvSpPr>
        <p:spPr/>
        <p:txBody>
          <a:bodyPr/>
          <a:lstStyle/>
          <a:p>
            <a:r>
              <a:rPr lang="en-GB" dirty="0"/>
              <a:t>Switching Gears</a:t>
            </a:r>
          </a:p>
        </p:txBody>
      </p:sp>
      <p:sp>
        <p:nvSpPr>
          <p:cNvPr id="3" name="Text Placeholder 2">
            <a:extLst>
              <a:ext uri="{FF2B5EF4-FFF2-40B4-BE49-F238E27FC236}">
                <a16:creationId xmlns:a16="http://schemas.microsoft.com/office/drawing/2014/main" id="{A036BD94-25EF-023E-AAEB-E95B92C71066}"/>
              </a:ext>
            </a:extLst>
          </p:cNvPr>
          <p:cNvSpPr>
            <a:spLocks noGrp="1"/>
          </p:cNvSpPr>
          <p:nvPr>
            <p:ph type="body" sz="quarter" idx="14"/>
          </p:nvPr>
        </p:nvSpPr>
        <p:spPr/>
        <p:txBody>
          <a:bodyPr/>
          <a:lstStyle/>
          <a:p>
            <a:r>
              <a:rPr lang="en-GB" dirty="0"/>
              <a:t>We just looked at correlations – where we correlate continuous data against continuous data (or ordinal)</a:t>
            </a:r>
          </a:p>
          <a:p>
            <a:r>
              <a:rPr lang="en-GB" dirty="0"/>
              <a:t>But what if we want to compare continuous data between two groups or conditions?</a:t>
            </a:r>
          </a:p>
          <a:p>
            <a:r>
              <a:rPr lang="en-GB" dirty="0"/>
              <a:t>Then we can use </a:t>
            </a:r>
            <a:r>
              <a:rPr lang="en-GB" b="1" dirty="0"/>
              <a:t>t-tests</a:t>
            </a:r>
          </a:p>
          <a:p>
            <a:r>
              <a:rPr lang="en-GB" dirty="0"/>
              <a:t>Useful when we want to know if there is an effect of a given variable</a:t>
            </a:r>
          </a:p>
        </p:txBody>
      </p:sp>
    </p:spTree>
    <p:extLst>
      <p:ext uri="{BB962C8B-B14F-4D97-AF65-F5344CB8AC3E}">
        <p14:creationId xmlns:p14="http://schemas.microsoft.com/office/powerpoint/2010/main" val="1716501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E0ECB-3E73-5398-921B-F7E5AEE83929}"/>
              </a:ext>
            </a:extLst>
          </p:cNvPr>
          <p:cNvSpPr>
            <a:spLocks noGrp="1"/>
          </p:cNvSpPr>
          <p:nvPr>
            <p:ph type="ctrTitle"/>
          </p:nvPr>
        </p:nvSpPr>
        <p:spPr/>
        <p:txBody>
          <a:bodyPr/>
          <a:lstStyle/>
          <a:p>
            <a:r>
              <a:rPr lang="en-GB" dirty="0"/>
              <a:t>One sample t-tests</a:t>
            </a:r>
          </a:p>
        </p:txBody>
      </p:sp>
      <p:sp>
        <p:nvSpPr>
          <p:cNvPr id="3" name="Text Placeholder 2">
            <a:extLst>
              <a:ext uri="{FF2B5EF4-FFF2-40B4-BE49-F238E27FC236}">
                <a16:creationId xmlns:a16="http://schemas.microsoft.com/office/drawing/2014/main" id="{6EF25E79-7AA8-E336-270E-79539E2966BA}"/>
              </a:ext>
            </a:extLst>
          </p:cNvPr>
          <p:cNvSpPr>
            <a:spLocks noGrp="1"/>
          </p:cNvSpPr>
          <p:nvPr>
            <p:ph type="body" sz="quarter" idx="14"/>
          </p:nvPr>
        </p:nvSpPr>
        <p:spPr/>
        <p:txBody>
          <a:bodyPr/>
          <a:lstStyle/>
          <a:p>
            <a:r>
              <a:rPr lang="en-GB" dirty="0"/>
              <a:t>Used to compare a single group against a known norm</a:t>
            </a:r>
          </a:p>
          <a:p>
            <a:r>
              <a:rPr lang="en-GB" dirty="0"/>
              <a:t>“does the mean of the sample deviate significantly from the expected norm”</a:t>
            </a:r>
          </a:p>
          <a:p>
            <a:r>
              <a:rPr lang="en-GB" dirty="0"/>
              <a:t>E.g., comparing the mean IQ of a group against the expected population norm of 100</a:t>
            </a:r>
          </a:p>
        </p:txBody>
      </p:sp>
    </p:spTree>
    <p:extLst>
      <p:ext uri="{BB962C8B-B14F-4D97-AF65-F5344CB8AC3E}">
        <p14:creationId xmlns:p14="http://schemas.microsoft.com/office/powerpoint/2010/main" val="2806690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6F7D77-656A-130F-6FA9-4C53478EF5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BCCB41-BCF9-57EB-83D8-EB13586B3843}"/>
              </a:ext>
            </a:extLst>
          </p:cNvPr>
          <p:cNvSpPr>
            <a:spLocks noGrp="1"/>
          </p:cNvSpPr>
          <p:nvPr>
            <p:ph type="ctrTitle"/>
          </p:nvPr>
        </p:nvSpPr>
        <p:spPr/>
        <p:txBody>
          <a:bodyPr/>
          <a:lstStyle/>
          <a:p>
            <a:r>
              <a:rPr lang="en-GB" dirty="0"/>
              <a:t>Independent-samples t-tests</a:t>
            </a:r>
          </a:p>
        </p:txBody>
      </p:sp>
      <p:sp>
        <p:nvSpPr>
          <p:cNvPr id="3" name="Text Placeholder 2">
            <a:extLst>
              <a:ext uri="{FF2B5EF4-FFF2-40B4-BE49-F238E27FC236}">
                <a16:creationId xmlns:a16="http://schemas.microsoft.com/office/drawing/2014/main" id="{6BC3FC6A-B8C6-AFBB-7A83-88139EC38E85}"/>
              </a:ext>
            </a:extLst>
          </p:cNvPr>
          <p:cNvSpPr>
            <a:spLocks noGrp="1"/>
          </p:cNvSpPr>
          <p:nvPr>
            <p:ph type="body" sz="quarter" idx="14"/>
          </p:nvPr>
        </p:nvSpPr>
        <p:spPr/>
        <p:txBody>
          <a:bodyPr/>
          <a:lstStyle/>
          <a:p>
            <a:r>
              <a:rPr lang="en-GB" dirty="0"/>
              <a:t>Otherwise known as between-subjects</a:t>
            </a:r>
          </a:p>
          <a:p>
            <a:r>
              <a:rPr lang="en-GB" dirty="0">
                <a:solidFill>
                  <a:srgbClr val="212529"/>
                </a:solidFill>
                <a:latin typeface="-apple-system"/>
              </a:rPr>
              <a:t>D</a:t>
            </a:r>
            <a:r>
              <a:rPr lang="en-GB" b="0" i="0" dirty="0">
                <a:solidFill>
                  <a:srgbClr val="212529"/>
                </a:solidFill>
                <a:effectLst/>
                <a:latin typeface="-apple-system"/>
              </a:rPr>
              <a:t>ifferent participants in different conditions</a:t>
            </a:r>
          </a:p>
          <a:p>
            <a:r>
              <a:rPr lang="en-GB" dirty="0"/>
              <a:t>Comparing the means of two groups against each other</a:t>
            </a:r>
          </a:p>
          <a:p>
            <a:r>
              <a:rPr lang="en-GB" dirty="0"/>
              <a:t>Test scores between two classes</a:t>
            </a:r>
          </a:p>
        </p:txBody>
      </p:sp>
    </p:spTree>
    <p:extLst>
      <p:ext uri="{BB962C8B-B14F-4D97-AF65-F5344CB8AC3E}">
        <p14:creationId xmlns:p14="http://schemas.microsoft.com/office/powerpoint/2010/main" val="2742022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14E7B6-211A-D553-C636-BBCF2CF6E9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804BD5-BABD-2129-4CBB-61A686C5F43B}"/>
              </a:ext>
            </a:extLst>
          </p:cNvPr>
          <p:cNvSpPr>
            <a:spLocks noGrp="1"/>
          </p:cNvSpPr>
          <p:nvPr>
            <p:ph type="ctrTitle"/>
          </p:nvPr>
        </p:nvSpPr>
        <p:spPr/>
        <p:txBody>
          <a:bodyPr/>
          <a:lstStyle/>
          <a:p>
            <a:r>
              <a:rPr lang="en-GB" dirty="0"/>
              <a:t>Dependent-samples t-tests</a:t>
            </a:r>
          </a:p>
        </p:txBody>
      </p:sp>
      <p:sp>
        <p:nvSpPr>
          <p:cNvPr id="3" name="Text Placeholder 2">
            <a:extLst>
              <a:ext uri="{FF2B5EF4-FFF2-40B4-BE49-F238E27FC236}">
                <a16:creationId xmlns:a16="http://schemas.microsoft.com/office/drawing/2014/main" id="{DB2CE166-B6A2-F569-D542-8DF9A6FE7A7E}"/>
              </a:ext>
            </a:extLst>
          </p:cNvPr>
          <p:cNvSpPr>
            <a:spLocks noGrp="1"/>
          </p:cNvSpPr>
          <p:nvPr>
            <p:ph type="body" sz="quarter" idx="14"/>
          </p:nvPr>
        </p:nvSpPr>
        <p:spPr/>
        <p:txBody>
          <a:bodyPr/>
          <a:lstStyle/>
          <a:p>
            <a:r>
              <a:rPr lang="en-GB" b="0" i="0" dirty="0">
                <a:effectLst/>
                <a:latin typeface="-apple-system"/>
              </a:rPr>
              <a:t>within-subjects</a:t>
            </a:r>
            <a:r>
              <a:rPr lang="en-GB" b="0" i="0" dirty="0">
                <a:solidFill>
                  <a:srgbClr val="212529"/>
                </a:solidFill>
                <a:effectLst/>
                <a:latin typeface="-apple-system"/>
              </a:rPr>
              <a:t>, dependent-samples, paired-samples, or repeated-measures</a:t>
            </a:r>
          </a:p>
          <a:p>
            <a:r>
              <a:rPr lang="en-GB" b="0" i="0" dirty="0">
                <a:solidFill>
                  <a:srgbClr val="212529"/>
                </a:solidFill>
                <a:effectLst/>
                <a:latin typeface="-apple-system"/>
              </a:rPr>
              <a:t>the same participants in all conditions</a:t>
            </a:r>
          </a:p>
          <a:p>
            <a:r>
              <a:rPr lang="en-GB" dirty="0">
                <a:solidFill>
                  <a:srgbClr val="212529"/>
                </a:solidFill>
                <a:latin typeface="-apple-system"/>
              </a:rPr>
              <a:t>Each participant experiences each condition</a:t>
            </a:r>
          </a:p>
          <a:p>
            <a:r>
              <a:rPr lang="en-GB" dirty="0">
                <a:solidFill>
                  <a:srgbClr val="212529"/>
                </a:solidFill>
                <a:latin typeface="-apple-system"/>
              </a:rPr>
              <a:t>E.g., each subject completes an easy, medium, and hard test</a:t>
            </a:r>
            <a:endParaRPr lang="en-GB" dirty="0"/>
          </a:p>
        </p:txBody>
      </p:sp>
    </p:spTree>
    <p:extLst>
      <p:ext uri="{BB962C8B-B14F-4D97-AF65-F5344CB8AC3E}">
        <p14:creationId xmlns:p14="http://schemas.microsoft.com/office/powerpoint/2010/main" val="3289533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54488-C330-9466-840A-5D29B6216604}"/>
              </a:ext>
            </a:extLst>
          </p:cNvPr>
          <p:cNvSpPr>
            <a:spLocks noGrp="1"/>
          </p:cNvSpPr>
          <p:nvPr>
            <p:ph type="ctrTitle"/>
          </p:nvPr>
        </p:nvSpPr>
        <p:spPr/>
        <p:txBody>
          <a:bodyPr/>
          <a:lstStyle/>
          <a:p>
            <a:r>
              <a:rPr lang="en-GB" dirty="0"/>
              <a:t>In this session</a:t>
            </a:r>
          </a:p>
        </p:txBody>
      </p:sp>
      <p:sp>
        <p:nvSpPr>
          <p:cNvPr id="3" name="Text Placeholder 2">
            <a:extLst>
              <a:ext uri="{FF2B5EF4-FFF2-40B4-BE49-F238E27FC236}">
                <a16:creationId xmlns:a16="http://schemas.microsoft.com/office/drawing/2014/main" id="{1F09CEAA-B3A3-56D7-727B-A93E9D0F0114}"/>
              </a:ext>
            </a:extLst>
          </p:cNvPr>
          <p:cNvSpPr>
            <a:spLocks noGrp="1"/>
          </p:cNvSpPr>
          <p:nvPr>
            <p:ph type="body" sz="quarter" idx="14"/>
          </p:nvPr>
        </p:nvSpPr>
        <p:spPr/>
        <p:txBody>
          <a:bodyPr/>
          <a:lstStyle/>
          <a:p>
            <a:r>
              <a:rPr lang="en-GB" dirty="0"/>
              <a:t>Hypothesis Refresher</a:t>
            </a:r>
          </a:p>
          <a:p>
            <a:pPr lvl="1"/>
            <a:r>
              <a:rPr lang="en-GB" dirty="0"/>
              <a:t>probabilities</a:t>
            </a:r>
          </a:p>
          <a:p>
            <a:r>
              <a:rPr lang="en-GB" dirty="0"/>
              <a:t>Correlations</a:t>
            </a:r>
          </a:p>
          <a:p>
            <a:r>
              <a:rPr lang="en-GB" dirty="0"/>
              <a:t>t-tests</a:t>
            </a:r>
          </a:p>
          <a:p>
            <a:r>
              <a:rPr lang="en-GB" dirty="0"/>
              <a:t>Confidence Intervals</a:t>
            </a:r>
          </a:p>
        </p:txBody>
      </p:sp>
    </p:spTree>
    <p:extLst>
      <p:ext uri="{BB962C8B-B14F-4D97-AF65-F5344CB8AC3E}">
        <p14:creationId xmlns:p14="http://schemas.microsoft.com/office/powerpoint/2010/main" val="41835270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10D6E-6E71-8DD3-4596-5A15E48F3F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2D5107-1FC2-02B8-3948-6656588D2886}"/>
              </a:ext>
            </a:extLst>
          </p:cNvPr>
          <p:cNvSpPr>
            <a:spLocks noGrp="1"/>
          </p:cNvSpPr>
          <p:nvPr>
            <p:ph type="ctrTitle"/>
          </p:nvPr>
        </p:nvSpPr>
        <p:spPr/>
        <p:txBody>
          <a:bodyPr/>
          <a:lstStyle/>
          <a:p>
            <a:r>
              <a:rPr lang="en-GB" dirty="0"/>
              <a:t>Matched-pairs t-tests</a:t>
            </a:r>
          </a:p>
        </p:txBody>
      </p:sp>
      <p:sp>
        <p:nvSpPr>
          <p:cNvPr id="3" name="Text Placeholder 2">
            <a:extLst>
              <a:ext uri="{FF2B5EF4-FFF2-40B4-BE49-F238E27FC236}">
                <a16:creationId xmlns:a16="http://schemas.microsoft.com/office/drawing/2014/main" id="{5B839C99-5504-56D6-6425-943748C55496}"/>
              </a:ext>
            </a:extLst>
          </p:cNvPr>
          <p:cNvSpPr>
            <a:spLocks noGrp="1"/>
          </p:cNvSpPr>
          <p:nvPr>
            <p:ph type="body" sz="quarter" idx="14"/>
          </p:nvPr>
        </p:nvSpPr>
        <p:spPr/>
        <p:txBody>
          <a:bodyPr/>
          <a:lstStyle/>
          <a:p>
            <a:r>
              <a:rPr lang="en-GB" dirty="0">
                <a:solidFill>
                  <a:srgbClr val="212529"/>
                </a:solidFill>
                <a:latin typeface="-apple-system"/>
              </a:rPr>
              <a:t>D</a:t>
            </a:r>
            <a:r>
              <a:rPr lang="en-GB" b="0" i="0" dirty="0">
                <a:solidFill>
                  <a:srgbClr val="212529"/>
                </a:solidFill>
                <a:effectLst/>
                <a:latin typeface="-apple-system"/>
              </a:rPr>
              <a:t>ifferent people in different conditions but you have matched participants across the conditions so that they are “effectively the same person” (e.g. age, IQ)</a:t>
            </a:r>
          </a:p>
          <a:p>
            <a:r>
              <a:rPr lang="en-GB" dirty="0">
                <a:solidFill>
                  <a:srgbClr val="212529"/>
                </a:solidFill>
                <a:latin typeface="-apple-system"/>
              </a:rPr>
              <a:t>Used where you need to make sure that participants don’t demonstrate practice effects</a:t>
            </a:r>
            <a:endParaRPr lang="en-GB" b="0" i="0" dirty="0">
              <a:solidFill>
                <a:srgbClr val="212529"/>
              </a:solidFill>
              <a:effectLst/>
              <a:latin typeface="-apple-system"/>
            </a:endParaRPr>
          </a:p>
          <a:p>
            <a:r>
              <a:rPr lang="en-GB" dirty="0">
                <a:solidFill>
                  <a:srgbClr val="212529"/>
                </a:solidFill>
                <a:latin typeface="-apple-system"/>
              </a:rPr>
              <a:t>E.g., matching participants on age and IQ to test the effect of condition (maybe levels of glucose) on test scores</a:t>
            </a:r>
            <a:endParaRPr lang="en-GB" dirty="0"/>
          </a:p>
        </p:txBody>
      </p:sp>
    </p:spTree>
    <p:extLst>
      <p:ext uri="{BB962C8B-B14F-4D97-AF65-F5344CB8AC3E}">
        <p14:creationId xmlns:p14="http://schemas.microsoft.com/office/powerpoint/2010/main" val="12224611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D2233-0932-673A-7E6D-C4D552306467}"/>
              </a:ext>
            </a:extLst>
          </p:cNvPr>
          <p:cNvSpPr>
            <a:spLocks noGrp="1"/>
          </p:cNvSpPr>
          <p:nvPr>
            <p:ph type="ctrTitle"/>
          </p:nvPr>
        </p:nvSpPr>
        <p:spPr/>
        <p:txBody>
          <a:bodyPr/>
          <a:lstStyle/>
          <a:p>
            <a:r>
              <a:rPr lang="en-GB" dirty="0"/>
              <a:t>Assumptions of the test</a:t>
            </a:r>
          </a:p>
        </p:txBody>
      </p:sp>
      <p:sp>
        <p:nvSpPr>
          <p:cNvPr id="3" name="Text Placeholder 2">
            <a:extLst>
              <a:ext uri="{FF2B5EF4-FFF2-40B4-BE49-F238E27FC236}">
                <a16:creationId xmlns:a16="http://schemas.microsoft.com/office/drawing/2014/main" id="{4D6CEA91-10B0-A13C-40CE-1102E8B4A7A3}"/>
              </a:ext>
            </a:extLst>
          </p:cNvPr>
          <p:cNvSpPr>
            <a:spLocks noGrp="1"/>
          </p:cNvSpPr>
          <p:nvPr>
            <p:ph type="body" sz="quarter" idx="14"/>
          </p:nvPr>
        </p:nvSpPr>
        <p:spPr/>
        <p:txBody>
          <a:bodyPr/>
          <a:lstStyle/>
          <a:p>
            <a:r>
              <a:rPr lang="en-GB" dirty="0"/>
              <a:t>Two groups of data/participants (More than 2? Wait until next week)</a:t>
            </a:r>
          </a:p>
          <a:p>
            <a:pPr algn="l">
              <a:buFont typeface="Arial" panose="020B0604020202020204" pitchFamily="34" charset="0"/>
              <a:buChar char="•"/>
            </a:pPr>
            <a:r>
              <a:rPr lang="en-GB" b="0" i="0" dirty="0">
                <a:solidFill>
                  <a:srgbClr val="333333"/>
                </a:solidFill>
                <a:effectLst/>
                <a:latin typeface="Domine"/>
              </a:rPr>
              <a:t>The data are continuous.</a:t>
            </a:r>
          </a:p>
          <a:p>
            <a:pPr algn="l">
              <a:buFont typeface="Arial" panose="020B0604020202020204" pitchFamily="34" charset="0"/>
              <a:buChar char="•"/>
            </a:pPr>
            <a:r>
              <a:rPr lang="en-GB" b="0" i="0" dirty="0">
                <a:solidFill>
                  <a:srgbClr val="333333"/>
                </a:solidFill>
                <a:effectLst/>
                <a:latin typeface="Domine"/>
              </a:rPr>
              <a:t>The sample data have been randomly sampled from a population.</a:t>
            </a:r>
          </a:p>
          <a:p>
            <a:pPr algn="l">
              <a:buFont typeface="Arial" panose="020B0604020202020204" pitchFamily="34" charset="0"/>
              <a:buChar char="•"/>
            </a:pPr>
            <a:r>
              <a:rPr lang="en-GB" b="0" i="0" dirty="0">
                <a:solidFill>
                  <a:srgbClr val="333333"/>
                </a:solidFill>
                <a:effectLst/>
                <a:latin typeface="Domine"/>
              </a:rPr>
              <a:t>There is homoscedasticity (i.e., the variability of the data in each group is similar).</a:t>
            </a:r>
          </a:p>
          <a:p>
            <a:pPr algn="l">
              <a:buFont typeface="Arial" panose="020B0604020202020204" pitchFamily="34" charset="0"/>
              <a:buChar char="•"/>
            </a:pPr>
            <a:r>
              <a:rPr lang="en-GB" b="0" i="0" dirty="0">
                <a:solidFill>
                  <a:srgbClr val="333333"/>
                </a:solidFill>
                <a:effectLst/>
                <a:latin typeface="Domine"/>
              </a:rPr>
              <a:t>The distribution is approximately normal.</a:t>
            </a:r>
          </a:p>
          <a:p>
            <a:endParaRPr lang="en-GB" dirty="0"/>
          </a:p>
        </p:txBody>
      </p:sp>
    </p:spTree>
    <p:extLst>
      <p:ext uri="{BB962C8B-B14F-4D97-AF65-F5344CB8AC3E}">
        <p14:creationId xmlns:p14="http://schemas.microsoft.com/office/powerpoint/2010/main" val="24209721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B0303-CD94-C5D5-0E7B-DE3FB66600FE}"/>
              </a:ext>
            </a:extLst>
          </p:cNvPr>
          <p:cNvSpPr>
            <a:spLocks noGrp="1"/>
          </p:cNvSpPr>
          <p:nvPr>
            <p:ph type="ctrTitle"/>
          </p:nvPr>
        </p:nvSpPr>
        <p:spPr/>
        <p:txBody>
          <a:bodyPr/>
          <a:lstStyle/>
          <a:p>
            <a:r>
              <a:rPr lang="en-GB" dirty="0"/>
              <a:t>Confidence Intervals</a:t>
            </a:r>
          </a:p>
        </p:txBody>
      </p:sp>
      <p:sp>
        <p:nvSpPr>
          <p:cNvPr id="3" name="Text Placeholder 2">
            <a:extLst>
              <a:ext uri="{FF2B5EF4-FFF2-40B4-BE49-F238E27FC236}">
                <a16:creationId xmlns:a16="http://schemas.microsoft.com/office/drawing/2014/main" id="{B797FB4B-093B-C7EC-996D-A1E3D5077718}"/>
              </a:ext>
            </a:extLst>
          </p:cNvPr>
          <p:cNvSpPr>
            <a:spLocks noGrp="1"/>
          </p:cNvSpPr>
          <p:nvPr>
            <p:ph type="body" sz="quarter" idx="14"/>
          </p:nvPr>
        </p:nvSpPr>
        <p:spPr/>
        <p:txBody>
          <a:bodyPr/>
          <a:lstStyle/>
          <a:p>
            <a:r>
              <a:rPr lang="en-GB" dirty="0"/>
              <a:t>Reported alongside our coefficients or estimates</a:t>
            </a:r>
          </a:p>
          <a:p>
            <a:r>
              <a:rPr lang="en-GB" dirty="0"/>
              <a:t>They give a 95% (typically) interval where we would believe the true population coefficient to lie.</a:t>
            </a:r>
          </a:p>
          <a:p>
            <a:r>
              <a:rPr lang="en-GB" dirty="0"/>
              <a:t>“I am 95% confident that the true value falls between point A and point B</a:t>
            </a:r>
          </a:p>
          <a:p>
            <a:r>
              <a:rPr lang="en-GB" dirty="0">
                <a:solidFill>
                  <a:srgbClr val="111111"/>
                </a:solidFill>
                <a:latin typeface="SourceSansPro"/>
              </a:rPr>
              <a:t>U</a:t>
            </a:r>
            <a:r>
              <a:rPr lang="en-GB" b="0" i="0" dirty="0">
                <a:solidFill>
                  <a:srgbClr val="111111"/>
                </a:solidFill>
                <a:effectLst/>
                <a:latin typeface="SourceSansPro"/>
              </a:rPr>
              <a:t>ncertainty in an estimate of a population parameter based on a sample</a:t>
            </a:r>
            <a:endParaRPr lang="en-GB" dirty="0"/>
          </a:p>
          <a:p>
            <a:endParaRPr lang="en-GB" dirty="0"/>
          </a:p>
          <a:p>
            <a:r>
              <a:rPr lang="en-GB" b="0" i="0" dirty="0">
                <a:solidFill>
                  <a:srgbClr val="4A4C4D"/>
                </a:solidFill>
                <a:effectLst/>
                <a:latin typeface="InterFace"/>
              </a:rPr>
              <a:t>when a set of observations have a Normal distribution multiples of the standard deviation mark certain limits on the scatter of the observations. For instance, 1.96 (or approximately 2) standard deviations above and 1.96 standard deviations below the mean (±1.96SD mark the points within which 95% of the observations lie.</a:t>
            </a:r>
            <a:endParaRPr lang="en-GB" dirty="0"/>
          </a:p>
        </p:txBody>
      </p:sp>
    </p:spTree>
    <p:extLst>
      <p:ext uri="{BB962C8B-B14F-4D97-AF65-F5344CB8AC3E}">
        <p14:creationId xmlns:p14="http://schemas.microsoft.com/office/powerpoint/2010/main" val="26414201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087CF9-FC87-7A41-D852-7D8000D3DE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0E9F21-69BD-1265-95F8-E9CCAADB8461}"/>
              </a:ext>
            </a:extLst>
          </p:cNvPr>
          <p:cNvSpPr>
            <a:spLocks noGrp="1"/>
          </p:cNvSpPr>
          <p:nvPr>
            <p:ph type="ctrTitle"/>
          </p:nvPr>
        </p:nvSpPr>
        <p:spPr/>
        <p:txBody>
          <a:bodyPr/>
          <a:lstStyle/>
          <a:p>
            <a:r>
              <a:rPr lang="en-GB" dirty="0"/>
              <a:t>Confidence Intervals</a:t>
            </a:r>
          </a:p>
        </p:txBody>
      </p:sp>
      <p:sp>
        <p:nvSpPr>
          <p:cNvPr id="3" name="Text Placeholder 2">
            <a:extLst>
              <a:ext uri="{FF2B5EF4-FFF2-40B4-BE49-F238E27FC236}">
                <a16:creationId xmlns:a16="http://schemas.microsoft.com/office/drawing/2014/main" id="{36594307-2164-01D7-AEFA-7CF44B7AA72C}"/>
              </a:ext>
            </a:extLst>
          </p:cNvPr>
          <p:cNvSpPr>
            <a:spLocks noGrp="1"/>
          </p:cNvSpPr>
          <p:nvPr>
            <p:ph type="body" sz="quarter" idx="14"/>
          </p:nvPr>
        </p:nvSpPr>
        <p:spPr>
          <a:xfrm>
            <a:off x="527051" y="1844676"/>
            <a:ext cx="7037916" cy="4752975"/>
          </a:xfrm>
        </p:spPr>
        <p:txBody>
          <a:bodyPr/>
          <a:lstStyle/>
          <a:p>
            <a:r>
              <a:rPr lang="en-GB" b="0" i="0" dirty="0">
                <a:effectLst/>
                <a:latin typeface="InterFace"/>
              </a:rPr>
              <a:t>Assuming a normal distribution</a:t>
            </a:r>
          </a:p>
          <a:p>
            <a:r>
              <a:rPr lang="en-GB" dirty="0">
                <a:latin typeface="InterFace"/>
              </a:rPr>
              <a:t>Recall that </a:t>
            </a:r>
            <a:r>
              <a:rPr lang="en-GB" b="0" i="0" dirty="0">
                <a:effectLst/>
                <a:latin typeface="Google Sans"/>
              </a:rPr>
              <a:t>±</a:t>
            </a:r>
            <a:r>
              <a:rPr lang="en-GB" dirty="0">
                <a:latin typeface="InterFace"/>
              </a:rPr>
              <a:t>2 SDs contains 95% of our observations</a:t>
            </a:r>
          </a:p>
          <a:p>
            <a:r>
              <a:rPr lang="en-GB" dirty="0">
                <a:latin typeface="InterFace"/>
              </a:rPr>
              <a:t>Offer an upper and lower bound that contains the </a:t>
            </a:r>
            <a:r>
              <a:rPr lang="en-GB" i="1" dirty="0">
                <a:latin typeface="InterFace"/>
              </a:rPr>
              <a:t>true</a:t>
            </a:r>
            <a:r>
              <a:rPr lang="en-GB" dirty="0">
                <a:latin typeface="InterFace"/>
              </a:rPr>
              <a:t> mean 95% of the time</a:t>
            </a:r>
          </a:p>
          <a:p>
            <a:endParaRPr lang="en-GB" dirty="0">
              <a:latin typeface="InterFace"/>
            </a:endParaRPr>
          </a:p>
          <a:p>
            <a:r>
              <a:rPr lang="en-GB" dirty="0">
                <a:latin typeface="InterFace"/>
              </a:rPr>
              <a:t>Why not 100% confidence? Because we are talking on probabilities</a:t>
            </a:r>
          </a:p>
        </p:txBody>
      </p:sp>
      <p:grpSp>
        <p:nvGrpSpPr>
          <p:cNvPr id="4" name="Group 3">
            <a:extLst>
              <a:ext uri="{FF2B5EF4-FFF2-40B4-BE49-F238E27FC236}">
                <a16:creationId xmlns:a16="http://schemas.microsoft.com/office/drawing/2014/main" id="{51186027-91F2-7C09-9257-C601DB2A2A40}"/>
              </a:ext>
            </a:extLst>
          </p:cNvPr>
          <p:cNvGrpSpPr/>
          <p:nvPr/>
        </p:nvGrpSpPr>
        <p:grpSpPr>
          <a:xfrm>
            <a:off x="7629387" y="1397959"/>
            <a:ext cx="4562613" cy="2823204"/>
            <a:chOff x="0" y="772697"/>
            <a:chExt cx="9144000" cy="5312605"/>
          </a:xfrm>
        </p:grpSpPr>
        <p:pic>
          <p:nvPicPr>
            <p:cNvPr id="5" name="Picture 4">
              <a:extLst>
                <a:ext uri="{FF2B5EF4-FFF2-40B4-BE49-F238E27FC236}">
                  <a16:creationId xmlns:a16="http://schemas.microsoft.com/office/drawing/2014/main" id="{99E5B1B8-6C91-793F-3553-E075B9873075}"/>
                </a:ext>
              </a:extLst>
            </p:cNvPr>
            <p:cNvPicPr>
              <a:picLocks noChangeAspect="1"/>
            </p:cNvPicPr>
            <p:nvPr/>
          </p:nvPicPr>
          <p:blipFill>
            <a:blip r:embed="rId2"/>
            <a:stretch>
              <a:fillRect/>
            </a:stretch>
          </p:blipFill>
          <p:spPr>
            <a:xfrm>
              <a:off x="0" y="772697"/>
              <a:ext cx="9144000" cy="5312605"/>
            </a:xfrm>
            <a:prstGeom prst="rect">
              <a:avLst/>
            </a:prstGeom>
          </p:spPr>
        </p:pic>
        <p:sp>
          <p:nvSpPr>
            <p:cNvPr id="6" name="Rectangle 5">
              <a:extLst>
                <a:ext uri="{FF2B5EF4-FFF2-40B4-BE49-F238E27FC236}">
                  <a16:creationId xmlns:a16="http://schemas.microsoft.com/office/drawing/2014/main" id="{FA2800E2-CD0F-323A-EF6A-BFC81226BADF}"/>
                </a:ext>
              </a:extLst>
            </p:cNvPr>
            <p:cNvSpPr/>
            <p:nvPr/>
          </p:nvSpPr>
          <p:spPr>
            <a:xfrm>
              <a:off x="2787941" y="1019331"/>
              <a:ext cx="3439015" cy="4586990"/>
            </a:xfrm>
            <a:prstGeom prst="rect">
              <a:avLst/>
            </a:prstGeom>
            <a:solidFill>
              <a:schemeClr val="accent6">
                <a:lumMod val="20000"/>
                <a:lumOff val="8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003269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4DE8-0A6D-7211-41F4-7F548AEE9509}"/>
              </a:ext>
            </a:extLst>
          </p:cNvPr>
          <p:cNvSpPr>
            <a:spLocks noGrp="1"/>
          </p:cNvSpPr>
          <p:nvPr>
            <p:ph type="ctrTitle"/>
          </p:nvPr>
        </p:nvSpPr>
        <p:spPr/>
        <p:txBody>
          <a:bodyPr/>
          <a:lstStyle/>
          <a:p>
            <a:r>
              <a:rPr lang="en-GB" dirty="0"/>
              <a:t>Worksheet this week</a:t>
            </a:r>
          </a:p>
        </p:txBody>
      </p:sp>
      <p:sp>
        <p:nvSpPr>
          <p:cNvPr id="3" name="Text Placeholder 2">
            <a:extLst>
              <a:ext uri="{FF2B5EF4-FFF2-40B4-BE49-F238E27FC236}">
                <a16:creationId xmlns:a16="http://schemas.microsoft.com/office/drawing/2014/main" id="{11FDC29B-ADF5-A274-566F-9DFD565E07E9}"/>
              </a:ext>
            </a:extLst>
          </p:cNvPr>
          <p:cNvSpPr>
            <a:spLocks noGrp="1"/>
          </p:cNvSpPr>
          <p:nvPr>
            <p:ph type="body" sz="quarter" idx="14"/>
          </p:nvPr>
        </p:nvSpPr>
        <p:spPr/>
        <p:txBody>
          <a:bodyPr/>
          <a:lstStyle/>
          <a:p>
            <a:r>
              <a:rPr lang="en-GB" dirty="0"/>
              <a:t>Correlations</a:t>
            </a:r>
          </a:p>
          <a:p>
            <a:r>
              <a:rPr lang="en-GB" dirty="0"/>
              <a:t>t-tests</a:t>
            </a:r>
          </a:p>
          <a:p>
            <a:r>
              <a:rPr lang="en-GB" dirty="0"/>
              <a:t>Confidence intervals </a:t>
            </a:r>
          </a:p>
          <a:p>
            <a:r>
              <a:rPr lang="en-GB"/>
              <a:t>Writing </a:t>
            </a:r>
            <a:r>
              <a:rPr lang="en-GB" dirty="0"/>
              <a:t>up results for </a:t>
            </a:r>
            <a:r>
              <a:rPr lang="en-GB"/>
              <a:t>a report</a:t>
            </a:r>
          </a:p>
          <a:p>
            <a:r>
              <a:rPr lang="en-GB" dirty="0"/>
              <a:t>Interpreting the findings</a:t>
            </a:r>
          </a:p>
        </p:txBody>
      </p:sp>
    </p:spTree>
    <p:extLst>
      <p:ext uri="{BB962C8B-B14F-4D97-AF65-F5344CB8AC3E}">
        <p14:creationId xmlns:p14="http://schemas.microsoft.com/office/powerpoint/2010/main" val="3019931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FC941-C2F5-2BA2-65A1-BB734C897365}"/>
              </a:ext>
            </a:extLst>
          </p:cNvPr>
          <p:cNvSpPr>
            <a:spLocks noGrp="1"/>
          </p:cNvSpPr>
          <p:nvPr>
            <p:ph type="ctrTitle"/>
          </p:nvPr>
        </p:nvSpPr>
        <p:spPr/>
        <p:txBody>
          <a:bodyPr/>
          <a:lstStyle/>
          <a:p>
            <a:r>
              <a:rPr lang="en-GB" dirty="0"/>
              <a:t>Hypothesis Testing</a:t>
            </a:r>
          </a:p>
        </p:txBody>
      </p:sp>
      <p:sp>
        <p:nvSpPr>
          <p:cNvPr id="3" name="Text Placeholder 2">
            <a:extLst>
              <a:ext uri="{FF2B5EF4-FFF2-40B4-BE49-F238E27FC236}">
                <a16:creationId xmlns:a16="http://schemas.microsoft.com/office/drawing/2014/main" id="{0E9AE595-BA83-D777-BE6C-CBE40480DBA3}"/>
              </a:ext>
            </a:extLst>
          </p:cNvPr>
          <p:cNvSpPr>
            <a:spLocks noGrp="1"/>
          </p:cNvSpPr>
          <p:nvPr>
            <p:ph type="body" sz="quarter" idx="14"/>
          </p:nvPr>
        </p:nvSpPr>
        <p:spPr/>
        <p:txBody>
          <a:bodyPr/>
          <a:lstStyle/>
          <a:p>
            <a:r>
              <a:rPr lang="en-GB" dirty="0">
                <a:solidFill>
                  <a:srgbClr val="212529"/>
                </a:solidFill>
                <a:latin typeface="-apple-system"/>
              </a:rPr>
              <a:t>The null hypothesis states that there is no difference between the two means (or groups) of interest</a:t>
            </a:r>
          </a:p>
          <a:p>
            <a:r>
              <a:rPr lang="en-GB" dirty="0">
                <a:solidFill>
                  <a:schemeClr val="tx1"/>
                </a:solidFill>
              </a:rPr>
              <a:t>Hypotheses can be directional or non-directional</a:t>
            </a:r>
          </a:p>
          <a:p>
            <a:r>
              <a:rPr lang="en-GB" dirty="0"/>
              <a:t>Directional means that we are predicting a difference between groups as well as the direction of the effect</a:t>
            </a:r>
          </a:p>
          <a:p>
            <a:r>
              <a:rPr lang="en-GB" dirty="0">
                <a:solidFill>
                  <a:schemeClr val="tx1"/>
                </a:solidFill>
              </a:rPr>
              <a:t>Non-directional means we predict a difference but don’t know which way it will go</a:t>
            </a:r>
          </a:p>
          <a:p>
            <a:r>
              <a:rPr lang="en-GB" dirty="0">
                <a:solidFill>
                  <a:schemeClr val="tx1"/>
                </a:solidFill>
              </a:rPr>
              <a:t>Hypothesis should be worded so that it can be tested and must include both independent and dependent variables</a:t>
            </a:r>
          </a:p>
          <a:p>
            <a:pPr lvl="1"/>
            <a:r>
              <a:rPr lang="en-GB" b="1" dirty="0">
                <a:solidFill>
                  <a:schemeClr val="tx1"/>
                </a:solidFill>
                <a:highlight>
                  <a:srgbClr val="FFFF00"/>
                </a:highlight>
              </a:rPr>
              <a:t>Exam scores (DV) </a:t>
            </a:r>
            <a:r>
              <a:rPr lang="en-GB" dirty="0">
                <a:solidFill>
                  <a:schemeClr val="tx1"/>
                </a:solidFill>
              </a:rPr>
              <a:t>will be higher for </a:t>
            </a:r>
            <a:r>
              <a:rPr lang="en-GB" b="1" dirty="0">
                <a:solidFill>
                  <a:schemeClr val="tx1"/>
                </a:solidFill>
                <a:highlight>
                  <a:srgbClr val="FFFF00"/>
                </a:highlight>
              </a:rPr>
              <a:t>students who studied more than four hours a week (IV) </a:t>
            </a:r>
            <a:r>
              <a:rPr lang="en-GB" dirty="0">
                <a:solidFill>
                  <a:schemeClr val="tx1"/>
                </a:solidFill>
              </a:rPr>
              <a:t>than those who did not</a:t>
            </a:r>
          </a:p>
          <a:p>
            <a:pPr lvl="1"/>
            <a:endParaRPr lang="en-GB" dirty="0">
              <a:solidFill>
                <a:schemeClr val="tx1"/>
              </a:solidFill>
            </a:endParaRPr>
          </a:p>
        </p:txBody>
      </p:sp>
    </p:spTree>
    <p:extLst>
      <p:ext uri="{BB962C8B-B14F-4D97-AF65-F5344CB8AC3E}">
        <p14:creationId xmlns:p14="http://schemas.microsoft.com/office/powerpoint/2010/main" val="9231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54DCE-D171-5B23-645C-55B67948526F}"/>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359A800F-E00B-7E15-98CA-D5B08A7BCC49}"/>
              </a:ext>
            </a:extLst>
          </p:cNvPr>
          <p:cNvSpPr>
            <a:spLocks noGrp="1"/>
          </p:cNvSpPr>
          <p:nvPr>
            <p:ph type="body" sz="quarter" idx="14"/>
          </p:nvPr>
        </p:nvSpPr>
        <p:spPr/>
        <p:txBody>
          <a:bodyPr/>
          <a:lstStyle/>
          <a:p>
            <a:r>
              <a:rPr lang="en-GB" b="0" i="0" dirty="0">
                <a:solidFill>
                  <a:srgbClr val="212529"/>
                </a:solidFill>
                <a:effectLst/>
                <a:latin typeface="-apple-system"/>
              </a:rPr>
              <a:t>The </a:t>
            </a:r>
            <a:r>
              <a:rPr lang="en-GB" b="1" i="1" dirty="0">
                <a:solidFill>
                  <a:srgbClr val="212529"/>
                </a:solidFill>
                <a:effectLst/>
                <a:latin typeface="-apple-system"/>
              </a:rPr>
              <a:t>p</a:t>
            </a:r>
            <a:r>
              <a:rPr lang="en-GB" b="1" i="0" dirty="0">
                <a:solidFill>
                  <a:srgbClr val="212529"/>
                </a:solidFill>
                <a:effectLst/>
                <a:latin typeface="-apple-system"/>
              </a:rPr>
              <a:t>-value</a:t>
            </a:r>
            <a:r>
              <a:rPr lang="en-GB" b="0" i="0" dirty="0">
                <a:solidFill>
                  <a:srgbClr val="212529"/>
                </a:solidFill>
                <a:effectLst/>
                <a:latin typeface="-apple-system"/>
              </a:rPr>
              <a:t> is the probability of finding a difference equal to or greater than the one found if no difference exists in the population. Let's say our </a:t>
            </a:r>
            <a:r>
              <a:rPr lang="en-GB" b="0" i="1" dirty="0">
                <a:solidFill>
                  <a:srgbClr val="212529"/>
                </a:solidFill>
                <a:effectLst/>
                <a:latin typeface="-apple-system"/>
              </a:rPr>
              <a:t>p</a:t>
            </a:r>
            <a:r>
              <a:rPr lang="en-GB" b="0" i="0" dirty="0">
                <a:solidFill>
                  <a:srgbClr val="212529"/>
                </a:solidFill>
                <a:effectLst/>
                <a:latin typeface="-apple-system"/>
              </a:rPr>
              <a:t>-value = .010</a:t>
            </a:r>
          </a:p>
          <a:p>
            <a:r>
              <a:rPr lang="en-GB" b="0" i="0" dirty="0">
                <a:solidFill>
                  <a:srgbClr val="212529"/>
                </a:solidFill>
                <a:effectLst/>
                <a:latin typeface="-apple-system"/>
              </a:rPr>
              <a:t> This indicates a very small probability of finding a difference equal or greater in the population if there was no difference. The obtained </a:t>
            </a:r>
            <a:r>
              <a:rPr lang="en-GB" b="0" i="1" dirty="0">
                <a:solidFill>
                  <a:srgbClr val="212529"/>
                </a:solidFill>
                <a:effectLst/>
                <a:latin typeface="-apple-system"/>
              </a:rPr>
              <a:t>p</a:t>
            </a:r>
            <a:r>
              <a:rPr lang="en-GB" b="0" i="0" dirty="0">
                <a:solidFill>
                  <a:srgbClr val="212529"/>
                </a:solidFill>
                <a:effectLst/>
                <a:latin typeface="-apple-system"/>
              </a:rPr>
              <a:t>-value is also smaller than the standard cut-off that we use in Psychology of</a:t>
            </a:r>
            <a:r>
              <a:rPr lang="en-GB" dirty="0">
                <a:solidFill>
                  <a:srgbClr val="212529"/>
                </a:solidFill>
                <a:latin typeface="-apple-system"/>
              </a:rPr>
              <a:t> .05</a:t>
            </a:r>
          </a:p>
          <a:p>
            <a:r>
              <a:rPr lang="en-GB" b="0" i="0" dirty="0">
                <a:solidFill>
                  <a:srgbClr val="212529"/>
                </a:solidFill>
                <a:effectLst/>
                <a:latin typeface="-apple-system"/>
              </a:rPr>
              <a:t>As such we would reject our null hypothesis and suggest that there is a significant difference between the two groups.</a:t>
            </a:r>
          </a:p>
          <a:p>
            <a:r>
              <a:rPr lang="en-GB" i="1" dirty="0">
                <a:solidFill>
                  <a:srgbClr val="212529"/>
                </a:solidFill>
                <a:latin typeface="-apple-system"/>
              </a:rPr>
              <a:t>If</a:t>
            </a:r>
            <a:r>
              <a:rPr lang="en-GB" dirty="0">
                <a:solidFill>
                  <a:srgbClr val="212529"/>
                </a:solidFill>
                <a:latin typeface="-apple-system"/>
              </a:rPr>
              <a:t> the p-value was </a:t>
            </a:r>
            <a:r>
              <a:rPr lang="en-GB" i="1" dirty="0">
                <a:solidFill>
                  <a:srgbClr val="212529"/>
                </a:solidFill>
                <a:latin typeface="-apple-system"/>
              </a:rPr>
              <a:t>greater</a:t>
            </a:r>
            <a:r>
              <a:rPr lang="en-GB" dirty="0">
                <a:solidFill>
                  <a:srgbClr val="212529"/>
                </a:solidFill>
                <a:latin typeface="-apple-system"/>
              </a:rPr>
              <a:t> than .05 (e.g. .1),we would </a:t>
            </a:r>
            <a:r>
              <a:rPr lang="en-GB" i="1" dirty="0">
                <a:solidFill>
                  <a:srgbClr val="212529"/>
                </a:solidFill>
                <a:latin typeface="-apple-system"/>
              </a:rPr>
              <a:t>fail to reject</a:t>
            </a:r>
            <a:r>
              <a:rPr lang="en-GB" dirty="0">
                <a:solidFill>
                  <a:srgbClr val="212529"/>
                </a:solidFill>
                <a:latin typeface="-apple-system"/>
              </a:rPr>
              <a:t> the null hypothesis, </a:t>
            </a:r>
            <a:r>
              <a:rPr lang="en-GB" b="1" dirty="0">
                <a:solidFill>
                  <a:srgbClr val="212529"/>
                </a:solidFill>
                <a:latin typeface="-apple-system"/>
              </a:rPr>
              <a:t>not</a:t>
            </a:r>
            <a:r>
              <a:rPr lang="en-GB" dirty="0">
                <a:solidFill>
                  <a:srgbClr val="212529"/>
                </a:solidFill>
                <a:latin typeface="-apple-system"/>
              </a:rPr>
              <a:t> </a:t>
            </a:r>
            <a:r>
              <a:rPr lang="en-GB" i="1" dirty="0">
                <a:solidFill>
                  <a:srgbClr val="212529"/>
                </a:solidFill>
                <a:latin typeface="-apple-system"/>
              </a:rPr>
              <a:t>accept the null</a:t>
            </a:r>
            <a:endParaRPr lang="en-GB" i="1" dirty="0">
              <a:solidFill>
                <a:schemeClr val="tx1"/>
              </a:solidFill>
            </a:endParaRPr>
          </a:p>
        </p:txBody>
      </p:sp>
      <p:sp>
        <p:nvSpPr>
          <p:cNvPr id="4" name="Title 1">
            <a:extLst>
              <a:ext uri="{FF2B5EF4-FFF2-40B4-BE49-F238E27FC236}">
                <a16:creationId xmlns:a16="http://schemas.microsoft.com/office/drawing/2014/main" id="{FE94E14F-DBF1-9C43-F7D5-A782BAA4BDFB}"/>
              </a:ext>
            </a:extLst>
          </p:cNvPr>
          <p:cNvSpPr>
            <a:spLocks noGrp="1"/>
          </p:cNvSpPr>
          <p:nvPr>
            <p:ph type="ctrTitle"/>
          </p:nvPr>
        </p:nvSpPr>
        <p:spPr/>
        <p:txBody>
          <a:bodyPr/>
          <a:lstStyle/>
          <a:p>
            <a:r>
              <a:rPr lang="en-GB" dirty="0"/>
              <a:t>Hypothesis Testing and </a:t>
            </a:r>
            <a:r>
              <a:rPr lang="en-GB" i="1" dirty="0"/>
              <a:t>p</a:t>
            </a:r>
            <a:r>
              <a:rPr lang="en-GB" dirty="0"/>
              <a:t>-values</a:t>
            </a:r>
          </a:p>
        </p:txBody>
      </p:sp>
      <p:cxnSp>
        <p:nvCxnSpPr>
          <p:cNvPr id="5" name="Straight Connector 4">
            <a:extLst>
              <a:ext uri="{FF2B5EF4-FFF2-40B4-BE49-F238E27FC236}">
                <a16:creationId xmlns:a16="http://schemas.microsoft.com/office/drawing/2014/main" id="{40C201AF-73C1-F52E-438B-55CBB4EA4DF9}"/>
              </a:ext>
            </a:extLst>
          </p:cNvPr>
          <p:cNvCxnSpPr/>
          <p:nvPr/>
        </p:nvCxnSpPr>
        <p:spPr>
          <a:xfrm>
            <a:off x="1469571" y="6172200"/>
            <a:ext cx="8458200" cy="0"/>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EE33E21F-9B7F-D0EA-A69C-4F99EF346DC1}"/>
              </a:ext>
            </a:extLst>
          </p:cNvPr>
          <p:cNvSpPr txBox="1"/>
          <p:nvPr/>
        </p:nvSpPr>
        <p:spPr>
          <a:xfrm>
            <a:off x="1334074" y="6344849"/>
            <a:ext cx="301686" cy="369332"/>
          </a:xfrm>
          <a:prstGeom prst="rect">
            <a:avLst/>
          </a:prstGeom>
          <a:noFill/>
        </p:spPr>
        <p:txBody>
          <a:bodyPr wrap="none" rtlCol="0">
            <a:spAutoFit/>
          </a:bodyPr>
          <a:lstStyle/>
          <a:p>
            <a:r>
              <a:rPr lang="en-GB" dirty="0"/>
              <a:t>0</a:t>
            </a:r>
          </a:p>
        </p:txBody>
      </p:sp>
      <p:cxnSp>
        <p:nvCxnSpPr>
          <p:cNvPr id="9" name="Straight Connector 8">
            <a:extLst>
              <a:ext uri="{FF2B5EF4-FFF2-40B4-BE49-F238E27FC236}">
                <a16:creationId xmlns:a16="http://schemas.microsoft.com/office/drawing/2014/main" id="{57B2A8E3-85B2-2B34-5929-FC05A593C002}"/>
              </a:ext>
            </a:extLst>
          </p:cNvPr>
          <p:cNvCxnSpPr>
            <a:cxnSpLocks/>
          </p:cNvCxnSpPr>
          <p:nvPr/>
        </p:nvCxnSpPr>
        <p:spPr>
          <a:xfrm>
            <a:off x="1484917" y="6137576"/>
            <a:ext cx="0" cy="267684"/>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08AD5241-9F5A-480F-4260-B8BB5B2AB689}"/>
              </a:ext>
            </a:extLst>
          </p:cNvPr>
          <p:cNvCxnSpPr>
            <a:cxnSpLocks/>
          </p:cNvCxnSpPr>
          <p:nvPr/>
        </p:nvCxnSpPr>
        <p:spPr>
          <a:xfrm>
            <a:off x="9917656" y="6133797"/>
            <a:ext cx="0" cy="267684"/>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67F4CD8B-B070-1FC6-A375-E6D9C213EDE9}"/>
              </a:ext>
            </a:extLst>
          </p:cNvPr>
          <p:cNvSpPr txBox="1"/>
          <p:nvPr/>
        </p:nvSpPr>
        <p:spPr>
          <a:xfrm>
            <a:off x="9766813" y="6351430"/>
            <a:ext cx="301686" cy="369332"/>
          </a:xfrm>
          <a:prstGeom prst="rect">
            <a:avLst/>
          </a:prstGeom>
          <a:noFill/>
        </p:spPr>
        <p:txBody>
          <a:bodyPr wrap="none" rtlCol="0">
            <a:spAutoFit/>
          </a:bodyPr>
          <a:lstStyle/>
          <a:p>
            <a:r>
              <a:rPr lang="en-GB" dirty="0"/>
              <a:t>1</a:t>
            </a:r>
          </a:p>
        </p:txBody>
      </p:sp>
      <p:cxnSp>
        <p:nvCxnSpPr>
          <p:cNvPr id="15" name="Straight Connector 14">
            <a:extLst>
              <a:ext uri="{FF2B5EF4-FFF2-40B4-BE49-F238E27FC236}">
                <a16:creationId xmlns:a16="http://schemas.microsoft.com/office/drawing/2014/main" id="{90E58BD9-AA5D-57BC-397F-72D1C8AE83FE}"/>
              </a:ext>
            </a:extLst>
          </p:cNvPr>
          <p:cNvCxnSpPr>
            <a:cxnSpLocks/>
          </p:cNvCxnSpPr>
          <p:nvPr/>
        </p:nvCxnSpPr>
        <p:spPr>
          <a:xfrm>
            <a:off x="2161862" y="6133797"/>
            <a:ext cx="0" cy="267684"/>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2859BE97-B07D-FB9A-D649-4D94637307CC}"/>
              </a:ext>
            </a:extLst>
          </p:cNvPr>
          <p:cNvSpPr txBox="1"/>
          <p:nvPr/>
        </p:nvSpPr>
        <p:spPr>
          <a:xfrm>
            <a:off x="1923656" y="6344516"/>
            <a:ext cx="476412" cy="369332"/>
          </a:xfrm>
          <a:prstGeom prst="rect">
            <a:avLst/>
          </a:prstGeom>
          <a:noFill/>
        </p:spPr>
        <p:txBody>
          <a:bodyPr wrap="none" rtlCol="0">
            <a:spAutoFit/>
          </a:bodyPr>
          <a:lstStyle/>
          <a:p>
            <a:r>
              <a:rPr lang="en-GB" dirty="0"/>
              <a:t>.05</a:t>
            </a:r>
          </a:p>
        </p:txBody>
      </p:sp>
      <p:cxnSp>
        <p:nvCxnSpPr>
          <p:cNvPr id="17" name="Straight Connector 16">
            <a:extLst>
              <a:ext uri="{FF2B5EF4-FFF2-40B4-BE49-F238E27FC236}">
                <a16:creationId xmlns:a16="http://schemas.microsoft.com/office/drawing/2014/main" id="{E3D8708F-3F72-819B-FED5-F7161C035B73}"/>
              </a:ext>
            </a:extLst>
          </p:cNvPr>
          <p:cNvCxnSpPr>
            <a:cxnSpLocks/>
          </p:cNvCxnSpPr>
          <p:nvPr/>
        </p:nvCxnSpPr>
        <p:spPr>
          <a:xfrm>
            <a:off x="1459456" y="6172200"/>
            <a:ext cx="702406" cy="0"/>
          </a:xfrm>
          <a:prstGeom prst="line">
            <a:avLst/>
          </a:prstGeom>
          <a:ln w="76200"/>
        </p:spPr>
        <p:style>
          <a:lnRef idx="1">
            <a:schemeClr val="accent3"/>
          </a:lnRef>
          <a:fillRef idx="0">
            <a:schemeClr val="accent3"/>
          </a:fillRef>
          <a:effectRef idx="0">
            <a:schemeClr val="accent3"/>
          </a:effectRef>
          <a:fontRef idx="minor">
            <a:schemeClr val="tx1"/>
          </a:fontRef>
        </p:style>
      </p:cxnSp>
      <p:sp>
        <p:nvSpPr>
          <p:cNvPr id="19" name="TextBox 18">
            <a:extLst>
              <a:ext uri="{FF2B5EF4-FFF2-40B4-BE49-F238E27FC236}">
                <a16:creationId xmlns:a16="http://schemas.microsoft.com/office/drawing/2014/main" id="{F04E9F14-6C82-D4D4-5359-6EE3647F0EDD}"/>
              </a:ext>
            </a:extLst>
          </p:cNvPr>
          <p:cNvSpPr txBox="1"/>
          <p:nvPr/>
        </p:nvSpPr>
        <p:spPr>
          <a:xfrm>
            <a:off x="5112518" y="5802868"/>
            <a:ext cx="2092689" cy="369332"/>
          </a:xfrm>
          <a:prstGeom prst="rect">
            <a:avLst/>
          </a:prstGeom>
          <a:noFill/>
        </p:spPr>
        <p:txBody>
          <a:bodyPr wrap="none" rtlCol="0">
            <a:spAutoFit/>
          </a:bodyPr>
          <a:lstStyle/>
          <a:p>
            <a:r>
              <a:rPr lang="en-GB" i="1" dirty="0"/>
              <a:t>Fail to reject the null</a:t>
            </a:r>
          </a:p>
        </p:txBody>
      </p:sp>
      <p:sp>
        <p:nvSpPr>
          <p:cNvPr id="20" name="TextBox 19">
            <a:extLst>
              <a:ext uri="{FF2B5EF4-FFF2-40B4-BE49-F238E27FC236}">
                <a16:creationId xmlns:a16="http://schemas.microsoft.com/office/drawing/2014/main" id="{825DA39A-ABF9-2009-554D-0F486C71CB02}"/>
              </a:ext>
            </a:extLst>
          </p:cNvPr>
          <p:cNvSpPr txBox="1"/>
          <p:nvPr/>
        </p:nvSpPr>
        <p:spPr>
          <a:xfrm>
            <a:off x="1168898" y="5783667"/>
            <a:ext cx="1509516" cy="369332"/>
          </a:xfrm>
          <a:prstGeom prst="rect">
            <a:avLst/>
          </a:prstGeom>
          <a:noFill/>
        </p:spPr>
        <p:txBody>
          <a:bodyPr wrap="none" rtlCol="0">
            <a:spAutoFit/>
          </a:bodyPr>
          <a:lstStyle/>
          <a:p>
            <a:r>
              <a:rPr lang="en-GB" i="1" dirty="0"/>
              <a:t>Reject the null</a:t>
            </a:r>
          </a:p>
        </p:txBody>
      </p:sp>
      <p:sp>
        <p:nvSpPr>
          <p:cNvPr id="21" name="Oval 20">
            <a:extLst>
              <a:ext uri="{FF2B5EF4-FFF2-40B4-BE49-F238E27FC236}">
                <a16:creationId xmlns:a16="http://schemas.microsoft.com/office/drawing/2014/main" id="{544072E6-0A82-F6B2-3D27-EC6F7593F0D8}"/>
              </a:ext>
            </a:extLst>
          </p:cNvPr>
          <p:cNvSpPr/>
          <p:nvPr/>
        </p:nvSpPr>
        <p:spPr>
          <a:xfrm>
            <a:off x="1596896" y="6103846"/>
            <a:ext cx="136969" cy="13670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2F1C1B87-8499-0B80-63A4-6244797ABC46}"/>
              </a:ext>
            </a:extLst>
          </p:cNvPr>
          <p:cNvSpPr/>
          <p:nvPr/>
        </p:nvSpPr>
        <p:spPr>
          <a:xfrm>
            <a:off x="2916479" y="6103846"/>
            <a:ext cx="136969" cy="13670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87730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F013-C7DB-9341-9131-28A9D8C461AC}"/>
              </a:ext>
            </a:extLst>
          </p:cNvPr>
          <p:cNvSpPr>
            <a:spLocks noGrp="1"/>
          </p:cNvSpPr>
          <p:nvPr>
            <p:ph type="ctrTitle"/>
          </p:nvPr>
        </p:nvSpPr>
        <p:spPr/>
        <p:txBody>
          <a:bodyPr/>
          <a:lstStyle/>
          <a:p>
            <a:r>
              <a:rPr lang="en-US" dirty="0"/>
              <a:t>Effect sizes and </a:t>
            </a:r>
            <a:r>
              <a:rPr lang="en-US" i="1" dirty="0"/>
              <a:t>p</a:t>
            </a:r>
            <a:r>
              <a:rPr lang="en-US" dirty="0"/>
              <a:t>-values</a:t>
            </a:r>
          </a:p>
        </p:txBody>
      </p:sp>
      <p:sp>
        <p:nvSpPr>
          <p:cNvPr id="3" name="Text Placeholder 2">
            <a:extLst>
              <a:ext uri="{FF2B5EF4-FFF2-40B4-BE49-F238E27FC236}">
                <a16:creationId xmlns:a16="http://schemas.microsoft.com/office/drawing/2014/main" id="{05F47D82-9E70-9D4B-9EBD-DED3F25D9551}"/>
              </a:ext>
            </a:extLst>
          </p:cNvPr>
          <p:cNvSpPr>
            <a:spLocks noGrp="1"/>
          </p:cNvSpPr>
          <p:nvPr>
            <p:ph type="body" sz="quarter" idx="14"/>
          </p:nvPr>
        </p:nvSpPr>
        <p:spPr>
          <a:xfrm>
            <a:off x="1919288" y="1844676"/>
            <a:ext cx="8425184" cy="5013325"/>
          </a:xfrm>
        </p:spPr>
        <p:txBody>
          <a:bodyPr>
            <a:normAutofit fontScale="92500" lnSpcReduction="20000"/>
          </a:bodyPr>
          <a:lstStyle/>
          <a:p>
            <a:r>
              <a:rPr lang="en-GB" dirty="0"/>
              <a:t>When we construct an experiment, we construct a research hypothesis:</a:t>
            </a:r>
          </a:p>
          <a:p>
            <a:pPr lvl="1"/>
            <a:r>
              <a:rPr lang="en-GB" dirty="0"/>
              <a:t>Two variables are related</a:t>
            </a:r>
          </a:p>
          <a:p>
            <a:pPr lvl="1"/>
            <a:r>
              <a:rPr lang="en-GB" dirty="0"/>
              <a:t>An experimental manipulation will affect another variable</a:t>
            </a:r>
          </a:p>
          <a:p>
            <a:pPr lvl="1"/>
            <a:endParaRPr lang="en-GB" dirty="0"/>
          </a:p>
          <a:p>
            <a:r>
              <a:rPr lang="en-GB" dirty="0"/>
              <a:t>We also construct a null hypothesis:</a:t>
            </a:r>
          </a:p>
          <a:p>
            <a:pPr lvl="1"/>
            <a:r>
              <a:rPr lang="en-GB" dirty="0"/>
              <a:t>Two variables are not related</a:t>
            </a:r>
          </a:p>
          <a:p>
            <a:pPr lvl="1"/>
            <a:r>
              <a:rPr lang="en-GB" dirty="0"/>
              <a:t>The experimental manipulation has no effect</a:t>
            </a:r>
          </a:p>
          <a:p>
            <a:pPr lvl="1"/>
            <a:endParaRPr lang="en-GB" dirty="0"/>
          </a:p>
          <a:p>
            <a:r>
              <a:rPr lang="en-GB" i="1" dirty="0"/>
              <a:t>p</a:t>
            </a:r>
            <a:r>
              <a:rPr lang="en-GB" dirty="0"/>
              <a:t>-value: how confident can we be in rejecting the null hypothesis</a:t>
            </a:r>
          </a:p>
          <a:p>
            <a:pPr lvl="1"/>
            <a:r>
              <a:rPr lang="en-GB" dirty="0"/>
              <a:t>A p-value of 0.05 tells us that 5% of the time when we find an effect like this, the null hypothesis is true (a </a:t>
            </a:r>
            <a:r>
              <a:rPr lang="en-GB" b="1" dirty="0"/>
              <a:t>false positive</a:t>
            </a:r>
            <a:r>
              <a:rPr lang="en-GB" dirty="0"/>
              <a:t>)</a:t>
            </a:r>
          </a:p>
          <a:p>
            <a:pPr lvl="1"/>
            <a:endParaRPr lang="en-GB" dirty="0"/>
          </a:p>
          <a:p>
            <a:pPr lvl="1"/>
            <a:r>
              <a:rPr lang="en-GB" dirty="0"/>
              <a:t>If the p-value is less than 0.001, we write by convention: </a:t>
            </a:r>
            <a:r>
              <a:rPr lang="en-GB" i="1" dirty="0"/>
              <a:t>p</a:t>
            </a:r>
            <a:r>
              <a:rPr lang="en-GB" dirty="0"/>
              <a:t> &lt; .001</a:t>
            </a:r>
          </a:p>
          <a:p>
            <a:pPr lvl="2"/>
            <a:r>
              <a:rPr lang="en-GB" dirty="0"/>
              <a:t>If there’s a chance less than one in a thousand that we find this effect when the null hypothesis is true then we’re quite confident in our result</a:t>
            </a:r>
          </a:p>
        </p:txBody>
      </p:sp>
    </p:spTree>
    <p:extLst>
      <p:ext uri="{BB962C8B-B14F-4D97-AF65-F5344CB8AC3E}">
        <p14:creationId xmlns:p14="http://schemas.microsoft.com/office/powerpoint/2010/main" val="3442046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DFD62-00AE-C0AB-2F86-905139D54F9D}"/>
              </a:ext>
            </a:extLst>
          </p:cNvPr>
          <p:cNvSpPr>
            <a:spLocks noGrp="1"/>
          </p:cNvSpPr>
          <p:nvPr>
            <p:ph type="ctrTitle"/>
          </p:nvPr>
        </p:nvSpPr>
        <p:spPr/>
        <p:txBody>
          <a:bodyPr/>
          <a:lstStyle/>
          <a:p>
            <a:r>
              <a:rPr lang="en-GB" dirty="0"/>
              <a:t>Correlations</a:t>
            </a:r>
          </a:p>
        </p:txBody>
      </p:sp>
      <p:sp>
        <p:nvSpPr>
          <p:cNvPr id="3" name="Text Placeholder 2">
            <a:extLst>
              <a:ext uri="{FF2B5EF4-FFF2-40B4-BE49-F238E27FC236}">
                <a16:creationId xmlns:a16="http://schemas.microsoft.com/office/drawing/2014/main" id="{5FE0F9F2-3191-62D8-545E-E226A7F4A520}"/>
              </a:ext>
            </a:extLst>
          </p:cNvPr>
          <p:cNvSpPr>
            <a:spLocks noGrp="1"/>
          </p:cNvSpPr>
          <p:nvPr>
            <p:ph type="body" sz="quarter" idx="14"/>
          </p:nvPr>
        </p:nvSpPr>
        <p:spPr/>
        <p:txBody>
          <a:bodyPr/>
          <a:lstStyle/>
          <a:p>
            <a:r>
              <a:rPr lang="en-GB" b="0" i="0" dirty="0">
                <a:solidFill>
                  <a:srgbClr val="212529"/>
                </a:solidFill>
                <a:effectLst/>
                <a:latin typeface="-apple-system"/>
              </a:rPr>
              <a:t>Correlation is a test that measures the relationship between two </a:t>
            </a:r>
            <a:r>
              <a:rPr lang="en-GB" b="0" i="0" u="none" strike="noStrike" dirty="0">
                <a:effectLst/>
                <a:latin typeface="-apple-system"/>
              </a:rPr>
              <a:t>variable</a:t>
            </a:r>
            <a:r>
              <a:rPr lang="en-GB" b="0" i="0" dirty="0">
                <a:solidFill>
                  <a:srgbClr val="212529"/>
                </a:solidFill>
                <a:effectLst/>
                <a:latin typeface="-apple-system"/>
              </a:rPr>
              <a:t>. </a:t>
            </a:r>
          </a:p>
          <a:p>
            <a:r>
              <a:rPr lang="en-GB" dirty="0">
                <a:solidFill>
                  <a:srgbClr val="212529"/>
                </a:solidFill>
                <a:latin typeface="-apple-system"/>
              </a:rPr>
              <a:t>Y</a:t>
            </a:r>
            <a:r>
              <a:rPr lang="en-GB" b="0" i="0" dirty="0">
                <a:solidFill>
                  <a:srgbClr val="212529"/>
                </a:solidFill>
                <a:effectLst/>
                <a:latin typeface="-apple-system"/>
              </a:rPr>
              <a:t>ou measure two variables and the correlation analysis tells you whether they are related in some manner, either </a:t>
            </a:r>
            <a:r>
              <a:rPr lang="en-GB" b="0" i="0" u="none" strike="noStrike" dirty="0">
                <a:effectLst/>
                <a:latin typeface="-apple-system"/>
              </a:rPr>
              <a:t>positively</a:t>
            </a:r>
            <a:r>
              <a:rPr lang="en-GB" b="0" i="0" dirty="0">
                <a:solidFill>
                  <a:srgbClr val="212529"/>
                </a:solidFill>
                <a:effectLst/>
                <a:latin typeface="-apple-system"/>
              </a:rPr>
              <a:t> or </a:t>
            </a:r>
            <a:r>
              <a:rPr lang="en-GB" b="0" i="0" u="none" strike="noStrike" dirty="0">
                <a:effectLst/>
                <a:latin typeface="-apple-system"/>
              </a:rPr>
              <a:t>negatively</a:t>
            </a:r>
            <a:r>
              <a:rPr lang="en-GB" b="0" i="0" dirty="0">
                <a:solidFill>
                  <a:srgbClr val="212529"/>
                </a:solidFill>
                <a:effectLst/>
                <a:latin typeface="-apple-system"/>
              </a:rPr>
              <a:t>, and how strong that relationship is</a:t>
            </a:r>
          </a:p>
          <a:p>
            <a:r>
              <a:rPr lang="en-GB" dirty="0">
                <a:solidFill>
                  <a:srgbClr val="212529"/>
                </a:solidFill>
                <a:latin typeface="-apple-system"/>
              </a:rPr>
              <a:t>We can conduct correlations on data when variables are continuous or ordinal</a:t>
            </a:r>
            <a:endParaRPr lang="en-GB" dirty="0"/>
          </a:p>
        </p:txBody>
      </p:sp>
    </p:spTree>
    <p:extLst>
      <p:ext uri="{BB962C8B-B14F-4D97-AF65-F5344CB8AC3E}">
        <p14:creationId xmlns:p14="http://schemas.microsoft.com/office/powerpoint/2010/main" val="1782098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83D85-2A1A-1C03-A46D-3DDA8EEB7718}"/>
              </a:ext>
            </a:extLst>
          </p:cNvPr>
          <p:cNvSpPr>
            <a:spLocks noGrp="1"/>
          </p:cNvSpPr>
          <p:nvPr>
            <p:ph type="ctrTitle"/>
          </p:nvPr>
        </p:nvSpPr>
        <p:spPr/>
        <p:txBody>
          <a:bodyPr/>
          <a:lstStyle/>
          <a:p>
            <a:r>
              <a:rPr lang="en-GB" dirty="0"/>
              <a:t>Correlations</a:t>
            </a:r>
          </a:p>
        </p:txBody>
      </p:sp>
      <p:sp>
        <p:nvSpPr>
          <p:cNvPr id="3" name="Text Placeholder 2">
            <a:extLst>
              <a:ext uri="{FF2B5EF4-FFF2-40B4-BE49-F238E27FC236}">
                <a16:creationId xmlns:a16="http://schemas.microsoft.com/office/drawing/2014/main" id="{01F8746C-C258-2C4A-6E08-D07AAD27B6A0}"/>
              </a:ext>
            </a:extLst>
          </p:cNvPr>
          <p:cNvSpPr>
            <a:spLocks noGrp="1"/>
          </p:cNvSpPr>
          <p:nvPr>
            <p:ph type="body" sz="quarter" idx="14"/>
          </p:nvPr>
        </p:nvSpPr>
        <p:spPr/>
        <p:txBody>
          <a:bodyPr/>
          <a:lstStyle/>
          <a:p>
            <a:r>
              <a:rPr lang="en-GB" b="0" i="0" dirty="0">
                <a:solidFill>
                  <a:srgbClr val="212529"/>
                </a:solidFill>
                <a:effectLst/>
                <a:latin typeface="-apple-system"/>
              </a:rPr>
              <a:t>When dealing with correlations you should always refer to relationships and not predictions. In a correlation, X does not predict Y, nor does X cause an effect in Y</a:t>
            </a:r>
          </a:p>
          <a:p>
            <a:r>
              <a:rPr lang="en-GB" b="1" dirty="0">
                <a:solidFill>
                  <a:srgbClr val="212529"/>
                </a:solidFill>
                <a:latin typeface="-apple-system"/>
              </a:rPr>
              <a:t>Correlation != Causation</a:t>
            </a:r>
          </a:p>
          <a:p>
            <a:r>
              <a:rPr lang="en-GB" dirty="0">
                <a:solidFill>
                  <a:srgbClr val="212529"/>
                </a:solidFill>
                <a:latin typeface="-apple-system"/>
              </a:rPr>
              <a:t>For correlation, all we can say is that X and Y are related/associated/correlated</a:t>
            </a:r>
            <a:endParaRPr lang="en-GB" dirty="0"/>
          </a:p>
        </p:txBody>
      </p:sp>
    </p:spTree>
    <p:extLst>
      <p:ext uri="{BB962C8B-B14F-4D97-AF65-F5344CB8AC3E}">
        <p14:creationId xmlns:p14="http://schemas.microsoft.com/office/powerpoint/2010/main" val="3282103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7D43-1549-E7E7-AAD3-4FA45980D844}"/>
              </a:ext>
            </a:extLst>
          </p:cNvPr>
          <p:cNvSpPr>
            <a:spLocks noGrp="1"/>
          </p:cNvSpPr>
          <p:nvPr>
            <p:ph type="ctrTitle"/>
          </p:nvPr>
        </p:nvSpPr>
        <p:spPr/>
        <p:txBody>
          <a:bodyPr/>
          <a:lstStyle/>
          <a:p>
            <a:r>
              <a:rPr lang="en-GB" dirty="0"/>
              <a:t>Correlation Examples</a:t>
            </a:r>
          </a:p>
        </p:txBody>
      </p:sp>
      <p:sp>
        <p:nvSpPr>
          <p:cNvPr id="3" name="Text Placeholder 2">
            <a:extLst>
              <a:ext uri="{FF2B5EF4-FFF2-40B4-BE49-F238E27FC236}">
                <a16:creationId xmlns:a16="http://schemas.microsoft.com/office/drawing/2014/main" id="{82090C89-4F9A-E416-245B-EEBDA04D850B}"/>
              </a:ext>
            </a:extLst>
          </p:cNvPr>
          <p:cNvSpPr>
            <a:spLocks noGrp="1"/>
          </p:cNvSpPr>
          <p:nvPr>
            <p:ph type="body" sz="quarter" idx="14"/>
          </p:nvPr>
        </p:nvSpPr>
        <p:spPr/>
        <p:txBody>
          <a:bodyPr/>
          <a:lstStyle/>
          <a:p>
            <a:endParaRPr lang="en-GB"/>
          </a:p>
        </p:txBody>
      </p:sp>
      <p:sp>
        <p:nvSpPr>
          <p:cNvPr id="6" name="TextBox 5">
            <a:extLst>
              <a:ext uri="{FF2B5EF4-FFF2-40B4-BE49-F238E27FC236}">
                <a16:creationId xmlns:a16="http://schemas.microsoft.com/office/drawing/2014/main" id="{0B1C8F4A-C50A-CAA8-FC46-1F7BA78F2F27}"/>
              </a:ext>
            </a:extLst>
          </p:cNvPr>
          <p:cNvSpPr txBox="1"/>
          <p:nvPr/>
        </p:nvSpPr>
        <p:spPr>
          <a:xfrm>
            <a:off x="0" y="6519587"/>
            <a:ext cx="4906343" cy="369332"/>
          </a:xfrm>
          <a:prstGeom prst="rect">
            <a:avLst/>
          </a:prstGeom>
          <a:noFill/>
        </p:spPr>
        <p:txBody>
          <a:bodyPr wrap="none" rtlCol="0">
            <a:spAutoFit/>
          </a:bodyPr>
          <a:lstStyle/>
          <a:p>
            <a:r>
              <a:rPr lang="en-GB" dirty="0"/>
              <a:t>https://</a:t>
            </a:r>
            <a:r>
              <a:rPr lang="en-GB" dirty="0" err="1"/>
              <a:t>www.tylervigen.com</a:t>
            </a:r>
            <a:r>
              <a:rPr lang="en-GB" dirty="0"/>
              <a:t>/spurious-correlations</a:t>
            </a:r>
          </a:p>
        </p:txBody>
      </p:sp>
    </p:spTree>
    <p:extLst>
      <p:ext uri="{BB962C8B-B14F-4D97-AF65-F5344CB8AC3E}">
        <p14:creationId xmlns:p14="http://schemas.microsoft.com/office/powerpoint/2010/main" val="4082600867"/>
      </p:ext>
    </p:extLst>
  </p:cSld>
  <p:clrMapOvr>
    <a:masterClrMapping/>
  </p:clrMapOvr>
</p:sld>
</file>

<file path=ppt/theme/theme1.xml><?xml version="1.0" encoding="utf-8"?>
<a:theme xmlns:a="http://schemas.openxmlformats.org/drawingml/2006/main" name="Slide 2: Text Only">
  <a:themeElements>
    <a:clrScheme name="Custom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U" id="{5D1E861D-B668-5841-A8D8-7967894BB914}" vid="{9598D707-D61E-A347-854D-7B698F2F2D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 2: Text Only</Template>
  <TotalTime>3519</TotalTime>
  <Words>1905</Words>
  <Application>Microsoft Macintosh PowerPoint</Application>
  <PresentationFormat>Widescreen</PresentationFormat>
  <Paragraphs>197</Paragraphs>
  <Slides>34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-apple-system</vt:lpstr>
      <vt:lpstr>Arial</vt:lpstr>
      <vt:lpstr>Calibri</vt:lpstr>
      <vt:lpstr>Domine</vt:lpstr>
      <vt:lpstr>Google Sans</vt:lpstr>
      <vt:lpstr>InterFace</vt:lpstr>
      <vt:lpstr>SourceSansPro</vt:lpstr>
      <vt:lpstr>Slide 2: Text Only</vt:lpstr>
      <vt:lpstr>PowerPoint Presentation</vt:lpstr>
      <vt:lpstr>1. Introduction to the course</vt:lpstr>
      <vt:lpstr>In this session</vt:lpstr>
      <vt:lpstr>Hypothesis Testing</vt:lpstr>
      <vt:lpstr>Hypothesis Testing and p-values</vt:lpstr>
      <vt:lpstr>Effect sizes and p-values</vt:lpstr>
      <vt:lpstr>Correlations</vt:lpstr>
      <vt:lpstr>Correlations</vt:lpstr>
      <vt:lpstr>Correlation Examples</vt:lpstr>
      <vt:lpstr>Bad Correlation Examples</vt:lpstr>
      <vt:lpstr>Bad Correlation Examples</vt:lpstr>
      <vt:lpstr>Bad Correlation Examples</vt:lpstr>
      <vt:lpstr>Correlation</vt:lpstr>
      <vt:lpstr>Types of Correlation</vt:lpstr>
      <vt:lpstr>Types of Correlation</vt:lpstr>
      <vt:lpstr>Types of Correlation</vt:lpstr>
      <vt:lpstr>Assumptions of the test</vt:lpstr>
      <vt:lpstr>Assumptions of the test</vt:lpstr>
      <vt:lpstr>Assumptions of the test</vt:lpstr>
      <vt:lpstr>Assumptions of the test</vt:lpstr>
      <vt:lpstr>Assumptions of the test</vt:lpstr>
      <vt:lpstr>Assumptions of the test</vt:lpstr>
      <vt:lpstr>Assumptions of the test</vt:lpstr>
      <vt:lpstr>Homoscedasticity</vt:lpstr>
      <vt:lpstr>Two Correlation Tests</vt:lpstr>
      <vt:lpstr>Switching Gears</vt:lpstr>
      <vt:lpstr>One sample t-tests</vt:lpstr>
      <vt:lpstr>Independent-samples t-tests</vt:lpstr>
      <vt:lpstr>Dependent-samples t-tests</vt:lpstr>
      <vt:lpstr>Matched-pairs t-tests</vt:lpstr>
      <vt:lpstr>Assumptions of the test</vt:lpstr>
      <vt:lpstr>Confidence Intervals</vt:lpstr>
      <vt:lpstr>Confidence Intervals</vt:lpstr>
      <vt:lpstr>Worksheet this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Ivory, Matthew</dc:creator>
  <cp:lastModifiedBy>Ivory, Matthew</cp:lastModifiedBy>
  <cp:revision>50</cp:revision>
  <dcterms:created xsi:type="dcterms:W3CDTF">2021-06-09T09:46:13Z</dcterms:created>
  <dcterms:modified xsi:type="dcterms:W3CDTF">2024-02-29T14:16:42Z</dcterms:modified>
</cp:coreProperties>
</file>