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1963" r:id="rId3"/>
    <p:sldId id="1964" r:id="rId4"/>
    <p:sldId id="1965" r:id="rId5"/>
    <p:sldId id="1967" r:id="rId6"/>
    <p:sldId id="1968" r:id="rId7"/>
    <p:sldId id="1970" r:id="rId8"/>
    <p:sldId id="1966" r:id="rId9"/>
    <p:sldId id="1973" r:id="rId10"/>
    <p:sldId id="1971" r:id="rId11"/>
    <p:sldId id="1974" r:id="rId12"/>
    <p:sldId id="1972" r:id="rId13"/>
    <p:sldId id="1975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3" autoAdjust="0"/>
    <p:restoredTop sz="95794" autoAdjust="0"/>
  </p:normalViewPr>
  <p:slideViewPr>
    <p:cSldViewPr snapToGrid="0">
      <p:cViewPr varScale="1">
        <p:scale>
          <a:sx n="125" d="100"/>
          <a:sy n="125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CF2D-6872-4730-8D02-61A93A3F535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1465A-9B3D-44C4-BECD-74054302E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6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94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Getting height and weight on </a:t>
            </a:r>
            <a:r>
              <a:rPr lang="en-GB" dirty="0" err="1"/>
              <a:t>newborns</a:t>
            </a:r>
            <a:r>
              <a:rPr lang="en-GB" dirty="0"/>
              <a:t> – cannot be zero. We cannot have a baby with zero height or weight.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1465A-9B3D-44C4-BECD-74054302E1A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" y="5523"/>
            <a:ext cx="12177273" cy="68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3.jpg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eddiesfisheriesfws/7263643116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://www.pixnio.com/fauna-animals/fishes/trout-fishes-pictures/the-brook-trout-or-eastern-brook-trout-fish-salvelinus-fontinalis" TargetMode="External"/><Relationship Id="rId9" Type="http://schemas.openxmlformats.org/officeDocument/2006/relationships/hyperlink" Target="https://autarmota.blogspot.com/2019/05/rainbow-trout-fish-of-kashmir-b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E711E6-39CC-4052-B156-9C9E0476F7BE}"/>
              </a:ext>
            </a:extLst>
          </p:cNvPr>
          <p:cNvSpPr txBox="1">
            <a:spLocks/>
          </p:cNvSpPr>
          <p:nvPr/>
        </p:nvSpPr>
        <p:spPr>
          <a:xfrm>
            <a:off x="1981199" y="2204864"/>
            <a:ext cx="8229600" cy="12241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600" kern="1200">
                <a:solidFill>
                  <a:srgbClr val="B5121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4800" b="1" dirty="0">
                <a:solidFill>
                  <a:srgbClr val="C00000"/>
                </a:solidFill>
              </a:rPr>
              <a:t>Quantitative Research Methods</a:t>
            </a:r>
            <a:endParaRPr lang="en-GB" sz="4800" b="1" i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5332B-40DA-FE46-ABA2-153B54E7FF36}"/>
              </a:ext>
            </a:extLst>
          </p:cNvPr>
          <p:cNvSpPr txBox="1"/>
          <p:nvPr/>
        </p:nvSpPr>
        <p:spPr>
          <a:xfrm>
            <a:off x="4478086" y="3895682"/>
            <a:ext cx="32358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Matthew Ivory</a:t>
            </a:r>
          </a:p>
          <a:p>
            <a:pPr algn="ctr"/>
            <a:r>
              <a:rPr lang="en-GB" b="1" dirty="0" err="1">
                <a:solidFill>
                  <a:srgbClr val="C00000"/>
                </a:solidFill>
              </a:rPr>
              <a:t>matthew.ivory@lancaster.ac.uk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5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CAEF-1533-8B40-9B02-33CF723B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175419" cy="1152128"/>
          </a:xfrm>
        </p:spPr>
        <p:txBody>
          <a:bodyPr/>
          <a:lstStyle/>
          <a:p>
            <a:r>
              <a:rPr lang="en-GB" dirty="0"/>
              <a:t>ANOVA is just a special case of the linear model!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F527-79D7-91BA-E210-06A4608CBF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linear model in its simplest form is Y = </a:t>
            </a:r>
            <a:r>
              <a:rPr lang="en-GB" dirty="0" err="1"/>
              <a:t>mX</a:t>
            </a:r>
            <a:r>
              <a:rPr lang="en-GB" dirty="0"/>
              <a:t> + c</a:t>
            </a:r>
          </a:p>
          <a:p>
            <a:r>
              <a:rPr lang="en-GB" dirty="0"/>
              <a:t>Where we can describe variable Y as a function of X multiplied by some slope (m) and a constant (c)</a:t>
            </a:r>
          </a:p>
          <a:p>
            <a:r>
              <a:rPr lang="en-GB" dirty="0"/>
              <a:t>We use linear regression to “model” a variable using others</a:t>
            </a:r>
          </a:p>
          <a:p>
            <a:r>
              <a:rPr lang="en-GB" dirty="0"/>
              <a:t>We assume a linear relationship exists between the variables (as one increases, so does the other)</a:t>
            </a:r>
          </a:p>
        </p:txBody>
      </p:sp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ECB52522-8A12-ACC0-23EE-21BA16CD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4" y="4419600"/>
            <a:ext cx="2933700" cy="2438400"/>
          </a:xfrm>
          <a:prstGeom prst="rect">
            <a:avLst/>
          </a:prstGeom>
        </p:spPr>
      </p:pic>
      <p:pic>
        <p:nvPicPr>
          <p:cNvPr id="7" name="Picture 6" descr="A graph with a line and dots&#10;&#10;Description automatically generated with medium confidence">
            <a:extLst>
              <a:ext uri="{FF2B5EF4-FFF2-40B4-BE49-F238E27FC236}">
                <a16:creationId xmlns:a16="http://schemas.microsoft.com/office/drawing/2014/main" id="{E2746857-8A8B-F9DE-BB77-D1DF1BC6A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40" y="4419600"/>
            <a:ext cx="2946400" cy="2413000"/>
          </a:xfrm>
          <a:prstGeom prst="rect">
            <a:avLst/>
          </a:prstGeom>
        </p:spPr>
      </p:pic>
      <p:pic>
        <p:nvPicPr>
          <p:cNvPr id="8" name="Picture 7" descr="A graph with black dots&#10;&#10;Description automatically generated">
            <a:extLst>
              <a:ext uri="{FF2B5EF4-FFF2-40B4-BE49-F238E27FC236}">
                <a16:creationId xmlns:a16="http://schemas.microsoft.com/office/drawing/2014/main" id="{89598FBC-2F09-5528-83A6-06B4CB41E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4" y="4457700"/>
            <a:ext cx="2882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EA5F-DD59-718B-C42B-95DCF1206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5F2C-35D5-9240-6521-0B1F2EBA8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linear model!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ACFB9-EBFF-0863-8C37-918FDD041D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linear model in its simplest form is Y = </a:t>
            </a:r>
            <a:r>
              <a:rPr lang="en-GB" dirty="0" err="1"/>
              <a:t>mX</a:t>
            </a:r>
            <a:r>
              <a:rPr lang="en-GB" dirty="0"/>
              <a:t> + c</a:t>
            </a:r>
          </a:p>
          <a:p>
            <a:r>
              <a:rPr lang="en-GB" dirty="0"/>
              <a:t>Where we can describe variable Y as a function of X multiplied by some slope (m) and a constant (c)</a:t>
            </a:r>
          </a:p>
          <a:p>
            <a:r>
              <a:rPr lang="en-GB" dirty="0"/>
              <a:t>We use linear regression to “model” a variable using others</a:t>
            </a:r>
          </a:p>
          <a:p>
            <a:r>
              <a:rPr lang="en-GB" dirty="0"/>
              <a:t>We assume a linear relationship exists between the variables (as one increases, so does the other)</a:t>
            </a:r>
          </a:p>
        </p:txBody>
      </p:sp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C1FA94C1-8E7A-EB25-8838-65A8B0578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4" y="4419600"/>
            <a:ext cx="2933700" cy="2438400"/>
          </a:xfrm>
          <a:prstGeom prst="rect">
            <a:avLst/>
          </a:prstGeom>
        </p:spPr>
      </p:pic>
      <p:pic>
        <p:nvPicPr>
          <p:cNvPr id="7" name="Picture 6" descr="A graph with a line and dots&#10;&#10;Description automatically generated with medium confidence">
            <a:extLst>
              <a:ext uri="{FF2B5EF4-FFF2-40B4-BE49-F238E27FC236}">
                <a16:creationId xmlns:a16="http://schemas.microsoft.com/office/drawing/2014/main" id="{83543818-7F36-9843-5CCC-E93ECA03E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40" y="4419600"/>
            <a:ext cx="2946400" cy="2413000"/>
          </a:xfrm>
          <a:prstGeom prst="rect">
            <a:avLst/>
          </a:prstGeom>
        </p:spPr>
      </p:pic>
      <p:pic>
        <p:nvPicPr>
          <p:cNvPr id="8" name="Picture 7" descr="A graph with black dots&#10;&#10;Description automatically generated">
            <a:extLst>
              <a:ext uri="{FF2B5EF4-FFF2-40B4-BE49-F238E27FC236}">
                <a16:creationId xmlns:a16="http://schemas.microsoft.com/office/drawing/2014/main" id="{3229A8A7-79AC-7CC4-6E06-E1511874D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4" y="4457700"/>
            <a:ext cx="2882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725D-71E0-1FAE-E618-744CDDC49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linear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72133-BEB3-DAF1-8CCF-D28ED2EEA1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Y = </a:t>
            </a:r>
            <a:r>
              <a:rPr lang="en-GB" dirty="0" err="1"/>
              <a:t>mX</a:t>
            </a:r>
            <a:r>
              <a:rPr lang="en-GB" dirty="0"/>
              <a:t> + c</a:t>
            </a:r>
          </a:p>
          <a:p>
            <a:r>
              <a:rPr lang="en-GB" dirty="0"/>
              <a:t>M = 1 means that for every unit increase in X, Y increases by 1. The higher m is, the steeper the line </a:t>
            </a:r>
          </a:p>
          <a:p>
            <a:r>
              <a:rPr lang="en-GB" dirty="0"/>
              <a:t>C in the example below is ~5 because when X is zero, then Y = 0 + c</a:t>
            </a:r>
          </a:p>
          <a:p>
            <a:pPr lvl="1"/>
            <a:r>
              <a:rPr lang="en-GB" dirty="0"/>
              <a:t>C is a constant term and can be made up of more than one term e.g., error, minimum theoretical values</a:t>
            </a:r>
          </a:p>
          <a:p>
            <a:endParaRPr lang="en-GB" dirty="0"/>
          </a:p>
        </p:txBody>
      </p:sp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408E5900-3720-ABF9-3F26-1F18D16B9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4" y="4419600"/>
            <a:ext cx="2933700" cy="2438400"/>
          </a:xfrm>
          <a:prstGeom prst="rect">
            <a:avLst/>
          </a:prstGeom>
        </p:spPr>
      </p:pic>
      <p:pic>
        <p:nvPicPr>
          <p:cNvPr id="6" name="Picture 5" descr="A graph with black dots&#10;&#10;Description automatically generated">
            <a:extLst>
              <a:ext uri="{FF2B5EF4-FFF2-40B4-BE49-F238E27FC236}">
                <a16:creationId xmlns:a16="http://schemas.microsoft.com/office/drawing/2014/main" id="{CF063BD9-AFE3-3FB5-7CFF-9B6AA68F8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4" y="4419600"/>
            <a:ext cx="2882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4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84C3-DD33-AF53-5CD6-D0F406ED7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46778-1C6C-868D-340B-98224C5C9C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We rarely see perfect linear relationships</a:t>
            </a:r>
          </a:p>
          <a:p>
            <a:r>
              <a:rPr lang="en-GB" dirty="0"/>
              <a:t>But they offer a way to model behaviours/outcomes with other data</a:t>
            </a:r>
          </a:p>
          <a:p>
            <a:r>
              <a:rPr lang="en-GB" dirty="0"/>
              <a:t>We can use the regression model to predict future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87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BDDC-53A3-5198-0CB8-FF814B6D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5C4C-EB00-FEA9-8A22-A8A48ACB9E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 will be walking around while you work through the worksheet</a:t>
            </a:r>
          </a:p>
        </p:txBody>
      </p:sp>
    </p:spTree>
    <p:extLst>
      <p:ext uri="{BB962C8B-B14F-4D97-AF65-F5344CB8AC3E}">
        <p14:creationId xmlns:p14="http://schemas.microsoft.com/office/powerpoint/2010/main" val="17934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3DC6-8053-B3A2-F927-13A488DE7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CAFD-2CD5-9672-22F9-1DCCFCC6D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1: Introduction to quantitative research methods using R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2: Data management and data wrangling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3: Exploratory data analysis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4: Data visualization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5: Live Coding Walkthrough</a:t>
            </a:r>
          </a:p>
          <a:p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6: Probability and distributions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7:</a:t>
            </a:r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Tests for discrete variables: Analysing contingency tables</a:t>
            </a:r>
            <a:endParaRPr lang="en-GB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8: Correlations and t-tests.</a:t>
            </a:r>
          </a:p>
          <a:p>
            <a:r>
              <a:rPr lang="en-GB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9: </a:t>
            </a:r>
            <a:r>
              <a:rPr lang="en-GB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ANOVA and linear regression</a:t>
            </a:r>
            <a:endParaRPr lang="en-GB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10: Multiple regression, introduction to generalised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481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8F47-1C4A-53B2-DBD5-2688CB8A3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 this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6EAB5-4388-6E15-DA66-78E82E78D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ANOVA</a:t>
            </a:r>
          </a:p>
          <a:p>
            <a:pPr lvl="1"/>
            <a:r>
              <a:rPr lang="en-GB" dirty="0"/>
              <a:t>One way ANOVA</a:t>
            </a:r>
          </a:p>
          <a:p>
            <a:pPr lvl="1"/>
            <a:r>
              <a:rPr lang="en-GB" dirty="0"/>
              <a:t>Factorial ANOVA</a:t>
            </a:r>
          </a:p>
          <a:p>
            <a:r>
              <a:rPr lang="en-GB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9522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365E-BBE7-1A0D-51F4-7E4D6750D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AN</a:t>
            </a:r>
            <a:r>
              <a:rPr lang="en-GB" dirty="0" err="1"/>
              <a:t>alysis</a:t>
            </a:r>
            <a:r>
              <a:rPr lang="en-GB" dirty="0"/>
              <a:t> </a:t>
            </a:r>
            <a:r>
              <a:rPr lang="en-GB" b="1" dirty="0"/>
              <a:t>O</a:t>
            </a:r>
            <a:r>
              <a:rPr lang="en-GB" dirty="0"/>
              <a:t>f </a:t>
            </a:r>
            <a:r>
              <a:rPr lang="en-GB" b="1" dirty="0" err="1"/>
              <a:t>VA</a:t>
            </a:r>
            <a:r>
              <a:rPr lang="en-GB" dirty="0" err="1"/>
              <a:t>riance</a:t>
            </a:r>
            <a:r>
              <a:rPr lang="en-GB" dirty="0"/>
              <a:t> - </a:t>
            </a:r>
            <a:r>
              <a:rPr lang="en-GB" b="1" dirty="0"/>
              <a:t>ANOVA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DE98-524F-3201-1F4C-DA6910A01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ANOVA is used to test for significant differences between two or more conditions</a:t>
            </a:r>
          </a:p>
          <a:p>
            <a:r>
              <a:rPr lang="en-GB" dirty="0"/>
              <a:t>Like carrying out multiple t-tests at the same time</a:t>
            </a:r>
          </a:p>
          <a:p>
            <a:r>
              <a:rPr lang="en-GB" dirty="0"/>
              <a:t>When we conduct an ANOVA, we get a common </a:t>
            </a:r>
            <a:r>
              <a:rPr lang="en-GB" i="1" dirty="0"/>
              <a:t>p</a:t>
            </a:r>
            <a:r>
              <a:rPr lang="en-GB" dirty="0"/>
              <a:t>-value which gives an indication whether at least one pair’s difference in statistically significant</a:t>
            </a:r>
          </a:p>
          <a:p>
            <a:r>
              <a:rPr lang="en-GB" dirty="0"/>
              <a:t>We then conduct further post-hoc tests to test which groups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31097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5CDA0-6E48-6FB1-EB93-1F8DAA67C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B211-B414-564E-4D3C-7230D994B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AN</a:t>
            </a:r>
            <a:r>
              <a:rPr lang="en-GB" dirty="0" err="1"/>
              <a:t>alysis</a:t>
            </a:r>
            <a:r>
              <a:rPr lang="en-GB" dirty="0"/>
              <a:t> </a:t>
            </a:r>
            <a:r>
              <a:rPr lang="en-GB" b="1" dirty="0"/>
              <a:t>O</a:t>
            </a:r>
            <a:r>
              <a:rPr lang="en-GB" dirty="0"/>
              <a:t>f </a:t>
            </a:r>
            <a:r>
              <a:rPr lang="en-GB" b="1" dirty="0" err="1"/>
              <a:t>VA</a:t>
            </a:r>
            <a:r>
              <a:rPr lang="en-GB" dirty="0" err="1"/>
              <a:t>riance</a:t>
            </a:r>
            <a:r>
              <a:rPr lang="en-GB" dirty="0"/>
              <a:t> - </a:t>
            </a:r>
            <a:r>
              <a:rPr lang="en-GB" b="1" dirty="0"/>
              <a:t>ANOVA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85ED-A905-864F-B5D0-2E85C16B28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We measure the length of trout at three spots in a water system, one where the water moves fast, slow, and still.</a:t>
            </a:r>
          </a:p>
          <a:p>
            <a:r>
              <a:rPr lang="en-GB" dirty="0"/>
              <a:t>We want to know if their length is different in these different conditions</a:t>
            </a:r>
          </a:p>
        </p:txBody>
      </p:sp>
      <p:pic>
        <p:nvPicPr>
          <p:cNvPr id="7" name="Picture 6" descr="Aerial photo of the river flowing through the forest">
            <a:extLst>
              <a:ext uri="{FF2B5EF4-FFF2-40B4-BE49-F238E27FC236}">
                <a16:creationId xmlns:a16="http://schemas.microsoft.com/office/drawing/2014/main" id="{95AF2D2C-9B91-BFDB-1A50-765C7AE2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58" y="3706804"/>
            <a:ext cx="3854462" cy="2890847"/>
          </a:xfrm>
          <a:prstGeom prst="rect">
            <a:avLst/>
          </a:prstGeom>
        </p:spPr>
      </p:pic>
      <p:pic>
        <p:nvPicPr>
          <p:cNvPr id="9" name="Picture 8" descr="A brown fish swimming in water&#10;&#10;Description automatically generated">
            <a:extLst>
              <a:ext uri="{FF2B5EF4-FFF2-40B4-BE49-F238E27FC236}">
                <a16:creationId xmlns:a16="http://schemas.microsoft.com/office/drawing/2014/main" id="{2CF9A628-5684-A711-218E-EFBFEF645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25527" y="3580357"/>
            <a:ext cx="2088701" cy="1281611"/>
          </a:xfrm>
          <a:prstGeom prst="rect">
            <a:avLst/>
          </a:prstGeom>
        </p:spPr>
      </p:pic>
      <p:pic>
        <p:nvPicPr>
          <p:cNvPr id="11" name="Picture 10" descr="A fish swimming in a tank&#10;&#10;Description automatically generated">
            <a:extLst>
              <a:ext uri="{FF2B5EF4-FFF2-40B4-BE49-F238E27FC236}">
                <a16:creationId xmlns:a16="http://schemas.microsoft.com/office/drawing/2014/main" id="{C2A7226D-A596-1772-0A8E-99E6CE23B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36235" y="4332889"/>
            <a:ext cx="1857829" cy="1284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8715A-961A-83B1-66FF-B96828537735}"/>
              </a:ext>
            </a:extLst>
          </p:cNvPr>
          <p:cNvSpPr txBox="1"/>
          <p:nvPr/>
        </p:nvSpPr>
        <p:spPr>
          <a:xfrm>
            <a:off x="9236235" y="5689338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6" tooltip="https://www.flickr.com/photos/eddiesfisheriesfws/7263643116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7" tooltip="https://creativecommons.org/licenses/by-nc-nd/3.0/"/>
              </a:rPr>
              <a:t>CC BY-NC-ND</a:t>
            </a:r>
            <a:endParaRPr lang="en-GB" sz="900" dirty="0"/>
          </a:p>
        </p:txBody>
      </p:sp>
      <p:pic>
        <p:nvPicPr>
          <p:cNvPr id="14" name="Picture 13" descr="A close-up of a fish&#10;&#10;Description automatically generated">
            <a:extLst>
              <a:ext uri="{FF2B5EF4-FFF2-40B4-BE49-F238E27FC236}">
                <a16:creationId xmlns:a16="http://schemas.microsoft.com/office/drawing/2014/main" id="{8B64005C-D0F4-747A-0B54-42C0D4ABF0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22598" y="5140547"/>
            <a:ext cx="1857829" cy="1043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18A8D4-16B3-BEBC-0E69-8A1CC8505D44}"/>
              </a:ext>
            </a:extLst>
          </p:cNvPr>
          <p:cNvSpPr txBox="1"/>
          <p:nvPr/>
        </p:nvSpPr>
        <p:spPr>
          <a:xfrm>
            <a:off x="5822598" y="6160683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9" tooltip="https://autarmota.blogspot.com/2019/05/rainbow-trout-fish-of-kashmir-be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7" tooltip="https://creativecommons.org/licenses/by-nc-nd/3.0/"/>
              </a:rPr>
              <a:t>CC BY-NC-ND</a:t>
            </a:r>
            <a:endParaRPr lang="en-GB" sz="9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8C6372-C614-5E31-AA24-35B51368FD3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605349" y="4101737"/>
            <a:ext cx="2620178" cy="119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0EE2D2-F97F-A49B-CD83-8EB4D7D1753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90695" y="4975147"/>
            <a:ext cx="5145540" cy="45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79069D-E063-0D28-39ED-F40E6168676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729793" y="5662473"/>
            <a:ext cx="2092805" cy="7259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7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F3DFF-2B71-63D8-6570-3085283AD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BE68-26F3-1171-8334-3ACBE76EE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AN</a:t>
            </a:r>
            <a:r>
              <a:rPr lang="en-GB" dirty="0" err="1"/>
              <a:t>alysis</a:t>
            </a:r>
            <a:r>
              <a:rPr lang="en-GB" dirty="0"/>
              <a:t> </a:t>
            </a:r>
            <a:r>
              <a:rPr lang="en-GB" b="1" dirty="0"/>
              <a:t>O</a:t>
            </a:r>
            <a:r>
              <a:rPr lang="en-GB" dirty="0"/>
              <a:t>f </a:t>
            </a:r>
            <a:r>
              <a:rPr lang="en-GB" b="1" dirty="0" err="1"/>
              <a:t>VA</a:t>
            </a:r>
            <a:r>
              <a:rPr lang="en-GB" dirty="0" err="1"/>
              <a:t>riance</a:t>
            </a:r>
            <a:r>
              <a:rPr lang="en-GB" dirty="0"/>
              <a:t> - </a:t>
            </a:r>
            <a:r>
              <a:rPr lang="en-GB" b="1" dirty="0"/>
              <a:t>ANOVA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3BDCF-CEAC-1388-0B9F-70F994A094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We measure the length of trout at three spots in a water system, one where the water moves fast, slow, and still.</a:t>
            </a:r>
          </a:p>
          <a:p>
            <a:r>
              <a:rPr lang="en-GB" dirty="0"/>
              <a:t>We want to know if their length is different in these different conditions</a:t>
            </a:r>
          </a:p>
        </p:txBody>
      </p:sp>
      <p:pic>
        <p:nvPicPr>
          <p:cNvPr id="7" name="Picture 6" descr="Aerial photo of the river flowing through the forest">
            <a:extLst>
              <a:ext uri="{FF2B5EF4-FFF2-40B4-BE49-F238E27FC236}">
                <a16:creationId xmlns:a16="http://schemas.microsoft.com/office/drawing/2014/main" id="{E633C2B2-3DFA-E08D-4BB2-46DC37CF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58" y="3706804"/>
            <a:ext cx="3854462" cy="2890847"/>
          </a:xfrm>
          <a:prstGeom prst="rect">
            <a:avLst/>
          </a:prstGeom>
        </p:spPr>
      </p:pic>
      <p:pic>
        <p:nvPicPr>
          <p:cNvPr id="5" name="Picture 4" descr="A graph with a diagram&#10;&#10;Description automatically generated with medium confidence">
            <a:extLst>
              <a:ext uri="{FF2B5EF4-FFF2-40B4-BE49-F238E27FC236}">
                <a16:creationId xmlns:a16="http://schemas.microsoft.com/office/drawing/2014/main" id="{6631884E-FBC5-3DC0-5748-A0160E039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2"/>
          <a:stretch/>
        </p:blipFill>
        <p:spPr>
          <a:xfrm>
            <a:off x="1125960" y="3258382"/>
            <a:ext cx="4177560" cy="3525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6A2D0-5383-8157-B510-3B3111862799}"/>
              </a:ext>
            </a:extLst>
          </p:cNvPr>
          <p:cNvSpPr txBox="1"/>
          <p:nvPr/>
        </p:nvSpPr>
        <p:spPr>
          <a:xfrm>
            <a:off x="5774634" y="3522138"/>
            <a:ext cx="485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 &lt; .001, but what are the pairwise comparisons? </a:t>
            </a:r>
          </a:p>
          <a:p>
            <a:r>
              <a:rPr lang="en-GB" dirty="0"/>
              <a:t>The differences between the conditions</a:t>
            </a:r>
          </a:p>
        </p:txBody>
      </p:sp>
    </p:spTree>
    <p:extLst>
      <p:ext uri="{BB962C8B-B14F-4D97-AF65-F5344CB8AC3E}">
        <p14:creationId xmlns:p14="http://schemas.microsoft.com/office/powerpoint/2010/main" val="17483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42BD-25DA-5F7D-E111-ABA70B133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5838-57B4-1030-DEA7-1C3FB6E98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AN</a:t>
            </a:r>
            <a:r>
              <a:rPr lang="en-GB" dirty="0" err="1"/>
              <a:t>alysis</a:t>
            </a:r>
            <a:r>
              <a:rPr lang="en-GB" dirty="0"/>
              <a:t> </a:t>
            </a:r>
            <a:r>
              <a:rPr lang="en-GB" b="1" dirty="0"/>
              <a:t>O</a:t>
            </a:r>
            <a:r>
              <a:rPr lang="en-GB" dirty="0"/>
              <a:t>f </a:t>
            </a:r>
            <a:r>
              <a:rPr lang="en-GB" b="1" dirty="0" err="1"/>
              <a:t>VA</a:t>
            </a:r>
            <a:r>
              <a:rPr lang="en-GB" dirty="0" err="1"/>
              <a:t>riance</a:t>
            </a:r>
            <a:r>
              <a:rPr lang="en-GB" dirty="0"/>
              <a:t> - </a:t>
            </a:r>
            <a:r>
              <a:rPr lang="en-GB" b="1" dirty="0"/>
              <a:t>ANOVA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65FD3-D945-170B-B6FD-BB5FE4F0E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We measure the length of trout at three spots in a water system, one where the water moves fast, slow, and still.</a:t>
            </a:r>
          </a:p>
          <a:p>
            <a:r>
              <a:rPr lang="en-GB" dirty="0"/>
              <a:t>We want to know if their length is different in these different conditions</a:t>
            </a:r>
          </a:p>
        </p:txBody>
      </p:sp>
      <p:pic>
        <p:nvPicPr>
          <p:cNvPr id="7" name="Picture 6" descr="Aerial photo of the river flowing through the forest">
            <a:extLst>
              <a:ext uri="{FF2B5EF4-FFF2-40B4-BE49-F238E27FC236}">
                <a16:creationId xmlns:a16="http://schemas.microsoft.com/office/drawing/2014/main" id="{AFC0046A-C5F8-45E8-8204-E72D40F1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58" y="3706804"/>
            <a:ext cx="3854462" cy="2890847"/>
          </a:xfrm>
          <a:prstGeom prst="rect">
            <a:avLst/>
          </a:prstGeom>
        </p:spPr>
      </p:pic>
      <p:pic>
        <p:nvPicPr>
          <p:cNvPr id="5" name="Picture 4" descr="A graph with a diagram&#10;&#10;Description automatically generated with medium confidence">
            <a:extLst>
              <a:ext uri="{FF2B5EF4-FFF2-40B4-BE49-F238E27FC236}">
                <a16:creationId xmlns:a16="http://schemas.microsoft.com/office/drawing/2014/main" id="{4BEF1D16-A1BB-4FC8-2F64-9FC6824A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2"/>
          <a:stretch/>
        </p:blipFill>
        <p:spPr>
          <a:xfrm>
            <a:off x="1125960" y="3258382"/>
            <a:ext cx="4177560" cy="3525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6E058-2CFD-4EBC-84A0-FBE0250A8D1E}"/>
              </a:ext>
            </a:extLst>
          </p:cNvPr>
          <p:cNvSpPr txBox="1"/>
          <p:nvPr/>
        </p:nvSpPr>
        <p:spPr>
          <a:xfrm>
            <a:off x="5774634" y="3522138"/>
            <a:ext cx="6307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 &lt; .001, but what are the pairwise comparisons? </a:t>
            </a:r>
          </a:p>
          <a:p>
            <a:r>
              <a:rPr lang="en-GB" dirty="0"/>
              <a:t>The differences between the conditions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Tukey Post-hoc test are the differences between each group with </a:t>
            </a:r>
          </a:p>
          <a:p>
            <a:r>
              <a:rPr lang="en-GB" dirty="0"/>
              <a:t>Multiple comparison adjustment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53A8B-49AE-2240-D1A5-46BA9289A0AC}"/>
              </a:ext>
            </a:extLst>
          </p:cNvPr>
          <p:cNvSpPr txBox="1"/>
          <p:nvPr/>
        </p:nvSpPr>
        <p:spPr>
          <a:xfrm>
            <a:off x="5810063" y="5567725"/>
            <a:ext cx="2106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	 p </a:t>
            </a:r>
            <a:r>
              <a:rPr lang="en-GB" dirty="0" err="1"/>
              <a:t>adj</a:t>
            </a:r>
            <a:endParaRPr lang="en-GB" dirty="0"/>
          </a:p>
          <a:p>
            <a:r>
              <a:rPr lang="en-GB" dirty="0"/>
              <a:t>slow-fast  0.0023509</a:t>
            </a:r>
          </a:p>
          <a:p>
            <a:r>
              <a:rPr lang="en-GB" dirty="0"/>
              <a:t>still-fast    0.0000049</a:t>
            </a:r>
          </a:p>
          <a:p>
            <a:r>
              <a:rPr lang="en-GB" dirty="0"/>
              <a:t>still-slow  0.2002347</a:t>
            </a:r>
          </a:p>
        </p:txBody>
      </p:sp>
    </p:spTree>
    <p:extLst>
      <p:ext uri="{BB962C8B-B14F-4D97-AF65-F5344CB8AC3E}">
        <p14:creationId xmlns:p14="http://schemas.microsoft.com/office/powerpoint/2010/main" val="4184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419F-F674-B1EE-D292-84D6E7300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ANOVA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CEA6B-5EDF-7AB9-F8B9-436E7B76E8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828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ANOVA can only be conducted if there is </a:t>
            </a:r>
            <a:r>
              <a:rPr lang="en-GB" b="1" i="0" dirty="0">
                <a:solidFill>
                  <a:srgbClr val="2828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relationship between the subjects</a:t>
            </a:r>
            <a:r>
              <a:rPr lang="en-GB" b="0" i="0" dirty="0">
                <a:solidFill>
                  <a:srgbClr val="2828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each sample. This means that subjects in the first group cannot also be in the second group (e.g., independent samples/between groups).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828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different groups/levels must have </a:t>
            </a:r>
            <a:r>
              <a:rPr lang="en-GB" b="1" i="0" dirty="0">
                <a:solidFill>
                  <a:srgbClr val="2828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equal sample sizes</a:t>
            </a:r>
            <a:r>
              <a:rPr lang="en-GB" b="0" i="0" dirty="0">
                <a:solidFill>
                  <a:srgbClr val="2828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828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ANOVA can only be conducted if the dependent variable is </a:t>
            </a:r>
            <a:r>
              <a:rPr lang="en-GB" b="1" i="0" dirty="0">
                <a:solidFill>
                  <a:srgbClr val="2828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normally distributed</a:t>
            </a:r>
            <a:r>
              <a:rPr lang="en-GB" b="0" i="0" dirty="0">
                <a:solidFill>
                  <a:srgbClr val="2828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so that the middle scores are the most frequent and the extreme scores are the least frequent.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828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Population variances must be equal (i.e., homoscedastic). Homogeneity of variance means that the deviation of scores (measured by the range or standard deviation, for example) is similar between populations.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4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82539-F325-8484-155A-2FE84B43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D796-63F1-A747-6DE4-F2031D916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ANOVA is just a special case of …</a:t>
            </a:r>
          </a:p>
        </p:txBody>
      </p:sp>
    </p:spTree>
    <p:extLst>
      <p:ext uri="{BB962C8B-B14F-4D97-AF65-F5344CB8AC3E}">
        <p14:creationId xmlns:p14="http://schemas.microsoft.com/office/powerpoint/2010/main" val="53256877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" id="{5D1E861D-B668-5841-A8D8-7967894BB914}" vid="{9598D707-D61E-A347-854D-7B698F2F2D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2: Text Only</Template>
  <TotalTime>1913</TotalTime>
  <Words>809</Words>
  <Application>Microsoft Macintosh PowerPoint</Application>
  <PresentationFormat>Widescreen</PresentationFormat>
  <Paragraphs>76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Slide 2: Text Only</vt:lpstr>
      <vt:lpstr>PowerPoint Presentation</vt:lpstr>
      <vt:lpstr>1. Introduction to the course</vt:lpstr>
      <vt:lpstr>In this session</vt:lpstr>
      <vt:lpstr>ANalysis Of VAriance - ANOVA</vt:lpstr>
      <vt:lpstr>ANalysis Of VAriance - ANOVA</vt:lpstr>
      <vt:lpstr>ANalysis Of VAriance - ANOVA</vt:lpstr>
      <vt:lpstr>ANalysis Of VAriance - ANOVA</vt:lpstr>
      <vt:lpstr>ANOVA Assumptions</vt:lpstr>
      <vt:lpstr>ANOVA is just a special case of …</vt:lpstr>
      <vt:lpstr>ANOVA is just a special case of the linear model!</vt:lpstr>
      <vt:lpstr>The linear model!</vt:lpstr>
      <vt:lpstr>The linear model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Ivory, Matthew</dc:creator>
  <cp:lastModifiedBy>Ivory, Matthew</cp:lastModifiedBy>
  <cp:revision>45</cp:revision>
  <dcterms:created xsi:type="dcterms:W3CDTF">2021-06-09T09:46:13Z</dcterms:created>
  <dcterms:modified xsi:type="dcterms:W3CDTF">2024-02-01T20:16:28Z</dcterms:modified>
</cp:coreProperties>
</file>