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7" r:id="rId2"/>
    <p:sldId id="1963" r:id="rId3"/>
    <p:sldId id="1964" r:id="rId4"/>
    <p:sldId id="884" r:id="rId5"/>
    <p:sldId id="1970" r:id="rId6"/>
    <p:sldId id="1965" r:id="rId7"/>
    <p:sldId id="1967" r:id="rId8"/>
    <p:sldId id="1971" r:id="rId9"/>
    <p:sldId id="1972" r:id="rId10"/>
    <p:sldId id="1968" r:id="rId11"/>
    <p:sldId id="1969" r:id="rId12"/>
    <p:sldId id="461" r:id="rId13"/>
    <p:sldId id="893" r:id="rId14"/>
    <p:sldId id="378" r:id="rId15"/>
    <p:sldId id="388" r:id="rId16"/>
    <p:sldId id="883" r:id="rId17"/>
    <p:sldId id="427" r:id="rId18"/>
    <p:sldId id="428" r:id="rId19"/>
    <p:sldId id="886" r:id="rId20"/>
    <p:sldId id="482" r:id="rId21"/>
    <p:sldId id="488" r:id="rId22"/>
    <p:sldId id="887" r:id="rId23"/>
    <p:sldId id="888" r:id="rId24"/>
    <p:sldId id="800" r:id="rId25"/>
    <p:sldId id="507" r:id="rId26"/>
    <p:sldId id="882" r:id="rId27"/>
    <p:sldId id="496" r:id="rId28"/>
    <p:sldId id="889" r:id="rId29"/>
    <p:sldId id="890" r:id="rId30"/>
    <p:sldId id="891" r:id="rId31"/>
    <p:sldId id="196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5" autoAdjust="0"/>
    <p:restoredTop sz="95796" autoAdjust="0"/>
  </p:normalViewPr>
  <p:slideViewPr>
    <p:cSldViewPr snapToGrid="0">
      <p:cViewPr varScale="1">
        <p:scale>
          <a:sx n="112" d="100"/>
          <a:sy n="112"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4CF2D-6872-4730-8D02-61A93A3F5357}" type="datetimeFigureOut">
              <a:rPr lang="en-GB" smtClean="0"/>
              <a:t>30/01/2024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1465A-9B3D-44C4-BECD-74054302E1AD}" type="slidenum">
              <a:rPr lang="en-GB" smtClean="0"/>
              <a:t>‹#›</a:t>
            </a:fld>
            <a:endParaRPr lang="en-GB"/>
          </a:p>
        </p:txBody>
      </p:sp>
    </p:spTree>
    <p:extLst>
      <p:ext uri="{BB962C8B-B14F-4D97-AF65-F5344CB8AC3E}">
        <p14:creationId xmlns:p14="http://schemas.microsoft.com/office/powerpoint/2010/main" val="47446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a:t>
            </a:fld>
            <a:endParaRPr lang="en-GB"/>
          </a:p>
        </p:txBody>
      </p:sp>
    </p:spTree>
    <p:extLst>
      <p:ext uri="{BB962C8B-B14F-4D97-AF65-F5344CB8AC3E}">
        <p14:creationId xmlns:p14="http://schemas.microsoft.com/office/powerpoint/2010/main" val="3642944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there to illustrate what the Chi-squared distribution looks like and</a:t>
            </a:r>
            <a:r>
              <a:rPr lang="en-GB" baseline="0" dirty="0"/>
              <a:t> that as the degrees of freedom increases (i.e. the amount of independent pieces of information we have from a study) then the more the wider the distribution is spread and becomes flatter.</a:t>
            </a:r>
          </a:p>
          <a:p>
            <a:r>
              <a:rPr lang="en-GB" baseline="0" dirty="0"/>
              <a:t>Degrees of freedom = 2 for titanic</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24</a:t>
            </a:fld>
            <a:endParaRPr lang="en-GB"/>
          </a:p>
        </p:txBody>
      </p:sp>
    </p:spTree>
    <p:extLst>
      <p:ext uri="{BB962C8B-B14F-4D97-AF65-F5344CB8AC3E}">
        <p14:creationId xmlns:p14="http://schemas.microsoft.com/office/powerpoint/2010/main" val="332771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This is to discuss what the</a:t>
            </a:r>
            <a:r>
              <a:rPr lang="en-GB" baseline="0" dirty="0"/>
              <a:t> p-value actually is.</a:t>
            </a:r>
            <a:endParaRPr lang="en-GB" dirty="0"/>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25</a:t>
            </a:fld>
            <a:endParaRPr lang="en-GB" sz="1200"/>
          </a:p>
        </p:txBody>
      </p:sp>
    </p:spTree>
    <p:extLst>
      <p:ext uri="{BB962C8B-B14F-4D97-AF65-F5344CB8AC3E}">
        <p14:creationId xmlns:p14="http://schemas.microsoft.com/office/powerpoint/2010/main" val="33895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For contingency table data, a multiple or stacked bar chart can be used based on frequencies or percentage within. Adding labels with the % to charts can be helpful.</a:t>
            </a:r>
          </a:p>
          <a:p>
            <a:endParaRPr lang="en-GB" dirty="0"/>
          </a:p>
          <a:p>
            <a:r>
              <a:rPr lang="en-GB" baseline="0" dirty="0"/>
              <a:t>When summarising data, encourage students not to include every table and graph and do not comment on every frequency or percentage.  Think back to their original question of interest and answer that question and talk about every table/ graph you include in your report.</a:t>
            </a:r>
          </a:p>
        </p:txBody>
      </p:sp>
      <p:sp>
        <p:nvSpPr>
          <p:cNvPr id="4" name="Slide Number Placeholder 3"/>
          <p:cNvSpPr>
            <a:spLocks noGrp="1"/>
          </p:cNvSpPr>
          <p:nvPr>
            <p:ph type="sldNum" sz="quarter" idx="10"/>
          </p:nvPr>
        </p:nvSpPr>
        <p:spPr/>
        <p:txBody>
          <a:bodyPr/>
          <a:lstStyle/>
          <a:p>
            <a:fld id="{43690404-CD23-4A74-9A66-F62F3ABD71A1}" type="slidenum">
              <a:rPr lang="en-GB" smtClean="0"/>
              <a:pPr/>
              <a:t>26</a:t>
            </a:fld>
            <a:endParaRPr lang="en-GB" dirty="0"/>
          </a:p>
        </p:txBody>
      </p:sp>
    </p:spTree>
    <p:extLst>
      <p:ext uri="{BB962C8B-B14F-4D97-AF65-F5344CB8AC3E}">
        <p14:creationId xmlns:p14="http://schemas.microsoft.com/office/powerpoint/2010/main" val="2438994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what to do if there are low expected cell counts.</a:t>
            </a:r>
          </a:p>
        </p:txBody>
      </p:sp>
      <p:sp>
        <p:nvSpPr>
          <p:cNvPr id="4" name="Slide Number Placeholder 3"/>
          <p:cNvSpPr>
            <a:spLocks noGrp="1"/>
          </p:cNvSpPr>
          <p:nvPr>
            <p:ph type="sldNum" sz="quarter" idx="10"/>
          </p:nvPr>
        </p:nvSpPr>
        <p:spPr/>
        <p:txBody>
          <a:bodyPr/>
          <a:lstStyle/>
          <a:p>
            <a:fld id="{E98A5C98-5A61-4815-8FF6-58A01FAC9068}" type="slidenum">
              <a:rPr lang="en-GB" smtClean="0"/>
              <a:pPr/>
              <a:t>27</a:t>
            </a:fld>
            <a:endParaRPr lang="en-GB"/>
          </a:p>
        </p:txBody>
      </p:sp>
    </p:spTree>
    <p:extLst>
      <p:ext uri="{BB962C8B-B14F-4D97-AF65-F5344CB8AC3E}">
        <p14:creationId xmlns:p14="http://schemas.microsoft.com/office/powerpoint/2010/main" val="52147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Teenitanic</a:t>
            </a:r>
            <a:r>
              <a:rPr lang="en-GB" dirty="0"/>
              <a:t> is half the size of the original in terms of passengers</a:t>
            </a:r>
          </a:p>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28</a:t>
            </a:fld>
            <a:endParaRPr lang="en-GB"/>
          </a:p>
        </p:txBody>
      </p:sp>
    </p:spTree>
    <p:extLst>
      <p:ext uri="{BB962C8B-B14F-4D97-AF65-F5344CB8AC3E}">
        <p14:creationId xmlns:p14="http://schemas.microsoft.com/office/powerpoint/2010/main" val="4200288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29</a:t>
            </a:fld>
            <a:endParaRPr lang="en-GB"/>
          </a:p>
        </p:txBody>
      </p:sp>
    </p:spTree>
    <p:extLst>
      <p:ext uri="{BB962C8B-B14F-4D97-AF65-F5344CB8AC3E}">
        <p14:creationId xmlns:p14="http://schemas.microsoft.com/office/powerpoint/2010/main" val="1934205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30</a:t>
            </a:fld>
            <a:endParaRPr lang="en-GB"/>
          </a:p>
        </p:txBody>
      </p:sp>
    </p:spTree>
    <p:extLst>
      <p:ext uri="{BB962C8B-B14F-4D97-AF65-F5344CB8AC3E}">
        <p14:creationId xmlns:p14="http://schemas.microsoft.com/office/powerpoint/2010/main" val="262649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40C28"/>
                </a:solidFill>
                <a:effectLst/>
                <a:latin typeface="Google Sans"/>
              </a:rPr>
              <a:t>Categorical data, and data that are not normally distributed, can be </a:t>
            </a:r>
            <a:r>
              <a:rPr lang="en-GB" b="0" i="0" dirty="0" err="1">
                <a:solidFill>
                  <a:srgbClr val="040C28"/>
                </a:solidFill>
                <a:effectLst/>
                <a:latin typeface="Google Sans"/>
              </a:rPr>
              <a:t>analyzed</a:t>
            </a:r>
            <a:r>
              <a:rPr lang="en-GB" b="0" i="0" dirty="0">
                <a:solidFill>
                  <a:srgbClr val="040C28"/>
                </a:solidFill>
                <a:effectLst/>
                <a:latin typeface="Google Sans"/>
              </a:rPr>
              <a:t> with non-parametric statistics</a:t>
            </a:r>
            <a:r>
              <a:rPr lang="en-GB" b="0" i="0" dirty="0">
                <a:solidFill>
                  <a:srgbClr val="202124"/>
                </a:solidFill>
                <a:effectLst/>
                <a:latin typeface="Google Sans"/>
              </a:rPr>
              <a:t>. With categorical variables, you can't calculate a mean or standard deviation. Instead, you have frequencies. The data can be measured on the nominal or ordinal scale.</a:t>
            </a:r>
            <a:endParaRPr lang="en-GB" b="0" i="0" dirty="0">
              <a:solidFill>
                <a:srgbClr val="202124"/>
              </a:solidFill>
              <a:effectLst/>
              <a:latin typeface="arial" panose="020B0604020202020204" pitchFamily="34" charset="0"/>
            </a:endParaRPr>
          </a:p>
          <a:p>
            <a:pPr algn="l"/>
            <a:br>
              <a:rPr lang="en-GB" b="0" i="0" dirty="0">
                <a:solidFill>
                  <a:srgbClr val="202124"/>
                </a:solidFill>
                <a:effectLst/>
                <a:latin typeface="arial" panose="020B0604020202020204" pitchFamily="34" charset="0"/>
              </a:rPr>
            </a:br>
            <a:endParaRPr lang="en-GB" b="0" i="0" dirty="0">
              <a:solidFill>
                <a:srgbClr val="202124"/>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4D41465A-9B3D-44C4-BECD-74054302E1AD}" type="slidenum">
              <a:rPr lang="en-GB" smtClean="0"/>
              <a:t>16</a:t>
            </a:fld>
            <a:endParaRPr lang="en-GB"/>
          </a:p>
        </p:txBody>
      </p:sp>
    </p:spTree>
    <p:extLst>
      <p:ext uri="{BB962C8B-B14F-4D97-AF65-F5344CB8AC3E}">
        <p14:creationId xmlns:p14="http://schemas.microsoft.com/office/powerpoint/2010/main" val="102573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 audience what the null and hypothesis might</a:t>
            </a:r>
            <a:r>
              <a:rPr lang="en-GB" baseline="0" dirty="0"/>
              <a:t> be, what type of data we would have and what test we should consider using.</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17</a:t>
            </a:fld>
            <a:endParaRPr lang="en-GB"/>
          </a:p>
        </p:txBody>
      </p:sp>
    </p:spTree>
    <p:extLst>
      <p:ext uri="{BB962C8B-B14F-4D97-AF65-F5344CB8AC3E}">
        <p14:creationId xmlns:p14="http://schemas.microsoft.com/office/powerpoint/2010/main" val="377972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we have two categorical</a:t>
            </a:r>
            <a:r>
              <a:rPr lang="en-GB" baseline="0" dirty="0"/>
              <a:t> variables and want to know if they are associated we can use a chi-squared test. Class could be considered as an ordinal variable but there are only 3 levels here and so a chi-squared test therefore be quite appropriate. Point out there are 3 rows and 2 columns in our table and hence this is called a 3x2 contingency table. Discuss whether the table suggests class and survival are connected and try to tease out that we might be better looking at the % of 1</a:t>
            </a:r>
            <a:r>
              <a:rPr lang="en-GB" baseline="30000" dirty="0"/>
              <a:t>st</a:t>
            </a:r>
            <a:r>
              <a:rPr lang="en-GB" baseline="0" dirty="0"/>
              <a:t> class passengers that died/survived and compare this with the % for 2</a:t>
            </a:r>
            <a:r>
              <a:rPr lang="en-GB" baseline="30000" dirty="0"/>
              <a:t>nd</a:t>
            </a:r>
            <a:r>
              <a:rPr lang="en-GB" baseline="0" dirty="0"/>
              <a:t> class and 3</a:t>
            </a:r>
            <a:r>
              <a:rPr lang="en-GB" baseline="30000" dirty="0"/>
              <a:t>rd</a:t>
            </a:r>
            <a:r>
              <a:rPr lang="en-GB" baseline="0" dirty="0"/>
              <a:t> class.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18</a:t>
            </a:fld>
            <a:endParaRPr lang="en-GB"/>
          </a:p>
        </p:txBody>
      </p:sp>
    </p:spTree>
    <p:extLst>
      <p:ext uri="{BB962C8B-B14F-4D97-AF65-F5344CB8AC3E}">
        <p14:creationId xmlns:p14="http://schemas.microsoft.com/office/powerpoint/2010/main" val="48076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19</a:t>
            </a:fld>
            <a:endParaRPr lang="en-GB"/>
          </a:p>
        </p:txBody>
      </p:sp>
    </p:spTree>
    <p:extLst>
      <p:ext uri="{BB962C8B-B14F-4D97-AF65-F5344CB8AC3E}">
        <p14:creationId xmlns:p14="http://schemas.microsoft.com/office/powerpoint/2010/main" val="15057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shown since the chi-squared test formally compares the observed</a:t>
            </a:r>
            <a:r>
              <a:rPr lang="en-GB" baseline="0" dirty="0"/>
              <a:t> FREQUENCIES with the expected frequencies.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20</a:t>
            </a:fld>
            <a:endParaRPr lang="en-GB"/>
          </a:p>
        </p:txBody>
      </p:sp>
    </p:spTree>
    <p:extLst>
      <p:ext uri="{BB962C8B-B14F-4D97-AF65-F5344CB8AC3E}">
        <p14:creationId xmlns:p14="http://schemas.microsoft.com/office/powerpoint/2010/main" val="290074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21</a:t>
            </a:fld>
            <a:endParaRPr lang="en-GB"/>
          </a:p>
        </p:txBody>
      </p:sp>
    </p:spTree>
    <p:extLst>
      <p:ext uri="{BB962C8B-B14F-4D97-AF65-F5344CB8AC3E}">
        <p14:creationId xmlns:p14="http://schemas.microsoft.com/office/powerpoint/2010/main" val="940388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22</a:t>
            </a:fld>
            <a:endParaRPr lang="en-GB"/>
          </a:p>
        </p:txBody>
      </p:sp>
    </p:spTree>
    <p:extLst>
      <p:ext uri="{BB962C8B-B14F-4D97-AF65-F5344CB8AC3E}">
        <p14:creationId xmlns:p14="http://schemas.microsoft.com/office/powerpoint/2010/main" val="52099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23</a:t>
            </a:fld>
            <a:endParaRPr lang="en-GB"/>
          </a:p>
        </p:txBody>
      </p:sp>
    </p:spTree>
    <p:extLst>
      <p:ext uri="{BB962C8B-B14F-4D97-AF65-F5344CB8AC3E}">
        <p14:creationId xmlns:p14="http://schemas.microsoft.com/office/powerpoint/2010/main" val="135367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dirty="0"/>
              <a:t>Click to edit Master title style</a:t>
            </a:r>
          </a:p>
        </p:txBody>
      </p:sp>
      <p:sp>
        <p:nvSpPr>
          <p:cNvPr id="5" name="Text Placeholder 7"/>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chemeClr val="tx1"/>
                </a:solidFill>
              </a:defRPr>
            </a:lvl2pPr>
            <a:lvl3pPr>
              <a:defRPr sz="2000">
                <a:solidFill>
                  <a:schemeClr val="tx1"/>
                </a:solidFill>
              </a:defRPr>
            </a:lvl3pPr>
            <a:lvl4pPr>
              <a:defRPr sz="1800">
                <a:solidFill>
                  <a:schemeClr val="tx1"/>
                </a:solidFill>
              </a:defRPr>
            </a:lvl4pPr>
            <a:lvl5pPr>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156365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700808"/>
            <a:ext cx="10959008" cy="4425355"/>
          </a:xfrm>
          <a:prstGeom prst="rect">
            <a:avLst/>
          </a:prstGeom>
        </p:spPr>
        <p:txBody>
          <a:bodyPr/>
          <a:lstStyle>
            <a:lvl1pPr>
              <a:defRPr sz="2400">
                <a:solidFill>
                  <a:schemeClr val="tx1"/>
                </a:solidFill>
              </a:defRPr>
            </a:lvl1pPr>
            <a:lvl2pPr>
              <a:defRPr sz="2200">
                <a:solidFill>
                  <a:schemeClr val="tx1"/>
                </a:solidFill>
              </a:defRPr>
            </a:lvl2pPr>
            <a:lvl3pPr>
              <a:defRPr sz="2000">
                <a:solidFill>
                  <a:schemeClr val="tx1"/>
                </a:solidFill>
              </a:defRPr>
            </a:lvl3pPr>
            <a:lvl4pPr>
              <a:defRPr>
                <a:solidFill>
                  <a:schemeClr val="tx1"/>
                </a:solidFill>
              </a:defRPr>
            </a:lvl4pPr>
            <a:lvl5pPr>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solidFill>
                  <a:srgbClr val="666666"/>
                </a:solidFill>
              </a:defRPr>
            </a:lvl1pPr>
          </a:lstStyle>
          <a:p>
            <a:fld id="{012ADEB9-B943-4968-ADF2-270CE1983704}" type="datetimeFigureOut">
              <a:rPr lang="en-GB" smtClean="0"/>
              <a:pPr/>
              <a:t>30/01/2024</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623392" y="476672"/>
            <a:ext cx="892899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103461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B167-1BE6-2DF3-8D05-526DDBD71CE7}"/>
              </a:ext>
            </a:extLst>
          </p:cNvPr>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a:extLst>
              <a:ext uri="{FF2B5EF4-FFF2-40B4-BE49-F238E27FC236}">
                <a16:creationId xmlns:a16="http://schemas.microsoft.com/office/drawing/2014/main" id="{EF77A751-A184-0CC6-36ED-CD6A1D6D5F27}"/>
              </a:ext>
            </a:extLst>
          </p:cNvPr>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1730047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7364" y="5523"/>
            <a:ext cx="12177273" cy="685886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E711E6-39CC-4052-B156-9C9E0476F7BE}"/>
              </a:ext>
            </a:extLst>
          </p:cNvPr>
          <p:cNvSpPr txBox="1">
            <a:spLocks/>
          </p:cNvSpPr>
          <p:nvPr/>
        </p:nvSpPr>
        <p:spPr>
          <a:xfrm>
            <a:off x="1981199" y="2204864"/>
            <a:ext cx="8229600" cy="1224136"/>
          </a:xfrm>
          <a:prstGeom prst="rect">
            <a:avLst/>
          </a:prstGeom>
        </p:spPr>
        <p:txBody>
          <a:bodyPr anchor="ctr">
            <a:noAutofit/>
          </a:bodyPr>
          <a:lstStyle>
            <a:lvl1pPr algn="l" defTabSz="914400" rtl="0" eaLnBrk="1" latinLnBrk="0" hangingPunct="1">
              <a:lnSpc>
                <a:spcPts val="3500"/>
              </a:lnSpc>
              <a:spcBef>
                <a:spcPct val="0"/>
              </a:spcBef>
              <a:buNone/>
              <a:defRPr sz="3600" kern="1200">
                <a:solidFill>
                  <a:srgbClr val="B5121B"/>
                </a:solidFill>
                <a:latin typeface="+mj-lt"/>
                <a:ea typeface="+mj-ea"/>
                <a:cs typeface="+mj-cs"/>
              </a:defRPr>
            </a:lvl1pPr>
          </a:lstStyle>
          <a:p>
            <a:pPr algn="ctr">
              <a:lnSpc>
                <a:spcPct val="100000"/>
              </a:lnSpc>
            </a:pPr>
            <a:r>
              <a:rPr lang="en-GB" sz="4800" b="1" dirty="0">
                <a:solidFill>
                  <a:srgbClr val="C00000"/>
                </a:solidFill>
              </a:rPr>
              <a:t>Quantitative Research Methods</a:t>
            </a:r>
            <a:endParaRPr lang="en-GB" sz="4800" b="1" i="1" dirty="0">
              <a:solidFill>
                <a:srgbClr val="C00000"/>
              </a:solidFill>
            </a:endParaRPr>
          </a:p>
        </p:txBody>
      </p:sp>
      <p:sp>
        <p:nvSpPr>
          <p:cNvPr id="2" name="TextBox 1">
            <a:extLst>
              <a:ext uri="{FF2B5EF4-FFF2-40B4-BE49-F238E27FC236}">
                <a16:creationId xmlns:a16="http://schemas.microsoft.com/office/drawing/2014/main" id="{1E75332B-40DA-FE46-ABA2-153B54E7FF36}"/>
              </a:ext>
            </a:extLst>
          </p:cNvPr>
          <p:cNvSpPr txBox="1"/>
          <p:nvPr/>
        </p:nvSpPr>
        <p:spPr>
          <a:xfrm>
            <a:off x="4478086" y="3895682"/>
            <a:ext cx="3235822" cy="861774"/>
          </a:xfrm>
          <a:prstGeom prst="rect">
            <a:avLst/>
          </a:prstGeom>
          <a:noFill/>
        </p:spPr>
        <p:txBody>
          <a:bodyPr wrap="none" rtlCol="0">
            <a:spAutoFit/>
          </a:bodyPr>
          <a:lstStyle/>
          <a:p>
            <a:pPr algn="ctr"/>
            <a:r>
              <a:rPr lang="en-GB" sz="3200" b="1" dirty="0">
                <a:solidFill>
                  <a:srgbClr val="C00000"/>
                </a:solidFill>
              </a:rPr>
              <a:t>Matthew Ivory</a:t>
            </a:r>
          </a:p>
          <a:p>
            <a:pPr algn="ctr"/>
            <a:r>
              <a:rPr lang="en-GB" b="1" dirty="0" err="1">
                <a:solidFill>
                  <a:srgbClr val="C00000"/>
                </a:solidFill>
              </a:rPr>
              <a:t>matthew.ivory@lancaster.ac.uk</a:t>
            </a:r>
            <a:endParaRPr lang="en-GB" b="1" dirty="0">
              <a:solidFill>
                <a:srgbClr val="C00000"/>
              </a:solidFill>
            </a:endParaRPr>
          </a:p>
        </p:txBody>
      </p:sp>
    </p:spTree>
    <p:extLst>
      <p:ext uri="{BB962C8B-B14F-4D97-AF65-F5344CB8AC3E}">
        <p14:creationId xmlns:p14="http://schemas.microsoft.com/office/powerpoint/2010/main" val="352425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E23D74-4C13-13A0-991B-B1F8EDDAB521}"/>
              </a:ext>
            </a:extLst>
          </p:cNvPr>
          <p:cNvSpPr>
            <a:spLocks noGrp="1"/>
          </p:cNvSpPr>
          <p:nvPr>
            <p:ph type="body" sz="quarter" idx="14"/>
          </p:nvPr>
        </p:nvSpPr>
        <p:spPr/>
        <p:txBody>
          <a:bodyPr/>
          <a:lstStyle/>
          <a:p>
            <a:r>
              <a:rPr lang="en-GB" dirty="0">
                <a:solidFill>
                  <a:schemeClr val="tx1"/>
                </a:solidFill>
              </a:rPr>
              <a:t>We collect test scores from two classes on the same test</a:t>
            </a:r>
          </a:p>
          <a:p>
            <a:pPr lvl="1"/>
            <a:r>
              <a:rPr lang="en-GB" dirty="0">
                <a:solidFill>
                  <a:schemeClr val="tx1"/>
                </a:solidFill>
              </a:rPr>
              <a:t>class1 &lt;-  c(8,6,4,9,5,8,6,8,9,7,5,7)</a:t>
            </a:r>
          </a:p>
          <a:p>
            <a:pPr lvl="1"/>
            <a:r>
              <a:rPr lang="en-GB" dirty="0">
                <a:solidFill>
                  <a:schemeClr val="tx1"/>
                </a:solidFill>
              </a:rPr>
              <a:t>class2 &lt;-  c(3,6,3,7,2,5,2,1,2,7,9,5)</a:t>
            </a:r>
          </a:p>
          <a:p>
            <a:pPr lvl="1"/>
            <a:r>
              <a:rPr lang="en-GB" dirty="0">
                <a:solidFill>
                  <a:schemeClr val="tx1"/>
                </a:solidFill>
              </a:rPr>
              <a:t>Mean of class1 == 6.83</a:t>
            </a:r>
          </a:p>
          <a:p>
            <a:pPr lvl="1"/>
            <a:r>
              <a:rPr lang="en-GB" dirty="0">
                <a:solidFill>
                  <a:schemeClr val="tx1"/>
                </a:solidFill>
              </a:rPr>
              <a:t>Mean of class2 == 4.33</a:t>
            </a:r>
          </a:p>
          <a:p>
            <a:r>
              <a:rPr lang="en-GB" dirty="0">
                <a:solidFill>
                  <a:schemeClr val="tx1"/>
                </a:solidFill>
              </a:rPr>
              <a:t>The difference between class1 and class2 is -2.5</a:t>
            </a:r>
          </a:p>
          <a:p>
            <a:r>
              <a:rPr lang="en-GB" b="0" i="0" dirty="0">
                <a:solidFill>
                  <a:schemeClr val="tx1"/>
                </a:solidFill>
                <a:effectLst/>
                <a:latin typeface="-apple-system"/>
              </a:rPr>
              <a:t>in terms of the Null Hypothesis, we now want to know: What is the probability of finding a difference between means of -2.5 (or larger) if no real difference between the two groups exists in the population?</a:t>
            </a:r>
            <a:endParaRPr lang="en-GB" dirty="0">
              <a:solidFill>
                <a:schemeClr val="tx1"/>
              </a:solidFill>
            </a:endParaRPr>
          </a:p>
        </p:txBody>
      </p:sp>
      <p:sp>
        <p:nvSpPr>
          <p:cNvPr id="4" name="Title 1">
            <a:extLst>
              <a:ext uri="{FF2B5EF4-FFF2-40B4-BE49-F238E27FC236}">
                <a16:creationId xmlns:a16="http://schemas.microsoft.com/office/drawing/2014/main" id="{7159FAB3-0A0E-1624-5E6A-2CF2CDC432F1}"/>
              </a:ext>
            </a:extLst>
          </p:cNvPr>
          <p:cNvSpPr>
            <a:spLocks noGrp="1"/>
          </p:cNvSpPr>
          <p:nvPr>
            <p:ph type="ctrTitle"/>
          </p:nvPr>
        </p:nvSpPr>
        <p:spPr/>
        <p:txBody>
          <a:bodyPr/>
          <a:lstStyle/>
          <a:p>
            <a:r>
              <a:rPr lang="en-GB" dirty="0"/>
              <a:t>Hypothesis Testing</a:t>
            </a:r>
          </a:p>
        </p:txBody>
      </p:sp>
    </p:spTree>
    <p:extLst>
      <p:ext uri="{BB962C8B-B14F-4D97-AF65-F5344CB8AC3E}">
        <p14:creationId xmlns:p14="http://schemas.microsoft.com/office/powerpoint/2010/main" val="20252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54DCE-D171-5B23-645C-55B67948526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59A800F-E00B-7E15-98CA-D5B08A7BCC49}"/>
              </a:ext>
            </a:extLst>
          </p:cNvPr>
          <p:cNvSpPr>
            <a:spLocks noGrp="1"/>
          </p:cNvSpPr>
          <p:nvPr>
            <p:ph type="body" sz="quarter" idx="14"/>
          </p:nvPr>
        </p:nvSpPr>
        <p:spPr/>
        <p:txBody>
          <a:bodyPr/>
          <a:lstStyle/>
          <a:p>
            <a:r>
              <a:rPr lang="en-GB" b="0" i="0" dirty="0">
                <a:solidFill>
                  <a:srgbClr val="212529"/>
                </a:solidFill>
                <a:effectLst/>
                <a:latin typeface="-apple-system"/>
              </a:rPr>
              <a:t>The </a:t>
            </a:r>
            <a:r>
              <a:rPr lang="en-GB" b="1" i="1" dirty="0">
                <a:solidFill>
                  <a:srgbClr val="212529"/>
                </a:solidFill>
                <a:effectLst/>
                <a:latin typeface="-apple-system"/>
              </a:rPr>
              <a:t>p</a:t>
            </a:r>
            <a:r>
              <a:rPr lang="en-GB" b="1" i="0" dirty="0">
                <a:solidFill>
                  <a:srgbClr val="212529"/>
                </a:solidFill>
                <a:effectLst/>
                <a:latin typeface="-apple-system"/>
              </a:rPr>
              <a:t>-value</a:t>
            </a:r>
            <a:r>
              <a:rPr lang="en-GB" b="0" i="0" dirty="0">
                <a:solidFill>
                  <a:srgbClr val="212529"/>
                </a:solidFill>
                <a:effectLst/>
                <a:latin typeface="-apple-system"/>
              </a:rPr>
              <a:t> is the probability of finding a difference equal to or greater than the one found if no difference exists in the population. Let's say our </a:t>
            </a:r>
            <a:r>
              <a:rPr lang="en-GB" b="0" i="1" dirty="0">
                <a:solidFill>
                  <a:srgbClr val="212529"/>
                </a:solidFill>
                <a:effectLst/>
                <a:latin typeface="-apple-system"/>
              </a:rPr>
              <a:t>p</a:t>
            </a:r>
            <a:r>
              <a:rPr lang="en-GB" b="0" i="0" dirty="0">
                <a:solidFill>
                  <a:srgbClr val="212529"/>
                </a:solidFill>
                <a:effectLst/>
                <a:latin typeface="-apple-system"/>
              </a:rPr>
              <a:t>-value = .010</a:t>
            </a:r>
          </a:p>
          <a:p>
            <a:r>
              <a:rPr lang="en-GB" b="0" i="0" dirty="0">
                <a:solidFill>
                  <a:srgbClr val="212529"/>
                </a:solidFill>
                <a:effectLst/>
                <a:latin typeface="-apple-system"/>
              </a:rPr>
              <a:t> This indicates a very small probability of finding a difference equal or greater in the population if there was no difference. The obtained </a:t>
            </a:r>
            <a:r>
              <a:rPr lang="en-GB" b="0" i="1" dirty="0">
                <a:solidFill>
                  <a:srgbClr val="212529"/>
                </a:solidFill>
                <a:effectLst/>
                <a:latin typeface="-apple-system"/>
              </a:rPr>
              <a:t>p</a:t>
            </a:r>
            <a:r>
              <a:rPr lang="en-GB" b="0" i="0" dirty="0">
                <a:solidFill>
                  <a:srgbClr val="212529"/>
                </a:solidFill>
                <a:effectLst/>
                <a:latin typeface="-apple-system"/>
              </a:rPr>
              <a:t>-value is also smaller than the standard cut-off that we use in Psychology of</a:t>
            </a:r>
            <a:r>
              <a:rPr lang="en-GB" dirty="0">
                <a:solidFill>
                  <a:srgbClr val="212529"/>
                </a:solidFill>
                <a:latin typeface="-apple-system"/>
              </a:rPr>
              <a:t> .05</a:t>
            </a:r>
          </a:p>
          <a:p>
            <a:r>
              <a:rPr lang="en-GB" b="0" i="0" dirty="0">
                <a:solidFill>
                  <a:srgbClr val="212529"/>
                </a:solidFill>
                <a:effectLst/>
                <a:latin typeface="-apple-system"/>
              </a:rPr>
              <a:t>As such we would reject our null hypothesis and suggest that there is a significant difference between the two groups.</a:t>
            </a:r>
          </a:p>
          <a:p>
            <a:r>
              <a:rPr lang="en-GB" i="1" dirty="0">
                <a:solidFill>
                  <a:srgbClr val="212529"/>
                </a:solidFill>
                <a:latin typeface="-apple-system"/>
              </a:rPr>
              <a:t>If</a:t>
            </a:r>
            <a:r>
              <a:rPr lang="en-GB" dirty="0">
                <a:solidFill>
                  <a:srgbClr val="212529"/>
                </a:solidFill>
                <a:latin typeface="-apple-system"/>
              </a:rPr>
              <a:t> the p-value was </a:t>
            </a:r>
            <a:r>
              <a:rPr lang="en-GB" i="1" dirty="0">
                <a:solidFill>
                  <a:srgbClr val="212529"/>
                </a:solidFill>
                <a:latin typeface="-apple-system"/>
              </a:rPr>
              <a:t>greater</a:t>
            </a:r>
            <a:r>
              <a:rPr lang="en-GB" dirty="0">
                <a:solidFill>
                  <a:srgbClr val="212529"/>
                </a:solidFill>
                <a:latin typeface="-apple-system"/>
              </a:rPr>
              <a:t> than .05 (e.g. .1),we would </a:t>
            </a:r>
            <a:r>
              <a:rPr lang="en-GB" i="1" dirty="0">
                <a:solidFill>
                  <a:srgbClr val="212529"/>
                </a:solidFill>
                <a:latin typeface="-apple-system"/>
              </a:rPr>
              <a:t>fail to reject</a:t>
            </a:r>
            <a:r>
              <a:rPr lang="en-GB" dirty="0">
                <a:solidFill>
                  <a:srgbClr val="212529"/>
                </a:solidFill>
                <a:latin typeface="-apple-system"/>
              </a:rPr>
              <a:t> the null hypothesis, </a:t>
            </a:r>
            <a:r>
              <a:rPr lang="en-GB" b="1" dirty="0">
                <a:solidFill>
                  <a:srgbClr val="212529"/>
                </a:solidFill>
                <a:latin typeface="-apple-system"/>
              </a:rPr>
              <a:t>not</a:t>
            </a:r>
            <a:r>
              <a:rPr lang="en-GB" dirty="0">
                <a:solidFill>
                  <a:srgbClr val="212529"/>
                </a:solidFill>
                <a:latin typeface="-apple-system"/>
              </a:rPr>
              <a:t> </a:t>
            </a:r>
            <a:r>
              <a:rPr lang="en-GB" i="1" dirty="0">
                <a:solidFill>
                  <a:srgbClr val="212529"/>
                </a:solidFill>
                <a:latin typeface="-apple-system"/>
              </a:rPr>
              <a:t>accept the null</a:t>
            </a:r>
            <a:endParaRPr lang="en-GB" i="1" dirty="0">
              <a:solidFill>
                <a:schemeClr val="tx1"/>
              </a:solidFill>
            </a:endParaRPr>
          </a:p>
        </p:txBody>
      </p:sp>
      <p:sp>
        <p:nvSpPr>
          <p:cNvPr id="4" name="Title 1">
            <a:extLst>
              <a:ext uri="{FF2B5EF4-FFF2-40B4-BE49-F238E27FC236}">
                <a16:creationId xmlns:a16="http://schemas.microsoft.com/office/drawing/2014/main" id="{FE94E14F-DBF1-9C43-F7D5-A782BAA4BDFB}"/>
              </a:ext>
            </a:extLst>
          </p:cNvPr>
          <p:cNvSpPr>
            <a:spLocks noGrp="1"/>
          </p:cNvSpPr>
          <p:nvPr>
            <p:ph type="ctrTitle"/>
          </p:nvPr>
        </p:nvSpPr>
        <p:spPr/>
        <p:txBody>
          <a:bodyPr/>
          <a:lstStyle/>
          <a:p>
            <a:r>
              <a:rPr lang="en-GB" dirty="0"/>
              <a:t>Hypothesis Testing and </a:t>
            </a:r>
            <a:r>
              <a:rPr lang="en-GB" i="1" dirty="0"/>
              <a:t>p</a:t>
            </a:r>
            <a:r>
              <a:rPr lang="en-GB" dirty="0"/>
              <a:t>-values</a:t>
            </a:r>
          </a:p>
        </p:txBody>
      </p:sp>
      <p:cxnSp>
        <p:nvCxnSpPr>
          <p:cNvPr id="5" name="Straight Connector 4">
            <a:extLst>
              <a:ext uri="{FF2B5EF4-FFF2-40B4-BE49-F238E27FC236}">
                <a16:creationId xmlns:a16="http://schemas.microsoft.com/office/drawing/2014/main" id="{40C201AF-73C1-F52E-438B-55CBB4EA4DF9}"/>
              </a:ext>
            </a:extLst>
          </p:cNvPr>
          <p:cNvCxnSpPr/>
          <p:nvPr/>
        </p:nvCxnSpPr>
        <p:spPr>
          <a:xfrm>
            <a:off x="1469571" y="6172200"/>
            <a:ext cx="8458200"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E33E21F-9B7F-D0EA-A69C-4F99EF346DC1}"/>
              </a:ext>
            </a:extLst>
          </p:cNvPr>
          <p:cNvSpPr txBox="1"/>
          <p:nvPr/>
        </p:nvSpPr>
        <p:spPr>
          <a:xfrm>
            <a:off x="1334074" y="6344849"/>
            <a:ext cx="301686" cy="369332"/>
          </a:xfrm>
          <a:prstGeom prst="rect">
            <a:avLst/>
          </a:prstGeom>
          <a:noFill/>
        </p:spPr>
        <p:txBody>
          <a:bodyPr wrap="none" rtlCol="0">
            <a:spAutoFit/>
          </a:bodyPr>
          <a:lstStyle/>
          <a:p>
            <a:r>
              <a:rPr lang="en-GB" dirty="0"/>
              <a:t>0</a:t>
            </a:r>
          </a:p>
        </p:txBody>
      </p:sp>
      <p:cxnSp>
        <p:nvCxnSpPr>
          <p:cNvPr id="9" name="Straight Connector 8">
            <a:extLst>
              <a:ext uri="{FF2B5EF4-FFF2-40B4-BE49-F238E27FC236}">
                <a16:creationId xmlns:a16="http://schemas.microsoft.com/office/drawing/2014/main" id="{57B2A8E3-85B2-2B34-5929-FC05A593C002}"/>
              </a:ext>
            </a:extLst>
          </p:cNvPr>
          <p:cNvCxnSpPr>
            <a:cxnSpLocks/>
          </p:cNvCxnSpPr>
          <p:nvPr/>
        </p:nvCxnSpPr>
        <p:spPr>
          <a:xfrm>
            <a:off x="1484917" y="6137576"/>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08AD5241-9F5A-480F-4260-B8BB5B2AB689}"/>
              </a:ext>
            </a:extLst>
          </p:cNvPr>
          <p:cNvCxnSpPr>
            <a:cxnSpLocks/>
          </p:cNvCxnSpPr>
          <p:nvPr/>
        </p:nvCxnSpPr>
        <p:spPr>
          <a:xfrm>
            <a:off x="9917656" y="6133797"/>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7F4CD8B-B070-1FC6-A375-E6D9C213EDE9}"/>
              </a:ext>
            </a:extLst>
          </p:cNvPr>
          <p:cNvSpPr txBox="1"/>
          <p:nvPr/>
        </p:nvSpPr>
        <p:spPr>
          <a:xfrm>
            <a:off x="9766813" y="6351430"/>
            <a:ext cx="301686" cy="369332"/>
          </a:xfrm>
          <a:prstGeom prst="rect">
            <a:avLst/>
          </a:prstGeom>
          <a:noFill/>
        </p:spPr>
        <p:txBody>
          <a:bodyPr wrap="none" rtlCol="0">
            <a:spAutoFit/>
          </a:bodyPr>
          <a:lstStyle/>
          <a:p>
            <a:r>
              <a:rPr lang="en-GB" dirty="0"/>
              <a:t>1</a:t>
            </a:r>
          </a:p>
        </p:txBody>
      </p:sp>
      <p:cxnSp>
        <p:nvCxnSpPr>
          <p:cNvPr id="15" name="Straight Connector 14">
            <a:extLst>
              <a:ext uri="{FF2B5EF4-FFF2-40B4-BE49-F238E27FC236}">
                <a16:creationId xmlns:a16="http://schemas.microsoft.com/office/drawing/2014/main" id="{90E58BD9-AA5D-57BC-397F-72D1C8AE83FE}"/>
              </a:ext>
            </a:extLst>
          </p:cNvPr>
          <p:cNvCxnSpPr>
            <a:cxnSpLocks/>
          </p:cNvCxnSpPr>
          <p:nvPr/>
        </p:nvCxnSpPr>
        <p:spPr>
          <a:xfrm>
            <a:off x="2161862" y="6133797"/>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859BE97-B07D-FB9A-D649-4D94637307CC}"/>
              </a:ext>
            </a:extLst>
          </p:cNvPr>
          <p:cNvSpPr txBox="1"/>
          <p:nvPr/>
        </p:nvSpPr>
        <p:spPr>
          <a:xfrm>
            <a:off x="1923656" y="6344516"/>
            <a:ext cx="476412" cy="369332"/>
          </a:xfrm>
          <a:prstGeom prst="rect">
            <a:avLst/>
          </a:prstGeom>
          <a:noFill/>
        </p:spPr>
        <p:txBody>
          <a:bodyPr wrap="none" rtlCol="0">
            <a:spAutoFit/>
          </a:bodyPr>
          <a:lstStyle/>
          <a:p>
            <a:r>
              <a:rPr lang="en-GB" dirty="0"/>
              <a:t>.05</a:t>
            </a:r>
          </a:p>
        </p:txBody>
      </p:sp>
      <p:cxnSp>
        <p:nvCxnSpPr>
          <p:cNvPr id="17" name="Straight Connector 16">
            <a:extLst>
              <a:ext uri="{FF2B5EF4-FFF2-40B4-BE49-F238E27FC236}">
                <a16:creationId xmlns:a16="http://schemas.microsoft.com/office/drawing/2014/main" id="{E3D8708F-3F72-819B-FED5-F7161C035B73}"/>
              </a:ext>
            </a:extLst>
          </p:cNvPr>
          <p:cNvCxnSpPr>
            <a:cxnSpLocks/>
          </p:cNvCxnSpPr>
          <p:nvPr/>
        </p:nvCxnSpPr>
        <p:spPr>
          <a:xfrm>
            <a:off x="1459456" y="6172200"/>
            <a:ext cx="702406" cy="0"/>
          </a:xfrm>
          <a:prstGeom prst="line">
            <a:avLst/>
          </a:prstGeom>
          <a:ln w="76200"/>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04E9F14-6C82-D4D4-5359-6EE3647F0EDD}"/>
              </a:ext>
            </a:extLst>
          </p:cNvPr>
          <p:cNvSpPr txBox="1"/>
          <p:nvPr/>
        </p:nvSpPr>
        <p:spPr>
          <a:xfrm>
            <a:off x="5112518" y="5802868"/>
            <a:ext cx="2092689" cy="369332"/>
          </a:xfrm>
          <a:prstGeom prst="rect">
            <a:avLst/>
          </a:prstGeom>
          <a:noFill/>
        </p:spPr>
        <p:txBody>
          <a:bodyPr wrap="none" rtlCol="0">
            <a:spAutoFit/>
          </a:bodyPr>
          <a:lstStyle/>
          <a:p>
            <a:r>
              <a:rPr lang="en-GB" i="1" dirty="0"/>
              <a:t>Fail to reject the null</a:t>
            </a:r>
          </a:p>
        </p:txBody>
      </p:sp>
      <p:sp>
        <p:nvSpPr>
          <p:cNvPr id="20" name="TextBox 19">
            <a:extLst>
              <a:ext uri="{FF2B5EF4-FFF2-40B4-BE49-F238E27FC236}">
                <a16:creationId xmlns:a16="http://schemas.microsoft.com/office/drawing/2014/main" id="{825DA39A-ABF9-2009-554D-0F486C71CB02}"/>
              </a:ext>
            </a:extLst>
          </p:cNvPr>
          <p:cNvSpPr txBox="1"/>
          <p:nvPr/>
        </p:nvSpPr>
        <p:spPr>
          <a:xfrm>
            <a:off x="1168898" y="5783667"/>
            <a:ext cx="1509516" cy="369332"/>
          </a:xfrm>
          <a:prstGeom prst="rect">
            <a:avLst/>
          </a:prstGeom>
          <a:noFill/>
        </p:spPr>
        <p:txBody>
          <a:bodyPr wrap="none" rtlCol="0">
            <a:spAutoFit/>
          </a:bodyPr>
          <a:lstStyle/>
          <a:p>
            <a:r>
              <a:rPr lang="en-GB" i="1" dirty="0"/>
              <a:t>Reject the null</a:t>
            </a:r>
          </a:p>
        </p:txBody>
      </p:sp>
      <p:sp>
        <p:nvSpPr>
          <p:cNvPr id="21" name="Oval 20">
            <a:extLst>
              <a:ext uri="{FF2B5EF4-FFF2-40B4-BE49-F238E27FC236}">
                <a16:creationId xmlns:a16="http://schemas.microsoft.com/office/drawing/2014/main" id="{544072E6-0A82-F6B2-3D27-EC6F7593F0D8}"/>
              </a:ext>
            </a:extLst>
          </p:cNvPr>
          <p:cNvSpPr/>
          <p:nvPr/>
        </p:nvSpPr>
        <p:spPr>
          <a:xfrm>
            <a:off x="1596896" y="6103846"/>
            <a:ext cx="136969" cy="1367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2F1C1B87-8499-0B80-63A4-6244797ABC46}"/>
              </a:ext>
            </a:extLst>
          </p:cNvPr>
          <p:cNvSpPr/>
          <p:nvPr/>
        </p:nvSpPr>
        <p:spPr>
          <a:xfrm>
            <a:off x="2916479" y="6103846"/>
            <a:ext cx="136969" cy="1367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773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544" y="1700809"/>
            <a:ext cx="8219256" cy="4425355"/>
          </a:xfrm>
        </p:spPr>
        <p:txBody>
          <a:bodyPr/>
          <a:lstStyle/>
          <a:p>
            <a:r>
              <a:rPr lang="en-GB" dirty="0"/>
              <a:t>Results will not replicate perfectly, because responses contain noise</a:t>
            </a:r>
          </a:p>
          <a:p>
            <a:r>
              <a:rPr lang="en-GB" dirty="0"/>
              <a:t>observed scores are a combination of </a:t>
            </a:r>
            <a:r>
              <a:rPr lang="en-GB" b="1" dirty="0"/>
              <a:t>true score </a:t>
            </a:r>
            <a:r>
              <a:rPr lang="en-GB" dirty="0"/>
              <a:t>and </a:t>
            </a:r>
            <a:r>
              <a:rPr lang="en-GB" b="1" dirty="0"/>
              <a:t>error</a:t>
            </a:r>
          </a:p>
          <a:p>
            <a:r>
              <a:rPr lang="en-GB" dirty="0"/>
              <a:t>If the error is random then</a:t>
            </a:r>
          </a:p>
          <a:p>
            <a:pPr lvl="1"/>
            <a:r>
              <a:rPr lang="en-GB" dirty="0"/>
              <a:t>some people will accidentally score more, and some less, than their true score </a:t>
            </a:r>
          </a:p>
          <a:p>
            <a:pPr lvl="1"/>
            <a:r>
              <a:rPr lang="en-GB" dirty="0"/>
              <a:t>true differences between participants’ scores will be unrelated to error differences </a:t>
            </a:r>
          </a:p>
          <a:p>
            <a:r>
              <a:rPr lang="en-GB" dirty="0"/>
              <a:t>So the total </a:t>
            </a:r>
            <a:r>
              <a:rPr lang="en-GB" i="1" dirty="0"/>
              <a:t>variance </a:t>
            </a:r>
            <a:r>
              <a:rPr lang="en-GB" dirty="0"/>
              <a:t>of observed scores, for a sample of participants, will equal the </a:t>
            </a:r>
            <a:r>
              <a:rPr lang="en-GB" i="1" dirty="0"/>
              <a:t>variance </a:t>
            </a:r>
            <a:r>
              <a:rPr lang="en-GB" dirty="0"/>
              <a:t>of their true scores plus the </a:t>
            </a:r>
            <a:r>
              <a:rPr lang="en-GB" i="1" dirty="0"/>
              <a:t>variance </a:t>
            </a:r>
            <a:r>
              <a:rPr lang="en-GB" dirty="0"/>
              <a:t>of their error scores </a:t>
            </a:r>
            <a:r>
              <a:rPr lang="en-GB" i="1" dirty="0"/>
              <a:t>sd</a:t>
            </a:r>
            <a:r>
              <a:rPr lang="en-GB" i="1" baseline="-25000" dirty="0"/>
              <a:t>obs</a:t>
            </a:r>
            <a:r>
              <a:rPr lang="en-GB" baseline="30000" dirty="0"/>
              <a:t>2</a:t>
            </a:r>
            <a:r>
              <a:rPr lang="en-GB" i="1" dirty="0"/>
              <a:t> = sd</a:t>
            </a:r>
            <a:r>
              <a:rPr lang="en-GB" i="1" baseline="-25000" dirty="0"/>
              <a:t>true</a:t>
            </a:r>
            <a:r>
              <a:rPr lang="en-GB" baseline="30000" dirty="0"/>
              <a:t>2</a:t>
            </a:r>
            <a:r>
              <a:rPr lang="en-GB" i="1" dirty="0"/>
              <a:t> + sd</a:t>
            </a:r>
            <a:r>
              <a:rPr lang="en-GB" i="1" baseline="-25000" dirty="0"/>
              <a:t>err</a:t>
            </a:r>
            <a:r>
              <a:rPr lang="en-GB" baseline="30000" dirty="0"/>
              <a:t>2</a:t>
            </a:r>
            <a:r>
              <a:rPr lang="en-GB" dirty="0"/>
              <a:t> </a:t>
            </a:r>
            <a:endParaRPr lang="en-GB" sz="1400" dirty="0"/>
          </a:p>
        </p:txBody>
      </p:sp>
      <p:sp>
        <p:nvSpPr>
          <p:cNvPr id="3" name="Title 2"/>
          <p:cNvSpPr>
            <a:spLocks noGrp="1"/>
          </p:cNvSpPr>
          <p:nvPr>
            <p:ph type="ctrTitle"/>
          </p:nvPr>
        </p:nvSpPr>
        <p:spPr/>
        <p:txBody>
          <a:bodyPr/>
          <a:lstStyle/>
          <a:p>
            <a:r>
              <a:rPr lang="en-GB" dirty="0"/>
              <a:t>Reproducibility – variation and reliability</a:t>
            </a:r>
          </a:p>
        </p:txBody>
      </p:sp>
    </p:spTree>
    <p:extLst>
      <p:ext uri="{BB962C8B-B14F-4D97-AF65-F5344CB8AC3E}">
        <p14:creationId xmlns:p14="http://schemas.microsoft.com/office/powerpoint/2010/main" val="909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Effect sizes and </a:t>
            </a:r>
            <a:r>
              <a:rPr lang="en-US" i="1" dirty="0"/>
              <a:t>p</a:t>
            </a:r>
            <a:r>
              <a:rPr lang="en-US" dirty="0"/>
              <a:t>-values</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1919288" y="1844676"/>
            <a:ext cx="8425184" cy="5013325"/>
          </a:xfrm>
        </p:spPr>
        <p:txBody>
          <a:bodyPr>
            <a:normAutofit fontScale="92500" lnSpcReduction="20000"/>
          </a:bodyPr>
          <a:lstStyle/>
          <a:p>
            <a:r>
              <a:rPr lang="en-GB" dirty="0"/>
              <a:t>When we construct an experiment, we construct a research hypothesis:</a:t>
            </a:r>
          </a:p>
          <a:p>
            <a:pPr lvl="1"/>
            <a:r>
              <a:rPr lang="en-GB" dirty="0"/>
              <a:t>Two variables are related</a:t>
            </a:r>
          </a:p>
          <a:p>
            <a:pPr lvl="1"/>
            <a:r>
              <a:rPr lang="en-GB" dirty="0"/>
              <a:t>An experimental manipulation will affect another variable</a:t>
            </a:r>
          </a:p>
          <a:p>
            <a:pPr lvl="1"/>
            <a:endParaRPr lang="en-GB" dirty="0"/>
          </a:p>
          <a:p>
            <a:r>
              <a:rPr lang="en-GB" dirty="0"/>
              <a:t>We also construct a null hypothesis:</a:t>
            </a:r>
          </a:p>
          <a:p>
            <a:pPr lvl="1"/>
            <a:r>
              <a:rPr lang="en-GB" dirty="0"/>
              <a:t>Two variables are not related</a:t>
            </a:r>
          </a:p>
          <a:p>
            <a:pPr lvl="1"/>
            <a:r>
              <a:rPr lang="en-GB" dirty="0"/>
              <a:t>The experimental manipulation has no effect</a:t>
            </a:r>
          </a:p>
          <a:p>
            <a:pPr lvl="1"/>
            <a:endParaRPr lang="en-GB" dirty="0"/>
          </a:p>
          <a:p>
            <a:r>
              <a:rPr lang="en-GB" i="1" dirty="0"/>
              <a:t>p</a:t>
            </a:r>
            <a:r>
              <a:rPr lang="en-GB" dirty="0"/>
              <a:t>-value: how confident can we be in rejecting the null hypothesis</a:t>
            </a:r>
          </a:p>
          <a:p>
            <a:pPr lvl="1"/>
            <a:r>
              <a:rPr lang="en-GB" dirty="0"/>
              <a:t>A p-value of 0.05 tells us that 5% of the time when we find an effect like this, the null hypothesis is true (a </a:t>
            </a:r>
            <a:r>
              <a:rPr lang="en-GB" b="1" dirty="0"/>
              <a:t>false positive</a:t>
            </a:r>
            <a:r>
              <a:rPr lang="en-GB" dirty="0"/>
              <a:t>)</a:t>
            </a:r>
          </a:p>
          <a:p>
            <a:pPr lvl="1"/>
            <a:endParaRPr lang="en-GB" dirty="0"/>
          </a:p>
          <a:p>
            <a:pPr lvl="1"/>
            <a:r>
              <a:rPr lang="en-GB" dirty="0"/>
              <a:t>If the p-value is less than 0.001, we write by convention: </a:t>
            </a:r>
            <a:r>
              <a:rPr lang="en-GB" i="1" dirty="0"/>
              <a:t>p</a:t>
            </a:r>
            <a:r>
              <a:rPr lang="en-GB" dirty="0"/>
              <a:t> &lt; .001</a:t>
            </a:r>
          </a:p>
          <a:p>
            <a:pPr lvl="2"/>
            <a:r>
              <a:rPr lang="en-GB" dirty="0"/>
              <a:t>If there’s a chance less than one in a thousand that we find this effect when the null hypothesis is true then we’re quite confident in our result</a:t>
            </a:r>
          </a:p>
        </p:txBody>
      </p:sp>
    </p:spTree>
    <p:extLst>
      <p:ext uri="{BB962C8B-B14F-4D97-AF65-F5344CB8AC3E}">
        <p14:creationId xmlns:p14="http://schemas.microsoft.com/office/powerpoint/2010/main" val="344204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91544" y="1657819"/>
            <a:ext cx="8219256" cy="4531598"/>
          </a:xfrm>
        </p:spPr>
        <p:txBody>
          <a:bodyPr/>
          <a:lstStyle/>
          <a:p>
            <a:pPr marL="0" indent="0">
              <a:buNone/>
            </a:pPr>
            <a:r>
              <a:rPr lang="en-GB" dirty="0"/>
              <a:t>Numbers have three important functions for researchers:</a:t>
            </a:r>
          </a:p>
          <a:p>
            <a:pPr marL="857250" lvl="1" indent="-457200">
              <a:buFont typeface="+mj-lt"/>
              <a:buAutoNum type="arabicPeriod"/>
            </a:pPr>
            <a:r>
              <a:rPr lang="en-GB" sz="2400" dirty="0"/>
              <a:t>Classify or categorise – </a:t>
            </a:r>
            <a:r>
              <a:rPr lang="en-GB" sz="2400" b="1" dirty="0">
                <a:solidFill>
                  <a:srgbClr val="D52B1E"/>
                </a:solidFill>
                <a:latin typeface="+mj-lt"/>
                <a:ea typeface="+mj-ea"/>
                <a:cs typeface="+mj-cs"/>
              </a:rPr>
              <a:t>Nominal/Categorical data</a:t>
            </a:r>
            <a:endParaRPr lang="en-GB" dirty="0"/>
          </a:p>
          <a:p>
            <a:pPr marL="1257300" lvl="2" indent="-457200"/>
            <a:r>
              <a:rPr lang="en-GB" dirty="0"/>
              <a:t>E.g. male/female, young/old, red/green/blue</a:t>
            </a:r>
          </a:p>
          <a:p>
            <a:pPr marL="1257300" lvl="2" indent="-457200"/>
            <a:r>
              <a:rPr lang="en-GB" dirty="0"/>
              <a:t>Each case can only be in one category.</a:t>
            </a:r>
          </a:p>
          <a:p>
            <a:pPr marL="1257300" lvl="2" indent="-457200"/>
            <a:endParaRPr lang="en-GB" dirty="0"/>
          </a:p>
          <a:p>
            <a:pPr marL="857250" lvl="1" indent="-457200">
              <a:buFont typeface="+mj-lt"/>
              <a:buAutoNum type="arabicPeriod"/>
            </a:pPr>
            <a:r>
              <a:rPr lang="en-GB" sz="2400" dirty="0"/>
              <a:t>Rank or order - </a:t>
            </a:r>
            <a:r>
              <a:rPr lang="en-GB" sz="2400" b="1" dirty="0">
                <a:solidFill>
                  <a:srgbClr val="D52B1E"/>
                </a:solidFill>
                <a:latin typeface="+mj-lt"/>
                <a:ea typeface="+mj-ea"/>
                <a:cs typeface="+mj-cs"/>
              </a:rPr>
              <a:t>Ordinal data</a:t>
            </a:r>
          </a:p>
          <a:p>
            <a:pPr marL="1257300" lvl="2" indent="-457200"/>
            <a:r>
              <a:rPr lang="en-GB" dirty="0"/>
              <a:t>E.g. first, second, third…</a:t>
            </a:r>
          </a:p>
          <a:p>
            <a:pPr marL="1257300" lvl="2" indent="-457200"/>
            <a:r>
              <a:rPr lang="en-GB" dirty="0"/>
              <a:t>Does not indicate magnitude of differences between ranks.</a:t>
            </a:r>
          </a:p>
          <a:p>
            <a:pPr marL="1257300" lvl="2" indent="-457200"/>
            <a:endParaRPr lang="en-GB" dirty="0"/>
          </a:p>
          <a:p>
            <a:pPr marL="857250" lvl="1" indent="-457200">
              <a:buFont typeface="+mj-lt"/>
              <a:buAutoNum type="arabicPeriod"/>
            </a:pPr>
            <a:r>
              <a:rPr lang="en-GB" sz="2400" dirty="0"/>
              <a:t>Score – </a:t>
            </a:r>
            <a:r>
              <a:rPr lang="en-GB" sz="2400" b="1" dirty="0">
                <a:solidFill>
                  <a:srgbClr val="D52B1E"/>
                </a:solidFill>
                <a:latin typeface="+mj-lt"/>
                <a:ea typeface="+mj-ea"/>
                <a:cs typeface="+mj-cs"/>
              </a:rPr>
              <a:t>Continuous/Count</a:t>
            </a:r>
            <a:endParaRPr lang="en-GB" dirty="0"/>
          </a:p>
          <a:p>
            <a:pPr marL="1257300" lvl="2" indent="-457200"/>
            <a:r>
              <a:rPr lang="en-GB" dirty="0"/>
              <a:t>E.g. number of correct answers, reaction time</a:t>
            </a:r>
          </a:p>
          <a:p>
            <a:pPr marL="1257300" lvl="2" indent="-457200"/>
            <a:r>
              <a:rPr lang="en-GB" dirty="0"/>
              <a:t>Tells us about the order of data but also the distance between them.</a:t>
            </a:r>
          </a:p>
          <a:p>
            <a:pPr marL="0" indent="0">
              <a:buNone/>
            </a:pPr>
            <a:endParaRPr lang="en-GB" dirty="0"/>
          </a:p>
        </p:txBody>
      </p:sp>
      <p:sp>
        <p:nvSpPr>
          <p:cNvPr id="5" name="Title 4"/>
          <p:cNvSpPr>
            <a:spLocks noGrp="1"/>
          </p:cNvSpPr>
          <p:nvPr>
            <p:ph type="ctrTitle"/>
          </p:nvPr>
        </p:nvSpPr>
        <p:spPr/>
        <p:txBody>
          <a:bodyPr/>
          <a:lstStyle/>
          <a:p>
            <a:r>
              <a:rPr lang="en-GB" dirty="0"/>
              <a:t>Reminder: Types of Data</a:t>
            </a:r>
          </a:p>
        </p:txBody>
      </p:sp>
    </p:spTree>
    <p:extLst>
      <p:ext uri="{BB962C8B-B14F-4D97-AF65-F5344CB8AC3E}">
        <p14:creationId xmlns:p14="http://schemas.microsoft.com/office/powerpoint/2010/main" val="403845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544" y="4404757"/>
            <a:ext cx="8219256" cy="2052697"/>
          </a:xfrm>
        </p:spPr>
        <p:txBody>
          <a:bodyPr/>
          <a:lstStyle/>
          <a:p>
            <a:r>
              <a:rPr lang="en-US" dirty="0"/>
              <a:t>We assume (or test) that the actual data comes from a “normal distribution” of data</a:t>
            </a:r>
          </a:p>
          <a:p>
            <a:r>
              <a:rPr lang="en-US" dirty="0"/>
              <a:t>The shape of the normal distribution depends on two factors:</a:t>
            </a:r>
          </a:p>
          <a:p>
            <a:pPr lvl="1"/>
            <a:r>
              <a:rPr lang="en-US" sz="2400" b="1" dirty="0">
                <a:solidFill>
                  <a:srgbClr val="D52B1E"/>
                </a:solidFill>
                <a:latin typeface="+mj-lt"/>
                <a:ea typeface="+mj-ea"/>
                <a:cs typeface="+mj-cs"/>
              </a:rPr>
              <a:t>Mean (</a:t>
            </a:r>
            <a:r>
              <a:rPr lang="en-GB" sz="2400" b="1" dirty="0">
                <a:solidFill>
                  <a:srgbClr val="D52B1E"/>
                </a:solidFill>
                <a:latin typeface="+mj-lt"/>
                <a:ea typeface="+mj-ea"/>
                <a:cs typeface="+mj-cs"/>
              </a:rPr>
              <a:t>μ) </a:t>
            </a:r>
            <a:r>
              <a:rPr lang="en-GB" sz="2400" dirty="0"/>
              <a:t>– Measure of central tendency</a:t>
            </a:r>
            <a:endParaRPr lang="en-US" sz="2400" dirty="0"/>
          </a:p>
          <a:p>
            <a:pPr lvl="1"/>
            <a:r>
              <a:rPr lang="en-US" sz="2400" b="1" dirty="0">
                <a:solidFill>
                  <a:srgbClr val="D52B1E"/>
                </a:solidFill>
                <a:latin typeface="+mj-lt"/>
                <a:ea typeface="+mj-ea"/>
                <a:cs typeface="+mj-cs"/>
              </a:rPr>
              <a:t>Standard Deviation (</a:t>
            </a:r>
            <a:r>
              <a:rPr lang="en-GB" sz="2400" b="1" dirty="0" err="1">
                <a:solidFill>
                  <a:srgbClr val="D52B1E"/>
                </a:solidFill>
                <a:latin typeface="+mj-lt"/>
                <a:ea typeface="+mj-ea"/>
                <a:cs typeface="+mj-cs"/>
              </a:rPr>
              <a:t>σ</a:t>
            </a:r>
            <a:r>
              <a:rPr lang="en-US" sz="2400" b="1" dirty="0">
                <a:solidFill>
                  <a:srgbClr val="D52B1E"/>
                </a:solidFill>
                <a:latin typeface="+mj-lt"/>
                <a:ea typeface="+mj-ea"/>
                <a:cs typeface="+mj-cs"/>
              </a:rPr>
              <a:t>) </a:t>
            </a:r>
            <a:r>
              <a:rPr lang="en-US" sz="2400" dirty="0"/>
              <a:t>– Measure of variability</a:t>
            </a:r>
          </a:p>
        </p:txBody>
      </p:sp>
      <p:pic>
        <p:nvPicPr>
          <p:cNvPr id="6" name="Picture 2" descr="file comes from here: http://upload.wikimedia.org/wikipedia/commons/thumb/7/74/Normal_Distribution_PDF.svg/1000px-Normal_Distribution_PDF.svg.png shows four different normal distribution curves, with means 0 and sd 0.2, 1.0, and 5.0, and mean -2 and standard deviation 0.5." title="normal distribution graph"/>
          <p:cNvPicPr>
            <a:picLocks noChangeAspect="1" noChangeArrowheads="1"/>
          </p:cNvPicPr>
          <p:nvPr/>
        </p:nvPicPr>
        <p:blipFill>
          <a:blip r:embed="rId2" cstate="print"/>
          <a:srcRect/>
          <a:stretch>
            <a:fillRect/>
          </a:stretch>
        </p:blipFill>
        <p:spPr bwMode="auto">
          <a:xfrm>
            <a:off x="3973339" y="1805208"/>
            <a:ext cx="3725772" cy="2380768"/>
          </a:xfrm>
          <a:prstGeom prst="rect">
            <a:avLst/>
          </a:prstGeom>
          <a:noFill/>
        </p:spPr>
      </p:pic>
      <p:sp>
        <p:nvSpPr>
          <p:cNvPr id="3" name="Title 2"/>
          <p:cNvSpPr>
            <a:spLocks noGrp="1"/>
          </p:cNvSpPr>
          <p:nvPr>
            <p:ph type="ctrTitle"/>
          </p:nvPr>
        </p:nvSpPr>
        <p:spPr>
          <a:xfrm>
            <a:off x="1991544" y="488864"/>
            <a:ext cx="6696744" cy="1152128"/>
          </a:xfrm>
        </p:spPr>
        <p:txBody>
          <a:bodyPr/>
          <a:lstStyle/>
          <a:p>
            <a:r>
              <a:rPr lang="en-US" dirty="0"/>
              <a:t>Reminder: Normal distribution	</a:t>
            </a:r>
          </a:p>
        </p:txBody>
      </p:sp>
    </p:spTree>
    <p:extLst>
      <p:ext uri="{BB962C8B-B14F-4D97-AF65-F5344CB8AC3E}">
        <p14:creationId xmlns:p14="http://schemas.microsoft.com/office/powerpoint/2010/main" val="216270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Parametric and non-parametric</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GB" dirty="0"/>
              <a:t>If data fit a normal distribution, then we can use “parametric” statistical tests</a:t>
            </a:r>
          </a:p>
          <a:p>
            <a:r>
              <a:rPr lang="en-GB" dirty="0"/>
              <a:t>If data do not fit a normal distribution, then we need to use </a:t>
            </a:r>
            <a:r>
              <a:rPr lang="en-GB" dirty="0">
                <a:solidFill>
                  <a:schemeClr val="tx1">
                    <a:lumMod val="65000"/>
                    <a:lumOff val="35000"/>
                  </a:schemeClr>
                </a:solidFill>
              </a:rPr>
              <a:t>“non-parametric” statistical tests – they are </a:t>
            </a:r>
            <a:r>
              <a:rPr lang="en-GB" i="1" dirty="0">
                <a:solidFill>
                  <a:schemeClr val="tx1">
                    <a:lumMod val="65000"/>
                    <a:lumOff val="35000"/>
                  </a:schemeClr>
                </a:solidFill>
              </a:rPr>
              <a:t>“distribution free”</a:t>
            </a:r>
            <a:endParaRPr lang="en-GB" dirty="0">
              <a:solidFill>
                <a:schemeClr val="tx1">
                  <a:lumMod val="65000"/>
                  <a:lumOff val="35000"/>
                </a:schemeClr>
              </a:solidFill>
            </a:endParaRPr>
          </a:p>
          <a:p>
            <a:endParaRPr lang="en-GB" dirty="0"/>
          </a:p>
          <a:p>
            <a:r>
              <a:rPr lang="en-GB" dirty="0"/>
              <a:t>Categorical data are non-parametric</a:t>
            </a:r>
          </a:p>
          <a:p>
            <a:r>
              <a:rPr lang="en-GB" dirty="0"/>
              <a:t>One non-parametric test is Chi-squared, which is useful for determining if categorisations into two or more groups are different than chance</a:t>
            </a:r>
          </a:p>
        </p:txBody>
      </p:sp>
    </p:spTree>
    <p:extLst>
      <p:ext uri="{BB962C8B-B14F-4D97-AF65-F5344CB8AC3E}">
        <p14:creationId xmlns:p14="http://schemas.microsoft.com/office/powerpoint/2010/main" val="170140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1662100" y="6336250"/>
            <a:ext cx="3287853" cy="381000"/>
          </a:xfrm>
        </p:spPr>
        <p:txBody>
          <a:bodyPr/>
          <a:lstStyle/>
          <a:p>
            <a:r>
              <a:rPr lang="en-GB" dirty="0" err="1"/>
              <a:t>www.statstutor.ac.uk</a:t>
            </a:r>
            <a:endParaRPr lang="en-US" dirty="0"/>
          </a:p>
        </p:txBody>
      </p:sp>
      <p:sp>
        <p:nvSpPr>
          <p:cNvPr id="150530" name="Content Placeholder 1"/>
          <p:cNvSpPr>
            <a:spLocks noGrp="1"/>
          </p:cNvSpPr>
          <p:nvPr>
            <p:ph idx="4294967295"/>
          </p:nvPr>
        </p:nvSpPr>
        <p:spPr>
          <a:xfrm>
            <a:off x="1981200" y="2209801"/>
            <a:ext cx="8229600" cy="3916363"/>
          </a:xfrm>
        </p:spPr>
        <p:txBody>
          <a:bodyPr/>
          <a:lstStyle/>
          <a:p>
            <a:pPr marL="107950" indent="0">
              <a:buNone/>
            </a:pPr>
            <a:endParaRPr lang="en-GB" altLang="en-US" dirty="0"/>
          </a:p>
          <a:p>
            <a:pPr marL="565150" indent="-457200"/>
            <a:r>
              <a:rPr lang="en-GB" altLang="en-US" dirty="0">
                <a:solidFill>
                  <a:schemeClr val="tx1">
                    <a:lumMod val="65000"/>
                    <a:lumOff val="35000"/>
                  </a:schemeClr>
                </a:solidFill>
              </a:rPr>
              <a:t>The ship Titanic sank in 1912 with the loss of most of its passengers</a:t>
            </a:r>
          </a:p>
          <a:p>
            <a:pPr marL="565150" indent="-457200"/>
            <a:r>
              <a:rPr lang="en-GB" altLang="en-US" dirty="0">
                <a:solidFill>
                  <a:schemeClr val="tx1">
                    <a:lumMod val="65000"/>
                    <a:lumOff val="35000"/>
                  </a:schemeClr>
                </a:solidFill>
              </a:rPr>
              <a:t>809 of the 1,309 passengers and crew died</a:t>
            </a:r>
          </a:p>
          <a:p>
            <a:pPr marL="508000" lvl="1" indent="0">
              <a:buNone/>
            </a:pPr>
            <a:r>
              <a:rPr lang="en-GB" altLang="en-US" sz="3200" dirty="0">
                <a:solidFill>
                  <a:schemeClr val="tx1">
                    <a:lumMod val="65000"/>
                    <a:lumOff val="35000"/>
                  </a:schemeClr>
                </a:solidFill>
              </a:rPr>
              <a:t>= 61.8%</a:t>
            </a:r>
          </a:p>
          <a:p>
            <a:pPr marL="565150" indent="-457200"/>
            <a:r>
              <a:rPr lang="en-GB" b="1" dirty="0">
                <a:solidFill>
                  <a:schemeClr val="tx1">
                    <a:lumMod val="65000"/>
                    <a:lumOff val="35000"/>
                  </a:schemeClr>
                </a:solidFill>
              </a:rPr>
              <a:t>Research question: </a:t>
            </a:r>
            <a:r>
              <a:rPr lang="en-GB" dirty="0">
                <a:solidFill>
                  <a:schemeClr val="tx1">
                    <a:lumMod val="65000"/>
                    <a:lumOff val="35000"/>
                  </a:schemeClr>
                </a:solidFill>
              </a:rPr>
              <a:t>Did class (of travel) affect survival?</a:t>
            </a:r>
          </a:p>
          <a:p>
            <a:pPr marL="107950" indent="0">
              <a:buNone/>
            </a:pPr>
            <a:endParaRPr lang="en-GB" altLang="en-US" dirty="0"/>
          </a:p>
          <a:p>
            <a:pPr marL="107950" indent="0">
              <a:buNone/>
            </a:pPr>
            <a:endParaRPr lang="en-GB" altLang="en-US" dirty="0"/>
          </a:p>
          <a:p>
            <a:pPr marL="107950" indent="0">
              <a:buNone/>
            </a:pPr>
            <a:endParaRPr lang="en-GB" altLang="en-US" dirty="0"/>
          </a:p>
        </p:txBody>
      </p:sp>
      <p:pic>
        <p:nvPicPr>
          <p:cNvPr id="5" name="Picture 4" descr="https://encrypted-tbn1.gstatic.com/images?q=tbn:ANd9GcTb9--uTbEdMOczXiZaABXReQ6TOItAPC1C3SbFdBIC-aIcuckKs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88640"/>
            <a:ext cx="3309786" cy="247914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662099" y="627720"/>
            <a:ext cx="4889500" cy="1143000"/>
          </a:xfrm>
        </p:spPr>
        <p:txBody>
          <a:bodyPr/>
          <a:lstStyle/>
          <a:p>
            <a:pPr eaLnBrk="1" hangingPunct="1">
              <a:defRPr/>
            </a:pPr>
            <a:r>
              <a:rPr lang="en-GB" dirty="0">
                <a:solidFill>
                  <a:srgbClr val="A70000"/>
                </a:solidFill>
              </a:rPr>
              <a:t>Example: Titanic</a:t>
            </a:r>
          </a:p>
        </p:txBody>
      </p:sp>
    </p:spTree>
    <p:extLst>
      <p:ext uri="{BB962C8B-B14F-4D97-AF65-F5344CB8AC3E}">
        <p14:creationId xmlns:p14="http://schemas.microsoft.com/office/powerpoint/2010/main" val="189956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4294967295"/>
          </p:nvPr>
        </p:nvSpPr>
        <p:spPr>
          <a:xfrm>
            <a:off x="1609565" y="6414289"/>
            <a:ext cx="2288109" cy="381000"/>
          </a:xfrm>
        </p:spPr>
        <p:txBody>
          <a:bodyPr/>
          <a:lstStyle/>
          <a:p>
            <a:r>
              <a:rPr lang="en-GB" dirty="0" err="1"/>
              <a:t>www.statstutor.ac.uk</a:t>
            </a:r>
            <a:endParaRPr lang="en-US" dirty="0"/>
          </a:p>
        </p:txBody>
      </p:sp>
      <p:graphicFrame>
        <p:nvGraphicFramePr>
          <p:cNvPr id="5" name="Table 4" descr="Table of death, survivors, and total numbers in columns and travel class 1st/2nd/3rd/total in rows." title="titanic data table">
            <a:extLst>
              <a:ext uri="{FF2B5EF4-FFF2-40B4-BE49-F238E27FC236}">
                <a16:creationId xmlns:a16="http://schemas.microsoft.com/office/drawing/2014/main" id="{1747B53B-D053-CE49-9C56-1FD347FF3D22}"/>
              </a:ext>
            </a:extLst>
          </p:cNvPr>
          <p:cNvGraphicFramePr>
            <a:graphicFrameLocks noGrp="1"/>
          </p:cNvGraphicFramePr>
          <p:nvPr/>
        </p:nvGraphicFramePr>
        <p:xfrm>
          <a:off x="2852928" y="3534052"/>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4294967295"/>
          </p:nvPr>
        </p:nvSpPr>
        <p:spPr>
          <a:xfrm>
            <a:off x="1609564" y="1633729"/>
            <a:ext cx="8912132" cy="4157539"/>
          </a:xfrm>
        </p:spPr>
        <p:txBody>
          <a:bodyPr/>
          <a:lstStyle/>
          <a:p>
            <a:pPr marL="360363" indent="-70825">
              <a:spcBef>
                <a:spcPts val="0"/>
              </a:spcBef>
              <a:tabLst>
                <a:tab pos="2428875" algn="l"/>
              </a:tabLst>
            </a:pPr>
            <a:r>
              <a:rPr lang="en-GB" b="1" dirty="0">
                <a:solidFill>
                  <a:schemeClr val="accent1">
                    <a:lumMod val="75000"/>
                  </a:schemeClr>
                </a:solidFill>
              </a:rPr>
              <a:t> </a:t>
            </a:r>
            <a:r>
              <a:rPr lang="en-GB" sz="2400" b="1" dirty="0">
                <a:solidFill>
                  <a:schemeClr val="accent1">
                    <a:lumMod val="75000"/>
                  </a:schemeClr>
                </a:solidFill>
              </a:rPr>
              <a:t>Null: 	</a:t>
            </a:r>
            <a:r>
              <a:rPr lang="en-GB" sz="2400" dirty="0">
                <a:solidFill>
                  <a:schemeClr val="tx1">
                    <a:lumMod val="65000"/>
                    <a:lumOff val="35000"/>
                  </a:schemeClr>
                </a:solidFill>
              </a:rPr>
              <a:t>There is </a:t>
            </a:r>
            <a:r>
              <a:rPr lang="en-GB" sz="2400" b="1" dirty="0">
                <a:solidFill>
                  <a:schemeClr val="tx1">
                    <a:lumMod val="65000"/>
                    <a:lumOff val="35000"/>
                  </a:schemeClr>
                </a:solidFill>
              </a:rPr>
              <a:t>NO</a:t>
            </a:r>
            <a:r>
              <a:rPr lang="en-GB" sz="2400" dirty="0">
                <a:solidFill>
                  <a:schemeClr val="tx1">
                    <a:lumMod val="65000"/>
                    <a:lumOff val="35000"/>
                  </a:schemeClr>
                </a:solidFill>
              </a:rPr>
              <a:t> association between class and survival</a:t>
            </a:r>
          </a:p>
          <a:p>
            <a:pPr marL="360363" indent="-70825">
              <a:spcBef>
                <a:spcPts val="0"/>
              </a:spcBef>
              <a:tabLst>
                <a:tab pos="2428875" algn="l"/>
              </a:tabLst>
            </a:pPr>
            <a:r>
              <a:rPr lang="en-GB" sz="2400" b="1" dirty="0">
                <a:solidFill>
                  <a:schemeClr val="accent1">
                    <a:lumMod val="75000"/>
                  </a:schemeClr>
                </a:solidFill>
              </a:rPr>
              <a:t> Research:</a:t>
            </a:r>
            <a:r>
              <a:rPr lang="en-GB" sz="2400" b="1" dirty="0"/>
              <a:t> 	</a:t>
            </a:r>
            <a:r>
              <a:rPr lang="en-GB" sz="2400" dirty="0">
                <a:solidFill>
                  <a:schemeClr val="tx1">
                    <a:lumMod val="65000"/>
                    <a:lumOff val="35000"/>
                  </a:schemeClr>
                </a:solidFill>
              </a:rPr>
              <a:t>There </a:t>
            </a:r>
            <a:r>
              <a:rPr lang="en-GB" sz="2400" b="1" dirty="0">
                <a:solidFill>
                  <a:schemeClr val="tx1">
                    <a:lumMod val="65000"/>
                    <a:lumOff val="35000"/>
                  </a:schemeClr>
                </a:solidFill>
              </a:rPr>
              <a:t>IS</a:t>
            </a:r>
            <a:r>
              <a:rPr lang="en-GB" sz="2400" dirty="0">
                <a:solidFill>
                  <a:schemeClr val="tx1">
                    <a:lumMod val="65000"/>
                    <a:lumOff val="35000"/>
                  </a:schemeClr>
                </a:solidFill>
              </a:rPr>
              <a:t> an association between class and survival</a:t>
            </a:r>
          </a:p>
        </p:txBody>
      </p:sp>
      <p:sp>
        <p:nvSpPr>
          <p:cNvPr id="3" name="Title 2"/>
          <p:cNvSpPr>
            <a:spLocks noGrp="1"/>
          </p:cNvSpPr>
          <p:nvPr>
            <p:ph type="title"/>
          </p:nvPr>
        </p:nvSpPr>
        <p:spPr>
          <a:xfrm>
            <a:off x="1950830" y="640888"/>
            <a:ext cx="8229600" cy="1143000"/>
          </a:xfrm>
        </p:spPr>
        <p:txBody>
          <a:bodyPr>
            <a:normAutofit/>
          </a:bodyPr>
          <a:lstStyle/>
          <a:p>
            <a:pPr algn="l"/>
            <a:r>
              <a:rPr lang="en-GB" dirty="0">
                <a:solidFill>
                  <a:srgbClr val="A70000"/>
                </a:solidFill>
              </a:rPr>
              <a:t>Chi squared Test</a:t>
            </a:r>
          </a:p>
        </p:txBody>
      </p:sp>
    </p:spTree>
    <p:extLst>
      <p:ext uri="{BB962C8B-B14F-4D97-AF65-F5344CB8AC3E}">
        <p14:creationId xmlns:p14="http://schemas.microsoft.com/office/powerpoint/2010/main" val="248168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294967295"/>
          </p:nvPr>
        </p:nvSpPr>
        <p:spPr>
          <a:xfrm>
            <a:off x="1625524" y="6412992"/>
            <a:ext cx="2495373" cy="381000"/>
          </a:xfrm>
        </p:spPr>
        <p:txBody>
          <a:bodyPr/>
          <a:lstStyle/>
          <a:p>
            <a:r>
              <a:rPr lang="en-GB" dirty="0" err="1"/>
              <a:t>www.statstutor.ac.uk</a:t>
            </a:r>
            <a:endParaRPr lang="en-US" dirty="0"/>
          </a:p>
        </p:txBody>
      </p:sp>
      <p:pic>
        <p:nvPicPr>
          <p:cNvPr id="7" name="Picture 2" descr="Three column bar graph showing expected and observed proportion of deaths on titanic by carriage class" title="proportion of deaths by class on titanic">
            <a:extLst>
              <a:ext uri="{FF2B5EF4-FFF2-40B4-BE49-F238E27FC236}">
                <a16:creationId xmlns:a16="http://schemas.microsoft.com/office/drawing/2014/main" id="{D9876794-7F5E-894E-A7A9-E4FD2FF1BF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616" y="2610720"/>
            <a:ext cx="6858000" cy="379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4294967295"/>
          </p:nvPr>
        </p:nvSpPr>
        <p:spPr>
          <a:xfrm>
            <a:off x="1969008" y="1657702"/>
            <a:ext cx="8458200" cy="2057400"/>
          </a:xfrm>
        </p:spPr>
        <p:txBody>
          <a:bodyPr>
            <a:normAutofit/>
          </a:bodyPr>
          <a:lstStyle/>
          <a:p>
            <a:r>
              <a:rPr lang="en-GB" sz="2600" dirty="0">
                <a:solidFill>
                  <a:schemeClr val="tx1">
                    <a:lumMod val="65000"/>
                    <a:lumOff val="35000"/>
                  </a:schemeClr>
                </a:solidFill>
              </a:rPr>
              <a:t>Same proportion of people would have died in each class!</a:t>
            </a:r>
          </a:p>
          <a:p>
            <a:r>
              <a:rPr lang="en-GB" sz="2600" dirty="0">
                <a:solidFill>
                  <a:schemeClr val="tx1">
                    <a:lumMod val="65000"/>
                    <a:lumOff val="35000"/>
                  </a:schemeClr>
                </a:solidFill>
              </a:rPr>
              <a:t>Overall, 809 people died out of 1309 = 61.8%</a:t>
            </a:r>
          </a:p>
        </p:txBody>
      </p:sp>
      <p:sp>
        <p:nvSpPr>
          <p:cNvPr id="3" name="Title 2"/>
          <p:cNvSpPr>
            <a:spLocks noGrp="1"/>
          </p:cNvSpPr>
          <p:nvPr>
            <p:ph type="title"/>
          </p:nvPr>
        </p:nvSpPr>
        <p:spPr>
          <a:xfrm>
            <a:off x="1524000" y="560422"/>
            <a:ext cx="6885432" cy="1143000"/>
          </a:xfrm>
        </p:spPr>
        <p:txBody>
          <a:bodyPr>
            <a:normAutofit fontScale="90000"/>
          </a:bodyPr>
          <a:lstStyle/>
          <a:p>
            <a:pPr algn="l"/>
            <a:r>
              <a:rPr lang="en-GB" sz="3600" dirty="0">
                <a:solidFill>
                  <a:srgbClr val="A70000"/>
                </a:solidFill>
              </a:rPr>
              <a:t>What would be expected if there is no association? Expected and actual values</a:t>
            </a:r>
          </a:p>
        </p:txBody>
      </p:sp>
      <p:pic>
        <p:nvPicPr>
          <p:cNvPr id="5" name="Picture 4" descr="A graph showing a number of red squares&#10;&#10;Description automatically generated">
            <a:extLst>
              <a:ext uri="{FF2B5EF4-FFF2-40B4-BE49-F238E27FC236}">
                <a16:creationId xmlns:a16="http://schemas.microsoft.com/office/drawing/2014/main" id="{BE68E338-6011-33E9-B620-AD2B1792E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166" y="2610720"/>
            <a:ext cx="7454900" cy="3949700"/>
          </a:xfrm>
          <a:prstGeom prst="rect">
            <a:avLst/>
          </a:prstGeom>
        </p:spPr>
      </p:pic>
    </p:spTree>
    <p:extLst>
      <p:ext uri="{BB962C8B-B14F-4D97-AF65-F5344CB8AC3E}">
        <p14:creationId xmlns:p14="http://schemas.microsoft.com/office/powerpoint/2010/main" val="103859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DC6-8053-B3A2-F927-13A488DE7DED}"/>
              </a:ext>
            </a:extLst>
          </p:cNvPr>
          <p:cNvSpPr>
            <a:spLocks noGrp="1"/>
          </p:cNvSpPr>
          <p:nvPr>
            <p:ph type="ctrTitle"/>
          </p:nvPr>
        </p:nvSpPr>
        <p:spPr/>
        <p:txBody>
          <a:bodyPr/>
          <a:lstStyle/>
          <a:p>
            <a:r>
              <a:rPr lang="en-GB" dirty="0"/>
              <a:t>1. Introduction to the course</a:t>
            </a:r>
          </a:p>
        </p:txBody>
      </p:sp>
      <p:sp>
        <p:nvSpPr>
          <p:cNvPr id="3" name="Text Placeholder 2">
            <a:extLst>
              <a:ext uri="{FF2B5EF4-FFF2-40B4-BE49-F238E27FC236}">
                <a16:creationId xmlns:a16="http://schemas.microsoft.com/office/drawing/2014/main" id="{50CBCAFD-2CD5-9672-22F9-1DCCFCC6D547}"/>
              </a:ext>
            </a:extLst>
          </p:cNvPr>
          <p:cNvSpPr>
            <a:spLocks noGrp="1"/>
          </p:cNvSpPr>
          <p:nvPr>
            <p:ph type="body" sz="quarter" idx="14"/>
          </p:nvPr>
        </p:nvSpPr>
        <p:spPr/>
        <p:txBody>
          <a:bodyPr/>
          <a:lstStyle/>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1: Introduction to quantitative research methods using R</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2: Data management and data wrangling</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3: Exploratory data analysis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4: Data visualization</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5: Live Coding Walkthrough</a:t>
            </a:r>
          </a:p>
          <a:p>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Session 6: Probability and distributions</a:t>
            </a:r>
          </a:p>
          <a:p>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7:</a:t>
            </a: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Tests for discrete variables: Analysing contingency tables</a:t>
            </a: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8: Correlations and t-tests.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9: </a:t>
            </a:r>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ANOVA and linear regression</a:t>
            </a:r>
            <a:endPar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10: Multiple regression, introduction to generalised linear regression</a:t>
            </a:r>
          </a:p>
        </p:txBody>
      </p:sp>
    </p:spTree>
    <p:extLst>
      <p:ext uri="{BB962C8B-B14F-4D97-AF65-F5344CB8AC3E}">
        <p14:creationId xmlns:p14="http://schemas.microsoft.com/office/powerpoint/2010/main" val="134814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294967295"/>
          </p:nvPr>
        </p:nvSpPr>
        <p:spPr>
          <a:xfrm>
            <a:off x="1676401" y="6400799"/>
            <a:ext cx="2568525" cy="381000"/>
          </a:xfrm>
        </p:spPr>
        <p:txBody>
          <a:bodyPr/>
          <a:lstStyle/>
          <a:p>
            <a:r>
              <a:rPr lang="en-GB" dirty="0" err="1"/>
              <a:t>www.statstutor.ac.uk</a:t>
            </a:r>
            <a:endParaRPr lang="en-US" dirty="0"/>
          </a:p>
        </p:txBody>
      </p:sp>
      <p:sp>
        <p:nvSpPr>
          <p:cNvPr id="2" name="TextBox 1"/>
          <p:cNvSpPr txBox="1"/>
          <p:nvPr/>
        </p:nvSpPr>
        <p:spPr>
          <a:xfrm>
            <a:off x="1676400" y="5848807"/>
            <a:ext cx="8382000" cy="430887"/>
          </a:xfrm>
          <a:prstGeom prst="rect">
            <a:avLst/>
          </a:prstGeom>
          <a:noFill/>
        </p:spPr>
        <p:txBody>
          <a:bodyPr wrap="square" rtlCol="0">
            <a:spAutoFit/>
          </a:bodyPr>
          <a:lstStyle/>
          <a:p>
            <a:r>
              <a:rPr lang="en-GB" sz="2200" dirty="0"/>
              <a:t>Expected number dying in each class = 0.618 x number in each class</a:t>
            </a:r>
          </a:p>
        </p:txBody>
      </p:sp>
      <p:pic>
        <p:nvPicPr>
          <p:cNvPr id="39938" name="Picture 2" descr="Three column bar graph showing expected and observed deaths by frequency on titanic by carriage class" title="frequencies of deaths on titan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2825" y="1841500"/>
            <a:ext cx="701575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2042160" y="476504"/>
            <a:ext cx="6711696" cy="1143000"/>
          </a:xfrm>
        </p:spPr>
        <p:txBody>
          <a:bodyPr>
            <a:normAutofit fontScale="90000"/>
          </a:bodyPr>
          <a:lstStyle/>
          <a:p>
            <a:pPr algn="l"/>
            <a:r>
              <a:rPr lang="en-GB" sz="3600" dirty="0">
                <a:solidFill>
                  <a:srgbClr val="A70000"/>
                </a:solidFill>
              </a:rPr>
              <a:t>Chi-Squared Test Compares Observed and Expected Frequencies</a:t>
            </a:r>
          </a:p>
        </p:txBody>
      </p:sp>
      <p:pic>
        <p:nvPicPr>
          <p:cNvPr id="8" name="Picture 7" descr="A graph with different colored squares&#10;&#10;Description automatically generated">
            <a:extLst>
              <a:ext uri="{FF2B5EF4-FFF2-40B4-BE49-F238E27FC236}">
                <a16:creationId xmlns:a16="http://schemas.microsoft.com/office/drawing/2014/main" id="{62C661E5-9091-0E5C-1128-A86BA4089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420" y="1838554"/>
            <a:ext cx="7442200" cy="3949700"/>
          </a:xfrm>
          <a:prstGeom prst="rect">
            <a:avLst/>
          </a:prstGeom>
        </p:spPr>
      </p:pic>
    </p:spTree>
    <p:extLst>
      <p:ext uri="{BB962C8B-B14F-4D97-AF65-F5344CB8AC3E}">
        <p14:creationId xmlns:p14="http://schemas.microsoft.com/office/powerpoint/2010/main" val="2092208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4294967295"/>
          </p:nvPr>
        </p:nvSpPr>
        <p:spPr>
          <a:xfrm>
            <a:off x="1717676" y="6316663"/>
            <a:ext cx="3580461" cy="381000"/>
          </a:xfrm>
        </p:spPr>
        <p:txBody>
          <a:bodyPr/>
          <a:lstStyle/>
          <a:p>
            <a:r>
              <a:rPr lang="en-GB" dirty="0" err="1"/>
              <a:t>www.statstutor.ac.uk</a:t>
            </a:r>
            <a:endParaRPr lang="en-US" dirty="0"/>
          </a:p>
        </p:txBody>
      </p:sp>
      <p:graphicFrame>
        <p:nvGraphicFramePr>
          <p:cNvPr id="5" name="Object 4" descr="chi-squared equals sum of i=1 to n of square of difference between observed and expected frequencies for category i divided by expected fequency for category i" title="equation for chi-squared"/>
          <p:cNvGraphicFramePr>
            <a:graphicFrameLocks noChangeAspect="1"/>
          </p:cNvGraphicFramePr>
          <p:nvPr/>
        </p:nvGraphicFramePr>
        <p:xfrm>
          <a:off x="4191001" y="4876801"/>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5" name="Object 4"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1" y="4876801"/>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Content Placeholder 1"/>
          <p:cNvSpPr>
            <a:spLocks noGrp="1"/>
          </p:cNvSpPr>
          <p:nvPr>
            <p:ph idx="4294967295"/>
          </p:nvPr>
        </p:nvSpPr>
        <p:spPr>
          <a:xfrm>
            <a:off x="1981200" y="1790701"/>
            <a:ext cx="8229600" cy="4525963"/>
          </a:xfrm>
        </p:spPr>
        <p:txBody>
          <a:bodyPr/>
          <a:lstStyle/>
          <a:p>
            <a:r>
              <a:rPr lang="en-GB" sz="2800" dirty="0">
                <a:solidFill>
                  <a:schemeClr val="tx1">
                    <a:lumMod val="65000"/>
                    <a:lumOff val="35000"/>
                  </a:schemeClr>
                </a:solidFill>
              </a:rPr>
              <a:t>The Chi-squared test is used when we want to see if two  categorical variables are related</a:t>
            </a:r>
          </a:p>
          <a:p>
            <a:r>
              <a:rPr lang="en-GB" sz="2800" dirty="0">
                <a:solidFill>
                  <a:schemeClr val="tx1">
                    <a:lumMod val="65000"/>
                    <a:lumOff val="35000"/>
                  </a:schemeClr>
                </a:solidFill>
              </a:rPr>
              <a:t>The test statistic for the Chi-squared test uses the sum of the squared differences between each pair of observed (O) and expected values (E)</a:t>
            </a:r>
          </a:p>
          <a:p>
            <a:endParaRPr lang="en-GB" dirty="0">
              <a:solidFill>
                <a:schemeClr val="tx1">
                  <a:lumMod val="65000"/>
                  <a:lumOff val="35000"/>
                </a:schemeClr>
              </a:solidFill>
            </a:endParaRPr>
          </a:p>
        </p:txBody>
      </p:sp>
      <p:sp>
        <p:nvSpPr>
          <p:cNvPr id="3" name="Title 2"/>
          <p:cNvSpPr>
            <a:spLocks noGrp="1"/>
          </p:cNvSpPr>
          <p:nvPr>
            <p:ph type="title"/>
          </p:nvPr>
        </p:nvSpPr>
        <p:spPr>
          <a:xfrm>
            <a:off x="1981200" y="228600"/>
            <a:ext cx="8229600" cy="1143000"/>
          </a:xfrm>
        </p:spPr>
        <p:txBody>
          <a:bodyPr/>
          <a:lstStyle/>
          <a:p>
            <a:pPr algn="l"/>
            <a:r>
              <a:rPr lang="en-GB" dirty="0">
                <a:solidFill>
                  <a:srgbClr val="A70000"/>
                </a:solidFill>
              </a:rPr>
              <a:t>Chi-squared test statistic</a:t>
            </a:r>
          </a:p>
        </p:txBody>
      </p:sp>
    </p:spTree>
    <p:extLst>
      <p:ext uri="{BB962C8B-B14F-4D97-AF65-F5344CB8AC3E}">
        <p14:creationId xmlns:p14="http://schemas.microsoft.com/office/powerpoint/2010/main" val="104637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p:cNvSpPr>
            <a:spLocks noGrp="1"/>
          </p:cNvSpPr>
          <p:nvPr>
            <p:ph type="ftr" sz="quarter" idx="4294967295"/>
          </p:nvPr>
        </p:nvSpPr>
        <p:spPr>
          <a:xfrm>
            <a:off x="1717676" y="6316663"/>
            <a:ext cx="3580461" cy="381000"/>
          </a:xfrm>
        </p:spPr>
        <p:txBody>
          <a:bodyPr/>
          <a:lstStyle/>
          <a:p>
            <a:r>
              <a:rPr lang="en-GB" dirty="0" err="1"/>
              <a:t>www.statstutor.ac.uk</a:t>
            </a:r>
            <a:endParaRPr lang="en-US" dirty="0"/>
          </a:p>
        </p:txBody>
      </p:sp>
      <p:graphicFrame>
        <p:nvGraphicFramePr>
          <p:cNvPr id="11" name="Object 10" descr="chi-squared equals sum of i=1 to n of square of difference between observed and expected frequencies for category i divided by expected fequency for category i" title="equation for chi-squared"/>
          <p:cNvGraphicFramePr>
            <a:graphicFrameLocks noChangeAspect="1"/>
          </p:cNvGraphicFramePr>
          <p:nvPr/>
        </p:nvGraphicFramePr>
        <p:xfrm>
          <a:off x="4783668" y="5532507"/>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1" name="Object 10"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668" y="5532507"/>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descr="Table of expected frequencies of death, survivors, and total numbers in columns and travel class 1st/2nd/3rd/total in rows." title="titanic data table expected frequencies">
            <a:extLst>
              <a:ext uri="{FF2B5EF4-FFF2-40B4-BE49-F238E27FC236}">
                <a16:creationId xmlns:a16="http://schemas.microsoft.com/office/drawing/2014/main" id="{73F1B4B9-1A8C-8646-9662-98FFDB50CEEA}"/>
              </a:ext>
            </a:extLst>
          </p:cNvPr>
          <p:cNvGraphicFramePr>
            <a:graphicFrameLocks noGrp="1"/>
          </p:cNvGraphicFramePr>
          <p:nvPr/>
        </p:nvGraphicFramePr>
        <p:xfrm>
          <a:off x="4114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=323*.618</a:t>
                      </a:r>
                    </a:p>
                  </a:txBody>
                  <a:tcPr/>
                </a:tc>
                <a:tc>
                  <a:txBody>
                    <a:bodyPr/>
                    <a:lstStyle/>
                    <a:p>
                      <a:pPr algn="ctr"/>
                      <a:r>
                        <a:rPr lang="en-US" dirty="0"/>
                        <a:t>=323*.382</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=277*.618</a:t>
                      </a:r>
                    </a:p>
                  </a:txBody>
                  <a:tcPr/>
                </a:tc>
                <a:tc>
                  <a:txBody>
                    <a:bodyPr/>
                    <a:lstStyle/>
                    <a:p>
                      <a:pPr algn="ctr"/>
                      <a:r>
                        <a:rPr lang="en-US" dirty="0"/>
                        <a:t>=277*.382</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=709*.618</a:t>
                      </a:r>
                    </a:p>
                  </a:txBody>
                  <a:tcPr/>
                </a:tc>
                <a:tc>
                  <a:txBody>
                    <a:bodyPr/>
                    <a:lstStyle/>
                    <a:p>
                      <a:pPr algn="ctr"/>
                      <a:r>
                        <a:rPr lang="en-US" dirty="0"/>
                        <a:t>=709*.382</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10" name="Table 9" descr="Table of expected frequences of death, survivors, and total numbers in columns and travel class 1st/2nd/3rd/total in rows." title="titanic expected frequency data table">
            <a:extLst>
              <a:ext uri="{FF2B5EF4-FFF2-40B4-BE49-F238E27FC236}">
                <a16:creationId xmlns:a16="http://schemas.microsoft.com/office/drawing/2014/main" id="{B954D8F1-AE80-9642-9804-E1011F0E213D}"/>
              </a:ext>
            </a:extLst>
          </p:cNvPr>
          <p:cNvGraphicFramePr>
            <a:graphicFrameLocks noGrp="1"/>
          </p:cNvGraphicFramePr>
          <p:nvPr/>
        </p:nvGraphicFramePr>
        <p:xfrm>
          <a:off x="4114800" y="3767019"/>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solidFill>
                            <a:srgbClr val="A70000"/>
                          </a:solidFill>
                        </a:rPr>
                        <a:t>200</a:t>
                      </a:r>
                    </a:p>
                  </a:txBody>
                  <a:tcPr/>
                </a:tc>
                <a:tc>
                  <a:txBody>
                    <a:bodyPr/>
                    <a:lstStyle/>
                    <a:p>
                      <a:pPr algn="ctr"/>
                      <a:r>
                        <a:rPr lang="en-US" dirty="0">
                          <a:solidFill>
                            <a:srgbClr val="A70000"/>
                          </a:solidFill>
                        </a:rPr>
                        <a:t>123</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solidFill>
                            <a:srgbClr val="A70000"/>
                          </a:solidFill>
                        </a:rPr>
                        <a:t>171</a:t>
                      </a:r>
                    </a:p>
                  </a:txBody>
                  <a:tcPr/>
                </a:tc>
                <a:tc>
                  <a:txBody>
                    <a:bodyPr/>
                    <a:lstStyle/>
                    <a:p>
                      <a:pPr algn="ctr"/>
                      <a:r>
                        <a:rPr lang="en-US" dirty="0">
                          <a:solidFill>
                            <a:srgbClr val="A70000"/>
                          </a:solidFill>
                        </a:rPr>
                        <a:t>106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solidFill>
                            <a:srgbClr val="A70000"/>
                          </a:solidFill>
                        </a:rPr>
                        <a:t>438</a:t>
                      </a:r>
                    </a:p>
                  </a:txBody>
                  <a:tcPr/>
                </a:tc>
                <a:tc>
                  <a:txBody>
                    <a:bodyPr/>
                    <a:lstStyle/>
                    <a:p>
                      <a:pPr algn="ctr"/>
                      <a:r>
                        <a:rPr lang="en-US" dirty="0">
                          <a:solidFill>
                            <a:srgbClr val="A70000"/>
                          </a:solidFill>
                        </a:rPr>
                        <a:t>271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of death, survivors, and total numbers in columns and travel class 1st/2nd/3rd/total in rows." title="titanic data table">
            <a:extLst>
              <a:ext uri="{FF2B5EF4-FFF2-40B4-BE49-F238E27FC236}">
                <a16:creationId xmlns:a16="http://schemas.microsoft.com/office/drawing/2014/main" id="{E0733ADE-AF2C-2448-91E4-0647C8E1E009}"/>
              </a:ext>
            </a:extLst>
          </p:cNvPr>
          <p:cNvGraphicFramePr>
            <a:graphicFrameLocks noGrp="1"/>
          </p:cNvGraphicFramePr>
          <p:nvPr/>
        </p:nvGraphicFramePr>
        <p:xfrm>
          <a:off x="4114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4294967295"/>
          </p:nvPr>
        </p:nvSpPr>
        <p:spPr>
          <a:xfrm>
            <a:off x="1981200" y="1790701"/>
            <a:ext cx="8229600" cy="4525963"/>
          </a:xfrm>
        </p:spPr>
        <p:txBody>
          <a:bodyPr/>
          <a:lstStyle/>
          <a:p>
            <a:r>
              <a:rPr lang="en-GB" dirty="0">
                <a:solidFill>
                  <a:schemeClr val="dk1"/>
                </a:solidFill>
              </a:rPr>
              <a:t>Observed</a:t>
            </a:r>
          </a:p>
          <a:p>
            <a:endParaRPr lang="en-GB" dirty="0">
              <a:solidFill>
                <a:schemeClr val="dk1"/>
              </a:solidFill>
            </a:endParaRPr>
          </a:p>
          <a:p>
            <a:endParaRPr lang="en-GB" dirty="0">
              <a:solidFill>
                <a:schemeClr val="dk1"/>
              </a:solidFill>
            </a:endParaRPr>
          </a:p>
          <a:p>
            <a:r>
              <a:rPr lang="en-GB" dirty="0">
                <a:solidFill>
                  <a:schemeClr val="dk1"/>
                </a:solidFill>
              </a:rPr>
              <a:t>Expected</a:t>
            </a:r>
          </a:p>
        </p:txBody>
      </p:sp>
      <p:sp>
        <p:nvSpPr>
          <p:cNvPr id="3" name="Title 2"/>
          <p:cNvSpPr>
            <a:spLocks noGrp="1"/>
          </p:cNvSpPr>
          <p:nvPr>
            <p:ph type="title"/>
          </p:nvPr>
        </p:nvSpPr>
        <p:spPr>
          <a:xfrm>
            <a:off x="1981200" y="228600"/>
            <a:ext cx="8229600" cy="1143000"/>
          </a:xfrm>
        </p:spPr>
        <p:txBody>
          <a:bodyPr/>
          <a:lstStyle/>
          <a:p>
            <a:pPr algn="l"/>
            <a:r>
              <a:rPr lang="en-GB" dirty="0">
                <a:solidFill>
                  <a:srgbClr val="A70000"/>
                </a:solidFill>
              </a:rPr>
              <a:t>Chi-squared test statistic: Computation</a:t>
            </a:r>
          </a:p>
        </p:txBody>
      </p:sp>
    </p:spTree>
    <p:extLst>
      <p:ext uri="{BB962C8B-B14F-4D97-AF65-F5344CB8AC3E}">
        <p14:creationId xmlns:p14="http://schemas.microsoft.com/office/powerpoint/2010/main" val="29207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p:cNvSpPr>
            <a:spLocks noGrp="1"/>
          </p:cNvSpPr>
          <p:nvPr>
            <p:ph type="ftr" sz="quarter" idx="4294967295"/>
          </p:nvPr>
        </p:nvSpPr>
        <p:spPr>
          <a:xfrm>
            <a:off x="1717676" y="6316663"/>
            <a:ext cx="3580461" cy="381000"/>
          </a:xfrm>
        </p:spPr>
        <p:txBody>
          <a:bodyPr/>
          <a:lstStyle/>
          <a:p>
            <a:r>
              <a:rPr lang="en-GB" dirty="0" err="1"/>
              <a:t>www.statstutor.ac.uk</a:t>
            </a:r>
            <a:endParaRPr lang="en-US" dirty="0"/>
          </a:p>
        </p:txBody>
      </p:sp>
      <p:graphicFrame>
        <p:nvGraphicFramePr>
          <p:cNvPr id="9" name="Table 8" descr="Table showing Observed minus Expected squared values" title="Table showing Observed minus Expected squared values">
            <a:extLst>
              <a:ext uri="{FF2B5EF4-FFF2-40B4-BE49-F238E27FC236}">
                <a16:creationId xmlns:a16="http://schemas.microsoft.com/office/drawing/2014/main" id="{73F1B4B9-1A8C-8646-9662-98FFDB50CEEA}"/>
              </a:ext>
            </a:extLst>
          </p:cNvPr>
          <p:cNvGraphicFramePr>
            <a:graphicFrameLocks noGrp="1"/>
          </p:cNvGraphicFramePr>
          <p:nvPr/>
        </p:nvGraphicFramePr>
        <p:xfrm>
          <a:off x="4114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fontAlgn="b"/>
                      <a:r>
                        <a:rPr lang="en-GB" sz="1800" b="0" i="0" u="none" strike="noStrike" dirty="0">
                          <a:solidFill>
                            <a:srgbClr val="000000"/>
                          </a:solidFill>
                          <a:effectLst/>
                          <a:latin typeface="Calibri" panose="020F0502020204030204" pitchFamily="34" charset="0"/>
                        </a:rPr>
                        <a:t>5869.7</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5869.7</a:t>
                      </a:r>
                    </a:p>
                  </a:txBody>
                  <a:tcPr marL="9525" marR="9525" marT="9525" marB="0" anchor="b"/>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fontAlgn="b"/>
                      <a:r>
                        <a:rPr lang="en-GB" sz="1800" b="0" i="0" u="none" strike="noStrike">
                          <a:solidFill>
                            <a:srgbClr val="000000"/>
                          </a:solidFill>
                          <a:effectLst/>
                          <a:latin typeface="Calibri" panose="020F0502020204030204" pitchFamily="34" charset="0"/>
                        </a:rPr>
                        <a:t>173.9</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173.9</a:t>
                      </a:r>
                    </a:p>
                  </a:txBody>
                  <a:tcPr marL="9525" marR="9525" marT="9525" marB="0" anchor="b"/>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fontAlgn="b"/>
                      <a:r>
                        <a:rPr lang="en-GB" sz="1800" b="0" i="0" u="none" strike="noStrike">
                          <a:solidFill>
                            <a:srgbClr val="000000"/>
                          </a:solidFill>
                          <a:effectLst/>
                          <a:latin typeface="Calibri" panose="020F0502020204030204" pitchFamily="34" charset="0"/>
                        </a:rPr>
                        <a:t>8070.9</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8070.9</a:t>
                      </a:r>
                    </a:p>
                  </a:txBody>
                  <a:tcPr marL="9525" marR="9525" marT="9525" marB="0" anchor="b"/>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showing observed minus expected values from titanic data" title="Table showing observed minus expected values from titanic data">
            <a:extLst>
              <a:ext uri="{FF2B5EF4-FFF2-40B4-BE49-F238E27FC236}">
                <a16:creationId xmlns:a16="http://schemas.microsoft.com/office/drawing/2014/main" id="{E0733ADE-AF2C-2448-91E4-0647C8E1E009}"/>
              </a:ext>
            </a:extLst>
          </p:cNvPr>
          <p:cNvGraphicFramePr>
            <a:graphicFrameLocks noGrp="1"/>
          </p:cNvGraphicFramePr>
          <p:nvPr/>
        </p:nvGraphicFramePr>
        <p:xfrm>
          <a:off x="4114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123-200</a:t>
                      </a:r>
                    </a:p>
                  </a:txBody>
                  <a:tcPr/>
                </a:tc>
                <a:tc>
                  <a:txBody>
                    <a:bodyPr/>
                    <a:lstStyle/>
                    <a:p>
                      <a:pPr algn="ctr"/>
                      <a:r>
                        <a:rPr lang="en-US" dirty="0"/>
                        <a:t>200-123</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158-171</a:t>
                      </a:r>
                    </a:p>
                  </a:txBody>
                  <a:tcPr/>
                </a:tc>
                <a:tc>
                  <a:txBody>
                    <a:bodyPr/>
                    <a:lstStyle/>
                    <a:p>
                      <a:pPr algn="ctr"/>
                      <a:r>
                        <a:rPr lang="en-US" dirty="0"/>
                        <a:t>119-106</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528-438</a:t>
                      </a:r>
                    </a:p>
                  </a:txBody>
                  <a:tcPr/>
                </a:tc>
                <a:tc>
                  <a:txBody>
                    <a:bodyPr/>
                    <a:lstStyle/>
                    <a:p>
                      <a:pPr algn="ctr"/>
                      <a:r>
                        <a:rPr lang="en-US" dirty="0"/>
                        <a:t>181-271</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12" name="Table 11" descr="Table of squared difference between observed and expected death, survivors, and total numbers in columns and travel class 1st/2nd/3rd/total in rows." title="titanic data table squared observed minus estimated differences">
            <a:extLst>
              <a:ext uri="{FF2B5EF4-FFF2-40B4-BE49-F238E27FC236}">
                <a16:creationId xmlns:a16="http://schemas.microsoft.com/office/drawing/2014/main" id="{5B142824-DED1-A44B-A5FD-F45C6E8B8612}"/>
              </a:ext>
            </a:extLst>
          </p:cNvPr>
          <p:cNvGraphicFramePr>
            <a:graphicFrameLocks noGrp="1"/>
          </p:cNvGraphicFramePr>
          <p:nvPr/>
        </p:nvGraphicFramePr>
        <p:xfrm>
          <a:off x="4114800" y="3818248"/>
          <a:ext cx="6096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29.4</a:t>
                      </a:r>
                    </a:p>
                  </a:txBody>
                  <a:tcPr/>
                </a:tc>
                <a:tc>
                  <a:txBody>
                    <a:bodyPr/>
                    <a:lstStyle/>
                    <a:p>
                      <a:pPr algn="ctr"/>
                      <a:r>
                        <a:rPr lang="en-US" dirty="0"/>
                        <a:t>47.6</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1.0</a:t>
                      </a:r>
                    </a:p>
                  </a:txBody>
                  <a:tcPr/>
                </a:tc>
                <a:tc>
                  <a:txBody>
                    <a:bodyPr/>
                    <a:lstStyle/>
                    <a:p>
                      <a:pPr algn="ctr"/>
                      <a:r>
                        <a:rPr lang="en-US" dirty="0"/>
                        <a:t>1.6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18.4</a:t>
                      </a:r>
                    </a:p>
                  </a:txBody>
                  <a:tcPr/>
                </a:tc>
                <a:tc>
                  <a:txBody>
                    <a:bodyPr/>
                    <a:lstStyle/>
                    <a:p>
                      <a:pPr algn="ctr"/>
                      <a:r>
                        <a:rPr lang="en-US" dirty="0"/>
                        <a:t>29.8</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13" name="Object 12" descr="chi-squared equals sum of i=1 to n of square of difference between observed and expected frequencies for category i divided by expected fequency for category i" title="equation for chi-squared"/>
          <p:cNvGraphicFramePr>
            <a:graphicFrameLocks noChangeAspect="1"/>
          </p:cNvGraphicFramePr>
          <p:nvPr/>
        </p:nvGraphicFramePr>
        <p:xfrm>
          <a:off x="4783668" y="5532507"/>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3" name="Object 12"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668" y="5532507"/>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Table 10" descr="Table of difference between observed and expected death, survivors, and total numbers in columns and travel class 1st/2nd/3rd/total in rows." title="titanic data table observed minus expected values">
            <a:extLst>
              <a:ext uri="{FF2B5EF4-FFF2-40B4-BE49-F238E27FC236}">
                <a16:creationId xmlns:a16="http://schemas.microsoft.com/office/drawing/2014/main" id="{D967A510-E374-214C-8C64-73F6E5AF5A88}"/>
              </a:ext>
            </a:extLst>
          </p:cNvPr>
          <p:cNvGraphicFramePr>
            <a:graphicFrameLocks noGrp="1"/>
          </p:cNvGraphicFramePr>
          <p:nvPr/>
        </p:nvGraphicFramePr>
        <p:xfrm>
          <a:off x="4114800" y="17666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-77</a:t>
                      </a:r>
                    </a:p>
                  </a:txBody>
                  <a:tcPr/>
                </a:tc>
                <a:tc>
                  <a:txBody>
                    <a:bodyPr/>
                    <a:lstStyle/>
                    <a:p>
                      <a:pPr algn="ctr"/>
                      <a:r>
                        <a:rPr lang="en-US" dirty="0"/>
                        <a:t>77</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-13</a:t>
                      </a:r>
                    </a:p>
                  </a:txBody>
                  <a:tcPr/>
                </a:tc>
                <a:tc>
                  <a:txBody>
                    <a:bodyPr/>
                    <a:lstStyle/>
                    <a:p>
                      <a:pPr algn="ctr"/>
                      <a:r>
                        <a:rPr lang="en-US" dirty="0"/>
                        <a:t>13</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90</a:t>
                      </a:r>
                    </a:p>
                  </a:txBody>
                  <a:tcPr/>
                </a:tc>
                <a:tc>
                  <a:txBody>
                    <a:bodyPr/>
                    <a:lstStyle/>
                    <a:p>
                      <a:pPr algn="ctr"/>
                      <a:r>
                        <a:rPr lang="en-US" dirty="0"/>
                        <a:t>-90</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4294967295"/>
          </p:nvPr>
        </p:nvSpPr>
        <p:spPr>
          <a:xfrm>
            <a:off x="2022475" y="1790701"/>
            <a:ext cx="2857030" cy="4525963"/>
          </a:xfrm>
        </p:spPr>
        <p:txBody>
          <a:bodyPr/>
          <a:lstStyle/>
          <a:p>
            <a:r>
              <a:rPr lang="en-GB" dirty="0">
                <a:solidFill>
                  <a:schemeClr val="dk1"/>
                </a:solidFill>
              </a:rPr>
              <a:t>O - E</a:t>
            </a:r>
          </a:p>
          <a:p>
            <a:endParaRPr lang="en-GB" dirty="0">
              <a:solidFill>
                <a:schemeClr val="dk1"/>
              </a:solidFill>
            </a:endParaRPr>
          </a:p>
          <a:p>
            <a:endParaRPr lang="en-GB" dirty="0">
              <a:solidFill>
                <a:schemeClr val="dk1"/>
              </a:solidFill>
            </a:endParaRPr>
          </a:p>
          <a:p>
            <a:endParaRPr lang="en-GB" dirty="0">
              <a:solidFill>
                <a:schemeClr val="dk1"/>
              </a:solidFill>
            </a:endParaRPr>
          </a:p>
          <a:p>
            <a:r>
              <a:rPr lang="en-GB" dirty="0">
                <a:solidFill>
                  <a:schemeClr val="dk1"/>
                </a:solidFill>
              </a:rPr>
              <a:t>(O - E)</a:t>
            </a:r>
            <a:r>
              <a:rPr lang="en-GB" baseline="30000" dirty="0">
                <a:solidFill>
                  <a:schemeClr val="dk1"/>
                </a:solidFill>
              </a:rPr>
              <a:t>2</a:t>
            </a:r>
          </a:p>
          <a:p>
            <a:endParaRPr lang="en-GB" baseline="30000" dirty="0">
              <a:solidFill>
                <a:schemeClr val="dk1"/>
              </a:solidFill>
            </a:endParaRPr>
          </a:p>
          <a:p>
            <a:r>
              <a:rPr lang="en-GB" dirty="0">
                <a:solidFill>
                  <a:schemeClr val="dk1"/>
                </a:solidFill>
              </a:rPr>
              <a:t>(O-E)</a:t>
            </a:r>
            <a:r>
              <a:rPr lang="en-GB" baseline="30000" dirty="0">
                <a:solidFill>
                  <a:schemeClr val="dk1"/>
                </a:solidFill>
              </a:rPr>
              <a:t>2</a:t>
            </a:r>
            <a:r>
              <a:rPr lang="en-GB" dirty="0">
                <a:solidFill>
                  <a:schemeClr val="dk1"/>
                </a:solidFill>
              </a:rPr>
              <a:t>/E</a:t>
            </a:r>
          </a:p>
          <a:p>
            <a:r>
              <a:rPr lang="en-GB" dirty="0">
                <a:solidFill>
                  <a:schemeClr val="dk1"/>
                </a:solidFill>
              </a:rPr>
              <a:t>Chi</a:t>
            </a:r>
            <a:r>
              <a:rPr lang="en-GB" baseline="30000" dirty="0">
                <a:solidFill>
                  <a:schemeClr val="dk1"/>
                </a:solidFill>
              </a:rPr>
              <a:t>2</a:t>
            </a:r>
            <a:r>
              <a:rPr lang="en-GB" dirty="0">
                <a:solidFill>
                  <a:schemeClr val="dk1"/>
                </a:solidFill>
              </a:rPr>
              <a:t> = 127.86</a:t>
            </a:r>
          </a:p>
        </p:txBody>
      </p:sp>
      <p:sp>
        <p:nvSpPr>
          <p:cNvPr id="3" name="Title 2"/>
          <p:cNvSpPr>
            <a:spLocks noGrp="1"/>
          </p:cNvSpPr>
          <p:nvPr>
            <p:ph type="title"/>
          </p:nvPr>
        </p:nvSpPr>
        <p:spPr>
          <a:xfrm>
            <a:off x="1981200" y="228600"/>
            <a:ext cx="8229600" cy="1143000"/>
          </a:xfrm>
        </p:spPr>
        <p:txBody>
          <a:bodyPr/>
          <a:lstStyle/>
          <a:p>
            <a:pPr algn="l"/>
            <a:r>
              <a:rPr lang="en-GB" dirty="0">
                <a:solidFill>
                  <a:srgbClr val="A70000"/>
                </a:solidFill>
              </a:rPr>
              <a:t>Chi-squared test statistic: Computation stage 2</a:t>
            </a:r>
          </a:p>
        </p:txBody>
      </p:sp>
    </p:spTree>
    <p:extLst>
      <p:ext uri="{BB962C8B-B14F-4D97-AF65-F5344CB8AC3E}">
        <p14:creationId xmlns:p14="http://schemas.microsoft.com/office/powerpoint/2010/main" val="399751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294967295"/>
          </p:nvPr>
        </p:nvSpPr>
        <p:spPr>
          <a:xfrm>
            <a:off x="1524001" y="6505386"/>
            <a:ext cx="3239085" cy="381000"/>
          </a:xfrm>
        </p:spPr>
        <p:txBody>
          <a:bodyPr/>
          <a:lstStyle/>
          <a:p>
            <a:r>
              <a:rPr lang="en-GB" dirty="0" err="1"/>
              <a:t>www.statstutor.ac.uk</a:t>
            </a:r>
            <a:endParaRPr lang="en-US" dirty="0"/>
          </a:p>
        </p:txBody>
      </p:sp>
      <p:sp>
        <p:nvSpPr>
          <p:cNvPr id="4" name="TextBox 3"/>
          <p:cNvSpPr txBox="1"/>
          <p:nvPr/>
        </p:nvSpPr>
        <p:spPr>
          <a:xfrm>
            <a:off x="5525421" y="3510164"/>
            <a:ext cx="5483906" cy="2800767"/>
          </a:xfrm>
          <a:prstGeom prst="rect">
            <a:avLst/>
          </a:prstGeom>
          <a:noFill/>
        </p:spPr>
        <p:txBody>
          <a:bodyPr wrap="square" rtlCol="0">
            <a:spAutoFit/>
          </a:bodyPr>
          <a:lstStyle/>
          <a:p>
            <a:r>
              <a:rPr lang="en-GB" sz="2200" dirty="0">
                <a:solidFill>
                  <a:schemeClr val="tx1">
                    <a:lumMod val="65000"/>
                    <a:lumOff val="35000"/>
                  </a:schemeClr>
                </a:solidFill>
              </a:rPr>
              <a:t>degrees of freedom = (no. of rows – 1) x (no. of columns – 1)</a:t>
            </a:r>
          </a:p>
          <a:p>
            <a:endParaRPr lang="en-GB" sz="2200" dirty="0">
              <a:solidFill>
                <a:schemeClr val="tx1">
                  <a:lumMod val="65000"/>
                  <a:lumOff val="35000"/>
                </a:schemeClr>
              </a:solidFill>
            </a:endParaRPr>
          </a:p>
          <a:p>
            <a:r>
              <a:rPr lang="en-GB" sz="2200" dirty="0">
                <a:solidFill>
                  <a:schemeClr val="tx1">
                    <a:lumMod val="65000"/>
                    <a:lumOff val="35000"/>
                  </a:schemeClr>
                </a:solidFill>
              </a:rPr>
              <a:t>For Titanic example, number of rows = 3 (class), number of columns = 2 (survived or not)</a:t>
            </a:r>
          </a:p>
          <a:p>
            <a:endParaRPr lang="en-GB" sz="2200" dirty="0">
              <a:solidFill>
                <a:schemeClr val="tx1">
                  <a:lumMod val="65000"/>
                  <a:lumOff val="35000"/>
                </a:schemeClr>
              </a:solidFill>
            </a:endParaRPr>
          </a:p>
          <a:p>
            <a:r>
              <a:rPr lang="en-GB" sz="2200" dirty="0">
                <a:solidFill>
                  <a:schemeClr val="tx1">
                    <a:lumMod val="65000"/>
                    <a:lumOff val="35000"/>
                  </a:schemeClr>
                </a:solidFill>
              </a:rPr>
              <a:t>So for Titanic, degrees of freedom = …</a:t>
            </a:r>
          </a:p>
        </p:txBody>
      </p:sp>
      <p:pic>
        <p:nvPicPr>
          <p:cNvPr id="15364" name="Picture 4" descr="figure from http://www.vassarstats.net/textbook/f0803.gif shows probabiliity function of chi-squared distribution when degrees of freedom = 2, 3, and 4." title="Graph of distribution of p values for chi-squared t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208" y="3519061"/>
            <a:ext cx="3925172" cy="308739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4294967295"/>
          </p:nvPr>
        </p:nvSpPr>
        <p:spPr>
          <a:xfrm>
            <a:off x="2557272" y="1794666"/>
            <a:ext cx="8229600" cy="4525963"/>
          </a:xfrm>
        </p:spPr>
        <p:txBody>
          <a:bodyPr>
            <a:normAutofit/>
          </a:bodyPr>
          <a:lstStyle/>
          <a:p>
            <a:r>
              <a:rPr lang="en-GB" sz="2400" dirty="0">
                <a:solidFill>
                  <a:schemeClr val="tx1">
                    <a:lumMod val="65000"/>
                    <a:lumOff val="35000"/>
                  </a:schemeClr>
                </a:solidFill>
              </a:rPr>
              <a:t>The p-value is calculated using the Chi-squared distribution for this test</a:t>
            </a:r>
          </a:p>
          <a:p>
            <a:r>
              <a:rPr lang="en-GB" sz="2400" dirty="0">
                <a:solidFill>
                  <a:schemeClr val="tx1">
                    <a:lumMod val="65000"/>
                    <a:lumOff val="35000"/>
                  </a:schemeClr>
                </a:solidFill>
              </a:rPr>
              <a:t>Chi-squared is a skewed distribution which varies depending on the degrees of freedom</a:t>
            </a:r>
          </a:p>
        </p:txBody>
      </p:sp>
      <p:sp>
        <p:nvSpPr>
          <p:cNvPr id="3" name="Title 2"/>
          <p:cNvSpPr>
            <a:spLocks noGrp="1"/>
          </p:cNvSpPr>
          <p:nvPr>
            <p:ph type="title"/>
          </p:nvPr>
        </p:nvSpPr>
        <p:spPr>
          <a:xfrm>
            <a:off x="1926010" y="559286"/>
            <a:ext cx="8229600" cy="1143000"/>
          </a:xfrm>
        </p:spPr>
        <p:txBody>
          <a:bodyPr/>
          <a:lstStyle/>
          <a:p>
            <a:pPr algn="l"/>
            <a:r>
              <a:rPr lang="en-GB" dirty="0">
                <a:solidFill>
                  <a:srgbClr val="A70000"/>
                </a:solidFill>
              </a:rPr>
              <a:t>Chi squared distribution</a:t>
            </a:r>
          </a:p>
        </p:txBody>
      </p:sp>
    </p:spTree>
    <p:extLst>
      <p:ext uri="{BB962C8B-B14F-4D97-AF65-F5344CB8AC3E}">
        <p14:creationId xmlns:p14="http://schemas.microsoft.com/office/powerpoint/2010/main" val="351804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descr="arrow showing chi-squared value of 127.86 on chi-squared distribution graph." title="arrow showing chi-squared value on graph"/>
          <p:cNvSpPr>
            <a:spLocks noGrp="1" noChangeArrowheads="1"/>
          </p:cNvSpPr>
          <p:nvPr>
            <p:ph idx="4294967295"/>
          </p:nvPr>
        </p:nvSpPr>
        <p:spPr>
          <a:solidFill>
            <a:schemeClr val="tx1"/>
          </a:solidFill>
        </p:spPr>
        <p:txBody>
          <a:bodyPr>
            <a:normAutofit fontScale="25000" lnSpcReduction="20000"/>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4" name="Footer Placeholder 3"/>
          <p:cNvSpPr>
            <a:spLocks noGrp="1"/>
          </p:cNvSpPr>
          <p:nvPr>
            <p:ph type="ftr" sz="quarter" idx="4294967295"/>
          </p:nvPr>
        </p:nvSpPr>
        <p:spPr>
          <a:xfrm>
            <a:off x="1585900" y="6281235"/>
            <a:ext cx="2605101" cy="381000"/>
          </a:xfrm>
        </p:spPr>
        <p:txBody>
          <a:bodyPr/>
          <a:lstStyle/>
          <a:p>
            <a:r>
              <a:rPr lang="en-GB" dirty="0" err="1"/>
              <a:t>www.statstutor.ac.uk</a:t>
            </a:r>
            <a:endParaRPr lang="en-US" dirty="0"/>
          </a:p>
        </p:txBody>
      </p:sp>
      <p:sp>
        <p:nvSpPr>
          <p:cNvPr id="9" name="Up Arrow Callout 8" descr="arrow showing chi-squared value of 127.86 on chi-squared distribution graph." title="arrow showing chi-squared value on graph"/>
          <p:cNvSpPr/>
          <p:nvPr/>
        </p:nvSpPr>
        <p:spPr>
          <a:xfrm>
            <a:off x="5017495" y="5545957"/>
            <a:ext cx="2751928"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test Statistic = 127.86</a:t>
            </a:r>
          </a:p>
        </p:txBody>
      </p:sp>
      <p:sp>
        <p:nvSpPr>
          <p:cNvPr id="2" name="TextBox 1"/>
          <p:cNvSpPr txBox="1"/>
          <p:nvPr/>
        </p:nvSpPr>
        <p:spPr>
          <a:xfrm>
            <a:off x="2133600" y="4138468"/>
            <a:ext cx="2057400" cy="830997"/>
          </a:xfrm>
          <a:prstGeom prst="rect">
            <a:avLst/>
          </a:prstGeom>
          <a:noFill/>
        </p:spPr>
        <p:txBody>
          <a:bodyPr wrap="square" rtlCol="0">
            <a:spAutoFit/>
          </a:bodyPr>
          <a:lstStyle/>
          <a:p>
            <a:r>
              <a:rPr lang="en-GB" sz="2400" dirty="0">
                <a:solidFill>
                  <a:srgbClr val="00B0F0"/>
                </a:solidFill>
              </a:rPr>
              <a:t>Distribution of test statistics</a:t>
            </a:r>
          </a:p>
        </p:txBody>
      </p:sp>
      <p:pic>
        <p:nvPicPr>
          <p:cNvPr id="22530" name="Picture 2" descr="Figure showing tail and head of distribution for chi-squared value 127.86, with p &lt; .001." title="p-value tail/head 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626" y="3594800"/>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title="text stating p-value p &lt; .001"/>
          <p:cNvSpPr txBox="1"/>
          <p:nvPr/>
        </p:nvSpPr>
        <p:spPr>
          <a:xfrm>
            <a:off x="6520542" y="3962400"/>
            <a:ext cx="2743200" cy="369332"/>
          </a:xfrm>
          <a:prstGeom prst="rect">
            <a:avLst/>
          </a:prstGeom>
          <a:solidFill>
            <a:schemeClr val="bg1"/>
          </a:solidFill>
        </p:spPr>
        <p:txBody>
          <a:bodyPr wrap="square" rtlCol="0">
            <a:spAutoFit/>
          </a:bodyPr>
          <a:lstStyle/>
          <a:p>
            <a:r>
              <a:rPr lang="en-GB" dirty="0"/>
              <a:t>P-value    p &lt; 0.001</a:t>
            </a:r>
          </a:p>
        </p:txBody>
      </p:sp>
      <p:sp>
        <p:nvSpPr>
          <p:cNvPr id="3" name="TextBox 2"/>
          <p:cNvSpPr txBox="1"/>
          <p:nvPr/>
        </p:nvSpPr>
        <p:spPr>
          <a:xfrm>
            <a:off x="1883532" y="1623299"/>
            <a:ext cx="8424936" cy="1723549"/>
          </a:xfrm>
          <a:prstGeom prst="rect">
            <a:avLst/>
          </a:prstGeom>
          <a:noFill/>
        </p:spPr>
        <p:txBody>
          <a:bodyPr wrap="square" rtlCol="0">
            <a:spAutoFit/>
          </a:bodyPr>
          <a:lstStyle/>
          <a:p>
            <a:endParaRPr lang="en-GB" sz="2600" dirty="0"/>
          </a:p>
          <a:p>
            <a:r>
              <a:rPr lang="en-GB" sz="2600" dirty="0"/>
              <a:t>In the Titanic example, the probability of getting a test statistic of 127.86 or above (</a:t>
            </a:r>
            <a:r>
              <a:rPr lang="en-GB" sz="2600" b="1" dirty="0"/>
              <a:t>just by chance</a:t>
            </a:r>
            <a:r>
              <a:rPr lang="en-GB" sz="2600" dirty="0"/>
              <a:t>) is &lt; 0.001</a:t>
            </a:r>
          </a:p>
          <a:p>
            <a:endParaRPr lang="en-GB" sz="2800" dirty="0"/>
          </a:p>
        </p:txBody>
      </p:sp>
      <p:sp>
        <p:nvSpPr>
          <p:cNvPr id="10" name="Rectangle 2"/>
          <p:cNvSpPr>
            <a:spLocks noGrp="1" noChangeArrowheads="1"/>
          </p:cNvSpPr>
          <p:nvPr>
            <p:ph type="title"/>
          </p:nvPr>
        </p:nvSpPr>
        <p:spPr>
          <a:xfrm>
            <a:off x="1981200" y="274638"/>
            <a:ext cx="8229600" cy="922114"/>
          </a:xfrm>
        </p:spPr>
        <p:txBody>
          <a:bodyPr>
            <a:noAutofit/>
          </a:bodyPr>
          <a:lstStyle/>
          <a:p>
            <a:pPr algn="l">
              <a:defRPr/>
            </a:pPr>
            <a:r>
              <a:rPr lang="en-GB" dirty="0">
                <a:solidFill>
                  <a:srgbClr val="A70000"/>
                </a:solidFill>
                <a:cs typeface="Times New Roman" pitchFamily="18" charset="0"/>
              </a:rPr>
              <a:t>What’s a p-value?</a:t>
            </a:r>
          </a:p>
        </p:txBody>
      </p:sp>
    </p:spTree>
    <p:extLst>
      <p:ext uri="{BB962C8B-B14F-4D97-AF65-F5344CB8AC3E}">
        <p14:creationId xmlns:p14="http://schemas.microsoft.com/office/powerpoint/2010/main" val="3072612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30"/>
                                        </p:tgtEl>
                                        <p:attrNameLst>
                                          <p:attrName>style.visibility</p:attrName>
                                        </p:attrNameLst>
                                      </p:cBhvr>
                                      <p:to>
                                        <p:strVal val="visible"/>
                                      </p:to>
                                    </p:set>
                                    <p:animEffect transition="in" filter="wipe(left)">
                                      <p:cBhvr>
                                        <p:cTn id="11" dur="500"/>
                                        <p:tgtEl>
                                          <p:spTgt spid="2253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
          <p:cNvSpPr>
            <a:spLocks noGrp="1"/>
          </p:cNvSpPr>
          <p:nvPr>
            <p:ph type="ftr" sz="quarter" idx="4294967295"/>
          </p:nvPr>
        </p:nvSpPr>
        <p:spPr>
          <a:xfrm>
            <a:off x="1655877" y="6299240"/>
            <a:ext cx="2812365" cy="381000"/>
          </a:xfrm>
        </p:spPr>
        <p:txBody>
          <a:bodyPr/>
          <a:lstStyle/>
          <a:p>
            <a:r>
              <a:rPr lang="en-GB" dirty="0"/>
              <a:t>www.statstutor.ac.uk</a:t>
            </a:r>
            <a:endParaRPr lang="en-US" dirty="0"/>
          </a:p>
        </p:txBody>
      </p:sp>
      <p:sp>
        <p:nvSpPr>
          <p:cNvPr id="4" name="Content Placeholder 3"/>
          <p:cNvSpPr>
            <a:spLocks noGrp="1"/>
          </p:cNvSpPr>
          <p:nvPr>
            <p:ph idx="4294967295"/>
          </p:nvPr>
        </p:nvSpPr>
        <p:spPr/>
        <p:txBody>
          <a:bodyPr/>
          <a:lstStyle/>
          <a:p>
            <a:pPr marL="0" indent="0">
              <a:spcBef>
                <a:spcPts val="0"/>
              </a:spcBef>
              <a:buNone/>
              <a:defRPr/>
            </a:pPr>
            <a:endParaRPr lang="en-US" dirty="0"/>
          </a:p>
        </p:txBody>
      </p:sp>
      <p:sp>
        <p:nvSpPr>
          <p:cNvPr id="3" name="TextBox 2" title="Caption: Bar chart showing % of passengers  surviving within each class&#10;"/>
          <p:cNvSpPr txBox="1"/>
          <p:nvPr/>
        </p:nvSpPr>
        <p:spPr>
          <a:xfrm>
            <a:off x="2084196" y="5689600"/>
            <a:ext cx="4164204" cy="584775"/>
          </a:xfrm>
          <a:prstGeom prst="rect">
            <a:avLst/>
          </a:prstGeom>
          <a:solidFill>
            <a:schemeClr val="bg1"/>
          </a:solidFill>
        </p:spPr>
        <p:txBody>
          <a:bodyPr wrap="square" rtlCol="0">
            <a:spAutoFit/>
          </a:bodyPr>
          <a:lstStyle/>
          <a:p>
            <a:r>
              <a:rPr lang="en-GB" sz="1600" i="1" dirty="0"/>
              <a:t>Figure 1. Bar chart showing % of passengers  surviving within each class</a:t>
            </a:r>
          </a:p>
        </p:txBody>
      </p:sp>
      <p:sp>
        <p:nvSpPr>
          <p:cNvPr id="2" name="TextBox 1"/>
          <p:cNvSpPr txBox="1"/>
          <p:nvPr/>
        </p:nvSpPr>
        <p:spPr>
          <a:xfrm>
            <a:off x="6349000" y="1646562"/>
            <a:ext cx="4301424" cy="4093428"/>
          </a:xfrm>
          <a:prstGeom prst="rect">
            <a:avLst/>
          </a:prstGeom>
          <a:noFill/>
        </p:spPr>
        <p:txBody>
          <a:bodyPr wrap="square" rtlCol="0">
            <a:spAutoFit/>
          </a:bodyPr>
          <a:lstStyle/>
          <a:p>
            <a:r>
              <a:rPr lang="en-GB" sz="2000" dirty="0">
                <a:solidFill>
                  <a:schemeClr val="tx1">
                    <a:lumMod val="65000"/>
                    <a:lumOff val="35000"/>
                  </a:schemeClr>
                </a:solidFill>
              </a:rPr>
              <a:t>Data collected on 1309 passengers aboard the Titanic was used to investigate whether class had an effect on chances of survival. There was evidence (</a:t>
            </a:r>
            <a:r>
              <a:rPr lang="en-GB" sz="2000" dirty="0">
                <a:solidFill>
                  <a:schemeClr val="tx1">
                    <a:lumMod val="65000"/>
                    <a:lumOff val="35000"/>
                  </a:schemeClr>
                </a:solidFill>
                <a:latin typeface="Symbol" panose="05050102010706020507" pitchFamily="18" charset="2"/>
              </a:rPr>
              <a:t>c</a:t>
            </a:r>
            <a:r>
              <a:rPr lang="en-GB" sz="2000" baseline="30000" dirty="0">
                <a:solidFill>
                  <a:schemeClr val="tx1">
                    <a:lumMod val="65000"/>
                    <a:lumOff val="35000"/>
                  </a:schemeClr>
                </a:solidFill>
              </a:rPr>
              <a:t>2</a:t>
            </a:r>
            <a:r>
              <a:rPr lang="en-GB" sz="2000" dirty="0">
                <a:solidFill>
                  <a:schemeClr val="tx1">
                    <a:lumMod val="65000"/>
                    <a:lumOff val="35000"/>
                  </a:schemeClr>
                </a:solidFill>
              </a:rPr>
              <a:t>(2, N = 1309) = 127.86, </a:t>
            </a:r>
            <a:r>
              <a:rPr lang="en-GB" sz="2000" i="1" dirty="0">
                <a:solidFill>
                  <a:schemeClr val="tx1">
                    <a:lumMod val="65000"/>
                    <a:lumOff val="35000"/>
                  </a:schemeClr>
                </a:solidFill>
              </a:rPr>
              <a:t>p</a:t>
            </a:r>
            <a:r>
              <a:rPr lang="en-GB" sz="2000" dirty="0">
                <a:solidFill>
                  <a:schemeClr val="tx1">
                    <a:lumMod val="65000"/>
                    <a:lumOff val="35000"/>
                  </a:schemeClr>
                </a:solidFill>
              </a:rPr>
              <a:t> &lt; 0.001) to suggest that there is an association between class and survival.</a:t>
            </a:r>
          </a:p>
          <a:p>
            <a:endParaRPr lang="en-GB" sz="2000" dirty="0">
              <a:solidFill>
                <a:schemeClr val="tx1">
                  <a:lumMod val="65000"/>
                  <a:lumOff val="35000"/>
                </a:schemeClr>
              </a:solidFill>
            </a:endParaRPr>
          </a:p>
          <a:p>
            <a:r>
              <a:rPr lang="en-GB" sz="2000" i="1" dirty="0">
                <a:solidFill>
                  <a:schemeClr val="tx1">
                    <a:lumMod val="65000"/>
                    <a:lumOff val="35000"/>
                  </a:schemeClr>
                </a:solidFill>
              </a:rPr>
              <a:t>Figure 1 </a:t>
            </a:r>
            <a:r>
              <a:rPr lang="en-GB" sz="2000" dirty="0">
                <a:solidFill>
                  <a:schemeClr val="tx1">
                    <a:lumMod val="65000"/>
                    <a:lumOff val="35000"/>
                  </a:schemeClr>
                </a:solidFill>
              </a:rPr>
              <a:t>shows that class and chances of survival were related.  As class decreases, the percentage of those surviving also decreases from 62% in 1</a:t>
            </a:r>
            <a:r>
              <a:rPr lang="en-GB" sz="2000" baseline="30000" dirty="0">
                <a:solidFill>
                  <a:schemeClr val="tx1">
                    <a:lumMod val="65000"/>
                    <a:lumOff val="35000"/>
                  </a:schemeClr>
                </a:solidFill>
              </a:rPr>
              <a:t>st</a:t>
            </a:r>
            <a:r>
              <a:rPr lang="en-GB" sz="2000" dirty="0">
                <a:solidFill>
                  <a:schemeClr val="tx1">
                    <a:lumMod val="65000"/>
                    <a:lumOff val="35000"/>
                  </a:schemeClr>
                </a:solidFill>
              </a:rPr>
              <a:t> Class to 26% in 3</a:t>
            </a:r>
            <a:r>
              <a:rPr lang="en-GB" sz="2000" baseline="30000" dirty="0">
                <a:solidFill>
                  <a:schemeClr val="tx1">
                    <a:lumMod val="65000"/>
                    <a:lumOff val="35000"/>
                  </a:schemeClr>
                </a:solidFill>
              </a:rPr>
              <a:t>rd</a:t>
            </a:r>
            <a:r>
              <a:rPr lang="en-GB" sz="2000" dirty="0">
                <a:solidFill>
                  <a:schemeClr val="tx1">
                    <a:lumMod val="65000"/>
                    <a:lumOff val="35000"/>
                  </a:schemeClr>
                </a:solidFill>
              </a:rPr>
              <a:t> Class.</a:t>
            </a:r>
          </a:p>
        </p:txBody>
      </p:sp>
      <p:pic>
        <p:nvPicPr>
          <p:cNvPr id="1027" name="Picture 3" descr="Bar chart showing % of passengers  surviving within each class&#10;" title="Graph: % passengers surviving within each clas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833"/>
          <a:stretch/>
        </p:blipFill>
        <p:spPr bwMode="auto">
          <a:xfrm>
            <a:off x="1655876" y="1430867"/>
            <a:ext cx="4715896" cy="433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Grp="1" noChangeArrowheads="1"/>
          </p:cNvSpPr>
          <p:nvPr>
            <p:ph type="title"/>
          </p:nvPr>
        </p:nvSpPr>
        <p:spPr>
          <a:xfrm>
            <a:off x="1981200" y="274638"/>
            <a:ext cx="8229600" cy="922114"/>
          </a:xfrm>
        </p:spPr>
        <p:txBody>
          <a:bodyPr>
            <a:noAutofit/>
          </a:bodyPr>
          <a:lstStyle/>
          <a:p>
            <a:pPr algn="l">
              <a:defRPr/>
            </a:pPr>
            <a:r>
              <a:rPr lang="en-GB" dirty="0">
                <a:solidFill>
                  <a:srgbClr val="A70000"/>
                </a:solidFill>
                <a:cs typeface="Times New Roman" pitchFamily="18" charset="0"/>
              </a:rPr>
              <a:t>Interpretation of the                     Chi-squared test</a:t>
            </a:r>
          </a:p>
        </p:txBody>
      </p:sp>
    </p:spTree>
    <p:extLst>
      <p:ext uri="{BB962C8B-B14F-4D97-AF65-F5344CB8AC3E}">
        <p14:creationId xmlns:p14="http://schemas.microsoft.com/office/powerpoint/2010/main" val="33317911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4294967295"/>
          </p:nvPr>
        </p:nvSpPr>
        <p:spPr>
          <a:xfrm>
            <a:off x="1828801" y="1831848"/>
            <a:ext cx="8610599" cy="4495800"/>
          </a:xfrm>
        </p:spPr>
        <p:txBody>
          <a:bodyPr>
            <a:normAutofit/>
          </a:bodyPr>
          <a:lstStyle/>
          <a:p>
            <a:pPr>
              <a:lnSpc>
                <a:spcPct val="90000"/>
              </a:lnSpc>
              <a:buClr>
                <a:srgbClr val="2A196F"/>
              </a:buClr>
            </a:pPr>
            <a:r>
              <a:rPr lang="en-GB" sz="2400" dirty="0">
                <a:solidFill>
                  <a:schemeClr val="tx1">
                    <a:lumMod val="65000"/>
                    <a:lumOff val="35000"/>
                  </a:schemeClr>
                </a:solidFill>
              </a:rPr>
              <a:t>Cells should have expected values &gt;= 5</a:t>
            </a:r>
          </a:p>
          <a:p>
            <a:pPr>
              <a:lnSpc>
                <a:spcPct val="90000"/>
              </a:lnSpc>
              <a:buClr>
                <a:srgbClr val="2A196F"/>
              </a:buClr>
            </a:pPr>
            <a:r>
              <a:rPr lang="en-GB" sz="2400" dirty="0">
                <a:solidFill>
                  <a:schemeClr val="tx1">
                    <a:lumMod val="65000"/>
                    <a:lumOff val="35000"/>
                  </a:schemeClr>
                </a:solidFill>
              </a:rPr>
              <a:t>If any expected cell counts are &lt;1 then cannot use the chi-squared distribution</a:t>
            </a:r>
          </a:p>
          <a:p>
            <a:pPr>
              <a:lnSpc>
                <a:spcPct val="90000"/>
              </a:lnSpc>
              <a:buClr>
                <a:srgbClr val="2A196F"/>
              </a:buClr>
            </a:pPr>
            <a:r>
              <a:rPr lang="en-GB" sz="2400" dirty="0">
                <a:solidFill>
                  <a:schemeClr val="tx1">
                    <a:lumMod val="65000"/>
                    <a:lumOff val="35000"/>
                  </a:schemeClr>
                </a:solidFill>
              </a:rPr>
              <a:t>In these cases, use </a:t>
            </a:r>
            <a:r>
              <a:rPr lang="en-GB" sz="2400" b="1" dirty="0">
                <a:solidFill>
                  <a:schemeClr val="tx1">
                    <a:lumMod val="65000"/>
                    <a:lumOff val="35000"/>
                  </a:schemeClr>
                </a:solidFill>
              </a:rPr>
              <a:t>Fishers’ Exact test</a:t>
            </a:r>
            <a:endParaRPr lang="en-GB" sz="2400" dirty="0">
              <a:solidFill>
                <a:schemeClr val="tx1">
                  <a:lumMod val="65000"/>
                  <a:lumOff val="35000"/>
                </a:schemeClr>
              </a:solidFill>
            </a:endParaRPr>
          </a:p>
        </p:txBody>
      </p:sp>
      <p:sp>
        <p:nvSpPr>
          <p:cNvPr id="40962" name="Rectangle 2"/>
          <p:cNvSpPr>
            <a:spLocks noGrp="1" noChangeArrowheads="1"/>
          </p:cNvSpPr>
          <p:nvPr>
            <p:ph type="title"/>
          </p:nvPr>
        </p:nvSpPr>
        <p:spPr>
          <a:xfrm>
            <a:off x="1723060" y="685800"/>
            <a:ext cx="8077199" cy="914400"/>
          </a:xfrm>
        </p:spPr>
        <p:txBody>
          <a:bodyPr>
            <a:normAutofit/>
          </a:bodyPr>
          <a:lstStyle/>
          <a:p>
            <a:pPr>
              <a:defRPr/>
            </a:pPr>
            <a:r>
              <a:rPr lang="en-GB" sz="4000" dirty="0">
                <a:solidFill>
                  <a:srgbClr val="A70000"/>
                </a:solidFill>
              </a:rPr>
              <a:t>Assumptions of the Chi-squared test</a:t>
            </a:r>
          </a:p>
        </p:txBody>
      </p:sp>
    </p:spTree>
    <p:extLst>
      <p:ext uri="{BB962C8B-B14F-4D97-AF65-F5344CB8AC3E}">
        <p14:creationId xmlns:p14="http://schemas.microsoft.com/office/powerpoint/2010/main" val="2101935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able of death, survivors, and total numbers in columns and travel class 1st/2nd/3rd/total in rows for teenitinic data set." title="teenitinic data table">
            <a:extLst>
              <a:ext uri="{FF2B5EF4-FFF2-40B4-BE49-F238E27FC236}">
                <a16:creationId xmlns:a16="http://schemas.microsoft.com/office/drawing/2014/main" id="{ABDF0F22-A59D-4349-83C7-B393AB509943}"/>
              </a:ext>
            </a:extLst>
          </p:cNvPr>
          <p:cNvGraphicFramePr>
            <a:graphicFrameLocks noGrp="1"/>
          </p:cNvGraphicFramePr>
          <p:nvPr/>
        </p:nvGraphicFramePr>
        <p:xfrm>
          <a:off x="6259066" y="4121244"/>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61</a:t>
                      </a:r>
                    </a:p>
                  </a:txBody>
                  <a:tcPr/>
                </a:tc>
                <a:tc>
                  <a:txBody>
                    <a:bodyPr/>
                    <a:lstStyle/>
                    <a:p>
                      <a:pPr algn="ctr"/>
                      <a:r>
                        <a:rPr lang="en-US" dirty="0"/>
                        <a:t>100</a:t>
                      </a:r>
                    </a:p>
                  </a:txBody>
                  <a:tcPr/>
                </a:tc>
                <a:tc>
                  <a:txBody>
                    <a:bodyPr/>
                    <a:lstStyle/>
                    <a:p>
                      <a:pPr algn="ctr"/>
                      <a:r>
                        <a:rPr lang="en-US" dirty="0">
                          <a:solidFill>
                            <a:schemeClr val="bg1">
                              <a:lumMod val="65000"/>
                            </a:schemeClr>
                          </a:solidFill>
                        </a:rPr>
                        <a:t>161</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79</a:t>
                      </a:r>
                    </a:p>
                  </a:txBody>
                  <a:tcPr/>
                </a:tc>
                <a:tc>
                  <a:txBody>
                    <a:bodyPr/>
                    <a:lstStyle/>
                    <a:p>
                      <a:pPr algn="ctr"/>
                      <a:r>
                        <a:rPr lang="en-US" dirty="0"/>
                        <a:t>60</a:t>
                      </a:r>
                    </a:p>
                  </a:txBody>
                  <a:tcPr/>
                </a:tc>
                <a:tc>
                  <a:txBody>
                    <a:bodyPr/>
                    <a:lstStyle/>
                    <a:p>
                      <a:pPr algn="ctr"/>
                      <a:r>
                        <a:rPr lang="en-US" dirty="0">
                          <a:solidFill>
                            <a:schemeClr val="bg1">
                              <a:lumMod val="65000"/>
                            </a:schemeClr>
                          </a:solidFill>
                        </a:rPr>
                        <a:t>139</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264</a:t>
                      </a:r>
                    </a:p>
                  </a:txBody>
                  <a:tcPr/>
                </a:tc>
                <a:tc>
                  <a:txBody>
                    <a:bodyPr/>
                    <a:lstStyle/>
                    <a:p>
                      <a:pPr algn="ctr"/>
                      <a:r>
                        <a:rPr lang="en-US" dirty="0"/>
                        <a:t>90</a:t>
                      </a:r>
                    </a:p>
                  </a:txBody>
                  <a:tcPr/>
                </a:tc>
                <a:tc>
                  <a:txBody>
                    <a:bodyPr/>
                    <a:lstStyle/>
                    <a:p>
                      <a:pPr algn="ctr"/>
                      <a:r>
                        <a:rPr lang="en-US" dirty="0">
                          <a:solidFill>
                            <a:schemeClr val="bg1">
                              <a:lumMod val="65000"/>
                            </a:schemeClr>
                          </a:solidFill>
                        </a:rPr>
                        <a:t>354</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404</a:t>
                      </a:r>
                    </a:p>
                  </a:txBody>
                  <a:tcPr/>
                </a:tc>
                <a:tc>
                  <a:txBody>
                    <a:bodyPr/>
                    <a:lstStyle/>
                    <a:p>
                      <a:pPr algn="ctr"/>
                      <a:r>
                        <a:rPr lang="en-US" dirty="0">
                          <a:solidFill>
                            <a:schemeClr val="bg1">
                              <a:lumMod val="65000"/>
                            </a:schemeClr>
                          </a:solidFill>
                        </a:rPr>
                        <a:t>250</a:t>
                      </a:r>
                    </a:p>
                  </a:txBody>
                  <a:tcPr/>
                </a:tc>
                <a:tc>
                  <a:txBody>
                    <a:bodyPr/>
                    <a:lstStyle/>
                    <a:p>
                      <a:pPr algn="ctr"/>
                      <a:r>
                        <a:rPr lang="en-US" dirty="0">
                          <a:solidFill>
                            <a:schemeClr val="bg1">
                              <a:lumMod val="65000"/>
                            </a:schemeClr>
                          </a:solidFill>
                        </a:rPr>
                        <a:t>654</a:t>
                      </a:r>
                    </a:p>
                  </a:txBody>
                  <a:tcPr/>
                </a:tc>
                <a:extLst>
                  <a:ext uri="{0D108BD9-81ED-4DB2-BD59-A6C34878D82A}">
                    <a16:rowId xmlns:a16="http://schemas.microsoft.com/office/drawing/2014/main" val="3561304518"/>
                  </a:ext>
                </a:extLst>
              </a:tr>
            </a:tbl>
          </a:graphicData>
        </a:graphic>
      </p:graphicFrame>
      <p:graphicFrame>
        <p:nvGraphicFramePr>
          <p:cNvPr id="5" name="Table 4" descr="Table of death, survivors, and total numbers in columns and travel class 1st/2nd/3rd/total in rows." title="titanic data table">
            <a:extLst>
              <a:ext uri="{FF2B5EF4-FFF2-40B4-BE49-F238E27FC236}">
                <a16:creationId xmlns:a16="http://schemas.microsoft.com/office/drawing/2014/main" id="{37ACFDEC-7834-D744-88B9-15BC77EBB24A}"/>
              </a:ext>
            </a:extLst>
          </p:cNvPr>
          <p:cNvGraphicFramePr>
            <a:graphicFrameLocks noGrp="1"/>
          </p:cNvGraphicFramePr>
          <p:nvPr/>
        </p:nvGraphicFramePr>
        <p:xfrm>
          <a:off x="1828800" y="4121245"/>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361475" name="Rectangle 3"/>
          <p:cNvSpPr>
            <a:spLocks noGrp="1" noChangeArrowheads="1"/>
          </p:cNvSpPr>
          <p:nvPr>
            <p:ph idx="4294967295"/>
          </p:nvPr>
        </p:nvSpPr>
        <p:spPr>
          <a:xfrm>
            <a:off x="1828801" y="1780032"/>
            <a:ext cx="8931348" cy="4495800"/>
          </a:xfrm>
        </p:spPr>
        <p:txBody>
          <a:bodyPr>
            <a:normAutofit/>
          </a:bodyPr>
          <a:lstStyle/>
          <a:p>
            <a:pPr>
              <a:lnSpc>
                <a:spcPct val="90000"/>
              </a:lnSpc>
              <a:buClr>
                <a:srgbClr val="2A196F"/>
              </a:buClr>
            </a:pPr>
            <a:r>
              <a:rPr lang="en-GB" sz="2400" dirty="0">
                <a:solidFill>
                  <a:schemeClr val="tx1">
                    <a:lumMod val="65000"/>
                    <a:lumOff val="35000"/>
                  </a:schemeClr>
                </a:solidFill>
              </a:rPr>
              <a:t>How big is the relation between class and survival on the Titanic?</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Chi-squared doesn’t tell us about the size of the association between categories because Chi-squared gets bigger the larger the numbers get:</a:t>
            </a:r>
          </a:p>
          <a:p>
            <a:pPr>
              <a:lnSpc>
                <a:spcPct val="90000"/>
              </a:lnSpc>
              <a:buClr>
                <a:srgbClr val="2A196F"/>
              </a:buClr>
            </a:pPr>
            <a:r>
              <a:rPr lang="en-GB" sz="2200" dirty="0">
                <a:solidFill>
                  <a:schemeClr val="tx1">
                    <a:lumMod val="65000"/>
                    <a:lumOff val="35000"/>
                  </a:schemeClr>
                </a:solidFill>
              </a:rPr>
              <a:t>Titanic: Chi</a:t>
            </a:r>
            <a:r>
              <a:rPr lang="en-GB" sz="2200" baseline="30000" dirty="0">
                <a:solidFill>
                  <a:schemeClr val="tx1">
                    <a:lumMod val="65000"/>
                    <a:lumOff val="35000"/>
                  </a:schemeClr>
                </a:solidFill>
              </a:rPr>
              <a:t>2</a:t>
            </a:r>
            <a:r>
              <a:rPr lang="en-GB" sz="2200" dirty="0">
                <a:solidFill>
                  <a:schemeClr val="tx1">
                    <a:lumMod val="65000"/>
                    <a:lumOff val="35000"/>
                  </a:schemeClr>
                </a:solidFill>
              </a:rPr>
              <a:t>(2, N = 1309) = 127.86    </a:t>
            </a:r>
            <a:r>
              <a:rPr lang="en-GB" sz="2200" dirty="0" err="1">
                <a:solidFill>
                  <a:schemeClr val="tx1">
                    <a:lumMod val="65000"/>
                    <a:lumOff val="35000"/>
                  </a:schemeClr>
                </a:solidFill>
              </a:rPr>
              <a:t>Teenitanic</a:t>
            </a:r>
            <a:r>
              <a:rPr lang="en-GB" sz="2200" dirty="0">
                <a:solidFill>
                  <a:schemeClr val="tx1">
                    <a:lumMod val="65000"/>
                    <a:lumOff val="35000"/>
                  </a:schemeClr>
                </a:solidFill>
              </a:rPr>
              <a:t>: Chi</a:t>
            </a:r>
            <a:r>
              <a:rPr lang="en-GB" sz="2200" baseline="30000" dirty="0">
                <a:solidFill>
                  <a:schemeClr val="tx1">
                    <a:lumMod val="65000"/>
                    <a:lumOff val="35000"/>
                  </a:schemeClr>
                </a:solidFill>
              </a:rPr>
              <a:t>2</a:t>
            </a:r>
            <a:r>
              <a:rPr lang="en-GB" sz="2200" dirty="0">
                <a:solidFill>
                  <a:schemeClr val="tx1">
                    <a:lumMod val="65000"/>
                    <a:lumOff val="35000"/>
                  </a:schemeClr>
                </a:solidFill>
              </a:rPr>
              <a:t> (2, N = 654) = 64.92</a:t>
            </a:r>
          </a:p>
        </p:txBody>
      </p:sp>
      <p:sp>
        <p:nvSpPr>
          <p:cNvPr id="40962" name="Rectangle 2"/>
          <p:cNvSpPr>
            <a:spLocks noGrp="1" noChangeArrowheads="1"/>
          </p:cNvSpPr>
          <p:nvPr>
            <p:ph type="title"/>
          </p:nvPr>
        </p:nvSpPr>
        <p:spPr>
          <a:xfrm>
            <a:off x="1712977" y="361700"/>
            <a:ext cx="8077199" cy="914400"/>
          </a:xfrm>
        </p:spPr>
        <p:txBody>
          <a:bodyPr>
            <a:normAutofit fontScale="90000"/>
          </a:bodyPr>
          <a:lstStyle/>
          <a:p>
            <a:pPr algn="l">
              <a:defRPr/>
            </a:pPr>
            <a:r>
              <a:rPr lang="en-GB" sz="4000" dirty="0">
                <a:solidFill>
                  <a:srgbClr val="A70000"/>
                </a:solidFill>
              </a:rPr>
              <a:t>That’s the p-value. What about the  effect?</a:t>
            </a:r>
          </a:p>
        </p:txBody>
      </p:sp>
    </p:spTree>
    <p:extLst>
      <p:ext uri="{BB962C8B-B14F-4D97-AF65-F5344CB8AC3E}">
        <p14:creationId xmlns:p14="http://schemas.microsoft.com/office/powerpoint/2010/main" val="297989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able of death, survivors, and total numbers in columns and travel class 1st/2nd/3rd/total in rows for teenitinic data set." title="teenitinic data table">
            <a:extLst>
              <a:ext uri="{FF2B5EF4-FFF2-40B4-BE49-F238E27FC236}">
                <a16:creationId xmlns:a16="http://schemas.microsoft.com/office/drawing/2014/main" id="{ABDF0F22-A59D-4349-83C7-B393AB509943}"/>
              </a:ext>
            </a:extLst>
          </p:cNvPr>
          <p:cNvGraphicFramePr>
            <a:graphicFrameLocks noGrp="1"/>
          </p:cNvGraphicFramePr>
          <p:nvPr/>
        </p:nvGraphicFramePr>
        <p:xfrm>
          <a:off x="6259066" y="3799511"/>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61</a:t>
                      </a:r>
                    </a:p>
                  </a:txBody>
                  <a:tcPr/>
                </a:tc>
                <a:tc>
                  <a:txBody>
                    <a:bodyPr/>
                    <a:lstStyle/>
                    <a:p>
                      <a:pPr algn="ctr"/>
                      <a:r>
                        <a:rPr lang="en-US" dirty="0"/>
                        <a:t>100</a:t>
                      </a:r>
                    </a:p>
                  </a:txBody>
                  <a:tcPr/>
                </a:tc>
                <a:tc>
                  <a:txBody>
                    <a:bodyPr/>
                    <a:lstStyle/>
                    <a:p>
                      <a:pPr algn="ctr"/>
                      <a:r>
                        <a:rPr lang="en-US" dirty="0">
                          <a:solidFill>
                            <a:schemeClr val="bg1">
                              <a:lumMod val="65000"/>
                            </a:schemeClr>
                          </a:solidFill>
                        </a:rPr>
                        <a:t>161</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79</a:t>
                      </a:r>
                    </a:p>
                  </a:txBody>
                  <a:tcPr/>
                </a:tc>
                <a:tc>
                  <a:txBody>
                    <a:bodyPr/>
                    <a:lstStyle/>
                    <a:p>
                      <a:pPr algn="ctr"/>
                      <a:r>
                        <a:rPr lang="en-US" dirty="0"/>
                        <a:t>60</a:t>
                      </a:r>
                    </a:p>
                  </a:txBody>
                  <a:tcPr/>
                </a:tc>
                <a:tc>
                  <a:txBody>
                    <a:bodyPr/>
                    <a:lstStyle/>
                    <a:p>
                      <a:pPr algn="ctr"/>
                      <a:r>
                        <a:rPr lang="en-US" dirty="0">
                          <a:solidFill>
                            <a:schemeClr val="bg1">
                              <a:lumMod val="65000"/>
                            </a:schemeClr>
                          </a:solidFill>
                        </a:rPr>
                        <a:t>139</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264</a:t>
                      </a:r>
                    </a:p>
                  </a:txBody>
                  <a:tcPr/>
                </a:tc>
                <a:tc>
                  <a:txBody>
                    <a:bodyPr/>
                    <a:lstStyle/>
                    <a:p>
                      <a:pPr algn="ctr"/>
                      <a:r>
                        <a:rPr lang="en-US" dirty="0"/>
                        <a:t>90</a:t>
                      </a:r>
                    </a:p>
                  </a:txBody>
                  <a:tcPr/>
                </a:tc>
                <a:tc>
                  <a:txBody>
                    <a:bodyPr/>
                    <a:lstStyle/>
                    <a:p>
                      <a:pPr algn="ctr"/>
                      <a:r>
                        <a:rPr lang="en-US" dirty="0">
                          <a:solidFill>
                            <a:schemeClr val="bg1">
                              <a:lumMod val="65000"/>
                            </a:schemeClr>
                          </a:solidFill>
                        </a:rPr>
                        <a:t>354</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404</a:t>
                      </a:r>
                    </a:p>
                  </a:txBody>
                  <a:tcPr/>
                </a:tc>
                <a:tc>
                  <a:txBody>
                    <a:bodyPr/>
                    <a:lstStyle/>
                    <a:p>
                      <a:pPr algn="ctr"/>
                      <a:r>
                        <a:rPr lang="en-US" dirty="0">
                          <a:solidFill>
                            <a:schemeClr val="bg1">
                              <a:lumMod val="65000"/>
                            </a:schemeClr>
                          </a:solidFill>
                        </a:rPr>
                        <a:t>250</a:t>
                      </a:r>
                    </a:p>
                  </a:txBody>
                  <a:tcPr/>
                </a:tc>
                <a:tc>
                  <a:txBody>
                    <a:bodyPr/>
                    <a:lstStyle/>
                    <a:p>
                      <a:pPr algn="ctr"/>
                      <a:r>
                        <a:rPr lang="en-US" dirty="0">
                          <a:solidFill>
                            <a:schemeClr val="bg1">
                              <a:lumMod val="65000"/>
                            </a:schemeClr>
                          </a:solidFill>
                        </a:rPr>
                        <a:t>654</a:t>
                      </a:r>
                    </a:p>
                  </a:txBody>
                  <a:tcPr/>
                </a:tc>
                <a:extLst>
                  <a:ext uri="{0D108BD9-81ED-4DB2-BD59-A6C34878D82A}">
                    <a16:rowId xmlns:a16="http://schemas.microsoft.com/office/drawing/2014/main" val="3561304518"/>
                  </a:ext>
                </a:extLst>
              </a:tr>
            </a:tbl>
          </a:graphicData>
        </a:graphic>
      </p:graphicFrame>
      <p:graphicFrame>
        <p:nvGraphicFramePr>
          <p:cNvPr id="7" name="Table 6" descr="Table of death, survivors, and total numbers in columns and travel class 1st/2nd/3rd/total in rows." title="titanic data table">
            <a:extLst>
              <a:ext uri="{FF2B5EF4-FFF2-40B4-BE49-F238E27FC236}">
                <a16:creationId xmlns:a16="http://schemas.microsoft.com/office/drawing/2014/main" id="{37ACFDEC-7834-D744-88B9-15BC77EBB24A}"/>
              </a:ext>
            </a:extLst>
          </p:cNvPr>
          <p:cNvGraphicFramePr>
            <a:graphicFrameLocks noGrp="1"/>
          </p:cNvGraphicFramePr>
          <p:nvPr/>
        </p:nvGraphicFramePr>
        <p:xfrm>
          <a:off x="1828800" y="3799512"/>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361475" name="Rectangle 3"/>
          <p:cNvSpPr>
            <a:spLocks noGrp="1" noChangeArrowheads="1"/>
          </p:cNvSpPr>
          <p:nvPr>
            <p:ph idx="4294967295"/>
          </p:nvPr>
        </p:nvSpPr>
        <p:spPr>
          <a:xfrm>
            <a:off x="1828801" y="1812689"/>
            <a:ext cx="8610599" cy="5401056"/>
          </a:xfrm>
        </p:spPr>
        <p:txBody>
          <a:bodyPr>
            <a:normAutofit lnSpcReduction="10000"/>
          </a:bodyPr>
          <a:lstStyle/>
          <a:p>
            <a:pPr>
              <a:lnSpc>
                <a:spcPct val="90000"/>
              </a:lnSpc>
              <a:buClr>
                <a:srgbClr val="2A196F"/>
              </a:buClr>
            </a:pPr>
            <a:r>
              <a:rPr lang="en-GB" sz="2400" dirty="0">
                <a:solidFill>
                  <a:schemeClr val="tx1">
                    <a:lumMod val="65000"/>
                    <a:lumOff val="35000"/>
                  </a:schemeClr>
                </a:solidFill>
              </a:rPr>
              <a:t>Cramer’s V adjusts for the number of observations</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V = √ ( Chi-squared / (N * w) )</a:t>
            </a:r>
          </a:p>
          <a:p>
            <a:pPr lvl="1">
              <a:lnSpc>
                <a:spcPct val="90000"/>
              </a:lnSpc>
              <a:buClr>
                <a:srgbClr val="2A196F"/>
              </a:buClr>
            </a:pPr>
            <a:r>
              <a:rPr lang="en-GB" sz="2000" dirty="0">
                <a:solidFill>
                  <a:schemeClr val="tx1">
                    <a:lumMod val="65000"/>
                    <a:lumOff val="35000"/>
                  </a:schemeClr>
                </a:solidFill>
              </a:rPr>
              <a:t>Where N is the total</a:t>
            </a:r>
          </a:p>
          <a:p>
            <a:pPr lvl="1">
              <a:lnSpc>
                <a:spcPct val="90000"/>
              </a:lnSpc>
              <a:buClr>
                <a:srgbClr val="2A196F"/>
              </a:buClr>
            </a:pPr>
            <a:r>
              <a:rPr lang="en-GB" sz="2000" dirty="0">
                <a:solidFill>
                  <a:schemeClr val="tx1">
                    <a:lumMod val="65000"/>
                    <a:lumOff val="35000"/>
                  </a:schemeClr>
                </a:solidFill>
              </a:rPr>
              <a:t>w is the smaller of the (rows – 1) or (columns -1)</a:t>
            </a: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Titanic: Chi</a:t>
            </a:r>
            <a:r>
              <a:rPr lang="en-GB" sz="2400" baseline="30000" dirty="0">
                <a:solidFill>
                  <a:schemeClr val="tx1">
                    <a:lumMod val="65000"/>
                    <a:lumOff val="35000"/>
                  </a:schemeClr>
                </a:solidFill>
              </a:rPr>
              <a:t>2</a:t>
            </a:r>
            <a:r>
              <a:rPr lang="en-GB" sz="2400" dirty="0">
                <a:solidFill>
                  <a:schemeClr val="tx1">
                    <a:lumMod val="65000"/>
                    <a:lumOff val="35000"/>
                  </a:schemeClr>
                </a:solidFill>
              </a:rPr>
              <a:t> = 127.86		</a:t>
            </a:r>
            <a:r>
              <a:rPr lang="en-GB" sz="2400" dirty="0" err="1">
                <a:solidFill>
                  <a:schemeClr val="tx1">
                    <a:lumMod val="65000"/>
                    <a:lumOff val="35000"/>
                  </a:schemeClr>
                </a:solidFill>
              </a:rPr>
              <a:t>Teenitinic</a:t>
            </a:r>
            <a:r>
              <a:rPr lang="en-GB" sz="2400" dirty="0">
                <a:solidFill>
                  <a:schemeClr val="tx1">
                    <a:lumMod val="65000"/>
                    <a:lumOff val="35000"/>
                  </a:schemeClr>
                </a:solidFill>
              </a:rPr>
              <a:t>: Chi</a:t>
            </a:r>
            <a:r>
              <a:rPr lang="en-GB" sz="2400" baseline="30000" dirty="0">
                <a:solidFill>
                  <a:schemeClr val="tx1">
                    <a:lumMod val="65000"/>
                    <a:lumOff val="35000"/>
                  </a:schemeClr>
                </a:solidFill>
              </a:rPr>
              <a:t>2</a:t>
            </a:r>
            <a:r>
              <a:rPr lang="en-GB" sz="2400" dirty="0">
                <a:solidFill>
                  <a:schemeClr val="tx1">
                    <a:lumMod val="65000"/>
                    <a:lumOff val="35000"/>
                  </a:schemeClr>
                </a:solidFill>
              </a:rPr>
              <a:t> = 64.92</a:t>
            </a:r>
          </a:p>
          <a:p>
            <a:pPr>
              <a:lnSpc>
                <a:spcPct val="90000"/>
              </a:lnSpc>
              <a:buClr>
                <a:srgbClr val="2A196F"/>
              </a:buClr>
            </a:pPr>
            <a:r>
              <a:rPr lang="en-GB" sz="2400" dirty="0">
                <a:solidFill>
                  <a:schemeClr val="tx1">
                    <a:lumMod val="65000"/>
                    <a:lumOff val="35000"/>
                  </a:schemeClr>
                </a:solidFill>
              </a:rPr>
              <a:t>V = √ (127.68/(1309*1)) = .31	V = √ (64.92/(654*1)) = .32</a:t>
            </a:r>
          </a:p>
        </p:txBody>
      </p:sp>
      <p:sp>
        <p:nvSpPr>
          <p:cNvPr id="40962" name="Rectangle 2"/>
          <p:cNvSpPr>
            <a:spLocks noGrp="1" noChangeArrowheads="1"/>
          </p:cNvSpPr>
          <p:nvPr>
            <p:ph type="title"/>
          </p:nvPr>
        </p:nvSpPr>
        <p:spPr>
          <a:xfrm>
            <a:off x="1712977" y="347242"/>
            <a:ext cx="8077199" cy="1252959"/>
          </a:xfrm>
        </p:spPr>
        <p:txBody>
          <a:bodyPr>
            <a:normAutofit/>
          </a:bodyPr>
          <a:lstStyle/>
          <a:p>
            <a:pPr algn="l">
              <a:defRPr/>
            </a:pPr>
            <a:r>
              <a:rPr lang="en-GB" sz="4000" dirty="0">
                <a:solidFill>
                  <a:srgbClr val="A70000"/>
                </a:solidFill>
              </a:rPr>
              <a:t>That’s the p-value. What about the  effect? Cramer’s V</a:t>
            </a:r>
          </a:p>
        </p:txBody>
      </p:sp>
    </p:spTree>
    <p:extLst>
      <p:ext uri="{BB962C8B-B14F-4D97-AF65-F5344CB8AC3E}">
        <p14:creationId xmlns:p14="http://schemas.microsoft.com/office/powerpoint/2010/main" val="40871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4488-C330-9466-840A-5D29B6216604}"/>
              </a:ext>
            </a:extLst>
          </p:cNvPr>
          <p:cNvSpPr>
            <a:spLocks noGrp="1"/>
          </p:cNvSpPr>
          <p:nvPr>
            <p:ph type="ctrTitle"/>
          </p:nvPr>
        </p:nvSpPr>
        <p:spPr/>
        <p:txBody>
          <a:bodyPr/>
          <a:lstStyle/>
          <a:p>
            <a:r>
              <a:rPr lang="en-GB" dirty="0"/>
              <a:t>In this session</a:t>
            </a:r>
          </a:p>
        </p:txBody>
      </p:sp>
      <p:sp>
        <p:nvSpPr>
          <p:cNvPr id="3" name="Text Placeholder 2">
            <a:extLst>
              <a:ext uri="{FF2B5EF4-FFF2-40B4-BE49-F238E27FC236}">
                <a16:creationId xmlns:a16="http://schemas.microsoft.com/office/drawing/2014/main" id="{1F09CEAA-B3A3-56D7-727B-A93E9D0F0114}"/>
              </a:ext>
            </a:extLst>
          </p:cNvPr>
          <p:cNvSpPr>
            <a:spLocks noGrp="1"/>
          </p:cNvSpPr>
          <p:nvPr>
            <p:ph type="body" sz="quarter" idx="14"/>
          </p:nvPr>
        </p:nvSpPr>
        <p:spPr/>
        <p:txBody>
          <a:bodyPr/>
          <a:lstStyle/>
          <a:p>
            <a:r>
              <a:rPr lang="en-GB" dirty="0"/>
              <a:t>Hypothesis Testing</a:t>
            </a:r>
          </a:p>
          <a:p>
            <a:pPr lvl="1"/>
            <a:r>
              <a:rPr lang="en-GB" dirty="0"/>
              <a:t>Inferential statistics</a:t>
            </a:r>
          </a:p>
          <a:p>
            <a:pPr lvl="1"/>
            <a:r>
              <a:rPr lang="en-GB" dirty="0"/>
              <a:t>Probabilities</a:t>
            </a:r>
          </a:p>
          <a:p>
            <a:pPr lvl="1"/>
            <a:r>
              <a:rPr lang="en-GB" dirty="0"/>
              <a:t>Null effects and null hypotheses</a:t>
            </a:r>
          </a:p>
          <a:p>
            <a:r>
              <a:rPr lang="en-GB" dirty="0"/>
              <a:t>Parametric vs Non-parametric data</a:t>
            </a:r>
          </a:p>
          <a:p>
            <a:r>
              <a:rPr lang="en-GB" dirty="0"/>
              <a:t>Testing Nominal data</a:t>
            </a:r>
          </a:p>
          <a:p>
            <a:pPr lvl="1"/>
            <a:r>
              <a:rPr lang="en-GB" dirty="0"/>
              <a:t>Chi-squared test</a:t>
            </a:r>
          </a:p>
          <a:p>
            <a:pPr lvl="1"/>
            <a:r>
              <a:rPr lang="en-GB" dirty="0"/>
              <a:t>Cramer’s V</a:t>
            </a:r>
          </a:p>
        </p:txBody>
      </p:sp>
    </p:spTree>
    <p:extLst>
      <p:ext uri="{BB962C8B-B14F-4D97-AF65-F5344CB8AC3E}">
        <p14:creationId xmlns:p14="http://schemas.microsoft.com/office/powerpoint/2010/main" val="4183527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4294967295"/>
          </p:nvPr>
        </p:nvSpPr>
        <p:spPr>
          <a:xfrm>
            <a:off x="1828801" y="1780032"/>
            <a:ext cx="8610599" cy="5401056"/>
          </a:xfrm>
        </p:spPr>
        <p:txBody>
          <a:bodyPr>
            <a:normAutofit/>
          </a:bodyPr>
          <a:lstStyle/>
          <a:p>
            <a:pPr>
              <a:lnSpc>
                <a:spcPct val="90000"/>
              </a:lnSpc>
              <a:buClr>
                <a:srgbClr val="2A196F"/>
              </a:buClr>
            </a:pPr>
            <a:r>
              <a:rPr lang="en-GB" sz="2400" dirty="0">
                <a:solidFill>
                  <a:schemeClr val="tx1">
                    <a:lumMod val="65000"/>
                    <a:lumOff val="35000"/>
                  </a:schemeClr>
                </a:solidFill>
              </a:rPr>
              <a:t>Cramer’s V adjusts for the number of observations</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Cramer’s V is between 0 and 1</a:t>
            </a:r>
          </a:p>
          <a:p>
            <a:pPr>
              <a:lnSpc>
                <a:spcPct val="90000"/>
              </a:lnSpc>
              <a:buClr>
                <a:srgbClr val="2A196F"/>
              </a:buClr>
            </a:pPr>
            <a:r>
              <a:rPr lang="en-GB" sz="2400" dirty="0">
                <a:solidFill>
                  <a:schemeClr val="tx1">
                    <a:lumMod val="65000"/>
                    <a:lumOff val="35000"/>
                  </a:schemeClr>
                </a:solidFill>
              </a:rPr>
              <a:t>A measure of the association between the row and column categories</a:t>
            </a:r>
          </a:p>
          <a:p>
            <a:pPr lvl="1">
              <a:lnSpc>
                <a:spcPct val="90000"/>
              </a:lnSpc>
              <a:buClr>
                <a:srgbClr val="2A196F"/>
              </a:buClr>
            </a:pPr>
            <a:r>
              <a:rPr lang="en-GB" sz="2400" dirty="0">
                <a:solidFill>
                  <a:schemeClr val="tx1">
                    <a:lumMod val="65000"/>
                    <a:lumOff val="35000"/>
                  </a:schemeClr>
                </a:solidFill>
              </a:rPr>
              <a:t>0 = no association</a:t>
            </a:r>
          </a:p>
          <a:p>
            <a:pPr lvl="1">
              <a:lnSpc>
                <a:spcPct val="90000"/>
              </a:lnSpc>
              <a:buClr>
                <a:srgbClr val="2A196F"/>
              </a:buClr>
            </a:pPr>
            <a:r>
              <a:rPr lang="en-GB" sz="2400" dirty="0">
                <a:solidFill>
                  <a:schemeClr val="tx1">
                    <a:lumMod val="65000"/>
                    <a:lumOff val="35000"/>
                  </a:schemeClr>
                </a:solidFill>
              </a:rPr>
              <a:t>1 = perfect association</a:t>
            </a:r>
          </a:p>
          <a:p>
            <a:pPr lvl="1">
              <a:lnSpc>
                <a:spcPct val="90000"/>
              </a:lnSpc>
              <a:buClr>
                <a:srgbClr val="2A196F"/>
              </a:buClr>
            </a:pPr>
            <a:r>
              <a:rPr lang="en-GB" sz="2400" dirty="0">
                <a:solidFill>
                  <a:schemeClr val="tx1">
                    <a:lumMod val="65000"/>
                    <a:lumOff val="35000"/>
                  </a:schemeClr>
                </a:solidFill>
              </a:rPr>
              <a:t>In between … relative strength (but not absolute)</a:t>
            </a:r>
          </a:p>
        </p:txBody>
      </p:sp>
      <p:sp>
        <p:nvSpPr>
          <p:cNvPr id="40962" name="Rectangle 2"/>
          <p:cNvSpPr>
            <a:spLocks noGrp="1" noChangeArrowheads="1"/>
          </p:cNvSpPr>
          <p:nvPr>
            <p:ph type="title"/>
          </p:nvPr>
        </p:nvSpPr>
        <p:spPr>
          <a:xfrm>
            <a:off x="1712977" y="685800"/>
            <a:ext cx="8077199" cy="914400"/>
          </a:xfrm>
        </p:spPr>
        <p:txBody>
          <a:bodyPr>
            <a:normAutofit/>
          </a:bodyPr>
          <a:lstStyle/>
          <a:p>
            <a:pPr algn="l">
              <a:defRPr/>
            </a:pPr>
            <a:r>
              <a:rPr lang="en-GB" sz="4000" dirty="0">
                <a:solidFill>
                  <a:srgbClr val="A70000"/>
                </a:solidFill>
              </a:rPr>
              <a:t>Interpreting the effect: Cramer’s V</a:t>
            </a:r>
          </a:p>
        </p:txBody>
      </p:sp>
    </p:spTree>
    <p:extLst>
      <p:ext uri="{BB962C8B-B14F-4D97-AF65-F5344CB8AC3E}">
        <p14:creationId xmlns:p14="http://schemas.microsoft.com/office/powerpoint/2010/main" val="1542585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Chi-squared test is a measure of association between categories/nominal groups</a:t>
            </a:r>
          </a:p>
          <a:p>
            <a:r>
              <a:rPr lang="en-GB" dirty="0"/>
              <a:t>Interpretation of Chi-squared and p-values</a:t>
            </a:r>
          </a:p>
          <a:p>
            <a:pPr lvl="1"/>
            <a:r>
              <a:rPr lang="en-GB" dirty="0"/>
              <a:t>Expected and observed frequencies</a:t>
            </a:r>
          </a:p>
          <a:p>
            <a:r>
              <a:rPr lang="en-GB" dirty="0"/>
              <a:t>Cramer’s V effect size measure of association </a:t>
            </a:r>
            <a:endParaRPr lang="en-US" dirty="0"/>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41909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BDDC-53A3-5198-0CB8-FF814B6D08E4}"/>
              </a:ext>
            </a:extLst>
          </p:cNvPr>
          <p:cNvSpPr>
            <a:spLocks noGrp="1"/>
          </p:cNvSpPr>
          <p:nvPr>
            <p:ph type="ctrTitle"/>
          </p:nvPr>
        </p:nvSpPr>
        <p:spPr/>
        <p:txBody>
          <a:bodyPr/>
          <a:lstStyle/>
          <a:p>
            <a:r>
              <a:rPr lang="en-GB" dirty="0"/>
              <a:t>Questions?</a:t>
            </a:r>
          </a:p>
        </p:txBody>
      </p:sp>
      <p:sp>
        <p:nvSpPr>
          <p:cNvPr id="3" name="Text Placeholder 2">
            <a:extLst>
              <a:ext uri="{FF2B5EF4-FFF2-40B4-BE49-F238E27FC236}">
                <a16:creationId xmlns:a16="http://schemas.microsoft.com/office/drawing/2014/main" id="{096F5C4C-EB00-FEA9-8A22-A8A48ACB9EEF}"/>
              </a:ext>
            </a:extLst>
          </p:cNvPr>
          <p:cNvSpPr>
            <a:spLocks noGrp="1"/>
          </p:cNvSpPr>
          <p:nvPr>
            <p:ph type="body" sz="quarter" idx="14"/>
          </p:nvPr>
        </p:nvSpPr>
        <p:spPr/>
        <p:txBody>
          <a:bodyPr/>
          <a:lstStyle/>
          <a:p>
            <a:r>
              <a:rPr lang="en-GB" dirty="0">
                <a:solidFill>
                  <a:schemeClr val="tx1"/>
                </a:solidFill>
              </a:rPr>
              <a:t>I will be walking around while you work through the worksheet</a:t>
            </a:r>
          </a:p>
        </p:txBody>
      </p:sp>
    </p:spTree>
    <p:extLst>
      <p:ext uri="{BB962C8B-B14F-4D97-AF65-F5344CB8AC3E}">
        <p14:creationId xmlns:p14="http://schemas.microsoft.com/office/powerpoint/2010/main" val="179341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point of a statistical test</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GB" dirty="0"/>
              <a:t>To tell us whether there is a pattern in our data</a:t>
            </a:r>
          </a:p>
          <a:p>
            <a:endParaRPr lang="en-GB" dirty="0"/>
          </a:p>
          <a:p>
            <a:r>
              <a:rPr lang="en-GB" dirty="0"/>
              <a:t>A test gives us two things: the size of the effect, and a p-value, which tells us about the significance</a:t>
            </a:r>
          </a:p>
          <a:p>
            <a:endParaRPr lang="en-GB" dirty="0"/>
          </a:p>
          <a:p>
            <a:r>
              <a:rPr lang="en-GB" dirty="0"/>
              <a:t>If a test is significant, then it tells us there is a pattern, or some structure in our data</a:t>
            </a:r>
          </a:p>
          <a:p>
            <a:r>
              <a:rPr lang="en-GB" dirty="0"/>
              <a:t>If a test is not significant, then this could be for two reasons</a:t>
            </a:r>
          </a:p>
          <a:p>
            <a:pPr lvl="1"/>
            <a:r>
              <a:rPr lang="en-GB" dirty="0"/>
              <a:t>There is no pattern in the data</a:t>
            </a:r>
          </a:p>
          <a:p>
            <a:pPr lvl="1"/>
            <a:r>
              <a:rPr lang="en-GB" dirty="0"/>
              <a:t>There is a pattern but we can’t find it through the noise</a:t>
            </a:r>
          </a:p>
          <a:p>
            <a:pPr lvl="1"/>
            <a:r>
              <a:rPr lang="en-GB" b="1" i="1" dirty="0"/>
              <a:t>A statistical test cannot decide between these alternatives</a:t>
            </a:r>
          </a:p>
        </p:txBody>
      </p:sp>
    </p:spTree>
    <p:extLst>
      <p:ext uri="{BB962C8B-B14F-4D97-AF65-F5344CB8AC3E}">
        <p14:creationId xmlns:p14="http://schemas.microsoft.com/office/powerpoint/2010/main" val="163555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D02F-06C5-C943-C80D-21E39AC3AF51}"/>
              </a:ext>
            </a:extLst>
          </p:cNvPr>
          <p:cNvSpPr>
            <a:spLocks noGrp="1"/>
          </p:cNvSpPr>
          <p:nvPr>
            <p:ph type="ctrTitle"/>
          </p:nvPr>
        </p:nvSpPr>
        <p:spPr/>
        <p:txBody>
          <a:bodyPr/>
          <a:lstStyle/>
          <a:p>
            <a:r>
              <a:rPr lang="en-GB" dirty="0"/>
              <a:t>Inferential Statistics – What is it?</a:t>
            </a:r>
          </a:p>
        </p:txBody>
      </p:sp>
      <p:sp>
        <p:nvSpPr>
          <p:cNvPr id="3" name="Text Placeholder 2">
            <a:extLst>
              <a:ext uri="{FF2B5EF4-FFF2-40B4-BE49-F238E27FC236}">
                <a16:creationId xmlns:a16="http://schemas.microsoft.com/office/drawing/2014/main" id="{16016367-DA87-EEEB-A576-D801AB569C12}"/>
              </a:ext>
            </a:extLst>
          </p:cNvPr>
          <p:cNvSpPr>
            <a:spLocks noGrp="1"/>
          </p:cNvSpPr>
          <p:nvPr>
            <p:ph type="body" sz="quarter" idx="14"/>
          </p:nvPr>
        </p:nvSpPr>
        <p:spPr/>
        <p:txBody>
          <a:bodyPr/>
          <a:lstStyle/>
          <a:p>
            <a:r>
              <a:rPr lang="en-GB" dirty="0"/>
              <a:t>Inferential statistics lets us make </a:t>
            </a:r>
            <a:r>
              <a:rPr lang="en-GB" i="1" dirty="0"/>
              <a:t>inferences </a:t>
            </a:r>
            <a:r>
              <a:rPr lang="en-GB" dirty="0"/>
              <a:t>or </a:t>
            </a:r>
            <a:r>
              <a:rPr lang="en-GB" i="1" dirty="0"/>
              <a:t>predictions </a:t>
            </a:r>
            <a:r>
              <a:rPr lang="en-GB" dirty="0"/>
              <a:t>about a population based upon our sample</a:t>
            </a:r>
          </a:p>
          <a:p>
            <a:r>
              <a:rPr lang="en-GB" dirty="0"/>
              <a:t>Unrealistic to collect data from an entire population</a:t>
            </a:r>
          </a:p>
          <a:p>
            <a:pPr lvl="1"/>
            <a:r>
              <a:rPr lang="en-GB" dirty="0"/>
              <a:t>Too costly in time, money, etc.</a:t>
            </a:r>
          </a:p>
          <a:p>
            <a:r>
              <a:rPr lang="en-GB" dirty="0"/>
              <a:t>Instead, we sample the population at random and using that data, we can make </a:t>
            </a:r>
            <a:r>
              <a:rPr lang="en-GB" i="1" dirty="0"/>
              <a:t>inferences</a:t>
            </a:r>
            <a:r>
              <a:rPr lang="en-GB" dirty="0"/>
              <a:t> based upon probabilities</a:t>
            </a:r>
          </a:p>
        </p:txBody>
      </p:sp>
    </p:spTree>
    <p:extLst>
      <p:ext uri="{BB962C8B-B14F-4D97-AF65-F5344CB8AC3E}">
        <p14:creationId xmlns:p14="http://schemas.microsoft.com/office/powerpoint/2010/main" val="175391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05B6-CF72-ED84-A9BD-D7F9D561C50C}"/>
              </a:ext>
            </a:extLst>
          </p:cNvPr>
          <p:cNvSpPr>
            <a:spLocks noGrp="1"/>
          </p:cNvSpPr>
          <p:nvPr>
            <p:ph type="ctr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B893C553-A929-FA69-6B21-9236D200BDEA}"/>
              </a:ext>
            </a:extLst>
          </p:cNvPr>
          <p:cNvSpPr>
            <a:spLocks noGrp="1"/>
          </p:cNvSpPr>
          <p:nvPr>
            <p:ph type="body" sz="quarter" idx="14"/>
          </p:nvPr>
        </p:nvSpPr>
        <p:spPr/>
        <p:txBody>
          <a:bodyPr/>
          <a:lstStyle/>
          <a:p>
            <a:r>
              <a:rPr lang="en-GB" dirty="0">
                <a:solidFill>
                  <a:srgbClr val="333333"/>
                </a:solidFill>
                <a:latin typeface="Helvetica Neue" panose="02000503000000020004" pitchFamily="2" charset="0"/>
              </a:rPr>
              <a:t>When we are not interested in exact values, but rather asserting some statement regarding the parameter of interest</a:t>
            </a:r>
            <a:endParaRPr lang="en-GB" b="0" i="0" dirty="0">
              <a:solidFill>
                <a:srgbClr val="333333"/>
              </a:solidFill>
              <a:effectLst/>
              <a:latin typeface="Helvetica Neue" panose="02000503000000020004" pitchFamily="2" charset="0"/>
            </a:endParaRPr>
          </a:p>
          <a:p>
            <a:r>
              <a:rPr lang="en-GB" dirty="0">
                <a:solidFill>
                  <a:srgbClr val="333333"/>
                </a:solidFill>
                <a:latin typeface="Helvetica Neue" panose="02000503000000020004" pitchFamily="2" charset="0"/>
              </a:rPr>
              <a:t>Examples: the average UK income is more than £35,000, male academics get paid more on average than female academics, an increased visible police presence reduces petty crime rates</a:t>
            </a:r>
          </a:p>
        </p:txBody>
      </p:sp>
    </p:spTree>
    <p:extLst>
      <p:ext uri="{BB962C8B-B14F-4D97-AF65-F5344CB8AC3E}">
        <p14:creationId xmlns:p14="http://schemas.microsoft.com/office/powerpoint/2010/main" val="60300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3A52A-2700-073F-8470-96A5A279F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D622B-C4F2-451D-3BFA-9A071FF30693}"/>
              </a:ext>
            </a:extLst>
          </p:cNvPr>
          <p:cNvSpPr>
            <a:spLocks noGrp="1"/>
          </p:cNvSpPr>
          <p:nvPr>
            <p:ph type="ctr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AD682029-61BF-0CDD-2CFD-E8292B268E7A}"/>
              </a:ext>
            </a:extLst>
          </p:cNvPr>
          <p:cNvSpPr>
            <a:spLocks noGrp="1"/>
          </p:cNvSpPr>
          <p:nvPr>
            <p:ph type="body" sz="quarter" idx="14"/>
          </p:nvPr>
        </p:nvSpPr>
        <p:spPr/>
        <p:txBody>
          <a:bodyPr/>
          <a:lstStyle/>
          <a:p>
            <a:r>
              <a:rPr lang="en-GB" dirty="0">
                <a:solidFill>
                  <a:srgbClr val="333333"/>
                </a:solidFill>
                <a:latin typeface="Helvetica Neue" panose="02000503000000020004" pitchFamily="2" charset="0"/>
              </a:rPr>
              <a:t>More specifically, we are interested in null hypothesis significance testing</a:t>
            </a:r>
          </a:p>
          <a:p>
            <a:r>
              <a:rPr lang="en-GB" b="0" i="0" dirty="0">
                <a:solidFill>
                  <a:srgbClr val="212529"/>
                </a:solidFill>
                <a:effectLst/>
                <a:latin typeface="-apple-system"/>
              </a:rPr>
              <a:t>The main idea of NHST is that you are testing that there is no significant difference between two values</a:t>
            </a:r>
          </a:p>
          <a:p>
            <a:pPr lvl="1"/>
            <a:r>
              <a:rPr lang="en-GB" dirty="0">
                <a:solidFill>
                  <a:srgbClr val="212529"/>
                </a:solidFill>
                <a:latin typeface="-apple-system"/>
              </a:rPr>
              <a:t>Such as between two means</a:t>
            </a:r>
            <a:endParaRPr lang="en-GB" b="0" i="0" dirty="0">
              <a:solidFill>
                <a:srgbClr val="333333"/>
              </a:solidFill>
              <a:effectLst/>
              <a:latin typeface="Helvetica Neue" panose="02000503000000020004" pitchFamily="2" charset="0"/>
            </a:endParaRPr>
          </a:p>
          <a:p>
            <a:r>
              <a:rPr lang="en-GB" b="0" i="0" dirty="0">
                <a:solidFill>
                  <a:srgbClr val="212529"/>
                </a:solidFill>
                <a:effectLst/>
                <a:latin typeface="-apple-system"/>
              </a:rPr>
              <a:t>The null hypothesis states that there is no difference between the two means (or groups) of interest</a:t>
            </a:r>
          </a:p>
          <a:p>
            <a:r>
              <a:rPr lang="en-GB" dirty="0">
                <a:solidFill>
                  <a:srgbClr val="212529"/>
                </a:solidFill>
                <a:latin typeface="-apple-system"/>
              </a:rPr>
              <a:t>Statistical tests seek to determine the probability of finding a difference you found (or larger) in the same </a:t>
            </a:r>
            <a:r>
              <a:rPr lang="en-GB" i="1" dirty="0">
                <a:solidFill>
                  <a:srgbClr val="212529"/>
                </a:solidFill>
                <a:latin typeface="-apple-system"/>
              </a:rPr>
              <a:t>sample</a:t>
            </a:r>
            <a:r>
              <a:rPr lang="en-GB" dirty="0">
                <a:solidFill>
                  <a:srgbClr val="212529"/>
                </a:solidFill>
                <a:latin typeface="-apple-system"/>
              </a:rPr>
              <a:t>, if no real difference exists in the </a:t>
            </a:r>
            <a:r>
              <a:rPr lang="en-GB" i="1" dirty="0">
                <a:solidFill>
                  <a:srgbClr val="212529"/>
                </a:solidFill>
                <a:latin typeface="-apple-system"/>
              </a:rPr>
              <a:t>population</a:t>
            </a:r>
            <a:endParaRPr lang="en-GB" b="0" i="1"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39603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C941-C2F5-2BA2-65A1-BB734C897365}"/>
              </a:ext>
            </a:extLst>
          </p:cNvPr>
          <p:cNvSpPr>
            <a:spLocks noGrp="1"/>
          </p:cNvSpPr>
          <p:nvPr>
            <p:ph type="ctr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0E9AE595-BA83-D777-BE6C-CBE40480DBA3}"/>
              </a:ext>
            </a:extLst>
          </p:cNvPr>
          <p:cNvSpPr>
            <a:spLocks noGrp="1"/>
          </p:cNvSpPr>
          <p:nvPr>
            <p:ph type="body" sz="quarter" idx="14"/>
          </p:nvPr>
        </p:nvSpPr>
        <p:spPr/>
        <p:txBody>
          <a:bodyPr/>
          <a:lstStyle/>
          <a:p>
            <a:r>
              <a:rPr lang="en-GB" dirty="0">
                <a:solidFill>
                  <a:schemeClr val="tx1"/>
                </a:solidFill>
              </a:rPr>
              <a:t>Hypotheses can be directional or non-directional</a:t>
            </a:r>
          </a:p>
          <a:p>
            <a:r>
              <a:rPr lang="en-GB" dirty="0"/>
              <a:t>Directional means that we are predicting a difference between groups as well as the direction of the effect</a:t>
            </a:r>
          </a:p>
          <a:p>
            <a:pPr lvl="1"/>
            <a:r>
              <a:rPr lang="en-GB" dirty="0">
                <a:solidFill>
                  <a:schemeClr val="tx1"/>
                </a:solidFill>
              </a:rPr>
              <a:t>Exam scores will be higher for students who studied more than four hours a week than those who studied less than four hours a week</a:t>
            </a:r>
          </a:p>
          <a:p>
            <a:r>
              <a:rPr lang="en-GB" dirty="0">
                <a:solidFill>
                  <a:schemeClr val="tx1"/>
                </a:solidFill>
              </a:rPr>
              <a:t>Non-directional means we predict a difference but don’t know which way it will go</a:t>
            </a:r>
          </a:p>
          <a:p>
            <a:pPr lvl="1"/>
            <a:r>
              <a:rPr lang="en-GB" dirty="0">
                <a:solidFill>
                  <a:schemeClr val="tx1"/>
                </a:solidFill>
              </a:rPr>
              <a:t>Exam scores will be different for students who studied more than four hours a week than those who studied less than four hours a week</a:t>
            </a:r>
          </a:p>
          <a:p>
            <a:r>
              <a:rPr lang="en-GB" dirty="0">
                <a:solidFill>
                  <a:schemeClr val="tx1"/>
                </a:solidFill>
              </a:rPr>
              <a:t>Hypothesis should be worded so that it can be tested and must include both independent and dependent variables</a:t>
            </a:r>
          </a:p>
          <a:p>
            <a:pPr lvl="1"/>
            <a:r>
              <a:rPr lang="en-GB" b="1" dirty="0">
                <a:solidFill>
                  <a:schemeClr val="tx1"/>
                </a:solidFill>
                <a:highlight>
                  <a:srgbClr val="FFFF00"/>
                </a:highlight>
              </a:rPr>
              <a:t>Exam scores (DV) </a:t>
            </a:r>
            <a:r>
              <a:rPr lang="en-GB" dirty="0">
                <a:solidFill>
                  <a:schemeClr val="tx1"/>
                </a:solidFill>
              </a:rPr>
              <a:t>will be higher for </a:t>
            </a:r>
            <a:r>
              <a:rPr lang="en-GB" b="1" dirty="0">
                <a:solidFill>
                  <a:schemeClr val="tx1"/>
                </a:solidFill>
                <a:highlight>
                  <a:srgbClr val="FFFF00"/>
                </a:highlight>
              </a:rPr>
              <a:t>students who studied more than four hours a week (IV) </a:t>
            </a:r>
            <a:r>
              <a:rPr lang="en-GB" dirty="0">
                <a:solidFill>
                  <a:schemeClr val="tx1"/>
                </a:solidFill>
              </a:rPr>
              <a:t>than those who did not</a:t>
            </a:r>
          </a:p>
          <a:p>
            <a:pPr lvl="1"/>
            <a:endParaRPr lang="en-GB" dirty="0">
              <a:solidFill>
                <a:schemeClr val="tx1"/>
              </a:solidFill>
            </a:endParaRPr>
          </a:p>
        </p:txBody>
      </p:sp>
    </p:spTree>
    <p:extLst>
      <p:ext uri="{BB962C8B-B14F-4D97-AF65-F5344CB8AC3E}">
        <p14:creationId xmlns:p14="http://schemas.microsoft.com/office/powerpoint/2010/main" val="9231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D645E-81A4-A779-4D31-8EA1DA29A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AD61E-6057-463F-CBC4-B48AF73506CF}"/>
              </a:ext>
            </a:extLst>
          </p:cNvPr>
          <p:cNvSpPr>
            <a:spLocks noGrp="1"/>
          </p:cNvSpPr>
          <p:nvPr>
            <p:ph type="ctr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D8A2F30B-4D61-EBBD-EE36-C55CC60F95F4}"/>
              </a:ext>
            </a:extLst>
          </p:cNvPr>
          <p:cNvSpPr>
            <a:spLocks noGrp="1"/>
          </p:cNvSpPr>
          <p:nvPr>
            <p:ph type="body" sz="quarter" idx="14"/>
          </p:nvPr>
        </p:nvSpPr>
        <p:spPr/>
        <p:txBody>
          <a:bodyPr/>
          <a:lstStyle/>
          <a:p>
            <a:r>
              <a:rPr lang="en-GB" dirty="0"/>
              <a:t>Independent Variables (IV) – is independent to other variables in the study</a:t>
            </a:r>
          </a:p>
          <a:p>
            <a:r>
              <a:rPr lang="en-GB" dirty="0"/>
              <a:t>Dependent Variables (DV) – is dependent on changes in independent variables</a:t>
            </a:r>
          </a:p>
          <a:p>
            <a:pPr lvl="1"/>
            <a:r>
              <a:rPr lang="en-GB" dirty="0">
                <a:solidFill>
                  <a:schemeClr val="tx1"/>
                </a:solidFill>
              </a:rPr>
              <a:t>The DV is what we are interested in explaining</a:t>
            </a:r>
          </a:p>
          <a:p>
            <a:r>
              <a:rPr lang="en-GB" dirty="0"/>
              <a:t>We measure both to determine the effect of the IV on the DV</a:t>
            </a:r>
          </a:p>
          <a:p>
            <a:pPr lvl="1"/>
            <a:r>
              <a:rPr lang="en-GB" dirty="0">
                <a:solidFill>
                  <a:schemeClr val="tx1"/>
                </a:solidFill>
              </a:rPr>
              <a:t>Study time on test scores</a:t>
            </a:r>
          </a:p>
          <a:p>
            <a:pPr lvl="1"/>
            <a:r>
              <a:rPr lang="en-GB" dirty="0">
                <a:solidFill>
                  <a:schemeClr val="tx1"/>
                </a:solidFill>
              </a:rPr>
              <a:t>Room temperature on plant growth</a:t>
            </a:r>
          </a:p>
          <a:p>
            <a:pPr lvl="1"/>
            <a:r>
              <a:rPr lang="en-GB" dirty="0">
                <a:solidFill>
                  <a:schemeClr val="tx1"/>
                </a:solidFill>
              </a:rPr>
              <a:t>Population density on violent crime</a:t>
            </a:r>
          </a:p>
          <a:p>
            <a:pPr lvl="1"/>
            <a:endParaRPr lang="en-GB" dirty="0">
              <a:solidFill>
                <a:schemeClr val="tx1"/>
              </a:solidFill>
            </a:endParaRPr>
          </a:p>
        </p:txBody>
      </p:sp>
    </p:spTree>
    <p:extLst>
      <p:ext uri="{BB962C8B-B14F-4D97-AF65-F5344CB8AC3E}">
        <p14:creationId xmlns:p14="http://schemas.microsoft.com/office/powerpoint/2010/main" val="1687126215"/>
      </p:ext>
    </p:extLst>
  </p:cSld>
  <p:clrMapOvr>
    <a:masterClrMapping/>
  </p:clrMapOvr>
</p:sld>
</file>

<file path=ppt/theme/theme1.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U" id="{5D1E861D-B668-5841-A8D8-7967894BB914}" vid="{9598D707-D61E-A347-854D-7B698F2F2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2: Text Only</Template>
  <TotalTime>2362</TotalTime>
  <Words>2897</Words>
  <Application>Microsoft Macintosh PowerPoint</Application>
  <PresentationFormat>Widescreen</PresentationFormat>
  <Paragraphs>503</Paragraphs>
  <Slides>32</Slides>
  <Notes>16</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-apple-system</vt:lpstr>
      <vt:lpstr>Arial</vt:lpstr>
      <vt:lpstr>Arial</vt:lpstr>
      <vt:lpstr>Calibri</vt:lpstr>
      <vt:lpstr>Google Sans</vt:lpstr>
      <vt:lpstr>Helvetica Neue</vt:lpstr>
      <vt:lpstr>Symbol</vt:lpstr>
      <vt:lpstr>Times New Roman</vt:lpstr>
      <vt:lpstr>Slide 2: Text Only</vt:lpstr>
      <vt:lpstr>Equation</vt:lpstr>
      <vt:lpstr>PowerPoint Presentation</vt:lpstr>
      <vt:lpstr>1. Introduction to the course</vt:lpstr>
      <vt:lpstr>In this session</vt:lpstr>
      <vt:lpstr>The point of a statistical test</vt:lpstr>
      <vt:lpstr>Inferential Statistics – What is it?</vt:lpstr>
      <vt:lpstr>Hypothesis Testing</vt:lpstr>
      <vt:lpstr>Hypothesis Testing</vt:lpstr>
      <vt:lpstr>Hypothesis Testing</vt:lpstr>
      <vt:lpstr>Hypothesis Testing</vt:lpstr>
      <vt:lpstr>Hypothesis Testing</vt:lpstr>
      <vt:lpstr>Hypothesis Testing and p-values</vt:lpstr>
      <vt:lpstr>Reproducibility – variation and reliability</vt:lpstr>
      <vt:lpstr>Effect sizes and p-values</vt:lpstr>
      <vt:lpstr>Reminder: Types of Data</vt:lpstr>
      <vt:lpstr>Reminder: Normal distribution </vt:lpstr>
      <vt:lpstr>Parametric and non-parametric</vt:lpstr>
      <vt:lpstr>Example: Titanic</vt:lpstr>
      <vt:lpstr>Chi squared Test</vt:lpstr>
      <vt:lpstr>What would be expected if there is no association? Expected and actual values</vt:lpstr>
      <vt:lpstr>Chi-Squared Test Compares Observed and Expected Frequencies</vt:lpstr>
      <vt:lpstr>Chi-squared test statistic</vt:lpstr>
      <vt:lpstr>Chi-squared test statistic: Computation</vt:lpstr>
      <vt:lpstr>Chi-squared test statistic: Computation stage 2</vt:lpstr>
      <vt:lpstr>Chi squared distribution</vt:lpstr>
      <vt:lpstr>What’s a p-value?</vt:lpstr>
      <vt:lpstr>Interpretation of the                     Chi-squared test</vt:lpstr>
      <vt:lpstr>Assumptions of the Chi-squared test</vt:lpstr>
      <vt:lpstr>That’s the p-value. What about the  effect?</vt:lpstr>
      <vt:lpstr>That’s the p-value. What about the  effect? Cramer’s V</vt:lpstr>
      <vt:lpstr>Interpreting the effect: Cramer’s V</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Ivory, Matthew</dc:creator>
  <cp:lastModifiedBy>Ivory, Matthew</cp:lastModifiedBy>
  <cp:revision>46</cp:revision>
  <dcterms:created xsi:type="dcterms:W3CDTF">2021-06-09T09:46:13Z</dcterms:created>
  <dcterms:modified xsi:type="dcterms:W3CDTF">2024-01-30T09:53:18Z</dcterms:modified>
</cp:coreProperties>
</file>