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61" r:id="rId3"/>
    <p:sldId id="258" r:id="rId4"/>
    <p:sldId id="28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5" autoAdjust="0"/>
    <p:restoredTop sz="95788" autoAdjust="0"/>
  </p:normalViewPr>
  <p:slideViewPr>
    <p:cSldViewPr snapToGrid="0">
      <p:cViewPr varScale="1">
        <p:scale>
          <a:sx n="118" d="100"/>
          <a:sy n="11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CF2D-6872-4730-8D02-61A93A3F5357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465A-9B3D-44C4-BECD-74054302E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5523"/>
            <a:ext cx="12177273" cy="68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nchana1990/swiss-national-crime-dataset-2008-202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E711E6-39CC-4052-B156-9C9E0476F7BE}"/>
              </a:ext>
            </a:extLst>
          </p:cNvPr>
          <p:cNvSpPr txBox="1">
            <a:spLocks/>
          </p:cNvSpPr>
          <p:nvPr/>
        </p:nvSpPr>
        <p:spPr>
          <a:xfrm>
            <a:off x="1981199" y="2204864"/>
            <a:ext cx="8229600" cy="12241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kern="1200">
                <a:solidFill>
                  <a:srgbClr val="B5121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800" b="1" dirty="0">
                <a:solidFill>
                  <a:srgbClr val="C00000"/>
                </a:solidFill>
              </a:rPr>
              <a:t>Quantitative Research Methods</a:t>
            </a:r>
            <a:endParaRPr lang="en-GB" sz="4800" b="1" i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332B-40DA-FE46-ABA2-153B54E7FF36}"/>
              </a:ext>
            </a:extLst>
          </p:cNvPr>
          <p:cNvSpPr txBox="1"/>
          <p:nvPr/>
        </p:nvSpPr>
        <p:spPr>
          <a:xfrm>
            <a:off x="4478086" y="3895682"/>
            <a:ext cx="32358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Matthew Ivory</a:t>
            </a:r>
          </a:p>
          <a:p>
            <a:pPr algn="ctr"/>
            <a:r>
              <a:rPr lang="en-GB" b="1" dirty="0" err="1">
                <a:solidFill>
                  <a:srgbClr val="C00000"/>
                </a:solidFill>
              </a:rPr>
              <a:t>matthew.ivory@Lancaster.ac.uk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A1B-DBC9-93FF-74DD-164BC720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7543-21AF-31A4-8BCA-5F250C0A0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Like scripts, but </a:t>
            </a:r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Markdown files are designed to be used for: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communicating conclusions not the code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collaborating and sharing both your conclusions, and how you reached them (i.e. the code).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environment in which we </a:t>
            </a:r>
            <a:r>
              <a:rPr lang="en-GB" b="0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 science, as a notebook where you can record your code, but also what you were thinking, and your research choices.</a:t>
            </a:r>
          </a:p>
          <a:p>
            <a:pPr lvl="2"/>
            <a:r>
              <a:rPr lang="en-GB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do something similar with code comments, but this is just </a:t>
            </a:r>
            <a:r>
              <a:rPr lang="en-GB" b="1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endParaRPr lang="en-GB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Combines prose with chunks of code</a:t>
            </a:r>
          </a:p>
          <a:p>
            <a:r>
              <a:rPr lang="en-GB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then be compiled/knitted/rendered into a PDF, word document or a webpage</a:t>
            </a:r>
          </a:p>
        </p:txBody>
      </p:sp>
    </p:spTree>
    <p:extLst>
      <p:ext uri="{BB962C8B-B14F-4D97-AF65-F5344CB8AC3E}">
        <p14:creationId xmlns:p14="http://schemas.microsoft.com/office/powerpoint/2010/main" val="196616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CD2-3789-2205-C72C-5C64A2D0F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2172-351E-7FD1-2689-5034C27105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221A9D-7C6C-44DE-7F2B-88914074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548680"/>
            <a:ext cx="5436711" cy="2105068"/>
          </a:xfrm>
          <a:prstGeom prst="rect">
            <a:avLst/>
          </a:prstGeom>
        </p:spPr>
      </p:pic>
      <p:pic>
        <p:nvPicPr>
          <p:cNvPr id="7" name="Picture 6" descr="A screenshot of a document&#10;&#10;Description automatically generated">
            <a:extLst>
              <a:ext uri="{FF2B5EF4-FFF2-40B4-BE49-F238E27FC236}">
                <a16:creationId xmlns:a16="http://schemas.microsoft.com/office/drawing/2014/main" id="{1D92F18B-C309-C0C1-324B-B589829B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23" y="1700808"/>
            <a:ext cx="3365500" cy="3009900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91F3522-4F00-B980-065E-55DC2CE3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22" y="4825773"/>
            <a:ext cx="7772400" cy="16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6D78-81B9-5188-E4C1-C17EF412A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1F29-1E52-95BF-AB73-3A3E684E3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Contains three important types of content</a:t>
            </a:r>
          </a:p>
          <a:p>
            <a:pPr lvl="1"/>
            <a:r>
              <a:rPr lang="en-GB" dirty="0"/>
              <a:t>YAML (surrounded by ---)</a:t>
            </a:r>
          </a:p>
          <a:p>
            <a:pPr lvl="1"/>
            <a:r>
              <a:rPr lang="en-GB" dirty="0"/>
              <a:t>Chunks of R code (surrounded by ```)</a:t>
            </a:r>
          </a:p>
          <a:p>
            <a:pPr lvl="1"/>
            <a:r>
              <a:rPr lang="en-GB" dirty="0"/>
              <a:t>Regular text</a:t>
            </a:r>
          </a:p>
          <a:p>
            <a:r>
              <a:rPr lang="en-GB" dirty="0"/>
              <a:t>You can mix both text and code </a:t>
            </a:r>
          </a:p>
          <a:p>
            <a:r>
              <a:rPr lang="en-GB" dirty="0"/>
              <a:t>Code is run directly inside the document below each section</a:t>
            </a:r>
          </a:p>
          <a:p>
            <a:r>
              <a:rPr lang="en-GB" dirty="0"/>
              <a:t>Helps keep related code together</a:t>
            </a:r>
          </a:p>
          <a:p>
            <a:r>
              <a:rPr lang="en-GB" dirty="0"/>
              <a:t>Shows plots inside the document instead of the bottom right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To produce a complete report containing all text, code, and results, click “Knit” or press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Cmd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/Ctrl + Shift + 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66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9DA2-1524-2C2F-0B55-46673079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Data Wrangling Walkthrough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5DA5-E48D-9A75-A37F-DF68A75B0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Data taken from Kaggle: </a:t>
            </a:r>
            <a:r>
              <a:rPr lang="en-GB" dirty="0">
                <a:hlinkClick r:id="rId2"/>
              </a:rPr>
              <a:t>https://www.kaggle.com/datasets/kanchana1990/swiss-national-crime-dataset-2008-2022</a:t>
            </a:r>
            <a:r>
              <a:rPr lang="en-GB" dirty="0"/>
              <a:t> </a:t>
            </a:r>
          </a:p>
          <a:p>
            <a:r>
              <a:rPr lang="en-GB" dirty="0"/>
              <a:t>Some minor cleaning for the purpose of this task, only looking at 2022 data</a:t>
            </a:r>
          </a:p>
          <a:p>
            <a:r>
              <a:rPr lang="en-GB" dirty="0"/>
              <a:t>Link to the data is in the worksheet</a:t>
            </a:r>
          </a:p>
          <a:p>
            <a:r>
              <a:rPr lang="en-GB" dirty="0"/>
              <a:t>Feel free to code along, make notes, ask clarifying questions throughout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8C126-4756-3BFA-4FD8-8570442BA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0D3F-49AE-5999-7F27-F2AC6C519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Data Wrangling Walkthrough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80C02-4FBE-AEF5-61B3-34ED7BF78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 RStudio we go…</a:t>
            </a:r>
          </a:p>
        </p:txBody>
      </p:sp>
    </p:spTree>
    <p:extLst>
      <p:ext uri="{BB962C8B-B14F-4D97-AF65-F5344CB8AC3E}">
        <p14:creationId xmlns:p14="http://schemas.microsoft.com/office/powerpoint/2010/main" val="316544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BDDC-53A3-5198-0CB8-FF814B6D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C4C-EB00-FEA9-8A22-A8A48ACB9E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 will be walking around while you work through the worksheet</a:t>
            </a:r>
          </a:p>
        </p:txBody>
      </p:sp>
    </p:spTree>
    <p:extLst>
      <p:ext uri="{BB962C8B-B14F-4D97-AF65-F5344CB8AC3E}">
        <p14:creationId xmlns:p14="http://schemas.microsoft.com/office/powerpoint/2010/main" val="17934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DC6-8053-B3A2-F927-13A488DE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CAFD-2CD5-9672-22F9-1DCCFCC6D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1: Introduction to quantitative research methods using R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2: Data management and data wrangling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3: Exploratory data analysis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4: Data visualization</a:t>
            </a:r>
          </a:p>
          <a:p>
            <a:r>
              <a:rPr lang="en-GB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5: Live Coding Walkthrough</a:t>
            </a:r>
          </a:p>
          <a:p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6: Probability and distributions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7: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for discrete variables: Analysing contingency tables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8: Correlations and t-tests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9: 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and linear regression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10: Multiple regression, introduction to generalised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51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86AD-CF95-44F9-A150-71E659F22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Session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9BF0-545C-BBE2-FD76-7C153AD5B4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1. R Projects, </a:t>
            </a:r>
            <a:r>
              <a:rPr lang="en-GB" dirty="0" err="1">
                <a:solidFill>
                  <a:schemeClr val="tx1"/>
                </a:solidFill>
              </a:rPr>
              <a:t>RMarkdown</a:t>
            </a:r>
            <a:r>
              <a:rPr lang="en-GB" dirty="0">
                <a:solidFill>
                  <a:schemeClr val="tx1"/>
                </a:solidFill>
              </a:rPr>
              <a:t>, and Environment Setup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2. Live Data Wrangling Walkthrough</a:t>
            </a:r>
          </a:p>
        </p:txBody>
      </p:sp>
    </p:spTree>
    <p:extLst>
      <p:ext uri="{BB962C8B-B14F-4D97-AF65-F5344CB8AC3E}">
        <p14:creationId xmlns:p14="http://schemas.microsoft.com/office/powerpoint/2010/main" val="75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068-0551-3509-8F92-A8A3747BE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Projects, </a:t>
            </a:r>
            <a:r>
              <a:rPr lang="en-GB" dirty="0" err="1"/>
              <a:t>RMarkdown</a:t>
            </a:r>
            <a:r>
              <a:rPr lang="en-GB" dirty="0"/>
              <a:t>, and Environment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2DBB6-09AB-E187-59D1-F45794E41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Workflow tools for data science in R</a:t>
            </a:r>
          </a:p>
          <a:p>
            <a:r>
              <a:rPr lang="en-GB" dirty="0"/>
              <a:t>This is how I structure and share my analyses</a:t>
            </a:r>
          </a:p>
          <a:p>
            <a:r>
              <a:rPr lang="en-GB" dirty="0"/>
              <a:t>They aren’t essential to use </a:t>
            </a:r>
            <a:r>
              <a:rPr lang="en-GB" i="1" dirty="0"/>
              <a:t>right now</a:t>
            </a:r>
            <a:r>
              <a:rPr lang="en-GB" dirty="0"/>
              <a:t>, but they will improve your workflow and I strongly encourage you to use them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follow slides will introduce these ideas because I use them in the live coding example, you can follow along in the slides, but they will be repeated in the worksheet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8E7B-A772-A14C-ED3D-E3BB5A277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18A3-4C73-7853-1A01-F6C2F3BAA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What do you do when you are working with multiple research projects at once?</a:t>
            </a:r>
          </a:p>
          <a:p>
            <a:r>
              <a:rPr lang="en-GB" dirty="0"/>
              <a:t>What if you need to pause an analysis, wait a few weeks, and then come back?</a:t>
            </a:r>
          </a:p>
          <a:p>
            <a:r>
              <a:rPr lang="en-GB" dirty="0"/>
              <a:t>How do I keep all my R files together and not have to manually set up my environment each time with </a:t>
            </a:r>
            <a:r>
              <a:rPr lang="en-GB" dirty="0" err="1"/>
              <a:t>setwd</a:t>
            </a:r>
            <a:r>
              <a:rPr lang="en-GB" dirty="0"/>
              <a:t>(), etc.</a:t>
            </a:r>
          </a:p>
          <a:p>
            <a:r>
              <a:rPr lang="en-GB" dirty="0"/>
              <a:t>How can I make sure I can share all my analysis files needed?</a:t>
            </a:r>
          </a:p>
        </p:txBody>
      </p:sp>
    </p:spTree>
    <p:extLst>
      <p:ext uri="{BB962C8B-B14F-4D97-AF65-F5344CB8AC3E}">
        <p14:creationId xmlns:p14="http://schemas.microsoft.com/office/powerpoint/2010/main" val="42752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E982-27E2-FEAD-F261-F9C97C79F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BCF5-E203-4A6E-08E0-893131ED2D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Directory = folder</a:t>
            </a:r>
          </a:p>
          <a:p>
            <a:r>
              <a:rPr lang="en-GB" dirty="0"/>
              <a:t>Your working directory is where R is looking for files</a:t>
            </a:r>
          </a:p>
          <a:p>
            <a:r>
              <a:rPr lang="en-GB" dirty="0"/>
              <a:t>You can check your working directory by using the command </a:t>
            </a:r>
            <a:r>
              <a:rPr lang="en-GB" dirty="0" err="1"/>
              <a:t>getwd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501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D4EE-ECB7-9DEB-0F58-9DEADD3FC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pic>
        <p:nvPicPr>
          <p:cNvPr id="6" name="Picture 5" descr="A screenshot of a project&#10;&#10;Description automatically generated">
            <a:extLst>
              <a:ext uri="{FF2B5EF4-FFF2-40B4-BE49-F238E27FC236}">
                <a16:creationId xmlns:a16="http://schemas.microsoft.com/office/drawing/2014/main" id="{35658B2C-A14A-227A-7DB8-1330ADA9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167573"/>
            <a:ext cx="5048396" cy="3600000"/>
          </a:xfrm>
          <a:prstGeom prst="rect">
            <a:avLst/>
          </a:prstGeom>
        </p:spPr>
      </p:pic>
      <p:pic>
        <p:nvPicPr>
          <p:cNvPr id="8" name="Picture 7" descr="A screenshot of a project&#10;&#10;Description automatically generated">
            <a:extLst>
              <a:ext uri="{FF2B5EF4-FFF2-40B4-BE49-F238E27FC236}">
                <a16:creationId xmlns:a16="http://schemas.microsoft.com/office/drawing/2014/main" id="{9799C4F1-3DDE-4075-91E9-200ACFB19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78" y="2709320"/>
            <a:ext cx="5058892" cy="3600000"/>
          </a:xfrm>
          <a:prstGeom prst="rect">
            <a:avLst/>
          </a:prstGeom>
        </p:spPr>
      </p:pic>
      <p:pic>
        <p:nvPicPr>
          <p:cNvPr id="10" name="Picture 9" descr="A screenshot of a software project&#10;&#10;Description automatically generated">
            <a:extLst>
              <a:ext uri="{FF2B5EF4-FFF2-40B4-BE49-F238E27FC236}">
                <a16:creationId xmlns:a16="http://schemas.microsoft.com/office/drawing/2014/main" id="{7526B2DC-74E1-8A32-0B1E-7308BEF41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46" y="4221163"/>
            <a:ext cx="503372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D50B-DB4F-1725-A107-7D5FC579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234C-0996-57DE-AF35-082BF04E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F09C0-A615-7093-29A1-0D8037ED3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Once this process is complete, you’ll get a new RStudio project just for this book. Check that the “home” of your project is the current working directory using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getwd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()</a:t>
            </a:r>
          </a:p>
          <a:p>
            <a:pPr algn="l"/>
            <a:r>
              <a:rPr lang="en-GB" dirty="0">
                <a:solidFill>
                  <a:srgbClr val="373A3C"/>
                </a:solidFill>
                <a:latin typeface="Source Sans Pro" panose="020B0503030403020204" pitchFamily="34" charset="0"/>
              </a:rPr>
              <a:t>This means R will be looking for files/folders in this folder and below</a:t>
            </a:r>
          </a:p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It ‘centralises’ your R scripts and files into one place</a:t>
            </a:r>
          </a:p>
          <a:p>
            <a:pPr algn="l"/>
            <a:r>
              <a:rPr lang="en-GB" dirty="0">
                <a:solidFill>
                  <a:srgbClr val="373A3C"/>
                </a:solidFill>
                <a:latin typeface="Source Sans Pro" panose="020B0503030403020204" pitchFamily="34" charset="0"/>
              </a:rPr>
              <a:t>It offers the use of relative, not absolute paths</a:t>
            </a:r>
            <a:endParaRPr lang="en-GB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GB" b="0" i="0" dirty="0">
              <a:solidFill>
                <a:srgbClr val="003B4F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4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BADE-E2BE-DBE1-1A50-0E924690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5FB2-3F78-68A3-F548-4C49CC6835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way to:</a:t>
            </a:r>
          </a:p>
          <a:p>
            <a:pPr lvl="1"/>
            <a:r>
              <a:rPr lang="en-GB" dirty="0"/>
              <a:t>handle multiple research projects</a:t>
            </a:r>
          </a:p>
          <a:p>
            <a:pPr lvl="1"/>
            <a:r>
              <a:rPr lang="en-GB" dirty="0"/>
              <a:t>keep all your necessary files together</a:t>
            </a:r>
          </a:p>
          <a:p>
            <a:pPr lvl="1"/>
            <a:r>
              <a:rPr lang="en-GB" dirty="0"/>
              <a:t>Share your work more easily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63793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" id="{5D1E861D-B668-5841-A8D8-7967894BB914}" vid="{9598D707-D61E-A347-854D-7B698F2F2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2: Text Only</Template>
  <TotalTime>1676</TotalTime>
  <Words>668</Words>
  <Application>Microsoft Macintosh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Source Sans Pro</vt:lpstr>
      <vt:lpstr>Slide 2: Text Only</vt:lpstr>
      <vt:lpstr>PowerPoint Presentation</vt:lpstr>
      <vt:lpstr>1. Introduction to the course</vt:lpstr>
      <vt:lpstr>Session Outline</vt:lpstr>
      <vt:lpstr>1. Projects, RMarkdown, and Environment </vt:lpstr>
      <vt:lpstr>RStudio Projects</vt:lpstr>
      <vt:lpstr>Working Directory</vt:lpstr>
      <vt:lpstr>RStudio Projects</vt:lpstr>
      <vt:lpstr>RStudio Projects</vt:lpstr>
      <vt:lpstr>RStudio Projects</vt:lpstr>
      <vt:lpstr>RMarkdown</vt:lpstr>
      <vt:lpstr>PowerPoint Presentation</vt:lpstr>
      <vt:lpstr>RMarkdown</vt:lpstr>
      <vt:lpstr>2. Data Wrangling Walkthrough </vt:lpstr>
      <vt:lpstr>2. Data Wrangling Walkthrough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Ivory, Matthew</dc:creator>
  <cp:lastModifiedBy>Ivory, Matthew</cp:lastModifiedBy>
  <cp:revision>43</cp:revision>
  <dcterms:created xsi:type="dcterms:W3CDTF">2021-06-09T09:46:13Z</dcterms:created>
  <dcterms:modified xsi:type="dcterms:W3CDTF">2024-02-07T20:52:49Z</dcterms:modified>
</cp:coreProperties>
</file>