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1" r:id="rId17"/>
    <p:sldId id="277" r:id="rId18"/>
    <p:sldId id="272" r:id="rId19"/>
    <p:sldId id="273" r:id="rId20"/>
    <p:sldId id="274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5" autoAdjust="0"/>
    <p:restoredTop sz="95788" autoAdjust="0"/>
  </p:normalViewPr>
  <p:slideViewPr>
    <p:cSldViewPr snapToGrid="0">
      <p:cViewPr varScale="1">
        <p:scale>
          <a:sx n="129" d="100"/>
          <a:sy n="129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CF2D-6872-4730-8D02-61A93A3F5357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1465A-9B3D-44C4-BECD-74054302E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46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94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23357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4" y="5523"/>
            <a:ext cx="12177273" cy="685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257/08953300577519673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00213-011-2510-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ibeld.net/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opedia.org/r-language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frs.edu.br/erechim/orientacoes-de-acesso-ao-moodl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DE711E6-39CC-4052-B156-9C9E0476F7BE}"/>
              </a:ext>
            </a:extLst>
          </p:cNvPr>
          <p:cNvSpPr txBox="1">
            <a:spLocks/>
          </p:cNvSpPr>
          <p:nvPr/>
        </p:nvSpPr>
        <p:spPr>
          <a:xfrm>
            <a:off x="1981199" y="2204864"/>
            <a:ext cx="8229600" cy="122413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3600" kern="1200">
                <a:solidFill>
                  <a:srgbClr val="B5121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4800" b="1" dirty="0">
                <a:solidFill>
                  <a:srgbClr val="C00000"/>
                </a:solidFill>
              </a:rPr>
              <a:t>Quantitative Research Methods</a:t>
            </a:r>
            <a:endParaRPr lang="en-GB" sz="4800" b="1" i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5332B-40DA-FE46-ABA2-153B54E7FF36}"/>
              </a:ext>
            </a:extLst>
          </p:cNvPr>
          <p:cNvSpPr txBox="1"/>
          <p:nvPr/>
        </p:nvSpPr>
        <p:spPr>
          <a:xfrm>
            <a:off x="4478086" y="3895682"/>
            <a:ext cx="32358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Matthew Ivory</a:t>
            </a:r>
          </a:p>
          <a:p>
            <a:pPr algn="ctr"/>
            <a:r>
              <a:rPr lang="en-GB" b="1" dirty="0" err="1">
                <a:solidFill>
                  <a:srgbClr val="C00000"/>
                </a:solidFill>
              </a:rPr>
              <a:t>matthew.ivory@lancaster.ac.uk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5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344C-235E-8839-9EC1-31A0D6BCC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R is like learning a new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BF4B2-4650-72C3-8B2E-33AB14EE88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 note on the use of </a:t>
            </a:r>
            <a:r>
              <a:rPr lang="en-GB" dirty="0" err="1">
                <a:solidFill>
                  <a:schemeClr val="tx1"/>
                </a:solidFill>
              </a:rPr>
              <a:t>ChatGPT</a:t>
            </a:r>
            <a:r>
              <a:rPr lang="en-GB" dirty="0">
                <a:solidFill>
                  <a:schemeClr val="tx1"/>
                </a:solidFill>
              </a:rPr>
              <a:t> and other AI-powered tools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It exists and can be useful for carrying out basic operations in R, </a:t>
            </a:r>
            <a:r>
              <a:rPr lang="en-GB" b="1" dirty="0">
                <a:solidFill>
                  <a:schemeClr val="tx1"/>
                </a:solidFill>
              </a:rPr>
              <a:t>but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Please don’t use it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It is not always accurate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There are other, official sources that can be used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At this stage in your development, it is important that </a:t>
            </a:r>
            <a:r>
              <a:rPr lang="en-GB" b="1" dirty="0">
                <a:solidFill>
                  <a:schemeClr val="tx1"/>
                </a:solidFill>
              </a:rPr>
              <a:t>you</a:t>
            </a:r>
            <a:r>
              <a:rPr lang="en-GB" dirty="0">
                <a:solidFill>
                  <a:schemeClr val="tx1"/>
                </a:solidFill>
              </a:rPr>
              <a:t> understand what you are doing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9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2EED-983F-AF7E-66A1-CA560D318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Assessments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4EA92-CC08-0CB0-85D3-4668C37493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effectLst/>
              </a:rPr>
              <a:t>Two assignments to assess your ability to analyse and interpret datasets in R: </a:t>
            </a:r>
          </a:p>
          <a:p>
            <a:pPr>
              <a:buFont typeface="+mj-lt"/>
              <a:buAutoNum type="arabicPeriod"/>
            </a:pPr>
            <a:r>
              <a:rPr lang="en-GB" b="1" dirty="0">
                <a:solidFill>
                  <a:schemeClr val="tx1"/>
                </a:solidFill>
                <a:effectLst/>
              </a:rPr>
              <a:t>Mid-term assignment </a:t>
            </a:r>
            <a:r>
              <a:rPr lang="en-GB" dirty="0">
                <a:solidFill>
                  <a:schemeClr val="tx1"/>
                </a:solidFill>
                <a:effectLst/>
              </a:rPr>
              <a:t>(1,500 words, 30% of total mark), due Friday, Feb 16, 2023, 12pm. Descriptive data analysis, numerical summaries, tables, graphics, etc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For everyone – a first chance to practice what you’ve learnt so far together</a:t>
            </a:r>
            <a:endParaRPr lang="en-GB" dirty="0">
              <a:solidFill>
                <a:schemeClr val="tx1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GB" b="1" dirty="0">
                <a:solidFill>
                  <a:schemeClr val="tx1"/>
                </a:solidFill>
                <a:effectLst/>
              </a:rPr>
              <a:t>Final assignment </a:t>
            </a:r>
            <a:r>
              <a:rPr lang="en-GB" dirty="0">
                <a:solidFill>
                  <a:schemeClr val="tx1"/>
                </a:solidFill>
                <a:effectLst/>
              </a:rPr>
              <a:t>(3,500 words, 70% of total mark), due Monday, April 23, 2023, 12pm. Confidence intervals and significance testing. Regression analysis and correlation.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For those taking the course for credit</a:t>
            </a:r>
            <a:endParaRPr lang="en-GB" dirty="0">
              <a:solidFill>
                <a:schemeClr val="tx1"/>
              </a:solidFill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68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1686-040A-7889-B063-5DC05155F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2. Quantitative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2057F-4992-7D98-172F-85CDD93EE5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research strategy that focuses on quantification in the collection and analysis of data (Bryman, 2016).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Quantitative research relies (depends) on computational tools and statistical methods.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collect and analyse large amounts of data to develop and test theories.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Quantitative research tends to be the default across the sciences (cognitive, social, natural, clinical, etc.).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 better than qualitative research; complementary.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Typically adopts a realist approach</a:t>
            </a:r>
            <a:endParaRPr lang="en-GB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8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4BFF-4A7F-D65E-329F-43D5BC4D1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Two basic strategies in quantitative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49F4B-A0B1-D748-3FFF-ACDC87316E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Observational research </a:t>
            </a:r>
          </a:p>
          <a:p>
            <a:pPr lvl="1"/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Simply observe and describe behaviour in natural situations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 Systematic reviews, corpus analyses, correlational research, etc. 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Experimental research 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Systematically manipulate variables of interest and see what effect our manipulation has in the world </a:t>
            </a:r>
          </a:p>
          <a:p>
            <a:pPr lvl="1"/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 Experimental studies in the lab or in the wild</a:t>
            </a:r>
          </a:p>
        </p:txBody>
      </p:sp>
    </p:spTree>
    <p:extLst>
      <p:ext uri="{BB962C8B-B14F-4D97-AF65-F5344CB8AC3E}">
        <p14:creationId xmlns:p14="http://schemas.microsoft.com/office/powerpoint/2010/main" val="370350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54CE-9345-A9E7-4C63-CB5B9E4BB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Observational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7E807-E0A1-2CB1-3CCE-C38F9FC88B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We measure variables in a sample without attempts to influence or manipulate these variables. </a:t>
            </a:r>
          </a:p>
          <a:p>
            <a:r>
              <a:rPr lang="en-GB" dirty="0">
                <a:solidFill>
                  <a:schemeClr val="tx1"/>
                </a:solidFill>
              </a:rPr>
              <a:t>There is no random assignment of participants to groups for comparison</a:t>
            </a:r>
          </a:p>
          <a:p>
            <a:r>
              <a:rPr lang="en-GB" dirty="0">
                <a:solidFill>
                  <a:schemeClr val="tx1"/>
                </a:solidFill>
              </a:rPr>
              <a:t>These studies can show that a relationship or association exists between variables, but it is not necessarily a cause-and-effect (causal) relationship.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Example: more reflective styles of thinking are more “patient” and willing to delay gratification for a higher reward later (Frederick, 2005)</a:t>
            </a:r>
          </a:p>
        </p:txBody>
      </p:sp>
    </p:spTree>
    <p:extLst>
      <p:ext uri="{BB962C8B-B14F-4D97-AF65-F5344CB8AC3E}">
        <p14:creationId xmlns:p14="http://schemas.microsoft.com/office/powerpoint/2010/main" val="366187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8272-12E5-9FDD-7598-E5ABD3A44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Frederick (2005)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366F9-3AC9-C861-9F51-67273983D7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5568949" cy="475297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Designed and tested the Cognitive Reflection Test; a measure of the propensity to engage in reflective/critical thinking and not use intuition</a:t>
            </a:r>
          </a:p>
          <a:p>
            <a:r>
              <a:rPr lang="en-GB" dirty="0">
                <a:solidFill>
                  <a:schemeClr val="tx1"/>
                </a:solidFill>
              </a:rPr>
              <a:t>Higher levels of CRT corresponded with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Willing to wait for a greater reward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Lower compulsiveness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1" name="Picture 10" descr="A paper with numbers and text&#10;&#10;Description automatically generated">
            <a:extLst>
              <a:ext uri="{FF2B5EF4-FFF2-40B4-BE49-F238E27FC236}">
                <a16:creationId xmlns:a16="http://schemas.microsoft.com/office/drawing/2014/main" id="{B1299337-375E-7244-67EC-4C84C07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17" y="1186069"/>
            <a:ext cx="5840965" cy="448586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7A69E9-AC96-1E57-4F3F-B354CA3562B6}"/>
              </a:ext>
            </a:extLst>
          </p:cNvPr>
          <p:cNvCxnSpPr>
            <a:cxnSpLocks/>
          </p:cNvCxnSpPr>
          <p:nvPr/>
        </p:nvCxnSpPr>
        <p:spPr>
          <a:xfrm flipV="1">
            <a:off x="5446643" y="2981739"/>
            <a:ext cx="4253948" cy="13914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1FBD54-FF16-C62C-0372-602F68A34F61}"/>
              </a:ext>
            </a:extLst>
          </p:cNvPr>
          <p:cNvCxnSpPr>
            <a:cxnSpLocks/>
          </p:cNvCxnSpPr>
          <p:nvPr/>
        </p:nvCxnSpPr>
        <p:spPr>
          <a:xfrm>
            <a:off x="4008231" y="4836078"/>
            <a:ext cx="2322995" cy="837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2524C4-545F-9957-508A-0E3E9FE085C2}"/>
              </a:ext>
            </a:extLst>
          </p:cNvPr>
          <p:cNvSpPr txBox="1"/>
          <p:nvPr/>
        </p:nvSpPr>
        <p:spPr>
          <a:xfrm>
            <a:off x="0" y="6182750"/>
            <a:ext cx="12077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457200">
              <a:buNone/>
            </a:pPr>
            <a:r>
              <a:rPr lang="en-GB" sz="1800" dirty="0">
                <a:effectLst/>
              </a:rPr>
              <a:t>Frederick, S. (2005). Cognitive reflection and decision making. </a:t>
            </a:r>
            <a:r>
              <a:rPr lang="en-GB" sz="1800" i="1" dirty="0">
                <a:effectLst/>
              </a:rPr>
              <a:t>Journal of Economic Perspectives</a:t>
            </a:r>
            <a:r>
              <a:rPr lang="en-GB" sz="1800" dirty="0">
                <a:effectLst/>
              </a:rPr>
              <a:t>, </a:t>
            </a:r>
            <a:r>
              <a:rPr lang="en-GB" sz="1800" i="1" dirty="0">
                <a:effectLst/>
              </a:rPr>
              <a:t>19</a:t>
            </a:r>
            <a:r>
              <a:rPr lang="en-GB" sz="1800" dirty="0">
                <a:effectLst/>
              </a:rPr>
              <a:t>(4), 25–42. </a:t>
            </a:r>
            <a:r>
              <a:rPr lang="en-GB" sz="1800" dirty="0">
                <a:effectLst/>
                <a:hlinkClick r:id="rId3"/>
              </a:rPr>
              <a:t>https://doi.org/10.1257/089533005775196732</a:t>
            </a:r>
            <a:endParaRPr lang="en-GB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113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D575-E58E-F49C-ADA8-B17861FFA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Experimental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081F7-8627-762C-D3AE-06B7353A5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7632974" cy="4752975"/>
          </a:xfrm>
        </p:spPr>
        <p:txBody>
          <a:bodyPr/>
          <a:lstStyle/>
          <a:p>
            <a:r>
              <a:rPr lang="en-GB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experimental research, we try to discover causal relationships between variables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do this by manipulating certain variables to test the outcome on other variables</a:t>
            </a:r>
          </a:p>
          <a:p>
            <a:r>
              <a:rPr lang="en-GB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randomly assign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participants to groups where they experience different manipulations or their environment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Example: higher levels of glucose improves cognitive function following an overnight fast, but lower does are better following shorter fasts (Owen et al., 2011)</a:t>
            </a:r>
          </a:p>
          <a:p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90838D16-5746-E0C6-5DE9-E4732E8C2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025" y="1206500"/>
            <a:ext cx="3775213" cy="15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12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0687D2F8-9AB8-8CD0-8F24-D02ACBB6F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35" y="3277486"/>
            <a:ext cx="8315461" cy="26169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5C2AD-B7E0-5FEF-0645-582C91C9E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Owen et al. (2011)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69F00-7AF6-0745-741C-3313FD6F32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2" y="1844677"/>
            <a:ext cx="11181244" cy="400947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Participants were assigned to conditions that varied in the glucose dose and for fasting interval</a:t>
            </a:r>
          </a:p>
          <a:p>
            <a:r>
              <a:rPr lang="en-GB" dirty="0">
                <a:solidFill>
                  <a:schemeClr val="tx1"/>
                </a:solidFill>
              </a:rPr>
              <a:t>Tested on working memory performance</a:t>
            </a:r>
          </a:p>
          <a:p>
            <a:r>
              <a:rPr lang="en-GB" dirty="0">
                <a:solidFill>
                  <a:schemeClr val="tx1"/>
                </a:solidFill>
              </a:rPr>
              <a:t>High glucose, long fast</a:t>
            </a:r>
          </a:p>
          <a:p>
            <a:r>
              <a:rPr lang="en-GB" dirty="0">
                <a:solidFill>
                  <a:schemeClr val="tx1"/>
                </a:solidFill>
              </a:rPr>
              <a:t>Lower glucose, short fast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AE290-DA11-7299-020D-6976BBFDF5D2}"/>
              </a:ext>
            </a:extLst>
          </p:cNvPr>
          <p:cNvSpPr txBox="1"/>
          <p:nvPr/>
        </p:nvSpPr>
        <p:spPr>
          <a:xfrm>
            <a:off x="0" y="5934670"/>
            <a:ext cx="12077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Owen, L., </a:t>
            </a:r>
            <a:r>
              <a:rPr lang="en-GB" dirty="0" err="1">
                <a:effectLst/>
              </a:rPr>
              <a:t>Scholey</a:t>
            </a:r>
            <a:r>
              <a:rPr lang="en-GB" dirty="0">
                <a:effectLst/>
              </a:rPr>
              <a:t>, A. B., Finnegan, Y., Hu, H., &amp; </a:t>
            </a:r>
            <a:r>
              <a:rPr lang="en-GB" dirty="0" err="1">
                <a:effectLst/>
              </a:rPr>
              <a:t>Sünram</a:t>
            </a:r>
            <a:r>
              <a:rPr lang="en-GB" dirty="0">
                <a:effectLst/>
              </a:rPr>
              <a:t>-Lea, S. I. (2012). The effect of glucose dose and fasting interval on cognitive function: A double-blind, placebo-controlled, six-way crossover study. </a:t>
            </a:r>
            <a:r>
              <a:rPr lang="en-GB" i="1" dirty="0">
                <a:effectLst/>
              </a:rPr>
              <a:t>Psychopharmacology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220</a:t>
            </a:r>
            <a:r>
              <a:rPr lang="en-GB" dirty="0">
                <a:effectLst/>
              </a:rPr>
              <a:t>(3), 577–589. </a:t>
            </a:r>
            <a:r>
              <a:rPr lang="en-GB" dirty="0">
                <a:effectLst/>
                <a:hlinkClick r:id="rId3"/>
              </a:rPr>
              <a:t>https://doi.org/10.1007/s00213-011-2510-2</a:t>
            </a:r>
            <a:endParaRPr lang="en-GB" dirty="0">
              <a:effectLst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5E5712-C458-5685-6DCA-EB3CEA66BC9A}"/>
              </a:ext>
            </a:extLst>
          </p:cNvPr>
          <p:cNvCxnSpPr>
            <a:cxnSpLocks/>
          </p:cNvCxnSpPr>
          <p:nvPr/>
        </p:nvCxnSpPr>
        <p:spPr>
          <a:xfrm>
            <a:off x="3878384" y="3345208"/>
            <a:ext cx="2900103" cy="3223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AE8360-22EF-AE95-0296-C9FA629E1E1D}"/>
              </a:ext>
            </a:extLst>
          </p:cNvPr>
          <p:cNvCxnSpPr>
            <a:cxnSpLocks/>
          </p:cNvCxnSpPr>
          <p:nvPr/>
        </p:nvCxnSpPr>
        <p:spPr>
          <a:xfrm flipV="1">
            <a:off x="4110297" y="3656574"/>
            <a:ext cx="4805103" cy="997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B61E-3B76-183A-FCB9-D8B11579C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R and RStudio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DCAC2-918B-8D6D-8DA8-30EBC97D6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 is a programming language and environment doing statistics and data analysis.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many programming languages that could do the trick (e.g., Python).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 R is the particularly well-suited to perform the major components outlined in the data science workflow. </a:t>
            </a:r>
          </a:p>
          <a:p>
            <a:endParaRPr lang="en-GB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0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B61E-3B76-183A-FCB9-D8B11579C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R and RStudio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DCAC2-918B-8D6D-8DA8-30EBC97D6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very powerful tool for data analysis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Range and depth of statistical analyses that can be done in R are immense.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 has a standard set of “packages” that contains the entire repertoire of widely used statistical methods.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 has an extensive graphics library for visualizing your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 is extensible. You can add over 16,000 packages, which allow you to do more things and more easily. </a:t>
            </a:r>
          </a:p>
        </p:txBody>
      </p:sp>
    </p:spTree>
    <p:extLst>
      <p:ext uri="{BB962C8B-B14F-4D97-AF65-F5344CB8AC3E}">
        <p14:creationId xmlns:p14="http://schemas.microsoft.com/office/powerpoint/2010/main" val="144361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86AD-CF95-44F9-A150-71E659F22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Session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59BF0-545C-BBE2-FD76-7C153AD5B4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1. Introduction to the course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2. Quantitative Research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3. Introduction to R </a:t>
            </a:r>
            <a:r>
              <a:rPr lang="en-GB">
                <a:solidFill>
                  <a:schemeClr val="tx1"/>
                </a:solidFill>
              </a:rPr>
              <a:t>and RStudio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First steps in R</a:t>
            </a:r>
          </a:p>
        </p:txBody>
      </p:sp>
    </p:spTree>
    <p:extLst>
      <p:ext uri="{BB962C8B-B14F-4D97-AF65-F5344CB8AC3E}">
        <p14:creationId xmlns:p14="http://schemas.microsoft.com/office/powerpoint/2010/main" val="757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B61E-3B76-183A-FCB9-D8B11579C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R and RStudio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DCAC2-918B-8D6D-8DA8-30EBC97D6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effectLst/>
                <a:latin typeface="Calibri" panose="020F0502020204030204" pitchFamily="34" charset="0"/>
              </a:rPr>
              <a:t>Open-source software </a:t>
            </a:r>
            <a:endParaRPr lang="en-GB" dirty="0">
              <a:effectLst/>
            </a:endParaRPr>
          </a:p>
          <a:p>
            <a:r>
              <a:rPr lang="en-GB" dirty="0">
                <a:effectLst/>
                <a:latin typeface="Calibri" panose="020F0502020204030204" pitchFamily="34" charset="0"/>
              </a:rPr>
              <a:t>R is free and open-source software. Anyone can use it and develop it further. </a:t>
            </a:r>
            <a:endParaRPr lang="en-GB" dirty="0">
              <a:effectLst/>
            </a:endParaRPr>
          </a:p>
          <a:p>
            <a:r>
              <a:rPr lang="en-GB" dirty="0">
                <a:effectLst/>
                <a:latin typeface="Calibri" panose="020F0502020204030204" pitchFamily="34" charset="0"/>
              </a:rPr>
              <a:t>R, like many other open-source software, has a large and self-sustaining community of users and developers. 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Very widely used (the new standard) </a:t>
            </a:r>
            <a:endParaRPr lang="en-GB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 is the standard computing platform in statistics. Almost every new or existing technique developed by statisticians is made available as a package in R.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As a result, R has become the new standard in data science and in the social and behavioural sciences.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999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6C3F-9588-9423-F20C-ACD6C1F37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first look at RStudio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51018-3598-2379-9A4E-B56E268854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Once you have installed R and RStudio, all of your computing will be done via RStudio. </a:t>
            </a:r>
            <a:endParaRPr lang="en-GB" dirty="0">
              <a:solidFill>
                <a:schemeClr val="tx1"/>
              </a:solidFill>
              <a:effectLst/>
            </a:endParaRPr>
          </a:p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We don’t use R directly, it just runs in the background while we work with RStudio. </a:t>
            </a:r>
          </a:p>
          <a:p>
            <a:endParaRPr lang="en-GB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GB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Rstudio</a:t>
            </a: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is a Graphical User Interface (GUI; goo-</a:t>
            </a:r>
            <a:r>
              <a:rPr lang="en-GB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ey</a:t>
            </a: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 and helps make some actions and operations simpler to use</a:t>
            </a:r>
            <a:endParaRPr lang="en-GB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8106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6005-CD09-5506-2EC1-8B7F3B335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Opening RStudio for the first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431A-766E-F079-F73A-AE9C54AC7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4223853" cy="47529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If RStudio looks like this, then please open a fourth important window, the script editor.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To open the script editor, please go to File &gt; New File &gt; R script.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6671F4-1FA7-1CB1-0E8B-39C9277AD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895" y="1033668"/>
            <a:ext cx="7366105" cy="45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6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C4AA-E04F-C79C-FE2B-54B429B70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RStudio should now look like this: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88813B9-6776-A0CC-D384-9E974726E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57" y="1165406"/>
            <a:ext cx="9789766" cy="54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93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52E3-D083-B63B-43C9-411365226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Script Editor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AE3B3-023A-911E-54DA-6FE72156B5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2" y="1844676"/>
            <a:ext cx="6231558" cy="475297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This is where we write </a:t>
            </a:r>
            <a:r>
              <a:rPr lang="en-GB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scripts </a:t>
            </a: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of R commands. </a:t>
            </a:r>
            <a:endParaRPr lang="en-GB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Scripts are a sequence of commands; these can be saved for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later use and for sharing with other researchers.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In the script editor, you can execute individual lines of R commands, specific sections of R commands, i.e. several lines, or the entire scripts (all the commands).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9DDCFDD-1B68-2C22-7974-31264A4A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21" y="877076"/>
            <a:ext cx="5440832" cy="3019064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202B5DB1-AED5-D192-D105-6A6C574D9539}"/>
              </a:ext>
            </a:extLst>
          </p:cNvPr>
          <p:cNvSpPr/>
          <p:nvPr/>
        </p:nvSpPr>
        <p:spPr>
          <a:xfrm>
            <a:off x="6494476" y="877076"/>
            <a:ext cx="5695122" cy="3409121"/>
          </a:xfrm>
          <a:custGeom>
            <a:avLst/>
            <a:gdLst>
              <a:gd name="connsiteX0" fmla="*/ 5486400 w 5695122"/>
              <a:gd name="connsiteY0" fmla="*/ 9939 h 3409121"/>
              <a:gd name="connsiteX1" fmla="*/ 5486400 w 5695122"/>
              <a:gd name="connsiteY1" fmla="*/ 9939 h 3409121"/>
              <a:gd name="connsiteX2" fmla="*/ 5387009 w 5695122"/>
              <a:gd name="connsiteY2" fmla="*/ 19878 h 3409121"/>
              <a:gd name="connsiteX3" fmla="*/ 5158409 w 5695122"/>
              <a:gd name="connsiteY3" fmla="*/ 29817 h 3409121"/>
              <a:gd name="connsiteX4" fmla="*/ 5108713 w 5695122"/>
              <a:gd name="connsiteY4" fmla="*/ 49695 h 3409121"/>
              <a:gd name="connsiteX5" fmla="*/ 5049079 w 5695122"/>
              <a:gd name="connsiteY5" fmla="*/ 59634 h 3409121"/>
              <a:gd name="connsiteX6" fmla="*/ 4999383 w 5695122"/>
              <a:gd name="connsiteY6" fmla="*/ 79513 h 3409121"/>
              <a:gd name="connsiteX7" fmla="*/ 4909931 w 5695122"/>
              <a:gd name="connsiteY7" fmla="*/ 129208 h 3409121"/>
              <a:gd name="connsiteX8" fmla="*/ 4820479 w 5695122"/>
              <a:gd name="connsiteY8" fmla="*/ 149087 h 3409121"/>
              <a:gd name="connsiteX9" fmla="*/ 4780722 w 5695122"/>
              <a:gd name="connsiteY9" fmla="*/ 159026 h 3409121"/>
              <a:gd name="connsiteX10" fmla="*/ 4144618 w 5695122"/>
              <a:gd name="connsiteY10" fmla="*/ 168965 h 3409121"/>
              <a:gd name="connsiteX11" fmla="*/ 3995531 w 5695122"/>
              <a:gd name="connsiteY11" fmla="*/ 198782 h 3409121"/>
              <a:gd name="connsiteX12" fmla="*/ 3945835 w 5695122"/>
              <a:gd name="connsiteY12" fmla="*/ 208721 h 3409121"/>
              <a:gd name="connsiteX13" fmla="*/ 3747053 w 5695122"/>
              <a:gd name="connsiteY13" fmla="*/ 218660 h 3409121"/>
              <a:gd name="connsiteX14" fmla="*/ 3518453 w 5695122"/>
              <a:gd name="connsiteY14" fmla="*/ 248478 h 3409121"/>
              <a:gd name="connsiteX15" fmla="*/ 3478696 w 5695122"/>
              <a:gd name="connsiteY15" fmla="*/ 258417 h 3409121"/>
              <a:gd name="connsiteX16" fmla="*/ 3448879 w 5695122"/>
              <a:gd name="connsiteY16" fmla="*/ 278295 h 3409121"/>
              <a:gd name="connsiteX17" fmla="*/ 3419061 w 5695122"/>
              <a:gd name="connsiteY17" fmla="*/ 288234 h 3409121"/>
              <a:gd name="connsiteX18" fmla="*/ 3369366 w 5695122"/>
              <a:gd name="connsiteY18" fmla="*/ 337930 h 3409121"/>
              <a:gd name="connsiteX19" fmla="*/ 3349487 w 5695122"/>
              <a:gd name="connsiteY19" fmla="*/ 357808 h 3409121"/>
              <a:gd name="connsiteX20" fmla="*/ 3319670 w 5695122"/>
              <a:gd name="connsiteY20" fmla="*/ 367747 h 3409121"/>
              <a:gd name="connsiteX21" fmla="*/ 3299792 w 5695122"/>
              <a:gd name="connsiteY21" fmla="*/ 397565 h 3409121"/>
              <a:gd name="connsiteX22" fmla="*/ 3289853 w 5695122"/>
              <a:gd name="connsiteY22" fmla="*/ 477078 h 3409121"/>
              <a:gd name="connsiteX23" fmla="*/ 3279913 w 5695122"/>
              <a:gd name="connsiteY23" fmla="*/ 546652 h 3409121"/>
              <a:gd name="connsiteX24" fmla="*/ 3269974 w 5695122"/>
              <a:gd name="connsiteY24" fmla="*/ 646043 h 3409121"/>
              <a:gd name="connsiteX25" fmla="*/ 3260035 w 5695122"/>
              <a:gd name="connsiteY25" fmla="*/ 715617 h 3409121"/>
              <a:gd name="connsiteX26" fmla="*/ 3240157 w 5695122"/>
              <a:gd name="connsiteY26" fmla="*/ 983974 h 3409121"/>
              <a:gd name="connsiteX27" fmla="*/ 3210340 w 5695122"/>
              <a:gd name="connsiteY27" fmla="*/ 1073426 h 3409121"/>
              <a:gd name="connsiteX28" fmla="*/ 3200400 w 5695122"/>
              <a:gd name="connsiteY28" fmla="*/ 1103243 h 3409121"/>
              <a:gd name="connsiteX29" fmla="*/ 3170583 w 5695122"/>
              <a:gd name="connsiteY29" fmla="*/ 1123121 h 3409121"/>
              <a:gd name="connsiteX30" fmla="*/ 3110948 w 5695122"/>
              <a:gd name="connsiteY30" fmla="*/ 1133060 h 3409121"/>
              <a:gd name="connsiteX31" fmla="*/ 2941983 w 5695122"/>
              <a:gd name="connsiteY31" fmla="*/ 1143000 h 3409121"/>
              <a:gd name="connsiteX32" fmla="*/ 2782957 w 5695122"/>
              <a:gd name="connsiteY32" fmla="*/ 1162878 h 3409121"/>
              <a:gd name="connsiteX33" fmla="*/ 2743200 w 5695122"/>
              <a:gd name="connsiteY33" fmla="*/ 1172817 h 3409121"/>
              <a:gd name="connsiteX34" fmla="*/ 2564296 w 5695122"/>
              <a:gd name="connsiteY34" fmla="*/ 1202634 h 3409121"/>
              <a:gd name="connsiteX35" fmla="*/ 2484783 w 5695122"/>
              <a:gd name="connsiteY35" fmla="*/ 1222513 h 3409121"/>
              <a:gd name="connsiteX36" fmla="*/ 2226366 w 5695122"/>
              <a:gd name="connsiteY36" fmla="*/ 1212574 h 3409121"/>
              <a:gd name="connsiteX37" fmla="*/ 2146853 w 5695122"/>
              <a:gd name="connsiteY37" fmla="*/ 1202634 h 3409121"/>
              <a:gd name="connsiteX38" fmla="*/ 1997766 w 5695122"/>
              <a:gd name="connsiteY38" fmla="*/ 1192695 h 3409121"/>
              <a:gd name="connsiteX39" fmla="*/ 1759227 w 5695122"/>
              <a:gd name="connsiteY39" fmla="*/ 1202634 h 3409121"/>
              <a:gd name="connsiteX40" fmla="*/ 1669774 w 5695122"/>
              <a:gd name="connsiteY40" fmla="*/ 1232452 h 3409121"/>
              <a:gd name="connsiteX41" fmla="*/ 1620079 w 5695122"/>
              <a:gd name="connsiteY41" fmla="*/ 1242391 h 3409121"/>
              <a:gd name="connsiteX42" fmla="*/ 1590261 w 5695122"/>
              <a:gd name="connsiteY42" fmla="*/ 1252330 h 3409121"/>
              <a:gd name="connsiteX43" fmla="*/ 1550505 w 5695122"/>
              <a:gd name="connsiteY43" fmla="*/ 1262269 h 3409121"/>
              <a:gd name="connsiteX44" fmla="*/ 1441174 w 5695122"/>
              <a:gd name="connsiteY44" fmla="*/ 1252330 h 3409121"/>
              <a:gd name="connsiteX45" fmla="*/ 1411357 w 5695122"/>
              <a:gd name="connsiteY45" fmla="*/ 1242391 h 3409121"/>
              <a:gd name="connsiteX46" fmla="*/ 1341783 w 5695122"/>
              <a:gd name="connsiteY46" fmla="*/ 1232452 h 3409121"/>
              <a:gd name="connsiteX47" fmla="*/ 1053548 w 5695122"/>
              <a:gd name="connsiteY47" fmla="*/ 1242391 h 3409121"/>
              <a:gd name="connsiteX48" fmla="*/ 983974 w 5695122"/>
              <a:gd name="connsiteY48" fmla="*/ 1262269 h 3409121"/>
              <a:gd name="connsiteX49" fmla="*/ 934279 w 5695122"/>
              <a:gd name="connsiteY49" fmla="*/ 1272208 h 3409121"/>
              <a:gd name="connsiteX50" fmla="*/ 785192 w 5695122"/>
              <a:gd name="connsiteY50" fmla="*/ 1262269 h 3409121"/>
              <a:gd name="connsiteX51" fmla="*/ 715618 w 5695122"/>
              <a:gd name="connsiteY51" fmla="*/ 1242391 h 3409121"/>
              <a:gd name="connsiteX52" fmla="*/ 546653 w 5695122"/>
              <a:gd name="connsiteY52" fmla="*/ 1212574 h 3409121"/>
              <a:gd name="connsiteX53" fmla="*/ 377687 w 5695122"/>
              <a:gd name="connsiteY53" fmla="*/ 1222513 h 3409121"/>
              <a:gd name="connsiteX54" fmla="*/ 318053 w 5695122"/>
              <a:gd name="connsiteY54" fmla="*/ 1242391 h 3409121"/>
              <a:gd name="connsiteX55" fmla="*/ 288235 w 5695122"/>
              <a:gd name="connsiteY55" fmla="*/ 1252330 h 3409121"/>
              <a:gd name="connsiteX56" fmla="*/ 258418 w 5695122"/>
              <a:gd name="connsiteY56" fmla="*/ 1272208 h 3409121"/>
              <a:gd name="connsiteX57" fmla="*/ 89453 w 5695122"/>
              <a:gd name="connsiteY57" fmla="*/ 1282147 h 3409121"/>
              <a:gd name="connsiteX58" fmla="*/ 69574 w 5695122"/>
              <a:gd name="connsiteY58" fmla="*/ 1341782 h 3409121"/>
              <a:gd name="connsiteX59" fmla="*/ 59635 w 5695122"/>
              <a:gd name="connsiteY59" fmla="*/ 1381539 h 3409121"/>
              <a:gd name="connsiteX60" fmla="*/ 49696 w 5695122"/>
              <a:gd name="connsiteY60" fmla="*/ 1441174 h 3409121"/>
              <a:gd name="connsiteX61" fmla="*/ 39757 w 5695122"/>
              <a:gd name="connsiteY61" fmla="*/ 1470991 h 3409121"/>
              <a:gd name="connsiteX62" fmla="*/ 19879 w 5695122"/>
              <a:gd name="connsiteY62" fmla="*/ 1669774 h 3409121"/>
              <a:gd name="connsiteX63" fmla="*/ 0 w 5695122"/>
              <a:gd name="connsiteY63" fmla="*/ 1789043 h 3409121"/>
              <a:gd name="connsiteX64" fmla="*/ 9940 w 5695122"/>
              <a:gd name="connsiteY64" fmla="*/ 2345634 h 3409121"/>
              <a:gd name="connsiteX65" fmla="*/ 19879 w 5695122"/>
              <a:gd name="connsiteY65" fmla="*/ 2415208 h 3409121"/>
              <a:gd name="connsiteX66" fmla="*/ 39757 w 5695122"/>
              <a:gd name="connsiteY66" fmla="*/ 2564295 h 3409121"/>
              <a:gd name="connsiteX67" fmla="*/ 29818 w 5695122"/>
              <a:gd name="connsiteY67" fmla="*/ 2763078 h 3409121"/>
              <a:gd name="connsiteX68" fmla="*/ 39757 w 5695122"/>
              <a:gd name="connsiteY68" fmla="*/ 2852530 h 3409121"/>
              <a:gd name="connsiteX69" fmla="*/ 79513 w 5695122"/>
              <a:gd name="connsiteY69" fmla="*/ 2872408 h 3409121"/>
              <a:gd name="connsiteX70" fmla="*/ 129209 w 5695122"/>
              <a:gd name="connsiteY70" fmla="*/ 2902226 h 3409121"/>
              <a:gd name="connsiteX71" fmla="*/ 218661 w 5695122"/>
              <a:gd name="connsiteY71" fmla="*/ 2961860 h 3409121"/>
              <a:gd name="connsiteX72" fmla="*/ 258418 w 5695122"/>
              <a:gd name="connsiteY72" fmla="*/ 2991678 h 3409121"/>
              <a:gd name="connsiteX73" fmla="*/ 337931 w 5695122"/>
              <a:gd name="connsiteY73" fmla="*/ 3041374 h 3409121"/>
              <a:gd name="connsiteX74" fmla="*/ 377687 w 5695122"/>
              <a:gd name="connsiteY74" fmla="*/ 3071191 h 3409121"/>
              <a:gd name="connsiteX75" fmla="*/ 427383 w 5695122"/>
              <a:gd name="connsiteY75" fmla="*/ 3101008 h 3409121"/>
              <a:gd name="connsiteX76" fmla="*/ 506896 w 5695122"/>
              <a:gd name="connsiteY76" fmla="*/ 3160643 h 3409121"/>
              <a:gd name="connsiteX77" fmla="*/ 546653 w 5695122"/>
              <a:gd name="connsiteY77" fmla="*/ 3190460 h 3409121"/>
              <a:gd name="connsiteX78" fmla="*/ 616227 w 5695122"/>
              <a:gd name="connsiteY78" fmla="*/ 3240156 h 3409121"/>
              <a:gd name="connsiteX79" fmla="*/ 655983 w 5695122"/>
              <a:gd name="connsiteY79" fmla="*/ 3260034 h 3409121"/>
              <a:gd name="connsiteX80" fmla="*/ 745435 w 5695122"/>
              <a:gd name="connsiteY80" fmla="*/ 3339547 h 3409121"/>
              <a:gd name="connsiteX81" fmla="*/ 824948 w 5695122"/>
              <a:gd name="connsiteY81" fmla="*/ 3379304 h 3409121"/>
              <a:gd name="connsiteX82" fmla="*/ 874644 w 5695122"/>
              <a:gd name="connsiteY82" fmla="*/ 3409121 h 3409121"/>
              <a:gd name="connsiteX83" fmla="*/ 1013792 w 5695122"/>
              <a:gd name="connsiteY83" fmla="*/ 3399182 h 3409121"/>
              <a:gd name="connsiteX84" fmla="*/ 1053548 w 5695122"/>
              <a:gd name="connsiteY84" fmla="*/ 3389243 h 3409121"/>
              <a:gd name="connsiteX85" fmla="*/ 1222513 w 5695122"/>
              <a:gd name="connsiteY85" fmla="*/ 3299791 h 3409121"/>
              <a:gd name="connsiteX86" fmla="*/ 1292087 w 5695122"/>
              <a:gd name="connsiteY86" fmla="*/ 3279913 h 3409121"/>
              <a:gd name="connsiteX87" fmla="*/ 1431235 w 5695122"/>
              <a:gd name="connsiteY87" fmla="*/ 3220278 h 3409121"/>
              <a:gd name="connsiteX88" fmla="*/ 1620079 w 5695122"/>
              <a:gd name="connsiteY88" fmla="*/ 3160643 h 3409121"/>
              <a:gd name="connsiteX89" fmla="*/ 1739348 w 5695122"/>
              <a:gd name="connsiteY89" fmla="*/ 3120887 h 3409121"/>
              <a:gd name="connsiteX90" fmla="*/ 2057400 w 5695122"/>
              <a:gd name="connsiteY90" fmla="*/ 3101008 h 3409121"/>
              <a:gd name="connsiteX91" fmla="*/ 2136913 w 5695122"/>
              <a:gd name="connsiteY91" fmla="*/ 3091069 h 3409121"/>
              <a:gd name="connsiteX92" fmla="*/ 2186609 w 5695122"/>
              <a:gd name="connsiteY92" fmla="*/ 3081130 h 3409121"/>
              <a:gd name="connsiteX93" fmla="*/ 2266122 w 5695122"/>
              <a:gd name="connsiteY93" fmla="*/ 3071191 h 3409121"/>
              <a:gd name="connsiteX94" fmla="*/ 2415209 w 5695122"/>
              <a:gd name="connsiteY94" fmla="*/ 3051313 h 3409121"/>
              <a:gd name="connsiteX95" fmla="*/ 3061253 w 5695122"/>
              <a:gd name="connsiteY95" fmla="*/ 3061252 h 3409121"/>
              <a:gd name="connsiteX96" fmla="*/ 3528392 w 5695122"/>
              <a:gd name="connsiteY96" fmla="*/ 3041374 h 3409121"/>
              <a:gd name="connsiteX97" fmla="*/ 3776870 w 5695122"/>
              <a:gd name="connsiteY97" fmla="*/ 3051313 h 3409121"/>
              <a:gd name="connsiteX98" fmla="*/ 3806687 w 5695122"/>
              <a:gd name="connsiteY98" fmla="*/ 3061252 h 3409121"/>
              <a:gd name="connsiteX99" fmla="*/ 3876261 w 5695122"/>
              <a:gd name="connsiteY99" fmla="*/ 3091069 h 3409121"/>
              <a:gd name="connsiteX100" fmla="*/ 3935896 w 5695122"/>
              <a:gd name="connsiteY100" fmla="*/ 3110947 h 3409121"/>
              <a:gd name="connsiteX101" fmla="*/ 4075044 w 5695122"/>
              <a:gd name="connsiteY101" fmla="*/ 3150704 h 3409121"/>
              <a:gd name="connsiteX102" fmla="*/ 4244009 w 5695122"/>
              <a:gd name="connsiteY102" fmla="*/ 3210339 h 3409121"/>
              <a:gd name="connsiteX103" fmla="*/ 4273827 w 5695122"/>
              <a:gd name="connsiteY103" fmla="*/ 3220278 h 3409121"/>
              <a:gd name="connsiteX104" fmla="*/ 4303644 w 5695122"/>
              <a:gd name="connsiteY104" fmla="*/ 3230217 h 3409121"/>
              <a:gd name="connsiteX105" fmla="*/ 4373218 w 5695122"/>
              <a:gd name="connsiteY105" fmla="*/ 3250095 h 3409121"/>
              <a:gd name="connsiteX106" fmla="*/ 4909931 w 5695122"/>
              <a:gd name="connsiteY106" fmla="*/ 3240156 h 3409121"/>
              <a:gd name="connsiteX107" fmla="*/ 5138531 w 5695122"/>
              <a:gd name="connsiteY107" fmla="*/ 3220278 h 3409121"/>
              <a:gd name="connsiteX108" fmla="*/ 5198166 w 5695122"/>
              <a:gd name="connsiteY108" fmla="*/ 3200400 h 3409121"/>
              <a:gd name="connsiteX109" fmla="*/ 5237922 w 5695122"/>
              <a:gd name="connsiteY109" fmla="*/ 3190460 h 3409121"/>
              <a:gd name="connsiteX110" fmla="*/ 5377070 w 5695122"/>
              <a:gd name="connsiteY110" fmla="*/ 3150704 h 3409121"/>
              <a:gd name="connsiteX111" fmla="*/ 5446644 w 5695122"/>
              <a:gd name="connsiteY111" fmla="*/ 3140765 h 3409121"/>
              <a:gd name="connsiteX112" fmla="*/ 5526157 w 5695122"/>
              <a:gd name="connsiteY112" fmla="*/ 3130826 h 3409121"/>
              <a:gd name="connsiteX113" fmla="*/ 5605670 w 5695122"/>
              <a:gd name="connsiteY113" fmla="*/ 3110947 h 3409121"/>
              <a:gd name="connsiteX114" fmla="*/ 5665305 w 5695122"/>
              <a:gd name="connsiteY114" fmla="*/ 3071191 h 3409121"/>
              <a:gd name="connsiteX115" fmla="*/ 5685183 w 5695122"/>
              <a:gd name="connsiteY115" fmla="*/ 2852530 h 3409121"/>
              <a:gd name="connsiteX116" fmla="*/ 5695122 w 5695122"/>
              <a:gd name="connsiteY116" fmla="*/ 2782956 h 3409121"/>
              <a:gd name="connsiteX117" fmla="*/ 5675244 w 5695122"/>
              <a:gd name="connsiteY117" fmla="*/ 2107095 h 3409121"/>
              <a:gd name="connsiteX118" fmla="*/ 5665305 w 5695122"/>
              <a:gd name="connsiteY118" fmla="*/ 2057400 h 3409121"/>
              <a:gd name="connsiteX119" fmla="*/ 5645427 w 5695122"/>
              <a:gd name="connsiteY119" fmla="*/ 1948069 h 3409121"/>
              <a:gd name="connsiteX120" fmla="*/ 5625548 w 5695122"/>
              <a:gd name="connsiteY120" fmla="*/ 1689652 h 3409121"/>
              <a:gd name="connsiteX121" fmla="*/ 5615609 w 5695122"/>
              <a:gd name="connsiteY121" fmla="*/ 1113182 h 3409121"/>
              <a:gd name="connsiteX122" fmla="*/ 5605670 w 5695122"/>
              <a:gd name="connsiteY122" fmla="*/ 1043608 h 3409121"/>
              <a:gd name="connsiteX123" fmla="*/ 5595731 w 5695122"/>
              <a:gd name="connsiteY123" fmla="*/ 944217 h 3409121"/>
              <a:gd name="connsiteX124" fmla="*/ 5585792 w 5695122"/>
              <a:gd name="connsiteY124" fmla="*/ 695739 h 3409121"/>
              <a:gd name="connsiteX125" fmla="*/ 5575853 w 5695122"/>
              <a:gd name="connsiteY125" fmla="*/ 69574 h 3409121"/>
              <a:gd name="connsiteX126" fmla="*/ 5555974 w 5695122"/>
              <a:gd name="connsiteY126" fmla="*/ 49695 h 3409121"/>
              <a:gd name="connsiteX127" fmla="*/ 5516218 w 5695122"/>
              <a:gd name="connsiteY127" fmla="*/ 39756 h 3409121"/>
              <a:gd name="connsiteX128" fmla="*/ 5456583 w 5695122"/>
              <a:gd name="connsiteY128" fmla="*/ 19878 h 3409121"/>
              <a:gd name="connsiteX129" fmla="*/ 5426766 w 5695122"/>
              <a:gd name="connsiteY129" fmla="*/ 9939 h 3409121"/>
              <a:gd name="connsiteX130" fmla="*/ 5396948 w 5695122"/>
              <a:gd name="connsiteY130" fmla="*/ 0 h 3409121"/>
              <a:gd name="connsiteX131" fmla="*/ 5208105 w 5695122"/>
              <a:gd name="connsiteY131" fmla="*/ 19878 h 3409121"/>
              <a:gd name="connsiteX132" fmla="*/ 5148470 w 5695122"/>
              <a:gd name="connsiteY132" fmla="*/ 39756 h 3409121"/>
              <a:gd name="connsiteX133" fmla="*/ 5118653 w 5695122"/>
              <a:gd name="connsiteY133" fmla="*/ 49695 h 3409121"/>
              <a:gd name="connsiteX134" fmla="*/ 5098774 w 5695122"/>
              <a:gd name="connsiteY134" fmla="*/ 69574 h 3409121"/>
              <a:gd name="connsiteX135" fmla="*/ 5088835 w 5695122"/>
              <a:gd name="connsiteY135" fmla="*/ 99391 h 3409121"/>
              <a:gd name="connsiteX136" fmla="*/ 5029200 w 5695122"/>
              <a:gd name="connsiteY136" fmla="*/ 119269 h 3409121"/>
              <a:gd name="connsiteX137" fmla="*/ 4989444 w 5695122"/>
              <a:gd name="connsiteY137" fmla="*/ 129208 h 3409121"/>
              <a:gd name="connsiteX138" fmla="*/ 5486400 w 5695122"/>
              <a:gd name="connsiteY138" fmla="*/ 9939 h 3409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695122" h="3409121">
                <a:moveTo>
                  <a:pt x="5486400" y="9939"/>
                </a:moveTo>
                <a:lnTo>
                  <a:pt x="5486400" y="9939"/>
                </a:lnTo>
                <a:cubicBezTo>
                  <a:pt x="5453270" y="13252"/>
                  <a:pt x="5420244" y="17864"/>
                  <a:pt x="5387009" y="19878"/>
                </a:cubicBezTo>
                <a:cubicBezTo>
                  <a:pt x="5310877" y="24492"/>
                  <a:pt x="5234247" y="21692"/>
                  <a:pt x="5158409" y="29817"/>
                </a:cubicBezTo>
                <a:cubicBezTo>
                  <a:pt x="5140669" y="31718"/>
                  <a:pt x="5125926" y="45001"/>
                  <a:pt x="5108713" y="49695"/>
                </a:cubicBezTo>
                <a:cubicBezTo>
                  <a:pt x="5089271" y="54997"/>
                  <a:pt x="5068957" y="56321"/>
                  <a:pt x="5049079" y="59634"/>
                </a:cubicBezTo>
                <a:cubicBezTo>
                  <a:pt x="5032514" y="66260"/>
                  <a:pt x="5015341" y="71534"/>
                  <a:pt x="4999383" y="79513"/>
                </a:cubicBezTo>
                <a:cubicBezTo>
                  <a:pt x="4961435" y="98487"/>
                  <a:pt x="4948212" y="114853"/>
                  <a:pt x="4909931" y="129208"/>
                </a:cubicBezTo>
                <a:cubicBezTo>
                  <a:pt x="4892310" y="135816"/>
                  <a:pt x="4835927" y="145654"/>
                  <a:pt x="4820479" y="149087"/>
                </a:cubicBezTo>
                <a:cubicBezTo>
                  <a:pt x="4807144" y="152050"/>
                  <a:pt x="4794376" y="158624"/>
                  <a:pt x="4780722" y="159026"/>
                </a:cubicBezTo>
                <a:cubicBezTo>
                  <a:pt x="4568753" y="165260"/>
                  <a:pt x="4356653" y="165652"/>
                  <a:pt x="4144618" y="168965"/>
                </a:cubicBezTo>
                <a:cubicBezTo>
                  <a:pt x="4010185" y="202573"/>
                  <a:pt x="4119755" y="178078"/>
                  <a:pt x="3995531" y="198782"/>
                </a:cubicBezTo>
                <a:cubicBezTo>
                  <a:pt x="3978867" y="201559"/>
                  <a:pt x="3962675" y="207374"/>
                  <a:pt x="3945835" y="208721"/>
                </a:cubicBezTo>
                <a:cubicBezTo>
                  <a:pt x="3879703" y="214012"/>
                  <a:pt x="3813259" y="214388"/>
                  <a:pt x="3747053" y="218660"/>
                </a:cubicBezTo>
                <a:cubicBezTo>
                  <a:pt x="3682231" y="222842"/>
                  <a:pt x="3580586" y="232945"/>
                  <a:pt x="3518453" y="248478"/>
                </a:cubicBezTo>
                <a:lnTo>
                  <a:pt x="3478696" y="258417"/>
                </a:lnTo>
                <a:cubicBezTo>
                  <a:pt x="3468757" y="265043"/>
                  <a:pt x="3459563" y="272953"/>
                  <a:pt x="3448879" y="278295"/>
                </a:cubicBezTo>
                <a:cubicBezTo>
                  <a:pt x="3439508" y="282980"/>
                  <a:pt x="3427443" y="281948"/>
                  <a:pt x="3419061" y="288234"/>
                </a:cubicBezTo>
                <a:cubicBezTo>
                  <a:pt x="3400320" y="302290"/>
                  <a:pt x="3385931" y="321365"/>
                  <a:pt x="3369366" y="337930"/>
                </a:cubicBezTo>
                <a:cubicBezTo>
                  <a:pt x="3362740" y="344556"/>
                  <a:pt x="3358377" y="354845"/>
                  <a:pt x="3349487" y="357808"/>
                </a:cubicBezTo>
                <a:lnTo>
                  <a:pt x="3319670" y="367747"/>
                </a:lnTo>
                <a:cubicBezTo>
                  <a:pt x="3313044" y="377686"/>
                  <a:pt x="3302935" y="386040"/>
                  <a:pt x="3299792" y="397565"/>
                </a:cubicBezTo>
                <a:cubicBezTo>
                  <a:pt x="3292764" y="423334"/>
                  <a:pt x="3293383" y="450602"/>
                  <a:pt x="3289853" y="477078"/>
                </a:cubicBezTo>
                <a:cubicBezTo>
                  <a:pt x="3286757" y="500299"/>
                  <a:pt x="3282650" y="523386"/>
                  <a:pt x="3279913" y="546652"/>
                </a:cubicBezTo>
                <a:cubicBezTo>
                  <a:pt x="3276023" y="579719"/>
                  <a:pt x="3273864" y="612975"/>
                  <a:pt x="3269974" y="646043"/>
                </a:cubicBezTo>
                <a:cubicBezTo>
                  <a:pt x="3267237" y="669309"/>
                  <a:pt x="3262094" y="692281"/>
                  <a:pt x="3260035" y="715617"/>
                </a:cubicBezTo>
                <a:cubicBezTo>
                  <a:pt x="3252151" y="804967"/>
                  <a:pt x="3268522" y="898880"/>
                  <a:pt x="3240157" y="983974"/>
                </a:cubicBezTo>
                <a:lnTo>
                  <a:pt x="3210340" y="1073426"/>
                </a:lnTo>
                <a:cubicBezTo>
                  <a:pt x="3207027" y="1083365"/>
                  <a:pt x="3209117" y="1097432"/>
                  <a:pt x="3200400" y="1103243"/>
                </a:cubicBezTo>
                <a:cubicBezTo>
                  <a:pt x="3190461" y="1109869"/>
                  <a:pt x="3181915" y="1119344"/>
                  <a:pt x="3170583" y="1123121"/>
                </a:cubicBezTo>
                <a:cubicBezTo>
                  <a:pt x="3151465" y="1129494"/>
                  <a:pt x="3131025" y="1131314"/>
                  <a:pt x="3110948" y="1133060"/>
                </a:cubicBezTo>
                <a:cubicBezTo>
                  <a:pt x="3054741" y="1137948"/>
                  <a:pt x="2998248" y="1138832"/>
                  <a:pt x="2941983" y="1143000"/>
                </a:cubicBezTo>
                <a:cubicBezTo>
                  <a:pt x="2887573" y="1147030"/>
                  <a:pt x="2836072" y="1152255"/>
                  <a:pt x="2782957" y="1162878"/>
                </a:cubicBezTo>
                <a:cubicBezTo>
                  <a:pt x="2769562" y="1165557"/>
                  <a:pt x="2756595" y="1170138"/>
                  <a:pt x="2743200" y="1172817"/>
                </a:cubicBezTo>
                <a:cubicBezTo>
                  <a:pt x="2683887" y="1184679"/>
                  <a:pt x="2623062" y="1187942"/>
                  <a:pt x="2564296" y="1202634"/>
                </a:cubicBezTo>
                <a:cubicBezTo>
                  <a:pt x="2442046" y="1233198"/>
                  <a:pt x="2667956" y="1185879"/>
                  <a:pt x="2484783" y="1222513"/>
                </a:cubicBezTo>
                <a:cubicBezTo>
                  <a:pt x="2398644" y="1219200"/>
                  <a:pt x="2312420" y="1217636"/>
                  <a:pt x="2226366" y="1212574"/>
                </a:cubicBezTo>
                <a:cubicBezTo>
                  <a:pt x="2199701" y="1211005"/>
                  <a:pt x="2173463" y="1204948"/>
                  <a:pt x="2146853" y="1202634"/>
                </a:cubicBezTo>
                <a:cubicBezTo>
                  <a:pt x="2097234" y="1198319"/>
                  <a:pt x="2047462" y="1196008"/>
                  <a:pt x="1997766" y="1192695"/>
                </a:cubicBezTo>
                <a:cubicBezTo>
                  <a:pt x="1918253" y="1196008"/>
                  <a:pt x="1838414" y="1194715"/>
                  <a:pt x="1759227" y="1202634"/>
                </a:cubicBezTo>
                <a:cubicBezTo>
                  <a:pt x="1719488" y="1206608"/>
                  <a:pt x="1704553" y="1225496"/>
                  <a:pt x="1669774" y="1232452"/>
                </a:cubicBezTo>
                <a:cubicBezTo>
                  <a:pt x="1653209" y="1235765"/>
                  <a:pt x="1636468" y="1238294"/>
                  <a:pt x="1620079" y="1242391"/>
                </a:cubicBezTo>
                <a:cubicBezTo>
                  <a:pt x="1609915" y="1244932"/>
                  <a:pt x="1600335" y="1249452"/>
                  <a:pt x="1590261" y="1252330"/>
                </a:cubicBezTo>
                <a:cubicBezTo>
                  <a:pt x="1577127" y="1256083"/>
                  <a:pt x="1563757" y="1258956"/>
                  <a:pt x="1550505" y="1262269"/>
                </a:cubicBezTo>
                <a:cubicBezTo>
                  <a:pt x="1514061" y="1258956"/>
                  <a:pt x="1477400" y="1257505"/>
                  <a:pt x="1441174" y="1252330"/>
                </a:cubicBezTo>
                <a:cubicBezTo>
                  <a:pt x="1430803" y="1250848"/>
                  <a:pt x="1421630" y="1244446"/>
                  <a:pt x="1411357" y="1242391"/>
                </a:cubicBezTo>
                <a:cubicBezTo>
                  <a:pt x="1388385" y="1237797"/>
                  <a:pt x="1364974" y="1235765"/>
                  <a:pt x="1341783" y="1232452"/>
                </a:cubicBezTo>
                <a:cubicBezTo>
                  <a:pt x="1245705" y="1235765"/>
                  <a:pt x="1149507" y="1236575"/>
                  <a:pt x="1053548" y="1242391"/>
                </a:cubicBezTo>
                <a:cubicBezTo>
                  <a:pt x="1029011" y="1243878"/>
                  <a:pt x="1007282" y="1256442"/>
                  <a:pt x="983974" y="1262269"/>
                </a:cubicBezTo>
                <a:cubicBezTo>
                  <a:pt x="967585" y="1266366"/>
                  <a:pt x="950844" y="1268895"/>
                  <a:pt x="934279" y="1272208"/>
                </a:cubicBezTo>
                <a:cubicBezTo>
                  <a:pt x="884583" y="1268895"/>
                  <a:pt x="834724" y="1267483"/>
                  <a:pt x="785192" y="1262269"/>
                </a:cubicBezTo>
                <a:cubicBezTo>
                  <a:pt x="758230" y="1259431"/>
                  <a:pt x="740786" y="1249255"/>
                  <a:pt x="715618" y="1242391"/>
                </a:cubicBezTo>
                <a:cubicBezTo>
                  <a:pt x="622275" y="1216934"/>
                  <a:pt x="646484" y="1223666"/>
                  <a:pt x="546653" y="1212574"/>
                </a:cubicBezTo>
                <a:cubicBezTo>
                  <a:pt x="490331" y="1215887"/>
                  <a:pt x="433632" y="1215216"/>
                  <a:pt x="377687" y="1222513"/>
                </a:cubicBezTo>
                <a:cubicBezTo>
                  <a:pt x="356910" y="1225223"/>
                  <a:pt x="337931" y="1235765"/>
                  <a:pt x="318053" y="1242391"/>
                </a:cubicBezTo>
                <a:lnTo>
                  <a:pt x="288235" y="1252330"/>
                </a:lnTo>
                <a:cubicBezTo>
                  <a:pt x="278296" y="1258956"/>
                  <a:pt x="270231" y="1270436"/>
                  <a:pt x="258418" y="1272208"/>
                </a:cubicBezTo>
                <a:cubicBezTo>
                  <a:pt x="202623" y="1280577"/>
                  <a:pt x="142393" y="1262643"/>
                  <a:pt x="89453" y="1282147"/>
                </a:cubicBezTo>
                <a:cubicBezTo>
                  <a:pt x="69791" y="1289391"/>
                  <a:pt x="74656" y="1321454"/>
                  <a:pt x="69574" y="1341782"/>
                </a:cubicBezTo>
                <a:cubicBezTo>
                  <a:pt x="66261" y="1355034"/>
                  <a:pt x="62314" y="1368144"/>
                  <a:pt x="59635" y="1381539"/>
                </a:cubicBezTo>
                <a:cubicBezTo>
                  <a:pt x="55683" y="1401300"/>
                  <a:pt x="54068" y="1421501"/>
                  <a:pt x="49696" y="1441174"/>
                </a:cubicBezTo>
                <a:cubicBezTo>
                  <a:pt x="47423" y="1451401"/>
                  <a:pt x="43070" y="1461052"/>
                  <a:pt x="39757" y="1470991"/>
                </a:cubicBezTo>
                <a:cubicBezTo>
                  <a:pt x="33131" y="1537252"/>
                  <a:pt x="30827" y="1604089"/>
                  <a:pt x="19879" y="1669774"/>
                </a:cubicBezTo>
                <a:lnTo>
                  <a:pt x="0" y="1789043"/>
                </a:lnTo>
                <a:cubicBezTo>
                  <a:pt x="3313" y="1974573"/>
                  <a:pt x="4052" y="2160168"/>
                  <a:pt x="9940" y="2345634"/>
                </a:cubicBezTo>
                <a:cubicBezTo>
                  <a:pt x="10683" y="2369049"/>
                  <a:pt x="16783" y="2391987"/>
                  <a:pt x="19879" y="2415208"/>
                </a:cubicBezTo>
                <a:cubicBezTo>
                  <a:pt x="45568" y="2607881"/>
                  <a:pt x="14775" y="2389419"/>
                  <a:pt x="39757" y="2564295"/>
                </a:cubicBezTo>
                <a:cubicBezTo>
                  <a:pt x="36444" y="2630556"/>
                  <a:pt x="29818" y="2696734"/>
                  <a:pt x="29818" y="2763078"/>
                </a:cubicBezTo>
                <a:cubicBezTo>
                  <a:pt x="29818" y="2793079"/>
                  <a:pt x="27343" y="2825218"/>
                  <a:pt x="39757" y="2852530"/>
                </a:cubicBezTo>
                <a:cubicBezTo>
                  <a:pt x="45888" y="2866018"/>
                  <a:pt x="67185" y="2864189"/>
                  <a:pt x="79513" y="2872408"/>
                </a:cubicBezTo>
                <a:cubicBezTo>
                  <a:pt x="134086" y="2908790"/>
                  <a:pt x="59997" y="2879155"/>
                  <a:pt x="129209" y="2902226"/>
                </a:cubicBezTo>
                <a:cubicBezTo>
                  <a:pt x="228270" y="2976520"/>
                  <a:pt x="103625" y="2885169"/>
                  <a:pt x="218661" y="2961860"/>
                </a:cubicBezTo>
                <a:cubicBezTo>
                  <a:pt x="232444" y="2971049"/>
                  <a:pt x="244635" y="2982489"/>
                  <a:pt x="258418" y="2991678"/>
                </a:cubicBezTo>
                <a:cubicBezTo>
                  <a:pt x="284424" y="3009015"/>
                  <a:pt x="312927" y="3022621"/>
                  <a:pt x="337931" y="3041374"/>
                </a:cubicBezTo>
                <a:cubicBezTo>
                  <a:pt x="351183" y="3051313"/>
                  <a:pt x="363904" y="3062002"/>
                  <a:pt x="377687" y="3071191"/>
                </a:cubicBezTo>
                <a:cubicBezTo>
                  <a:pt x="393761" y="3081907"/>
                  <a:pt x="411500" y="3090012"/>
                  <a:pt x="427383" y="3101008"/>
                </a:cubicBezTo>
                <a:cubicBezTo>
                  <a:pt x="454623" y="3119866"/>
                  <a:pt x="480392" y="3140765"/>
                  <a:pt x="506896" y="3160643"/>
                </a:cubicBezTo>
                <a:lnTo>
                  <a:pt x="546653" y="3190460"/>
                </a:lnTo>
                <a:cubicBezTo>
                  <a:pt x="563731" y="3203269"/>
                  <a:pt x="595870" y="3228524"/>
                  <a:pt x="616227" y="3240156"/>
                </a:cubicBezTo>
                <a:cubicBezTo>
                  <a:pt x="629091" y="3247507"/>
                  <a:pt x="642731" y="3253408"/>
                  <a:pt x="655983" y="3260034"/>
                </a:cubicBezTo>
                <a:cubicBezTo>
                  <a:pt x="684301" y="3288352"/>
                  <a:pt x="710336" y="3319073"/>
                  <a:pt x="745435" y="3339547"/>
                </a:cubicBezTo>
                <a:cubicBezTo>
                  <a:pt x="771031" y="3354478"/>
                  <a:pt x="803994" y="3358351"/>
                  <a:pt x="824948" y="3379304"/>
                </a:cubicBezTo>
                <a:cubicBezTo>
                  <a:pt x="852235" y="3406590"/>
                  <a:pt x="835937" y="3396219"/>
                  <a:pt x="874644" y="3409121"/>
                </a:cubicBezTo>
                <a:cubicBezTo>
                  <a:pt x="921027" y="3405808"/>
                  <a:pt x="967576" y="3404317"/>
                  <a:pt x="1013792" y="3399182"/>
                </a:cubicBezTo>
                <a:cubicBezTo>
                  <a:pt x="1027368" y="3397674"/>
                  <a:pt x="1041113" y="3394895"/>
                  <a:pt x="1053548" y="3389243"/>
                </a:cubicBezTo>
                <a:cubicBezTo>
                  <a:pt x="1112873" y="3362277"/>
                  <a:pt x="1158043" y="3318211"/>
                  <a:pt x="1222513" y="3299791"/>
                </a:cubicBezTo>
                <a:cubicBezTo>
                  <a:pt x="1245704" y="3293165"/>
                  <a:pt x="1269548" y="3288499"/>
                  <a:pt x="1292087" y="3279913"/>
                </a:cubicBezTo>
                <a:cubicBezTo>
                  <a:pt x="1339244" y="3261948"/>
                  <a:pt x="1382714" y="3234141"/>
                  <a:pt x="1431235" y="3220278"/>
                </a:cubicBezTo>
                <a:cubicBezTo>
                  <a:pt x="1766367" y="3124525"/>
                  <a:pt x="1459453" y="3217334"/>
                  <a:pt x="1620079" y="3160643"/>
                </a:cubicBezTo>
                <a:cubicBezTo>
                  <a:pt x="1659597" y="3146696"/>
                  <a:pt x="1697548" y="3123873"/>
                  <a:pt x="1739348" y="3120887"/>
                </a:cubicBezTo>
                <a:cubicBezTo>
                  <a:pt x="1938071" y="3106691"/>
                  <a:pt x="1832067" y="3113526"/>
                  <a:pt x="2057400" y="3101008"/>
                </a:cubicBezTo>
                <a:cubicBezTo>
                  <a:pt x="2083904" y="3097695"/>
                  <a:pt x="2110513" y="3095130"/>
                  <a:pt x="2136913" y="3091069"/>
                </a:cubicBezTo>
                <a:cubicBezTo>
                  <a:pt x="2153610" y="3088500"/>
                  <a:pt x="2169912" y="3083699"/>
                  <a:pt x="2186609" y="3081130"/>
                </a:cubicBezTo>
                <a:cubicBezTo>
                  <a:pt x="2213009" y="3077069"/>
                  <a:pt x="2239646" y="3074721"/>
                  <a:pt x="2266122" y="3071191"/>
                </a:cubicBezTo>
                <a:cubicBezTo>
                  <a:pt x="2471871" y="3043758"/>
                  <a:pt x="2187336" y="3079797"/>
                  <a:pt x="2415209" y="3051313"/>
                </a:cubicBezTo>
                <a:lnTo>
                  <a:pt x="3061253" y="3061252"/>
                </a:lnTo>
                <a:cubicBezTo>
                  <a:pt x="3372375" y="3061252"/>
                  <a:pt x="3336772" y="3062665"/>
                  <a:pt x="3528392" y="3041374"/>
                </a:cubicBezTo>
                <a:cubicBezTo>
                  <a:pt x="3611218" y="3044687"/>
                  <a:pt x="3694188" y="3045407"/>
                  <a:pt x="3776870" y="3051313"/>
                </a:cubicBezTo>
                <a:cubicBezTo>
                  <a:pt x="3787320" y="3052059"/>
                  <a:pt x="3796960" y="3057361"/>
                  <a:pt x="3806687" y="3061252"/>
                </a:cubicBezTo>
                <a:cubicBezTo>
                  <a:pt x="3830114" y="3070623"/>
                  <a:pt x="3852711" y="3082012"/>
                  <a:pt x="3876261" y="3091069"/>
                </a:cubicBezTo>
                <a:cubicBezTo>
                  <a:pt x="3895818" y="3098591"/>
                  <a:pt x="3915826" y="3104926"/>
                  <a:pt x="3935896" y="3110947"/>
                </a:cubicBezTo>
                <a:cubicBezTo>
                  <a:pt x="3982100" y="3124808"/>
                  <a:pt x="4030255" y="3132789"/>
                  <a:pt x="4075044" y="3150704"/>
                </a:cubicBezTo>
                <a:cubicBezTo>
                  <a:pt x="4163647" y="3186144"/>
                  <a:pt x="4107821" y="3164943"/>
                  <a:pt x="4244009" y="3210339"/>
                </a:cubicBezTo>
                <a:lnTo>
                  <a:pt x="4273827" y="3220278"/>
                </a:lnTo>
                <a:cubicBezTo>
                  <a:pt x="4283766" y="3223591"/>
                  <a:pt x="4293480" y="3227676"/>
                  <a:pt x="4303644" y="3230217"/>
                </a:cubicBezTo>
                <a:cubicBezTo>
                  <a:pt x="4353564" y="3242697"/>
                  <a:pt x="4330441" y="3235837"/>
                  <a:pt x="4373218" y="3250095"/>
                </a:cubicBezTo>
                <a:lnTo>
                  <a:pt x="4909931" y="3240156"/>
                </a:lnTo>
                <a:cubicBezTo>
                  <a:pt x="5057163" y="3236009"/>
                  <a:pt x="5038194" y="3237001"/>
                  <a:pt x="5138531" y="3220278"/>
                </a:cubicBezTo>
                <a:cubicBezTo>
                  <a:pt x="5158409" y="3213652"/>
                  <a:pt x="5177838" y="3205482"/>
                  <a:pt x="5198166" y="3200400"/>
                </a:cubicBezTo>
                <a:cubicBezTo>
                  <a:pt x="5211418" y="3197087"/>
                  <a:pt x="5224838" y="3194385"/>
                  <a:pt x="5237922" y="3190460"/>
                </a:cubicBezTo>
                <a:cubicBezTo>
                  <a:pt x="5289408" y="3175014"/>
                  <a:pt x="5321647" y="3158622"/>
                  <a:pt x="5377070" y="3150704"/>
                </a:cubicBezTo>
                <a:lnTo>
                  <a:pt x="5446644" y="3140765"/>
                </a:lnTo>
                <a:cubicBezTo>
                  <a:pt x="5473120" y="3137235"/>
                  <a:pt x="5499757" y="3134887"/>
                  <a:pt x="5526157" y="3130826"/>
                </a:cubicBezTo>
                <a:cubicBezTo>
                  <a:pt x="5538350" y="3128950"/>
                  <a:pt x="5589456" y="3119955"/>
                  <a:pt x="5605670" y="3110947"/>
                </a:cubicBezTo>
                <a:cubicBezTo>
                  <a:pt x="5626554" y="3099345"/>
                  <a:pt x="5665305" y="3071191"/>
                  <a:pt x="5665305" y="3071191"/>
                </a:cubicBezTo>
                <a:cubicBezTo>
                  <a:pt x="5696223" y="2978436"/>
                  <a:pt x="5668400" y="3070717"/>
                  <a:pt x="5685183" y="2852530"/>
                </a:cubicBezTo>
                <a:cubicBezTo>
                  <a:pt x="5686980" y="2829172"/>
                  <a:pt x="5691809" y="2806147"/>
                  <a:pt x="5695122" y="2782956"/>
                </a:cubicBezTo>
                <a:cubicBezTo>
                  <a:pt x="5693085" y="2666867"/>
                  <a:pt x="5700627" y="2310161"/>
                  <a:pt x="5675244" y="2107095"/>
                </a:cubicBezTo>
                <a:cubicBezTo>
                  <a:pt x="5673149" y="2090332"/>
                  <a:pt x="5668327" y="2074021"/>
                  <a:pt x="5665305" y="2057400"/>
                </a:cubicBezTo>
                <a:cubicBezTo>
                  <a:pt x="5639870" y="1917506"/>
                  <a:pt x="5669980" y="2070836"/>
                  <a:pt x="5645427" y="1948069"/>
                </a:cubicBezTo>
                <a:cubicBezTo>
                  <a:pt x="5641676" y="1903061"/>
                  <a:pt x="5626614" y="1728019"/>
                  <a:pt x="5625548" y="1689652"/>
                </a:cubicBezTo>
                <a:cubicBezTo>
                  <a:pt x="5620212" y="1497541"/>
                  <a:pt x="5621520" y="1305276"/>
                  <a:pt x="5615609" y="1113182"/>
                </a:cubicBezTo>
                <a:cubicBezTo>
                  <a:pt x="5614889" y="1089766"/>
                  <a:pt x="5608407" y="1066874"/>
                  <a:pt x="5605670" y="1043608"/>
                </a:cubicBezTo>
                <a:cubicBezTo>
                  <a:pt x="5601780" y="1010540"/>
                  <a:pt x="5599044" y="977347"/>
                  <a:pt x="5595731" y="944217"/>
                </a:cubicBezTo>
                <a:cubicBezTo>
                  <a:pt x="5592418" y="861391"/>
                  <a:pt x="5587675" y="778610"/>
                  <a:pt x="5585792" y="695739"/>
                </a:cubicBezTo>
                <a:cubicBezTo>
                  <a:pt x="5581049" y="487045"/>
                  <a:pt x="5585477" y="278100"/>
                  <a:pt x="5575853" y="69574"/>
                </a:cubicBezTo>
                <a:cubicBezTo>
                  <a:pt x="5575421" y="60213"/>
                  <a:pt x="5564356" y="53886"/>
                  <a:pt x="5555974" y="49695"/>
                </a:cubicBezTo>
                <a:cubicBezTo>
                  <a:pt x="5543756" y="43586"/>
                  <a:pt x="5529302" y="43681"/>
                  <a:pt x="5516218" y="39756"/>
                </a:cubicBezTo>
                <a:cubicBezTo>
                  <a:pt x="5496148" y="33735"/>
                  <a:pt x="5476461" y="26504"/>
                  <a:pt x="5456583" y="19878"/>
                </a:cubicBezTo>
                <a:lnTo>
                  <a:pt x="5426766" y="9939"/>
                </a:lnTo>
                <a:lnTo>
                  <a:pt x="5396948" y="0"/>
                </a:lnTo>
                <a:cubicBezTo>
                  <a:pt x="5303043" y="6260"/>
                  <a:pt x="5277308" y="-883"/>
                  <a:pt x="5208105" y="19878"/>
                </a:cubicBezTo>
                <a:cubicBezTo>
                  <a:pt x="5188035" y="25899"/>
                  <a:pt x="5168348" y="33130"/>
                  <a:pt x="5148470" y="39756"/>
                </a:cubicBezTo>
                <a:lnTo>
                  <a:pt x="5118653" y="49695"/>
                </a:lnTo>
                <a:cubicBezTo>
                  <a:pt x="5112027" y="56321"/>
                  <a:pt x="5103595" y="61538"/>
                  <a:pt x="5098774" y="69574"/>
                </a:cubicBezTo>
                <a:cubicBezTo>
                  <a:pt x="5093384" y="78558"/>
                  <a:pt x="5097360" y="93302"/>
                  <a:pt x="5088835" y="99391"/>
                </a:cubicBezTo>
                <a:cubicBezTo>
                  <a:pt x="5071784" y="111570"/>
                  <a:pt x="5049078" y="112643"/>
                  <a:pt x="5029200" y="119269"/>
                </a:cubicBezTo>
                <a:cubicBezTo>
                  <a:pt x="4996240" y="130256"/>
                  <a:pt x="5009860" y="129208"/>
                  <a:pt x="4989444" y="129208"/>
                </a:cubicBezTo>
                <a:lnTo>
                  <a:pt x="5486400" y="993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solidFill>
              <a:schemeClr val="tx1"/>
            </a:solidFill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33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52E3-D083-B63B-43C9-411365226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Environment, History, etc.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AE3B3-023A-911E-54DA-6FE72156B5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2" y="1844676"/>
            <a:ext cx="6231558" cy="475297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This has several tabs. The most important ones are: </a:t>
            </a:r>
            <a:endParaRPr lang="en-GB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Environment (lists variables and data structures from our current work session and allows us to easily import data files) and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History (lists all the R commands we have typed in the session).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9DDCFDD-1B68-2C22-7974-31264A4A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21" y="877076"/>
            <a:ext cx="5440832" cy="3019064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F7461ACD-AA9D-B48E-C39F-539A90310BB4}"/>
              </a:ext>
            </a:extLst>
          </p:cNvPr>
          <p:cNvSpPr/>
          <p:nvPr/>
        </p:nvSpPr>
        <p:spPr>
          <a:xfrm>
            <a:off x="6420678" y="725557"/>
            <a:ext cx="5764696" cy="3935895"/>
          </a:xfrm>
          <a:custGeom>
            <a:avLst/>
            <a:gdLst>
              <a:gd name="connsiteX0" fmla="*/ 3329609 w 5764696"/>
              <a:gd name="connsiteY0" fmla="*/ 308113 h 3935895"/>
              <a:gd name="connsiteX1" fmla="*/ 3329609 w 5764696"/>
              <a:gd name="connsiteY1" fmla="*/ 308113 h 3935895"/>
              <a:gd name="connsiteX2" fmla="*/ 3319670 w 5764696"/>
              <a:gd name="connsiteY2" fmla="*/ 397565 h 3935895"/>
              <a:gd name="connsiteX3" fmla="*/ 3329609 w 5764696"/>
              <a:gd name="connsiteY3" fmla="*/ 795130 h 3935895"/>
              <a:gd name="connsiteX4" fmla="*/ 3349487 w 5764696"/>
              <a:gd name="connsiteY4" fmla="*/ 1123121 h 3935895"/>
              <a:gd name="connsiteX5" fmla="*/ 3359426 w 5764696"/>
              <a:gd name="connsiteY5" fmla="*/ 1381539 h 3935895"/>
              <a:gd name="connsiteX6" fmla="*/ 3498574 w 5764696"/>
              <a:gd name="connsiteY6" fmla="*/ 1391478 h 3935895"/>
              <a:gd name="connsiteX7" fmla="*/ 3627783 w 5764696"/>
              <a:gd name="connsiteY7" fmla="*/ 1421295 h 3935895"/>
              <a:gd name="connsiteX8" fmla="*/ 3677479 w 5764696"/>
              <a:gd name="connsiteY8" fmla="*/ 1431234 h 3935895"/>
              <a:gd name="connsiteX9" fmla="*/ 3896139 w 5764696"/>
              <a:gd name="connsiteY9" fmla="*/ 1421295 h 3935895"/>
              <a:gd name="connsiteX10" fmla="*/ 3925957 w 5764696"/>
              <a:gd name="connsiteY10" fmla="*/ 1411356 h 3935895"/>
              <a:gd name="connsiteX11" fmla="*/ 3985592 w 5764696"/>
              <a:gd name="connsiteY11" fmla="*/ 1401417 h 3935895"/>
              <a:gd name="connsiteX12" fmla="*/ 4075044 w 5764696"/>
              <a:gd name="connsiteY12" fmla="*/ 1391478 h 3935895"/>
              <a:gd name="connsiteX13" fmla="*/ 4164496 w 5764696"/>
              <a:gd name="connsiteY13" fmla="*/ 1371600 h 3935895"/>
              <a:gd name="connsiteX14" fmla="*/ 4572000 w 5764696"/>
              <a:gd name="connsiteY14" fmla="*/ 1381539 h 3935895"/>
              <a:gd name="connsiteX15" fmla="*/ 4661452 w 5764696"/>
              <a:gd name="connsiteY15" fmla="*/ 1411356 h 3935895"/>
              <a:gd name="connsiteX16" fmla="*/ 4740965 w 5764696"/>
              <a:gd name="connsiteY16" fmla="*/ 1431234 h 3935895"/>
              <a:gd name="connsiteX17" fmla="*/ 4780722 w 5764696"/>
              <a:gd name="connsiteY17" fmla="*/ 1451113 h 3935895"/>
              <a:gd name="connsiteX18" fmla="*/ 4969565 w 5764696"/>
              <a:gd name="connsiteY18" fmla="*/ 1451113 h 3935895"/>
              <a:gd name="connsiteX19" fmla="*/ 5078896 w 5764696"/>
              <a:gd name="connsiteY19" fmla="*/ 1431234 h 3935895"/>
              <a:gd name="connsiteX20" fmla="*/ 5108713 w 5764696"/>
              <a:gd name="connsiteY20" fmla="*/ 1421295 h 3935895"/>
              <a:gd name="connsiteX21" fmla="*/ 5178287 w 5764696"/>
              <a:gd name="connsiteY21" fmla="*/ 1411356 h 3935895"/>
              <a:gd name="connsiteX22" fmla="*/ 5247861 w 5764696"/>
              <a:gd name="connsiteY22" fmla="*/ 1391478 h 3935895"/>
              <a:gd name="connsiteX23" fmla="*/ 5287618 w 5764696"/>
              <a:gd name="connsiteY23" fmla="*/ 1381539 h 3935895"/>
              <a:gd name="connsiteX24" fmla="*/ 5635487 w 5764696"/>
              <a:gd name="connsiteY24" fmla="*/ 1391478 h 3935895"/>
              <a:gd name="connsiteX25" fmla="*/ 5645426 w 5764696"/>
              <a:gd name="connsiteY25" fmla="*/ 1441173 h 3935895"/>
              <a:gd name="connsiteX26" fmla="*/ 5655365 w 5764696"/>
              <a:gd name="connsiteY26" fmla="*/ 1470991 h 3935895"/>
              <a:gd name="connsiteX27" fmla="*/ 5675244 w 5764696"/>
              <a:gd name="connsiteY27" fmla="*/ 1510747 h 3935895"/>
              <a:gd name="connsiteX28" fmla="*/ 5695122 w 5764696"/>
              <a:gd name="connsiteY28" fmla="*/ 1570382 h 3935895"/>
              <a:gd name="connsiteX29" fmla="*/ 5705061 w 5764696"/>
              <a:gd name="connsiteY29" fmla="*/ 1610139 h 3935895"/>
              <a:gd name="connsiteX30" fmla="*/ 5724939 w 5764696"/>
              <a:gd name="connsiteY30" fmla="*/ 1649895 h 3935895"/>
              <a:gd name="connsiteX31" fmla="*/ 5734879 w 5764696"/>
              <a:gd name="connsiteY31" fmla="*/ 1709530 h 3935895"/>
              <a:gd name="connsiteX32" fmla="*/ 5744818 w 5764696"/>
              <a:gd name="connsiteY32" fmla="*/ 1759226 h 3935895"/>
              <a:gd name="connsiteX33" fmla="*/ 5764696 w 5764696"/>
              <a:gd name="connsiteY33" fmla="*/ 1928191 h 3935895"/>
              <a:gd name="connsiteX34" fmla="*/ 5754757 w 5764696"/>
              <a:gd name="connsiteY34" fmla="*/ 2385391 h 3935895"/>
              <a:gd name="connsiteX35" fmla="*/ 5744818 w 5764696"/>
              <a:gd name="connsiteY35" fmla="*/ 2464904 h 3935895"/>
              <a:gd name="connsiteX36" fmla="*/ 5724939 w 5764696"/>
              <a:gd name="connsiteY36" fmla="*/ 2673626 h 3935895"/>
              <a:gd name="connsiteX37" fmla="*/ 5715000 w 5764696"/>
              <a:gd name="connsiteY37" fmla="*/ 2842591 h 3935895"/>
              <a:gd name="connsiteX38" fmla="*/ 5695122 w 5764696"/>
              <a:gd name="connsiteY38" fmla="*/ 2951921 h 3935895"/>
              <a:gd name="connsiteX39" fmla="*/ 5685183 w 5764696"/>
              <a:gd name="connsiteY39" fmla="*/ 2981739 h 3935895"/>
              <a:gd name="connsiteX40" fmla="*/ 5665305 w 5764696"/>
              <a:gd name="connsiteY40" fmla="*/ 3061252 h 3935895"/>
              <a:gd name="connsiteX41" fmla="*/ 5645426 w 5764696"/>
              <a:gd name="connsiteY41" fmla="*/ 3309730 h 3935895"/>
              <a:gd name="connsiteX42" fmla="*/ 5635487 w 5764696"/>
              <a:gd name="connsiteY42" fmla="*/ 3389243 h 3935895"/>
              <a:gd name="connsiteX43" fmla="*/ 5615609 w 5764696"/>
              <a:gd name="connsiteY43" fmla="*/ 3488634 h 3935895"/>
              <a:gd name="connsiteX44" fmla="*/ 5595731 w 5764696"/>
              <a:gd name="connsiteY44" fmla="*/ 3548269 h 3935895"/>
              <a:gd name="connsiteX45" fmla="*/ 5575852 w 5764696"/>
              <a:gd name="connsiteY45" fmla="*/ 3588026 h 3935895"/>
              <a:gd name="connsiteX46" fmla="*/ 5526157 w 5764696"/>
              <a:gd name="connsiteY46" fmla="*/ 3707295 h 3935895"/>
              <a:gd name="connsiteX47" fmla="*/ 5506279 w 5764696"/>
              <a:gd name="connsiteY47" fmla="*/ 3756991 h 3935895"/>
              <a:gd name="connsiteX48" fmla="*/ 5436705 w 5764696"/>
              <a:gd name="connsiteY48" fmla="*/ 3766930 h 3935895"/>
              <a:gd name="connsiteX49" fmla="*/ 5367131 w 5764696"/>
              <a:gd name="connsiteY49" fmla="*/ 3806686 h 3935895"/>
              <a:gd name="connsiteX50" fmla="*/ 5257800 w 5764696"/>
              <a:gd name="connsiteY50" fmla="*/ 3856382 h 3935895"/>
              <a:gd name="connsiteX51" fmla="*/ 5088835 w 5764696"/>
              <a:gd name="connsiteY51" fmla="*/ 3896139 h 3935895"/>
              <a:gd name="connsiteX52" fmla="*/ 4740965 w 5764696"/>
              <a:gd name="connsiteY52" fmla="*/ 3935895 h 3935895"/>
              <a:gd name="connsiteX53" fmla="*/ 4303644 w 5764696"/>
              <a:gd name="connsiteY53" fmla="*/ 3925956 h 3935895"/>
              <a:gd name="connsiteX54" fmla="*/ 4055165 w 5764696"/>
              <a:gd name="connsiteY54" fmla="*/ 3856382 h 3935895"/>
              <a:gd name="connsiteX55" fmla="*/ 3299792 w 5764696"/>
              <a:gd name="connsiteY55" fmla="*/ 3558208 h 3935895"/>
              <a:gd name="connsiteX56" fmla="*/ 3190461 w 5764696"/>
              <a:gd name="connsiteY56" fmla="*/ 3518452 h 3935895"/>
              <a:gd name="connsiteX57" fmla="*/ 2981739 w 5764696"/>
              <a:gd name="connsiteY57" fmla="*/ 3429000 h 3935895"/>
              <a:gd name="connsiteX58" fmla="*/ 2604052 w 5764696"/>
              <a:gd name="connsiteY58" fmla="*/ 3329608 h 3935895"/>
              <a:gd name="connsiteX59" fmla="*/ 2305879 w 5764696"/>
              <a:gd name="connsiteY59" fmla="*/ 3289852 h 3935895"/>
              <a:gd name="connsiteX60" fmla="*/ 1759226 w 5764696"/>
              <a:gd name="connsiteY60" fmla="*/ 3299791 h 3935895"/>
              <a:gd name="connsiteX61" fmla="*/ 1590261 w 5764696"/>
              <a:gd name="connsiteY61" fmla="*/ 3329608 h 3935895"/>
              <a:gd name="connsiteX62" fmla="*/ 1490870 w 5764696"/>
              <a:gd name="connsiteY62" fmla="*/ 3339547 h 3935895"/>
              <a:gd name="connsiteX63" fmla="*/ 1351722 w 5764696"/>
              <a:gd name="connsiteY63" fmla="*/ 3369365 h 3935895"/>
              <a:gd name="connsiteX64" fmla="*/ 1292087 w 5764696"/>
              <a:gd name="connsiteY64" fmla="*/ 3379304 h 3935895"/>
              <a:gd name="connsiteX65" fmla="*/ 1242392 w 5764696"/>
              <a:gd name="connsiteY65" fmla="*/ 3389243 h 3935895"/>
              <a:gd name="connsiteX66" fmla="*/ 1182757 w 5764696"/>
              <a:gd name="connsiteY66" fmla="*/ 3399182 h 3935895"/>
              <a:gd name="connsiteX67" fmla="*/ 1133061 w 5764696"/>
              <a:gd name="connsiteY67" fmla="*/ 3409121 h 3935895"/>
              <a:gd name="connsiteX68" fmla="*/ 1073426 w 5764696"/>
              <a:gd name="connsiteY68" fmla="*/ 3419060 h 3935895"/>
              <a:gd name="connsiteX69" fmla="*/ 974035 w 5764696"/>
              <a:gd name="connsiteY69" fmla="*/ 3438939 h 3935895"/>
              <a:gd name="connsiteX70" fmla="*/ 884583 w 5764696"/>
              <a:gd name="connsiteY70" fmla="*/ 3448878 h 3935895"/>
              <a:gd name="connsiteX71" fmla="*/ 616226 w 5764696"/>
              <a:gd name="connsiteY71" fmla="*/ 3429000 h 3935895"/>
              <a:gd name="connsiteX72" fmla="*/ 586409 w 5764696"/>
              <a:gd name="connsiteY72" fmla="*/ 3419060 h 3935895"/>
              <a:gd name="connsiteX73" fmla="*/ 546652 w 5764696"/>
              <a:gd name="connsiteY73" fmla="*/ 3409121 h 3935895"/>
              <a:gd name="connsiteX74" fmla="*/ 437322 w 5764696"/>
              <a:gd name="connsiteY74" fmla="*/ 3359426 h 3935895"/>
              <a:gd name="connsiteX75" fmla="*/ 407505 w 5764696"/>
              <a:gd name="connsiteY75" fmla="*/ 3339547 h 3935895"/>
              <a:gd name="connsiteX76" fmla="*/ 298174 w 5764696"/>
              <a:gd name="connsiteY76" fmla="*/ 3329608 h 3935895"/>
              <a:gd name="connsiteX77" fmla="*/ 248479 w 5764696"/>
              <a:gd name="connsiteY77" fmla="*/ 3319669 h 3935895"/>
              <a:gd name="connsiteX78" fmla="*/ 178905 w 5764696"/>
              <a:gd name="connsiteY78" fmla="*/ 3250095 h 3935895"/>
              <a:gd name="connsiteX79" fmla="*/ 139148 w 5764696"/>
              <a:gd name="connsiteY79" fmla="*/ 3190460 h 3935895"/>
              <a:gd name="connsiteX80" fmla="*/ 99392 w 5764696"/>
              <a:gd name="connsiteY80" fmla="*/ 3101008 h 3935895"/>
              <a:gd name="connsiteX81" fmla="*/ 89452 w 5764696"/>
              <a:gd name="connsiteY81" fmla="*/ 3061252 h 3935895"/>
              <a:gd name="connsiteX82" fmla="*/ 69574 w 5764696"/>
              <a:gd name="connsiteY82" fmla="*/ 3011556 h 3935895"/>
              <a:gd name="connsiteX83" fmla="*/ 59635 w 5764696"/>
              <a:gd name="connsiteY83" fmla="*/ 2951921 h 3935895"/>
              <a:gd name="connsiteX84" fmla="*/ 39757 w 5764696"/>
              <a:gd name="connsiteY84" fmla="*/ 2842591 h 3935895"/>
              <a:gd name="connsiteX85" fmla="*/ 29818 w 5764696"/>
              <a:gd name="connsiteY85" fmla="*/ 2763078 h 3935895"/>
              <a:gd name="connsiteX86" fmla="*/ 0 w 5764696"/>
              <a:gd name="connsiteY86" fmla="*/ 2494721 h 3935895"/>
              <a:gd name="connsiteX87" fmla="*/ 9939 w 5764696"/>
              <a:gd name="connsiteY87" fmla="*/ 1381539 h 3935895"/>
              <a:gd name="connsiteX88" fmla="*/ 29818 w 5764696"/>
              <a:gd name="connsiteY88" fmla="*/ 1133060 h 3935895"/>
              <a:gd name="connsiteX89" fmla="*/ 49696 w 5764696"/>
              <a:gd name="connsiteY89" fmla="*/ 974034 h 3935895"/>
              <a:gd name="connsiteX90" fmla="*/ 69574 w 5764696"/>
              <a:gd name="connsiteY90" fmla="*/ 894521 h 3935895"/>
              <a:gd name="connsiteX91" fmla="*/ 59635 w 5764696"/>
              <a:gd name="connsiteY91" fmla="*/ 516834 h 3935895"/>
              <a:gd name="connsiteX92" fmla="*/ 69574 w 5764696"/>
              <a:gd name="connsiteY92" fmla="*/ 119269 h 3935895"/>
              <a:gd name="connsiteX93" fmla="*/ 79513 w 5764696"/>
              <a:gd name="connsiteY93" fmla="*/ 59634 h 3935895"/>
              <a:gd name="connsiteX94" fmla="*/ 129209 w 5764696"/>
              <a:gd name="connsiteY94" fmla="*/ 29817 h 3935895"/>
              <a:gd name="connsiteX95" fmla="*/ 168965 w 5764696"/>
              <a:gd name="connsiteY95" fmla="*/ 19878 h 3935895"/>
              <a:gd name="connsiteX96" fmla="*/ 198783 w 5764696"/>
              <a:gd name="connsiteY96" fmla="*/ 9939 h 3935895"/>
              <a:gd name="connsiteX97" fmla="*/ 258418 w 5764696"/>
              <a:gd name="connsiteY97" fmla="*/ 0 h 3935895"/>
              <a:gd name="connsiteX98" fmla="*/ 924339 w 5764696"/>
              <a:gd name="connsiteY98" fmla="*/ 19878 h 3935895"/>
              <a:gd name="connsiteX99" fmla="*/ 983974 w 5764696"/>
              <a:gd name="connsiteY99" fmla="*/ 29817 h 3935895"/>
              <a:gd name="connsiteX100" fmla="*/ 1172818 w 5764696"/>
              <a:gd name="connsiteY100" fmla="*/ 39756 h 3935895"/>
              <a:gd name="connsiteX101" fmla="*/ 1441174 w 5764696"/>
              <a:gd name="connsiteY101" fmla="*/ 79513 h 3935895"/>
              <a:gd name="connsiteX102" fmla="*/ 1590261 w 5764696"/>
              <a:gd name="connsiteY102" fmla="*/ 99391 h 3935895"/>
              <a:gd name="connsiteX103" fmla="*/ 1719470 w 5764696"/>
              <a:gd name="connsiteY103" fmla="*/ 109330 h 3935895"/>
              <a:gd name="connsiteX104" fmla="*/ 2107096 w 5764696"/>
              <a:gd name="connsiteY104" fmla="*/ 99391 h 3935895"/>
              <a:gd name="connsiteX105" fmla="*/ 2156792 w 5764696"/>
              <a:gd name="connsiteY105" fmla="*/ 89452 h 3935895"/>
              <a:gd name="connsiteX106" fmla="*/ 2216426 w 5764696"/>
              <a:gd name="connsiteY106" fmla="*/ 79513 h 3935895"/>
              <a:gd name="connsiteX107" fmla="*/ 2246244 w 5764696"/>
              <a:gd name="connsiteY107" fmla="*/ 69573 h 3935895"/>
              <a:gd name="connsiteX108" fmla="*/ 2395331 w 5764696"/>
              <a:gd name="connsiteY108" fmla="*/ 49695 h 3935895"/>
              <a:gd name="connsiteX109" fmla="*/ 2703444 w 5764696"/>
              <a:gd name="connsiteY109" fmla="*/ 69573 h 3935895"/>
              <a:gd name="connsiteX110" fmla="*/ 2782957 w 5764696"/>
              <a:gd name="connsiteY110" fmla="*/ 89452 h 3935895"/>
              <a:gd name="connsiteX111" fmla="*/ 2822713 w 5764696"/>
              <a:gd name="connsiteY111" fmla="*/ 99391 h 3935895"/>
              <a:gd name="connsiteX112" fmla="*/ 2882348 w 5764696"/>
              <a:gd name="connsiteY112" fmla="*/ 119269 h 3935895"/>
              <a:gd name="connsiteX113" fmla="*/ 2951922 w 5764696"/>
              <a:gd name="connsiteY113" fmla="*/ 139147 h 3935895"/>
              <a:gd name="connsiteX114" fmla="*/ 3011557 w 5764696"/>
              <a:gd name="connsiteY114" fmla="*/ 178904 h 3935895"/>
              <a:gd name="connsiteX115" fmla="*/ 3071192 w 5764696"/>
              <a:gd name="connsiteY115" fmla="*/ 198782 h 3935895"/>
              <a:gd name="connsiteX116" fmla="*/ 3150705 w 5764696"/>
              <a:gd name="connsiteY116" fmla="*/ 218660 h 3935895"/>
              <a:gd name="connsiteX117" fmla="*/ 3190461 w 5764696"/>
              <a:gd name="connsiteY117" fmla="*/ 278295 h 3935895"/>
              <a:gd name="connsiteX118" fmla="*/ 3230218 w 5764696"/>
              <a:gd name="connsiteY118" fmla="*/ 357808 h 3935895"/>
              <a:gd name="connsiteX119" fmla="*/ 3260035 w 5764696"/>
              <a:gd name="connsiteY119" fmla="*/ 367747 h 3935895"/>
              <a:gd name="connsiteX120" fmla="*/ 3319670 w 5764696"/>
              <a:gd name="connsiteY120" fmla="*/ 357808 h 3935895"/>
              <a:gd name="connsiteX121" fmla="*/ 3329609 w 5764696"/>
              <a:gd name="connsiteY121" fmla="*/ 308113 h 3935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764696" h="3935895">
                <a:moveTo>
                  <a:pt x="3329609" y="308113"/>
                </a:moveTo>
                <a:lnTo>
                  <a:pt x="3329609" y="308113"/>
                </a:lnTo>
                <a:cubicBezTo>
                  <a:pt x="3326296" y="337930"/>
                  <a:pt x="3319670" y="367564"/>
                  <a:pt x="3319670" y="397565"/>
                </a:cubicBezTo>
                <a:cubicBezTo>
                  <a:pt x="3319670" y="530128"/>
                  <a:pt x="3325041" y="662646"/>
                  <a:pt x="3329609" y="795130"/>
                </a:cubicBezTo>
                <a:cubicBezTo>
                  <a:pt x="3336668" y="999845"/>
                  <a:pt x="3340280" y="934385"/>
                  <a:pt x="3349487" y="1123121"/>
                </a:cubicBezTo>
                <a:cubicBezTo>
                  <a:pt x="3353687" y="1209222"/>
                  <a:pt x="3317562" y="1306184"/>
                  <a:pt x="3359426" y="1381539"/>
                </a:cubicBezTo>
                <a:cubicBezTo>
                  <a:pt x="3382009" y="1422188"/>
                  <a:pt x="3452191" y="1388165"/>
                  <a:pt x="3498574" y="1391478"/>
                </a:cubicBezTo>
                <a:cubicBezTo>
                  <a:pt x="3560445" y="1412101"/>
                  <a:pt x="3518119" y="1399363"/>
                  <a:pt x="3627783" y="1421295"/>
                </a:cubicBezTo>
                <a:lnTo>
                  <a:pt x="3677479" y="1431234"/>
                </a:lnTo>
                <a:cubicBezTo>
                  <a:pt x="3750366" y="1427921"/>
                  <a:pt x="3823409" y="1427113"/>
                  <a:pt x="3896139" y="1421295"/>
                </a:cubicBezTo>
                <a:cubicBezTo>
                  <a:pt x="3906583" y="1420460"/>
                  <a:pt x="3915730" y="1413629"/>
                  <a:pt x="3925957" y="1411356"/>
                </a:cubicBezTo>
                <a:cubicBezTo>
                  <a:pt x="3945630" y="1406984"/>
                  <a:pt x="3965616" y="1404080"/>
                  <a:pt x="3985592" y="1401417"/>
                </a:cubicBezTo>
                <a:cubicBezTo>
                  <a:pt x="4015330" y="1397452"/>
                  <a:pt x="4045345" y="1395721"/>
                  <a:pt x="4075044" y="1391478"/>
                </a:cubicBezTo>
                <a:cubicBezTo>
                  <a:pt x="4104484" y="1387272"/>
                  <a:pt x="4135561" y="1378834"/>
                  <a:pt x="4164496" y="1371600"/>
                </a:cubicBezTo>
                <a:cubicBezTo>
                  <a:pt x="4300331" y="1374913"/>
                  <a:pt x="4436259" y="1375506"/>
                  <a:pt x="4572000" y="1381539"/>
                </a:cubicBezTo>
                <a:cubicBezTo>
                  <a:pt x="4601255" y="1382839"/>
                  <a:pt x="4635396" y="1403339"/>
                  <a:pt x="4661452" y="1411356"/>
                </a:cubicBezTo>
                <a:cubicBezTo>
                  <a:pt x="4687564" y="1419390"/>
                  <a:pt x="4740965" y="1431234"/>
                  <a:pt x="4740965" y="1431234"/>
                </a:cubicBezTo>
                <a:cubicBezTo>
                  <a:pt x="4754217" y="1437860"/>
                  <a:pt x="4767103" y="1445276"/>
                  <a:pt x="4780722" y="1451113"/>
                </a:cubicBezTo>
                <a:cubicBezTo>
                  <a:pt x="4845370" y="1478820"/>
                  <a:pt x="4878944" y="1456777"/>
                  <a:pt x="4969565" y="1451113"/>
                </a:cubicBezTo>
                <a:cubicBezTo>
                  <a:pt x="5087402" y="1421651"/>
                  <a:pt x="4900871" y="1466839"/>
                  <a:pt x="5078896" y="1431234"/>
                </a:cubicBezTo>
                <a:cubicBezTo>
                  <a:pt x="5089169" y="1429179"/>
                  <a:pt x="5098440" y="1423350"/>
                  <a:pt x="5108713" y="1421295"/>
                </a:cubicBezTo>
                <a:cubicBezTo>
                  <a:pt x="5131685" y="1416701"/>
                  <a:pt x="5155238" y="1415547"/>
                  <a:pt x="5178287" y="1411356"/>
                </a:cubicBezTo>
                <a:cubicBezTo>
                  <a:pt x="5221014" y="1403588"/>
                  <a:pt x="5210602" y="1402123"/>
                  <a:pt x="5247861" y="1391478"/>
                </a:cubicBezTo>
                <a:cubicBezTo>
                  <a:pt x="5260996" y="1387725"/>
                  <a:pt x="5274366" y="1384852"/>
                  <a:pt x="5287618" y="1381539"/>
                </a:cubicBezTo>
                <a:cubicBezTo>
                  <a:pt x="5403574" y="1384852"/>
                  <a:pt x="5521062" y="1372407"/>
                  <a:pt x="5635487" y="1391478"/>
                </a:cubicBezTo>
                <a:cubicBezTo>
                  <a:pt x="5652150" y="1394255"/>
                  <a:pt x="5641329" y="1424784"/>
                  <a:pt x="5645426" y="1441173"/>
                </a:cubicBezTo>
                <a:cubicBezTo>
                  <a:pt x="5647967" y="1451337"/>
                  <a:pt x="5651238" y="1461361"/>
                  <a:pt x="5655365" y="1470991"/>
                </a:cubicBezTo>
                <a:cubicBezTo>
                  <a:pt x="5661202" y="1484609"/>
                  <a:pt x="5669741" y="1496990"/>
                  <a:pt x="5675244" y="1510747"/>
                </a:cubicBezTo>
                <a:cubicBezTo>
                  <a:pt x="5683026" y="1530202"/>
                  <a:pt x="5690040" y="1550054"/>
                  <a:pt x="5695122" y="1570382"/>
                </a:cubicBezTo>
                <a:cubicBezTo>
                  <a:pt x="5698435" y="1583634"/>
                  <a:pt x="5700265" y="1597349"/>
                  <a:pt x="5705061" y="1610139"/>
                </a:cubicBezTo>
                <a:cubicBezTo>
                  <a:pt x="5710263" y="1624012"/>
                  <a:pt x="5718313" y="1636643"/>
                  <a:pt x="5724939" y="1649895"/>
                </a:cubicBezTo>
                <a:cubicBezTo>
                  <a:pt x="5728252" y="1669773"/>
                  <a:pt x="5731274" y="1689703"/>
                  <a:pt x="5734879" y="1709530"/>
                </a:cubicBezTo>
                <a:cubicBezTo>
                  <a:pt x="5737901" y="1726151"/>
                  <a:pt x="5742249" y="1742529"/>
                  <a:pt x="5744818" y="1759226"/>
                </a:cubicBezTo>
                <a:cubicBezTo>
                  <a:pt x="5750282" y="1794743"/>
                  <a:pt x="5761013" y="1895044"/>
                  <a:pt x="5764696" y="1928191"/>
                </a:cubicBezTo>
                <a:cubicBezTo>
                  <a:pt x="5761383" y="2080591"/>
                  <a:pt x="5760399" y="2233059"/>
                  <a:pt x="5754757" y="2385391"/>
                </a:cubicBezTo>
                <a:cubicBezTo>
                  <a:pt x="5753768" y="2412083"/>
                  <a:pt x="5747567" y="2438335"/>
                  <a:pt x="5744818" y="2464904"/>
                </a:cubicBezTo>
                <a:cubicBezTo>
                  <a:pt x="5737626" y="2534422"/>
                  <a:pt x="5729043" y="2603858"/>
                  <a:pt x="5724939" y="2673626"/>
                </a:cubicBezTo>
                <a:cubicBezTo>
                  <a:pt x="5721626" y="2729948"/>
                  <a:pt x="5719685" y="2786367"/>
                  <a:pt x="5715000" y="2842591"/>
                </a:cubicBezTo>
                <a:cubicBezTo>
                  <a:pt x="5711688" y="2882339"/>
                  <a:pt x="5705752" y="2914714"/>
                  <a:pt x="5695122" y="2951921"/>
                </a:cubicBezTo>
                <a:cubicBezTo>
                  <a:pt x="5692244" y="2961995"/>
                  <a:pt x="5687724" y="2971575"/>
                  <a:pt x="5685183" y="2981739"/>
                </a:cubicBezTo>
                <a:lnTo>
                  <a:pt x="5665305" y="3061252"/>
                </a:lnTo>
                <a:cubicBezTo>
                  <a:pt x="5658753" y="3152979"/>
                  <a:pt x="5654857" y="3220132"/>
                  <a:pt x="5645426" y="3309730"/>
                </a:cubicBezTo>
                <a:cubicBezTo>
                  <a:pt x="5642630" y="3336294"/>
                  <a:pt x="5639264" y="3362801"/>
                  <a:pt x="5635487" y="3389243"/>
                </a:cubicBezTo>
                <a:cubicBezTo>
                  <a:pt x="5630602" y="3423437"/>
                  <a:pt x="5625488" y="3455705"/>
                  <a:pt x="5615609" y="3488634"/>
                </a:cubicBezTo>
                <a:cubicBezTo>
                  <a:pt x="5609588" y="3508704"/>
                  <a:pt x="5605102" y="3529528"/>
                  <a:pt x="5595731" y="3548269"/>
                </a:cubicBezTo>
                <a:lnTo>
                  <a:pt x="5575852" y="3588026"/>
                </a:lnTo>
                <a:cubicBezTo>
                  <a:pt x="5551678" y="3684722"/>
                  <a:pt x="5587311" y="3554406"/>
                  <a:pt x="5526157" y="3707295"/>
                </a:cubicBezTo>
                <a:cubicBezTo>
                  <a:pt x="5519531" y="3723860"/>
                  <a:pt x="5521124" y="3747094"/>
                  <a:pt x="5506279" y="3756991"/>
                </a:cubicBezTo>
                <a:cubicBezTo>
                  <a:pt x="5486787" y="3769986"/>
                  <a:pt x="5459896" y="3763617"/>
                  <a:pt x="5436705" y="3766930"/>
                </a:cubicBezTo>
                <a:cubicBezTo>
                  <a:pt x="5316586" y="3826988"/>
                  <a:pt x="5465451" y="3750502"/>
                  <a:pt x="5367131" y="3806686"/>
                </a:cubicBezTo>
                <a:cubicBezTo>
                  <a:pt x="5341862" y="3821126"/>
                  <a:pt x="5277891" y="3849207"/>
                  <a:pt x="5257800" y="3856382"/>
                </a:cubicBezTo>
                <a:cubicBezTo>
                  <a:pt x="5207109" y="3874486"/>
                  <a:pt x="5139919" y="3887017"/>
                  <a:pt x="5088835" y="3896139"/>
                </a:cubicBezTo>
                <a:cubicBezTo>
                  <a:pt x="4877604" y="3933859"/>
                  <a:pt x="4948517" y="3923686"/>
                  <a:pt x="4740965" y="3935895"/>
                </a:cubicBezTo>
                <a:lnTo>
                  <a:pt x="4303644" y="3925956"/>
                </a:lnTo>
                <a:cubicBezTo>
                  <a:pt x="4218204" y="3916050"/>
                  <a:pt x="4136652" y="3883911"/>
                  <a:pt x="4055165" y="3856382"/>
                </a:cubicBezTo>
                <a:cubicBezTo>
                  <a:pt x="3469761" y="3658611"/>
                  <a:pt x="3729868" y="3739292"/>
                  <a:pt x="3299792" y="3558208"/>
                </a:cubicBezTo>
                <a:cubicBezTo>
                  <a:pt x="3264053" y="3543160"/>
                  <a:pt x="3226388" y="3533047"/>
                  <a:pt x="3190461" y="3518452"/>
                </a:cubicBezTo>
                <a:cubicBezTo>
                  <a:pt x="3120333" y="3489963"/>
                  <a:pt x="3052614" y="3455578"/>
                  <a:pt x="2981739" y="3429000"/>
                </a:cubicBezTo>
                <a:cubicBezTo>
                  <a:pt x="2859568" y="3383186"/>
                  <a:pt x="2732743" y="3350619"/>
                  <a:pt x="2604052" y="3329608"/>
                </a:cubicBezTo>
                <a:cubicBezTo>
                  <a:pt x="2505092" y="3313451"/>
                  <a:pt x="2305879" y="3289852"/>
                  <a:pt x="2305879" y="3289852"/>
                </a:cubicBezTo>
                <a:cubicBezTo>
                  <a:pt x="2123661" y="3293165"/>
                  <a:pt x="1941193" y="3289682"/>
                  <a:pt x="1759226" y="3299791"/>
                </a:cubicBezTo>
                <a:cubicBezTo>
                  <a:pt x="1702122" y="3302963"/>
                  <a:pt x="1647169" y="3323917"/>
                  <a:pt x="1590261" y="3329608"/>
                </a:cubicBezTo>
                <a:lnTo>
                  <a:pt x="1490870" y="3339547"/>
                </a:lnTo>
                <a:cubicBezTo>
                  <a:pt x="1436582" y="3353119"/>
                  <a:pt x="1419377" y="3358089"/>
                  <a:pt x="1351722" y="3369365"/>
                </a:cubicBezTo>
                <a:lnTo>
                  <a:pt x="1292087" y="3379304"/>
                </a:lnTo>
                <a:cubicBezTo>
                  <a:pt x="1275466" y="3382326"/>
                  <a:pt x="1259013" y="3386221"/>
                  <a:pt x="1242392" y="3389243"/>
                </a:cubicBezTo>
                <a:cubicBezTo>
                  <a:pt x="1222565" y="3392848"/>
                  <a:pt x="1202584" y="3395577"/>
                  <a:pt x="1182757" y="3399182"/>
                </a:cubicBezTo>
                <a:cubicBezTo>
                  <a:pt x="1166136" y="3402204"/>
                  <a:pt x="1149682" y="3406099"/>
                  <a:pt x="1133061" y="3409121"/>
                </a:cubicBezTo>
                <a:cubicBezTo>
                  <a:pt x="1113234" y="3412726"/>
                  <a:pt x="1093233" y="3415346"/>
                  <a:pt x="1073426" y="3419060"/>
                </a:cubicBezTo>
                <a:cubicBezTo>
                  <a:pt x="1040218" y="3425287"/>
                  <a:pt x="1007615" y="3435208"/>
                  <a:pt x="974035" y="3438939"/>
                </a:cubicBezTo>
                <a:lnTo>
                  <a:pt x="884583" y="3448878"/>
                </a:lnTo>
                <a:cubicBezTo>
                  <a:pt x="795131" y="3442252"/>
                  <a:pt x="705478" y="3437925"/>
                  <a:pt x="616226" y="3429000"/>
                </a:cubicBezTo>
                <a:cubicBezTo>
                  <a:pt x="605801" y="3427958"/>
                  <a:pt x="596483" y="3421938"/>
                  <a:pt x="586409" y="3419060"/>
                </a:cubicBezTo>
                <a:cubicBezTo>
                  <a:pt x="573274" y="3415307"/>
                  <a:pt x="559787" y="3412874"/>
                  <a:pt x="546652" y="3409121"/>
                </a:cubicBezTo>
                <a:cubicBezTo>
                  <a:pt x="509714" y="3398568"/>
                  <a:pt x="466833" y="3379101"/>
                  <a:pt x="437322" y="3359426"/>
                </a:cubicBezTo>
                <a:cubicBezTo>
                  <a:pt x="427383" y="3352800"/>
                  <a:pt x="419185" y="3342050"/>
                  <a:pt x="407505" y="3339547"/>
                </a:cubicBezTo>
                <a:cubicBezTo>
                  <a:pt x="371723" y="3331879"/>
                  <a:pt x="334618" y="3332921"/>
                  <a:pt x="298174" y="3329608"/>
                </a:cubicBezTo>
                <a:cubicBezTo>
                  <a:pt x="281609" y="3326295"/>
                  <a:pt x="263916" y="3326530"/>
                  <a:pt x="248479" y="3319669"/>
                </a:cubicBezTo>
                <a:cubicBezTo>
                  <a:pt x="215774" y="3305133"/>
                  <a:pt x="198357" y="3277884"/>
                  <a:pt x="178905" y="3250095"/>
                </a:cubicBezTo>
                <a:cubicBezTo>
                  <a:pt x="165205" y="3230523"/>
                  <a:pt x="146703" y="3213125"/>
                  <a:pt x="139148" y="3190460"/>
                </a:cubicBezTo>
                <a:cubicBezTo>
                  <a:pt x="115493" y="3119494"/>
                  <a:pt x="130893" y="3148260"/>
                  <a:pt x="99392" y="3101008"/>
                </a:cubicBezTo>
                <a:cubicBezTo>
                  <a:pt x="96079" y="3087756"/>
                  <a:pt x="93772" y="3074211"/>
                  <a:pt x="89452" y="3061252"/>
                </a:cubicBezTo>
                <a:cubicBezTo>
                  <a:pt x="83810" y="3044326"/>
                  <a:pt x="74268" y="3028769"/>
                  <a:pt x="69574" y="3011556"/>
                </a:cubicBezTo>
                <a:cubicBezTo>
                  <a:pt x="64272" y="2992114"/>
                  <a:pt x="63240" y="2971748"/>
                  <a:pt x="59635" y="2951921"/>
                </a:cubicBezTo>
                <a:cubicBezTo>
                  <a:pt x="48219" y="2889133"/>
                  <a:pt x="49520" y="2910934"/>
                  <a:pt x="39757" y="2842591"/>
                </a:cubicBezTo>
                <a:cubicBezTo>
                  <a:pt x="35980" y="2816149"/>
                  <a:pt x="33427" y="2789544"/>
                  <a:pt x="29818" y="2763078"/>
                </a:cubicBezTo>
                <a:cubicBezTo>
                  <a:pt x="2301" y="2561289"/>
                  <a:pt x="14942" y="2688973"/>
                  <a:pt x="0" y="2494721"/>
                </a:cubicBezTo>
                <a:cubicBezTo>
                  <a:pt x="3313" y="2123660"/>
                  <a:pt x="4141" y="1752569"/>
                  <a:pt x="9939" y="1381539"/>
                </a:cubicBezTo>
                <a:cubicBezTo>
                  <a:pt x="11230" y="1298894"/>
                  <a:pt x="19956" y="1215242"/>
                  <a:pt x="29818" y="1133060"/>
                </a:cubicBezTo>
                <a:cubicBezTo>
                  <a:pt x="36183" y="1080019"/>
                  <a:pt x="36740" y="1025860"/>
                  <a:pt x="49696" y="974034"/>
                </a:cubicBezTo>
                <a:lnTo>
                  <a:pt x="69574" y="894521"/>
                </a:lnTo>
                <a:cubicBezTo>
                  <a:pt x="66261" y="768625"/>
                  <a:pt x="59635" y="642773"/>
                  <a:pt x="59635" y="516834"/>
                </a:cubicBezTo>
                <a:cubicBezTo>
                  <a:pt x="59635" y="384271"/>
                  <a:pt x="63816" y="251707"/>
                  <a:pt x="69574" y="119269"/>
                </a:cubicBezTo>
                <a:cubicBezTo>
                  <a:pt x="70449" y="99135"/>
                  <a:pt x="72437" y="78503"/>
                  <a:pt x="79513" y="59634"/>
                </a:cubicBezTo>
                <a:cubicBezTo>
                  <a:pt x="87006" y="39652"/>
                  <a:pt x="112632" y="34553"/>
                  <a:pt x="129209" y="29817"/>
                </a:cubicBezTo>
                <a:cubicBezTo>
                  <a:pt x="142343" y="26064"/>
                  <a:pt x="155831" y="23631"/>
                  <a:pt x="168965" y="19878"/>
                </a:cubicBezTo>
                <a:cubicBezTo>
                  <a:pt x="179039" y="17000"/>
                  <a:pt x="188556" y="12212"/>
                  <a:pt x="198783" y="9939"/>
                </a:cubicBezTo>
                <a:cubicBezTo>
                  <a:pt x="218456" y="5567"/>
                  <a:pt x="238540" y="3313"/>
                  <a:pt x="258418" y="0"/>
                </a:cubicBezTo>
                <a:cubicBezTo>
                  <a:pt x="385904" y="2771"/>
                  <a:pt x="745830" y="6655"/>
                  <a:pt x="924339" y="19878"/>
                </a:cubicBezTo>
                <a:cubicBezTo>
                  <a:pt x="944436" y="21367"/>
                  <a:pt x="963886" y="28210"/>
                  <a:pt x="983974" y="29817"/>
                </a:cubicBezTo>
                <a:cubicBezTo>
                  <a:pt x="1046808" y="34844"/>
                  <a:pt x="1109870" y="36443"/>
                  <a:pt x="1172818" y="39756"/>
                </a:cubicBezTo>
                <a:lnTo>
                  <a:pt x="1441174" y="79513"/>
                </a:lnTo>
                <a:cubicBezTo>
                  <a:pt x="1477641" y="84876"/>
                  <a:pt x="1555399" y="96071"/>
                  <a:pt x="1590261" y="99391"/>
                </a:cubicBezTo>
                <a:cubicBezTo>
                  <a:pt x="1633263" y="103486"/>
                  <a:pt x="1676400" y="106017"/>
                  <a:pt x="1719470" y="109330"/>
                </a:cubicBezTo>
                <a:lnTo>
                  <a:pt x="2107096" y="99391"/>
                </a:lnTo>
                <a:cubicBezTo>
                  <a:pt x="2123972" y="98624"/>
                  <a:pt x="2140171" y="92474"/>
                  <a:pt x="2156792" y="89452"/>
                </a:cubicBezTo>
                <a:cubicBezTo>
                  <a:pt x="2176619" y="85847"/>
                  <a:pt x="2196548" y="82826"/>
                  <a:pt x="2216426" y="79513"/>
                </a:cubicBezTo>
                <a:cubicBezTo>
                  <a:pt x="2226365" y="76200"/>
                  <a:pt x="2236080" y="72114"/>
                  <a:pt x="2246244" y="69573"/>
                </a:cubicBezTo>
                <a:cubicBezTo>
                  <a:pt x="2301137" y="55849"/>
                  <a:pt x="2333236" y="55904"/>
                  <a:pt x="2395331" y="49695"/>
                </a:cubicBezTo>
                <a:cubicBezTo>
                  <a:pt x="2458290" y="52432"/>
                  <a:pt x="2615601" y="53102"/>
                  <a:pt x="2703444" y="69573"/>
                </a:cubicBezTo>
                <a:cubicBezTo>
                  <a:pt x="2730296" y="74608"/>
                  <a:pt x="2756453" y="82826"/>
                  <a:pt x="2782957" y="89452"/>
                </a:cubicBezTo>
                <a:cubicBezTo>
                  <a:pt x="2796209" y="92765"/>
                  <a:pt x="2809754" y="95071"/>
                  <a:pt x="2822713" y="99391"/>
                </a:cubicBezTo>
                <a:cubicBezTo>
                  <a:pt x="2842591" y="106017"/>
                  <a:pt x="2862020" y="114187"/>
                  <a:pt x="2882348" y="119269"/>
                </a:cubicBezTo>
                <a:cubicBezTo>
                  <a:pt x="2932269" y="131749"/>
                  <a:pt x="2909146" y="124888"/>
                  <a:pt x="2951922" y="139147"/>
                </a:cubicBezTo>
                <a:cubicBezTo>
                  <a:pt x="2971800" y="152399"/>
                  <a:pt x="2988892" y="171349"/>
                  <a:pt x="3011557" y="178904"/>
                </a:cubicBezTo>
                <a:cubicBezTo>
                  <a:pt x="3031435" y="185530"/>
                  <a:pt x="3050645" y="194673"/>
                  <a:pt x="3071192" y="198782"/>
                </a:cubicBezTo>
                <a:cubicBezTo>
                  <a:pt x="3131160" y="210776"/>
                  <a:pt x="3104861" y="203379"/>
                  <a:pt x="3150705" y="218660"/>
                </a:cubicBezTo>
                <a:cubicBezTo>
                  <a:pt x="3163957" y="238538"/>
                  <a:pt x="3182906" y="255630"/>
                  <a:pt x="3190461" y="278295"/>
                </a:cubicBezTo>
                <a:cubicBezTo>
                  <a:pt x="3200374" y="308033"/>
                  <a:pt x="3201304" y="340460"/>
                  <a:pt x="3230218" y="357808"/>
                </a:cubicBezTo>
                <a:cubicBezTo>
                  <a:pt x="3239202" y="363198"/>
                  <a:pt x="3250096" y="364434"/>
                  <a:pt x="3260035" y="367747"/>
                </a:cubicBezTo>
                <a:cubicBezTo>
                  <a:pt x="3279913" y="364434"/>
                  <a:pt x="3302173" y="367806"/>
                  <a:pt x="3319670" y="357808"/>
                </a:cubicBezTo>
                <a:cubicBezTo>
                  <a:pt x="3332752" y="350333"/>
                  <a:pt x="3327953" y="316395"/>
                  <a:pt x="3329609" y="308113"/>
                </a:cubicBezTo>
                <a:close/>
              </a:path>
            </a:pathLst>
          </a:custGeom>
          <a:solidFill>
            <a:srgbClr val="FFFFFF">
              <a:alpha val="81961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744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52E3-D083-B63B-43C9-411365226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Files, Plots, Packages, Help, etc.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AE3B3-023A-911E-54DA-6FE72156B5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2" y="1844676"/>
            <a:ext cx="6231558" cy="47529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Files tab is a file browser in which we can create, delete, view files and directories.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Plots tab is where our graphics will appear.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Packages tab shows us the packages we have installed in our session. </a:t>
            </a: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Importantly, </a:t>
            </a: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Help tab displays help pages for an R command or package. </a:t>
            </a:r>
          </a:p>
          <a:p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9DDCFDD-1B68-2C22-7974-31264A4A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21" y="877076"/>
            <a:ext cx="5440832" cy="3019064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202B5DB1-AED5-D192-D105-6A6C574D9539}"/>
              </a:ext>
            </a:extLst>
          </p:cNvPr>
          <p:cNvSpPr/>
          <p:nvPr/>
        </p:nvSpPr>
        <p:spPr>
          <a:xfrm rot="10800000">
            <a:off x="6494476" y="867137"/>
            <a:ext cx="5695122" cy="3409121"/>
          </a:xfrm>
          <a:custGeom>
            <a:avLst/>
            <a:gdLst>
              <a:gd name="connsiteX0" fmla="*/ 5486400 w 5695122"/>
              <a:gd name="connsiteY0" fmla="*/ 9939 h 3409121"/>
              <a:gd name="connsiteX1" fmla="*/ 5486400 w 5695122"/>
              <a:gd name="connsiteY1" fmla="*/ 9939 h 3409121"/>
              <a:gd name="connsiteX2" fmla="*/ 5387009 w 5695122"/>
              <a:gd name="connsiteY2" fmla="*/ 19878 h 3409121"/>
              <a:gd name="connsiteX3" fmla="*/ 5158409 w 5695122"/>
              <a:gd name="connsiteY3" fmla="*/ 29817 h 3409121"/>
              <a:gd name="connsiteX4" fmla="*/ 5108713 w 5695122"/>
              <a:gd name="connsiteY4" fmla="*/ 49695 h 3409121"/>
              <a:gd name="connsiteX5" fmla="*/ 5049079 w 5695122"/>
              <a:gd name="connsiteY5" fmla="*/ 59634 h 3409121"/>
              <a:gd name="connsiteX6" fmla="*/ 4999383 w 5695122"/>
              <a:gd name="connsiteY6" fmla="*/ 79513 h 3409121"/>
              <a:gd name="connsiteX7" fmla="*/ 4909931 w 5695122"/>
              <a:gd name="connsiteY7" fmla="*/ 129208 h 3409121"/>
              <a:gd name="connsiteX8" fmla="*/ 4820479 w 5695122"/>
              <a:gd name="connsiteY8" fmla="*/ 149087 h 3409121"/>
              <a:gd name="connsiteX9" fmla="*/ 4780722 w 5695122"/>
              <a:gd name="connsiteY9" fmla="*/ 159026 h 3409121"/>
              <a:gd name="connsiteX10" fmla="*/ 4144618 w 5695122"/>
              <a:gd name="connsiteY10" fmla="*/ 168965 h 3409121"/>
              <a:gd name="connsiteX11" fmla="*/ 3995531 w 5695122"/>
              <a:gd name="connsiteY11" fmla="*/ 198782 h 3409121"/>
              <a:gd name="connsiteX12" fmla="*/ 3945835 w 5695122"/>
              <a:gd name="connsiteY12" fmla="*/ 208721 h 3409121"/>
              <a:gd name="connsiteX13" fmla="*/ 3747053 w 5695122"/>
              <a:gd name="connsiteY13" fmla="*/ 218660 h 3409121"/>
              <a:gd name="connsiteX14" fmla="*/ 3518453 w 5695122"/>
              <a:gd name="connsiteY14" fmla="*/ 248478 h 3409121"/>
              <a:gd name="connsiteX15" fmla="*/ 3478696 w 5695122"/>
              <a:gd name="connsiteY15" fmla="*/ 258417 h 3409121"/>
              <a:gd name="connsiteX16" fmla="*/ 3448879 w 5695122"/>
              <a:gd name="connsiteY16" fmla="*/ 278295 h 3409121"/>
              <a:gd name="connsiteX17" fmla="*/ 3419061 w 5695122"/>
              <a:gd name="connsiteY17" fmla="*/ 288234 h 3409121"/>
              <a:gd name="connsiteX18" fmla="*/ 3369366 w 5695122"/>
              <a:gd name="connsiteY18" fmla="*/ 337930 h 3409121"/>
              <a:gd name="connsiteX19" fmla="*/ 3349487 w 5695122"/>
              <a:gd name="connsiteY19" fmla="*/ 357808 h 3409121"/>
              <a:gd name="connsiteX20" fmla="*/ 3319670 w 5695122"/>
              <a:gd name="connsiteY20" fmla="*/ 367747 h 3409121"/>
              <a:gd name="connsiteX21" fmla="*/ 3299792 w 5695122"/>
              <a:gd name="connsiteY21" fmla="*/ 397565 h 3409121"/>
              <a:gd name="connsiteX22" fmla="*/ 3289853 w 5695122"/>
              <a:gd name="connsiteY22" fmla="*/ 477078 h 3409121"/>
              <a:gd name="connsiteX23" fmla="*/ 3279913 w 5695122"/>
              <a:gd name="connsiteY23" fmla="*/ 546652 h 3409121"/>
              <a:gd name="connsiteX24" fmla="*/ 3269974 w 5695122"/>
              <a:gd name="connsiteY24" fmla="*/ 646043 h 3409121"/>
              <a:gd name="connsiteX25" fmla="*/ 3260035 w 5695122"/>
              <a:gd name="connsiteY25" fmla="*/ 715617 h 3409121"/>
              <a:gd name="connsiteX26" fmla="*/ 3240157 w 5695122"/>
              <a:gd name="connsiteY26" fmla="*/ 983974 h 3409121"/>
              <a:gd name="connsiteX27" fmla="*/ 3210340 w 5695122"/>
              <a:gd name="connsiteY27" fmla="*/ 1073426 h 3409121"/>
              <a:gd name="connsiteX28" fmla="*/ 3200400 w 5695122"/>
              <a:gd name="connsiteY28" fmla="*/ 1103243 h 3409121"/>
              <a:gd name="connsiteX29" fmla="*/ 3170583 w 5695122"/>
              <a:gd name="connsiteY29" fmla="*/ 1123121 h 3409121"/>
              <a:gd name="connsiteX30" fmla="*/ 3110948 w 5695122"/>
              <a:gd name="connsiteY30" fmla="*/ 1133060 h 3409121"/>
              <a:gd name="connsiteX31" fmla="*/ 2941983 w 5695122"/>
              <a:gd name="connsiteY31" fmla="*/ 1143000 h 3409121"/>
              <a:gd name="connsiteX32" fmla="*/ 2782957 w 5695122"/>
              <a:gd name="connsiteY32" fmla="*/ 1162878 h 3409121"/>
              <a:gd name="connsiteX33" fmla="*/ 2743200 w 5695122"/>
              <a:gd name="connsiteY33" fmla="*/ 1172817 h 3409121"/>
              <a:gd name="connsiteX34" fmla="*/ 2564296 w 5695122"/>
              <a:gd name="connsiteY34" fmla="*/ 1202634 h 3409121"/>
              <a:gd name="connsiteX35" fmla="*/ 2484783 w 5695122"/>
              <a:gd name="connsiteY35" fmla="*/ 1222513 h 3409121"/>
              <a:gd name="connsiteX36" fmla="*/ 2226366 w 5695122"/>
              <a:gd name="connsiteY36" fmla="*/ 1212574 h 3409121"/>
              <a:gd name="connsiteX37" fmla="*/ 2146853 w 5695122"/>
              <a:gd name="connsiteY37" fmla="*/ 1202634 h 3409121"/>
              <a:gd name="connsiteX38" fmla="*/ 1997766 w 5695122"/>
              <a:gd name="connsiteY38" fmla="*/ 1192695 h 3409121"/>
              <a:gd name="connsiteX39" fmla="*/ 1759227 w 5695122"/>
              <a:gd name="connsiteY39" fmla="*/ 1202634 h 3409121"/>
              <a:gd name="connsiteX40" fmla="*/ 1669774 w 5695122"/>
              <a:gd name="connsiteY40" fmla="*/ 1232452 h 3409121"/>
              <a:gd name="connsiteX41" fmla="*/ 1620079 w 5695122"/>
              <a:gd name="connsiteY41" fmla="*/ 1242391 h 3409121"/>
              <a:gd name="connsiteX42" fmla="*/ 1590261 w 5695122"/>
              <a:gd name="connsiteY42" fmla="*/ 1252330 h 3409121"/>
              <a:gd name="connsiteX43" fmla="*/ 1550505 w 5695122"/>
              <a:gd name="connsiteY43" fmla="*/ 1262269 h 3409121"/>
              <a:gd name="connsiteX44" fmla="*/ 1441174 w 5695122"/>
              <a:gd name="connsiteY44" fmla="*/ 1252330 h 3409121"/>
              <a:gd name="connsiteX45" fmla="*/ 1411357 w 5695122"/>
              <a:gd name="connsiteY45" fmla="*/ 1242391 h 3409121"/>
              <a:gd name="connsiteX46" fmla="*/ 1341783 w 5695122"/>
              <a:gd name="connsiteY46" fmla="*/ 1232452 h 3409121"/>
              <a:gd name="connsiteX47" fmla="*/ 1053548 w 5695122"/>
              <a:gd name="connsiteY47" fmla="*/ 1242391 h 3409121"/>
              <a:gd name="connsiteX48" fmla="*/ 983974 w 5695122"/>
              <a:gd name="connsiteY48" fmla="*/ 1262269 h 3409121"/>
              <a:gd name="connsiteX49" fmla="*/ 934279 w 5695122"/>
              <a:gd name="connsiteY49" fmla="*/ 1272208 h 3409121"/>
              <a:gd name="connsiteX50" fmla="*/ 785192 w 5695122"/>
              <a:gd name="connsiteY50" fmla="*/ 1262269 h 3409121"/>
              <a:gd name="connsiteX51" fmla="*/ 715618 w 5695122"/>
              <a:gd name="connsiteY51" fmla="*/ 1242391 h 3409121"/>
              <a:gd name="connsiteX52" fmla="*/ 546653 w 5695122"/>
              <a:gd name="connsiteY52" fmla="*/ 1212574 h 3409121"/>
              <a:gd name="connsiteX53" fmla="*/ 377687 w 5695122"/>
              <a:gd name="connsiteY53" fmla="*/ 1222513 h 3409121"/>
              <a:gd name="connsiteX54" fmla="*/ 318053 w 5695122"/>
              <a:gd name="connsiteY54" fmla="*/ 1242391 h 3409121"/>
              <a:gd name="connsiteX55" fmla="*/ 288235 w 5695122"/>
              <a:gd name="connsiteY55" fmla="*/ 1252330 h 3409121"/>
              <a:gd name="connsiteX56" fmla="*/ 258418 w 5695122"/>
              <a:gd name="connsiteY56" fmla="*/ 1272208 h 3409121"/>
              <a:gd name="connsiteX57" fmla="*/ 89453 w 5695122"/>
              <a:gd name="connsiteY57" fmla="*/ 1282147 h 3409121"/>
              <a:gd name="connsiteX58" fmla="*/ 69574 w 5695122"/>
              <a:gd name="connsiteY58" fmla="*/ 1341782 h 3409121"/>
              <a:gd name="connsiteX59" fmla="*/ 59635 w 5695122"/>
              <a:gd name="connsiteY59" fmla="*/ 1381539 h 3409121"/>
              <a:gd name="connsiteX60" fmla="*/ 49696 w 5695122"/>
              <a:gd name="connsiteY60" fmla="*/ 1441174 h 3409121"/>
              <a:gd name="connsiteX61" fmla="*/ 39757 w 5695122"/>
              <a:gd name="connsiteY61" fmla="*/ 1470991 h 3409121"/>
              <a:gd name="connsiteX62" fmla="*/ 19879 w 5695122"/>
              <a:gd name="connsiteY62" fmla="*/ 1669774 h 3409121"/>
              <a:gd name="connsiteX63" fmla="*/ 0 w 5695122"/>
              <a:gd name="connsiteY63" fmla="*/ 1789043 h 3409121"/>
              <a:gd name="connsiteX64" fmla="*/ 9940 w 5695122"/>
              <a:gd name="connsiteY64" fmla="*/ 2345634 h 3409121"/>
              <a:gd name="connsiteX65" fmla="*/ 19879 w 5695122"/>
              <a:gd name="connsiteY65" fmla="*/ 2415208 h 3409121"/>
              <a:gd name="connsiteX66" fmla="*/ 39757 w 5695122"/>
              <a:gd name="connsiteY66" fmla="*/ 2564295 h 3409121"/>
              <a:gd name="connsiteX67" fmla="*/ 29818 w 5695122"/>
              <a:gd name="connsiteY67" fmla="*/ 2763078 h 3409121"/>
              <a:gd name="connsiteX68" fmla="*/ 39757 w 5695122"/>
              <a:gd name="connsiteY68" fmla="*/ 2852530 h 3409121"/>
              <a:gd name="connsiteX69" fmla="*/ 79513 w 5695122"/>
              <a:gd name="connsiteY69" fmla="*/ 2872408 h 3409121"/>
              <a:gd name="connsiteX70" fmla="*/ 129209 w 5695122"/>
              <a:gd name="connsiteY70" fmla="*/ 2902226 h 3409121"/>
              <a:gd name="connsiteX71" fmla="*/ 218661 w 5695122"/>
              <a:gd name="connsiteY71" fmla="*/ 2961860 h 3409121"/>
              <a:gd name="connsiteX72" fmla="*/ 258418 w 5695122"/>
              <a:gd name="connsiteY72" fmla="*/ 2991678 h 3409121"/>
              <a:gd name="connsiteX73" fmla="*/ 337931 w 5695122"/>
              <a:gd name="connsiteY73" fmla="*/ 3041374 h 3409121"/>
              <a:gd name="connsiteX74" fmla="*/ 377687 w 5695122"/>
              <a:gd name="connsiteY74" fmla="*/ 3071191 h 3409121"/>
              <a:gd name="connsiteX75" fmla="*/ 427383 w 5695122"/>
              <a:gd name="connsiteY75" fmla="*/ 3101008 h 3409121"/>
              <a:gd name="connsiteX76" fmla="*/ 506896 w 5695122"/>
              <a:gd name="connsiteY76" fmla="*/ 3160643 h 3409121"/>
              <a:gd name="connsiteX77" fmla="*/ 546653 w 5695122"/>
              <a:gd name="connsiteY77" fmla="*/ 3190460 h 3409121"/>
              <a:gd name="connsiteX78" fmla="*/ 616227 w 5695122"/>
              <a:gd name="connsiteY78" fmla="*/ 3240156 h 3409121"/>
              <a:gd name="connsiteX79" fmla="*/ 655983 w 5695122"/>
              <a:gd name="connsiteY79" fmla="*/ 3260034 h 3409121"/>
              <a:gd name="connsiteX80" fmla="*/ 745435 w 5695122"/>
              <a:gd name="connsiteY80" fmla="*/ 3339547 h 3409121"/>
              <a:gd name="connsiteX81" fmla="*/ 824948 w 5695122"/>
              <a:gd name="connsiteY81" fmla="*/ 3379304 h 3409121"/>
              <a:gd name="connsiteX82" fmla="*/ 874644 w 5695122"/>
              <a:gd name="connsiteY82" fmla="*/ 3409121 h 3409121"/>
              <a:gd name="connsiteX83" fmla="*/ 1013792 w 5695122"/>
              <a:gd name="connsiteY83" fmla="*/ 3399182 h 3409121"/>
              <a:gd name="connsiteX84" fmla="*/ 1053548 w 5695122"/>
              <a:gd name="connsiteY84" fmla="*/ 3389243 h 3409121"/>
              <a:gd name="connsiteX85" fmla="*/ 1222513 w 5695122"/>
              <a:gd name="connsiteY85" fmla="*/ 3299791 h 3409121"/>
              <a:gd name="connsiteX86" fmla="*/ 1292087 w 5695122"/>
              <a:gd name="connsiteY86" fmla="*/ 3279913 h 3409121"/>
              <a:gd name="connsiteX87" fmla="*/ 1431235 w 5695122"/>
              <a:gd name="connsiteY87" fmla="*/ 3220278 h 3409121"/>
              <a:gd name="connsiteX88" fmla="*/ 1620079 w 5695122"/>
              <a:gd name="connsiteY88" fmla="*/ 3160643 h 3409121"/>
              <a:gd name="connsiteX89" fmla="*/ 1739348 w 5695122"/>
              <a:gd name="connsiteY89" fmla="*/ 3120887 h 3409121"/>
              <a:gd name="connsiteX90" fmla="*/ 2057400 w 5695122"/>
              <a:gd name="connsiteY90" fmla="*/ 3101008 h 3409121"/>
              <a:gd name="connsiteX91" fmla="*/ 2136913 w 5695122"/>
              <a:gd name="connsiteY91" fmla="*/ 3091069 h 3409121"/>
              <a:gd name="connsiteX92" fmla="*/ 2186609 w 5695122"/>
              <a:gd name="connsiteY92" fmla="*/ 3081130 h 3409121"/>
              <a:gd name="connsiteX93" fmla="*/ 2266122 w 5695122"/>
              <a:gd name="connsiteY93" fmla="*/ 3071191 h 3409121"/>
              <a:gd name="connsiteX94" fmla="*/ 2415209 w 5695122"/>
              <a:gd name="connsiteY94" fmla="*/ 3051313 h 3409121"/>
              <a:gd name="connsiteX95" fmla="*/ 3061253 w 5695122"/>
              <a:gd name="connsiteY95" fmla="*/ 3061252 h 3409121"/>
              <a:gd name="connsiteX96" fmla="*/ 3528392 w 5695122"/>
              <a:gd name="connsiteY96" fmla="*/ 3041374 h 3409121"/>
              <a:gd name="connsiteX97" fmla="*/ 3776870 w 5695122"/>
              <a:gd name="connsiteY97" fmla="*/ 3051313 h 3409121"/>
              <a:gd name="connsiteX98" fmla="*/ 3806687 w 5695122"/>
              <a:gd name="connsiteY98" fmla="*/ 3061252 h 3409121"/>
              <a:gd name="connsiteX99" fmla="*/ 3876261 w 5695122"/>
              <a:gd name="connsiteY99" fmla="*/ 3091069 h 3409121"/>
              <a:gd name="connsiteX100" fmla="*/ 3935896 w 5695122"/>
              <a:gd name="connsiteY100" fmla="*/ 3110947 h 3409121"/>
              <a:gd name="connsiteX101" fmla="*/ 4075044 w 5695122"/>
              <a:gd name="connsiteY101" fmla="*/ 3150704 h 3409121"/>
              <a:gd name="connsiteX102" fmla="*/ 4244009 w 5695122"/>
              <a:gd name="connsiteY102" fmla="*/ 3210339 h 3409121"/>
              <a:gd name="connsiteX103" fmla="*/ 4273827 w 5695122"/>
              <a:gd name="connsiteY103" fmla="*/ 3220278 h 3409121"/>
              <a:gd name="connsiteX104" fmla="*/ 4303644 w 5695122"/>
              <a:gd name="connsiteY104" fmla="*/ 3230217 h 3409121"/>
              <a:gd name="connsiteX105" fmla="*/ 4373218 w 5695122"/>
              <a:gd name="connsiteY105" fmla="*/ 3250095 h 3409121"/>
              <a:gd name="connsiteX106" fmla="*/ 4909931 w 5695122"/>
              <a:gd name="connsiteY106" fmla="*/ 3240156 h 3409121"/>
              <a:gd name="connsiteX107" fmla="*/ 5138531 w 5695122"/>
              <a:gd name="connsiteY107" fmla="*/ 3220278 h 3409121"/>
              <a:gd name="connsiteX108" fmla="*/ 5198166 w 5695122"/>
              <a:gd name="connsiteY108" fmla="*/ 3200400 h 3409121"/>
              <a:gd name="connsiteX109" fmla="*/ 5237922 w 5695122"/>
              <a:gd name="connsiteY109" fmla="*/ 3190460 h 3409121"/>
              <a:gd name="connsiteX110" fmla="*/ 5377070 w 5695122"/>
              <a:gd name="connsiteY110" fmla="*/ 3150704 h 3409121"/>
              <a:gd name="connsiteX111" fmla="*/ 5446644 w 5695122"/>
              <a:gd name="connsiteY111" fmla="*/ 3140765 h 3409121"/>
              <a:gd name="connsiteX112" fmla="*/ 5526157 w 5695122"/>
              <a:gd name="connsiteY112" fmla="*/ 3130826 h 3409121"/>
              <a:gd name="connsiteX113" fmla="*/ 5605670 w 5695122"/>
              <a:gd name="connsiteY113" fmla="*/ 3110947 h 3409121"/>
              <a:gd name="connsiteX114" fmla="*/ 5665305 w 5695122"/>
              <a:gd name="connsiteY114" fmla="*/ 3071191 h 3409121"/>
              <a:gd name="connsiteX115" fmla="*/ 5685183 w 5695122"/>
              <a:gd name="connsiteY115" fmla="*/ 2852530 h 3409121"/>
              <a:gd name="connsiteX116" fmla="*/ 5695122 w 5695122"/>
              <a:gd name="connsiteY116" fmla="*/ 2782956 h 3409121"/>
              <a:gd name="connsiteX117" fmla="*/ 5675244 w 5695122"/>
              <a:gd name="connsiteY117" fmla="*/ 2107095 h 3409121"/>
              <a:gd name="connsiteX118" fmla="*/ 5665305 w 5695122"/>
              <a:gd name="connsiteY118" fmla="*/ 2057400 h 3409121"/>
              <a:gd name="connsiteX119" fmla="*/ 5645427 w 5695122"/>
              <a:gd name="connsiteY119" fmla="*/ 1948069 h 3409121"/>
              <a:gd name="connsiteX120" fmla="*/ 5625548 w 5695122"/>
              <a:gd name="connsiteY120" fmla="*/ 1689652 h 3409121"/>
              <a:gd name="connsiteX121" fmla="*/ 5615609 w 5695122"/>
              <a:gd name="connsiteY121" fmla="*/ 1113182 h 3409121"/>
              <a:gd name="connsiteX122" fmla="*/ 5605670 w 5695122"/>
              <a:gd name="connsiteY122" fmla="*/ 1043608 h 3409121"/>
              <a:gd name="connsiteX123" fmla="*/ 5595731 w 5695122"/>
              <a:gd name="connsiteY123" fmla="*/ 944217 h 3409121"/>
              <a:gd name="connsiteX124" fmla="*/ 5585792 w 5695122"/>
              <a:gd name="connsiteY124" fmla="*/ 695739 h 3409121"/>
              <a:gd name="connsiteX125" fmla="*/ 5575853 w 5695122"/>
              <a:gd name="connsiteY125" fmla="*/ 69574 h 3409121"/>
              <a:gd name="connsiteX126" fmla="*/ 5555974 w 5695122"/>
              <a:gd name="connsiteY126" fmla="*/ 49695 h 3409121"/>
              <a:gd name="connsiteX127" fmla="*/ 5516218 w 5695122"/>
              <a:gd name="connsiteY127" fmla="*/ 39756 h 3409121"/>
              <a:gd name="connsiteX128" fmla="*/ 5456583 w 5695122"/>
              <a:gd name="connsiteY128" fmla="*/ 19878 h 3409121"/>
              <a:gd name="connsiteX129" fmla="*/ 5426766 w 5695122"/>
              <a:gd name="connsiteY129" fmla="*/ 9939 h 3409121"/>
              <a:gd name="connsiteX130" fmla="*/ 5396948 w 5695122"/>
              <a:gd name="connsiteY130" fmla="*/ 0 h 3409121"/>
              <a:gd name="connsiteX131" fmla="*/ 5208105 w 5695122"/>
              <a:gd name="connsiteY131" fmla="*/ 19878 h 3409121"/>
              <a:gd name="connsiteX132" fmla="*/ 5148470 w 5695122"/>
              <a:gd name="connsiteY132" fmla="*/ 39756 h 3409121"/>
              <a:gd name="connsiteX133" fmla="*/ 5118653 w 5695122"/>
              <a:gd name="connsiteY133" fmla="*/ 49695 h 3409121"/>
              <a:gd name="connsiteX134" fmla="*/ 5098774 w 5695122"/>
              <a:gd name="connsiteY134" fmla="*/ 69574 h 3409121"/>
              <a:gd name="connsiteX135" fmla="*/ 5088835 w 5695122"/>
              <a:gd name="connsiteY135" fmla="*/ 99391 h 3409121"/>
              <a:gd name="connsiteX136" fmla="*/ 5029200 w 5695122"/>
              <a:gd name="connsiteY136" fmla="*/ 119269 h 3409121"/>
              <a:gd name="connsiteX137" fmla="*/ 4989444 w 5695122"/>
              <a:gd name="connsiteY137" fmla="*/ 129208 h 3409121"/>
              <a:gd name="connsiteX138" fmla="*/ 5486400 w 5695122"/>
              <a:gd name="connsiteY138" fmla="*/ 9939 h 3409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695122" h="3409121">
                <a:moveTo>
                  <a:pt x="5486400" y="9939"/>
                </a:moveTo>
                <a:lnTo>
                  <a:pt x="5486400" y="9939"/>
                </a:lnTo>
                <a:cubicBezTo>
                  <a:pt x="5453270" y="13252"/>
                  <a:pt x="5420244" y="17864"/>
                  <a:pt x="5387009" y="19878"/>
                </a:cubicBezTo>
                <a:cubicBezTo>
                  <a:pt x="5310877" y="24492"/>
                  <a:pt x="5234247" y="21692"/>
                  <a:pt x="5158409" y="29817"/>
                </a:cubicBezTo>
                <a:cubicBezTo>
                  <a:pt x="5140669" y="31718"/>
                  <a:pt x="5125926" y="45001"/>
                  <a:pt x="5108713" y="49695"/>
                </a:cubicBezTo>
                <a:cubicBezTo>
                  <a:pt x="5089271" y="54997"/>
                  <a:pt x="5068957" y="56321"/>
                  <a:pt x="5049079" y="59634"/>
                </a:cubicBezTo>
                <a:cubicBezTo>
                  <a:pt x="5032514" y="66260"/>
                  <a:pt x="5015341" y="71534"/>
                  <a:pt x="4999383" y="79513"/>
                </a:cubicBezTo>
                <a:cubicBezTo>
                  <a:pt x="4961435" y="98487"/>
                  <a:pt x="4948212" y="114853"/>
                  <a:pt x="4909931" y="129208"/>
                </a:cubicBezTo>
                <a:cubicBezTo>
                  <a:pt x="4892310" y="135816"/>
                  <a:pt x="4835927" y="145654"/>
                  <a:pt x="4820479" y="149087"/>
                </a:cubicBezTo>
                <a:cubicBezTo>
                  <a:pt x="4807144" y="152050"/>
                  <a:pt x="4794376" y="158624"/>
                  <a:pt x="4780722" y="159026"/>
                </a:cubicBezTo>
                <a:cubicBezTo>
                  <a:pt x="4568753" y="165260"/>
                  <a:pt x="4356653" y="165652"/>
                  <a:pt x="4144618" y="168965"/>
                </a:cubicBezTo>
                <a:cubicBezTo>
                  <a:pt x="4010185" y="202573"/>
                  <a:pt x="4119755" y="178078"/>
                  <a:pt x="3995531" y="198782"/>
                </a:cubicBezTo>
                <a:cubicBezTo>
                  <a:pt x="3978867" y="201559"/>
                  <a:pt x="3962675" y="207374"/>
                  <a:pt x="3945835" y="208721"/>
                </a:cubicBezTo>
                <a:cubicBezTo>
                  <a:pt x="3879703" y="214012"/>
                  <a:pt x="3813259" y="214388"/>
                  <a:pt x="3747053" y="218660"/>
                </a:cubicBezTo>
                <a:cubicBezTo>
                  <a:pt x="3682231" y="222842"/>
                  <a:pt x="3580586" y="232945"/>
                  <a:pt x="3518453" y="248478"/>
                </a:cubicBezTo>
                <a:lnTo>
                  <a:pt x="3478696" y="258417"/>
                </a:lnTo>
                <a:cubicBezTo>
                  <a:pt x="3468757" y="265043"/>
                  <a:pt x="3459563" y="272953"/>
                  <a:pt x="3448879" y="278295"/>
                </a:cubicBezTo>
                <a:cubicBezTo>
                  <a:pt x="3439508" y="282980"/>
                  <a:pt x="3427443" y="281948"/>
                  <a:pt x="3419061" y="288234"/>
                </a:cubicBezTo>
                <a:cubicBezTo>
                  <a:pt x="3400320" y="302290"/>
                  <a:pt x="3385931" y="321365"/>
                  <a:pt x="3369366" y="337930"/>
                </a:cubicBezTo>
                <a:cubicBezTo>
                  <a:pt x="3362740" y="344556"/>
                  <a:pt x="3358377" y="354845"/>
                  <a:pt x="3349487" y="357808"/>
                </a:cubicBezTo>
                <a:lnTo>
                  <a:pt x="3319670" y="367747"/>
                </a:lnTo>
                <a:cubicBezTo>
                  <a:pt x="3313044" y="377686"/>
                  <a:pt x="3302935" y="386040"/>
                  <a:pt x="3299792" y="397565"/>
                </a:cubicBezTo>
                <a:cubicBezTo>
                  <a:pt x="3292764" y="423334"/>
                  <a:pt x="3293383" y="450602"/>
                  <a:pt x="3289853" y="477078"/>
                </a:cubicBezTo>
                <a:cubicBezTo>
                  <a:pt x="3286757" y="500299"/>
                  <a:pt x="3282650" y="523386"/>
                  <a:pt x="3279913" y="546652"/>
                </a:cubicBezTo>
                <a:cubicBezTo>
                  <a:pt x="3276023" y="579719"/>
                  <a:pt x="3273864" y="612975"/>
                  <a:pt x="3269974" y="646043"/>
                </a:cubicBezTo>
                <a:cubicBezTo>
                  <a:pt x="3267237" y="669309"/>
                  <a:pt x="3262094" y="692281"/>
                  <a:pt x="3260035" y="715617"/>
                </a:cubicBezTo>
                <a:cubicBezTo>
                  <a:pt x="3252151" y="804967"/>
                  <a:pt x="3268522" y="898880"/>
                  <a:pt x="3240157" y="983974"/>
                </a:cubicBezTo>
                <a:lnTo>
                  <a:pt x="3210340" y="1073426"/>
                </a:lnTo>
                <a:cubicBezTo>
                  <a:pt x="3207027" y="1083365"/>
                  <a:pt x="3209117" y="1097432"/>
                  <a:pt x="3200400" y="1103243"/>
                </a:cubicBezTo>
                <a:cubicBezTo>
                  <a:pt x="3190461" y="1109869"/>
                  <a:pt x="3181915" y="1119344"/>
                  <a:pt x="3170583" y="1123121"/>
                </a:cubicBezTo>
                <a:cubicBezTo>
                  <a:pt x="3151465" y="1129494"/>
                  <a:pt x="3131025" y="1131314"/>
                  <a:pt x="3110948" y="1133060"/>
                </a:cubicBezTo>
                <a:cubicBezTo>
                  <a:pt x="3054741" y="1137948"/>
                  <a:pt x="2998248" y="1138832"/>
                  <a:pt x="2941983" y="1143000"/>
                </a:cubicBezTo>
                <a:cubicBezTo>
                  <a:pt x="2887573" y="1147030"/>
                  <a:pt x="2836072" y="1152255"/>
                  <a:pt x="2782957" y="1162878"/>
                </a:cubicBezTo>
                <a:cubicBezTo>
                  <a:pt x="2769562" y="1165557"/>
                  <a:pt x="2756595" y="1170138"/>
                  <a:pt x="2743200" y="1172817"/>
                </a:cubicBezTo>
                <a:cubicBezTo>
                  <a:pt x="2683887" y="1184679"/>
                  <a:pt x="2623062" y="1187942"/>
                  <a:pt x="2564296" y="1202634"/>
                </a:cubicBezTo>
                <a:cubicBezTo>
                  <a:pt x="2442046" y="1233198"/>
                  <a:pt x="2667956" y="1185879"/>
                  <a:pt x="2484783" y="1222513"/>
                </a:cubicBezTo>
                <a:cubicBezTo>
                  <a:pt x="2398644" y="1219200"/>
                  <a:pt x="2312420" y="1217636"/>
                  <a:pt x="2226366" y="1212574"/>
                </a:cubicBezTo>
                <a:cubicBezTo>
                  <a:pt x="2199701" y="1211005"/>
                  <a:pt x="2173463" y="1204948"/>
                  <a:pt x="2146853" y="1202634"/>
                </a:cubicBezTo>
                <a:cubicBezTo>
                  <a:pt x="2097234" y="1198319"/>
                  <a:pt x="2047462" y="1196008"/>
                  <a:pt x="1997766" y="1192695"/>
                </a:cubicBezTo>
                <a:cubicBezTo>
                  <a:pt x="1918253" y="1196008"/>
                  <a:pt x="1838414" y="1194715"/>
                  <a:pt x="1759227" y="1202634"/>
                </a:cubicBezTo>
                <a:cubicBezTo>
                  <a:pt x="1719488" y="1206608"/>
                  <a:pt x="1704553" y="1225496"/>
                  <a:pt x="1669774" y="1232452"/>
                </a:cubicBezTo>
                <a:cubicBezTo>
                  <a:pt x="1653209" y="1235765"/>
                  <a:pt x="1636468" y="1238294"/>
                  <a:pt x="1620079" y="1242391"/>
                </a:cubicBezTo>
                <a:cubicBezTo>
                  <a:pt x="1609915" y="1244932"/>
                  <a:pt x="1600335" y="1249452"/>
                  <a:pt x="1590261" y="1252330"/>
                </a:cubicBezTo>
                <a:cubicBezTo>
                  <a:pt x="1577127" y="1256083"/>
                  <a:pt x="1563757" y="1258956"/>
                  <a:pt x="1550505" y="1262269"/>
                </a:cubicBezTo>
                <a:cubicBezTo>
                  <a:pt x="1514061" y="1258956"/>
                  <a:pt x="1477400" y="1257505"/>
                  <a:pt x="1441174" y="1252330"/>
                </a:cubicBezTo>
                <a:cubicBezTo>
                  <a:pt x="1430803" y="1250848"/>
                  <a:pt x="1421630" y="1244446"/>
                  <a:pt x="1411357" y="1242391"/>
                </a:cubicBezTo>
                <a:cubicBezTo>
                  <a:pt x="1388385" y="1237797"/>
                  <a:pt x="1364974" y="1235765"/>
                  <a:pt x="1341783" y="1232452"/>
                </a:cubicBezTo>
                <a:cubicBezTo>
                  <a:pt x="1245705" y="1235765"/>
                  <a:pt x="1149507" y="1236575"/>
                  <a:pt x="1053548" y="1242391"/>
                </a:cubicBezTo>
                <a:cubicBezTo>
                  <a:pt x="1029011" y="1243878"/>
                  <a:pt x="1007282" y="1256442"/>
                  <a:pt x="983974" y="1262269"/>
                </a:cubicBezTo>
                <a:cubicBezTo>
                  <a:pt x="967585" y="1266366"/>
                  <a:pt x="950844" y="1268895"/>
                  <a:pt x="934279" y="1272208"/>
                </a:cubicBezTo>
                <a:cubicBezTo>
                  <a:pt x="884583" y="1268895"/>
                  <a:pt x="834724" y="1267483"/>
                  <a:pt x="785192" y="1262269"/>
                </a:cubicBezTo>
                <a:cubicBezTo>
                  <a:pt x="758230" y="1259431"/>
                  <a:pt x="740786" y="1249255"/>
                  <a:pt x="715618" y="1242391"/>
                </a:cubicBezTo>
                <a:cubicBezTo>
                  <a:pt x="622275" y="1216934"/>
                  <a:pt x="646484" y="1223666"/>
                  <a:pt x="546653" y="1212574"/>
                </a:cubicBezTo>
                <a:cubicBezTo>
                  <a:pt x="490331" y="1215887"/>
                  <a:pt x="433632" y="1215216"/>
                  <a:pt x="377687" y="1222513"/>
                </a:cubicBezTo>
                <a:cubicBezTo>
                  <a:pt x="356910" y="1225223"/>
                  <a:pt x="337931" y="1235765"/>
                  <a:pt x="318053" y="1242391"/>
                </a:cubicBezTo>
                <a:lnTo>
                  <a:pt x="288235" y="1252330"/>
                </a:lnTo>
                <a:cubicBezTo>
                  <a:pt x="278296" y="1258956"/>
                  <a:pt x="270231" y="1270436"/>
                  <a:pt x="258418" y="1272208"/>
                </a:cubicBezTo>
                <a:cubicBezTo>
                  <a:pt x="202623" y="1280577"/>
                  <a:pt x="142393" y="1262643"/>
                  <a:pt x="89453" y="1282147"/>
                </a:cubicBezTo>
                <a:cubicBezTo>
                  <a:pt x="69791" y="1289391"/>
                  <a:pt x="74656" y="1321454"/>
                  <a:pt x="69574" y="1341782"/>
                </a:cubicBezTo>
                <a:cubicBezTo>
                  <a:pt x="66261" y="1355034"/>
                  <a:pt x="62314" y="1368144"/>
                  <a:pt x="59635" y="1381539"/>
                </a:cubicBezTo>
                <a:cubicBezTo>
                  <a:pt x="55683" y="1401300"/>
                  <a:pt x="54068" y="1421501"/>
                  <a:pt x="49696" y="1441174"/>
                </a:cubicBezTo>
                <a:cubicBezTo>
                  <a:pt x="47423" y="1451401"/>
                  <a:pt x="43070" y="1461052"/>
                  <a:pt x="39757" y="1470991"/>
                </a:cubicBezTo>
                <a:cubicBezTo>
                  <a:pt x="33131" y="1537252"/>
                  <a:pt x="30827" y="1604089"/>
                  <a:pt x="19879" y="1669774"/>
                </a:cubicBezTo>
                <a:lnTo>
                  <a:pt x="0" y="1789043"/>
                </a:lnTo>
                <a:cubicBezTo>
                  <a:pt x="3313" y="1974573"/>
                  <a:pt x="4052" y="2160168"/>
                  <a:pt x="9940" y="2345634"/>
                </a:cubicBezTo>
                <a:cubicBezTo>
                  <a:pt x="10683" y="2369049"/>
                  <a:pt x="16783" y="2391987"/>
                  <a:pt x="19879" y="2415208"/>
                </a:cubicBezTo>
                <a:cubicBezTo>
                  <a:pt x="45568" y="2607881"/>
                  <a:pt x="14775" y="2389419"/>
                  <a:pt x="39757" y="2564295"/>
                </a:cubicBezTo>
                <a:cubicBezTo>
                  <a:pt x="36444" y="2630556"/>
                  <a:pt x="29818" y="2696734"/>
                  <a:pt x="29818" y="2763078"/>
                </a:cubicBezTo>
                <a:cubicBezTo>
                  <a:pt x="29818" y="2793079"/>
                  <a:pt x="27343" y="2825218"/>
                  <a:pt x="39757" y="2852530"/>
                </a:cubicBezTo>
                <a:cubicBezTo>
                  <a:pt x="45888" y="2866018"/>
                  <a:pt x="67185" y="2864189"/>
                  <a:pt x="79513" y="2872408"/>
                </a:cubicBezTo>
                <a:cubicBezTo>
                  <a:pt x="134086" y="2908790"/>
                  <a:pt x="59997" y="2879155"/>
                  <a:pt x="129209" y="2902226"/>
                </a:cubicBezTo>
                <a:cubicBezTo>
                  <a:pt x="228270" y="2976520"/>
                  <a:pt x="103625" y="2885169"/>
                  <a:pt x="218661" y="2961860"/>
                </a:cubicBezTo>
                <a:cubicBezTo>
                  <a:pt x="232444" y="2971049"/>
                  <a:pt x="244635" y="2982489"/>
                  <a:pt x="258418" y="2991678"/>
                </a:cubicBezTo>
                <a:cubicBezTo>
                  <a:pt x="284424" y="3009015"/>
                  <a:pt x="312927" y="3022621"/>
                  <a:pt x="337931" y="3041374"/>
                </a:cubicBezTo>
                <a:cubicBezTo>
                  <a:pt x="351183" y="3051313"/>
                  <a:pt x="363904" y="3062002"/>
                  <a:pt x="377687" y="3071191"/>
                </a:cubicBezTo>
                <a:cubicBezTo>
                  <a:pt x="393761" y="3081907"/>
                  <a:pt x="411500" y="3090012"/>
                  <a:pt x="427383" y="3101008"/>
                </a:cubicBezTo>
                <a:cubicBezTo>
                  <a:pt x="454623" y="3119866"/>
                  <a:pt x="480392" y="3140765"/>
                  <a:pt x="506896" y="3160643"/>
                </a:cubicBezTo>
                <a:lnTo>
                  <a:pt x="546653" y="3190460"/>
                </a:lnTo>
                <a:cubicBezTo>
                  <a:pt x="563731" y="3203269"/>
                  <a:pt x="595870" y="3228524"/>
                  <a:pt x="616227" y="3240156"/>
                </a:cubicBezTo>
                <a:cubicBezTo>
                  <a:pt x="629091" y="3247507"/>
                  <a:pt x="642731" y="3253408"/>
                  <a:pt x="655983" y="3260034"/>
                </a:cubicBezTo>
                <a:cubicBezTo>
                  <a:pt x="684301" y="3288352"/>
                  <a:pt x="710336" y="3319073"/>
                  <a:pt x="745435" y="3339547"/>
                </a:cubicBezTo>
                <a:cubicBezTo>
                  <a:pt x="771031" y="3354478"/>
                  <a:pt x="803994" y="3358351"/>
                  <a:pt x="824948" y="3379304"/>
                </a:cubicBezTo>
                <a:cubicBezTo>
                  <a:pt x="852235" y="3406590"/>
                  <a:pt x="835937" y="3396219"/>
                  <a:pt x="874644" y="3409121"/>
                </a:cubicBezTo>
                <a:cubicBezTo>
                  <a:pt x="921027" y="3405808"/>
                  <a:pt x="967576" y="3404317"/>
                  <a:pt x="1013792" y="3399182"/>
                </a:cubicBezTo>
                <a:cubicBezTo>
                  <a:pt x="1027368" y="3397674"/>
                  <a:pt x="1041113" y="3394895"/>
                  <a:pt x="1053548" y="3389243"/>
                </a:cubicBezTo>
                <a:cubicBezTo>
                  <a:pt x="1112873" y="3362277"/>
                  <a:pt x="1158043" y="3318211"/>
                  <a:pt x="1222513" y="3299791"/>
                </a:cubicBezTo>
                <a:cubicBezTo>
                  <a:pt x="1245704" y="3293165"/>
                  <a:pt x="1269548" y="3288499"/>
                  <a:pt x="1292087" y="3279913"/>
                </a:cubicBezTo>
                <a:cubicBezTo>
                  <a:pt x="1339244" y="3261948"/>
                  <a:pt x="1382714" y="3234141"/>
                  <a:pt x="1431235" y="3220278"/>
                </a:cubicBezTo>
                <a:cubicBezTo>
                  <a:pt x="1766367" y="3124525"/>
                  <a:pt x="1459453" y="3217334"/>
                  <a:pt x="1620079" y="3160643"/>
                </a:cubicBezTo>
                <a:cubicBezTo>
                  <a:pt x="1659597" y="3146696"/>
                  <a:pt x="1697548" y="3123873"/>
                  <a:pt x="1739348" y="3120887"/>
                </a:cubicBezTo>
                <a:cubicBezTo>
                  <a:pt x="1938071" y="3106691"/>
                  <a:pt x="1832067" y="3113526"/>
                  <a:pt x="2057400" y="3101008"/>
                </a:cubicBezTo>
                <a:cubicBezTo>
                  <a:pt x="2083904" y="3097695"/>
                  <a:pt x="2110513" y="3095130"/>
                  <a:pt x="2136913" y="3091069"/>
                </a:cubicBezTo>
                <a:cubicBezTo>
                  <a:pt x="2153610" y="3088500"/>
                  <a:pt x="2169912" y="3083699"/>
                  <a:pt x="2186609" y="3081130"/>
                </a:cubicBezTo>
                <a:cubicBezTo>
                  <a:pt x="2213009" y="3077069"/>
                  <a:pt x="2239646" y="3074721"/>
                  <a:pt x="2266122" y="3071191"/>
                </a:cubicBezTo>
                <a:cubicBezTo>
                  <a:pt x="2471871" y="3043758"/>
                  <a:pt x="2187336" y="3079797"/>
                  <a:pt x="2415209" y="3051313"/>
                </a:cubicBezTo>
                <a:lnTo>
                  <a:pt x="3061253" y="3061252"/>
                </a:lnTo>
                <a:cubicBezTo>
                  <a:pt x="3372375" y="3061252"/>
                  <a:pt x="3336772" y="3062665"/>
                  <a:pt x="3528392" y="3041374"/>
                </a:cubicBezTo>
                <a:cubicBezTo>
                  <a:pt x="3611218" y="3044687"/>
                  <a:pt x="3694188" y="3045407"/>
                  <a:pt x="3776870" y="3051313"/>
                </a:cubicBezTo>
                <a:cubicBezTo>
                  <a:pt x="3787320" y="3052059"/>
                  <a:pt x="3796960" y="3057361"/>
                  <a:pt x="3806687" y="3061252"/>
                </a:cubicBezTo>
                <a:cubicBezTo>
                  <a:pt x="3830114" y="3070623"/>
                  <a:pt x="3852711" y="3082012"/>
                  <a:pt x="3876261" y="3091069"/>
                </a:cubicBezTo>
                <a:cubicBezTo>
                  <a:pt x="3895818" y="3098591"/>
                  <a:pt x="3915826" y="3104926"/>
                  <a:pt x="3935896" y="3110947"/>
                </a:cubicBezTo>
                <a:cubicBezTo>
                  <a:pt x="3982100" y="3124808"/>
                  <a:pt x="4030255" y="3132789"/>
                  <a:pt x="4075044" y="3150704"/>
                </a:cubicBezTo>
                <a:cubicBezTo>
                  <a:pt x="4163647" y="3186144"/>
                  <a:pt x="4107821" y="3164943"/>
                  <a:pt x="4244009" y="3210339"/>
                </a:cubicBezTo>
                <a:lnTo>
                  <a:pt x="4273827" y="3220278"/>
                </a:lnTo>
                <a:cubicBezTo>
                  <a:pt x="4283766" y="3223591"/>
                  <a:pt x="4293480" y="3227676"/>
                  <a:pt x="4303644" y="3230217"/>
                </a:cubicBezTo>
                <a:cubicBezTo>
                  <a:pt x="4353564" y="3242697"/>
                  <a:pt x="4330441" y="3235837"/>
                  <a:pt x="4373218" y="3250095"/>
                </a:cubicBezTo>
                <a:lnTo>
                  <a:pt x="4909931" y="3240156"/>
                </a:lnTo>
                <a:cubicBezTo>
                  <a:pt x="5057163" y="3236009"/>
                  <a:pt x="5038194" y="3237001"/>
                  <a:pt x="5138531" y="3220278"/>
                </a:cubicBezTo>
                <a:cubicBezTo>
                  <a:pt x="5158409" y="3213652"/>
                  <a:pt x="5177838" y="3205482"/>
                  <a:pt x="5198166" y="3200400"/>
                </a:cubicBezTo>
                <a:cubicBezTo>
                  <a:pt x="5211418" y="3197087"/>
                  <a:pt x="5224838" y="3194385"/>
                  <a:pt x="5237922" y="3190460"/>
                </a:cubicBezTo>
                <a:cubicBezTo>
                  <a:pt x="5289408" y="3175014"/>
                  <a:pt x="5321647" y="3158622"/>
                  <a:pt x="5377070" y="3150704"/>
                </a:cubicBezTo>
                <a:lnTo>
                  <a:pt x="5446644" y="3140765"/>
                </a:lnTo>
                <a:cubicBezTo>
                  <a:pt x="5473120" y="3137235"/>
                  <a:pt x="5499757" y="3134887"/>
                  <a:pt x="5526157" y="3130826"/>
                </a:cubicBezTo>
                <a:cubicBezTo>
                  <a:pt x="5538350" y="3128950"/>
                  <a:pt x="5589456" y="3119955"/>
                  <a:pt x="5605670" y="3110947"/>
                </a:cubicBezTo>
                <a:cubicBezTo>
                  <a:pt x="5626554" y="3099345"/>
                  <a:pt x="5665305" y="3071191"/>
                  <a:pt x="5665305" y="3071191"/>
                </a:cubicBezTo>
                <a:cubicBezTo>
                  <a:pt x="5696223" y="2978436"/>
                  <a:pt x="5668400" y="3070717"/>
                  <a:pt x="5685183" y="2852530"/>
                </a:cubicBezTo>
                <a:cubicBezTo>
                  <a:pt x="5686980" y="2829172"/>
                  <a:pt x="5691809" y="2806147"/>
                  <a:pt x="5695122" y="2782956"/>
                </a:cubicBezTo>
                <a:cubicBezTo>
                  <a:pt x="5693085" y="2666867"/>
                  <a:pt x="5700627" y="2310161"/>
                  <a:pt x="5675244" y="2107095"/>
                </a:cubicBezTo>
                <a:cubicBezTo>
                  <a:pt x="5673149" y="2090332"/>
                  <a:pt x="5668327" y="2074021"/>
                  <a:pt x="5665305" y="2057400"/>
                </a:cubicBezTo>
                <a:cubicBezTo>
                  <a:pt x="5639870" y="1917506"/>
                  <a:pt x="5669980" y="2070836"/>
                  <a:pt x="5645427" y="1948069"/>
                </a:cubicBezTo>
                <a:cubicBezTo>
                  <a:pt x="5641676" y="1903061"/>
                  <a:pt x="5626614" y="1728019"/>
                  <a:pt x="5625548" y="1689652"/>
                </a:cubicBezTo>
                <a:cubicBezTo>
                  <a:pt x="5620212" y="1497541"/>
                  <a:pt x="5621520" y="1305276"/>
                  <a:pt x="5615609" y="1113182"/>
                </a:cubicBezTo>
                <a:cubicBezTo>
                  <a:pt x="5614889" y="1089766"/>
                  <a:pt x="5608407" y="1066874"/>
                  <a:pt x="5605670" y="1043608"/>
                </a:cubicBezTo>
                <a:cubicBezTo>
                  <a:pt x="5601780" y="1010540"/>
                  <a:pt x="5599044" y="977347"/>
                  <a:pt x="5595731" y="944217"/>
                </a:cubicBezTo>
                <a:cubicBezTo>
                  <a:pt x="5592418" y="861391"/>
                  <a:pt x="5587675" y="778610"/>
                  <a:pt x="5585792" y="695739"/>
                </a:cubicBezTo>
                <a:cubicBezTo>
                  <a:pt x="5581049" y="487045"/>
                  <a:pt x="5585477" y="278100"/>
                  <a:pt x="5575853" y="69574"/>
                </a:cubicBezTo>
                <a:cubicBezTo>
                  <a:pt x="5575421" y="60213"/>
                  <a:pt x="5564356" y="53886"/>
                  <a:pt x="5555974" y="49695"/>
                </a:cubicBezTo>
                <a:cubicBezTo>
                  <a:pt x="5543756" y="43586"/>
                  <a:pt x="5529302" y="43681"/>
                  <a:pt x="5516218" y="39756"/>
                </a:cubicBezTo>
                <a:cubicBezTo>
                  <a:pt x="5496148" y="33735"/>
                  <a:pt x="5476461" y="26504"/>
                  <a:pt x="5456583" y="19878"/>
                </a:cubicBezTo>
                <a:lnTo>
                  <a:pt x="5426766" y="9939"/>
                </a:lnTo>
                <a:lnTo>
                  <a:pt x="5396948" y="0"/>
                </a:lnTo>
                <a:cubicBezTo>
                  <a:pt x="5303043" y="6260"/>
                  <a:pt x="5277308" y="-883"/>
                  <a:pt x="5208105" y="19878"/>
                </a:cubicBezTo>
                <a:cubicBezTo>
                  <a:pt x="5188035" y="25899"/>
                  <a:pt x="5168348" y="33130"/>
                  <a:pt x="5148470" y="39756"/>
                </a:cubicBezTo>
                <a:lnTo>
                  <a:pt x="5118653" y="49695"/>
                </a:lnTo>
                <a:cubicBezTo>
                  <a:pt x="5112027" y="56321"/>
                  <a:pt x="5103595" y="61538"/>
                  <a:pt x="5098774" y="69574"/>
                </a:cubicBezTo>
                <a:cubicBezTo>
                  <a:pt x="5093384" y="78558"/>
                  <a:pt x="5097360" y="93302"/>
                  <a:pt x="5088835" y="99391"/>
                </a:cubicBezTo>
                <a:cubicBezTo>
                  <a:pt x="5071784" y="111570"/>
                  <a:pt x="5049078" y="112643"/>
                  <a:pt x="5029200" y="119269"/>
                </a:cubicBezTo>
                <a:cubicBezTo>
                  <a:pt x="4996240" y="130256"/>
                  <a:pt x="5009860" y="129208"/>
                  <a:pt x="4989444" y="129208"/>
                </a:cubicBezTo>
                <a:lnTo>
                  <a:pt x="5486400" y="993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solidFill>
              <a:schemeClr val="tx1"/>
            </a:solidFill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62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52E3-D083-B63B-43C9-411365226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Console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AE3B3-023A-911E-54DA-6FE72156B5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2" y="1844676"/>
            <a:ext cx="6231558" cy="47529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the most important window.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also has multiple tabs, but we’ll be mostly using the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Console tab.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where we can type our R commands next to the &gt;, press Enter to execute them and see the output just below.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Today, we will just use the Console, not the Script editor.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9DDCFDD-1B68-2C22-7974-31264A4A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21" y="877076"/>
            <a:ext cx="5440832" cy="3019064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41966B88-41E9-7192-5980-8189AAAB8D7E}"/>
              </a:ext>
            </a:extLst>
          </p:cNvPr>
          <p:cNvSpPr/>
          <p:nvPr/>
        </p:nvSpPr>
        <p:spPr>
          <a:xfrm rot="10800000">
            <a:off x="6528184" y="78632"/>
            <a:ext cx="5764696" cy="3935895"/>
          </a:xfrm>
          <a:custGeom>
            <a:avLst/>
            <a:gdLst>
              <a:gd name="connsiteX0" fmla="*/ 3329609 w 5764696"/>
              <a:gd name="connsiteY0" fmla="*/ 308113 h 3935895"/>
              <a:gd name="connsiteX1" fmla="*/ 3329609 w 5764696"/>
              <a:gd name="connsiteY1" fmla="*/ 308113 h 3935895"/>
              <a:gd name="connsiteX2" fmla="*/ 3319670 w 5764696"/>
              <a:gd name="connsiteY2" fmla="*/ 397565 h 3935895"/>
              <a:gd name="connsiteX3" fmla="*/ 3329609 w 5764696"/>
              <a:gd name="connsiteY3" fmla="*/ 795130 h 3935895"/>
              <a:gd name="connsiteX4" fmla="*/ 3349487 w 5764696"/>
              <a:gd name="connsiteY4" fmla="*/ 1123121 h 3935895"/>
              <a:gd name="connsiteX5" fmla="*/ 3359426 w 5764696"/>
              <a:gd name="connsiteY5" fmla="*/ 1381539 h 3935895"/>
              <a:gd name="connsiteX6" fmla="*/ 3498574 w 5764696"/>
              <a:gd name="connsiteY6" fmla="*/ 1391478 h 3935895"/>
              <a:gd name="connsiteX7" fmla="*/ 3627783 w 5764696"/>
              <a:gd name="connsiteY7" fmla="*/ 1421295 h 3935895"/>
              <a:gd name="connsiteX8" fmla="*/ 3677479 w 5764696"/>
              <a:gd name="connsiteY8" fmla="*/ 1431234 h 3935895"/>
              <a:gd name="connsiteX9" fmla="*/ 3896139 w 5764696"/>
              <a:gd name="connsiteY9" fmla="*/ 1421295 h 3935895"/>
              <a:gd name="connsiteX10" fmla="*/ 3925957 w 5764696"/>
              <a:gd name="connsiteY10" fmla="*/ 1411356 h 3935895"/>
              <a:gd name="connsiteX11" fmla="*/ 3985592 w 5764696"/>
              <a:gd name="connsiteY11" fmla="*/ 1401417 h 3935895"/>
              <a:gd name="connsiteX12" fmla="*/ 4075044 w 5764696"/>
              <a:gd name="connsiteY12" fmla="*/ 1391478 h 3935895"/>
              <a:gd name="connsiteX13" fmla="*/ 4164496 w 5764696"/>
              <a:gd name="connsiteY13" fmla="*/ 1371600 h 3935895"/>
              <a:gd name="connsiteX14" fmla="*/ 4572000 w 5764696"/>
              <a:gd name="connsiteY14" fmla="*/ 1381539 h 3935895"/>
              <a:gd name="connsiteX15" fmla="*/ 4661452 w 5764696"/>
              <a:gd name="connsiteY15" fmla="*/ 1411356 h 3935895"/>
              <a:gd name="connsiteX16" fmla="*/ 4740965 w 5764696"/>
              <a:gd name="connsiteY16" fmla="*/ 1431234 h 3935895"/>
              <a:gd name="connsiteX17" fmla="*/ 4780722 w 5764696"/>
              <a:gd name="connsiteY17" fmla="*/ 1451113 h 3935895"/>
              <a:gd name="connsiteX18" fmla="*/ 4969565 w 5764696"/>
              <a:gd name="connsiteY18" fmla="*/ 1451113 h 3935895"/>
              <a:gd name="connsiteX19" fmla="*/ 5078896 w 5764696"/>
              <a:gd name="connsiteY19" fmla="*/ 1431234 h 3935895"/>
              <a:gd name="connsiteX20" fmla="*/ 5108713 w 5764696"/>
              <a:gd name="connsiteY20" fmla="*/ 1421295 h 3935895"/>
              <a:gd name="connsiteX21" fmla="*/ 5178287 w 5764696"/>
              <a:gd name="connsiteY21" fmla="*/ 1411356 h 3935895"/>
              <a:gd name="connsiteX22" fmla="*/ 5247861 w 5764696"/>
              <a:gd name="connsiteY22" fmla="*/ 1391478 h 3935895"/>
              <a:gd name="connsiteX23" fmla="*/ 5287618 w 5764696"/>
              <a:gd name="connsiteY23" fmla="*/ 1381539 h 3935895"/>
              <a:gd name="connsiteX24" fmla="*/ 5635487 w 5764696"/>
              <a:gd name="connsiteY24" fmla="*/ 1391478 h 3935895"/>
              <a:gd name="connsiteX25" fmla="*/ 5645426 w 5764696"/>
              <a:gd name="connsiteY25" fmla="*/ 1441173 h 3935895"/>
              <a:gd name="connsiteX26" fmla="*/ 5655365 w 5764696"/>
              <a:gd name="connsiteY26" fmla="*/ 1470991 h 3935895"/>
              <a:gd name="connsiteX27" fmla="*/ 5675244 w 5764696"/>
              <a:gd name="connsiteY27" fmla="*/ 1510747 h 3935895"/>
              <a:gd name="connsiteX28" fmla="*/ 5695122 w 5764696"/>
              <a:gd name="connsiteY28" fmla="*/ 1570382 h 3935895"/>
              <a:gd name="connsiteX29" fmla="*/ 5705061 w 5764696"/>
              <a:gd name="connsiteY29" fmla="*/ 1610139 h 3935895"/>
              <a:gd name="connsiteX30" fmla="*/ 5724939 w 5764696"/>
              <a:gd name="connsiteY30" fmla="*/ 1649895 h 3935895"/>
              <a:gd name="connsiteX31" fmla="*/ 5734879 w 5764696"/>
              <a:gd name="connsiteY31" fmla="*/ 1709530 h 3935895"/>
              <a:gd name="connsiteX32" fmla="*/ 5744818 w 5764696"/>
              <a:gd name="connsiteY32" fmla="*/ 1759226 h 3935895"/>
              <a:gd name="connsiteX33" fmla="*/ 5764696 w 5764696"/>
              <a:gd name="connsiteY33" fmla="*/ 1928191 h 3935895"/>
              <a:gd name="connsiteX34" fmla="*/ 5754757 w 5764696"/>
              <a:gd name="connsiteY34" fmla="*/ 2385391 h 3935895"/>
              <a:gd name="connsiteX35" fmla="*/ 5744818 w 5764696"/>
              <a:gd name="connsiteY35" fmla="*/ 2464904 h 3935895"/>
              <a:gd name="connsiteX36" fmla="*/ 5724939 w 5764696"/>
              <a:gd name="connsiteY36" fmla="*/ 2673626 h 3935895"/>
              <a:gd name="connsiteX37" fmla="*/ 5715000 w 5764696"/>
              <a:gd name="connsiteY37" fmla="*/ 2842591 h 3935895"/>
              <a:gd name="connsiteX38" fmla="*/ 5695122 w 5764696"/>
              <a:gd name="connsiteY38" fmla="*/ 2951921 h 3935895"/>
              <a:gd name="connsiteX39" fmla="*/ 5685183 w 5764696"/>
              <a:gd name="connsiteY39" fmla="*/ 2981739 h 3935895"/>
              <a:gd name="connsiteX40" fmla="*/ 5665305 w 5764696"/>
              <a:gd name="connsiteY40" fmla="*/ 3061252 h 3935895"/>
              <a:gd name="connsiteX41" fmla="*/ 5645426 w 5764696"/>
              <a:gd name="connsiteY41" fmla="*/ 3309730 h 3935895"/>
              <a:gd name="connsiteX42" fmla="*/ 5635487 w 5764696"/>
              <a:gd name="connsiteY42" fmla="*/ 3389243 h 3935895"/>
              <a:gd name="connsiteX43" fmla="*/ 5615609 w 5764696"/>
              <a:gd name="connsiteY43" fmla="*/ 3488634 h 3935895"/>
              <a:gd name="connsiteX44" fmla="*/ 5595731 w 5764696"/>
              <a:gd name="connsiteY44" fmla="*/ 3548269 h 3935895"/>
              <a:gd name="connsiteX45" fmla="*/ 5575852 w 5764696"/>
              <a:gd name="connsiteY45" fmla="*/ 3588026 h 3935895"/>
              <a:gd name="connsiteX46" fmla="*/ 5526157 w 5764696"/>
              <a:gd name="connsiteY46" fmla="*/ 3707295 h 3935895"/>
              <a:gd name="connsiteX47" fmla="*/ 5506279 w 5764696"/>
              <a:gd name="connsiteY47" fmla="*/ 3756991 h 3935895"/>
              <a:gd name="connsiteX48" fmla="*/ 5436705 w 5764696"/>
              <a:gd name="connsiteY48" fmla="*/ 3766930 h 3935895"/>
              <a:gd name="connsiteX49" fmla="*/ 5367131 w 5764696"/>
              <a:gd name="connsiteY49" fmla="*/ 3806686 h 3935895"/>
              <a:gd name="connsiteX50" fmla="*/ 5257800 w 5764696"/>
              <a:gd name="connsiteY50" fmla="*/ 3856382 h 3935895"/>
              <a:gd name="connsiteX51" fmla="*/ 5088835 w 5764696"/>
              <a:gd name="connsiteY51" fmla="*/ 3896139 h 3935895"/>
              <a:gd name="connsiteX52" fmla="*/ 4740965 w 5764696"/>
              <a:gd name="connsiteY52" fmla="*/ 3935895 h 3935895"/>
              <a:gd name="connsiteX53" fmla="*/ 4303644 w 5764696"/>
              <a:gd name="connsiteY53" fmla="*/ 3925956 h 3935895"/>
              <a:gd name="connsiteX54" fmla="*/ 4055165 w 5764696"/>
              <a:gd name="connsiteY54" fmla="*/ 3856382 h 3935895"/>
              <a:gd name="connsiteX55" fmla="*/ 3299792 w 5764696"/>
              <a:gd name="connsiteY55" fmla="*/ 3558208 h 3935895"/>
              <a:gd name="connsiteX56" fmla="*/ 3190461 w 5764696"/>
              <a:gd name="connsiteY56" fmla="*/ 3518452 h 3935895"/>
              <a:gd name="connsiteX57" fmla="*/ 2981739 w 5764696"/>
              <a:gd name="connsiteY57" fmla="*/ 3429000 h 3935895"/>
              <a:gd name="connsiteX58" fmla="*/ 2604052 w 5764696"/>
              <a:gd name="connsiteY58" fmla="*/ 3329608 h 3935895"/>
              <a:gd name="connsiteX59" fmla="*/ 2305879 w 5764696"/>
              <a:gd name="connsiteY59" fmla="*/ 3289852 h 3935895"/>
              <a:gd name="connsiteX60" fmla="*/ 1759226 w 5764696"/>
              <a:gd name="connsiteY60" fmla="*/ 3299791 h 3935895"/>
              <a:gd name="connsiteX61" fmla="*/ 1590261 w 5764696"/>
              <a:gd name="connsiteY61" fmla="*/ 3329608 h 3935895"/>
              <a:gd name="connsiteX62" fmla="*/ 1490870 w 5764696"/>
              <a:gd name="connsiteY62" fmla="*/ 3339547 h 3935895"/>
              <a:gd name="connsiteX63" fmla="*/ 1351722 w 5764696"/>
              <a:gd name="connsiteY63" fmla="*/ 3369365 h 3935895"/>
              <a:gd name="connsiteX64" fmla="*/ 1292087 w 5764696"/>
              <a:gd name="connsiteY64" fmla="*/ 3379304 h 3935895"/>
              <a:gd name="connsiteX65" fmla="*/ 1242392 w 5764696"/>
              <a:gd name="connsiteY65" fmla="*/ 3389243 h 3935895"/>
              <a:gd name="connsiteX66" fmla="*/ 1182757 w 5764696"/>
              <a:gd name="connsiteY66" fmla="*/ 3399182 h 3935895"/>
              <a:gd name="connsiteX67" fmla="*/ 1133061 w 5764696"/>
              <a:gd name="connsiteY67" fmla="*/ 3409121 h 3935895"/>
              <a:gd name="connsiteX68" fmla="*/ 1073426 w 5764696"/>
              <a:gd name="connsiteY68" fmla="*/ 3419060 h 3935895"/>
              <a:gd name="connsiteX69" fmla="*/ 974035 w 5764696"/>
              <a:gd name="connsiteY69" fmla="*/ 3438939 h 3935895"/>
              <a:gd name="connsiteX70" fmla="*/ 884583 w 5764696"/>
              <a:gd name="connsiteY70" fmla="*/ 3448878 h 3935895"/>
              <a:gd name="connsiteX71" fmla="*/ 616226 w 5764696"/>
              <a:gd name="connsiteY71" fmla="*/ 3429000 h 3935895"/>
              <a:gd name="connsiteX72" fmla="*/ 586409 w 5764696"/>
              <a:gd name="connsiteY72" fmla="*/ 3419060 h 3935895"/>
              <a:gd name="connsiteX73" fmla="*/ 546652 w 5764696"/>
              <a:gd name="connsiteY73" fmla="*/ 3409121 h 3935895"/>
              <a:gd name="connsiteX74" fmla="*/ 437322 w 5764696"/>
              <a:gd name="connsiteY74" fmla="*/ 3359426 h 3935895"/>
              <a:gd name="connsiteX75" fmla="*/ 407505 w 5764696"/>
              <a:gd name="connsiteY75" fmla="*/ 3339547 h 3935895"/>
              <a:gd name="connsiteX76" fmla="*/ 298174 w 5764696"/>
              <a:gd name="connsiteY76" fmla="*/ 3329608 h 3935895"/>
              <a:gd name="connsiteX77" fmla="*/ 248479 w 5764696"/>
              <a:gd name="connsiteY77" fmla="*/ 3319669 h 3935895"/>
              <a:gd name="connsiteX78" fmla="*/ 178905 w 5764696"/>
              <a:gd name="connsiteY78" fmla="*/ 3250095 h 3935895"/>
              <a:gd name="connsiteX79" fmla="*/ 139148 w 5764696"/>
              <a:gd name="connsiteY79" fmla="*/ 3190460 h 3935895"/>
              <a:gd name="connsiteX80" fmla="*/ 99392 w 5764696"/>
              <a:gd name="connsiteY80" fmla="*/ 3101008 h 3935895"/>
              <a:gd name="connsiteX81" fmla="*/ 89452 w 5764696"/>
              <a:gd name="connsiteY81" fmla="*/ 3061252 h 3935895"/>
              <a:gd name="connsiteX82" fmla="*/ 69574 w 5764696"/>
              <a:gd name="connsiteY82" fmla="*/ 3011556 h 3935895"/>
              <a:gd name="connsiteX83" fmla="*/ 59635 w 5764696"/>
              <a:gd name="connsiteY83" fmla="*/ 2951921 h 3935895"/>
              <a:gd name="connsiteX84" fmla="*/ 39757 w 5764696"/>
              <a:gd name="connsiteY84" fmla="*/ 2842591 h 3935895"/>
              <a:gd name="connsiteX85" fmla="*/ 29818 w 5764696"/>
              <a:gd name="connsiteY85" fmla="*/ 2763078 h 3935895"/>
              <a:gd name="connsiteX86" fmla="*/ 0 w 5764696"/>
              <a:gd name="connsiteY86" fmla="*/ 2494721 h 3935895"/>
              <a:gd name="connsiteX87" fmla="*/ 9939 w 5764696"/>
              <a:gd name="connsiteY87" fmla="*/ 1381539 h 3935895"/>
              <a:gd name="connsiteX88" fmla="*/ 29818 w 5764696"/>
              <a:gd name="connsiteY88" fmla="*/ 1133060 h 3935895"/>
              <a:gd name="connsiteX89" fmla="*/ 49696 w 5764696"/>
              <a:gd name="connsiteY89" fmla="*/ 974034 h 3935895"/>
              <a:gd name="connsiteX90" fmla="*/ 69574 w 5764696"/>
              <a:gd name="connsiteY90" fmla="*/ 894521 h 3935895"/>
              <a:gd name="connsiteX91" fmla="*/ 59635 w 5764696"/>
              <a:gd name="connsiteY91" fmla="*/ 516834 h 3935895"/>
              <a:gd name="connsiteX92" fmla="*/ 69574 w 5764696"/>
              <a:gd name="connsiteY92" fmla="*/ 119269 h 3935895"/>
              <a:gd name="connsiteX93" fmla="*/ 79513 w 5764696"/>
              <a:gd name="connsiteY93" fmla="*/ 59634 h 3935895"/>
              <a:gd name="connsiteX94" fmla="*/ 129209 w 5764696"/>
              <a:gd name="connsiteY94" fmla="*/ 29817 h 3935895"/>
              <a:gd name="connsiteX95" fmla="*/ 168965 w 5764696"/>
              <a:gd name="connsiteY95" fmla="*/ 19878 h 3935895"/>
              <a:gd name="connsiteX96" fmla="*/ 198783 w 5764696"/>
              <a:gd name="connsiteY96" fmla="*/ 9939 h 3935895"/>
              <a:gd name="connsiteX97" fmla="*/ 258418 w 5764696"/>
              <a:gd name="connsiteY97" fmla="*/ 0 h 3935895"/>
              <a:gd name="connsiteX98" fmla="*/ 924339 w 5764696"/>
              <a:gd name="connsiteY98" fmla="*/ 19878 h 3935895"/>
              <a:gd name="connsiteX99" fmla="*/ 983974 w 5764696"/>
              <a:gd name="connsiteY99" fmla="*/ 29817 h 3935895"/>
              <a:gd name="connsiteX100" fmla="*/ 1172818 w 5764696"/>
              <a:gd name="connsiteY100" fmla="*/ 39756 h 3935895"/>
              <a:gd name="connsiteX101" fmla="*/ 1441174 w 5764696"/>
              <a:gd name="connsiteY101" fmla="*/ 79513 h 3935895"/>
              <a:gd name="connsiteX102" fmla="*/ 1590261 w 5764696"/>
              <a:gd name="connsiteY102" fmla="*/ 99391 h 3935895"/>
              <a:gd name="connsiteX103" fmla="*/ 1719470 w 5764696"/>
              <a:gd name="connsiteY103" fmla="*/ 109330 h 3935895"/>
              <a:gd name="connsiteX104" fmla="*/ 2107096 w 5764696"/>
              <a:gd name="connsiteY104" fmla="*/ 99391 h 3935895"/>
              <a:gd name="connsiteX105" fmla="*/ 2156792 w 5764696"/>
              <a:gd name="connsiteY105" fmla="*/ 89452 h 3935895"/>
              <a:gd name="connsiteX106" fmla="*/ 2216426 w 5764696"/>
              <a:gd name="connsiteY106" fmla="*/ 79513 h 3935895"/>
              <a:gd name="connsiteX107" fmla="*/ 2246244 w 5764696"/>
              <a:gd name="connsiteY107" fmla="*/ 69573 h 3935895"/>
              <a:gd name="connsiteX108" fmla="*/ 2395331 w 5764696"/>
              <a:gd name="connsiteY108" fmla="*/ 49695 h 3935895"/>
              <a:gd name="connsiteX109" fmla="*/ 2703444 w 5764696"/>
              <a:gd name="connsiteY109" fmla="*/ 69573 h 3935895"/>
              <a:gd name="connsiteX110" fmla="*/ 2782957 w 5764696"/>
              <a:gd name="connsiteY110" fmla="*/ 89452 h 3935895"/>
              <a:gd name="connsiteX111" fmla="*/ 2822713 w 5764696"/>
              <a:gd name="connsiteY111" fmla="*/ 99391 h 3935895"/>
              <a:gd name="connsiteX112" fmla="*/ 2882348 w 5764696"/>
              <a:gd name="connsiteY112" fmla="*/ 119269 h 3935895"/>
              <a:gd name="connsiteX113" fmla="*/ 2951922 w 5764696"/>
              <a:gd name="connsiteY113" fmla="*/ 139147 h 3935895"/>
              <a:gd name="connsiteX114" fmla="*/ 3011557 w 5764696"/>
              <a:gd name="connsiteY114" fmla="*/ 178904 h 3935895"/>
              <a:gd name="connsiteX115" fmla="*/ 3071192 w 5764696"/>
              <a:gd name="connsiteY115" fmla="*/ 198782 h 3935895"/>
              <a:gd name="connsiteX116" fmla="*/ 3150705 w 5764696"/>
              <a:gd name="connsiteY116" fmla="*/ 218660 h 3935895"/>
              <a:gd name="connsiteX117" fmla="*/ 3190461 w 5764696"/>
              <a:gd name="connsiteY117" fmla="*/ 278295 h 3935895"/>
              <a:gd name="connsiteX118" fmla="*/ 3230218 w 5764696"/>
              <a:gd name="connsiteY118" fmla="*/ 357808 h 3935895"/>
              <a:gd name="connsiteX119" fmla="*/ 3260035 w 5764696"/>
              <a:gd name="connsiteY119" fmla="*/ 367747 h 3935895"/>
              <a:gd name="connsiteX120" fmla="*/ 3319670 w 5764696"/>
              <a:gd name="connsiteY120" fmla="*/ 357808 h 3935895"/>
              <a:gd name="connsiteX121" fmla="*/ 3329609 w 5764696"/>
              <a:gd name="connsiteY121" fmla="*/ 308113 h 3935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764696" h="3935895">
                <a:moveTo>
                  <a:pt x="3329609" y="308113"/>
                </a:moveTo>
                <a:lnTo>
                  <a:pt x="3329609" y="308113"/>
                </a:lnTo>
                <a:cubicBezTo>
                  <a:pt x="3326296" y="337930"/>
                  <a:pt x="3319670" y="367564"/>
                  <a:pt x="3319670" y="397565"/>
                </a:cubicBezTo>
                <a:cubicBezTo>
                  <a:pt x="3319670" y="530128"/>
                  <a:pt x="3325041" y="662646"/>
                  <a:pt x="3329609" y="795130"/>
                </a:cubicBezTo>
                <a:cubicBezTo>
                  <a:pt x="3336668" y="999845"/>
                  <a:pt x="3340280" y="934385"/>
                  <a:pt x="3349487" y="1123121"/>
                </a:cubicBezTo>
                <a:cubicBezTo>
                  <a:pt x="3353687" y="1209222"/>
                  <a:pt x="3317562" y="1306184"/>
                  <a:pt x="3359426" y="1381539"/>
                </a:cubicBezTo>
                <a:cubicBezTo>
                  <a:pt x="3382009" y="1422188"/>
                  <a:pt x="3452191" y="1388165"/>
                  <a:pt x="3498574" y="1391478"/>
                </a:cubicBezTo>
                <a:cubicBezTo>
                  <a:pt x="3560445" y="1412101"/>
                  <a:pt x="3518119" y="1399363"/>
                  <a:pt x="3627783" y="1421295"/>
                </a:cubicBezTo>
                <a:lnTo>
                  <a:pt x="3677479" y="1431234"/>
                </a:lnTo>
                <a:cubicBezTo>
                  <a:pt x="3750366" y="1427921"/>
                  <a:pt x="3823409" y="1427113"/>
                  <a:pt x="3896139" y="1421295"/>
                </a:cubicBezTo>
                <a:cubicBezTo>
                  <a:pt x="3906583" y="1420460"/>
                  <a:pt x="3915730" y="1413629"/>
                  <a:pt x="3925957" y="1411356"/>
                </a:cubicBezTo>
                <a:cubicBezTo>
                  <a:pt x="3945630" y="1406984"/>
                  <a:pt x="3965616" y="1404080"/>
                  <a:pt x="3985592" y="1401417"/>
                </a:cubicBezTo>
                <a:cubicBezTo>
                  <a:pt x="4015330" y="1397452"/>
                  <a:pt x="4045345" y="1395721"/>
                  <a:pt x="4075044" y="1391478"/>
                </a:cubicBezTo>
                <a:cubicBezTo>
                  <a:pt x="4104484" y="1387272"/>
                  <a:pt x="4135561" y="1378834"/>
                  <a:pt x="4164496" y="1371600"/>
                </a:cubicBezTo>
                <a:cubicBezTo>
                  <a:pt x="4300331" y="1374913"/>
                  <a:pt x="4436259" y="1375506"/>
                  <a:pt x="4572000" y="1381539"/>
                </a:cubicBezTo>
                <a:cubicBezTo>
                  <a:pt x="4601255" y="1382839"/>
                  <a:pt x="4635396" y="1403339"/>
                  <a:pt x="4661452" y="1411356"/>
                </a:cubicBezTo>
                <a:cubicBezTo>
                  <a:pt x="4687564" y="1419390"/>
                  <a:pt x="4740965" y="1431234"/>
                  <a:pt x="4740965" y="1431234"/>
                </a:cubicBezTo>
                <a:cubicBezTo>
                  <a:pt x="4754217" y="1437860"/>
                  <a:pt x="4767103" y="1445276"/>
                  <a:pt x="4780722" y="1451113"/>
                </a:cubicBezTo>
                <a:cubicBezTo>
                  <a:pt x="4845370" y="1478820"/>
                  <a:pt x="4878944" y="1456777"/>
                  <a:pt x="4969565" y="1451113"/>
                </a:cubicBezTo>
                <a:cubicBezTo>
                  <a:pt x="5087402" y="1421651"/>
                  <a:pt x="4900871" y="1466839"/>
                  <a:pt x="5078896" y="1431234"/>
                </a:cubicBezTo>
                <a:cubicBezTo>
                  <a:pt x="5089169" y="1429179"/>
                  <a:pt x="5098440" y="1423350"/>
                  <a:pt x="5108713" y="1421295"/>
                </a:cubicBezTo>
                <a:cubicBezTo>
                  <a:pt x="5131685" y="1416701"/>
                  <a:pt x="5155238" y="1415547"/>
                  <a:pt x="5178287" y="1411356"/>
                </a:cubicBezTo>
                <a:cubicBezTo>
                  <a:pt x="5221014" y="1403588"/>
                  <a:pt x="5210602" y="1402123"/>
                  <a:pt x="5247861" y="1391478"/>
                </a:cubicBezTo>
                <a:cubicBezTo>
                  <a:pt x="5260996" y="1387725"/>
                  <a:pt x="5274366" y="1384852"/>
                  <a:pt x="5287618" y="1381539"/>
                </a:cubicBezTo>
                <a:cubicBezTo>
                  <a:pt x="5403574" y="1384852"/>
                  <a:pt x="5521062" y="1372407"/>
                  <a:pt x="5635487" y="1391478"/>
                </a:cubicBezTo>
                <a:cubicBezTo>
                  <a:pt x="5652150" y="1394255"/>
                  <a:pt x="5641329" y="1424784"/>
                  <a:pt x="5645426" y="1441173"/>
                </a:cubicBezTo>
                <a:cubicBezTo>
                  <a:pt x="5647967" y="1451337"/>
                  <a:pt x="5651238" y="1461361"/>
                  <a:pt x="5655365" y="1470991"/>
                </a:cubicBezTo>
                <a:cubicBezTo>
                  <a:pt x="5661202" y="1484609"/>
                  <a:pt x="5669741" y="1496990"/>
                  <a:pt x="5675244" y="1510747"/>
                </a:cubicBezTo>
                <a:cubicBezTo>
                  <a:pt x="5683026" y="1530202"/>
                  <a:pt x="5690040" y="1550054"/>
                  <a:pt x="5695122" y="1570382"/>
                </a:cubicBezTo>
                <a:cubicBezTo>
                  <a:pt x="5698435" y="1583634"/>
                  <a:pt x="5700265" y="1597349"/>
                  <a:pt x="5705061" y="1610139"/>
                </a:cubicBezTo>
                <a:cubicBezTo>
                  <a:pt x="5710263" y="1624012"/>
                  <a:pt x="5718313" y="1636643"/>
                  <a:pt x="5724939" y="1649895"/>
                </a:cubicBezTo>
                <a:cubicBezTo>
                  <a:pt x="5728252" y="1669773"/>
                  <a:pt x="5731274" y="1689703"/>
                  <a:pt x="5734879" y="1709530"/>
                </a:cubicBezTo>
                <a:cubicBezTo>
                  <a:pt x="5737901" y="1726151"/>
                  <a:pt x="5742249" y="1742529"/>
                  <a:pt x="5744818" y="1759226"/>
                </a:cubicBezTo>
                <a:cubicBezTo>
                  <a:pt x="5750282" y="1794743"/>
                  <a:pt x="5761013" y="1895044"/>
                  <a:pt x="5764696" y="1928191"/>
                </a:cubicBezTo>
                <a:cubicBezTo>
                  <a:pt x="5761383" y="2080591"/>
                  <a:pt x="5760399" y="2233059"/>
                  <a:pt x="5754757" y="2385391"/>
                </a:cubicBezTo>
                <a:cubicBezTo>
                  <a:pt x="5753768" y="2412083"/>
                  <a:pt x="5747567" y="2438335"/>
                  <a:pt x="5744818" y="2464904"/>
                </a:cubicBezTo>
                <a:cubicBezTo>
                  <a:pt x="5737626" y="2534422"/>
                  <a:pt x="5729043" y="2603858"/>
                  <a:pt x="5724939" y="2673626"/>
                </a:cubicBezTo>
                <a:cubicBezTo>
                  <a:pt x="5721626" y="2729948"/>
                  <a:pt x="5719685" y="2786367"/>
                  <a:pt x="5715000" y="2842591"/>
                </a:cubicBezTo>
                <a:cubicBezTo>
                  <a:pt x="5711688" y="2882339"/>
                  <a:pt x="5705752" y="2914714"/>
                  <a:pt x="5695122" y="2951921"/>
                </a:cubicBezTo>
                <a:cubicBezTo>
                  <a:pt x="5692244" y="2961995"/>
                  <a:pt x="5687724" y="2971575"/>
                  <a:pt x="5685183" y="2981739"/>
                </a:cubicBezTo>
                <a:lnTo>
                  <a:pt x="5665305" y="3061252"/>
                </a:lnTo>
                <a:cubicBezTo>
                  <a:pt x="5658753" y="3152979"/>
                  <a:pt x="5654857" y="3220132"/>
                  <a:pt x="5645426" y="3309730"/>
                </a:cubicBezTo>
                <a:cubicBezTo>
                  <a:pt x="5642630" y="3336294"/>
                  <a:pt x="5639264" y="3362801"/>
                  <a:pt x="5635487" y="3389243"/>
                </a:cubicBezTo>
                <a:cubicBezTo>
                  <a:pt x="5630602" y="3423437"/>
                  <a:pt x="5625488" y="3455705"/>
                  <a:pt x="5615609" y="3488634"/>
                </a:cubicBezTo>
                <a:cubicBezTo>
                  <a:pt x="5609588" y="3508704"/>
                  <a:pt x="5605102" y="3529528"/>
                  <a:pt x="5595731" y="3548269"/>
                </a:cubicBezTo>
                <a:lnTo>
                  <a:pt x="5575852" y="3588026"/>
                </a:lnTo>
                <a:cubicBezTo>
                  <a:pt x="5551678" y="3684722"/>
                  <a:pt x="5587311" y="3554406"/>
                  <a:pt x="5526157" y="3707295"/>
                </a:cubicBezTo>
                <a:cubicBezTo>
                  <a:pt x="5519531" y="3723860"/>
                  <a:pt x="5521124" y="3747094"/>
                  <a:pt x="5506279" y="3756991"/>
                </a:cubicBezTo>
                <a:cubicBezTo>
                  <a:pt x="5486787" y="3769986"/>
                  <a:pt x="5459896" y="3763617"/>
                  <a:pt x="5436705" y="3766930"/>
                </a:cubicBezTo>
                <a:cubicBezTo>
                  <a:pt x="5316586" y="3826988"/>
                  <a:pt x="5465451" y="3750502"/>
                  <a:pt x="5367131" y="3806686"/>
                </a:cubicBezTo>
                <a:cubicBezTo>
                  <a:pt x="5341862" y="3821126"/>
                  <a:pt x="5277891" y="3849207"/>
                  <a:pt x="5257800" y="3856382"/>
                </a:cubicBezTo>
                <a:cubicBezTo>
                  <a:pt x="5207109" y="3874486"/>
                  <a:pt x="5139919" y="3887017"/>
                  <a:pt x="5088835" y="3896139"/>
                </a:cubicBezTo>
                <a:cubicBezTo>
                  <a:pt x="4877604" y="3933859"/>
                  <a:pt x="4948517" y="3923686"/>
                  <a:pt x="4740965" y="3935895"/>
                </a:cubicBezTo>
                <a:lnTo>
                  <a:pt x="4303644" y="3925956"/>
                </a:lnTo>
                <a:cubicBezTo>
                  <a:pt x="4218204" y="3916050"/>
                  <a:pt x="4136652" y="3883911"/>
                  <a:pt x="4055165" y="3856382"/>
                </a:cubicBezTo>
                <a:cubicBezTo>
                  <a:pt x="3469761" y="3658611"/>
                  <a:pt x="3729868" y="3739292"/>
                  <a:pt x="3299792" y="3558208"/>
                </a:cubicBezTo>
                <a:cubicBezTo>
                  <a:pt x="3264053" y="3543160"/>
                  <a:pt x="3226388" y="3533047"/>
                  <a:pt x="3190461" y="3518452"/>
                </a:cubicBezTo>
                <a:cubicBezTo>
                  <a:pt x="3120333" y="3489963"/>
                  <a:pt x="3052614" y="3455578"/>
                  <a:pt x="2981739" y="3429000"/>
                </a:cubicBezTo>
                <a:cubicBezTo>
                  <a:pt x="2859568" y="3383186"/>
                  <a:pt x="2732743" y="3350619"/>
                  <a:pt x="2604052" y="3329608"/>
                </a:cubicBezTo>
                <a:cubicBezTo>
                  <a:pt x="2505092" y="3313451"/>
                  <a:pt x="2305879" y="3289852"/>
                  <a:pt x="2305879" y="3289852"/>
                </a:cubicBezTo>
                <a:cubicBezTo>
                  <a:pt x="2123661" y="3293165"/>
                  <a:pt x="1941193" y="3289682"/>
                  <a:pt x="1759226" y="3299791"/>
                </a:cubicBezTo>
                <a:cubicBezTo>
                  <a:pt x="1702122" y="3302963"/>
                  <a:pt x="1647169" y="3323917"/>
                  <a:pt x="1590261" y="3329608"/>
                </a:cubicBezTo>
                <a:lnTo>
                  <a:pt x="1490870" y="3339547"/>
                </a:lnTo>
                <a:cubicBezTo>
                  <a:pt x="1436582" y="3353119"/>
                  <a:pt x="1419377" y="3358089"/>
                  <a:pt x="1351722" y="3369365"/>
                </a:cubicBezTo>
                <a:lnTo>
                  <a:pt x="1292087" y="3379304"/>
                </a:lnTo>
                <a:cubicBezTo>
                  <a:pt x="1275466" y="3382326"/>
                  <a:pt x="1259013" y="3386221"/>
                  <a:pt x="1242392" y="3389243"/>
                </a:cubicBezTo>
                <a:cubicBezTo>
                  <a:pt x="1222565" y="3392848"/>
                  <a:pt x="1202584" y="3395577"/>
                  <a:pt x="1182757" y="3399182"/>
                </a:cubicBezTo>
                <a:cubicBezTo>
                  <a:pt x="1166136" y="3402204"/>
                  <a:pt x="1149682" y="3406099"/>
                  <a:pt x="1133061" y="3409121"/>
                </a:cubicBezTo>
                <a:cubicBezTo>
                  <a:pt x="1113234" y="3412726"/>
                  <a:pt x="1093233" y="3415346"/>
                  <a:pt x="1073426" y="3419060"/>
                </a:cubicBezTo>
                <a:cubicBezTo>
                  <a:pt x="1040218" y="3425287"/>
                  <a:pt x="1007615" y="3435208"/>
                  <a:pt x="974035" y="3438939"/>
                </a:cubicBezTo>
                <a:lnTo>
                  <a:pt x="884583" y="3448878"/>
                </a:lnTo>
                <a:cubicBezTo>
                  <a:pt x="795131" y="3442252"/>
                  <a:pt x="705478" y="3437925"/>
                  <a:pt x="616226" y="3429000"/>
                </a:cubicBezTo>
                <a:cubicBezTo>
                  <a:pt x="605801" y="3427958"/>
                  <a:pt x="596483" y="3421938"/>
                  <a:pt x="586409" y="3419060"/>
                </a:cubicBezTo>
                <a:cubicBezTo>
                  <a:pt x="573274" y="3415307"/>
                  <a:pt x="559787" y="3412874"/>
                  <a:pt x="546652" y="3409121"/>
                </a:cubicBezTo>
                <a:cubicBezTo>
                  <a:pt x="509714" y="3398568"/>
                  <a:pt x="466833" y="3379101"/>
                  <a:pt x="437322" y="3359426"/>
                </a:cubicBezTo>
                <a:cubicBezTo>
                  <a:pt x="427383" y="3352800"/>
                  <a:pt x="419185" y="3342050"/>
                  <a:pt x="407505" y="3339547"/>
                </a:cubicBezTo>
                <a:cubicBezTo>
                  <a:pt x="371723" y="3331879"/>
                  <a:pt x="334618" y="3332921"/>
                  <a:pt x="298174" y="3329608"/>
                </a:cubicBezTo>
                <a:cubicBezTo>
                  <a:pt x="281609" y="3326295"/>
                  <a:pt x="263916" y="3326530"/>
                  <a:pt x="248479" y="3319669"/>
                </a:cubicBezTo>
                <a:cubicBezTo>
                  <a:pt x="215774" y="3305133"/>
                  <a:pt x="198357" y="3277884"/>
                  <a:pt x="178905" y="3250095"/>
                </a:cubicBezTo>
                <a:cubicBezTo>
                  <a:pt x="165205" y="3230523"/>
                  <a:pt x="146703" y="3213125"/>
                  <a:pt x="139148" y="3190460"/>
                </a:cubicBezTo>
                <a:cubicBezTo>
                  <a:pt x="115493" y="3119494"/>
                  <a:pt x="130893" y="3148260"/>
                  <a:pt x="99392" y="3101008"/>
                </a:cubicBezTo>
                <a:cubicBezTo>
                  <a:pt x="96079" y="3087756"/>
                  <a:pt x="93772" y="3074211"/>
                  <a:pt x="89452" y="3061252"/>
                </a:cubicBezTo>
                <a:cubicBezTo>
                  <a:pt x="83810" y="3044326"/>
                  <a:pt x="74268" y="3028769"/>
                  <a:pt x="69574" y="3011556"/>
                </a:cubicBezTo>
                <a:cubicBezTo>
                  <a:pt x="64272" y="2992114"/>
                  <a:pt x="63240" y="2971748"/>
                  <a:pt x="59635" y="2951921"/>
                </a:cubicBezTo>
                <a:cubicBezTo>
                  <a:pt x="48219" y="2889133"/>
                  <a:pt x="49520" y="2910934"/>
                  <a:pt x="39757" y="2842591"/>
                </a:cubicBezTo>
                <a:cubicBezTo>
                  <a:pt x="35980" y="2816149"/>
                  <a:pt x="33427" y="2789544"/>
                  <a:pt x="29818" y="2763078"/>
                </a:cubicBezTo>
                <a:cubicBezTo>
                  <a:pt x="2301" y="2561289"/>
                  <a:pt x="14942" y="2688973"/>
                  <a:pt x="0" y="2494721"/>
                </a:cubicBezTo>
                <a:cubicBezTo>
                  <a:pt x="3313" y="2123660"/>
                  <a:pt x="4141" y="1752569"/>
                  <a:pt x="9939" y="1381539"/>
                </a:cubicBezTo>
                <a:cubicBezTo>
                  <a:pt x="11230" y="1298894"/>
                  <a:pt x="19956" y="1215242"/>
                  <a:pt x="29818" y="1133060"/>
                </a:cubicBezTo>
                <a:cubicBezTo>
                  <a:pt x="36183" y="1080019"/>
                  <a:pt x="36740" y="1025860"/>
                  <a:pt x="49696" y="974034"/>
                </a:cubicBezTo>
                <a:lnTo>
                  <a:pt x="69574" y="894521"/>
                </a:lnTo>
                <a:cubicBezTo>
                  <a:pt x="66261" y="768625"/>
                  <a:pt x="59635" y="642773"/>
                  <a:pt x="59635" y="516834"/>
                </a:cubicBezTo>
                <a:cubicBezTo>
                  <a:pt x="59635" y="384271"/>
                  <a:pt x="63816" y="251707"/>
                  <a:pt x="69574" y="119269"/>
                </a:cubicBezTo>
                <a:cubicBezTo>
                  <a:pt x="70449" y="99135"/>
                  <a:pt x="72437" y="78503"/>
                  <a:pt x="79513" y="59634"/>
                </a:cubicBezTo>
                <a:cubicBezTo>
                  <a:pt x="87006" y="39652"/>
                  <a:pt x="112632" y="34553"/>
                  <a:pt x="129209" y="29817"/>
                </a:cubicBezTo>
                <a:cubicBezTo>
                  <a:pt x="142343" y="26064"/>
                  <a:pt x="155831" y="23631"/>
                  <a:pt x="168965" y="19878"/>
                </a:cubicBezTo>
                <a:cubicBezTo>
                  <a:pt x="179039" y="17000"/>
                  <a:pt x="188556" y="12212"/>
                  <a:pt x="198783" y="9939"/>
                </a:cubicBezTo>
                <a:cubicBezTo>
                  <a:pt x="218456" y="5567"/>
                  <a:pt x="238540" y="3313"/>
                  <a:pt x="258418" y="0"/>
                </a:cubicBezTo>
                <a:cubicBezTo>
                  <a:pt x="385904" y="2771"/>
                  <a:pt x="745830" y="6655"/>
                  <a:pt x="924339" y="19878"/>
                </a:cubicBezTo>
                <a:cubicBezTo>
                  <a:pt x="944436" y="21367"/>
                  <a:pt x="963886" y="28210"/>
                  <a:pt x="983974" y="29817"/>
                </a:cubicBezTo>
                <a:cubicBezTo>
                  <a:pt x="1046808" y="34844"/>
                  <a:pt x="1109870" y="36443"/>
                  <a:pt x="1172818" y="39756"/>
                </a:cubicBezTo>
                <a:lnTo>
                  <a:pt x="1441174" y="79513"/>
                </a:lnTo>
                <a:cubicBezTo>
                  <a:pt x="1477641" y="84876"/>
                  <a:pt x="1555399" y="96071"/>
                  <a:pt x="1590261" y="99391"/>
                </a:cubicBezTo>
                <a:cubicBezTo>
                  <a:pt x="1633263" y="103486"/>
                  <a:pt x="1676400" y="106017"/>
                  <a:pt x="1719470" y="109330"/>
                </a:cubicBezTo>
                <a:lnTo>
                  <a:pt x="2107096" y="99391"/>
                </a:lnTo>
                <a:cubicBezTo>
                  <a:pt x="2123972" y="98624"/>
                  <a:pt x="2140171" y="92474"/>
                  <a:pt x="2156792" y="89452"/>
                </a:cubicBezTo>
                <a:cubicBezTo>
                  <a:pt x="2176619" y="85847"/>
                  <a:pt x="2196548" y="82826"/>
                  <a:pt x="2216426" y="79513"/>
                </a:cubicBezTo>
                <a:cubicBezTo>
                  <a:pt x="2226365" y="76200"/>
                  <a:pt x="2236080" y="72114"/>
                  <a:pt x="2246244" y="69573"/>
                </a:cubicBezTo>
                <a:cubicBezTo>
                  <a:pt x="2301137" y="55849"/>
                  <a:pt x="2333236" y="55904"/>
                  <a:pt x="2395331" y="49695"/>
                </a:cubicBezTo>
                <a:cubicBezTo>
                  <a:pt x="2458290" y="52432"/>
                  <a:pt x="2615601" y="53102"/>
                  <a:pt x="2703444" y="69573"/>
                </a:cubicBezTo>
                <a:cubicBezTo>
                  <a:pt x="2730296" y="74608"/>
                  <a:pt x="2756453" y="82826"/>
                  <a:pt x="2782957" y="89452"/>
                </a:cubicBezTo>
                <a:cubicBezTo>
                  <a:pt x="2796209" y="92765"/>
                  <a:pt x="2809754" y="95071"/>
                  <a:pt x="2822713" y="99391"/>
                </a:cubicBezTo>
                <a:cubicBezTo>
                  <a:pt x="2842591" y="106017"/>
                  <a:pt x="2862020" y="114187"/>
                  <a:pt x="2882348" y="119269"/>
                </a:cubicBezTo>
                <a:cubicBezTo>
                  <a:pt x="2932269" y="131749"/>
                  <a:pt x="2909146" y="124888"/>
                  <a:pt x="2951922" y="139147"/>
                </a:cubicBezTo>
                <a:cubicBezTo>
                  <a:pt x="2971800" y="152399"/>
                  <a:pt x="2988892" y="171349"/>
                  <a:pt x="3011557" y="178904"/>
                </a:cubicBezTo>
                <a:cubicBezTo>
                  <a:pt x="3031435" y="185530"/>
                  <a:pt x="3050645" y="194673"/>
                  <a:pt x="3071192" y="198782"/>
                </a:cubicBezTo>
                <a:cubicBezTo>
                  <a:pt x="3131160" y="210776"/>
                  <a:pt x="3104861" y="203379"/>
                  <a:pt x="3150705" y="218660"/>
                </a:cubicBezTo>
                <a:cubicBezTo>
                  <a:pt x="3163957" y="238538"/>
                  <a:pt x="3182906" y="255630"/>
                  <a:pt x="3190461" y="278295"/>
                </a:cubicBezTo>
                <a:cubicBezTo>
                  <a:pt x="3200374" y="308033"/>
                  <a:pt x="3201304" y="340460"/>
                  <a:pt x="3230218" y="357808"/>
                </a:cubicBezTo>
                <a:cubicBezTo>
                  <a:pt x="3239202" y="363198"/>
                  <a:pt x="3250096" y="364434"/>
                  <a:pt x="3260035" y="367747"/>
                </a:cubicBezTo>
                <a:cubicBezTo>
                  <a:pt x="3279913" y="364434"/>
                  <a:pt x="3302173" y="367806"/>
                  <a:pt x="3319670" y="357808"/>
                </a:cubicBezTo>
                <a:cubicBezTo>
                  <a:pt x="3332752" y="350333"/>
                  <a:pt x="3327953" y="316395"/>
                  <a:pt x="3329609" y="308113"/>
                </a:cubicBezTo>
                <a:close/>
              </a:path>
            </a:pathLst>
          </a:custGeom>
          <a:solidFill>
            <a:srgbClr val="FFFFFF">
              <a:alpha val="81961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55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DF77-AE82-BB6A-003B-F2EB4AB44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First steps in using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4AC26-9E21-191A-EF52-361DB4BBB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the worksheet from Moodle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through each step at your own pace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each command in the worksheet, don’t just copy-paste</a:t>
            </a:r>
          </a:p>
          <a:p>
            <a:pPr marL="857250" lvl="1" indent="-457200"/>
            <a:r>
              <a:rPr lang="en-GB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important: Learning to program is like practicing a conversation in a new language. You will improve gradually, but only if you practice. </a:t>
            </a:r>
          </a:p>
          <a:p>
            <a:pPr marL="857250" lvl="1" indent="-457200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Copy-paste will be used in later weeks, but for now, type it all out.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get stuck on a problem</a:t>
            </a:r>
          </a:p>
          <a:p>
            <a:pPr marL="857250" lvl="1" indent="-457200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Ask those around you for support</a:t>
            </a:r>
          </a:p>
          <a:p>
            <a:pPr marL="857250" lvl="1" indent="-457200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help pages in RStudio and use online resources too (this will be covered properly next session)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the worksheet, finish it at home if you need to</a:t>
            </a:r>
          </a:p>
          <a:p>
            <a:pPr marL="400050" lvl="1" indent="0">
              <a:buNone/>
            </a:pP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/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22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BDDC-53A3-5198-0CB8-FF814B6D0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F5C4C-EB00-FEA9-8A22-A8A48ACB9E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 will be walking around while you work through the worksheet</a:t>
            </a:r>
          </a:p>
        </p:txBody>
      </p:sp>
    </p:spTree>
    <p:extLst>
      <p:ext uri="{BB962C8B-B14F-4D97-AF65-F5344CB8AC3E}">
        <p14:creationId xmlns:p14="http://schemas.microsoft.com/office/powerpoint/2010/main" val="179341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1409-4DFB-19D7-66B6-2ED833C78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Introduction to the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8FA32-5DCA-A6BB-043C-B88DC383BD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149011" cy="475297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 practical introduction to quantitative data analysis using R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R is a programming language for statistical computing and graphic production. It is widely used for many reasons: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4F3D2A-577B-98F3-602F-56DF5C6A929A}"/>
              </a:ext>
            </a:extLst>
          </p:cNvPr>
          <p:cNvGrpSpPr/>
          <p:nvPr/>
        </p:nvGrpSpPr>
        <p:grpSpPr>
          <a:xfrm>
            <a:off x="8756374" y="810649"/>
            <a:ext cx="2494722" cy="1811466"/>
            <a:chOff x="9404027" y="3777536"/>
            <a:chExt cx="2902425" cy="1996505"/>
          </a:xfrm>
        </p:grpSpPr>
        <p:pic>
          <p:nvPicPr>
            <p:cNvPr id="8" name="Picture 7" descr="A blue and grey logo&#10;&#10;Description automatically generated">
              <a:extLst>
                <a:ext uri="{FF2B5EF4-FFF2-40B4-BE49-F238E27FC236}">
                  <a16:creationId xmlns:a16="http://schemas.microsoft.com/office/drawing/2014/main" id="{B6EFE0AD-D988-2418-953D-99231EF2D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705702" y="3777536"/>
              <a:ext cx="2054927" cy="15894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73B5A0-3EEA-4D85-4BC2-6D23AD486F64}"/>
                </a:ext>
              </a:extLst>
            </p:cNvPr>
            <p:cNvSpPr txBox="1"/>
            <p:nvPr/>
          </p:nvSpPr>
          <p:spPr>
            <a:xfrm>
              <a:off x="9404027" y="5366982"/>
              <a:ext cx="2902425" cy="40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hlinkClick r:id="rId3" tooltip="https://weibeld.net/r/"/>
                </a:rPr>
                <a:t>This Photo</a:t>
              </a:r>
              <a:r>
                <a:rPr lang="en-GB" sz="900" dirty="0"/>
                <a:t> by Unknown Author is licensed under </a:t>
              </a:r>
              <a:r>
                <a:rPr lang="en-GB" sz="900" dirty="0">
                  <a:hlinkClick r:id="rId4" tooltip="https://creativecommons.org/licenses/by-sa/3.0/"/>
                </a:rPr>
                <a:t>CC BY-SA</a:t>
              </a:r>
              <a:endParaRPr lang="en-GB" sz="9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E5CAC7-899F-4C49-07BB-C7DC43132199}"/>
              </a:ext>
            </a:extLst>
          </p:cNvPr>
          <p:cNvGrpSpPr/>
          <p:nvPr/>
        </p:nvGrpSpPr>
        <p:grpSpPr>
          <a:xfrm>
            <a:off x="5039882" y="3256549"/>
            <a:ext cx="5484268" cy="3528152"/>
            <a:chOff x="527051" y="3732530"/>
            <a:chExt cx="4979117" cy="3095953"/>
          </a:xfrm>
        </p:grpSpPr>
        <p:pic>
          <p:nvPicPr>
            <p:cNvPr id="11" name="Picture 10" descr="A diagram of a puzzle&#10;&#10;Description automatically generated">
              <a:extLst>
                <a:ext uri="{FF2B5EF4-FFF2-40B4-BE49-F238E27FC236}">
                  <a16:creationId xmlns:a16="http://schemas.microsoft.com/office/drawing/2014/main" id="{C3325C18-8378-4F69-D042-E985BB78B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7051" y="3732530"/>
              <a:ext cx="4979117" cy="29044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0807F8-E990-95CA-EB20-0B981EC19E62}"/>
                </a:ext>
              </a:extLst>
            </p:cNvPr>
            <p:cNvSpPr txBox="1"/>
            <p:nvPr/>
          </p:nvSpPr>
          <p:spPr>
            <a:xfrm>
              <a:off x="527051" y="6597651"/>
              <a:ext cx="42236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hlinkClick r:id="rId6" tooltip="https://devopedia.org/r-language"/>
                </a:rPr>
                <a:t>This Photo</a:t>
              </a:r>
              <a:r>
                <a:rPr lang="en-GB" sz="900" dirty="0"/>
                <a:t> by Unknown Author is licensed under </a:t>
              </a:r>
              <a:r>
                <a:rPr lang="en-GB" sz="900" dirty="0">
                  <a:hlinkClick r:id="rId4" tooltip="https://creativecommons.org/licenses/by-sa/3.0/"/>
                </a:rPr>
                <a:t>CC BY-SA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941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F366-719F-9AF4-64A4-2552A36F0A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Introduction to the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6C558-178E-F2DC-8C00-2A4D26B380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We will cover two things: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How to design, analyse, and interpret the results of statistical inquiry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How to carry this out in R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You will need to bring a laptop to each class – there is a practical element where you will be using R and RStudio</a:t>
            </a:r>
            <a:endParaRPr lang="en-GB" dirty="0">
              <a:solidFill>
                <a:srgbClr val="ADB2B7"/>
              </a:solidFill>
              <a:effectLst/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7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3DC6-8053-B3A2-F927-13A488DE7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Introduction to the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CAFD-2CD5-9672-22F9-1DCCFCC6D5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1: Introduction to quantitative research methods using R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2: Data management and data wrangling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3: Exploratory data analysis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4: Data visualization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5: Mid-term assignment</a:t>
            </a:r>
          </a:p>
          <a:p>
            <a:r>
              <a:rPr lang="en-GB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6: Significance tests for continuous variables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7:</a:t>
            </a:r>
            <a:r>
              <a:rPr lang="en-GB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Tests for discrete variables: Analysing contingency tables</a:t>
            </a:r>
            <a:endParaRPr lang="en-GB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8: Correlation and linear regression. Tests for categorical variables.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9: </a:t>
            </a:r>
            <a:r>
              <a:rPr lang="en-GB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ANOVA and tests for N groups</a:t>
            </a:r>
            <a:endParaRPr lang="en-GB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10: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380516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9AF5-01B2-C9E5-4C30-D21E4A364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Introduction to the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66B78-1C58-5343-5E58-3AB0DDF5AA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2" y="1844676"/>
            <a:ext cx="8760640" cy="475297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Materials and files will be uploaded to Moodle</a:t>
            </a:r>
          </a:p>
          <a:p>
            <a:r>
              <a:rPr lang="en-GB" dirty="0">
                <a:solidFill>
                  <a:schemeClr val="tx1"/>
                </a:solidFill>
              </a:rPr>
              <a:t>Please keep an eye on this as items will be uploaded weekly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Use the discussion forum to post any questions or issues you may have,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E.g., R errors or quantitative methods questions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You can help each other in providing solutions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 can step in to clarify and support these discussions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Especially useful for those taking the course asynchronously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C5B42-932F-4E25-9275-78B3BB9A4680}"/>
              </a:ext>
            </a:extLst>
          </p:cNvPr>
          <p:cNvGrpSpPr/>
          <p:nvPr/>
        </p:nvGrpSpPr>
        <p:grpSpPr>
          <a:xfrm>
            <a:off x="9196251" y="789883"/>
            <a:ext cx="3857897" cy="2708366"/>
            <a:chOff x="3657600" y="2758440"/>
            <a:chExt cx="4876800" cy="3339792"/>
          </a:xfrm>
        </p:grpSpPr>
        <p:pic>
          <p:nvPicPr>
            <p:cNvPr id="5" name="Picture 4" descr="A logo of a graduation cap&#10;&#10;Description automatically generated">
              <a:extLst>
                <a:ext uri="{FF2B5EF4-FFF2-40B4-BE49-F238E27FC236}">
                  <a16:creationId xmlns:a16="http://schemas.microsoft.com/office/drawing/2014/main" id="{F11148D3-CDB4-BEEA-F366-C194400C0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657600" y="2758440"/>
              <a:ext cx="3108960" cy="310896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349BB5-7775-DF27-2A0B-AEAD5108EBA0}"/>
                </a:ext>
              </a:extLst>
            </p:cNvPr>
            <p:cNvSpPr txBox="1"/>
            <p:nvPr/>
          </p:nvSpPr>
          <p:spPr>
            <a:xfrm>
              <a:off x="3657600" y="5867400"/>
              <a:ext cx="487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>
                  <a:hlinkClick r:id="rId3" tooltip="https://ifrs.edu.br/erechim/orientacoes-de-acesso-ao-moodle/"/>
                </a:rPr>
                <a:t>This Photo</a:t>
              </a:r>
              <a:r>
                <a:rPr lang="en-GB" sz="900"/>
                <a:t> by Unknown Author is licensed under </a:t>
              </a:r>
              <a:r>
                <a:rPr lang="en-GB" sz="900">
                  <a:hlinkClick r:id="rId4" tooltip="https://creativecommons.org/licenses/by-nc-sa/3.0/"/>
                </a:rPr>
                <a:t>CC BY-SA-NC</a:t>
              </a:r>
              <a:endParaRPr lang="en-GB" sz="900"/>
            </a:p>
          </p:txBody>
        </p:sp>
      </p:grpSp>
    </p:spTree>
    <p:extLst>
      <p:ext uri="{BB962C8B-B14F-4D97-AF65-F5344CB8AC3E}">
        <p14:creationId xmlns:p14="http://schemas.microsoft.com/office/powerpoint/2010/main" val="258123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9AF5-01B2-C9E5-4C30-D21E4A364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Introduction to the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66B78-1C58-5343-5E58-3AB0DDF5AA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2" y="1844676"/>
            <a:ext cx="11111954" cy="475297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Sessions are recorded and will be available on Moodle – this is for those distance-learning.</a:t>
            </a:r>
          </a:p>
          <a:p>
            <a:r>
              <a:rPr lang="en-GB" dirty="0">
                <a:solidFill>
                  <a:schemeClr val="tx1"/>
                </a:solidFill>
              </a:rPr>
              <a:t>Each session will be split between lecture material (explaining the core concepts relevant to the session) and a practical element (completing worksheets in R)</a:t>
            </a:r>
          </a:p>
          <a:p>
            <a:r>
              <a:rPr lang="en-GB" dirty="0">
                <a:solidFill>
                  <a:schemeClr val="tx1"/>
                </a:solidFill>
              </a:rPr>
              <a:t>This balance will not always be 50:50.</a:t>
            </a:r>
          </a:p>
          <a:p>
            <a:r>
              <a:rPr lang="en-GB" dirty="0">
                <a:solidFill>
                  <a:schemeClr val="tx1"/>
                </a:solidFill>
              </a:rPr>
              <a:t>Some of the worksheets will intentionally be designed to take more time than the time allocated in the session. Independent research and practice is critical for your development</a:t>
            </a:r>
          </a:p>
          <a:p>
            <a:r>
              <a:rPr lang="en-GB" dirty="0">
                <a:solidFill>
                  <a:schemeClr val="tx1"/>
                </a:solidFill>
              </a:rPr>
              <a:t>Each week builds upon the previous weeks, so please ensure you complete the worksheets</a:t>
            </a:r>
          </a:p>
        </p:txBody>
      </p:sp>
    </p:spTree>
    <p:extLst>
      <p:ext uri="{BB962C8B-B14F-4D97-AF65-F5344CB8AC3E}">
        <p14:creationId xmlns:p14="http://schemas.microsoft.com/office/powerpoint/2010/main" val="242594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9AF5-01B2-C9E5-4C30-D21E4A364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Introduction to the course - Expectations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66B78-1C58-5343-5E58-3AB0DDF5AA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190331" cy="47529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</a:rPr>
              <a:t>To complete the assigned tasks during class and in between classes. Most tasks will be practical, requiring the use of R to complete statistical analyses.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</a:rPr>
              <a:t>To engage in small group and whole class discussions during weekly sessions.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</a:rPr>
              <a:t>To provide supportive, constructive peer feedback. This means, for example, helping each other while programming in R. </a:t>
            </a:r>
          </a:p>
        </p:txBody>
      </p:sp>
    </p:spTree>
    <p:extLst>
      <p:ext uri="{BB962C8B-B14F-4D97-AF65-F5344CB8AC3E}">
        <p14:creationId xmlns:p14="http://schemas.microsoft.com/office/powerpoint/2010/main" val="223809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344C-235E-8839-9EC1-31A0D6BCC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R is like learning a new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BF4B2-4650-72C3-8B2E-33AB14EE88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This means: </a:t>
            </a:r>
            <a:endParaRPr lang="en-GB" dirty="0">
              <a:solidFill>
                <a:schemeClr val="tx1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only you can do the learning, nobody can do this on your behalf, and </a:t>
            </a:r>
          </a:p>
          <a:p>
            <a:pPr>
              <a:buFont typeface="+mj-lt"/>
              <a:buAutoNum type="arabicPeriod"/>
            </a:pPr>
            <a:r>
              <a:rPr lang="en-GB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the more you practice, the better you will become. </a:t>
            </a:r>
          </a:p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So, please complete the tasks carefully, and write down any questions you have. </a:t>
            </a:r>
            <a:endParaRPr lang="en-GB" dirty="0">
              <a:solidFill>
                <a:schemeClr val="tx1"/>
              </a:solidFill>
              <a:effectLst/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You will really only learn how to do quantitative research using R by doing it yourself </a:t>
            </a:r>
            <a:r>
              <a:rPr lang="en-GB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with your own data as part of your own project</a:t>
            </a: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This course will prepare you for that, but it is impossible to prepare you for every single data challenge you will face.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So, I am hoping that this course also further develops your ability to help yourself!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225998516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" id="{5D1E861D-B668-5841-A8D8-7967894BB914}" vid="{9598D707-D61E-A347-854D-7B698F2F2D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2: Text Only</Template>
  <TotalTime>720</TotalTime>
  <Words>1980</Words>
  <Application>Microsoft Macintosh PowerPoint</Application>
  <PresentationFormat>Widescreen</PresentationFormat>
  <Paragraphs>172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ArialMT</vt:lpstr>
      <vt:lpstr>Calibri</vt:lpstr>
      <vt:lpstr>Slide 2: Text Only</vt:lpstr>
      <vt:lpstr>PowerPoint Presentation</vt:lpstr>
      <vt:lpstr>Session Outline</vt:lpstr>
      <vt:lpstr>1. Introduction to the course</vt:lpstr>
      <vt:lpstr>1. Introduction to the course</vt:lpstr>
      <vt:lpstr>1. Introduction to the course</vt:lpstr>
      <vt:lpstr>1. Introduction to the course</vt:lpstr>
      <vt:lpstr>1. Introduction to the course</vt:lpstr>
      <vt:lpstr>1. Introduction to the course - Expectations</vt:lpstr>
      <vt:lpstr>Learning R is like learning a new language</vt:lpstr>
      <vt:lpstr>Learning R is like learning a new language</vt:lpstr>
      <vt:lpstr>Assessments</vt:lpstr>
      <vt:lpstr>2. Quantitative Research</vt:lpstr>
      <vt:lpstr>Two basic strategies in quantitative research</vt:lpstr>
      <vt:lpstr>Observational Research</vt:lpstr>
      <vt:lpstr>Frederick (2005)</vt:lpstr>
      <vt:lpstr>Experimental Research</vt:lpstr>
      <vt:lpstr>Owen et al. (2011)</vt:lpstr>
      <vt:lpstr>Introduction to R and RStudio</vt:lpstr>
      <vt:lpstr>Introduction to R and RStudio</vt:lpstr>
      <vt:lpstr>Introduction to R and RStudio</vt:lpstr>
      <vt:lpstr>A first look at RStudio</vt:lpstr>
      <vt:lpstr>Opening RStudio for the first time</vt:lpstr>
      <vt:lpstr>RStudio should now look like this:</vt:lpstr>
      <vt:lpstr>Script Editor</vt:lpstr>
      <vt:lpstr>Environment, History, etc.</vt:lpstr>
      <vt:lpstr>Files, Plots, Packages, Help, etc.</vt:lpstr>
      <vt:lpstr>Console</vt:lpstr>
      <vt:lpstr>First steps in using 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Ivory, Matthew</dc:creator>
  <cp:lastModifiedBy>Ivory, Matthew</cp:lastModifiedBy>
  <cp:revision>33</cp:revision>
  <dcterms:created xsi:type="dcterms:W3CDTF">2021-06-09T09:46:13Z</dcterms:created>
  <dcterms:modified xsi:type="dcterms:W3CDTF">2024-01-15T11:33:48Z</dcterms:modified>
</cp:coreProperties>
</file>